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5" autoAdjust="0"/>
    <p:restoredTop sz="94660"/>
  </p:normalViewPr>
  <p:slideViewPr>
    <p:cSldViewPr>
      <p:cViewPr varScale="1">
        <p:scale>
          <a:sx n="81" d="100"/>
          <a:sy n="81" d="100"/>
        </p:scale>
        <p:origin x="152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CD5BF-BD1A-4895-9EA5-D0E4A8B502BE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C3718-E7DB-4DD2-AC3B-84DCC14D5E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8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600" y="616332"/>
            <a:ext cx="807279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1CE5A03C-47A8-4608-B739-DCD2BAFFBFB9}" type="datetime1">
              <a:rPr lang="en-US" spc="-5" smtClean="0"/>
              <a:pPr marL="12700">
                <a:lnSpc>
                  <a:spcPts val="1240"/>
                </a:lnSpc>
              </a:pPr>
              <a:t>2/22/2024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B586D8C9-6937-4ABF-AB6D-4D436A16A364}" type="datetime1">
              <a:rPr lang="en-US" spc="-5" smtClean="0"/>
              <a:pPr marL="12700">
                <a:lnSpc>
                  <a:spcPts val="1240"/>
                </a:lnSpc>
              </a:pPr>
              <a:t>2/22/2024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DA90E90D-3E19-4099-B618-06C9DD9E2B8F}" type="datetime1">
              <a:rPr lang="en-US" spc="-5" smtClean="0"/>
              <a:pPr marL="12700">
                <a:lnSpc>
                  <a:spcPts val="1240"/>
                </a:lnSpc>
              </a:pPr>
              <a:t>2/22/2024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9EE49AB-8AC0-4452-B5AF-F369F05D3A30}" type="datetime1">
              <a:rPr lang="en-US" spc="-5" smtClean="0"/>
              <a:pPr marL="12700">
                <a:lnSpc>
                  <a:spcPts val="1240"/>
                </a:lnSpc>
              </a:pPr>
              <a:t>2/22/2024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0" y="539495"/>
            <a:ext cx="4392166" cy="862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D24F81F3-3315-4D2C-972E-96C6B1D4473B}" type="datetime1">
              <a:rPr lang="en-US" spc="-5" smtClean="0"/>
              <a:pPr marL="12700">
                <a:lnSpc>
                  <a:spcPts val="1240"/>
                </a:lnSpc>
              </a:pPr>
              <a:t>2/22/2024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0624" y="2528847"/>
            <a:ext cx="542275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009" y="1664462"/>
            <a:ext cx="8441981" cy="2327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28642" y="6475983"/>
            <a:ext cx="72008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635" y="6475983"/>
            <a:ext cx="7359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EA723EAD-84B2-42F9-8388-F22D80B5654E}" type="datetime1">
              <a:rPr lang="en-US" spc="-5" smtClean="0"/>
              <a:pPr marL="12700">
                <a:lnSpc>
                  <a:spcPts val="1240"/>
                </a:lnSpc>
              </a:pPr>
              <a:t>2/22/2024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6554" y="6475983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707896"/>
            <a:ext cx="7391401" cy="24394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sz="1600" b="1" spc="-25" dirty="0">
                <a:latin typeface="Times New Roman"/>
                <a:cs typeface="Times New Roman"/>
              </a:rPr>
              <a:t>DEPARTMENT </a:t>
            </a:r>
            <a:r>
              <a:rPr sz="1600" b="1" spc="-5" dirty="0">
                <a:latin typeface="Times New Roman"/>
                <a:cs typeface="Times New Roman"/>
              </a:rPr>
              <a:t>OF COMPUTER SCIENCE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&amp;  </a:t>
            </a:r>
            <a:r>
              <a:rPr sz="1600" b="1" spc="-5" dirty="0">
                <a:latin typeface="Times New Roman"/>
                <a:cs typeface="Times New Roman"/>
              </a:rPr>
              <a:t>ENGINEERING </a:t>
            </a:r>
            <a:endParaRPr lang="en-IN" sz="1600" b="1" spc="-5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sz="1600" b="1" spc="-5" dirty="0">
                <a:latin typeface="Times New Roman"/>
                <a:cs typeface="Times New Roman"/>
              </a:rPr>
              <a:t>SCHOOL OF COMPUTING</a:t>
            </a:r>
            <a:endParaRPr lang="en-US" sz="1600" b="1" spc="-5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lang="en-IN" sz="1600" b="1" spc="-5" dirty="0">
                <a:latin typeface="Times New Roman"/>
                <a:cs typeface="Times New Roman"/>
              </a:rPr>
              <a:t>1156CS701-MAJOR PROJECT</a:t>
            </a:r>
            <a:r>
              <a:rPr sz="1600" b="1" spc="-5" dirty="0">
                <a:latin typeface="Times New Roman"/>
                <a:cs typeface="Times New Roman"/>
              </a:rPr>
              <a:t>  </a:t>
            </a:r>
            <a:endParaRPr lang="en-IN" sz="1600" b="1" spc="-5" dirty="0">
              <a:latin typeface="Times New Roman"/>
              <a:cs typeface="Times New Roman"/>
            </a:endParaRPr>
          </a:p>
          <a:p>
            <a:pPr algn="ctr"/>
            <a:r>
              <a:rPr lang="en-US" sz="16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INHOUSE</a:t>
            </a: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lang="en-IN" sz="1600" b="1" spc="-5" dirty="0">
                <a:latin typeface="Times New Roman"/>
                <a:cs typeface="Times New Roman"/>
              </a:rPr>
              <a:t>WINTER </a:t>
            </a:r>
            <a:r>
              <a:rPr sz="1600" b="1" spc="-5" dirty="0">
                <a:latin typeface="Times New Roman"/>
                <a:cs typeface="Times New Roman"/>
              </a:rPr>
              <a:t>SEMESTER(</a:t>
            </a:r>
            <a:r>
              <a:rPr lang="en-IN" sz="1600" b="1" spc="-5" dirty="0">
                <a:latin typeface="Times New Roman"/>
                <a:cs typeface="Times New Roman"/>
              </a:rPr>
              <a:t>2023</a:t>
            </a:r>
            <a:r>
              <a:rPr sz="1600" b="1" spc="-5" dirty="0">
                <a:latin typeface="Times New Roman"/>
                <a:cs typeface="Times New Roman"/>
              </a:rPr>
              <a:t>-2</a:t>
            </a:r>
            <a:r>
              <a:rPr lang="en-US" sz="1600" b="1" spc="-5" dirty="0">
                <a:latin typeface="Times New Roman"/>
                <a:cs typeface="Times New Roman"/>
              </a:rPr>
              <a:t>0</a:t>
            </a:r>
            <a:r>
              <a:rPr lang="en-IN" sz="1600" b="1" spc="-5" dirty="0">
                <a:latin typeface="Times New Roman"/>
                <a:cs typeface="Times New Roman"/>
              </a:rPr>
              <a:t>24</a:t>
            </a:r>
            <a:r>
              <a:rPr sz="1600" b="1" spc="-5" dirty="0">
                <a:latin typeface="Times New Roman"/>
                <a:cs typeface="Times New Roman"/>
              </a:rPr>
              <a:t>)</a:t>
            </a:r>
            <a:endParaRPr lang="en-IN" sz="1600" b="1" spc="-5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sz="1600" b="1" spc="-5" dirty="0">
                <a:latin typeface="Times New Roman"/>
                <a:cs typeface="Times New Roman"/>
              </a:rPr>
              <a:t>  INITIAL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REVIEW</a:t>
            </a:r>
            <a:endParaRPr sz="1600" dirty="0">
              <a:latin typeface="Times New Roman"/>
              <a:cs typeface="Times New Roman"/>
            </a:endParaRPr>
          </a:p>
          <a:p>
            <a:pPr marL="758190" algn="ctr">
              <a:lnSpc>
                <a:spcPct val="100000"/>
              </a:lnSpc>
            </a:pPr>
            <a:endParaRPr lang="en-US" sz="1700" dirty="0">
              <a:latin typeface="Times New Roman"/>
              <a:cs typeface="Times New Roman"/>
            </a:endParaRPr>
          </a:p>
          <a:p>
            <a:pPr marL="758190"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“</a:t>
            </a:r>
            <a:r>
              <a:rPr lang="en-US" sz="2000" b="1" dirty="0">
                <a:latin typeface="Times New Roman"/>
                <a:cs typeface="Times New Roman"/>
              </a:rPr>
              <a:t>Cyberattack Identification and Localization Using Adaptive Hierarchical Approach in Active Distribution Systems</a:t>
            </a:r>
            <a:r>
              <a:rPr sz="2000" b="1" spc="-5" dirty="0">
                <a:latin typeface="Times New Roman"/>
                <a:cs typeface="Times New Roman"/>
              </a:rPr>
              <a:t>”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49648" y="6564883"/>
            <a:ext cx="112915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lang="en-US" spc="-70" dirty="0"/>
              <a:t> </a:t>
            </a:r>
            <a:r>
              <a:rPr spc="-5" dirty="0"/>
              <a:t>NO:</a:t>
            </a:r>
            <a:r>
              <a:rPr lang="en-US" spc="-5" dirty="0"/>
              <a:t>202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54246" y="4883022"/>
            <a:ext cx="1381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PRESENTED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9648" y="5185432"/>
            <a:ext cx="3974075" cy="103746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190500" algn="l"/>
              </a:tabLst>
            </a:pPr>
            <a:r>
              <a:rPr lang="en-IN" sz="1400" b="1" spc="-5" dirty="0">
                <a:latin typeface="Times New Roman"/>
                <a:cs typeface="Times New Roman"/>
              </a:rPr>
              <a:t>D M PHANI BHUSHAN </a:t>
            </a:r>
            <a:r>
              <a:rPr lang="en-IN" sz="1400" b="1" dirty="0">
                <a:latin typeface="Times New Roman"/>
                <a:cs typeface="Times New Roman"/>
              </a:rPr>
              <a:t>(16937</a:t>
            </a:r>
            <a:r>
              <a:rPr lang="en-IN" sz="1400" b="1" spc="-5" dirty="0">
                <a:latin typeface="Times New Roman"/>
                <a:cs typeface="Times New Roman"/>
              </a:rPr>
              <a:t>)(20UECS0218)</a:t>
            </a:r>
            <a:endParaRPr lang="en-IN" sz="1400" dirty="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90500" algn="l"/>
              </a:tabLst>
            </a:pPr>
            <a:r>
              <a:rPr lang="en-IN" sz="1400" b="1" spc="-5" dirty="0">
                <a:latin typeface="Times New Roman"/>
                <a:cs typeface="Times New Roman"/>
              </a:rPr>
              <a:t>MOHAMMAD AFROZ </a:t>
            </a:r>
            <a:r>
              <a:rPr lang="en-IN" sz="1400" b="1" dirty="0">
                <a:latin typeface="Times New Roman"/>
                <a:cs typeface="Times New Roman"/>
              </a:rPr>
              <a:t>(16850</a:t>
            </a:r>
            <a:r>
              <a:rPr lang="en-IN" sz="1400" b="1" spc="-5" dirty="0">
                <a:latin typeface="Times New Roman"/>
                <a:cs typeface="Times New Roman"/>
              </a:rPr>
              <a:t>)(20UECS0616)</a:t>
            </a:r>
            <a:endParaRPr lang="en-IN" sz="1400" dirty="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90500" algn="l"/>
              </a:tabLst>
            </a:pPr>
            <a:r>
              <a:rPr lang="en-IN" sz="1400" b="1" spc="-5" dirty="0">
                <a:latin typeface="Times New Roman"/>
                <a:cs typeface="Times New Roman"/>
              </a:rPr>
              <a:t>G C SASI KANTH </a:t>
            </a:r>
            <a:r>
              <a:rPr lang="en-IN" sz="1400" b="1" dirty="0">
                <a:latin typeface="Times New Roman"/>
                <a:cs typeface="Times New Roman"/>
              </a:rPr>
              <a:t>(12412</a:t>
            </a:r>
            <a:r>
              <a:rPr lang="en-IN" sz="1400" b="1" spc="-5" dirty="0">
                <a:latin typeface="Times New Roman"/>
                <a:cs typeface="Times New Roman"/>
              </a:rPr>
              <a:t>)(20UECS0281)</a:t>
            </a:r>
            <a:endParaRPr lang="en-IN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190500" algn="l"/>
              </a:tabLst>
            </a:pPr>
            <a:r>
              <a:rPr lang="en-US" sz="1400" dirty="0">
                <a:latin typeface="Times New Roman"/>
                <a:cs typeface="Times New Roman"/>
              </a:rPr>
              <a:t>              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27" y="4845263"/>
            <a:ext cx="1436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SUPERVISED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27" y="5328144"/>
            <a:ext cx="2371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25" dirty="0">
                <a:latin typeface="Times New Roman"/>
                <a:cs typeface="Times New Roman"/>
              </a:rPr>
              <a:t>Dr</a:t>
            </a:r>
            <a:r>
              <a:rPr lang="en-IN" sz="1400"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/>
              </a:rPr>
              <a:t> .</a:t>
            </a:r>
            <a:r>
              <a:rPr lang="en-IN" sz="1400" b="1" spc="-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/>
              </a:rPr>
              <a:t>S.RAVIKUMAR</a:t>
            </a:r>
            <a:endParaRPr sz="1400" b="1" dirty="0">
              <a:latin typeface="Times New Roman"/>
              <a:cs typeface="Times New Roman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92E23E-1ED9-4881-B055-7436DD4C974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C4EC10C3-7543-45B1-B257-8C3B3E23DDE0}" type="datetime1">
              <a:rPr lang="en-US" spc="-5" smtClean="0"/>
              <a:pPr marL="12700">
                <a:lnSpc>
                  <a:spcPts val="1240"/>
                </a:lnSpc>
              </a:pPr>
              <a:t>2/22/2024</a:t>
            </a:fld>
            <a:endParaRPr lang="en-US"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F565878-8DEF-4C04-AC09-D586033F9EB1}" type="datetime1">
              <a:rPr lang="en-US" spc="-5" smtClean="0"/>
              <a:pPr marL="12700">
                <a:lnSpc>
                  <a:spcPts val="1240"/>
                </a:lnSpc>
              </a:pPr>
              <a:t>2/22/2024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28642" y="6475983"/>
            <a:ext cx="97675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  <a:r>
              <a:rPr lang="en-US" spc="-5" dirty="0"/>
              <a:t>202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598" y="616332"/>
            <a:ext cx="4881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PROJECT </a:t>
            </a:r>
            <a:r>
              <a:rPr sz="2400" spc="-5"/>
              <a:t>TITLE</a:t>
            </a:r>
            <a:r>
              <a:rPr sz="2400" spc="-120"/>
              <a:t> </a:t>
            </a:r>
            <a:r>
              <a:rPr sz="2400" spc="-20"/>
              <a:t>JUSTIFICATIO</a:t>
            </a:r>
            <a:r>
              <a:rPr lang="en-US" sz="2400" spc="-20"/>
              <a:t>N</a:t>
            </a:r>
            <a:endParaRPr sz="2400"/>
          </a:p>
        </p:txBody>
      </p:sp>
      <p:sp>
        <p:nvSpPr>
          <p:cNvPr id="6" name="Rectangle 5"/>
          <p:cNvSpPr/>
          <p:nvPr/>
        </p:nvSpPr>
        <p:spPr>
          <a:xfrm>
            <a:off x="457200" y="1582341"/>
            <a:ext cx="8153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titled " Cyberattack Identification and Localization Using Adaptive Hierarchical Approach in Active Distribution Systems " addresses the critical need for enhancing the cybersecurity infrastructure in active distribution systems.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 the energy landscape evolves towards smart</a:t>
            </a:r>
          </a:p>
          <a:p>
            <a:pPr algn="just"/>
            <a:r>
              <a:rPr lang="en-US" sz="2400" dirty="0"/>
              <a:t>     grids, the vulnerability of distribution systems to cyber </a:t>
            </a:r>
          </a:p>
          <a:p>
            <a:pPr algn="just"/>
            <a:r>
              <a:rPr lang="en-US" sz="2400" dirty="0"/>
              <a:t>     threats becomes a major concern.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justified by the imperative to develop adaptive and hierarchical approaches for detecting and localizing cyber attacks in real-time, ensuring the resilience of the energy distribution infrastructure.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9D0F0D0-850C-41F4-A9E3-74C6B86CBB58}" type="datetime1">
              <a:rPr lang="en-US" spc="-5" smtClean="0"/>
              <a:pPr marL="12700">
                <a:lnSpc>
                  <a:spcPts val="1240"/>
                </a:lnSpc>
              </a:pPr>
              <a:t>2/22/2024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28642" y="6475983"/>
            <a:ext cx="105295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  <a:r>
              <a:rPr lang="en-US" spc="-5" dirty="0"/>
              <a:t>202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00" y="616332"/>
            <a:ext cx="590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OBJECTIVE </a:t>
            </a:r>
            <a:r>
              <a:rPr sz="2400" dirty="0"/>
              <a:t>&amp; </a:t>
            </a:r>
            <a:r>
              <a:rPr sz="2400" spc="-5" dirty="0"/>
              <a:t>SCOPE OF THE</a:t>
            </a:r>
            <a:r>
              <a:rPr sz="2400" spc="-215" dirty="0"/>
              <a:t> </a:t>
            </a:r>
            <a:r>
              <a:rPr sz="2400" spc="-5" dirty="0"/>
              <a:t>PROJECT</a:t>
            </a:r>
            <a:endParaRPr sz="2400"/>
          </a:p>
        </p:txBody>
      </p:sp>
      <p:sp>
        <p:nvSpPr>
          <p:cNvPr id="6" name="Rectangle 5"/>
          <p:cNvSpPr/>
          <p:nvPr/>
        </p:nvSpPr>
        <p:spPr>
          <a:xfrm>
            <a:off x="457200" y="1523999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primary objective of this project is to design and implement an adaptive hierarchical cyber attack detection and localization system tailored for active distribution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The scope encompasses the development of intelligent algorithms and protocols that can dynamically adapt to emerging cyber threats, ensuring the timely identification and localization of attacks.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Furthermore, the project aims to integrate these solutions seamlessly into existing distribution system architectures, enhancing the overall cybersecurity posture.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1C4A43C-7C4F-4EF7-956F-F358244AFE34}" type="datetime1">
              <a:rPr lang="en-US" spc="-5" smtClean="0"/>
              <a:pPr marL="12700">
                <a:lnSpc>
                  <a:spcPts val="1240"/>
                </a:lnSpc>
              </a:pPr>
              <a:t>2/22/2024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28642" y="6475983"/>
            <a:ext cx="97675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  <a:r>
              <a:rPr lang="en-US" spc="-5" dirty="0"/>
              <a:t>202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00" y="616332"/>
            <a:ext cx="443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TIME PLAN OF THE</a:t>
            </a:r>
            <a:r>
              <a:rPr sz="2400" spc="-215" dirty="0"/>
              <a:t> </a:t>
            </a:r>
            <a:r>
              <a:rPr sz="2400" spc="-5" dirty="0"/>
              <a:t>PROJECT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7402"/>
              </p:ext>
            </p:extLst>
          </p:nvPr>
        </p:nvGraphicFramePr>
        <p:xfrm>
          <a:off x="535600" y="1664462"/>
          <a:ext cx="8242786" cy="3505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792">
                  <a:extLst>
                    <a:ext uri="{9D8B030D-6E8A-4147-A177-3AD203B41FA5}">
                      <a16:colId xmlns:a16="http://schemas.microsoft.com/office/drawing/2014/main" val="2104964394"/>
                    </a:ext>
                  </a:extLst>
                </a:gridCol>
              </a:tblGrid>
              <a:tr h="4876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2000" b="1" spc="-5" dirty="0">
                          <a:latin typeface="Times New Roman"/>
                          <a:cs typeface="Times New Roman"/>
                        </a:rPr>
                        <a:t>January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2000" b="1" spc="-5" dirty="0">
                          <a:latin typeface="Times New Roman"/>
                          <a:cs typeface="Times New Roman"/>
                        </a:rPr>
                        <a:t>February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2000" b="1" spc="-10" dirty="0">
                          <a:latin typeface="Times New Roman"/>
                          <a:cs typeface="Times New Roman"/>
                        </a:rPr>
                        <a:t>March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2000" b="1" spc="-5" dirty="0">
                          <a:latin typeface="Times New Roman"/>
                          <a:cs typeface="Times New Roman"/>
                        </a:rPr>
                        <a:t>April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2000" b="1" dirty="0">
                          <a:latin typeface="Times New Roman"/>
                          <a:cs typeface="Times New Roman"/>
                        </a:rPr>
                        <a:t>May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0549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 project scope and objectives</a:t>
                      </a:r>
                    </a:p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Conduct an extensive literature review on cyber threats in active distribution systems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Propose an adaptive hierarchical detection system architecture</a:t>
                      </a:r>
                    </a:p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key components and their functionalities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intelligent algorithms for cyber attack detection and localization</a:t>
                      </a:r>
                    </a:p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simulations and initial testing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Integrate developed algorithms into the distribution system</a:t>
                      </a:r>
                    </a:p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Conduct comprehensive testing and validation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Finalize the project, addressing any identified issues</a:t>
                      </a:r>
                    </a:p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Prepare comprehensive documentation and reports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9BA0D0B-8E63-42C4-ACAD-E112FCFA465E}" type="datetime1">
              <a:rPr lang="en-US" spc="-5" smtClean="0"/>
              <a:pPr marL="12700">
                <a:lnSpc>
                  <a:spcPts val="1240"/>
                </a:lnSpc>
              </a:pPr>
              <a:t>2/22/2024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28642" y="6475983"/>
            <a:ext cx="105295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  <a:r>
              <a:rPr lang="en-US" spc="-5" dirty="0"/>
              <a:t>202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600" y="616332"/>
            <a:ext cx="556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imes New Roman"/>
                <a:cs typeface="Times New Roman"/>
              </a:rPr>
              <a:t>TOOLS </a:t>
            </a:r>
            <a:r>
              <a:rPr sz="2400" b="1" spc="-25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BE USED IN THE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PROJECT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089" y="17526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Django-ORM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Html, CSS,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(WAMP server)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535CBDD-3573-4178-92CC-8BF20A47E8EE}" type="datetime1">
              <a:rPr lang="en-US" spc="-5" smtClean="0"/>
              <a:pPr marL="12700">
                <a:lnSpc>
                  <a:spcPts val="1240"/>
                </a:lnSpc>
              </a:pPr>
              <a:t>2/22/2024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28642" y="6475983"/>
            <a:ext cx="105295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  <a:r>
              <a:rPr lang="en-US" spc="-5" dirty="0"/>
              <a:t>202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00" y="616332"/>
            <a:ext cx="6417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/>
              <a:t>SOCIETAL IMPORTANCE </a:t>
            </a:r>
            <a:r>
              <a:rPr sz="2400" spc="-5" dirty="0"/>
              <a:t>OF THE</a:t>
            </a:r>
            <a:r>
              <a:rPr sz="2400" spc="-270" dirty="0"/>
              <a:t> </a:t>
            </a:r>
            <a:r>
              <a:rPr sz="2400" spc="-5" dirty="0"/>
              <a:t>PROJECT</a:t>
            </a:r>
            <a:endParaRPr sz="2400"/>
          </a:p>
        </p:txBody>
      </p:sp>
      <p:sp>
        <p:nvSpPr>
          <p:cNvPr id="6" name="Rectangle 5"/>
          <p:cNvSpPr/>
          <p:nvPr/>
        </p:nvSpPr>
        <p:spPr>
          <a:xfrm>
            <a:off x="304800" y="1582341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helps to strengthen cyber-defense mechanisms, protecting sensitive data and critical infrastructure.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Businesses can reduce the financial losses linked to downtime, data breaches, and operational disruptions by quickly detecting and localizing cyberattacks.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national defense systems, government networks, and essential services from cyber threats.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times of crisis or emergency, maintaining the availability of critical services like healthcare, finance, and communication requires a robust and safe cyber infrastructure.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B146837-2E41-4E74-A7AA-E97641C5DAC4}" type="datetime1">
              <a:rPr lang="en-US" spc="-5" smtClean="0"/>
              <a:pPr marL="12700">
                <a:lnSpc>
                  <a:spcPts val="1240"/>
                </a:lnSpc>
              </a:pPr>
              <a:t>2/22/2024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28642" y="6475983"/>
            <a:ext cx="97675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  <a:r>
              <a:rPr lang="en-US" spc="-5" dirty="0"/>
              <a:t>202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624" y="2528847"/>
            <a:ext cx="51320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340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474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PROJECT TITLE JUSTIFICATION</vt:lpstr>
      <vt:lpstr>OBJECTIVE &amp; SCOPE OF THE PROJECT</vt:lpstr>
      <vt:lpstr>TIME PLAN OF THE PROJECT</vt:lpstr>
      <vt:lpstr>PowerPoint Presentation</vt:lpstr>
      <vt:lpstr>SOCIETAL IMPORTANCE OF THE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Vijay</dc:creator>
  <cp:lastModifiedBy>Crystall Quooka</cp:lastModifiedBy>
  <cp:revision>15</cp:revision>
  <dcterms:created xsi:type="dcterms:W3CDTF">2021-02-04T08:47:24Z</dcterms:created>
  <dcterms:modified xsi:type="dcterms:W3CDTF">2024-02-22T05:28:35Z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