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78" r:id="rId9"/>
    <p:sldId id="263" r:id="rId10"/>
    <p:sldId id="264" r:id="rId11"/>
    <p:sldId id="265" r:id="rId12"/>
    <p:sldId id="267" r:id="rId13"/>
    <p:sldId id="268" r:id="rId14"/>
    <p:sldId id="269" r:id="rId15"/>
    <p:sldId id="270" r:id="rId16"/>
    <p:sldId id="271" r:id="rId17"/>
    <p:sldId id="272" r:id="rId18"/>
    <p:sldId id="273" r:id="rId19"/>
    <p:sldId id="275" r:id="rId20"/>
    <p:sldId id="277" r:id="rId21"/>
    <p:sldId id="276" r:id="rId22"/>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21-03-2024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21-03-2024</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21-03-2024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21-03-2024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21-03-2024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21-03-2024</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21-03-2024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21-03-2024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21-03-2024</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21-03-2024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21-03-2024</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21-03-2024</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21-03-2024</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lvl="0" algn="ctr" eaLnBrk="1" latinLnBrk="1" hangingPunct="1"/>
            <a:r>
              <a:rPr lang="en-US" sz="1600" b="1" dirty="0">
                <a:latin typeface="Times New Roman" pitchFamily="18" charset="0"/>
                <a:ea typeface="Verdana" pitchFamily="34" charset="0"/>
                <a:cs typeface="Times New Roman" pitchFamily="18" charset="0"/>
              </a:rPr>
              <a:t>IN-HOUSE</a:t>
            </a:r>
          </a:p>
          <a:p>
            <a:pPr lvl="0" algn="ctr" eaLnBrk="1" latinLnBrk="1" hangingPunct="1"/>
            <a:r>
              <a:rPr lang="en-US" sz="1600" b="1" dirty="0">
                <a:latin typeface="Times New Roman" pitchFamily="18" charset="0"/>
                <a:ea typeface="Verdana" pitchFamily="34" charset="0"/>
                <a:cs typeface="Times New Roman" pitchFamily="18" charset="0"/>
              </a:rPr>
              <a:t>WINTER SEMESTER(2023-2024)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707886"/>
          </a:xfrm>
          <a:prstGeom prst="rect">
            <a:avLst/>
          </a:prstGeom>
        </p:spPr>
        <p:txBody>
          <a:bodyPr wrap="square">
            <a:spAutoFit/>
          </a:bodyPr>
          <a:lstStyle/>
          <a:p>
            <a:pPr algn="ctr" rtl="0"/>
            <a:r>
              <a:rPr lang="en-IN" sz="2000" b="1" dirty="0">
                <a:latin typeface="Times New Roman" pitchFamily="18" charset="0"/>
                <a:cs typeface="Times New Roman" pitchFamily="18" charset="0"/>
              </a:rPr>
              <a:t>“</a:t>
            </a:r>
            <a:r>
              <a:rPr lang="en-US" sz="2000" b="1" i="0" u="none" strike="noStrike" dirty="0">
                <a:solidFill>
                  <a:srgbClr val="000000"/>
                </a:solidFill>
                <a:effectLst/>
                <a:latin typeface="Arial" panose="020B0604020202020204" pitchFamily="34" charset="0"/>
              </a:rPr>
              <a:t>Cyberattack Identification and Localization Using Adaptive Hierarchical Approach in Active Distribution Systems</a:t>
            </a:r>
            <a:r>
              <a:rPr lang="en-IN" sz="2000" b="1" dirty="0">
                <a:latin typeface="Times New Roman" pitchFamily="18" charset="0"/>
                <a:cs typeface="Times New Roman" pitchFamily="18" charset="0"/>
              </a:rPr>
              <a:t>”</a:t>
            </a:r>
            <a:endParaRPr lang="en-IN" sz="2000" b="1" dirty="0"/>
          </a:p>
        </p:txBody>
      </p:sp>
      <p:sp>
        <p:nvSpPr>
          <p:cNvPr id="8" name="Rectangle 7"/>
          <p:cNvSpPr/>
          <p:nvPr/>
        </p:nvSpPr>
        <p:spPr>
          <a:xfrm>
            <a:off x="3707904" y="4869160"/>
            <a:ext cx="5220072" cy="1169551"/>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a:t>
            </a:r>
            <a:r>
              <a:rPr lang="en-IN" sz="1400" b="1" spc="-5" dirty="0">
                <a:latin typeface="Times New Roman"/>
                <a:cs typeface="Times New Roman"/>
              </a:rPr>
              <a:t>MOHAMMAD AFROZ </a:t>
            </a:r>
            <a:r>
              <a:rPr lang="en-IN" sz="1400" b="1" dirty="0">
                <a:latin typeface="Times New Roman"/>
                <a:cs typeface="Times New Roman"/>
              </a:rPr>
              <a:t>(16850</a:t>
            </a:r>
            <a:r>
              <a:rPr lang="en-IN" sz="1400" b="1" spc="-5" dirty="0">
                <a:latin typeface="Times New Roman"/>
                <a:cs typeface="Times New Roman"/>
              </a:rPr>
              <a:t>)(20UECS0616)</a:t>
            </a:r>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2. </a:t>
            </a:r>
            <a:r>
              <a:rPr lang="en-IN" sz="1400" b="1" kern="1200" spc="-5" dirty="0">
                <a:solidFill>
                  <a:srgbClr val="000000"/>
                </a:solidFill>
                <a:effectLst/>
                <a:latin typeface="Times New Roman" panose="02020603050405020304" pitchFamily="18" charset="0"/>
                <a:ea typeface="+mn-ea"/>
                <a:cs typeface="Times New Roman" panose="02020603050405020304" pitchFamily="18" charset="0"/>
              </a:rPr>
              <a:t>D M PHANI BHUSHAN </a:t>
            </a:r>
            <a:r>
              <a:rPr lang="en-IN" sz="1400" b="1" kern="1200" dirty="0">
                <a:solidFill>
                  <a:srgbClr val="000000"/>
                </a:solidFill>
                <a:effectLst/>
                <a:latin typeface="Times New Roman" panose="02020603050405020304" pitchFamily="18" charset="0"/>
                <a:ea typeface="+mn-ea"/>
                <a:cs typeface="Times New Roman" panose="02020603050405020304" pitchFamily="18" charset="0"/>
              </a:rPr>
              <a:t>(16937</a:t>
            </a:r>
            <a:r>
              <a:rPr lang="en-IN" sz="1400" b="1" kern="1200" spc="-5" dirty="0">
                <a:solidFill>
                  <a:srgbClr val="000000"/>
                </a:solidFill>
                <a:effectLst/>
                <a:latin typeface="Times New Roman" panose="02020603050405020304" pitchFamily="18" charset="0"/>
                <a:ea typeface="+mn-ea"/>
                <a:cs typeface="Times New Roman" panose="02020603050405020304" pitchFamily="18" charset="0"/>
              </a:rPr>
              <a:t>)(20UECS0218)</a:t>
            </a:r>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3. </a:t>
            </a:r>
            <a:r>
              <a:rPr lang="en-IN" sz="1400" b="1" kern="1200" spc="-5" dirty="0">
                <a:solidFill>
                  <a:srgbClr val="000000"/>
                </a:solidFill>
                <a:effectLst/>
                <a:latin typeface="Times New Roman" panose="02020603050405020304" pitchFamily="18" charset="0"/>
                <a:ea typeface="+mn-ea"/>
                <a:cs typeface="Times New Roman" panose="02020603050405020304" pitchFamily="18" charset="0"/>
              </a:rPr>
              <a:t>G C SASI KANTH	      </a:t>
            </a:r>
            <a:r>
              <a:rPr lang="en-IN" sz="1400" b="1" kern="1200" dirty="0">
                <a:solidFill>
                  <a:srgbClr val="000000"/>
                </a:solidFill>
                <a:effectLst/>
                <a:latin typeface="Times New Roman" panose="02020603050405020304" pitchFamily="18" charset="0"/>
                <a:ea typeface="+mn-ea"/>
                <a:cs typeface="Times New Roman" panose="02020603050405020304" pitchFamily="18" charset="0"/>
              </a:rPr>
              <a:t>(12412</a:t>
            </a:r>
            <a:r>
              <a:rPr lang="en-IN" sz="1400" b="1" kern="1200" spc="-5" dirty="0">
                <a:solidFill>
                  <a:srgbClr val="000000"/>
                </a:solidFill>
                <a:effectLst/>
                <a:latin typeface="Times New Roman" panose="02020603050405020304" pitchFamily="18" charset="0"/>
                <a:ea typeface="+mn-ea"/>
                <a:cs typeface="Times New Roman" panose="02020603050405020304" pitchFamily="18" charset="0"/>
              </a:rPr>
              <a:t>)(20UECS0281)</a:t>
            </a:r>
            <a:endParaRPr lang="en-IN" sz="1400" dirty="0">
              <a:effectLst/>
            </a:endParaRPr>
          </a:p>
        </p:txBody>
      </p:sp>
      <p:sp>
        <p:nvSpPr>
          <p:cNvPr id="9" name="Rectangle 8"/>
          <p:cNvSpPr/>
          <p:nvPr/>
        </p:nvSpPr>
        <p:spPr>
          <a:xfrm>
            <a:off x="216024" y="4869160"/>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US" sz="1400" b="1" spc="-25" dirty="0">
                <a:latin typeface="Times New Roman"/>
                <a:cs typeface="Times New Roman"/>
              </a:rPr>
              <a:t>Dr</a:t>
            </a:r>
            <a:r>
              <a:rPr lang="en-US" sz="1400" spc="-25" dirty="0">
                <a:solidFill>
                  <a:srgbClr val="000000"/>
                </a:solidFill>
                <a:latin typeface="Times New Roman" panose="02020603050405020304" pitchFamily="18" charset="0"/>
                <a:cs typeface="Times New Roman"/>
              </a:rPr>
              <a:t> .</a:t>
            </a:r>
            <a:r>
              <a:rPr lang="en-US" sz="1400" b="1" spc="-25" dirty="0">
                <a:solidFill>
                  <a:srgbClr val="000000"/>
                </a:solidFill>
                <a:latin typeface="Times New Roman" panose="02020603050405020304" pitchFamily="18" charset="0"/>
                <a:cs typeface="Times New Roman"/>
              </a:rPr>
              <a:t>S.RAVIKUMAR.</a:t>
            </a:r>
            <a:endParaRPr lang="en-US" sz="1400" b="1" dirty="0">
              <a:latin typeface="Times New Roman"/>
              <a:cs typeface="Times New Roman"/>
            </a:endParaRPr>
          </a:p>
          <a:p>
            <a:r>
              <a:rPr lang="en-IN" sz="1400" b="1" dirty="0">
                <a:latin typeface="Times New Roman" pitchFamily="18" charset="0"/>
                <a:cs typeface="Times New Roman" pitchFamily="18" charset="0"/>
              </a:rPr>
              <a:t>Associate Professor.</a:t>
            </a:r>
            <a:endParaRPr lang="en-IN" sz="1400"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21-03-2024</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        DEPARTMENT OF COMPUTER SCIENCE &amp; ENGINEERING</a:t>
            </a:r>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0173D-3B82-C3A4-EFB2-002899BB99EE}"/>
              </a:ext>
            </a:extLst>
          </p:cNvPr>
          <p:cNvSpPr>
            <a:spLocks noGrp="1"/>
          </p:cNvSpPr>
          <p:nvPr>
            <p:ph idx="1"/>
          </p:nvPr>
        </p:nvSpPr>
        <p:spPr>
          <a:xfrm>
            <a:off x="584864" y="966309"/>
            <a:ext cx="7772400" cy="4689692"/>
          </a:xfrm>
        </p:spPr>
        <p:txBody>
          <a:bodyPr>
            <a:normAutofit fontScale="92500" lnSpcReduction="20000"/>
          </a:bodyPr>
          <a:lstStyle/>
          <a:p>
            <a:pPr marL="0" indent="0">
              <a:buNone/>
            </a:pPr>
            <a:endParaRPr lang="en-US" sz="2000" dirty="0">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Module 2: Cyber Attack Localization</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Attack Signature Analysis: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Analyze the detected anomalies to identify potential cyber attack signatures, such as characteristic patterns or signatures associated with specific attack types.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Use domain knowledge and expert systems to classify the detected anomalies into different attack categories.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Propagation Analysis: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Investigate the propagation behavior of cyber attacks within the distribution system, including the spread of malicious activities and their impact on network components.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Develop propagation models based on graph theory or network flow analysis to predict the spread of attacks in real-time.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Localization Algorithms: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Design localization algorithms to pinpoint the source and location of cyber attacks within the distribution network.</a:t>
            </a: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F979D21-CF70-A0E9-521E-F827AE47D9CF}"/>
              </a:ext>
            </a:extLst>
          </p:cNvPr>
          <p:cNvSpPr>
            <a:spLocks noGrp="1"/>
          </p:cNvSpPr>
          <p:nvPr>
            <p:ph type="dt" sz="half" idx="10"/>
          </p:nvPr>
        </p:nvSpPr>
        <p:spPr/>
        <p:txBody>
          <a:bodyPr/>
          <a:lstStyle/>
          <a:p>
            <a:fld id="{29B7F2CF-3883-4F4C-B632-6E38E4E094B5}" type="datetime1">
              <a:rPr lang="en-IN" smtClean="0"/>
              <a:t>21-03-2024</a:t>
            </a:fld>
            <a:endParaRPr lang="en-IN"/>
          </a:p>
        </p:txBody>
      </p:sp>
      <p:sp>
        <p:nvSpPr>
          <p:cNvPr id="5" name="Footer Placeholder 4">
            <a:extLst>
              <a:ext uri="{FF2B5EF4-FFF2-40B4-BE49-F238E27FC236}">
                <a16:creationId xmlns:a16="http://schemas.microsoft.com/office/drawing/2014/main" id="{54E2A294-F236-5334-2CCE-11677462B20B}"/>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24F4D88-196F-B4B5-4125-73EC915F0CF0}"/>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355167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1F510-F272-4061-819F-52754DBDC412}"/>
              </a:ext>
            </a:extLst>
          </p:cNvPr>
          <p:cNvSpPr>
            <a:spLocks noGrp="1"/>
          </p:cNvSpPr>
          <p:nvPr>
            <p:ph idx="1"/>
          </p:nvPr>
        </p:nvSpPr>
        <p:spPr>
          <a:xfrm>
            <a:off x="457200" y="136526"/>
            <a:ext cx="8229600" cy="5989638"/>
          </a:xfrm>
        </p:spPr>
        <p:txBody>
          <a:bodyPr/>
          <a:lstStyle/>
          <a:p>
            <a:pPr marL="0" indent="0">
              <a:buNone/>
            </a:pPr>
            <a:r>
              <a:rPr lang="en-US" dirty="0">
                <a:latin typeface="Times New Roman" panose="02020603050405020304" pitchFamily="18" charset="0"/>
                <a:cs typeface="Times New Roman" panose="02020603050405020304" pitchFamily="18" charset="0"/>
              </a:rPr>
              <a:t>Step 2:</a:t>
            </a:r>
            <a:r>
              <a:rPr lang="en-IN" dirty="0">
                <a:latin typeface="Times New Roman" panose="02020603050405020304" pitchFamily="18" charset="0"/>
                <a:cs typeface="Times New Roman" panose="02020603050405020304" pitchFamily="18" charset="0"/>
              </a:rPr>
              <a:t> Processing of data</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Step 3: Apply Algorithms</a:t>
            </a:r>
          </a:p>
        </p:txBody>
      </p:sp>
      <p:sp>
        <p:nvSpPr>
          <p:cNvPr id="2" name="Date Placeholder 1">
            <a:extLst>
              <a:ext uri="{FF2B5EF4-FFF2-40B4-BE49-F238E27FC236}">
                <a16:creationId xmlns:a16="http://schemas.microsoft.com/office/drawing/2014/main" id="{ADCB0B35-108D-4F13-9C3A-510A68682A8F}"/>
              </a:ext>
            </a:extLst>
          </p:cNvPr>
          <p:cNvSpPr>
            <a:spLocks noGrp="1"/>
          </p:cNvSpPr>
          <p:nvPr>
            <p:ph type="dt" sz="half" idx="10"/>
          </p:nvPr>
        </p:nvSpPr>
        <p:spPr/>
        <p:txBody>
          <a:bodyPr/>
          <a:lstStyle/>
          <a:p>
            <a:fld id="{45458280-6FAB-4376-A7F5-CAFB4D5938C4}" type="datetime1">
              <a:rPr lang="en-IN" smtClean="0"/>
              <a:t>21-03-2024</a:t>
            </a:fld>
            <a:endParaRPr lang="en-IN"/>
          </a:p>
        </p:txBody>
      </p:sp>
      <p:sp>
        <p:nvSpPr>
          <p:cNvPr id="4" name="Footer Placeholder 3">
            <a:extLst>
              <a:ext uri="{FF2B5EF4-FFF2-40B4-BE49-F238E27FC236}">
                <a16:creationId xmlns:a16="http://schemas.microsoft.com/office/drawing/2014/main" id="{56F01316-0206-44DC-8470-626A668EC5FC}"/>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AC6BEFAC-EA36-4F6D-B917-8E7AEDED04F0}"/>
              </a:ext>
            </a:extLst>
          </p:cNvPr>
          <p:cNvSpPr>
            <a:spLocks noGrp="1"/>
          </p:cNvSpPr>
          <p:nvPr>
            <p:ph type="sldNum" sz="quarter" idx="12"/>
          </p:nvPr>
        </p:nvSpPr>
        <p:spPr/>
        <p:txBody>
          <a:bodyPr/>
          <a:lstStyle/>
          <a:p>
            <a:fld id="{FA00FD27-8DB0-4CB2-BD37-BEA95C6A1008}" type="slidenum">
              <a:rPr lang="en-IN" smtClean="0"/>
              <a:t>11</a:t>
            </a:fld>
            <a:endParaRPr lang="en-IN"/>
          </a:p>
        </p:txBody>
      </p:sp>
      <p:pic>
        <p:nvPicPr>
          <p:cNvPr id="7" name="Picture 6">
            <a:extLst>
              <a:ext uri="{FF2B5EF4-FFF2-40B4-BE49-F238E27FC236}">
                <a16:creationId xmlns:a16="http://schemas.microsoft.com/office/drawing/2014/main" id="{B4DE0832-4714-3B1D-60E0-955063BFD9F1}"/>
              </a:ext>
            </a:extLst>
          </p:cNvPr>
          <p:cNvPicPr>
            <a:picLocks noChangeAspect="1"/>
          </p:cNvPicPr>
          <p:nvPr/>
        </p:nvPicPr>
        <p:blipFill>
          <a:blip r:embed="rId2"/>
          <a:stretch>
            <a:fillRect/>
          </a:stretch>
        </p:blipFill>
        <p:spPr>
          <a:xfrm>
            <a:off x="685800" y="571581"/>
            <a:ext cx="6594085" cy="2086778"/>
          </a:xfrm>
          <a:prstGeom prst="rect">
            <a:avLst/>
          </a:prstGeom>
        </p:spPr>
      </p:pic>
      <p:pic>
        <p:nvPicPr>
          <p:cNvPr id="11" name="Picture 10">
            <a:extLst>
              <a:ext uri="{FF2B5EF4-FFF2-40B4-BE49-F238E27FC236}">
                <a16:creationId xmlns:a16="http://schemas.microsoft.com/office/drawing/2014/main" id="{4BDFB9C9-1B7A-CFEA-1821-5197E577171A}"/>
              </a:ext>
            </a:extLst>
          </p:cNvPr>
          <p:cNvPicPr>
            <a:picLocks noChangeAspect="1"/>
          </p:cNvPicPr>
          <p:nvPr/>
        </p:nvPicPr>
        <p:blipFill>
          <a:blip r:embed="rId3"/>
          <a:stretch>
            <a:fillRect/>
          </a:stretch>
        </p:blipFill>
        <p:spPr>
          <a:xfrm>
            <a:off x="685800" y="3095225"/>
            <a:ext cx="6594084" cy="3026226"/>
          </a:xfrm>
          <a:prstGeom prst="rect">
            <a:avLst/>
          </a:prstGeom>
        </p:spPr>
      </p:pic>
    </p:spTree>
    <p:extLst>
      <p:ext uri="{BB962C8B-B14F-4D97-AF65-F5344CB8AC3E}">
        <p14:creationId xmlns:p14="http://schemas.microsoft.com/office/powerpoint/2010/main" val="388704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a:xfrm>
            <a:off x="457200" y="1637364"/>
            <a:ext cx="7772400" cy="405079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Activitiy</a:t>
            </a:r>
            <a:r>
              <a:rPr lang="en-US" sz="2400" dirty="0">
                <a:latin typeface="Times New Roman" panose="02020603050405020304" pitchFamily="18" charset="0"/>
                <a:cs typeface="Times New Roman" panose="02020603050405020304" pitchFamily="18" charset="0"/>
              </a:rPr>
              <a:t>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Colloboration</a:t>
            </a:r>
            <a:r>
              <a:rPr lang="en-US" sz="2400" dirty="0">
                <a:latin typeface="Times New Roman" panose="02020603050405020304" pitchFamily="18" charset="0"/>
                <a:cs typeface="Times New Roman" panose="02020603050405020304" pitchFamily="18" charset="0"/>
              </a:rPr>
              <a:t> Diagram(If applicable)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21-03-2024</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12</a:t>
            </a:fld>
            <a:endParaRPr lang="en-IN"/>
          </a:p>
        </p:txBody>
      </p:sp>
      <p:sp>
        <p:nvSpPr>
          <p:cNvPr id="13" name="Title 1">
            <a:extLst>
              <a:ext uri="{FF2B5EF4-FFF2-40B4-BE49-F238E27FC236}">
                <a16:creationId xmlns:a16="http://schemas.microsoft.com/office/drawing/2014/main" id="{345F8C1C-FE17-C939-593A-BE841F264064}"/>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IMPLEMENTATION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68868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13</a:t>
            </a:fld>
            <a:endParaRPr lang="en-IN"/>
          </a:p>
        </p:txBody>
      </p:sp>
      <p:pic>
        <p:nvPicPr>
          <p:cNvPr id="7" name="Picture 6">
            <a:extLst>
              <a:ext uri="{FF2B5EF4-FFF2-40B4-BE49-F238E27FC236}">
                <a16:creationId xmlns:a16="http://schemas.microsoft.com/office/drawing/2014/main" id="{96B387BD-7748-D6EC-4D16-699226159D2D}"/>
              </a:ext>
            </a:extLst>
          </p:cNvPr>
          <p:cNvPicPr>
            <a:picLocks noChangeAspect="1"/>
          </p:cNvPicPr>
          <p:nvPr/>
        </p:nvPicPr>
        <p:blipFill>
          <a:blip r:embed="rId2"/>
          <a:stretch>
            <a:fillRect/>
          </a:stretch>
        </p:blipFill>
        <p:spPr>
          <a:xfrm>
            <a:off x="1683045" y="1374041"/>
            <a:ext cx="5301737" cy="4109918"/>
          </a:xfrm>
          <a:prstGeom prst="rect">
            <a:avLst/>
          </a:prstGeom>
        </p:spPr>
      </p:pic>
      <p:sp>
        <p:nvSpPr>
          <p:cNvPr id="6" name="Title 1">
            <a:extLst>
              <a:ext uri="{FF2B5EF4-FFF2-40B4-BE49-F238E27FC236}">
                <a16:creationId xmlns:a16="http://schemas.microsoft.com/office/drawing/2014/main" id="{50F810B4-A4AB-28F0-00EF-13EA75D12AA5}"/>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ARCHITECTURE DIAGRAM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86819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14</a:t>
            </a:fld>
            <a:endParaRPr lang="en-IN"/>
          </a:p>
        </p:txBody>
      </p:sp>
      <p:pic>
        <p:nvPicPr>
          <p:cNvPr id="9" name="Content Placeholder 8">
            <a:extLst>
              <a:ext uri="{FF2B5EF4-FFF2-40B4-BE49-F238E27FC236}">
                <a16:creationId xmlns:a16="http://schemas.microsoft.com/office/drawing/2014/main" id="{FB04B7B9-065B-E300-4623-3A6ECA62AA49}"/>
              </a:ext>
            </a:extLst>
          </p:cNvPr>
          <p:cNvPicPr>
            <a:picLocks noGrp="1" noChangeAspect="1"/>
          </p:cNvPicPr>
          <p:nvPr>
            <p:ph idx="1"/>
          </p:nvPr>
        </p:nvPicPr>
        <p:blipFill>
          <a:blip r:embed="rId2"/>
          <a:stretch>
            <a:fillRect/>
          </a:stretch>
        </p:blipFill>
        <p:spPr>
          <a:xfrm>
            <a:off x="1391114" y="1281914"/>
            <a:ext cx="5754404" cy="4555569"/>
          </a:xfrm>
        </p:spPr>
      </p:pic>
      <p:sp>
        <p:nvSpPr>
          <p:cNvPr id="6" name="Title 1">
            <a:extLst>
              <a:ext uri="{FF2B5EF4-FFF2-40B4-BE49-F238E27FC236}">
                <a16:creationId xmlns:a16="http://schemas.microsoft.com/office/drawing/2014/main" id="{38CBF16A-8D8C-F489-357B-A5150CAB090B}"/>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DATA FLOW DIAGRAM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50682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a:p>
        </p:txBody>
      </p:sp>
      <p:pic>
        <p:nvPicPr>
          <p:cNvPr id="7" name="Picture 6">
            <a:extLst>
              <a:ext uri="{FF2B5EF4-FFF2-40B4-BE49-F238E27FC236}">
                <a16:creationId xmlns:a16="http://schemas.microsoft.com/office/drawing/2014/main" id="{B77A39CF-C992-6A18-6987-762341F19B5E}"/>
              </a:ext>
            </a:extLst>
          </p:cNvPr>
          <p:cNvPicPr>
            <a:picLocks noChangeAspect="1"/>
          </p:cNvPicPr>
          <p:nvPr/>
        </p:nvPicPr>
        <p:blipFill>
          <a:blip r:embed="rId2"/>
          <a:stretch>
            <a:fillRect/>
          </a:stretch>
        </p:blipFill>
        <p:spPr>
          <a:xfrm>
            <a:off x="1366887" y="1149574"/>
            <a:ext cx="5250729" cy="4305582"/>
          </a:xfrm>
          <a:prstGeom prst="rect">
            <a:avLst/>
          </a:prstGeom>
        </p:spPr>
      </p:pic>
      <p:sp>
        <p:nvSpPr>
          <p:cNvPr id="9" name="Title 1">
            <a:extLst>
              <a:ext uri="{FF2B5EF4-FFF2-40B4-BE49-F238E27FC236}">
                <a16:creationId xmlns:a16="http://schemas.microsoft.com/office/drawing/2014/main" id="{F71A6038-E047-2B11-7F5A-18C92C1A64D3}"/>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USE CASE DIAGRAM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80770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F4EEA99-BE5D-0261-967A-4AE2B2CDBF95}"/>
              </a:ext>
            </a:extLst>
          </p:cNvPr>
          <p:cNvPicPr>
            <a:picLocks noGrp="1" noChangeAspect="1"/>
          </p:cNvPicPr>
          <p:nvPr>
            <p:ph idx="1"/>
          </p:nvPr>
        </p:nvPicPr>
        <p:blipFill>
          <a:blip r:embed="rId2"/>
          <a:stretch>
            <a:fillRect/>
          </a:stretch>
        </p:blipFill>
        <p:spPr>
          <a:xfrm>
            <a:off x="1480008" y="1052736"/>
            <a:ext cx="5449724" cy="4714875"/>
          </a:xfrm>
        </p:spPr>
      </p:pic>
      <p:sp>
        <p:nvSpPr>
          <p:cNvPr id="4" name="Date Placeholder 3">
            <a:extLst>
              <a:ext uri="{FF2B5EF4-FFF2-40B4-BE49-F238E27FC236}">
                <a16:creationId xmlns:a16="http://schemas.microsoft.com/office/drawing/2014/main" id="{40FC0827-B04D-0FE8-F308-7DEF00B043EA}"/>
              </a:ext>
            </a:extLst>
          </p:cNvPr>
          <p:cNvSpPr>
            <a:spLocks noGrp="1"/>
          </p:cNvSpPr>
          <p:nvPr>
            <p:ph type="dt" sz="half" idx="10"/>
          </p:nvPr>
        </p:nvSpPr>
        <p:spPr/>
        <p:txBody>
          <a:bodyPr/>
          <a:lstStyle/>
          <a:p>
            <a:fld id="{29B7F2CF-3883-4F4C-B632-6E38E4E094B5}" type="datetime1">
              <a:rPr lang="en-IN" smtClean="0"/>
              <a:t>21-03-2024</a:t>
            </a:fld>
            <a:endParaRPr lang="en-IN"/>
          </a:p>
        </p:txBody>
      </p:sp>
      <p:sp>
        <p:nvSpPr>
          <p:cNvPr id="5" name="Footer Placeholder 4">
            <a:extLst>
              <a:ext uri="{FF2B5EF4-FFF2-40B4-BE49-F238E27FC236}">
                <a16:creationId xmlns:a16="http://schemas.microsoft.com/office/drawing/2014/main" id="{4B83E4A0-AB76-BB04-5285-1346E0262EAE}"/>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2EC6527-3501-F6FA-8F7F-2069EEEBAAFF}"/>
              </a:ext>
            </a:extLst>
          </p:cNvPr>
          <p:cNvSpPr>
            <a:spLocks noGrp="1"/>
          </p:cNvSpPr>
          <p:nvPr>
            <p:ph type="sldNum" sz="quarter" idx="12"/>
          </p:nvPr>
        </p:nvSpPr>
        <p:spPr/>
        <p:txBody>
          <a:bodyPr/>
          <a:lstStyle/>
          <a:p>
            <a:fld id="{FA00FD27-8DB0-4CB2-BD37-BEA95C6A1008}" type="slidenum">
              <a:rPr lang="en-IN" smtClean="0"/>
              <a:t>16</a:t>
            </a:fld>
            <a:endParaRPr lang="en-IN"/>
          </a:p>
        </p:txBody>
      </p:sp>
      <p:sp>
        <p:nvSpPr>
          <p:cNvPr id="3" name="Title 1">
            <a:extLst>
              <a:ext uri="{FF2B5EF4-FFF2-40B4-BE49-F238E27FC236}">
                <a16:creationId xmlns:a16="http://schemas.microsoft.com/office/drawing/2014/main" id="{057BA7AA-3B14-F9A2-74EB-E217E4099B10}"/>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CLASS DIAGRAM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46019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47E03EF-D24E-D44B-AD49-98BB17FB8674}"/>
              </a:ext>
            </a:extLst>
          </p:cNvPr>
          <p:cNvPicPr>
            <a:picLocks noGrp="1" noChangeAspect="1"/>
          </p:cNvPicPr>
          <p:nvPr>
            <p:ph idx="1"/>
          </p:nvPr>
        </p:nvPicPr>
        <p:blipFill>
          <a:blip r:embed="rId2"/>
          <a:stretch>
            <a:fillRect/>
          </a:stretch>
        </p:blipFill>
        <p:spPr>
          <a:xfrm>
            <a:off x="2611272" y="1052736"/>
            <a:ext cx="4166600" cy="4568054"/>
          </a:xfrm>
        </p:spPr>
      </p:pic>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sp>
        <p:nvSpPr>
          <p:cNvPr id="3" name="Title 1">
            <a:extLst>
              <a:ext uri="{FF2B5EF4-FFF2-40B4-BE49-F238E27FC236}">
                <a16:creationId xmlns:a16="http://schemas.microsoft.com/office/drawing/2014/main" id="{83EE7458-5CC4-E422-A5B9-523B2B774A18}"/>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ACTIVITY DIAGRAM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59881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3AE81D-87ED-C62D-0F69-5465AC2D8B31}"/>
              </a:ext>
            </a:extLst>
          </p:cNvPr>
          <p:cNvSpPr>
            <a:spLocks noGrp="1"/>
          </p:cNvSpPr>
          <p:nvPr>
            <p:ph type="dt" sz="half" idx="10"/>
          </p:nvPr>
        </p:nvSpPr>
        <p:spPr/>
        <p:txBody>
          <a:bodyPr/>
          <a:lstStyle/>
          <a:p>
            <a:fld id="{29B7F2CF-3883-4F4C-B632-6E38E4E094B5}" type="datetime1">
              <a:rPr lang="en-IN" smtClean="0"/>
              <a:t>21-03-2024</a:t>
            </a:fld>
            <a:endParaRPr lang="en-IN"/>
          </a:p>
        </p:txBody>
      </p:sp>
      <p:sp>
        <p:nvSpPr>
          <p:cNvPr id="5" name="Footer Placeholder 4">
            <a:extLst>
              <a:ext uri="{FF2B5EF4-FFF2-40B4-BE49-F238E27FC236}">
                <a16:creationId xmlns:a16="http://schemas.microsoft.com/office/drawing/2014/main" id="{623FCEC8-8FE5-1672-5B72-E8231AAEFBB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DCDA09C-5F81-573B-AA53-7C42278390D0}"/>
              </a:ext>
            </a:extLst>
          </p:cNvPr>
          <p:cNvSpPr>
            <a:spLocks noGrp="1"/>
          </p:cNvSpPr>
          <p:nvPr>
            <p:ph type="sldNum" sz="quarter" idx="12"/>
          </p:nvPr>
        </p:nvSpPr>
        <p:spPr/>
        <p:txBody>
          <a:bodyPr/>
          <a:lstStyle/>
          <a:p>
            <a:fld id="{FA00FD27-8DB0-4CB2-BD37-BEA95C6A1008}" type="slidenum">
              <a:rPr lang="en-IN" smtClean="0"/>
              <a:t>18</a:t>
            </a:fld>
            <a:endParaRPr lang="en-IN"/>
          </a:p>
        </p:txBody>
      </p:sp>
      <p:pic>
        <p:nvPicPr>
          <p:cNvPr id="9" name="Content Placeholder 8">
            <a:extLst>
              <a:ext uri="{FF2B5EF4-FFF2-40B4-BE49-F238E27FC236}">
                <a16:creationId xmlns:a16="http://schemas.microsoft.com/office/drawing/2014/main" id="{B6F3D168-3D5F-D8BF-42E8-EBD5F11E790E}"/>
              </a:ext>
            </a:extLst>
          </p:cNvPr>
          <p:cNvPicPr>
            <a:picLocks noGrp="1" noChangeAspect="1"/>
          </p:cNvPicPr>
          <p:nvPr>
            <p:ph idx="1"/>
          </p:nvPr>
        </p:nvPicPr>
        <p:blipFill>
          <a:blip r:embed="rId2"/>
          <a:stretch>
            <a:fillRect/>
          </a:stretch>
        </p:blipFill>
        <p:spPr>
          <a:xfrm>
            <a:off x="1561520" y="1052736"/>
            <a:ext cx="5291767" cy="5083702"/>
          </a:xfrm>
        </p:spPr>
      </p:pic>
      <p:sp>
        <p:nvSpPr>
          <p:cNvPr id="3" name="Title 1">
            <a:extLst>
              <a:ext uri="{FF2B5EF4-FFF2-40B4-BE49-F238E27FC236}">
                <a16:creationId xmlns:a16="http://schemas.microsoft.com/office/drawing/2014/main" id="{26333806-3C34-B9BF-2F98-DD9D1C130617}"/>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SEQUENCE DIAGRAM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10443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a:xfrm>
            <a:off x="457200" y="1247044"/>
            <a:ext cx="7772400" cy="4831432"/>
          </a:xfrm>
        </p:spPr>
        <p:txBody>
          <a:bodyPr>
            <a:noAutofit/>
          </a:bodyPr>
          <a:lstStyle/>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 I.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Džafi´c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 A. Jabr, 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Henselmeyer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Ðonlagi´c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“Fault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locationin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distribution networks through graph marking,” IEEE Transactions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onSmart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Grid, vol. 9, no. 2, pp. 1345–1353, 2016.</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 R. Bhargav, B. 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Bhalja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C. P. Gupta, “Novel fault detection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andlocalization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algorithm for low voltage dc microgrid,” IEEE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Transactionson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Industrial Informatics, 2019.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 G. Wu, G. Wang, J. Sun, and J. Chen, “Optimal partial feedback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attacksin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cyber-physical power systems,” IEEE Transactions on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AutomaticControl</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vol. 65, no. 9, pp. 3919–3926, 2020.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[4] F. Li, Y. Shi, A. Shinde, J. Ye, and W.-Z. Song, “Enhanced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cyberphysicalsecurity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 internet of things through energy auditing,”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IEEEInternet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of Things Journal, vol. 6, no. 3, pp. 5224–5231, 2019.</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[5] A. J. Wilson, D. 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Reising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 W. Hay, R. C. Johnson, A. A. Karrar, and T. D. Loveless, “Automated identification of electrical disturbance waveforms within an operational smart power grid,” IEEE Transactions on Smart Grid, vol. 11, no. 5, pp. 4380–4389, 2020.</a:t>
            </a:r>
            <a:endParaRPr lang="en-IN" sz="1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21-03-2024</a:t>
            </a:fld>
            <a:endParaRPr lang="en-IN" dirty="0"/>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19</a:t>
            </a:fld>
            <a:endParaRPr lang="en-IN"/>
          </a:p>
        </p:txBody>
      </p:sp>
      <p:sp>
        <p:nvSpPr>
          <p:cNvPr id="9" name="Title 1">
            <a:extLst>
              <a:ext uri="{FF2B5EF4-FFF2-40B4-BE49-F238E27FC236}">
                <a16:creationId xmlns:a16="http://schemas.microsoft.com/office/drawing/2014/main" id="{4BC986D7-2EC5-4F1E-3E42-797089541BC8}"/>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0317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21-03-2024</a:t>
            </a:fld>
            <a:endParaRPr lang="en-IN"/>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3759A33-C805-8468-2737-90945150CE97}"/>
              </a:ext>
            </a:extLst>
          </p:cNvPr>
          <p:cNvSpPr>
            <a:spLocks noGrp="1"/>
          </p:cNvSpPr>
          <p:nvPr>
            <p:ph type="dt" sz="half" idx="10"/>
          </p:nvPr>
        </p:nvSpPr>
        <p:spPr/>
        <p:txBody>
          <a:bodyPr/>
          <a:lstStyle/>
          <a:p>
            <a:fld id="{29B7F2CF-3883-4F4C-B632-6E38E4E094B5}" type="datetime1">
              <a:rPr lang="en-IN" smtClean="0"/>
              <a:t>21-03-2024</a:t>
            </a:fld>
            <a:endParaRPr lang="en-IN"/>
          </a:p>
        </p:txBody>
      </p:sp>
      <p:sp>
        <p:nvSpPr>
          <p:cNvPr id="5" name="Footer Placeholder 4">
            <a:extLst>
              <a:ext uri="{FF2B5EF4-FFF2-40B4-BE49-F238E27FC236}">
                <a16:creationId xmlns:a16="http://schemas.microsoft.com/office/drawing/2014/main" id="{3AAF5D39-F00F-56BE-C2B5-7A42F3AB9E57}"/>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57042122-2E6E-855B-09DB-906E505D4A8A}"/>
              </a:ext>
            </a:extLst>
          </p:cNvPr>
          <p:cNvSpPr>
            <a:spLocks noGrp="1"/>
          </p:cNvSpPr>
          <p:nvPr>
            <p:ph type="sldNum" sz="quarter" idx="12"/>
          </p:nvPr>
        </p:nvSpPr>
        <p:spPr/>
        <p:txBody>
          <a:bodyPr/>
          <a:lstStyle/>
          <a:p>
            <a:fld id="{FA00FD27-8DB0-4CB2-BD37-BEA95C6A1008}" type="slidenum">
              <a:rPr lang="en-IN" smtClean="0"/>
              <a:t>20</a:t>
            </a:fld>
            <a:endParaRPr lang="en-IN"/>
          </a:p>
        </p:txBody>
      </p:sp>
      <p:sp>
        <p:nvSpPr>
          <p:cNvPr id="7" name="Title 1">
            <a:extLst>
              <a:ext uri="{FF2B5EF4-FFF2-40B4-BE49-F238E27FC236}">
                <a16:creationId xmlns:a16="http://schemas.microsoft.com/office/drawing/2014/main" id="{EB8FB032-FF5D-E308-97AF-72CB32DD7145}"/>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8" name="Content Placeholder 2">
            <a:extLst>
              <a:ext uri="{FF2B5EF4-FFF2-40B4-BE49-F238E27FC236}">
                <a16:creationId xmlns:a16="http://schemas.microsoft.com/office/drawing/2014/main" id="{7987AE4B-CA73-5464-9F0B-75EDBD1F9D4B}"/>
              </a:ext>
            </a:extLst>
          </p:cNvPr>
          <p:cNvSpPr>
            <a:spLocks noGrp="1"/>
          </p:cNvSpPr>
          <p:nvPr>
            <p:ph idx="1"/>
          </p:nvPr>
        </p:nvSpPr>
        <p:spPr>
          <a:xfrm>
            <a:off x="457200" y="1247044"/>
            <a:ext cx="7772400" cy="4831432"/>
          </a:xfrm>
        </p:spPr>
        <p:txBody>
          <a:bodyPr>
            <a:noAutofit/>
          </a:bodyPr>
          <a:lstStyle/>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[6] P. Dutta, 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Esmaeilian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Kezunovic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“Transmission-line fault analysis using synchronized sampling,” IEEE transactions on power delivery, vol. 29, no. 2, pp. 942–950, 2014.</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[7] I.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Sadeghkhani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 E. H. Golshan, 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Mehrizi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-Sani, J. M. Guerrero, and 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Ketabi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“Transient monitoring function–based fault detection for inverter-interfaced microgrids,” IEEE Transactions on Smart Grid, vol. 9, no. 3, pp. 2097–2107, 2016.</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[8] A. F. Bastos, S. Santoso, W. Freitas, and W. Xu,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Synchrowaveform</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measurement units and applications,” in 2019 IEEE Power &amp; Energy Society General Meeting (PESGM). IEEE, 2019.</a:t>
            </a: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[9] Schweitzer Engineering Laboratories, Pullman, WA, USA., “SEL-T400L Time Domain Line Protection,” https://selinc.com/ products/T400L/, Last Access: July 31, 2020.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[10]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Candura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instruments, Oakville, ON, Canada.,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iPSR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intelligent Power System Recorder,” https://www.candura.com/ products/ipsr.html, Last Access: July 31, 2020.</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547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21-03-2024</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21</a:t>
            </a:fld>
            <a:endParaRPr lang="en-IN"/>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
        <p:nvSpPr>
          <p:cNvPr id="8" name="Rectangle 2">
            <a:extLst>
              <a:ext uri="{FF2B5EF4-FFF2-40B4-BE49-F238E27FC236}">
                <a16:creationId xmlns:a16="http://schemas.microsoft.com/office/drawing/2014/main" id="{27C62950-3EB4-3AD8-8A72-D94928EF4DBB}"/>
              </a:ext>
            </a:extLst>
          </p:cNvPr>
          <p:cNvSpPr>
            <a:spLocks noGrp="1" noChangeArrowheads="1"/>
          </p:cNvSpPr>
          <p:nvPr>
            <p:ph idx="1"/>
          </p:nvPr>
        </p:nvSpPr>
        <p:spPr bwMode="auto">
          <a:xfrm>
            <a:off x="685800" y="3586114"/>
            <a:ext cx="712656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24B603-78B9-8128-FA71-D44BBEED88FB}"/>
              </a:ext>
            </a:extLst>
          </p:cNvPr>
          <p:cNvSpPr txBox="1"/>
          <p:nvPr/>
        </p:nvSpPr>
        <p:spPr>
          <a:xfrm>
            <a:off x="826409" y="1513129"/>
            <a:ext cx="7126560" cy="369331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latin typeface="Söhne"/>
              </a:rPr>
              <a:t>Integration of advanced technologies into distribution systems increases vulnerability to cyber attacks.</a:t>
            </a:r>
          </a:p>
          <a:p>
            <a:pPr marL="285750" indent="-285750" algn="l">
              <a:buFont typeface="Wingdings" panose="05000000000000000000" pitchFamily="2" charset="2"/>
              <a:buChar char="§"/>
            </a:pPr>
            <a:r>
              <a:rPr lang="en-US" b="0" i="0" dirty="0">
                <a:solidFill>
                  <a:srgbClr val="0D0D0D"/>
                </a:solidFill>
                <a:effectLst/>
                <a:latin typeface="Söhne"/>
              </a:rPr>
              <a:t>Proposed adaptive hierarchical approach for cyber attack detection and localization aims to enhance resilience of active distribution systems.</a:t>
            </a:r>
          </a:p>
          <a:p>
            <a:pPr marL="285750" indent="-285750" algn="l">
              <a:buFont typeface="Wingdings" panose="05000000000000000000" pitchFamily="2" charset="2"/>
              <a:buChar char="§"/>
            </a:pPr>
            <a:r>
              <a:rPr lang="en-US" b="0" i="0" dirty="0">
                <a:solidFill>
                  <a:srgbClr val="0D0D0D"/>
                </a:solidFill>
                <a:effectLst/>
                <a:latin typeface="Söhne"/>
              </a:rPr>
              <a:t>Hierarchical structure allows efficient processing and analysis of diverse data sources like smart meters, sensors, and SCADA systems.</a:t>
            </a:r>
          </a:p>
          <a:p>
            <a:pPr marL="285750" indent="-285750" algn="l">
              <a:buFont typeface="Wingdings" panose="05000000000000000000" pitchFamily="2" charset="2"/>
              <a:buChar char="§"/>
            </a:pPr>
            <a:r>
              <a:rPr lang="en-US" b="0" i="0" dirty="0">
                <a:solidFill>
                  <a:srgbClr val="0D0D0D"/>
                </a:solidFill>
                <a:effectLst/>
                <a:latin typeface="Söhne"/>
              </a:rPr>
              <a:t>Machine learning algorithms enable continuous learning from historical data to improve detection capabilities and counter emerging threats.</a:t>
            </a:r>
          </a:p>
          <a:p>
            <a:pPr marL="285750" indent="-285750" algn="l">
              <a:buFont typeface="Wingdings" panose="05000000000000000000" pitchFamily="2" charset="2"/>
              <a:buChar char="§"/>
            </a:pPr>
            <a:r>
              <a:rPr lang="en-US" b="0" i="0" dirty="0">
                <a:solidFill>
                  <a:srgbClr val="0D0D0D"/>
                </a:solidFill>
                <a:effectLst/>
                <a:latin typeface="Söhne"/>
              </a:rPr>
              <a:t>System utilizes hierarchical layers to localize detected attacks, facilitating swift response and mitigation measures.</a:t>
            </a:r>
          </a:p>
          <a:p>
            <a:pPr marL="285750" indent="-285750" algn="l">
              <a:buFont typeface="Wingdings" panose="05000000000000000000" pitchFamily="2" charset="2"/>
              <a:buChar char="§"/>
            </a:pPr>
            <a:r>
              <a:rPr lang="en-US" b="0" i="0" dirty="0">
                <a:solidFill>
                  <a:srgbClr val="0D0D0D"/>
                </a:solidFill>
                <a:effectLst/>
                <a:latin typeface="Söhne"/>
              </a:rPr>
              <a:t>Effectiveness of approach validated through simulation studies on realistic distribution system models, demonstrating potential to bolster security against evolving cyber threats.</a:t>
            </a:r>
          </a:p>
        </p:txBody>
      </p:sp>
      <p:sp>
        <p:nvSpPr>
          <p:cNvPr id="11" name="Title 1">
            <a:extLst>
              <a:ext uri="{FF2B5EF4-FFF2-40B4-BE49-F238E27FC236}">
                <a16:creationId xmlns:a16="http://schemas.microsoft.com/office/drawing/2014/main" id="{24992E1D-83ED-E36A-C81E-4C1DBE501A8F}"/>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68760"/>
            <a:ext cx="7772400" cy="4903440"/>
          </a:xfrm>
        </p:spPr>
        <p:txBody>
          <a:bodyPr>
            <a:normAutofit/>
          </a:bodyPr>
          <a:lstStyle/>
          <a:p>
            <a:pPr marL="0" indent="0">
              <a:buNone/>
            </a:pPr>
            <a:r>
              <a:rPr lang="en-IN" sz="2400" b="1" dirty="0">
                <a:latin typeface="Times New Roman" panose="02020603050405020304" pitchFamily="18" charset="0"/>
                <a:cs typeface="Times New Roman" pitchFamily="18" charset="0"/>
              </a:rPr>
              <a:t>Aim of the Project:</a:t>
            </a:r>
          </a:p>
          <a:p>
            <a:pPr marL="0" indent="0">
              <a:buNone/>
            </a:pPr>
            <a:r>
              <a:rPr lang="en-US" sz="2000" b="0" i="0" dirty="0">
                <a:solidFill>
                  <a:srgbClr val="0D0D0D"/>
                </a:solidFill>
                <a:effectLst/>
                <a:latin typeface="Söhne"/>
              </a:rPr>
              <a:t>The aim of the project "Cyberattack Identification and Localization Using Adaptive Hierarchical Approach in Active Distribution Systems" is to develop advanced techniques and methodologies for identifying and mitigating cyber attacks in active distribution systems.</a:t>
            </a:r>
            <a:endParaRPr lang="en-IN" sz="2400" b="1" i="0" dirty="0">
              <a:solidFill>
                <a:srgbClr val="0D0D0D"/>
              </a:solidFill>
              <a:effectLst/>
              <a:latin typeface="Times New Roman" panose="02020603050405020304" pitchFamily="18" charset="0"/>
              <a:cs typeface="Times New Roman" pitchFamily="18" charset="0"/>
            </a:endParaRPr>
          </a:p>
          <a:p>
            <a:pPr algn="l">
              <a:buFont typeface="+mj-lt"/>
              <a:buAutoNum type="arabicPeriod"/>
            </a:pPr>
            <a:r>
              <a:rPr lang="en-US" sz="2000" b="0" i="0" dirty="0">
                <a:solidFill>
                  <a:srgbClr val="0D0D0D"/>
                </a:solidFill>
                <a:effectLst/>
                <a:latin typeface="Söhne"/>
              </a:rPr>
              <a:t>Develop algorithms and methods to detect cyber attacks targeting active distribution systems. This could involve anomaly detection, signature-based detection, or machine learning approaches to identify unusual patterns or behaviors indicative of an attack.</a:t>
            </a:r>
          </a:p>
          <a:p>
            <a:pPr algn="l">
              <a:buFont typeface="+mj-lt"/>
              <a:buAutoNum type="arabicPeriod"/>
            </a:pPr>
            <a:r>
              <a:rPr lang="en-US" sz="2000" b="0" i="0" dirty="0">
                <a:solidFill>
                  <a:srgbClr val="0D0D0D"/>
                </a:solidFill>
                <a:effectLst/>
                <a:latin typeface="Söhne"/>
              </a:rPr>
              <a:t>Design techniques to pinpoint the location of cyber attacks within the distribution system. This may involve analyzing network traffic, communication patterns, or system logs to determine the source and extent of the attack.</a:t>
            </a:r>
          </a:p>
          <a:p>
            <a:pPr marL="0" indent="0">
              <a:buNone/>
            </a:pPr>
            <a:endParaRPr lang="en-IN" sz="2400" b="1" dirty="0">
              <a:latin typeface="Times New Roman" panose="02020603050405020304"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7" name="Title 1">
            <a:extLst>
              <a:ext uri="{FF2B5EF4-FFF2-40B4-BE49-F238E27FC236}">
                <a16:creationId xmlns:a16="http://schemas.microsoft.com/office/drawing/2014/main" id="{7DCFD52E-B060-186F-B58A-E144592F5552}"/>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OBJECTIVES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6677C-084C-D309-7509-779693974617}"/>
              </a:ext>
            </a:extLst>
          </p:cNvPr>
          <p:cNvSpPr>
            <a:spLocks noGrp="1"/>
          </p:cNvSpPr>
          <p:nvPr>
            <p:ph idx="1"/>
          </p:nvPr>
        </p:nvSpPr>
        <p:spPr>
          <a:xfrm>
            <a:off x="675132" y="1223584"/>
            <a:ext cx="7772400" cy="4410832"/>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Scope of the Project:</a:t>
            </a:r>
          </a:p>
          <a:p>
            <a:pPr marL="0" indent="0">
              <a:buNone/>
            </a:pPr>
            <a:endParaRPr lang="en-US" sz="2000" b="1" dirty="0">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Söhne"/>
              </a:rPr>
              <a:t>The scope of the project "Adaptive Hierarchical Cyber Attack Detection and Localization in Active Distribution Systems" would likely involve several key components:</a:t>
            </a:r>
          </a:p>
          <a:p>
            <a:pPr algn="l">
              <a:buFont typeface="+mj-lt"/>
              <a:buAutoNum type="arabicPeriod"/>
            </a:pPr>
            <a:r>
              <a:rPr lang="en-US" b="1" i="0" dirty="0">
                <a:solidFill>
                  <a:srgbClr val="0D0D0D"/>
                </a:solidFill>
                <a:effectLst/>
                <a:latin typeface="Söhne"/>
              </a:rPr>
              <a:t>System Architecture Design</a:t>
            </a:r>
            <a:r>
              <a:rPr lang="en-US" b="0" i="0" dirty="0">
                <a:solidFill>
                  <a:srgbClr val="0D0D0D"/>
                </a:solidFill>
                <a:effectLst/>
                <a:latin typeface="Söhne"/>
              </a:rPr>
              <a:t>: This would involve designing the overall architecture of the detection and localization system. It might include considerations such as distributed vs. centralized detection, integration with existing control systems, communication protocols, and hardware requirements.</a:t>
            </a:r>
          </a:p>
          <a:p>
            <a:pPr algn="l">
              <a:buFont typeface="+mj-lt"/>
              <a:buAutoNum type="arabicPeriod"/>
            </a:pPr>
            <a:r>
              <a:rPr lang="en-US" b="1" i="0" dirty="0">
                <a:solidFill>
                  <a:srgbClr val="0D0D0D"/>
                </a:solidFill>
                <a:effectLst/>
                <a:latin typeface="Söhne"/>
              </a:rPr>
              <a:t>Cyber Attack Detection Algorithms</a:t>
            </a:r>
            <a:r>
              <a:rPr lang="en-US" b="0" i="0" dirty="0">
                <a:solidFill>
                  <a:srgbClr val="0D0D0D"/>
                </a:solidFill>
                <a:effectLst/>
                <a:latin typeface="Söhne"/>
              </a:rPr>
              <a:t>: Developing algorithms to detect cyber attacks on the distribution system. These could include anomaly detection techniques, machine learning algorithms, or signature-based detection methods.</a:t>
            </a: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5ACF55C-F282-A5CB-B4A7-658490AA44B3}"/>
              </a:ext>
            </a:extLst>
          </p:cNvPr>
          <p:cNvSpPr>
            <a:spLocks noGrp="1"/>
          </p:cNvSpPr>
          <p:nvPr>
            <p:ph type="dt" sz="half" idx="10"/>
          </p:nvPr>
        </p:nvSpPr>
        <p:spPr/>
        <p:txBody>
          <a:bodyPr/>
          <a:lstStyle/>
          <a:p>
            <a:fld id="{29B7F2CF-3883-4F4C-B632-6E38E4E094B5}" type="datetime1">
              <a:rPr lang="en-IN" smtClean="0"/>
              <a:t>21-03-2024</a:t>
            </a:fld>
            <a:endParaRPr lang="en-IN"/>
          </a:p>
        </p:txBody>
      </p:sp>
      <p:sp>
        <p:nvSpPr>
          <p:cNvPr id="5" name="Footer Placeholder 4">
            <a:extLst>
              <a:ext uri="{FF2B5EF4-FFF2-40B4-BE49-F238E27FC236}">
                <a16:creationId xmlns:a16="http://schemas.microsoft.com/office/drawing/2014/main" id="{3CFF7379-4774-51F4-CE1F-4E719BF8F8BB}"/>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FFDB30D-1B3C-CDA1-004C-C962F0B29F94}"/>
              </a:ext>
            </a:extLst>
          </p:cNvPr>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321148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84784"/>
            <a:ext cx="7772400" cy="4687416"/>
          </a:xfrm>
        </p:spPr>
        <p:txBody>
          <a:bodyPr>
            <a:normAutofit/>
          </a:bodyPr>
          <a:lstStyle/>
          <a:p>
            <a:pPr algn="l"/>
            <a:r>
              <a:rPr lang="en-US" b="0" i="0" dirty="0">
                <a:solidFill>
                  <a:srgbClr val="0D0D0D"/>
                </a:solidFill>
                <a:effectLst/>
                <a:latin typeface="Söhne"/>
              </a:rPr>
              <a:t>The rapid advancement of digital technologies has revolutionized power distribution systems, leading to the emergence of active distribution networks (ADNs) characterized by bidirectional power flows, distributed energy resources (DERs), and enhanced monitoring and control capabilities. While these advancements promise greater efficiency, reliability, and sustainability, they also introduce new challenges, particularly in cybersecurity.</a:t>
            </a:r>
          </a:p>
          <a:p>
            <a:pPr algn="l"/>
            <a:r>
              <a:rPr lang="en-US" b="0" i="0" dirty="0">
                <a:solidFill>
                  <a:srgbClr val="0D0D0D"/>
                </a:solidFill>
                <a:effectLst/>
                <a:latin typeface="Söhne"/>
              </a:rPr>
              <a:t>Cyber attacks targeting power distribution systems pose significant threats to grid stability, operational integrity, and the safety of critical infrastructure. Traditional security measures, often focused on perimeter defense and intrusion detection, are inadequate to protect against sophisticated cyber threats that exploit vulnerabilities across interconnected devices and systems.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12" name="Title 1">
            <a:extLst>
              <a:ext uri="{FF2B5EF4-FFF2-40B4-BE49-F238E27FC236}">
                <a16:creationId xmlns:a16="http://schemas.microsoft.com/office/drawing/2014/main" id="{DAE3315A-1A85-2420-CB74-2A6D33197C68}"/>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40571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47044"/>
            <a:ext cx="7772400" cy="4831432"/>
          </a:xfrm>
        </p:spPr>
        <p:txBody>
          <a:bodyPr>
            <a:noAutofit/>
          </a:bodyPr>
          <a:lstStyle/>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F. Li, R. Xie, Z. Wang, L. Guo, J. Ye, P. Ma, and W. Song, “Online distributed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security monitoring with multidimensional streaming big data,” IEEE Internet of Things Journal, 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F. Li, A. Shinde, Y. Shi, J. Ye, X.-Y. Li, and W.-Z. Song, “System statistics learning-based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security: Feasibility and suitability,” IEEE  Internet of Things Journal, 2020.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F. Li, Q. Li, J. Zhang, J. Kou, J. Ye, W. Song, and H.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Mantooth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“Detection and diagnosis of data integrity attacks in solar farms based on multilayer long short-term memory network,” IEEE Transactions on Power Electronics, vol. 36, no. 3, pp. 2495–2498, 2021.</a:t>
            </a:r>
          </a:p>
          <a:p>
            <a:pPr algn="just">
              <a:lnSpc>
                <a:spcPct val="150000"/>
              </a:lnSpc>
              <a:spcAft>
                <a:spcPts val="10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9" name="Title 1">
            <a:extLst>
              <a:ext uri="{FF2B5EF4-FFF2-40B4-BE49-F238E27FC236}">
                <a16:creationId xmlns:a16="http://schemas.microsoft.com/office/drawing/2014/main" id="{AF2BA21D-B82F-D09A-3816-DCE3B4EC8F60}"/>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LITERATURE REVIEW</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139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47044"/>
            <a:ext cx="7772400" cy="4831432"/>
          </a:xfrm>
        </p:spPr>
        <p:txBody>
          <a:bodyPr>
            <a:noAutofit/>
          </a:bodyPr>
          <a:lstStyle/>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B. Wang, H. Wang, L. Zhang, D. Zhu, D. Lin, and S. Wan, “A data driven method to detect and localize the single-phase grounding fault in distribution network based on synchronized phasor measurement,” EURASIP Journal on Wireless Communications and Networking, vol. 2019, no. 1, p. 195, 2020.</a:t>
            </a: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Y.-C. Chang and T.-C. Huang, “An interactive smart grid communication approach for big data traffic,” Computers &amp; Electrical Engineering, vol. 67, pp. 170–181, 2019.</a:t>
            </a: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J. Ye, L. Guo, B. Yang, F. Li, L. Du, L. Guan, and W. Song, “Cyber–physical security of powertrain systems in modern electric  vehicles: Vulnerabilities, challenges, and future visions,” IEEE Journal of Emerging and Selected Topics in Power Electronics,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21-03-2024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9" name="Title 1">
            <a:extLst>
              <a:ext uri="{FF2B5EF4-FFF2-40B4-BE49-F238E27FC236}">
                <a16:creationId xmlns:a16="http://schemas.microsoft.com/office/drawing/2014/main" id="{AF2BA21D-B82F-D09A-3816-DCE3B4EC8F60}"/>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LITERATURE REVIEW</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22146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a:xfrm>
            <a:off x="457200" y="1470958"/>
            <a:ext cx="7772400" cy="4050792"/>
          </a:xfrm>
        </p:spPr>
        <p:txBody>
          <a:bodyPr>
            <a:normAutofit fontScale="85000" lnSpcReduction="10000"/>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Module 1: Hierarchical Cyber Attack Detection</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Collection and Preprocessing:</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Gather data from various sources within the active distribution system, including smart meters, sensors, SCADA systems, and communication networks.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Preprocess the data to remove noise, handle missing values, and normalize the features.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Feature Extraction: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Extract relevant features from the preprocessed data, such as power consumption patterns, voltage levels, frequency deviations, and network traffic characteristics.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Utilize advanced techniques like wavelet transforms or Fourier analysis to extract temporal and spectral features.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Anomaly Detection: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Implement machine learning algorithms, such as support vector machines (SVM), random forests, or deep learning models, to detect anomalies in the system behavior.</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Train the models using historical data and validate their performance on unseen data to ensure robustness.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21-03-2024</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9</a:t>
            </a:fld>
            <a:endParaRPr lang="en-IN"/>
          </a:p>
        </p:txBody>
      </p:sp>
      <p:sp>
        <p:nvSpPr>
          <p:cNvPr id="18" name="Title 1">
            <a:extLst>
              <a:ext uri="{FF2B5EF4-FFF2-40B4-BE49-F238E27FC236}">
                <a16:creationId xmlns:a16="http://schemas.microsoft.com/office/drawing/2014/main" id="{9007EF78-5877-25DF-2E79-2F3FB62E73CD}"/>
              </a:ext>
            </a:extLst>
          </p:cNvPr>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DESIGN AND METHODOLOGIES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051244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1963</Words>
  <Application>Microsoft Office PowerPoint</Application>
  <PresentationFormat>On-screen Show (4:3)</PresentationFormat>
  <Paragraphs>183</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Rockwell</vt:lpstr>
      <vt:lpstr>Rockwell Condensed</vt:lpstr>
      <vt:lpstr>Söhne</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Phani Bhushan</dc:creator>
  <cp:lastModifiedBy>Crystall Quooka</cp:lastModifiedBy>
  <cp:revision>1</cp:revision>
  <dcterms:modified xsi:type="dcterms:W3CDTF">2024-03-21T07:39:22Z</dcterms:modified>
</cp:coreProperties>
</file>