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9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gceurope.infra\GCEDFS\Marketing\PM%20-%20Dentistry%20Products\New%20proj%20&amp;%20prod\Stick%20Tech%20XENIUS%20base\Supp%20Mat\Leaflet\GC\Graphs%20&amp;%20pictures\Fracture%20toughnes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gceurope.infra\GCEDFS\Marketing\PM%20-%20Dentistry%20Products\New%20proj%20&amp;%20prod\Stick%20Tech%20XENIUS%20base\Fieldtest\EU%202\EverX%20Posterior,%20fieldtest%20results,040113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gceurope.infra\GCEDFS\Marketing\PM%20-%20Dentistry%20Products\New%20proj%20&amp;%20prod\Stick%20Tech%20XENIUS%20base\Fieldtest\EU%202\EverX%20Posterior,%20fieldtest%20results,040113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gceurope.infra\GCEDFS\Marketing\PM%20-%20Dentistry%20Products\New%20proj%20&amp;%20prod\Stick%20Tech%20XENIUS%20base\Fieldtest\EU%202\EverX%20Posterior,%20fieldtest%20results,04011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t-w2008adc\yhteinen\Tuotekehitys\_PROJEKTIT\Projekti%202%20CAVITY%20FRC\Dokumentti%2022%20tekninen%20manuaali\kuvat\sidoslujuus%20komposiittii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gceurope.infra\GCEDFS\Marketing\PM%20-%20Dentistry%20Products\New%20proj%20&amp;%20prod\Stick%20Tech%20XENIUS%20base\R&amp;D\everX%20Posterior\SBS%20using%20everX%20posterior,GC%20R&amp;D,TN%20to,270213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lavoix\AppData\Local\Microsoft\Windows\Temporary%20Internet%20Files\Content.Outlook\FP9J7Y35\test%20results%20-%20competitors%20(2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gceurope.infra\GCEDFS\Marketing\PM%20-%20Dentistry%20Products\New%20proj%20&amp;%20prod\Stick%20Tech%20XENIUS%20base\Supp%20Mat\Leaflet\GC\Graphs%20&amp;%20pictures\Radiopacity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gceurope.infra\GCEDFS\Marketing\PM%20-%20Dentistry%20Products\New%20proj%20&amp;%20prod\Stick%20Tech%20XENIUS%20base\Fieldtest\EU%202\EverX%20Posterior,%20fieldtest%20results,040113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gceurope.infra\GCEDFS\Marketing\PM%20-%20Dentistry%20Products\New%20proj%20&amp;%20prod\Stick%20Tech%20XENIUS%20base\Fieldtest\EU%202\EverX%20Posterior,%20fieldtest%20results,040113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gceurope.infra\GCEDFS\Marketing\PM%20-%20Dentistry%20Products\New%20proj%20&amp;%20prod\Stick%20Tech%20XENIUS%20base\Fieldtest\EU%202\EverX%20Posterior,%20fieldtest%20results,040113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gceurope.infra\GCEDFS\Marketing\PM%20-%20Dentistry%20Products\New%20proj%20&amp;%20prod\Stick%20Tech%20XENIUS%20base\Fieldtest\EU%202\EverX%20Posterior,%20fieldtest%20results,04011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/>
            </a:pPr>
            <a:r>
              <a:rPr lang="en-US"/>
              <a:t>Fracture Toughness, Kmax value 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'fracture toughness'!$C$4</c:f>
              <c:strCache>
                <c:ptCount val="1"/>
                <c:pt idx="0">
                  <c:v>Kic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prstMaterial="metal">
              <a:bevelT w="88900" h="889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00ABC1"/>
              </a:solidFill>
              <a:scene3d>
                <a:camera prst="orthographicFront"/>
                <a:lightRig rig="threePt" dir="t"/>
              </a:scene3d>
              <a:sp3d prstMaterial="metal">
                <a:bevelT w="88900" h="88900"/>
              </a:sp3d>
            </c:spPr>
          </c:dPt>
          <c:dPt>
            <c:idx val="1"/>
            <c:invertIfNegative val="0"/>
            <c:bubble3D val="0"/>
            <c:spPr>
              <a:solidFill>
                <a:srgbClr val="002060"/>
              </a:solidFill>
              <a:scene3d>
                <a:camera prst="orthographicFront"/>
                <a:lightRig rig="threePt" dir="t"/>
              </a:scene3d>
              <a:sp3d prstMaterial="metal">
                <a:bevelT w="88900" h="88900"/>
              </a:sp3d>
            </c:spPr>
          </c:dPt>
          <c:dPt>
            <c:idx val="2"/>
            <c:invertIfNegative val="0"/>
            <c:bubble3D val="0"/>
            <c:spPr>
              <a:solidFill>
                <a:srgbClr val="002060"/>
              </a:solidFill>
              <a:scene3d>
                <a:camera prst="orthographicFront"/>
                <a:lightRig rig="threePt" dir="t"/>
              </a:scene3d>
              <a:sp3d prstMaterial="metal">
                <a:bevelT w="88900" h="88900"/>
              </a:sp3d>
            </c:spPr>
          </c:dPt>
          <c:dPt>
            <c:idx val="3"/>
            <c:invertIfNegative val="0"/>
            <c:bubble3D val="0"/>
            <c:spPr>
              <a:solidFill>
                <a:srgbClr val="002060"/>
              </a:solidFill>
              <a:scene3d>
                <a:camera prst="orthographicFront"/>
                <a:lightRig rig="threePt" dir="t"/>
              </a:scene3d>
              <a:sp3d prstMaterial="metal">
                <a:bevelT w="88900" h="88900"/>
              </a:sp3d>
            </c:spPr>
          </c:dPt>
          <c:dPt>
            <c:idx val="4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scene3d>
                <a:camera prst="orthographicFront"/>
                <a:lightRig rig="threePt" dir="t"/>
              </a:scene3d>
              <a:sp3d prstMaterial="metal">
                <a:bevelT w="88900" h="88900"/>
              </a:sp3d>
            </c:spPr>
          </c:dPt>
          <c:dPt>
            <c:idx val="5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scene3d>
                <a:camera prst="orthographicFront"/>
                <a:lightRig rig="threePt" dir="t"/>
              </a:scene3d>
              <a:sp3d prstMaterial="metal">
                <a:bevelT w="88900" h="88900"/>
              </a:sp3d>
            </c:spPr>
          </c:dPt>
          <c:dPt>
            <c:idx val="6"/>
            <c:invertIfNegative val="0"/>
            <c:bubble3D val="0"/>
            <c:spPr>
              <a:solidFill>
                <a:srgbClr val="666633"/>
              </a:solidFill>
              <a:scene3d>
                <a:camera prst="orthographicFront"/>
                <a:lightRig rig="threePt" dir="t"/>
              </a:scene3d>
              <a:sp3d prstMaterial="metal">
                <a:bevelT w="88900" h="88900"/>
              </a:sp3d>
            </c:spPr>
          </c:dPt>
          <c:dPt>
            <c:idx val="7"/>
            <c:invertIfNegative val="0"/>
            <c:bubble3D val="0"/>
            <c:spPr>
              <a:solidFill>
                <a:srgbClr val="666633"/>
              </a:solidFill>
              <a:scene3d>
                <a:camera prst="orthographicFront"/>
                <a:lightRig rig="threePt" dir="t"/>
              </a:scene3d>
              <a:sp3d prstMaterial="metal">
                <a:bevelT w="88900" h="88900"/>
              </a:sp3d>
            </c:spPr>
          </c:dPt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'fracture toughness'!$D$5:$D$10</c:f>
                <c:numCache>
                  <c:formatCode>General</c:formatCode>
                  <c:ptCount val="6"/>
                  <c:pt idx="0">
                    <c:v>0.4</c:v>
                  </c:pt>
                  <c:pt idx="1">
                    <c:v>0.542779254728993</c:v>
                  </c:pt>
                  <c:pt idx="2">
                    <c:v>0.1</c:v>
                  </c:pt>
                  <c:pt idx="3">
                    <c:v>0.3</c:v>
                  </c:pt>
                  <c:pt idx="4">
                    <c:v>0.499880046122007</c:v>
                  </c:pt>
                  <c:pt idx="5">
                    <c:v>0.873962955653362</c:v>
                  </c:pt>
                </c:numCache>
              </c:numRef>
            </c:plus>
            <c:minus>
              <c:numRef>
                <c:f>'fracture toughness'!$D$5:$D$10</c:f>
                <c:numCache>
                  <c:formatCode>General</c:formatCode>
                  <c:ptCount val="6"/>
                  <c:pt idx="0">
                    <c:v>0.4</c:v>
                  </c:pt>
                  <c:pt idx="1">
                    <c:v>0.542779254728993</c:v>
                  </c:pt>
                  <c:pt idx="2">
                    <c:v>0.1</c:v>
                  </c:pt>
                  <c:pt idx="3">
                    <c:v>0.3</c:v>
                  </c:pt>
                  <c:pt idx="4">
                    <c:v>0.499880046122007</c:v>
                  </c:pt>
                  <c:pt idx="5">
                    <c:v>0.873962955653362</c:v>
                  </c:pt>
                </c:numCache>
              </c:numRef>
            </c:minus>
          </c:errBars>
          <c:cat>
            <c:multiLvlStrRef>
              <c:f>'fracture toughness'!$A$5:$B$12</c:f>
              <c:multiLvlStrCache>
                <c:ptCount val="8"/>
                <c:lvl>
                  <c:pt idx="0">
                    <c:v>everX Posterior, GC</c:v>
                  </c:pt>
                  <c:pt idx="1">
                    <c:v>Surefil SDR, Dentsply</c:v>
                  </c:pt>
                  <c:pt idx="2">
                    <c:v>Filtek Bulk Fill, 3M ESPE</c:v>
                  </c:pt>
                  <c:pt idx="3">
                    <c:v>Tetric EvoCeram Bulk Fill, Ivoclar </c:v>
                  </c:pt>
                  <c:pt idx="4">
                    <c:v>Filtek Supreme XT, 3M ESPE </c:v>
                  </c:pt>
                  <c:pt idx="5">
                    <c:v>Grandio, Voco</c:v>
                  </c:pt>
                  <c:pt idx="6">
                    <c:v>Dentine*</c:v>
                  </c:pt>
                  <c:pt idx="7">
                    <c:v>Enamel*</c:v>
                  </c:pt>
                </c:lvl>
                <c:lvl>
                  <c:pt idx="0">
                    <c:v>Fiber-reinfored composite</c:v>
                  </c:pt>
                  <c:pt idx="1">
                    <c:v>Bulk-Fill Composite</c:v>
                  </c:pt>
                  <c:pt idx="4">
                    <c:v>Conventional composite</c:v>
                  </c:pt>
                  <c:pt idx="6">
                    <c:v>Natural tooth</c:v>
                  </c:pt>
                </c:lvl>
              </c:multiLvlStrCache>
            </c:multiLvlStrRef>
          </c:cat>
          <c:val>
            <c:numRef>
              <c:f>'fracture toughness'!$C$5:$C$12</c:f>
              <c:numCache>
                <c:formatCode>0.0</c:formatCode>
                <c:ptCount val="8"/>
                <c:pt idx="0" formatCode="General">
                  <c:v>5.1</c:v>
                </c:pt>
                <c:pt idx="1">
                  <c:v>2.94130179769454</c:v>
                </c:pt>
                <c:pt idx="2">
                  <c:v>1.700000000000002</c:v>
                </c:pt>
                <c:pt idx="3">
                  <c:v>2.2</c:v>
                </c:pt>
                <c:pt idx="4">
                  <c:v>2.042388786449898</c:v>
                </c:pt>
                <c:pt idx="5">
                  <c:v>2.647889864471964</c:v>
                </c:pt>
                <c:pt idx="6" formatCode="General">
                  <c:v>4.0</c:v>
                </c:pt>
                <c:pt idx="7" formatCode="General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6295704"/>
        <c:axId val="895872856"/>
      </c:barChart>
      <c:catAx>
        <c:axId val="696295704"/>
        <c:scaling>
          <c:orientation val="minMax"/>
        </c:scaling>
        <c:delete val="0"/>
        <c:axPos val="b"/>
        <c:majorTickMark val="out"/>
        <c:minorTickMark val="none"/>
        <c:tickLblPos val="nextTo"/>
        <c:crossAx val="895872856"/>
        <c:crosses val="autoZero"/>
        <c:auto val="1"/>
        <c:lblAlgn val="ctr"/>
        <c:lblOffset val="100"/>
        <c:noMultiLvlLbl val="0"/>
      </c:catAx>
      <c:valAx>
        <c:axId val="8958728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 algn="ctr" rtl="0">
                  <a:defRPr/>
                </a:pPr>
                <a:r>
                  <a:rPr lang="en-US"/>
                  <a:t>Kmax [MPa m1/2]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96295704"/>
        <c:crosses val="autoZero"/>
        <c:crossBetween val="between"/>
      </c:valAx>
    </c:plotArea>
    <c:plotVisOnly val="1"/>
    <c:dispBlanksAs val="gap"/>
    <c:showDLblsOverMax val="0"/>
  </c:chart>
  <c:spPr>
    <a:ln>
      <a:solidFill>
        <a:srgbClr val="464646"/>
      </a:solidFill>
    </a:ln>
  </c:spPr>
  <c:txPr>
    <a:bodyPr/>
    <a:lstStyle/>
    <a:p>
      <a:pPr>
        <a:defRPr sz="700">
          <a:solidFill>
            <a:srgbClr val="464646"/>
          </a:solidFill>
          <a:latin typeface="Verdana" pitchFamily="34" charset="0"/>
          <a:ea typeface="Verdana" pitchFamily="34" charset="0"/>
          <a:cs typeface="Verdana" pitchFamily="34" charset="0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>
                <a:solidFill>
                  <a:srgbClr val="464646"/>
                </a:solidFill>
              </a:defRPr>
            </a:pPr>
            <a:r>
              <a:rPr lang="en-US" sz="1200">
                <a:solidFill>
                  <a:srgbClr val="464646"/>
                </a:solidFill>
              </a:rPr>
              <a:t>In the future, for which indications would you like use EverX Posterior?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ABC1"/>
            </a:solidFill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'Results sheet'!$A$259:$A$263</c:f>
              <c:strCache>
                <c:ptCount val="5"/>
                <c:pt idx="0">
                  <c:v>Vital tooth - occlusal cavity (Class I)</c:v>
                </c:pt>
                <c:pt idx="1">
                  <c:v>Vital tooth - approximal cavity (Class II)</c:v>
                </c:pt>
                <c:pt idx="2">
                  <c:v>Vital tooth - extensive cavities</c:v>
                </c:pt>
                <c:pt idx="3">
                  <c:v>Non-vital tooth - restoration after endo treatment</c:v>
                </c:pt>
                <c:pt idx="4">
                  <c:v>Other</c:v>
                </c:pt>
              </c:strCache>
            </c:strRef>
          </c:cat>
          <c:val>
            <c:numRef>
              <c:f>'Results sheet'!$B$259:$B$263</c:f>
              <c:numCache>
                <c:formatCode>0%</c:formatCode>
                <c:ptCount val="5"/>
                <c:pt idx="0">
                  <c:v>0.390243902439024</c:v>
                </c:pt>
                <c:pt idx="1">
                  <c:v>0.463414634146342</c:v>
                </c:pt>
                <c:pt idx="2">
                  <c:v>0.731707317073174</c:v>
                </c:pt>
                <c:pt idx="3">
                  <c:v>0.853658536585368</c:v>
                </c:pt>
                <c:pt idx="4">
                  <c:v>0.219512195121952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2943624"/>
        <c:axId val="546924856"/>
      </c:barChart>
      <c:catAx>
        <c:axId val="642943624"/>
        <c:scaling>
          <c:orientation val="minMax"/>
        </c:scaling>
        <c:delete val="0"/>
        <c:axPos val="b"/>
        <c:majorTickMark val="out"/>
        <c:minorTickMark val="none"/>
        <c:tickLblPos val="nextTo"/>
        <c:crossAx val="546924856"/>
        <c:crosses val="autoZero"/>
        <c:auto val="1"/>
        <c:lblAlgn val="ctr"/>
        <c:lblOffset val="100"/>
        <c:noMultiLvlLbl val="0"/>
      </c:catAx>
      <c:valAx>
        <c:axId val="54692485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642943624"/>
        <c:crosses val="autoZero"/>
        <c:crossBetween val="between"/>
      </c:valAx>
    </c:plotArea>
    <c:plotVisOnly val="1"/>
    <c:dispBlanksAs val="gap"/>
    <c:showDLblsOverMax val="0"/>
  </c:chart>
  <c:spPr>
    <a:ln>
      <a:solidFill>
        <a:srgbClr val="464646"/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9"/>
    </mc:Choice>
    <mc:Fallback>
      <c:style val="29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As an estimate, how many times per WEEK do you perform such composite restorations on a </a:t>
            </a:r>
            <a:r>
              <a:rPr lang="en-US" dirty="0" smtClean="0"/>
              <a:t>VITAL</a:t>
            </a:r>
            <a:r>
              <a:rPr lang="en-US" baseline="0" dirty="0" smtClean="0"/>
              <a:t> </a:t>
            </a:r>
            <a:r>
              <a:rPr lang="en-US" dirty="0" smtClean="0"/>
              <a:t>tooth</a:t>
            </a:r>
            <a:r>
              <a:rPr lang="en-US" dirty="0"/>
              <a:t>, where you could use </a:t>
            </a:r>
            <a:r>
              <a:rPr lang="en-US" dirty="0" err="1"/>
              <a:t>EverX</a:t>
            </a:r>
            <a:r>
              <a:rPr lang="en-US" dirty="0"/>
              <a:t> Posterior?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ABC1"/>
            </a:solidFill>
          </c:spPr>
          <c:invertIfNegative val="0"/>
          <c:cat>
            <c:strRef>
              <c:f>'Results sheet'!$A$54:$A$59</c:f>
              <c:strCache>
                <c:ptCount val="6"/>
                <c:pt idx="0">
                  <c:v>1 - 2 times per week</c:v>
                </c:pt>
                <c:pt idx="1">
                  <c:v>3 - 5 times per week</c:v>
                </c:pt>
                <c:pt idx="2">
                  <c:v>6 - 10 times per week</c:v>
                </c:pt>
                <c:pt idx="3">
                  <c:v>10 - 15 times per week</c:v>
                </c:pt>
                <c:pt idx="4">
                  <c:v>16 - 20 times per week</c:v>
                </c:pt>
                <c:pt idx="5">
                  <c:v>More than 20 times per week</c:v>
                </c:pt>
              </c:strCache>
            </c:strRef>
          </c:cat>
          <c:val>
            <c:numRef>
              <c:f>'Results sheet'!$B$54:$B$59</c:f>
              <c:numCache>
                <c:formatCode>0%</c:formatCode>
                <c:ptCount val="6"/>
                <c:pt idx="0">
                  <c:v>0.243902439024391</c:v>
                </c:pt>
                <c:pt idx="1">
                  <c:v>0.219512195121952</c:v>
                </c:pt>
                <c:pt idx="2">
                  <c:v>0.219512195121952</c:v>
                </c:pt>
                <c:pt idx="3">
                  <c:v>0.0731707317073171</c:v>
                </c:pt>
                <c:pt idx="4">
                  <c:v>0.0731707317073171</c:v>
                </c:pt>
                <c:pt idx="5">
                  <c:v>0.121951219512195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77870824"/>
        <c:axId val="694765640"/>
      </c:barChart>
      <c:catAx>
        <c:axId val="477870824"/>
        <c:scaling>
          <c:orientation val="minMax"/>
        </c:scaling>
        <c:delete val="0"/>
        <c:axPos val="b"/>
        <c:majorTickMark val="out"/>
        <c:minorTickMark val="none"/>
        <c:tickLblPos val="nextTo"/>
        <c:crossAx val="694765640"/>
        <c:crosses val="autoZero"/>
        <c:auto val="1"/>
        <c:lblAlgn val="ctr"/>
        <c:lblOffset val="100"/>
        <c:noMultiLvlLbl val="0"/>
      </c:catAx>
      <c:valAx>
        <c:axId val="69476564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477870824"/>
        <c:crosses val="autoZero"/>
        <c:crossBetween val="between"/>
      </c:valAx>
    </c:plotArea>
    <c:plotVisOnly val="1"/>
    <c:dispBlanksAs val="gap"/>
    <c:showDLblsOverMax val="0"/>
  </c:chart>
  <c:spPr>
    <a:ln>
      <a:solidFill>
        <a:srgbClr val="464646"/>
      </a:solidFill>
    </a:ln>
  </c:spPr>
  <c:txPr>
    <a:bodyPr/>
    <a:lstStyle/>
    <a:p>
      <a:pPr>
        <a:defRPr sz="800">
          <a:solidFill>
            <a:srgbClr val="464646"/>
          </a:solidFill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9"/>
    </mc:Choice>
    <mc:Fallback>
      <c:style val="29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As an estimate, how many times per WEEK do you perform a composite restoration on a</a:t>
            </a:r>
          </a:p>
          <a:p>
            <a:pPr>
              <a:defRPr/>
            </a:pPr>
            <a:r>
              <a:rPr lang="en-US" dirty="0" smtClean="0"/>
              <a:t>NON-VITAL </a:t>
            </a:r>
            <a:r>
              <a:rPr lang="en-US" dirty="0"/>
              <a:t>(</a:t>
            </a:r>
            <a:r>
              <a:rPr lang="en-US" dirty="0" err="1"/>
              <a:t>endodontically</a:t>
            </a:r>
            <a:r>
              <a:rPr lang="en-US" dirty="0"/>
              <a:t> treated) tooth? 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ABC1"/>
            </a:solidFill>
          </c:spPr>
          <c:invertIfNegative val="0"/>
          <c:cat>
            <c:strRef>
              <c:f>'Results sheet'!$A$62:$A$66</c:f>
              <c:strCache>
                <c:ptCount val="5"/>
                <c:pt idx="0">
                  <c:v>1 - 2 times per week</c:v>
                </c:pt>
                <c:pt idx="1">
                  <c:v>3 - 4 times per week</c:v>
                </c:pt>
                <c:pt idx="2">
                  <c:v>5 - 6 times per week</c:v>
                </c:pt>
                <c:pt idx="3">
                  <c:v>7 - 10 times per week</c:v>
                </c:pt>
                <c:pt idx="4">
                  <c:v>More than 10 times per week</c:v>
                </c:pt>
              </c:strCache>
            </c:strRef>
          </c:cat>
          <c:val>
            <c:numRef>
              <c:f>'Results sheet'!$B$62:$B$66</c:f>
              <c:numCache>
                <c:formatCode>0%</c:formatCode>
                <c:ptCount val="5"/>
                <c:pt idx="0">
                  <c:v>0.268292682926829</c:v>
                </c:pt>
                <c:pt idx="1">
                  <c:v>0.268292682926829</c:v>
                </c:pt>
                <c:pt idx="2">
                  <c:v>0.195121951219512</c:v>
                </c:pt>
                <c:pt idx="3">
                  <c:v>0.170731707317073</c:v>
                </c:pt>
                <c:pt idx="4">
                  <c:v>0.0731707317073171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643756024"/>
        <c:axId val="546736840"/>
      </c:barChart>
      <c:catAx>
        <c:axId val="643756024"/>
        <c:scaling>
          <c:orientation val="minMax"/>
        </c:scaling>
        <c:delete val="0"/>
        <c:axPos val="b"/>
        <c:majorTickMark val="out"/>
        <c:minorTickMark val="none"/>
        <c:tickLblPos val="nextTo"/>
        <c:crossAx val="546736840"/>
        <c:crosses val="autoZero"/>
        <c:auto val="1"/>
        <c:lblAlgn val="ctr"/>
        <c:lblOffset val="100"/>
        <c:noMultiLvlLbl val="0"/>
      </c:catAx>
      <c:valAx>
        <c:axId val="54673684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643756024"/>
        <c:crosses val="autoZero"/>
        <c:crossBetween val="between"/>
      </c:valAx>
    </c:plotArea>
    <c:plotVisOnly val="1"/>
    <c:dispBlanksAs val="gap"/>
    <c:showDLblsOverMax val="0"/>
  </c:chart>
  <c:spPr>
    <a:ln>
      <a:solidFill>
        <a:srgbClr val="464646"/>
      </a:solidFill>
    </a:ln>
  </c:spPr>
  <c:txPr>
    <a:bodyPr/>
    <a:lstStyle/>
    <a:p>
      <a:pPr>
        <a:defRPr sz="800">
          <a:solidFill>
            <a:srgbClr val="464646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>
                <a:solidFill>
                  <a:srgbClr val="464646"/>
                </a:solidFill>
              </a:defRPr>
            </a:pPr>
            <a:r>
              <a:rPr lang="en-US" sz="1200" b="1" dirty="0">
                <a:solidFill>
                  <a:srgbClr val="464646"/>
                </a:solidFill>
              </a:rPr>
              <a:t>Bond Strength between </a:t>
            </a:r>
            <a:r>
              <a:rPr lang="en-US" sz="1200" b="1" dirty="0" smtClean="0">
                <a:solidFill>
                  <a:srgbClr val="464646"/>
                </a:solidFill>
              </a:rPr>
              <a:t>everX Posterior </a:t>
            </a:r>
            <a:r>
              <a:rPr lang="en-US" sz="1200" b="1" dirty="0">
                <a:solidFill>
                  <a:srgbClr val="464646"/>
                </a:solidFill>
              </a:rPr>
              <a:t>and commercial composites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44118945359104"/>
          <c:y val="0.168340540934921"/>
          <c:w val="0.599814284578064"/>
          <c:h val="0.5177308242699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Taul1!$C$8</c:f>
              <c:strCache>
                <c:ptCount val="1"/>
                <c:pt idx="0">
                  <c:v>XENIUS base-Composite</c:v>
                </c:pt>
              </c:strCache>
            </c:strRef>
          </c:tx>
          <c:spPr>
            <a:solidFill>
              <a:srgbClr val="00ABC1"/>
            </a:solidFill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Taul1!$B$9:$B$14</c:f>
              <c:strCache>
                <c:ptCount val="6"/>
                <c:pt idx="0">
                  <c:v>Tetric EvoCeram</c:v>
                </c:pt>
                <c:pt idx="1">
                  <c:v>GradiaDIRECT</c:v>
                </c:pt>
                <c:pt idx="2">
                  <c:v>Grandio</c:v>
                </c:pt>
                <c:pt idx="3">
                  <c:v>Majesty POSTERIOR</c:v>
                </c:pt>
                <c:pt idx="4">
                  <c:v>Supreme</c:v>
                </c:pt>
                <c:pt idx="5">
                  <c:v>XENIUS base</c:v>
                </c:pt>
              </c:strCache>
            </c:strRef>
          </c:cat>
          <c:val>
            <c:numRef>
              <c:f>Taul1!$C$9:$C$14</c:f>
              <c:numCache>
                <c:formatCode>0.0</c:formatCode>
                <c:ptCount val="6"/>
                <c:pt idx="0">
                  <c:v>24.34501050596482</c:v>
                </c:pt>
                <c:pt idx="1">
                  <c:v>36.21601546322294</c:v>
                </c:pt>
                <c:pt idx="2">
                  <c:v>47.65130374399234</c:v>
                </c:pt>
                <c:pt idx="3">
                  <c:v>20.21868774957047</c:v>
                </c:pt>
                <c:pt idx="4">
                  <c:v>47.1899103501015</c:v>
                </c:pt>
              </c:numCache>
            </c:numRef>
          </c:val>
        </c:ser>
        <c:ser>
          <c:idx val="1"/>
          <c:order val="1"/>
          <c:tx>
            <c:strRef>
              <c:f>Taul1!$D$8</c:f>
              <c:strCache>
                <c:ptCount val="1"/>
                <c:pt idx="0">
                  <c:v>Composite-Composite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Taul1!$B$9:$B$14</c:f>
              <c:strCache>
                <c:ptCount val="6"/>
                <c:pt idx="0">
                  <c:v>Tetric EvoCeram</c:v>
                </c:pt>
                <c:pt idx="1">
                  <c:v>GradiaDIRECT</c:v>
                </c:pt>
                <c:pt idx="2">
                  <c:v>Grandio</c:v>
                </c:pt>
                <c:pt idx="3">
                  <c:v>Majesty POSTERIOR</c:v>
                </c:pt>
                <c:pt idx="4">
                  <c:v>Supreme</c:v>
                </c:pt>
                <c:pt idx="5">
                  <c:v>XENIUS base</c:v>
                </c:pt>
              </c:strCache>
            </c:strRef>
          </c:cat>
          <c:val>
            <c:numRef>
              <c:f>Taul1!$D$9:$D$14</c:f>
              <c:numCache>
                <c:formatCode>0.0</c:formatCode>
                <c:ptCount val="6"/>
                <c:pt idx="0">
                  <c:v>22.75633209493249</c:v>
                </c:pt>
                <c:pt idx="1">
                  <c:v>18.73474155650833</c:v>
                </c:pt>
                <c:pt idx="2">
                  <c:v>18.76622213487449</c:v>
                </c:pt>
                <c:pt idx="3">
                  <c:v>25.3568823319882</c:v>
                </c:pt>
                <c:pt idx="4">
                  <c:v>38.92021596059048</c:v>
                </c:pt>
                <c:pt idx="5">
                  <c:v>30.61044397255108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31016968"/>
        <c:axId val="95691880"/>
      </c:barChart>
      <c:catAx>
        <c:axId val="631016968"/>
        <c:scaling>
          <c:orientation val="minMax"/>
        </c:scaling>
        <c:delete val="0"/>
        <c:axPos val="l"/>
        <c:majorTickMark val="out"/>
        <c:minorTickMark val="none"/>
        <c:tickLblPos val="nextTo"/>
        <c:crossAx val="95691880"/>
        <c:crosses val="autoZero"/>
        <c:auto val="1"/>
        <c:lblAlgn val="ctr"/>
        <c:lblOffset val="100"/>
        <c:noMultiLvlLbl val="0"/>
      </c:catAx>
      <c:valAx>
        <c:axId val="95691880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Shear bond strength [MPa]</a:t>
                </a:r>
              </a:p>
            </c:rich>
          </c:tx>
          <c:layout>
            <c:manualLayout>
              <c:xMode val="edge"/>
              <c:yMode val="edge"/>
              <c:x val="0.30050505050505"/>
              <c:y val="0.761993070421705"/>
            </c:manualLayout>
          </c:layout>
          <c:overlay val="0"/>
        </c:title>
        <c:numFmt formatCode="0.0" sourceLinked="1"/>
        <c:majorTickMark val="out"/>
        <c:minorTickMark val="none"/>
        <c:tickLblPos val="nextTo"/>
        <c:crossAx val="6310169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70328481667068"/>
          <c:y val="0.807505451108121"/>
          <c:w val="0.671590710252132"/>
          <c:h val="0.0952021085551025"/>
        </c:manualLayout>
      </c:layout>
      <c:overlay val="0"/>
    </c:legend>
    <c:plotVisOnly val="1"/>
    <c:dispBlanksAs val="gap"/>
    <c:showDLblsOverMax val="0"/>
  </c:chart>
  <c:spPr>
    <a:ln>
      <a:solidFill>
        <a:srgbClr val="808080"/>
      </a:solidFill>
    </a:ln>
  </c:spPr>
  <c:txPr>
    <a:bodyPr/>
    <a:lstStyle/>
    <a:p>
      <a:pPr>
        <a:defRPr sz="900">
          <a:solidFill>
            <a:srgbClr val="595959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Shear</a:t>
            </a:r>
            <a:r>
              <a:rPr lang="en-US" baseline="0"/>
              <a:t> Bond Strength (MPa)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Sheet1!$A$5</c:f>
              <c:strCache>
                <c:ptCount val="1"/>
                <c:pt idx="0">
                  <c:v>Enamel</c:v>
                </c:pt>
              </c:strCache>
            </c:strRef>
          </c:tx>
          <c:spPr>
            <a:solidFill>
              <a:srgbClr val="00ABC1"/>
            </a:solidFill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errBars>
            <c:errBarType val="both"/>
            <c:errValType val="cust"/>
            <c:noEndCap val="0"/>
            <c:plus>
              <c:numRef>
                <c:f>Sheet1!$B$6:$G$6</c:f>
                <c:numCache>
                  <c:formatCode>General</c:formatCode>
                  <c:ptCount val="6"/>
                  <c:pt idx="0">
                    <c:v>1.53</c:v>
                  </c:pt>
                  <c:pt idx="1">
                    <c:v>2.58</c:v>
                  </c:pt>
                  <c:pt idx="2">
                    <c:v>2.71</c:v>
                  </c:pt>
                  <c:pt idx="3">
                    <c:v>2.17</c:v>
                  </c:pt>
                  <c:pt idx="4">
                    <c:v>4.94</c:v>
                  </c:pt>
                  <c:pt idx="5">
                    <c:v>2.14</c:v>
                  </c:pt>
                </c:numCache>
              </c:numRef>
            </c:plus>
            <c:minus>
              <c:numRef>
                <c:f>Sheet1!$B$6:$G$6</c:f>
                <c:numCache>
                  <c:formatCode>General</c:formatCode>
                  <c:ptCount val="6"/>
                  <c:pt idx="0">
                    <c:v>1.53</c:v>
                  </c:pt>
                  <c:pt idx="1">
                    <c:v>2.58</c:v>
                  </c:pt>
                  <c:pt idx="2">
                    <c:v>2.71</c:v>
                  </c:pt>
                  <c:pt idx="3">
                    <c:v>2.17</c:v>
                  </c:pt>
                  <c:pt idx="4">
                    <c:v>4.94</c:v>
                  </c:pt>
                  <c:pt idx="5">
                    <c:v>2.14</c:v>
                  </c:pt>
                </c:numCache>
              </c:numRef>
            </c:minus>
          </c:errBars>
          <c:cat>
            <c:strRef>
              <c:f>Sheet1!$B$4:$G$4</c:f>
              <c:strCache>
                <c:ptCount val="6"/>
                <c:pt idx="0">
                  <c:v>G-aenial Bond
GC</c:v>
                </c:pt>
                <c:pt idx="1">
                  <c:v>Bond Force
Tokuyama</c:v>
                </c:pt>
                <c:pt idx="2">
                  <c:v>Clearfil S3 Bond Plus
Kuraray</c:v>
                </c:pt>
                <c:pt idx="3">
                  <c:v>Scotchbond Universal
3M ESPE</c:v>
                </c:pt>
                <c:pt idx="4">
                  <c:v>Optibond all-in-one
KERR
</c:v>
                </c:pt>
                <c:pt idx="5">
                  <c:v>Clearfil SE Bond
Kuraray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30.39</c:v>
                </c:pt>
                <c:pt idx="1">
                  <c:v>19.02</c:v>
                </c:pt>
                <c:pt idx="2">
                  <c:v>22.04</c:v>
                </c:pt>
                <c:pt idx="3">
                  <c:v>19.81</c:v>
                </c:pt>
                <c:pt idx="4">
                  <c:v>30.12</c:v>
                </c:pt>
                <c:pt idx="5">
                  <c:v>28.31000000000002</c:v>
                </c:pt>
              </c:numCache>
            </c:numRef>
          </c:val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Dentin</c:v>
                </c:pt>
              </c:strCache>
            </c:strRef>
          </c:tx>
          <c:spPr>
            <a:solidFill>
              <a:srgbClr val="75DBFF"/>
            </a:solidFill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errBars>
            <c:errBarType val="both"/>
            <c:errValType val="cust"/>
            <c:noEndCap val="0"/>
            <c:plus>
              <c:numRef>
                <c:f>Sheet1!$B$8:$G$8</c:f>
                <c:numCache>
                  <c:formatCode>General</c:formatCode>
                  <c:ptCount val="6"/>
                  <c:pt idx="0">
                    <c:v>5.07</c:v>
                  </c:pt>
                  <c:pt idx="1">
                    <c:v>1.4</c:v>
                  </c:pt>
                  <c:pt idx="2">
                    <c:v>0.7</c:v>
                  </c:pt>
                  <c:pt idx="3">
                    <c:v>6.67</c:v>
                  </c:pt>
                  <c:pt idx="4">
                    <c:v>4.58</c:v>
                  </c:pt>
                  <c:pt idx="5">
                    <c:v>4.39</c:v>
                  </c:pt>
                </c:numCache>
              </c:numRef>
            </c:plus>
            <c:minus>
              <c:numRef>
                <c:f>Sheet1!$B$8:$G$8</c:f>
                <c:numCache>
                  <c:formatCode>General</c:formatCode>
                  <c:ptCount val="6"/>
                  <c:pt idx="0">
                    <c:v>5.07</c:v>
                  </c:pt>
                  <c:pt idx="1">
                    <c:v>1.4</c:v>
                  </c:pt>
                  <c:pt idx="2">
                    <c:v>0.7</c:v>
                  </c:pt>
                  <c:pt idx="3">
                    <c:v>6.67</c:v>
                  </c:pt>
                  <c:pt idx="4">
                    <c:v>4.58</c:v>
                  </c:pt>
                  <c:pt idx="5">
                    <c:v>4.39</c:v>
                  </c:pt>
                </c:numCache>
              </c:numRef>
            </c:minus>
          </c:errBars>
          <c:cat>
            <c:strRef>
              <c:f>Sheet1!$B$4:$G$4</c:f>
              <c:strCache>
                <c:ptCount val="6"/>
                <c:pt idx="0">
                  <c:v>G-aenial Bond
GC</c:v>
                </c:pt>
                <c:pt idx="1">
                  <c:v>Bond Force
Tokuyama</c:v>
                </c:pt>
                <c:pt idx="2">
                  <c:v>Clearfil S3 Bond Plus
Kuraray</c:v>
                </c:pt>
                <c:pt idx="3">
                  <c:v>Scotchbond Universal
3M ESPE</c:v>
                </c:pt>
                <c:pt idx="4">
                  <c:v>Optibond all-in-one
KERR
</c:v>
                </c:pt>
                <c:pt idx="5">
                  <c:v>Clearfil SE Bond
Kuraray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26.12</c:v>
                </c:pt>
                <c:pt idx="1">
                  <c:v>9.42</c:v>
                </c:pt>
                <c:pt idx="2">
                  <c:v>18.71</c:v>
                </c:pt>
                <c:pt idx="3">
                  <c:v>24.53</c:v>
                </c:pt>
                <c:pt idx="4">
                  <c:v>25.33000000000001</c:v>
                </c:pt>
                <c:pt idx="5">
                  <c:v>32.08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004424"/>
        <c:axId val="540251944"/>
      </c:barChart>
      <c:catAx>
        <c:axId val="5410044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540251944"/>
        <c:crosses val="autoZero"/>
        <c:auto val="1"/>
        <c:lblAlgn val="ctr"/>
        <c:lblOffset val="100"/>
        <c:noMultiLvlLbl val="0"/>
      </c:catAx>
      <c:valAx>
        <c:axId val="5402519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Shear Bond Strength(MPa)</a:t>
                </a:r>
                <a:endParaRPr lang="ja-JP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410044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rgbClr val="464646"/>
      </a:solidFill>
    </a:ln>
  </c:spPr>
  <c:txPr>
    <a:bodyPr/>
    <a:lstStyle/>
    <a:p>
      <a:pPr>
        <a:defRPr sz="1000">
          <a:solidFill>
            <a:srgbClr val="464646"/>
          </a:solidFill>
          <a:latin typeface="Verdana" pitchFamily="34" charset="0"/>
          <a:ea typeface="Verdana" pitchFamily="34" charset="0"/>
          <a:cs typeface="Verdana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Depth of Cure (ISO 4049 method) </a:t>
            </a:r>
          </a:p>
          <a:p>
            <a:pPr>
              <a:defRPr/>
            </a:pPr>
            <a:r>
              <a:rPr lang="en-US"/>
              <a:t>20 s light curing by 1100 mW curing device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'depth of cure (2)'!$E$3</c:f>
              <c:strCache>
                <c:ptCount val="1"/>
                <c:pt idx="0">
                  <c:v>mean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00ABC1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Pt>
            <c:idx val="1"/>
            <c:invertIfNegative val="0"/>
            <c:bubble3D val="0"/>
            <c:spPr>
              <a:solidFill>
                <a:srgbClr val="00206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'depth of cure (2)'!$F$4:$I$4</c:f>
                <c:numCache>
                  <c:formatCode>General</c:formatCode>
                  <c:ptCount val="2"/>
                  <c:pt idx="0">
                    <c:v>0.11</c:v>
                  </c:pt>
                  <c:pt idx="1">
                    <c:v>0.21</c:v>
                  </c:pt>
                </c:numCache>
              </c:numRef>
            </c:plus>
            <c:minus>
              <c:numRef>
                <c:f>'depth of cure (2)'!$F$4:$I$4</c:f>
                <c:numCache>
                  <c:formatCode>General</c:formatCode>
                  <c:ptCount val="2"/>
                  <c:pt idx="0">
                    <c:v>0.11</c:v>
                  </c:pt>
                  <c:pt idx="1">
                    <c:v>0.21</c:v>
                  </c:pt>
                </c:numCache>
              </c:numRef>
            </c:minus>
          </c:errBars>
          <c:cat>
            <c:strRef>
              <c:f>'depth of cure (2)'!$F$2:$I$2</c:f>
              <c:strCache>
                <c:ptCount val="2"/>
                <c:pt idx="0">
                  <c:v>everX Posterior</c:v>
                </c:pt>
                <c:pt idx="1">
                  <c:v>Dentsply Surefil SDR</c:v>
                </c:pt>
              </c:strCache>
            </c:strRef>
          </c:cat>
          <c:val>
            <c:numRef>
              <c:f>'depth of cure (2)'!$F$3:$I$3</c:f>
              <c:numCache>
                <c:formatCode>0.0</c:formatCode>
                <c:ptCount val="2"/>
                <c:pt idx="0" formatCode="General">
                  <c:v>5.55</c:v>
                </c:pt>
                <c:pt idx="1">
                  <c:v>4.37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2841352"/>
        <c:axId val="546835576"/>
      </c:barChart>
      <c:catAx>
        <c:axId val="642841352"/>
        <c:scaling>
          <c:orientation val="minMax"/>
        </c:scaling>
        <c:delete val="0"/>
        <c:axPos val="b"/>
        <c:majorTickMark val="out"/>
        <c:minorTickMark val="none"/>
        <c:tickLblPos val="nextTo"/>
        <c:crossAx val="546835576"/>
        <c:crosses val="autoZero"/>
        <c:auto val="1"/>
        <c:lblAlgn val="ctr"/>
        <c:lblOffset val="100"/>
        <c:noMultiLvlLbl val="0"/>
      </c:catAx>
      <c:valAx>
        <c:axId val="5468355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Depth of Cure [mm]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42841352"/>
        <c:crosses val="autoZero"/>
        <c:crossBetween val="between"/>
      </c:valAx>
    </c:plotArea>
    <c:plotVisOnly val="1"/>
    <c:dispBlanksAs val="gap"/>
    <c:showDLblsOverMax val="0"/>
  </c:chart>
  <c:spPr>
    <a:ln>
      <a:solidFill>
        <a:srgbClr val="808080"/>
      </a:solidFill>
    </a:ln>
  </c:spPr>
  <c:txPr>
    <a:bodyPr/>
    <a:lstStyle/>
    <a:p>
      <a:pPr>
        <a:defRPr sz="800">
          <a:solidFill>
            <a:srgbClr val="464646"/>
          </a:solidFill>
          <a:latin typeface="Verdana" pitchFamily="34" charset="0"/>
          <a:ea typeface="Verdana" pitchFamily="34" charset="0"/>
          <a:cs typeface="Verdana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Radiopacity (%) 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64646"/>
            </a:solidFill>
            <a:ln>
              <a:solidFill>
                <a:srgbClr val="46464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>
                <a:solidFill>
                  <a:srgbClr val="464646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Pt>
            <c:idx val="1"/>
            <c:invertIfNegative val="0"/>
            <c:bubble3D val="0"/>
            <c:spPr>
              <a:solidFill>
                <a:srgbClr val="002060"/>
              </a:solidFill>
              <a:ln>
                <a:solidFill>
                  <a:srgbClr val="464646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Pt>
            <c:idx val="2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solidFill>
                  <a:srgbClr val="464646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Pt>
            <c:idx val="3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solidFill>
                  <a:srgbClr val="464646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Pt>
            <c:idx val="4"/>
            <c:invertIfNegative val="0"/>
            <c:bubble3D val="0"/>
            <c:spPr>
              <a:solidFill>
                <a:srgbClr val="00ABC1"/>
              </a:solidFill>
              <a:ln>
                <a:solidFill>
                  <a:srgbClr val="464646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Pt>
            <c:idx val="5"/>
            <c:invertIfNegative val="0"/>
            <c:bubble3D val="0"/>
            <c:spPr>
              <a:solidFill>
                <a:srgbClr val="FEDD9C"/>
              </a:solidFill>
              <a:ln>
                <a:solidFill>
                  <a:srgbClr val="464646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Pt>
            <c:idx val="6"/>
            <c:invertIfNegative val="0"/>
            <c:bubble3D val="0"/>
            <c:spPr>
              <a:solidFill>
                <a:srgbClr val="FEDD9C"/>
              </a:solidFill>
              <a:ln>
                <a:solidFill>
                  <a:srgbClr val="464646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Lbls>
            <c:delete val="1"/>
          </c:dLbls>
          <c:cat>
            <c:strRef>
              <c:f>'18.Radiopacity'!$B$10:$B$39</c:f>
              <c:strCache>
                <c:ptCount val="7"/>
                <c:pt idx="0">
                  <c:v>SDR, Dentsply</c:v>
                </c:pt>
                <c:pt idx="1">
                  <c:v>Filtek Bulk Fill, 3M ESPE</c:v>
                </c:pt>
                <c:pt idx="2">
                  <c:v>Filtek Z250, 3M ESPE</c:v>
                </c:pt>
                <c:pt idx="3">
                  <c:v>G-aenial Posterior, GC</c:v>
                </c:pt>
                <c:pt idx="4">
                  <c:v>everX Posterior, GC</c:v>
                </c:pt>
                <c:pt idx="5">
                  <c:v>Enamel*</c:v>
                </c:pt>
                <c:pt idx="6">
                  <c:v>Dentin*</c:v>
                </c:pt>
              </c:strCache>
            </c:strRef>
          </c:cat>
          <c:val>
            <c:numRef>
              <c:f>'18.Radiopacity'!$C$10:$C$39</c:f>
              <c:numCache>
                <c:formatCode>0%</c:formatCode>
                <c:ptCount val="7"/>
                <c:pt idx="0">
                  <c:v>3.12</c:v>
                </c:pt>
                <c:pt idx="1">
                  <c:v>2.58</c:v>
                </c:pt>
                <c:pt idx="2">
                  <c:v>2.625</c:v>
                </c:pt>
                <c:pt idx="3">
                  <c:v>2.52</c:v>
                </c:pt>
                <c:pt idx="4">
                  <c:v>2.9</c:v>
                </c:pt>
                <c:pt idx="5">
                  <c:v>2.15</c:v>
                </c:pt>
                <c:pt idx="6">
                  <c:v>1.149999999999999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91646360"/>
        <c:axId val="985297320"/>
      </c:barChart>
      <c:catAx>
        <c:axId val="7916463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985297320"/>
        <c:crosses val="autoZero"/>
        <c:auto val="1"/>
        <c:lblAlgn val="ctr"/>
        <c:lblOffset val="100"/>
        <c:noMultiLvlLbl val="0"/>
      </c:catAx>
      <c:valAx>
        <c:axId val="9852973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Al value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791646360"/>
        <c:crosses val="autoZero"/>
        <c:crossBetween val="between"/>
      </c:valAx>
    </c:plotArea>
    <c:plotVisOnly val="1"/>
    <c:dispBlanksAs val="gap"/>
    <c:showDLblsOverMax val="0"/>
  </c:chart>
  <c:spPr>
    <a:ln>
      <a:solidFill>
        <a:srgbClr val="464646"/>
      </a:solidFill>
    </a:ln>
  </c:spPr>
  <c:txPr>
    <a:bodyPr/>
    <a:lstStyle/>
    <a:p>
      <a:pPr>
        <a:defRPr sz="1000">
          <a:solidFill>
            <a:srgbClr val="464646"/>
          </a:solidFill>
          <a:latin typeface="Verdana" pitchFamily="34" charset="0"/>
          <a:ea typeface="Verdana" pitchFamily="34" charset="0"/>
          <a:cs typeface="Verdana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9"/>
    </mc:Choice>
    <mc:Fallback>
      <c:style val="29"/>
    </mc:Fallback>
  </mc:AlternateContent>
  <c:chart>
    <c:title>
      <c:tx>
        <c:rich>
          <a:bodyPr/>
          <a:lstStyle/>
          <a:p>
            <a:pPr>
              <a:defRPr sz="1200">
                <a:solidFill>
                  <a:srgbClr val="464646"/>
                </a:solidFill>
              </a:defRPr>
            </a:pPr>
            <a:r>
              <a:rPr lang="en-US" sz="12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average, how thick was the layer of EverX Posterior you applied/used?</a:t>
            </a:r>
            <a:endParaRPr lang="en-US" sz="1200" baseline="0">
              <a:solidFill>
                <a:srgbClr val="4646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ABC1"/>
            </a:solidFill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c:spPr>
          <c:invertIfNegative val="0"/>
          <c:cat>
            <c:strRef>
              <c:f>'Results sheet'!$A$125:$A$129</c:f>
              <c:strCache>
                <c:ptCount val="5"/>
                <c:pt idx="0">
                  <c:v>1 mm</c:v>
                </c:pt>
                <c:pt idx="1">
                  <c:v>2 mm</c:v>
                </c:pt>
                <c:pt idx="2">
                  <c:v>3 mm</c:v>
                </c:pt>
                <c:pt idx="3">
                  <c:v>4 mm</c:v>
                </c:pt>
                <c:pt idx="4">
                  <c:v>More than 4 mm</c:v>
                </c:pt>
              </c:strCache>
            </c:strRef>
          </c:cat>
          <c:val>
            <c:numRef>
              <c:f>'Results sheet'!$B$125:$B$129</c:f>
              <c:numCache>
                <c:formatCode>0%</c:formatCode>
                <c:ptCount val="5"/>
                <c:pt idx="0">
                  <c:v>0.0487804878048783</c:v>
                </c:pt>
                <c:pt idx="1">
                  <c:v>0.243902439024391</c:v>
                </c:pt>
                <c:pt idx="2">
                  <c:v>0.634146341463415</c:v>
                </c:pt>
                <c:pt idx="3">
                  <c:v>0.268292682926829</c:v>
                </c:pt>
                <c:pt idx="4">
                  <c:v>0.024390243902439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4896200"/>
        <c:axId val="94899176"/>
      </c:barChart>
      <c:catAx>
        <c:axId val="94896200"/>
        <c:scaling>
          <c:orientation val="minMax"/>
        </c:scaling>
        <c:delete val="0"/>
        <c:axPos val="b"/>
        <c:majorTickMark val="out"/>
        <c:minorTickMark val="none"/>
        <c:tickLblPos val="nextTo"/>
        <c:crossAx val="94899176"/>
        <c:crosses val="autoZero"/>
        <c:auto val="1"/>
        <c:lblAlgn val="ctr"/>
        <c:lblOffset val="100"/>
        <c:noMultiLvlLbl val="0"/>
      </c:catAx>
      <c:valAx>
        <c:axId val="94899176"/>
        <c:scaling>
          <c:orientation val="minMax"/>
          <c:max val="1.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4896200"/>
        <c:crosses val="autoZero"/>
        <c:crossBetween val="between"/>
      </c:valAx>
    </c:plotArea>
    <c:plotVisOnly val="1"/>
    <c:dispBlanksAs val="gap"/>
    <c:showDLblsOverMax val="0"/>
  </c:chart>
  <c:spPr>
    <a:ln>
      <a:solidFill>
        <a:srgbClr val="464646"/>
      </a:solidFill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>
                <a:solidFill>
                  <a:srgbClr val="464646"/>
                </a:solidFill>
              </a:defRPr>
            </a:pPr>
            <a:r>
              <a:rPr lang="en-US" sz="1400" dirty="0">
                <a:solidFill>
                  <a:srgbClr val="464646"/>
                </a:solidFill>
              </a:rPr>
              <a:t>How do you judge the final outcome?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ABC1"/>
            </a:solidFill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'Results sheet'!$A$204:$A$208</c:f>
              <c:strCache>
                <c:ptCount val="5"/>
                <c:pt idx="0">
                  <c:v>Not acceptable</c:v>
                </c:pt>
                <c:pt idx="1">
                  <c:v>Poor</c:v>
                </c:pt>
                <c:pt idx="2">
                  <c:v>Average</c:v>
                </c:pt>
                <c:pt idx="3">
                  <c:v>Good</c:v>
                </c:pt>
                <c:pt idx="4">
                  <c:v>Excellent</c:v>
                </c:pt>
              </c:strCache>
            </c:strRef>
          </c:cat>
          <c:val>
            <c:numRef>
              <c:f>'Results sheet'!$B$204:$B$208</c:f>
              <c:numCache>
                <c:formatCode>0%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0.0975609756097562</c:v>
                </c:pt>
                <c:pt idx="3">
                  <c:v>0.536585365853656</c:v>
                </c:pt>
                <c:pt idx="4">
                  <c:v>0.341463414634146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6895032"/>
        <c:axId val="806449432"/>
      </c:barChart>
      <c:catAx>
        <c:axId val="496895032"/>
        <c:scaling>
          <c:orientation val="minMax"/>
        </c:scaling>
        <c:delete val="0"/>
        <c:axPos val="b"/>
        <c:majorTickMark val="out"/>
        <c:minorTickMark val="none"/>
        <c:tickLblPos val="nextTo"/>
        <c:crossAx val="806449432"/>
        <c:crosses val="autoZero"/>
        <c:auto val="1"/>
        <c:lblAlgn val="ctr"/>
        <c:lblOffset val="100"/>
        <c:noMultiLvlLbl val="0"/>
      </c:catAx>
      <c:valAx>
        <c:axId val="80644943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496895032"/>
        <c:crosses val="autoZero"/>
        <c:crossBetween val="between"/>
      </c:valAx>
    </c:plotArea>
    <c:plotVisOnly val="1"/>
    <c:dispBlanksAs val="gap"/>
    <c:showDLblsOverMax val="0"/>
  </c:chart>
  <c:spPr>
    <a:ln>
      <a:solidFill>
        <a:srgbClr val="464646"/>
      </a:solidFill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rgbClr val="464646"/>
                </a:solidFill>
              </a:defRPr>
            </a:pPr>
            <a:r>
              <a:rPr lang="en-US" dirty="0">
                <a:solidFill>
                  <a:srgbClr val="464646"/>
                </a:solidFill>
              </a:rPr>
              <a:t>Would you recommend </a:t>
            </a:r>
            <a:r>
              <a:rPr lang="en-US" dirty="0" err="1">
                <a:solidFill>
                  <a:srgbClr val="464646"/>
                </a:solidFill>
              </a:rPr>
              <a:t>EverX</a:t>
            </a:r>
            <a:r>
              <a:rPr lang="en-US" dirty="0">
                <a:solidFill>
                  <a:srgbClr val="464646"/>
                </a:solidFill>
              </a:rPr>
              <a:t> Posterior to your colleagues?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ABC1"/>
            </a:solidFill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'Results sheet'!$A$242:$A$244</c:f>
              <c:strCache>
                <c:ptCount val="3"/>
                <c:pt idx="0">
                  <c:v>Yes</c:v>
                </c:pt>
                <c:pt idx="1">
                  <c:v>Maybe</c:v>
                </c:pt>
                <c:pt idx="2">
                  <c:v>No</c:v>
                </c:pt>
              </c:strCache>
            </c:strRef>
          </c:cat>
          <c:val>
            <c:numRef>
              <c:f>'Results sheet'!$B$242:$B$244</c:f>
              <c:numCache>
                <c:formatCode>0%</c:formatCode>
                <c:ptCount val="3"/>
                <c:pt idx="0">
                  <c:v>0.804878048780488</c:v>
                </c:pt>
                <c:pt idx="1">
                  <c:v>0.170731707317073</c:v>
                </c:pt>
                <c:pt idx="2">
                  <c:v>0.024390243902439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7704696"/>
        <c:axId val="985404008"/>
      </c:barChart>
      <c:catAx>
        <c:axId val="747704696"/>
        <c:scaling>
          <c:orientation val="minMax"/>
        </c:scaling>
        <c:delete val="0"/>
        <c:axPos val="b"/>
        <c:majorTickMark val="out"/>
        <c:minorTickMark val="none"/>
        <c:tickLblPos val="nextTo"/>
        <c:crossAx val="985404008"/>
        <c:crosses val="autoZero"/>
        <c:auto val="1"/>
        <c:lblAlgn val="ctr"/>
        <c:lblOffset val="100"/>
        <c:noMultiLvlLbl val="0"/>
      </c:catAx>
      <c:valAx>
        <c:axId val="9854040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747704696"/>
        <c:crosses val="autoZero"/>
        <c:crossBetween val="between"/>
      </c:valAx>
    </c:plotArea>
    <c:plotVisOnly val="1"/>
    <c:dispBlanksAs val="gap"/>
    <c:showDLblsOverMax val="0"/>
  </c:chart>
  <c:spPr>
    <a:ln>
      <a:solidFill>
        <a:srgbClr val="464646"/>
      </a:solidFill>
    </a:ln>
  </c:spPr>
  <c:txPr>
    <a:bodyPr/>
    <a:lstStyle/>
    <a:p>
      <a:pPr>
        <a:defRPr sz="9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rgbClr val="464646"/>
                </a:solidFill>
              </a:defRPr>
            </a:pPr>
            <a:r>
              <a:rPr lang="en-US">
                <a:solidFill>
                  <a:srgbClr val="464646"/>
                </a:solidFill>
              </a:rPr>
              <a:t>Are you going to purchase EverX Posterior?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ABC1"/>
            </a:solidFill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'Results sheet'!$A$250:$A$252</c:f>
              <c:strCache>
                <c:ptCount val="3"/>
                <c:pt idx="0">
                  <c:v>Yes, most likely</c:v>
                </c:pt>
                <c:pt idx="1">
                  <c:v>Maybe</c:v>
                </c:pt>
                <c:pt idx="2">
                  <c:v>No</c:v>
                </c:pt>
              </c:strCache>
            </c:strRef>
          </c:cat>
          <c:val>
            <c:numRef>
              <c:f>'Results sheet'!$B$250:$B$252</c:f>
              <c:numCache>
                <c:formatCode>0%</c:formatCode>
                <c:ptCount val="3"/>
                <c:pt idx="0">
                  <c:v>0.634146341463415</c:v>
                </c:pt>
                <c:pt idx="1">
                  <c:v>0.29268292682927</c:v>
                </c:pt>
                <c:pt idx="2">
                  <c:v>0.0487804878048783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1259752"/>
        <c:axId val="491734056"/>
      </c:barChart>
      <c:catAx>
        <c:axId val="791259752"/>
        <c:scaling>
          <c:orientation val="minMax"/>
        </c:scaling>
        <c:delete val="0"/>
        <c:axPos val="b"/>
        <c:majorTickMark val="out"/>
        <c:minorTickMark val="none"/>
        <c:tickLblPos val="nextTo"/>
        <c:crossAx val="491734056"/>
        <c:crosses val="autoZero"/>
        <c:auto val="1"/>
        <c:lblAlgn val="ctr"/>
        <c:lblOffset val="100"/>
        <c:noMultiLvlLbl val="0"/>
      </c:catAx>
      <c:valAx>
        <c:axId val="49173405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791259752"/>
        <c:crosses val="autoZero"/>
        <c:crossBetween val="between"/>
      </c:valAx>
    </c:plotArea>
    <c:plotVisOnly val="1"/>
    <c:dispBlanksAs val="gap"/>
    <c:showDLblsOverMax val="0"/>
  </c:chart>
  <c:spPr>
    <a:ln>
      <a:solidFill>
        <a:srgbClr val="464646"/>
      </a:solidFill>
    </a:ln>
    <a:scene3d>
      <a:camera prst="orthographicFront"/>
      <a:lightRig rig="threePt" dir="t"/>
    </a:scene3d>
    <a:sp3d prstMaterial="matte">
      <a:bevelT w="127000" h="63500"/>
    </a:sp3d>
  </c:spPr>
  <c:txPr>
    <a:bodyPr/>
    <a:lstStyle/>
    <a:p>
      <a:pPr>
        <a:defRPr sz="9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8C451-8EC4-0B43-A1B0-EDA3C24D0AB9}" type="datetimeFigureOut">
              <a:rPr lang="en-US" smtClean="0"/>
              <a:t>04/06/14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69453-0A12-9141-A6C0-A1975FB9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83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53F4C-890A-42C7-A32F-83FACB8D550E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GB" sz="1200" kern="120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Garoushi</a:t>
            </a:r>
            <a:r>
              <a:rPr lang="en-GB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S, Lassila LV, </a:t>
            </a:r>
            <a:r>
              <a:rPr lang="en-GB" sz="1200" kern="120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Tezvergil</a:t>
            </a:r>
            <a:r>
              <a:rPr lang="en-GB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A, Vallittu PK. 2006. Load bearing capacity of </a:t>
            </a:r>
            <a:r>
              <a:rPr lang="en-GB" sz="1200" kern="120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fiber</a:t>
            </a:r>
            <a:r>
              <a:rPr lang="en-GB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-reinforced and particulate filler composite resin combination. Dent Mater 34(3):179-84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Garoushi</a:t>
            </a:r>
            <a:r>
              <a:rPr lang="en-US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S, Lassila LV, Vallittu PK. 2007a. Short glass fiber reinforced composite resin with semi-interpenetrating polymer network matrix. Dent Mater Nov; 23(11):1356-62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59611-69B5-4EE1-8E4C-CFD10B03D50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i-FI" sz="1200" kern="1200" dirty="0" smtClean="0">
                <a:solidFill>
                  <a:srgbClr val="158B70"/>
                </a:solidFill>
                <a:latin typeface="+mn-lt"/>
                <a:ea typeface="+mn-ea"/>
                <a:cs typeface="+mn-cs"/>
              </a:rPr>
              <a:t>Lammi M, Tanner J, Le Bell-Rönnlöf A-M, Lassila L, Vallittu P. </a:t>
            </a:r>
            <a:r>
              <a:rPr lang="en-US" sz="1200" kern="1200" dirty="0" smtClean="0">
                <a:solidFill>
                  <a:srgbClr val="158B70"/>
                </a:solidFill>
                <a:latin typeface="+mn-lt"/>
                <a:ea typeface="+mn-ea"/>
                <a:cs typeface="+mn-cs"/>
              </a:rPr>
              <a:t>Restoration of </a:t>
            </a:r>
            <a:r>
              <a:rPr lang="en-US" sz="1200" kern="1200" dirty="0" err="1" smtClean="0">
                <a:solidFill>
                  <a:srgbClr val="158B70"/>
                </a:solidFill>
                <a:latin typeface="+mn-lt"/>
                <a:ea typeface="+mn-ea"/>
                <a:cs typeface="+mn-cs"/>
              </a:rPr>
              <a:t>endodontically</a:t>
            </a:r>
            <a:r>
              <a:rPr lang="en-US" sz="1200" kern="1200" dirty="0" smtClean="0">
                <a:solidFill>
                  <a:srgbClr val="158B70"/>
                </a:solidFill>
                <a:latin typeface="+mn-lt"/>
                <a:ea typeface="+mn-ea"/>
                <a:cs typeface="+mn-cs"/>
              </a:rPr>
              <a:t> treated molars using fiber reinforced composite substructure. J Dent Res 2011 90 (Spec </a:t>
            </a:r>
            <a:r>
              <a:rPr lang="en-US" sz="1200" kern="1200" dirty="0" err="1" smtClean="0">
                <a:solidFill>
                  <a:srgbClr val="158B70"/>
                </a:solidFill>
                <a:latin typeface="+mn-lt"/>
                <a:ea typeface="+mn-ea"/>
                <a:cs typeface="+mn-cs"/>
              </a:rPr>
              <a:t>Iss</a:t>
            </a:r>
            <a:r>
              <a:rPr lang="en-US" sz="1200" kern="1200" dirty="0" smtClean="0">
                <a:solidFill>
                  <a:srgbClr val="158B70"/>
                </a:solidFill>
                <a:latin typeface="+mn-lt"/>
                <a:ea typeface="+mn-ea"/>
                <a:cs typeface="+mn-cs"/>
              </a:rPr>
              <a:t> A): 2517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FA408-E38E-4F99-889B-72F5971496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1) PFC </a:t>
            </a:r>
            <a:r>
              <a:rPr lang="en-GB" sz="1200" kern="120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onlay</a:t>
            </a:r>
            <a:r>
              <a:rPr lang="en-GB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restoration with XENIUS base type substructure had significantly higher load-bearing capacity (table below) and 2) the fracture type of PFC </a:t>
            </a:r>
            <a:r>
              <a:rPr lang="en-GB" sz="1200" kern="120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onlay</a:t>
            </a:r>
            <a:r>
              <a:rPr lang="en-GB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restoration with XENIUS base type substructure was less catastrophic than corresponding structure made from PFC alone (images below the table).</a:t>
            </a:r>
            <a:r>
              <a:rPr lang="en-GB" sz="1200" u="sng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latin typeface="Verdana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200" kern="1200" dirty="0" smtClean="0">
                <a:solidFill>
                  <a:srgbClr val="158B70"/>
                </a:solidFill>
                <a:latin typeface="+mn-lt"/>
                <a:ea typeface="+mn-ea"/>
                <a:cs typeface="+mn-cs"/>
              </a:rPr>
              <a:t>Garoushi S Lassila LV, Vallittu PK.  </a:t>
            </a:r>
            <a:r>
              <a:rPr lang="en-US" sz="1200" kern="1200" dirty="0" smtClean="0">
                <a:solidFill>
                  <a:srgbClr val="158B70"/>
                </a:solidFill>
                <a:latin typeface="+mn-lt"/>
                <a:ea typeface="+mn-ea"/>
                <a:cs typeface="+mn-cs"/>
              </a:rPr>
              <a:t>Fiber-reinforced composite substructure: Load-bearing capacity of an </a:t>
            </a:r>
            <a:r>
              <a:rPr lang="en-US" sz="1200" kern="1200" dirty="0" err="1" smtClean="0">
                <a:solidFill>
                  <a:srgbClr val="158B70"/>
                </a:solidFill>
                <a:latin typeface="+mn-lt"/>
                <a:ea typeface="+mn-ea"/>
                <a:cs typeface="+mn-cs"/>
              </a:rPr>
              <a:t>onlay</a:t>
            </a:r>
            <a:r>
              <a:rPr lang="en-US" sz="1200" kern="1200" dirty="0" smtClean="0">
                <a:solidFill>
                  <a:srgbClr val="158B70"/>
                </a:solidFill>
                <a:latin typeface="+mn-lt"/>
                <a:ea typeface="+mn-ea"/>
                <a:cs typeface="+mn-cs"/>
              </a:rPr>
              <a:t> restoration. </a:t>
            </a:r>
            <a:r>
              <a:rPr lang="en-US" sz="1200" kern="1200" dirty="0" err="1" smtClean="0">
                <a:solidFill>
                  <a:srgbClr val="158B70"/>
                </a:solidFill>
                <a:latin typeface="+mn-lt"/>
                <a:ea typeface="+mn-ea"/>
                <a:cs typeface="+mn-cs"/>
              </a:rPr>
              <a:t>Acta</a:t>
            </a:r>
            <a:r>
              <a:rPr lang="en-US" sz="1200" kern="1200" dirty="0" smtClean="0">
                <a:solidFill>
                  <a:srgbClr val="158B7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158B70"/>
                </a:solidFill>
                <a:latin typeface="+mn-lt"/>
                <a:ea typeface="+mn-ea"/>
                <a:cs typeface="+mn-cs"/>
              </a:rPr>
              <a:t>Odontol</a:t>
            </a:r>
            <a:r>
              <a:rPr lang="en-US" sz="1200" kern="1200" dirty="0" smtClean="0">
                <a:solidFill>
                  <a:srgbClr val="158B70"/>
                </a:solidFill>
                <a:latin typeface="+mn-lt"/>
                <a:ea typeface="+mn-ea"/>
                <a:cs typeface="+mn-cs"/>
              </a:rPr>
              <a:t> Scand 2006 64:281-285.</a:t>
            </a:r>
            <a:r>
              <a:rPr lang="en-US" sz="1100" kern="1200" dirty="0" smtClean="0">
                <a:solidFill>
                  <a:srgbClr val="158B70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100" kern="1200" dirty="0" smtClean="0">
                <a:solidFill>
                  <a:srgbClr val="158B70"/>
                </a:solidFill>
                <a:latin typeface="+mn-lt"/>
                <a:ea typeface="+mn-ea"/>
                <a:cs typeface="+mn-cs"/>
              </a:rPr>
            </a:br>
            <a:r>
              <a:rPr lang="nl-BE" dirty="0" smtClean="0"/>
              <a:t> </a:t>
            </a:r>
            <a:r>
              <a:rPr lang="en-GB" b="1" dirty="0" smtClean="0">
                <a:solidFill>
                  <a:srgbClr val="63767E"/>
                </a:solidFill>
              </a:rPr>
              <a:t>The strengthening effect of the fibres is proven by increased fracture resistance. It can be concluded that material withstands well biting forces at posterior area. </a:t>
            </a:r>
            <a:endParaRPr lang="en-US" b="1" dirty="0" smtClean="0">
              <a:solidFill>
                <a:srgbClr val="63767E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3088D601-81CB-4E9D-B1C6-004E23B166CC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80975" lvl="1" indent="-180975"/>
            <a:r>
              <a:rPr lang="en-GB" dirty="0" smtClean="0"/>
              <a:t>Since </a:t>
            </a:r>
            <a:r>
              <a:rPr lang="en-GB" dirty="0" err="1" smtClean="0"/>
              <a:t>everX</a:t>
            </a:r>
            <a:r>
              <a:rPr lang="en-GB" dirty="0" smtClean="0"/>
              <a:t> Posterior will be used together with composites as a sandwich structure, the bond strength between the base material and the overlaying composite is an important factor.</a:t>
            </a:r>
          </a:p>
          <a:p>
            <a:pPr marL="180975" lvl="1" indent="-180975"/>
            <a:r>
              <a:rPr lang="en-GB" dirty="0" smtClean="0"/>
              <a:t>The bond strength was measured by using shear bond strength method described in ISO 10477*. </a:t>
            </a:r>
          </a:p>
          <a:p>
            <a:pPr marL="180975" lvl="1" indent="-180975"/>
            <a:r>
              <a:rPr lang="en-GB" dirty="0" smtClean="0"/>
              <a:t>In most cases, the </a:t>
            </a:r>
            <a:r>
              <a:rPr lang="en-GB" dirty="0" err="1" smtClean="0"/>
              <a:t>everX</a:t>
            </a:r>
            <a:r>
              <a:rPr lang="en-GB" dirty="0" smtClean="0"/>
              <a:t> Posterior base- composite bond was higher than corresponding composite-composite bond. </a:t>
            </a:r>
            <a:r>
              <a:rPr lang="en-GB" b="1" dirty="0" smtClean="0"/>
              <a:t>The high bond strength leads to reliable sandwich structures.</a:t>
            </a:r>
          </a:p>
          <a:p>
            <a:pPr marL="180975" lvl="1" indent="-180975"/>
            <a:r>
              <a:rPr lang="en-GB" dirty="0" smtClean="0"/>
              <a:t>The high bond strength is due to – not only high chemical bond strength – but also the  micromechanical retention created by the fibres at the interface.</a:t>
            </a:r>
            <a:endParaRPr lang="en-US" dirty="0" smtClean="0"/>
          </a:p>
          <a:p>
            <a:pPr lvl="0"/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59611-69B5-4EE1-8E4C-CFD10B03D50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0975" lvl="1" indent="-180975"/>
            <a:r>
              <a:rPr lang="en-US" b="1" dirty="0" err="1" smtClean="0"/>
              <a:t>everX</a:t>
            </a:r>
            <a:r>
              <a:rPr lang="en-US" b="1" dirty="0" smtClean="0"/>
              <a:t> Posterior base showed reliable bonding to dentine and enamel surfaces.</a:t>
            </a:r>
            <a:endParaRPr lang="en-GB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14305AD-FF7D-4690-AC45-B2CF2E1617B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14305AD-FF7D-4690-AC45-B2CF2E1617B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1800" dirty="0" smtClean="0"/>
              <a:t>Restore heavily damaged teeth in a </a:t>
            </a:r>
            <a:r>
              <a:rPr lang="en-US" sz="1800" dirty="0" err="1" smtClean="0"/>
              <a:t>biomimetic</a:t>
            </a:r>
            <a:r>
              <a:rPr lang="en-US" sz="1800" dirty="0" smtClean="0"/>
              <a:t> way</a:t>
            </a:r>
          </a:p>
          <a:p>
            <a:pPr lvl="1"/>
            <a:r>
              <a:rPr lang="en-GB" sz="1400" b="1" dirty="0" err="1" smtClean="0"/>
              <a:t>everX</a:t>
            </a:r>
            <a:r>
              <a:rPr lang="en-GB" sz="1400" b="1" dirty="0" smtClean="0"/>
              <a:t> Posterior </a:t>
            </a:r>
            <a:r>
              <a:rPr lang="en-GB" sz="1400" dirty="0" smtClean="0"/>
              <a:t>replace damaged tissue- especially dentin- </a:t>
            </a:r>
          </a:p>
          <a:p>
            <a:pPr lvl="1"/>
            <a:r>
              <a:rPr lang="en-GB" sz="1400" dirty="0" smtClean="0"/>
              <a:t>conventional composite such as G-aenial Posterior is used as enamel replacement. </a:t>
            </a:r>
            <a:endParaRPr lang="nl-BE" sz="1400" dirty="0" smtClean="0"/>
          </a:p>
          <a:p>
            <a:pPr lvl="1"/>
            <a:endParaRPr lang="nl-BE" sz="1400" dirty="0" smtClean="0"/>
          </a:p>
          <a:p>
            <a:r>
              <a:rPr lang="en-US" sz="1800" dirty="0" err="1" smtClean="0"/>
              <a:t>Fibres</a:t>
            </a:r>
            <a:r>
              <a:rPr lang="en-US" sz="1800" dirty="0" smtClean="0"/>
              <a:t> bring strength to the restoration: </a:t>
            </a:r>
          </a:p>
          <a:p>
            <a:r>
              <a:rPr lang="en-GB" sz="1800" dirty="0" smtClean="0"/>
              <a:t>Fibres simulate the collagen in the dentine &amp; provide a </a:t>
            </a:r>
            <a:r>
              <a:rPr lang="en-GB" sz="1800" b="1" dirty="0" smtClean="0"/>
              <a:t>fracture toughness to the level of natural dentin</a:t>
            </a:r>
            <a:r>
              <a:rPr lang="en-GB" sz="1800" dirty="0" smtClean="0"/>
              <a:t> and almost double to conventional composite</a:t>
            </a:r>
            <a:endParaRPr lang="nl-BE" sz="1800" dirty="0" smtClean="0"/>
          </a:p>
          <a:p>
            <a:pPr lvl="1"/>
            <a:r>
              <a:rPr lang="en-GB" sz="1400" dirty="0" smtClean="0"/>
              <a:t>This makes </a:t>
            </a:r>
            <a:r>
              <a:rPr lang="en-GB" sz="1400" dirty="0" err="1" smtClean="0"/>
              <a:t>everX</a:t>
            </a:r>
            <a:r>
              <a:rPr lang="en-GB" sz="1400" dirty="0" smtClean="0"/>
              <a:t> Posterior a prefect sub-structure to reinforce any composite restoration in large size cavities.  </a:t>
            </a:r>
            <a:endParaRPr lang="en-US" sz="1400" dirty="0" smtClean="0"/>
          </a:p>
          <a:p>
            <a:pPr lvl="1"/>
            <a:endParaRPr lang="nl-BE" sz="1400" dirty="0" smtClean="0"/>
          </a:p>
          <a:p>
            <a:r>
              <a:rPr lang="en-GB" sz="1800" dirty="0" smtClean="0"/>
              <a:t>Fibres prevent crack propagation </a:t>
            </a:r>
            <a:endParaRPr lang="en-US" sz="1800" dirty="0" smtClean="0"/>
          </a:p>
          <a:p>
            <a:pPr lvl="1"/>
            <a:r>
              <a:rPr lang="nl-BE" sz="1400" dirty="0" smtClean="0"/>
              <a:t>Improve longevity of restorations since fracture is one of the major cause of composite failures</a:t>
            </a:r>
          </a:p>
          <a:p>
            <a:pPr lvl="1"/>
            <a:endParaRPr lang="nl-BE" sz="1400" dirty="0" smtClean="0"/>
          </a:p>
          <a:p>
            <a:r>
              <a:rPr lang="nl-BE" sz="1800" dirty="0" smtClean="0"/>
              <a:t>Fibres maximize bonding</a:t>
            </a:r>
          </a:p>
          <a:p>
            <a:pPr lvl="1"/>
            <a:r>
              <a:rPr lang="nl-BE" sz="1400" dirty="0" smtClean="0"/>
              <a:t>High bond strength to any overlaying composite and to tooth structures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59611-69B5-4EE1-8E4C-CFD10B03D50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214305AD-FF7D-4690-AC45-B2CF2E1617B3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Pre-operative view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Prepare the cavity and apply Bonding agent and light-cure. Optionally apply a flowable composite such as G-aenial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Flo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Posterior up to 4 mm layer using a plunger-type instrument and light Cure 10 to 20 seconds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the missing wall(s) with conventional composite. The walls should be thick enough to withstand application pressure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Posterior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Cover with wear resistant composite such as G-aenial Posterior or G-aenial Universal Flo. This last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occlusal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layer should be 1-2 mm thick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59611-69B5-4EE1-8E4C-CFD10B03D50B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Pre-operative view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Prepare the cavity and apply Bonding agent and light-cure. Optionally apply a flowable composite such as G-aenial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Flo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Posterior up to 4 mm layer using a plunger-type instrument and light Cure 10 to 20 seconds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the missing wall(s) with conventional composite. The walls should be thick enough to withstand application pressure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Posterior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Cover with wear resistant composite such as G-aenial Posterior or G-aenial Universal Flo. This last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occlusal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layer should be 1-2 mm thick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59611-69B5-4EE1-8E4C-CFD10B03D50B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defTabSz="0">
              <a:spcBef>
                <a:spcPts val="0"/>
              </a:spcBef>
            </a:pPr>
            <a:r>
              <a:rPr lang="fi-FI" sz="1100" dirty="0" smtClean="0"/>
              <a:t>van Dijken JWV, Pallesen U. </a:t>
            </a:r>
            <a:r>
              <a:rPr lang="en-US" sz="1100" dirty="0" smtClean="0"/>
              <a:t>Clinical performance of a hybrid resin composite with and without an intermediate layer of </a:t>
            </a:r>
            <a:r>
              <a:rPr lang="en-US" sz="1100" dirty="0" err="1" smtClean="0"/>
              <a:t>flowable</a:t>
            </a:r>
            <a:r>
              <a:rPr lang="en-US" sz="1100" dirty="0" smtClean="0"/>
              <a:t> resin composite: A 7-year evaluation. Dent Mat 2011 27:150-156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GB" sz="1600" dirty="0" smtClean="0"/>
              <a:t>The most common reason for failure of the composite restoration/fillings is the fracture of the composite followed by secondary caries. 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/>
              <a:t>The overall failure rate of Class II restorations after seven years was 14.9 % and nearly </a:t>
            </a:r>
            <a:r>
              <a:rPr lang="en-GB" sz="1600" b="1" dirty="0" smtClean="0"/>
              <a:t>50 % of them were composite fractures.</a:t>
            </a:r>
          </a:p>
          <a:p>
            <a:pPr lvl="1">
              <a:buFont typeface="Arial" pitchFamily="34" charset="0"/>
              <a:buChar char="•"/>
            </a:pPr>
            <a:endParaRPr lang="en-GB" sz="1600" b="1" dirty="0" smtClean="0"/>
          </a:p>
          <a:p>
            <a:r>
              <a:rPr lang="fi-FI" sz="1100" dirty="0" smtClean="0"/>
              <a:t>Forss H, Widström E. 2011. </a:t>
            </a:r>
            <a:r>
              <a:rPr lang="en-US" sz="1100" dirty="0" smtClean="0"/>
              <a:t>Materials and longevity of dental restorations in Finland (</a:t>
            </a:r>
            <a:r>
              <a:rPr lang="en-US" sz="1100" dirty="0" err="1" smtClean="0"/>
              <a:t>Korjaavan</a:t>
            </a:r>
            <a:r>
              <a:rPr lang="en-US" sz="1100" dirty="0" smtClean="0"/>
              <a:t> </a:t>
            </a:r>
            <a:r>
              <a:rPr lang="en-US" sz="1100" dirty="0" err="1" smtClean="0"/>
              <a:t>hoidon</a:t>
            </a:r>
            <a:r>
              <a:rPr lang="en-US" sz="1100" dirty="0" smtClean="0"/>
              <a:t> </a:t>
            </a:r>
            <a:r>
              <a:rPr lang="en-US" sz="1100" dirty="0" err="1" smtClean="0"/>
              <a:t>käytännöt</a:t>
            </a:r>
            <a:r>
              <a:rPr lang="en-US" sz="1100" dirty="0" smtClean="0"/>
              <a:t>), Finnish Dent J 12/2011:26-31.</a:t>
            </a:r>
          </a:p>
          <a:p>
            <a:pPr lvl="1"/>
            <a:r>
              <a:rPr lang="en-GB" sz="1600" dirty="0" smtClean="0"/>
              <a:t>In years 2011 a cross-sectional review study was published in Finland to obtain information about the longevity of composite restorations. 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/>
              <a:t>In adults the longevity varied from 6.4 to 7.3 years. 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/>
              <a:t>In 2007, 34 % of the restorations were made due to primary caries, 22 % due to secondary caries and </a:t>
            </a:r>
            <a:r>
              <a:rPr lang="en-GB" sz="1600" b="1" dirty="0" smtClean="0"/>
              <a:t>31 % due to fracture or loosening of the restoration (n = 3 785)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FA408-E38E-4F99-889B-72F5971496D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F1478-2B11-4C3C-B14B-4A9EB2363AF5}" type="slidenum">
              <a:rPr lang="en-US" altLang="ja-JP">
                <a:solidFill>
                  <a:prstClr val="black"/>
                </a:solidFill>
              </a:rPr>
              <a:pPr/>
              <a:t>35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　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19427CB2-C206-4629-9859-ABF3664ECCB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According to literature (van </a:t>
            </a:r>
            <a:r>
              <a:rPr lang="en-GB" dirty="0" err="1" smtClean="0"/>
              <a:t>Dijken</a:t>
            </a:r>
            <a:r>
              <a:rPr lang="en-GB" dirty="0" smtClean="0"/>
              <a:t> 2011), the most common reason for failure of the composite  restoration/fillings is the fracture of the composite followed by the secondary caries. The overall failure rate of Class II restorations after seven years was 14.9 % and nearly </a:t>
            </a:r>
            <a:r>
              <a:rPr lang="en-GB" b="1" dirty="0" smtClean="0"/>
              <a:t>50 % of them were composite fractures.</a:t>
            </a:r>
          </a:p>
          <a:p>
            <a:endParaRPr lang="en-GB" b="1" dirty="0" smtClean="0"/>
          </a:p>
          <a:p>
            <a:r>
              <a:rPr lang="en-GB" dirty="0" smtClean="0"/>
              <a:t>In general, the fracture often happens as a result of tens of thousands of repetitive bites. It starts from the surface of the conventional composite material and slowly propagates through the filling. </a:t>
            </a: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If one of the potentially hundreds or thousands of micro cracks is able to penetrate critically deep enough, the material suddenly gives up and fractures catastrophically under a fairly low stress compared to maximum bending stress. everX Posterior base is tested to prevent this kind of problem from occurring (</a:t>
            </a:r>
            <a:r>
              <a:rPr lang="en-GB" sz="1200" kern="120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Garoushi</a:t>
            </a:r>
            <a:r>
              <a:rPr lang="en-GB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2006, </a:t>
            </a:r>
            <a:r>
              <a:rPr lang="en-GB" sz="1200" kern="120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Garoushi</a:t>
            </a:r>
            <a:r>
              <a:rPr lang="en-GB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2007a). </a:t>
            </a:r>
            <a:endParaRPr lang="en-US" sz="1200" kern="1200" dirty="0" smtClean="0">
              <a:solidFill>
                <a:schemeClr val="tx1"/>
              </a:solidFill>
              <a:latin typeface="Verdana" pitchFamily="34" charset="0"/>
              <a:ea typeface="+mn-ea"/>
              <a:cs typeface="+mn-cs"/>
            </a:endParaRPr>
          </a:p>
          <a:p>
            <a:endParaRPr lang="en-GB" b="1" dirty="0" smtClean="0"/>
          </a:p>
          <a:p>
            <a:r>
              <a:rPr lang="en-GB" b="1" dirty="0" smtClean="0"/>
              <a:t>everX Posterior base has been formulated to strengthen the filling, to stop crack propagation initiating from the material surface.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FA408-E38E-4F99-889B-72F5971496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According to literature (van </a:t>
            </a:r>
            <a:r>
              <a:rPr lang="en-GB" dirty="0" err="1" smtClean="0"/>
              <a:t>Dijken</a:t>
            </a:r>
            <a:r>
              <a:rPr lang="en-GB" dirty="0" smtClean="0"/>
              <a:t> 2011), the most common reason for failure of the composite  restoration/fillings is the fracture of the composite followed by the secondary caries. The overall failure rate of Class II restorations after seven years was 14.9 % and nearly </a:t>
            </a:r>
            <a:r>
              <a:rPr lang="en-GB" b="1" dirty="0" smtClean="0"/>
              <a:t>50 % of them were composite fractures.</a:t>
            </a:r>
          </a:p>
          <a:p>
            <a:endParaRPr lang="en-GB" b="1" dirty="0" smtClean="0"/>
          </a:p>
          <a:p>
            <a:r>
              <a:rPr lang="en-GB" dirty="0" smtClean="0"/>
              <a:t>In general, the fracture often happens as a result of tens of thousands of repetitive bites. It starts from the surface of the conventional composite material and slowly propagates through the filling. </a:t>
            </a: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If one of the potentially hundreds or thousands of micro cracks is able to penetrate critically deep enough, the material suddenly gives up and fractures catastrophically under a fairly low stress compared to maximum bending stress. XENIUS base is tested to prevent this kind of problem from occurring (</a:t>
            </a:r>
            <a:r>
              <a:rPr lang="en-GB" sz="1200" kern="120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Garoushi</a:t>
            </a:r>
            <a:r>
              <a:rPr lang="en-GB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2006, </a:t>
            </a:r>
            <a:r>
              <a:rPr lang="en-GB" sz="1200" kern="120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Garoushi</a:t>
            </a:r>
            <a:r>
              <a:rPr lang="en-GB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2007a). </a:t>
            </a:r>
            <a:endParaRPr lang="en-US" sz="1200" kern="1200" dirty="0" smtClean="0">
              <a:solidFill>
                <a:schemeClr val="tx1"/>
              </a:solidFill>
              <a:latin typeface="Verdana" pitchFamily="34" charset="0"/>
              <a:ea typeface="+mn-ea"/>
              <a:cs typeface="+mn-cs"/>
            </a:endParaRPr>
          </a:p>
          <a:p>
            <a:endParaRPr lang="en-GB" b="1" dirty="0" smtClean="0"/>
          </a:p>
          <a:p>
            <a:r>
              <a:rPr lang="en-GB" b="1" dirty="0" smtClean="0"/>
              <a:t>XENIUS base has been formulated to strengthen the filling, to stop crack propagation initiating from the material surface.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14305AD-FF7D-4690-AC45-B2CF2E1617B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8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FA408-E38E-4F99-889B-72F5971496D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i-FI" dirty="0">
                <a:solidFill>
                  <a:srgbClr val="158B70"/>
                </a:solidFill>
              </a:rPr>
              <a:t>Lammi M, Tanner J, Le Bell-Rönnlöf A-M, Lassila L, Vallittu P. </a:t>
            </a:r>
            <a:r>
              <a:rPr lang="en-US" dirty="0">
                <a:solidFill>
                  <a:srgbClr val="158B70"/>
                </a:solidFill>
              </a:rPr>
              <a:t>Restoration of </a:t>
            </a:r>
            <a:r>
              <a:rPr lang="en-US" dirty="0" err="1">
                <a:solidFill>
                  <a:srgbClr val="158B70"/>
                </a:solidFill>
              </a:rPr>
              <a:t>endodontically</a:t>
            </a:r>
            <a:r>
              <a:rPr lang="en-US" dirty="0">
                <a:solidFill>
                  <a:srgbClr val="158B70"/>
                </a:solidFill>
              </a:rPr>
              <a:t> treated molars using fiber reinforced composite substructure. J Dent Res 2011 90 (Spec </a:t>
            </a:r>
            <a:r>
              <a:rPr lang="en-US" dirty="0" err="1">
                <a:solidFill>
                  <a:srgbClr val="158B70"/>
                </a:solidFill>
              </a:rPr>
              <a:t>Iss</a:t>
            </a:r>
            <a:r>
              <a:rPr lang="en-US" dirty="0">
                <a:solidFill>
                  <a:srgbClr val="158B70"/>
                </a:solidFill>
              </a:rPr>
              <a:t> A): 2517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FA408-E38E-4F99-889B-72F5971496D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GB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Source: University of Turku, Finland,</a:t>
            </a:r>
            <a:r>
              <a:rPr lang="en-GB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2010-2012, unpublished data</a:t>
            </a:r>
          </a:p>
          <a:p>
            <a:pPr lvl="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Source Dentine &amp; Enamel: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Imbeni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et al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. The dentin-enamel junction and the fracture of human teeth. Nature Mater 2005;4:229-232 </a:t>
            </a:r>
          </a:p>
          <a:p>
            <a:pPr lvl="0">
              <a:buFont typeface="Arial" charset="0"/>
              <a:buChar char="•"/>
            </a:pPr>
            <a:endParaRPr lang="nl-BE" sz="1200" b="0" i="0" u="none" strike="noStrike" kern="1200" dirty="0" smtClean="0">
              <a:solidFill>
                <a:schemeClr val="tx1"/>
              </a:solidFill>
              <a:latin typeface="Verdana" pitchFamily="34" charset="0"/>
              <a:ea typeface="+mn-ea"/>
              <a:cs typeface="+mn-cs"/>
            </a:endParaRPr>
          </a:p>
          <a:p>
            <a:r>
              <a:rPr lang="en-US" sz="1400" dirty="0" smtClean="0"/>
              <a:t>Fracture toughness </a:t>
            </a:r>
            <a:r>
              <a:rPr lang="en-US" sz="1400" b="1" dirty="0" smtClean="0"/>
              <a:t>expresses material’s capability to resists fracture formation under load</a:t>
            </a:r>
            <a:r>
              <a:rPr lang="en-US" sz="1400" dirty="0" smtClean="0"/>
              <a:t>. It is measured by using pre-cracked test specimens which are loaded until the fracture occurs (ISO 20795-1*). </a:t>
            </a:r>
          </a:p>
          <a:p>
            <a:endParaRPr lang="en-US" sz="1400" dirty="0" smtClean="0"/>
          </a:p>
          <a:p>
            <a:r>
              <a:rPr lang="en-US" sz="1400" b="1" dirty="0" err="1" smtClean="0"/>
              <a:t>everX</a:t>
            </a:r>
            <a:r>
              <a:rPr lang="en-US" sz="1400" b="1" dirty="0" smtClean="0"/>
              <a:t> Posterior base has twice as high fracture toughness than any of the reference materials </a:t>
            </a:r>
            <a:r>
              <a:rPr lang="en-US" sz="1400" dirty="0" smtClean="0"/>
              <a:t>(conventional composites and/or bulk fill -composites)</a:t>
            </a:r>
            <a:r>
              <a:rPr lang="en-US" sz="1400" b="1" dirty="0" smtClean="0"/>
              <a:t> tested.</a:t>
            </a:r>
            <a:r>
              <a:rPr lang="en-US" sz="1400" dirty="0" smtClean="0"/>
              <a:t> </a:t>
            </a:r>
          </a:p>
          <a:p>
            <a:endParaRPr lang="en-US" sz="1400" dirty="0" smtClean="0"/>
          </a:p>
          <a:p>
            <a:r>
              <a:rPr lang="en-US" sz="1400" b="1" dirty="0" smtClean="0"/>
              <a:t>Clinical relevance</a:t>
            </a:r>
            <a:r>
              <a:rPr lang="en-US" sz="1400" dirty="0" smtClean="0"/>
              <a:t>: </a:t>
            </a:r>
            <a:r>
              <a:rPr lang="en-US" sz="1400" dirty="0" err="1" smtClean="0"/>
              <a:t>everX</a:t>
            </a:r>
            <a:r>
              <a:rPr lang="en-US" sz="1400" dirty="0" smtClean="0"/>
              <a:t> Posterior base will enhance the longevity of the filling, by preventing fractures.</a:t>
            </a:r>
          </a:p>
          <a:p>
            <a:pPr lvl="0">
              <a:buFont typeface="Arial" charset="0"/>
              <a:buChar char="•"/>
            </a:pP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59611-69B5-4EE1-8E4C-CFD10B03D50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11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Source: University of Turku, Finland,</a:t>
            </a:r>
            <a:r>
              <a:rPr lang="en-GB" sz="11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lang="en-GB" sz="11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2010-2012, unpublished data</a:t>
            </a:r>
          </a:p>
          <a:p>
            <a:pPr lvl="0">
              <a:buFont typeface="Arial" charset="0"/>
              <a:buChar char="•"/>
            </a:pPr>
            <a:r>
              <a:rPr lang="en-US" sz="1100" b="0" i="0" u="none" strike="noStrike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Source Dentine &amp; Enamel: </a:t>
            </a:r>
            <a:r>
              <a:rPr lang="en-US" sz="1100" b="0" i="0" u="none" strike="noStrike" kern="120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Imbeni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lang="en-US" sz="1100" b="0" i="1" u="none" strike="noStrike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et al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. The dentin-enamel junction and the fracture of human teeth. Nature Mater 2005;4:229-232 </a:t>
            </a:r>
          </a:p>
          <a:p>
            <a:pPr lvl="0">
              <a:buFont typeface="Arial" charset="0"/>
              <a:buChar char="•"/>
            </a:pPr>
            <a:endParaRPr lang="nl-BE" sz="1100" b="0" i="0" u="none" strike="noStrike" kern="1200" dirty="0" smtClean="0">
              <a:solidFill>
                <a:schemeClr val="tx1"/>
              </a:solidFill>
              <a:latin typeface="Verdana" pitchFamily="34" charset="0"/>
              <a:ea typeface="+mn-ea"/>
              <a:cs typeface="+mn-cs"/>
            </a:endParaRPr>
          </a:p>
          <a:p>
            <a:r>
              <a:rPr lang="en-US" sz="1200" dirty="0" smtClean="0"/>
              <a:t>Fracture toughness </a:t>
            </a:r>
            <a:r>
              <a:rPr lang="en-US" sz="1200" b="1" dirty="0" smtClean="0"/>
              <a:t>expresses material’s capability to resists fracture formation under load</a:t>
            </a:r>
            <a:r>
              <a:rPr lang="en-US" sz="1200" dirty="0" smtClean="0"/>
              <a:t>. It is measured by using pre-cracked test specimens which are loaded until the fracture occurs (ISO 20795-1*). </a:t>
            </a:r>
          </a:p>
          <a:p>
            <a:endParaRPr lang="en-US" sz="1200" dirty="0" smtClean="0"/>
          </a:p>
          <a:p>
            <a:r>
              <a:rPr lang="en-US" sz="1200" b="1" dirty="0" err="1" smtClean="0"/>
              <a:t>everX</a:t>
            </a:r>
            <a:r>
              <a:rPr lang="en-US" sz="1200" b="1" dirty="0" smtClean="0"/>
              <a:t> Posterior base has twice as high fracture toughness than any of the reference materials </a:t>
            </a:r>
            <a:r>
              <a:rPr lang="en-US" sz="1200" dirty="0" smtClean="0"/>
              <a:t>(conventional composites and/or bulk fill -composites)</a:t>
            </a:r>
            <a:r>
              <a:rPr lang="en-US" sz="1200" b="1" dirty="0" smtClean="0"/>
              <a:t> tested.</a:t>
            </a:r>
            <a:r>
              <a:rPr lang="en-US" sz="1200" dirty="0" smtClean="0"/>
              <a:t> </a:t>
            </a:r>
          </a:p>
          <a:p>
            <a:endParaRPr lang="en-US" sz="1200" dirty="0" smtClean="0"/>
          </a:p>
          <a:p>
            <a:r>
              <a:rPr lang="en-US" sz="1200" b="1" dirty="0" smtClean="0"/>
              <a:t>Clinical relevance</a:t>
            </a:r>
            <a:r>
              <a:rPr lang="en-US" sz="1200" dirty="0" smtClean="0"/>
              <a:t>: </a:t>
            </a:r>
            <a:r>
              <a:rPr lang="en-US" sz="1200" dirty="0" err="1" smtClean="0"/>
              <a:t>everX</a:t>
            </a:r>
            <a:r>
              <a:rPr lang="en-US" sz="1200" dirty="0" smtClean="0"/>
              <a:t> Posterior base will enhance the longevity of the filling, by preventing fractures.</a:t>
            </a:r>
          </a:p>
          <a:p>
            <a:pPr lvl="0">
              <a:buFont typeface="Arial" charset="0"/>
              <a:buChar char="•"/>
            </a:pPr>
            <a:endParaRPr lang="nl-BE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14305AD-FF7D-4690-AC45-B2CF2E1617B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Garoushi</a:t>
            </a:r>
            <a:r>
              <a:rPr lang="en-GB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S, Tanner J, Vallittu PK, Lassila L. 2012. Preliminary clinical evaluation of short </a:t>
            </a:r>
            <a:r>
              <a:rPr lang="en-GB" sz="1200" kern="120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fiber</a:t>
            </a:r>
            <a:r>
              <a:rPr lang="en-GB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-reinforced composite in posterior teeth: 12-month report. Open Dent J </a:t>
            </a:r>
            <a:r>
              <a:rPr lang="en-US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6:</a:t>
            </a:r>
            <a:r>
              <a:rPr lang="en-US" sz="1200" i="1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41-45</a:t>
            </a:r>
            <a:r>
              <a:rPr lang="en-GB" sz="1200" i="1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Verdana" pitchFamily="34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Images showing test model (a) and final shape of the test specimen (b): the test specimens were loaded by universal testing machine until fracture of the restoration </a:t>
            </a:r>
            <a:endParaRPr lang="en-US" sz="1200" kern="1200" dirty="0" smtClean="0">
              <a:solidFill>
                <a:schemeClr val="tx1"/>
              </a:solidFill>
              <a:latin typeface="Verdana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14305AD-FF7D-4690-AC45-B2CF2E1617B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ACF7-B265-8149-8C2E-7A6722FEEDCF}" type="datetimeFigureOut">
              <a:rPr lang="en-US" smtClean="0"/>
              <a:t>04/06/14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AE6-A943-F548-8499-F74FE321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0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ACF7-B265-8149-8C2E-7A6722FEEDCF}" type="datetimeFigureOut">
              <a:rPr lang="en-US" smtClean="0"/>
              <a:t>04/06/14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AE6-A943-F548-8499-F74FE321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0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ACF7-B265-8149-8C2E-7A6722FEEDCF}" type="datetimeFigureOut">
              <a:rPr lang="en-US" smtClean="0"/>
              <a:t>04/06/14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AE6-A943-F548-8499-F74FE321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25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706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5" y="1196975"/>
            <a:ext cx="9074150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25" y="3829050"/>
            <a:ext cx="9074150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93700" y="6381750"/>
            <a:ext cx="4864100" cy="431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172450" y="6432550"/>
            <a:ext cx="639763" cy="381000"/>
          </a:xfrm>
        </p:spPr>
        <p:txBody>
          <a:bodyPr/>
          <a:lstStyle>
            <a:lvl1pPr>
              <a:defRPr/>
            </a:lvl1pPr>
          </a:lstStyle>
          <a:p>
            <a:fld id="{0A0EE309-4BBA-4FD0-89FB-42236BAAAF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6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3" y="476250"/>
            <a:ext cx="9107487" cy="706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5" y="1196975"/>
            <a:ext cx="4460875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60875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everX Posterior,Master version 1.0,LL,200313</a:t>
            </a:r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811A2-7ECB-42AF-978D-C2E6A10D4A1A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5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3" y="476250"/>
            <a:ext cx="9107487" cy="706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5" y="1196975"/>
            <a:ext cx="4460875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46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29050"/>
            <a:ext cx="446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C3244-2BA3-4EF6-8108-DE09F2436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7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ACF7-B265-8149-8C2E-7A6722FEEDCF}" type="datetimeFigureOut">
              <a:rPr lang="en-US" smtClean="0"/>
              <a:t>04/06/14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AE6-A943-F548-8499-F74FE321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6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ACF7-B265-8149-8C2E-7A6722FEEDCF}" type="datetimeFigureOut">
              <a:rPr lang="en-US" smtClean="0"/>
              <a:t>04/06/14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AE6-A943-F548-8499-F74FE321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1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ACF7-B265-8149-8C2E-7A6722FEEDCF}" type="datetimeFigureOut">
              <a:rPr lang="en-US" smtClean="0"/>
              <a:t>04/06/14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AE6-A943-F548-8499-F74FE321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2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ACF7-B265-8149-8C2E-7A6722FEEDCF}" type="datetimeFigureOut">
              <a:rPr lang="en-US" smtClean="0"/>
              <a:t>04/06/14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AE6-A943-F548-8499-F74FE321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2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ACF7-B265-8149-8C2E-7A6722FEEDCF}" type="datetimeFigureOut">
              <a:rPr lang="en-US" smtClean="0"/>
              <a:t>04/06/14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AE6-A943-F548-8499-F74FE321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ACF7-B265-8149-8C2E-7A6722FEEDCF}" type="datetimeFigureOut">
              <a:rPr lang="en-US" smtClean="0"/>
              <a:t>04/06/14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AE6-A943-F548-8499-F74FE321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ACF7-B265-8149-8C2E-7A6722FEEDCF}" type="datetimeFigureOut">
              <a:rPr lang="en-US" smtClean="0"/>
              <a:t>04/06/14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AE6-A943-F548-8499-F74FE321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2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ACF7-B265-8149-8C2E-7A6722FEEDCF}" type="datetimeFigureOut">
              <a:rPr lang="en-US" smtClean="0"/>
              <a:t>04/06/14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AE6-A943-F548-8499-F74FE321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1ACF7-B265-8149-8C2E-7A6722FEEDCF}" type="datetimeFigureOut">
              <a:rPr lang="en-US" smtClean="0"/>
              <a:t>04/06/14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18AE6-A943-F548-8499-F74FE321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6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chart" Target="../charts/chart1.xml"/><Relationship Id="rId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png"/><Relationship Id="rId6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26.jpeg"/><Relationship Id="rId5" Type="http://schemas.openxmlformats.org/officeDocument/2006/relationships/image" Target="../media/image27.jpeg"/><Relationship Id="rId6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4" Type="http://schemas.openxmlformats.org/officeDocument/2006/relationships/image" Target="../media/image34.jpeg"/><Relationship Id="rId5" Type="http://schemas.openxmlformats.org/officeDocument/2006/relationships/image" Target="../media/image28.jpeg"/><Relationship Id="rId6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cid:194E01D3-B09E-4D63-8459-8A27E6AAB185@KlaNDeR" TargetMode="External"/><Relationship Id="rId4" Type="http://schemas.openxmlformats.org/officeDocument/2006/relationships/image" Target="../media/image45.jpeg"/><Relationship Id="rId5" Type="http://schemas.openxmlformats.org/officeDocument/2006/relationships/image" Target="cid:DD671E0D-A617-4D8A-B679-A6E43C66FD73@KlaNDeR" TargetMode="External"/><Relationship Id="rId6" Type="http://schemas.openxmlformats.org/officeDocument/2006/relationships/image" Target="../media/image46.jpeg"/><Relationship Id="rId7" Type="http://schemas.openxmlformats.org/officeDocument/2006/relationships/image" Target="cid:F99C230F-C0B8-44E4-9DD1-2C2E91120CA3@KlaNDeR" TargetMode="External"/><Relationship Id="rId8" Type="http://schemas.openxmlformats.org/officeDocument/2006/relationships/image" Target="../media/image47.jpeg"/><Relationship Id="rId9" Type="http://schemas.openxmlformats.org/officeDocument/2006/relationships/image" Target="cid:DDA7E8D5-2549-4D84-AFAE-948189069170@KlaNDeR" TargetMode="External"/><Relationship Id="rId10" Type="http://schemas.openxmlformats.org/officeDocument/2006/relationships/image" Target="../media/image48.jpeg"/><Relationship Id="rId11" Type="http://schemas.openxmlformats.org/officeDocument/2006/relationships/image" Target="cid:235B6CD3-28EA-4B44-8A89-8B0AC34169C5@KlaNDeR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jpe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cid:0788182D-7F56-413D-BEA8-D538F8B0DA3E@KlaNDeR" TargetMode="External"/><Relationship Id="rId12" Type="http://schemas.openxmlformats.org/officeDocument/2006/relationships/image" Target="../media/image54.jpeg"/><Relationship Id="rId13" Type="http://schemas.openxmlformats.org/officeDocument/2006/relationships/image" Target="cid:DDA7E8D5-2549-4D84-AFAE-948189069170@KlaNDeR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jpeg"/><Relationship Id="rId3" Type="http://schemas.openxmlformats.org/officeDocument/2006/relationships/image" Target="cid:614859EA-6478-4BE6-969D-76649F929C0D@KlaNDeR" TargetMode="External"/><Relationship Id="rId4" Type="http://schemas.openxmlformats.org/officeDocument/2006/relationships/image" Target="../media/image50.jpeg"/><Relationship Id="rId5" Type="http://schemas.openxmlformats.org/officeDocument/2006/relationships/image" Target="cid:55B019B5-86CA-4191-852D-779A253A8DD8@KlaNDeR" TargetMode="External"/><Relationship Id="rId6" Type="http://schemas.openxmlformats.org/officeDocument/2006/relationships/image" Target="../media/image51.jpeg"/><Relationship Id="rId7" Type="http://schemas.openxmlformats.org/officeDocument/2006/relationships/image" Target="cid:6E20374C-A049-4C07-B703-DF10E9BEF393@KlaNDeR" TargetMode="External"/><Relationship Id="rId8" Type="http://schemas.openxmlformats.org/officeDocument/2006/relationships/image" Target="../media/image52.jpeg"/><Relationship Id="rId9" Type="http://schemas.openxmlformats.org/officeDocument/2006/relationships/image" Target="cid:850234EF-2406-4ADF-8648-D993DAC0C2C9@KlaNDeR" TargetMode="External"/><Relationship Id="rId10" Type="http://schemas.openxmlformats.org/officeDocument/2006/relationships/image" Target="../media/image5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4" Type="http://schemas.openxmlformats.org/officeDocument/2006/relationships/image" Target="../media/image56.jpeg"/><Relationship Id="rId5" Type="http://schemas.openxmlformats.org/officeDocument/2006/relationships/image" Target="../media/image57.jpeg"/><Relationship Id="rId6" Type="http://schemas.openxmlformats.org/officeDocument/2006/relationships/image" Target="../media/image58.jpeg"/><Relationship Id="rId7" Type="http://schemas.openxmlformats.org/officeDocument/2006/relationships/image" Target="../media/image59.jpeg"/><Relationship Id="rId8" Type="http://schemas.openxmlformats.org/officeDocument/2006/relationships/image" Target="../media/image6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4" Type="http://schemas.openxmlformats.org/officeDocument/2006/relationships/image" Target="../media/image63.jpeg"/><Relationship Id="rId5" Type="http://schemas.openxmlformats.org/officeDocument/2006/relationships/image" Target="../media/image64.jpeg"/><Relationship Id="rId6" Type="http://schemas.openxmlformats.org/officeDocument/2006/relationships/image" Target="../media/image6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4" Type="http://schemas.openxmlformats.org/officeDocument/2006/relationships/image" Target="../media/image67.jpeg"/><Relationship Id="rId5" Type="http://schemas.openxmlformats.org/officeDocument/2006/relationships/image" Target="../media/image68.jpeg"/><Relationship Id="rId6" Type="http://schemas.openxmlformats.org/officeDocument/2006/relationships/image" Target="../media/image69.jpeg"/><Relationship Id="rId7" Type="http://schemas.openxmlformats.org/officeDocument/2006/relationships/image" Target="../media/image70.jpeg"/><Relationship Id="rId8" Type="http://schemas.openxmlformats.org/officeDocument/2006/relationships/image" Target="../media/image71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4" Type="http://schemas.openxmlformats.org/officeDocument/2006/relationships/image" Target="../media/image74.jpeg"/><Relationship Id="rId5" Type="http://schemas.openxmlformats.org/officeDocument/2006/relationships/image" Target="../media/image75.jpeg"/><Relationship Id="rId6" Type="http://schemas.openxmlformats.org/officeDocument/2006/relationships/image" Target="../media/image7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4" Type="http://schemas.openxmlformats.org/officeDocument/2006/relationships/image" Target="../media/image79.jpeg"/><Relationship Id="rId5" Type="http://schemas.openxmlformats.org/officeDocument/2006/relationships/image" Target="../media/image80.jpeg"/><Relationship Id="rId6" Type="http://schemas.openxmlformats.org/officeDocument/2006/relationships/image" Target="../media/image81.jpeg"/><Relationship Id="rId7" Type="http://schemas.openxmlformats.org/officeDocument/2006/relationships/image" Target="../media/image8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4" Type="http://schemas.openxmlformats.org/officeDocument/2006/relationships/image" Target="../media/image85.jpeg"/><Relationship Id="rId5" Type="http://schemas.openxmlformats.org/officeDocument/2006/relationships/image" Target="../media/image8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4" Type="http://schemas.openxmlformats.org/officeDocument/2006/relationships/image" Target="../media/image89.jpeg"/><Relationship Id="rId5" Type="http://schemas.openxmlformats.org/officeDocument/2006/relationships/image" Target="../media/image90.jpeg"/><Relationship Id="rId6" Type="http://schemas.openxmlformats.org/officeDocument/2006/relationships/image" Target="../media/image9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eg"/><Relationship Id="rId4" Type="http://schemas.openxmlformats.org/officeDocument/2006/relationships/image" Target="../media/image94.jpeg"/><Relationship Id="rId5" Type="http://schemas.openxmlformats.org/officeDocument/2006/relationships/image" Target="../media/image9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4" Type="http://schemas.openxmlformats.org/officeDocument/2006/relationships/image" Target="../media/image98.jpeg"/><Relationship Id="rId5" Type="http://schemas.openxmlformats.org/officeDocument/2006/relationships/image" Target="../media/image99.jpeg"/><Relationship Id="rId6" Type="http://schemas.openxmlformats.org/officeDocument/2006/relationships/image" Target="../media/image10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4" Type="http://schemas.openxmlformats.org/officeDocument/2006/relationships/image" Target="../media/image103.jpeg"/><Relationship Id="rId5" Type="http://schemas.openxmlformats.org/officeDocument/2006/relationships/image" Target="../media/image104.jpeg"/><Relationship Id="rId6" Type="http://schemas.openxmlformats.org/officeDocument/2006/relationships/image" Target="../media/image105.jpeg"/><Relationship Id="rId7" Type="http://schemas.openxmlformats.org/officeDocument/2006/relationships/image" Target="../media/image10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jpeg"/><Relationship Id="rId3" Type="http://schemas.openxmlformats.org/officeDocument/2006/relationships/chart" Target="../charts/char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8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4" Type="http://schemas.openxmlformats.org/officeDocument/2006/relationships/chart" Target="../charts/chart10.xml"/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1.xml"/><Relationship Id="rId3" Type="http://schemas.openxmlformats.org/officeDocument/2006/relationships/chart" Target="../charts/char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xenius_lowres.mov" TargetMode="External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82068" y="2083261"/>
            <a:ext cx="4709357" cy="3766995"/>
          </a:xfrm>
        </p:spPr>
        <p:txBody>
          <a:bodyPr>
            <a:normAutofit/>
          </a:bodyPr>
          <a:lstStyle/>
          <a:p>
            <a:r>
              <a:rPr lang="en-US" altLang="ja-JP" sz="3200" dirty="0" err="1" smtClean="0"/>
              <a:t>EverX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Posterior</a:t>
            </a:r>
            <a:r>
              <a:rPr lang="en-US" altLang="ja-JP" sz="3200" baseline="30000" dirty="0" err="1" smtClean="0"/>
              <a:t>TM</a:t>
            </a:r>
            <a:endParaRPr lang="en-US" altLang="ja-JP" sz="3200" baseline="30000" dirty="0" smtClean="0"/>
          </a:p>
          <a:p>
            <a:r>
              <a:rPr lang="en-US" altLang="ja-JP" dirty="0" smtClean="0"/>
              <a:t>from GC</a:t>
            </a:r>
          </a:p>
          <a:p>
            <a:endParaRPr lang="nl-BE" altLang="ja-JP" dirty="0" smtClean="0"/>
          </a:p>
          <a:p>
            <a:r>
              <a:rPr lang="nl-BE" altLang="ja-JP" sz="2000" dirty="0" smtClean="0"/>
              <a:t>Fibre-reinforced composite for dentin replacement in large restorations</a:t>
            </a:r>
            <a:endParaRPr lang="en-US" altLang="ja-JP" sz="2000" dirty="0" smtClean="0"/>
          </a:p>
        </p:txBody>
      </p:sp>
      <p:pic>
        <p:nvPicPr>
          <p:cNvPr id="5" name="Picture 4"/>
          <p:cNvPicPr/>
          <p:nvPr/>
        </p:nvPicPr>
        <p:blipFill>
          <a:blip r:embed="rId3" cstate="screen">
            <a:lum/>
          </a:blip>
          <a:srcRect t="1092"/>
          <a:stretch>
            <a:fillRect/>
          </a:stretch>
        </p:blipFill>
        <p:spPr bwMode="auto">
          <a:xfrm>
            <a:off x="-1" y="285378"/>
            <a:ext cx="3910193" cy="58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81254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27784" y="2492896"/>
            <a:ext cx="3419425" cy="315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Fibres maximize STRENGTH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" y="1150481"/>
            <a:ext cx="9074150" cy="5111750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Fibres</a:t>
            </a:r>
            <a:r>
              <a:rPr lang="en-US" sz="2400" dirty="0" smtClean="0"/>
              <a:t> </a:t>
            </a:r>
          </a:p>
          <a:p>
            <a:pPr lvl="1"/>
            <a:r>
              <a:rPr lang="en-US" sz="1600" dirty="0" smtClean="0"/>
              <a:t>Simulate the collagen in the dentin</a:t>
            </a:r>
          </a:p>
          <a:p>
            <a:pPr lvl="1"/>
            <a:r>
              <a:rPr lang="en-US" sz="1600" dirty="0" smtClean="0"/>
              <a:t>form a network inside the composite (same principle as with the iron rebar used in construction), to make the material stronger</a:t>
            </a:r>
            <a:endParaRPr lang="en-GB" sz="7200" dirty="0" smtClean="0"/>
          </a:p>
          <a:p>
            <a:pPr lvl="1"/>
            <a:endParaRPr lang="en-GB" sz="1800" dirty="0" smtClean="0"/>
          </a:p>
          <a:p>
            <a:pPr lvl="1"/>
            <a:endParaRPr lang="en-GB" sz="1800" dirty="0" smtClean="0"/>
          </a:p>
          <a:p>
            <a:pPr lvl="1"/>
            <a:endParaRPr lang="en-GB" sz="1800" dirty="0" smtClean="0"/>
          </a:p>
          <a:p>
            <a:pPr lvl="1"/>
            <a:endParaRPr lang="en-GB" sz="1800" dirty="0" smtClean="0"/>
          </a:p>
          <a:p>
            <a:pPr lvl="1"/>
            <a:endParaRPr lang="en-GB" sz="1800" dirty="0" smtClean="0"/>
          </a:p>
          <a:p>
            <a:pPr lvl="1">
              <a:buNone/>
            </a:pPr>
            <a:endParaRPr lang="en-GB" sz="1800" dirty="0" smtClean="0"/>
          </a:p>
          <a:p>
            <a:pPr lvl="1"/>
            <a:endParaRPr lang="en-GB" sz="1800" dirty="0" smtClean="0"/>
          </a:p>
          <a:p>
            <a:pPr lvl="1">
              <a:buNone/>
            </a:pPr>
            <a:endParaRPr lang="en-GB" sz="1800" dirty="0" smtClean="0"/>
          </a:p>
          <a:p>
            <a:pPr lvl="1">
              <a:buNone/>
            </a:pPr>
            <a:endParaRPr lang="en-GB" sz="1800" dirty="0" smtClean="0"/>
          </a:p>
          <a:p>
            <a:pPr lvl="1"/>
            <a:endParaRPr lang="en-GB" sz="1800" dirty="0" smtClean="0"/>
          </a:p>
          <a:p>
            <a:pPr algn="ctr"/>
            <a:r>
              <a:rPr lang="en-GB" sz="2000" dirty="0" smtClean="0"/>
              <a:t>Strength makes </a:t>
            </a:r>
            <a:r>
              <a:rPr lang="en-GB" sz="2000" dirty="0" err="1" smtClean="0"/>
              <a:t>everX</a:t>
            </a:r>
            <a:r>
              <a:rPr lang="en-GB" sz="2000" dirty="0" smtClean="0"/>
              <a:t> Posterior a prefect sub-structure to reinforce any composite restoration in large size cavities.  </a:t>
            </a:r>
            <a:endParaRPr lang="en-US" sz="2000" dirty="0" smtClean="0"/>
          </a:p>
          <a:p>
            <a:pPr lvl="1"/>
            <a:endParaRPr lang="nl-BE" sz="1800" dirty="0" smtClean="0"/>
          </a:p>
          <a:p>
            <a:endParaRPr lang="nl-BE" sz="2400" dirty="0" smtClean="0"/>
          </a:p>
          <a:p>
            <a:endParaRPr lang="nl-BE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E142FF-E768-48B1-9D3E-D3A1996D03D9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8096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524328" y="476672"/>
            <a:ext cx="1440160" cy="1329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Fibres maximize STRENGTH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Results: </a:t>
            </a:r>
          </a:p>
          <a:p>
            <a:pPr lvl="1"/>
            <a:r>
              <a:rPr lang="en-US" sz="1600" dirty="0" smtClean="0"/>
              <a:t>fracture toughness to the level of natural dentin and almost double to conventional composite</a:t>
            </a:r>
          </a:p>
          <a:p>
            <a:pPr lvl="1"/>
            <a:r>
              <a:rPr lang="en-US" sz="1600" dirty="0" smtClean="0"/>
              <a:t>fracture toughness is a property which describes the ability of a material containing a crack to resist fracture under load</a:t>
            </a:r>
            <a:endParaRPr lang="en-GB" sz="1600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CEA9B1-487B-4D46-BCFC-51F0FC44566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42862" y="4068499"/>
            <a:ext cx="1938338" cy="200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800" b="1">
                <a:solidFill>
                  <a:srgbClr val="0092BA"/>
                </a:solidFill>
                <a:latin typeface="Arial" pitchFamily="34" charset="0"/>
              </a:rPr>
              <a:t>Pre-crack was made with a razor blade.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Kuva 23" descr="Kuvaus: DSCN089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084620" y="2715949"/>
            <a:ext cx="1676400" cy="1257300"/>
          </a:xfrm>
          <a:prstGeom prst="rect">
            <a:avLst/>
          </a:prstGeom>
          <a:noFill/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986868" y="5726819"/>
            <a:ext cx="1938338" cy="200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fi-FI" sz="800" b="1">
                <a:solidFill>
                  <a:srgbClr val="0092BA"/>
                </a:solidFill>
                <a:latin typeface="Arial" pitchFamily="34" charset="0"/>
              </a:rPr>
              <a:t>Test setup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4108" y="6021288"/>
            <a:ext cx="8809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 smtClean="0">
                <a:solidFill>
                  <a:srgbClr val="464646"/>
                </a:solidFill>
              </a:rPr>
              <a:t>Fracture Toughness</a:t>
            </a:r>
            <a:r>
              <a:rPr lang="en-GB" sz="1000" dirty="0" smtClean="0">
                <a:solidFill>
                  <a:srgbClr val="464646"/>
                </a:solidFill>
              </a:rPr>
              <a:t> </a:t>
            </a:r>
            <a:r>
              <a:rPr lang="en-AU" sz="1000" i="1" dirty="0" smtClean="0">
                <a:solidFill>
                  <a:srgbClr val="464646"/>
                </a:solidFill>
              </a:rPr>
              <a:t>(modified ISO 20795-1:2008 method)</a:t>
            </a:r>
            <a:endParaRPr lang="en-US" sz="1000" dirty="0" smtClean="0">
              <a:solidFill>
                <a:srgbClr val="464646"/>
              </a:solidFill>
            </a:endParaRPr>
          </a:p>
          <a:p>
            <a:r>
              <a:rPr lang="en-GB" sz="1000" i="1" dirty="0" smtClean="0">
                <a:solidFill>
                  <a:srgbClr val="464646"/>
                </a:solidFill>
              </a:rPr>
              <a:t>University of Turku, Finland, 2010-2012 (unpublished data)</a:t>
            </a:r>
            <a:endParaRPr lang="en-US" sz="1000" dirty="0" smtClean="0">
              <a:solidFill>
                <a:srgbClr val="464646"/>
              </a:solidFill>
            </a:endParaRPr>
          </a:p>
          <a:p>
            <a:r>
              <a:rPr lang="en-GB" sz="1000" i="1" dirty="0" smtClean="0">
                <a:solidFill>
                  <a:srgbClr val="464646"/>
                </a:solidFill>
              </a:rPr>
              <a:t>*</a:t>
            </a:r>
            <a:r>
              <a:rPr lang="en-GB" sz="1000" i="1" dirty="0" err="1" smtClean="0">
                <a:solidFill>
                  <a:srgbClr val="464646"/>
                </a:solidFill>
              </a:rPr>
              <a:t>Imbeni</a:t>
            </a:r>
            <a:r>
              <a:rPr lang="en-GB" sz="1000" i="1" dirty="0" smtClean="0">
                <a:solidFill>
                  <a:srgbClr val="464646"/>
                </a:solidFill>
              </a:rPr>
              <a:t> et al. The dentin-enamel junction and the fracture of human teeth. Nature Mater 2005;4:229-232  </a:t>
            </a:r>
            <a:endParaRPr lang="en-US" sz="1000" dirty="0">
              <a:solidFill>
                <a:srgbClr val="464646"/>
              </a:solidFill>
            </a:endParaRPr>
          </a:p>
        </p:txBody>
      </p:sp>
      <p:graphicFrame>
        <p:nvGraphicFramePr>
          <p:cNvPr id="14" name="Kaavio 1"/>
          <p:cNvGraphicFramePr/>
          <p:nvPr/>
        </p:nvGraphicFramePr>
        <p:xfrm>
          <a:off x="251520" y="2708920"/>
          <a:ext cx="6192688" cy="3057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3" name="Picture 12" descr="fracture toughness.JPG"/>
          <p:cNvPicPr/>
          <p:nvPr/>
        </p:nvPicPr>
        <p:blipFill>
          <a:blip r:embed="rId6" cstate="email"/>
          <a:stretch>
            <a:fillRect/>
          </a:stretch>
        </p:blipFill>
        <p:spPr>
          <a:xfrm>
            <a:off x="7092280" y="4365104"/>
            <a:ext cx="1690996" cy="12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80312" y="548680"/>
            <a:ext cx="1584176" cy="146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34924" y="1196975"/>
            <a:ext cx="9109075" cy="5111750"/>
          </a:xfrm>
        </p:spPr>
        <p:txBody>
          <a:bodyPr/>
          <a:lstStyle/>
          <a:p>
            <a:r>
              <a:rPr lang="nl-BE" sz="2000" dirty="0" smtClean="0"/>
              <a:t>Load Bearing capacity of everX Posterior substructure in                 sandwich technique for onlay restoration </a:t>
            </a:r>
            <a:r>
              <a:rPr lang="nl-BE" sz="1100" dirty="0" smtClean="0"/>
              <a:t>(Garoushi, 2012)</a:t>
            </a:r>
            <a:endParaRPr lang="nl-BE" sz="2000" dirty="0" smtClean="0"/>
          </a:p>
          <a:p>
            <a:pPr lvl="1"/>
            <a:r>
              <a:rPr lang="nl-BE" sz="1600" dirty="0" smtClean="0"/>
              <a:t>Well above that of maximum biting force (Maximum biting force of healthy humans in posterior = 1000N)</a:t>
            </a:r>
          </a:p>
          <a:p>
            <a:pPr lvl="1"/>
            <a:r>
              <a:rPr lang="en-GB" sz="1600" dirty="0" smtClean="0"/>
              <a:t>Significantly higher than that of conventional composite alone</a:t>
            </a:r>
          </a:p>
          <a:p>
            <a:pPr lvl="1"/>
            <a:endParaRPr lang="en-GB" sz="1600" dirty="0" smtClean="0"/>
          </a:p>
          <a:p>
            <a:pPr lvl="1"/>
            <a:endParaRPr lang="en-GB" sz="1600" dirty="0" smtClean="0"/>
          </a:p>
          <a:p>
            <a:pPr lvl="1"/>
            <a:endParaRPr lang="en-GB" sz="1600" dirty="0" smtClean="0"/>
          </a:p>
          <a:p>
            <a:pPr lvl="1"/>
            <a:endParaRPr lang="en-GB" sz="1600" dirty="0" smtClean="0"/>
          </a:p>
          <a:p>
            <a:pPr lvl="1"/>
            <a:endParaRPr lang="en-GB" sz="1600" dirty="0" smtClean="0"/>
          </a:p>
          <a:p>
            <a:pPr lvl="1"/>
            <a:endParaRPr lang="en-GB" sz="1600" dirty="0" smtClean="0"/>
          </a:p>
          <a:p>
            <a:pPr algn="ctr"/>
            <a:endParaRPr lang="en-GB" sz="2000" dirty="0" smtClean="0"/>
          </a:p>
          <a:p>
            <a:pPr algn="ctr"/>
            <a:r>
              <a:rPr lang="en-GB" sz="2000" dirty="0" smtClean="0"/>
              <a:t>Increased fracture resistance = strengthening effect of fibres.</a:t>
            </a:r>
          </a:p>
          <a:p>
            <a:pPr algn="ctr"/>
            <a:r>
              <a:rPr lang="en-GB" sz="2000" dirty="0" err="1" smtClean="0"/>
              <a:t>everX</a:t>
            </a:r>
            <a:r>
              <a:rPr lang="en-GB" sz="2000" dirty="0" smtClean="0"/>
              <a:t> Posterior substructure, when used with conventional overlaying composite, is able to withstand well biting forces in the posterior area. </a:t>
            </a:r>
            <a:endParaRPr lang="en-US" sz="2000" dirty="0" smtClean="0"/>
          </a:p>
          <a:p>
            <a:endParaRPr lang="nl-BE" sz="2000" dirty="0" smtClean="0"/>
          </a:p>
          <a:p>
            <a:pPr lvl="0"/>
            <a:endParaRPr lang="nl-BE" sz="2000" dirty="0" smtClean="0"/>
          </a:p>
          <a:p>
            <a:pPr lvl="0"/>
            <a:endParaRPr lang="en-US" sz="2000" dirty="0" smtClean="0"/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Fibres maximize STRENGTH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17063-15C0-4C97-BAE1-716EFAC9073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Kuva 16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2590757" y="2937575"/>
            <a:ext cx="2074230" cy="1771739"/>
          </a:xfrm>
          <a:prstGeom prst="rect">
            <a:avLst/>
          </a:prstGeom>
        </p:spPr>
      </p:pic>
      <p:pic>
        <p:nvPicPr>
          <p:cNvPr id="10" name="Kuva 12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 bwMode="auto">
          <a:xfrm>
            <a:off x="336716" y="2937575"/>
            <a:ext cx="2087320" cy="177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979039" y="2920247"/>
          <a:ext cx="3994484" cy="1757484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833981"/>
                <a:gridCol w="1160503"/>
              </a:tblGrid>
              <a:tr h="5632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64646"/>
                          </a:solidFill>
                        </a:rPr>
                        <a:t>Group</a:t>
                      </a:r>
                      <a:endParaRPr lang="en-US" sz="1600" dirty="0">
                        <a:solidFill>
                          <a:srgbClr val="464646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64646"/>
                          </a:solidFill>
                        </a:rPr>
                        <a:t>Load bearing capacity</a:t>
                      </a:r>
                      <a:endParaRPr lang="en-US" sz="1600" dirty="0">
                        <a:solidFill>
                          <a:srgbClr val="464646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32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64646"/>
                          </a:solidFill>
                        </a:rPr>
                        <a:t>Plain </a:t>
                      </a:r>
                      <a:r>
                        <a:rPr lang="en-US" sz="1200" dirty="0" smtClean="0">
                          <a:solidFill>
                            <a:srgbClr val="464646"/>
                          </a:solidFill>
                        </a:rPr>
                        <a:t>PFC (</a:t>
                      </a:r>
                      <a:r>
                        <a:rPr lang="en-US" sz="1200" dirty="0" err="1" smtClean="0">
                          <a:solidFill>
                            <a:srgbClr val="464646"/>
                          </a:solidFill>
                        </a:rPr>
                        <a:t>Particulated</a:t>
                      </a:r>
                      <a:r>
                        <a:rPr lang="en-US" sz="1200" dirty="0" smtClean="0">
                          <a:solidFill>
                            <a:srgbClr val="464646"/>
                          </a:solidFill>
                        </a:rPr>
                        <a:t> Filler/ Conventional Composite)</a:t>
                      </a:r>
                      <a:endParaRPr lang="en-US" sz="1600" dirty="0">
                        <a:solidFill>
                          <a:srgbClr val="464646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64646"/>
                          </a:solidFill>
                        </a:rPr>
                        <a:t>1081 (N)</a:t>
                      </a:r>
                      <a:endParaRPr lang="en-US" sz="1600" dirty="0">
                        <a:solidFill>
                          <a:srgbClr val="464646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32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464646"/>
                          </a:solidFill>
                        </a:rPr>
                        <a:t>PFC/ Conventional Composite </a:t>
                      </a:r>
                      <a:r>
                        <a:rPr lang="en-US" sz="1200" dirty="0">
                          <a:solidFill>
                            <a:srgbClr val="464646"/>
                          </a:solidFill>
                        </a:rPr>
                        <a:t>with </a:t>
                      </a:r>
                      <a:r>
                        <a:rPr lang="en-US" sz="1200" dirty="0" smtClean="0">
                          <a:solidFill>
                            <a:srgbClr val="464646"/>
                          </a:solidFill>
                        </a:rPr>
                        <a:t>everX Posterior </a:t>
                      </a:r>
                      <a:r>
                        <a:rPr lang="en-US" sz="1200" dirty="0">
                          <a:solidFill>
                            <a:srgbClr val="464646"/>
                          </a:solidFill>
                        </a:rPr>
                        <a:t>base substructure </a:t>
                      </a:r>
                      <a:r>
                        <a:rPr lang="en-US" sz="1200" dirty="0" smtClean="0">
                          <a:solidFill>
                            <a:srgbClr val="464646"/>
                          </a:solidFill>
                        </a:rPr>
                        <a:t>(sandwich technique)</a:t>
                      </a:r>
                      <a:endParaRPr lang="en-US" sz="1600" dirty="0">
                        <a:solidFill>
                          <a:srgbClr val="464646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64646"/>
                          </a:solidFill>
                        </a:rPr>
                        <a:t>1405 (N)</a:t>
                      </a:r>
                      <a:endParaRPr lang="en-US" sz="1600" dirty="0">
                        <a:solidFill>
                          <a:srgbClr val="464646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758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S:\050 Marketing\SUPPORTIVE_TOOLS\01_PRODUCTS\O_EVERXPOSTERIOR\01_LEAFLETS\UNDER_CONSTR\06_PICTURES\everX_w_crack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775848" y="476672"/>
            <a:ext cx="1368152" cy="1368152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Fibres prevent and stop crack propagation </a:t>
            </a:r>
            <a:r>
              <a:rPr lang="nl-BE" sz="1200" dirty="0" smtClean="0"/>
              <a:t>(Garoushi 2006, Garoushi 2007)</a:t>
            </a:r>
          </a:p>
          <a:p>
            <a:endParaRPr lang="en-US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>
              <a:buNone/>
            </a:pPr>
            <a:endParaRPr lang="nl-BE" dirty="0" smtClean="0"/>
          </a:p>
          <a:p>
            <a:pPr algn="ctr"/>
            <a:r>
              <a:rPr lang="nl-BE" sz="2400" dirty="0" smtClean="0"/>
              <a:t>Fibres will improve longevity of restorations since fracture of material and teeth are amongst of the major cause of composite failures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pic>
        <p:nvPicPr>
          <p:cNvPr id="5124" name="Picture 4" descr="S:\050 Marketing\SUPPORTIVE_TOOLS\01_PRODUCTS\O_EVERXPOSTERIOR\01_LEAFLETS\UNDER_CONSTR\06_PICTURES\everX_closeup_w_crack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789852" y="1988840"/>
            <a:ext cx="2430269" cy="216024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Fibres PREVENT CRACK Propagation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E142FF-E768-48B1-9D3E-D3A1996D03D9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18" name="Kuva 7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47" y="1973645"/>
            <a:ext cx="2990648" cy="218840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246181" y="4115687"/>
            <a:ext cx="212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>
                <a:solidFill>
                  <a:srgbClr val="464646"/>
                </a:solidFill>
              </a:rPr>
              <a:t>Conventional Composite</a:t>
            </a: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1415" y="4150861"/>
            <a:ext cx="531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>
                <a:solidFill>
                  <a:srgbClr val="464646"/>
                </a:solidFill>
              </a:rPr>
              <a:t>Fibre-reinforced composite</a:t>
            </a:r>
            <a:endParaRPr lang="en-US" dirty="0">
              <a:solidFill>
                <a:srgbClr val="464646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923928" y="2780928"/>
            <a:ext cx="2547210" cy="262103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1" name="Picture 3" descr="S:\050 Marketing\SUPPORTIVE_TOOLS\01_PRODUCTS\O_EVERXPOSTERIOR\01_LEAFLETS\UNDER_CONSTR\06_PICTURES\old_time_tooth_w_crack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51520" y="1988840"/>
            <a:ext cx="2088232" cy="2183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43142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1"/>
          <p:cNvSpPr>
            <a:spLocks noGrp="1"/>
          </p:cNvSpPr>
          <p:nvPr>
            <p:ph idx="1"/>
          </p:nvPr>
        </p:nvSpPr>
        <p:spPr>
          <a:xfrm>
            <a:off x="34925" y="1196975"/>
            <a:ext cx="9074150" cy="4752305"/>
          </a:xfrm>
        </p:spPr>
        <p:txBody>
          <a:bodyPr>
            <a:normAutofit lnSpcReduction="10000"/>
          </a:bodyPr>
          <a:lstStyle/>
          <a:p>
            <a:r>
              <a:rPr lang="nl-BE" sz="2000" dirty="0" smtClean="0"/>
              <a:t>Crack initiated at tooth surface can be stopped &amp; redirected away from tooth structure</a:t>
            </a:r>
            <a:r>
              <a:rPr lang="nl-BE" sz="1400" i="1" baseline="30000" dirty="0" smtClean="0">
                <a:solidFill>
                  <a:srgbClr val="595959"/>
                </a:solidFill>
              </a:rPr>
              <a:t>4</a:t>
            </a:r>
          </a:p>
          <a:p>
            <a:endParaRPr lang="nl-BE" sz="1400" i="1" dirty="0" smtClean="0">
              <a:solidFill>
                <a:srgbClr val="595959"/>
              </a:solidFill>
            </a:endParaRPr>
          </a:p>
          <a:p>
            <a:endParaRPr lang="nl-BE" sz="1200" i="1" dirty="0" smtClean="0">
              <a:solidFill>
                <a:srgbClr val="595959"/>
              </a:solidFill>
            </a:endParaRPr>
          </a:p>
          <a:p>
            <a:endParaRPr lang="nl-BE" sz="1200" i="1" dirty="0" smtClean="0">
              <a:solidFill>
                <a:srgbClr val="595959"/>
              </a:solidFill>
            </a:endParaRPr>
          </a:p>
          <a:p>
            <a:endParaRPr lang="nl-BE" sz="1200" i="1" dirty="0" smtClean="0">
              <a:solidFill>
                <a:srgbClr val="595959"/>
              </a:solidFill>
            </a:endParaRPr>
          </a:p>
          <a:p>
            <a:endParaRPr lang="nl-BE" sz="1200" i="1" dirty="0" smtClean="0">
              <a:solidFill>
                <a:srgbClr val="595959"/>
              </a:solidFill>
            </a:endParaRPr>
          </a:p>
          <a:p>
            <a:endParaRPr lang="nl-BE" sz="1200" i="1" dirty="0" smtClean="0">
              <a:solidFill>
                <a:srgbClr val="595959"/>
              </a:solidFill>
            </a:endParaRPr>
          </a:p>
          <a:p>
            <a:endParaRPr lang="nl-BE" sz="1200" i="1" dirty="0" smtClean="0">
              <a:solidFill>
                <a:srgbClr val="595959"/>
              </a:solidFill>
            </a:endParaRPr>
          </a:p>
          <a:p>
            <a:endParaRPr lang="nl-BE" sz="1200" i="1" dirty="0" smtClean="0">
              <a:solidFill>
                <a:srgbClr val="595959"/>
              </a:solidFill>
            </a:endParaRPr>
          </a:p>
          <a:p>
            <a:endParaRPr lang="nl-BE" sz="1200" i="1" dirty="0" smtClean="0">
              <a:solidFill>
                <a:srgbClr val="595959"/>
              </a:solidFill>
            </a:endParaRPr>
          </a:p>
          <a:p>
            <a:endParaRPr lang="nl-BE" sz="1200" i="1" dirty="0" smtClean="0">
              <a:solidFill>
                <a:srgbClr val="595959"/>
              </a:solidFill>
            </a:endParaRPr>
          </a:p>
          <a:p>
            <a:endParaRPr lang="nl-BE" sz="1200" i="1" dirty="0" smtClean="0">
              <a:solidFill>
                <a:srgbClr val="595959"/>
              </a:solidFill>
            </a:endParaRPr>
          </a:p>
          <a:p>
            <a:endParaRPr lang="nl-BE" sz="1200" i="1" dirty="0" smtClean="0">
              <a:solidFill>
                <a:srgbClr val="595959"/>
              </a:solidFill>
            </a:endParaRPr>
          </a:p>
          <a:p>
            <a:endParaRPr lang="nl-BE" sz="1200" i="1" dirty="0" smtClean="0">
              <a:solidFill>
                <a:srgbClr val="595959"/>
              </a:solidFill>
            </a:endParaRPr>
          </a:p>
          <a:p>
            <a:endParaRPr lang="nl-BE" sz="1200" i="1" dirty="0" smtClean="0">
              <a:solidFill>
                <a:srgbClr val="595959"/>
              </a:solidFill>
            </a:endParaRPr>
          </a:p>
          <a:p>
            <a:endParaRPr lang="nl-BE" sz="1200" i="1" dirty="0" smtClean="0">
              <a:solidFill>
                <a:srgbClr val="595959"/>
              </a:solidFill>
            </a:endParaRPr>
          </a:p>
          <a:p>
            <a:endParaRPr lang="nl-BE" sz="1200" i="1" dirty="0" smtClean="0">
              <a:solidFill>
                <a:srgbClr val="595959"/>
              </a:solidFill>
            </a:endParaRPr>
          </a:p>
          <a:p>
            <a:endParaRPr lang="nl-BE" sz="1200" i="1" dirty="0" smtClean="0">
              <a:solidFill>
                <a:srgbClr val="595959"/>
              </a:solidFill>
            </a:endParaRPr>
          </a:p>
          <a:p>
            <a:pPr algn="ctr"/>
            <a:r>
              <a:rPr lang="nl-BE" sz="2000" dirty="0" smtClean="0"/>
              <a:t>everX Posterior significantly reinforces composite crowns in endo treated molars resulting in more easy to restore fractures</a:t>
            </a:r>
            <a:endParaRPr lang="en-US" sz="2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432337" y="2781338"/>
            <a:ext cx="2944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464646"/>
                </a:solidFill>
              </a:rPr>
              <a:t>Composite Z250 crown</a:t>
            </a:r>
            <a:endParaRPr lang="en-US" sz="1200" dirty="0">
              <a:solidFill>
                <a:srgbClr val="464646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61653" y="3405643"/>
            <a:ext cx="176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>
                <a:solidFill>
                  <a:srgbClr val="464646"/>
                </a:solidFill>
              </a:rPr>
              <a:t>everX Posterior structure</a:t>
            </a:r>
            <a:endParaRPr lang="en-US" sz="1200" dirty="0">
              <a:solidFill>
                <a:srgbClr val="46464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1582" y="4227046"/>
            <a:ext cx="1782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>
                <a:solidFill>
                  <a:srgbClr val="464646"/>
                </a:solidFill>
              </a:rPr>
              <a:t>Z250 substructure</a:t>
            </a:r>
            <a:endParaRPr lang="en-US" sz="1200" dirty="0">
              <a:solidFill>
                <a:srgbClr val="46464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4937318"/>
            <a:ext cx="353457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nl-BE" sz="1200" dirty="0">
                <a:solidFill>
                  <a:srgbClr val="464646"/>
                </a:solidFill>
              </a:rPr>
              <a:t>Fracture line within the composite              </a:t>
            </a:r>
          </a:p>
          <a:p>
            <a:pPr algn="ctr">
              <a:spcBef>
                <a:spcPts val="600"/>
              </a:spcBef>
            </a:pPr>
            <a:r>
              <a:rPr lang="nl-BE" sz="1200" b="1" dirty="0">
                <a:solidFill>
                  <a:srgbClr val="464646"/>
                </a:solidFill>
              </a:rPr>
              <a:t>REPAIR POSSIBLE</a:t>
            </a:r>
            <a:endParaRPr lang="en-US" sz="1200" b="1" dirty="0">
              <a:solidFill>
                <a:srgbClr val="46464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42855" y="4937318"/>
            <a:ext cx="33452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nl-BE" sz="1200" dirty="0">
                <a:solidFill>
                  <a:srgbClr val="464646"/>
                </a:solidFill>
              </a:rPr>
              <a:t>Fracture line within the composite AND Tooth structure</a:t>
            </a:r>
          </a:p>
          <a:p>
            <a:pPr algn="ctr">
              <a:spcBef>
                <a:spcPts val="600"/>
              </a:spcBef>
            </a:pPr>
            <a:r>
              <a:rPr lang="nl-BE" sz="1200" b="1" dirty="0">
                <a:solidFill>
                  <a:srgbClr val="464646"/>
                </a:solidFill>
              </a:rPr>
              <a:t>EXTRACTION ??</a:t>
            </a:r>
            <a:endParaRPr lang="en-US" sz="1200" b="1" dirty="0">
              <a:solidFill>
                <a:srgbClr val="46464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07116" y="1969676"/>
            <a:ext cx="73265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nl-BE" sz="1400" dirty="0">
                <a:solidFill>
                  <a:srgbClr val="595959"/>
                </a:solidFill>
              </a:rPr>
              <a:t>Crack propagation under load </a:t>
            </a:r>
            <a:endParaRPr lang="nl-BE" sz="1400" dirty="0" smtClean="0">
              <a:solidFill>
                <a:srgbClr val="595959"/>
              </a:solidFill>
            </a:endParaRPr>
          </a:p>
          <a:p>
            <a:pPr algn="ctr">
              <a:spcBef>
                <a:spcPts val="0"/>
              </a:spcBef>
            </a:pPr>
            <a:r>
              <a:rPr lang="nl-BE" sz="1400" dirty="0" smtClean="0">
                <a:solidFill>
                  <a:srgbClr val="595959"/>
                </a:solidFill>
              </a:rPr>
              <a:t>Predominant fracture types</a:t>
            </a:r>
            <a:r>
              <a:rPr lang="nl-BE" sz="1400" baseline="30000" dirty="0" smtClean="0">
                <a:solidFill>
                  <a:srgbClr val="595959"/>
                </a:solidFill>
              </a:rPr>
              <a:t>3</a:t>
            </a:r>
            <a:r>
              <a:rPr lang="nl-BE" sz="1400" dirty="0" smtClean="0">
                <a:solidFill>
                  <a:srgbClr val="595959"/>
                </a:solidFill>
              </a:rPr>
              <a:t> (favorable/unfavorable</a:t>
            </a:r>
            <a:r>
              <a:rPr lang="nl-BE" sz="1400" dirty="0">
                <a:solidFill>
                  <a:srgbClr val="595959"/>
                </a:solidFill>
              </a:rPr>
              <a:t>) 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en-US" sz="2400" dirty="0" err="1" smtClean="0"/>
              <a:t>Fibre</a:t>
            </a:r>
            <a:r>
              <a:rPr lang="en-US" sz="2400" dirty="0" smtClean="0"/>
              <a:t> change fracture patterns of </a:t>
            </a:r>
            <a:r>
              <a:rPr lang="en-US" sz="2400" dirty="0" err="1" smtClean="0"/>
              <a:t>endo</a:t>
            </a:r>
            <a:r>
              <a:rPr lang="en-US" sz="2400" dirty="0" smtClean="0"/>
              <a:t> treated teeth</a:t>
            </a:r>
            <a:br>
              <a:rPr lang="en-US" sz="2400" dirty="0" smtClean="0"/>
            </a:br>
            <a:r>
              <a:rPr lang="nl-BE" sz="2400" dirty="0" smtClean="0"/>
              <a:t>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670976-8D92-478D-91AF-502EE055F6F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6351711"/>
            <a:ext cx="896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700" dirty="0" smtClean="0">
                <a:solidFill>
                  <a:schemeClr val="bg2">
                    <a:lumMod val="75000"/>
                  </a:schemeClr>
                </a:solidFill>
              </a:rPr>
              <a:t>4 Lammi </a:t>
            </a:r>
            <a:r>
              <a:rPr lang="fi-FI" sz="700" dirty="0">
                <a:solidFill>
                  <a:schemeClr val="bg2">
                    <a:lumMod val="75000"/>
                  </a:schemeClr>
                </a:solidFill>
              </a:rPr>
              <a:t>M, Tanner J, Le Bell-Rönnlöf A-M, Lassila L, Vallittu P. </a:t>
            </a:r>
            <a:r>
              <a:rPr lang="en-US" sz="700" dirty="0">
                <a:solidFill>
                  <a:schemeClr val="bg2">
                    <a:lumMod val="75000"/>
                  </a:schemeClr>
                </a:solidFill>
              </a:rPr>
              <a:t>Restoration of </a:t>
            </a:r>
            <a:r>
              <a:rPr lang="en-US" sz="700" dirty="0" err="1">
                <a:solidFill>
                  <a:schemeClr val="bg2">
                    <a:lumMod val="75000"/>
                  </a:schemeClr>
                </a:solidFill>
              </a:rPr>
              <a:t>endodontically</a:t>
            </a:r>
            <a:r>
              <a:rPr lang="en-US" sz="700" dirty="0">
                <a:solidFill>
                  <a:schemeClr val="bg2">
                    <a:lumMod val="75000"/>
                  </a:schemeClr>
                </a:solidFill>
              </a:rPr>
              <a:t> treated molars using fiber reinforced composite substructure. J Dent Res 2011 90 (Spec </a:t>
            </a:r>
            <a:r>
              <a:rPr lang="en-US" sz="700" dirty="0" err="1">
                <a:solidFill>
                  <a:schemeClr val="bg2">
                    <a:lumMod val="75000"/>
                  </a:schemeClr>
                </a:solidFill>
              </a:rPr>
              <a:t>Iss</a:t>
            </a:r>
            <a:r>
              <a:rPr lang="en-US" sz="700" dirty="0">
                <a:solidFill>
                  <a:schemeClr val="bg2">
                    <a:lumMod val="75000"/>
                  </a:schemeClr>
                </a:solidFill>
              </a:rPr>
              <a:t> A): 2517 </a:t>
            </a:r>
          </a:p>
          <a:p>
            <a:endParaRPr lang="da-DK" sz="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44" y="2464732"/>
            <a:ext cx="1883653" cy="2271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167" y="2616493"/>
            <a:ext cx="1883503" cy="22709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 bwMode="auto">
          <a:xfrm flipH="1">
            <a:off x="2383923" y="2935226"/>
            <a:ext cx="932039" cy="8538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 flipV="1">
            <a:off x="2123269" y="3667253"/>
            <a:ext cx="1038384" cy="471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5768463" y="2958171"/>
            <a:ext cx="1097850" cy="1309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5303520" y="3714449"/>
            <a:ext cx="1978429" cy="5590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0" y="1916832"/>
            <a:ext cx="9144000" cy="3744416"/>
          </a:xfrm>
          <a:prstGeom prst="rect">
            <a:avLst/>
          </a:prstGeom>
          <a:noFill/>
          <a:ln w="9525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everX</a:t>
            </a:r>
            <a:r>
              <a:rPr lang="en-US" dirty="0" smtClean="0"/>
              <a:t> </a:t>
            </a:r>
            <a:r>
              <a:rPr lang="en-US" dirty="0" err="1" smtClean="0"/>
              <a:t>Posterior,Master</a:t>
            </a:r>
            <a:r>
              <a:rPr lang="en-US" dirty="0" smtClean="0"/>
              <a:t> version 1.0,LL,200313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6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4925" y="1057493"/>
            <a:ext cx="9109075" cy="5111750"/>
          </a:xfrm>
        </p:spPr>
        <p:txBody>
          <a:bodyPr>
            <a:normAutofit lnSpcReduction="10000"/>
          </a:bodyPr>
          <a:lstStyle/>
          <a:p>
            <a:r>
              <a:rPr lang="nl-BE" sz="2000" dirty="0" smtClean="0"/>
              <a:t>Maximum biting force of healthy humans in posterior = 1000N</a:t>
            </a:r>
          </a:p>
          <a:p>
            <a:endParaRPr lang="nl-BE" sz="2000" dirty="0" smtClean="0"/>
          </a:p>
          <a:p>
            <a:endParaRPr lang="nl-BE" sz="2000" dirty="0" smtClean="0"/>
          </a:p>
          <a:p>
            <a:endParaRPr lang="nl-BE" sz="2000" dirty="0" smtClean="0"/>
          </a:p>
          <a:p>
            <a:endParaRPr lang="nl-BE" sz="2000" dirty="0" smtClean="0"/>
          </a:p>
          <a:p>
            <a:endParaRPr lang="nl-BE" sz="2000" dirty="0" smtClean="0"/>
          </a:p>
          <a:p>
            <a:endParaRPr lang="nl-BE" sz="2000" dirty="0" smtClean="0"/>
          </a:p>
          <a:p>
            <a:endParaRPr lang="nl-BE" sz="2000" dirty="0" smtClean="0"/>
          </a:p>
          <a:p>
            <a:endParaRPr lang="nl-BE" sz="2000" dirty="0" smtClean="0"/>
          </a:p>
          <a:p>
            <a:endParaRPr lang="nl-BE" sz="2000" dirty="0" smtClean="0"/>
          </a:p>
          <a:p>
            <a:endParaRPr lang="nl-BE" sz="2000" dirty="0" smtClean="0"/>
          </a:p>
          <a:p>
            <a:endParaRPr lang="nl-BE" sz="2000" dirty="0" smtClean="0"/>
          </a:p>
          <a:p>
            <a:endParaRPr lang="nl-BE" sz="2000" dirty="0" smtClean="0"/>
          </a:p>
          <a:p>
            <a:r>
              <a:rPr lang="nl-BE" sz="2000" dirty="0" smtClean="0"/>
              <a:t>Load bearing capacity of Xenius substructure in sandwich technique is well above that of maximum biting force</a:t>
            </a:r>
          </a:p>
          <a:p>
            <a:endParaRPr lang="nl-BE" sz="2000" dirty="0" smtClean="0"/>
          </a:p>
          <a:p>
            <a:endParaRPr lang="en-US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Fibres increase fracture resistance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8490" y="1524025"/>
            <a:ext cx="4386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dirty="0" smtClean="0">
                <a:solidFill>
                  <a:srgbClr val="595959"/>
                </a:solidFill>
              </a:rPr>
              <a:t>Load Bearing capacity (</a:t>
            </a:r>
            <a:r>
              <a:rPr lang="en-GB" sz="1400" dirty="0" err="1" smtClean="0">
                <a:solidFill>
                  <a:srgbClr val="595959"/>
                </a:solidFill>
              </a:rPr>
              <a:t>Garoushi</a:t>
            </a:r>
            <a:r>
              <a:rPr lang="en-GB" sz="1400" dirty="0" smtClean="0">
                <a:solidFill>
                  <a:srgbClr val="595959"/>
                </a:solidFill>
              </a:rPr>
              <a:t> 2006)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 dirty="0"/>
          </a:p>
        </p:txBody>
      </p:sp>
      <p:pic>
        <p:nvPicPr>
          <p:cNvPr id="1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16138" y="3287325"/>
            <a:ext cx="2904976" cy="205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Content Placeholder 8"/>
          <p:cNvGraphicFramePr>
            <a:graphicFrameLocks/>
          </p:cNvGraphicFramePr>
          <p:nvPr/>
        </p:nvGraphicFramePr>
        <p:xfrm>
          <a:off x="4286248" y="1975300"/>
          <a:ext cx="4460875" cy="794141"/>
        </p:xfrm>
        <a:graphic>
          <a:graphicData uri="http://schemas.openxmlformats.org/drawingml/2006/table">
            <a:tbl>
              <a:tblPr/>
              <a:tblGrid>
                <a:gridCol w="2392883"/>
                <a:gridCol w="1036734"/>
                <a:gridCol w="1031258"/>
              </a:tblGrid>
              <a:tr h="1847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Group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5708" marR="657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24-h water</a:t>
                      </a:r>
                      <a:endParaRPr lang="en-US" sz="11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5708" marR="657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30-d water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5708" marR="657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7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Plain PFC</a:t>
                      </a:r>
                      <a:endParaRPr lang="en-US" sz="11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5708" marR="657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1117 (137)</a:t>
                      </a:r>
                      <a:endParaRPr lang="en-US" sz="11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5708" marR="657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861 (270)</a:t>
                      </a:r>
                      <a:endParaRPr lang="en-US" sz="11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5708" marR="657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PFC with XENIUS base substructure (FRC group)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5708" marR="657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1935 (216)</a:t>
                      </a:r>
                      <a:endParaRPr lang="en-US" sz="11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5708" marR="657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1700 (115)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5708" marR="657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277533" y="2820694"/>
            <a:ext cx="4494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 smtClean="0">
                <a:solidFill>
                  <a:srgbClr val="595959"/>
                </a:solidFill>
              </a:rPr>
              <a:t>Mean fracture load value (N) of onlay-shaped test specimen</a:t>
            </a:r>
            <a:endParaRPr lang="en-US" sz="1100" dirty="0">
              <a:solidFill>
                <a:srgbClr val="59595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5432" y="5313338"/>
            <a:ext cx="4494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100" dirty="0" smtClean="0">
                <a:solidFill>
                  <a:srgbClr val="595959"/>
                </a:solidFill>
              </a:rPr>
              <a:t>Fracture type of Xenius type sub-structure (B) is less catastrophic  than corresponding structure mode of PFC (A) </a:t>
            </a:r>
            <a:endParaRPr lang="en-US" sz="1100" dirty="0">
              <a:solidFill>
                <a:srgbClr val="59595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452" y="5313338"/>
            <a:ext cx="30066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100" dirty="0" smtClean="0">
                <a:solidFill>
                  <a:srgbClr val="595959"/>
                </a:solidFill>
              </a:rPr>
              <a:t>Compressive load test set-up (onlay-shaped specimen)</a:t>
            </a:r>
            <a:endParaRPr lang="en-US" sz="1100" dirty="0">
              <a:solidFill>
                <a:srgbClr val="595959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FBFEEA-F057-4718-9423-AFF566E01AB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39552" y="2204864"/>
            <a:ext cx="2929483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912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Fibres maximize BONDING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" y="1196975"/>
            <a:ext cx="7057355" cy="5111750"/>
          </a:xfrm>
        </p:spPr>
        <p:txBody>
          <a:bodyPr/>
          <a:lstStyle/>
          <a:p>
            <a:r>
              <a:rPr lang="nl-BE" sz="1800" dirty="0" smtClean="0"/>
              <a:t>High shear Bond Strength to any overlaying composite</a:t>
            </a:r>
            <a:endParaRPr lang="nl-BE" sz="1100" dirty="0" smtClean="0"/>
          </a:p>
          <a:p>
            <a:pPr lvl="1"/>
            <a:r>
              <a:rPr lang="en-GB" sz="1400" dirty="0" err="1" smtClean="0"/>
              <a:t>everX</a:t>
            </a:r>
            <a:r>
              <a:rPr lang="en-GB" sz="1400" dirty="0" smtClean="0"/>
              <a:t> Posterior base- composite bond was mostly higher than corresponding composite-composite bond</a:t>
            </a:r>
            <a:endParaRPr lang="nl-BE" sz="1400" dirty="0" smtClean="0"/>
          </a:p>
          <a:p>
            <a:pPr lvl="1"/>
            <a:r>
              <a:rPr lang="en-US" sz="1400" dirty="0" smtClean="0"/>
              <a:t>High bond strength is due to – not only high chemical bond strength – but also the  micromechanical retention created by the </a:t>
            </a:r>
            <a:r>
              <a:rPr lang="en-US" sz="1400" dirty="0" err="1" smtClean="0"/>
              <a:t>fibres</a:t>
            </a:r>
            <a:r>
              <a:rPr lang="en-US" sz="1400" dirty="0" smtClean="0"/>
              <a:t> at the interface.</a:t>
            </a:r>
          </a:p>
          <a:p>
            <a:pPr lvl="1"/>
            <a:endParaRPr lang="nl-BE" sz="1400" dirty="0" smtClean="0"/>
          </a:p>
          <a:p>
            <a:pPr lvl="1"/>
            <a:endParaRPr lang="nl-BE" sz="1400" dirty="0" smtClean="0"/>
          </a:p>
          <a:p>
            <a:pPr lvl="1"/>
            <a:endParaRPr lang="nl-BE" sz="1400" dirty="0" smtClean="0"/>
          </a:p>
          <a:p>
            <a:pPr lvl="1"/>
            <a:endParaRPr lang="nl-BE" sz="1400" dirty="0" smtClean="0"/>
          </a:p>
          <a:p>
            <a:pPr lvl="1"/>
            <a:endParaRPr lang="nl-BE" sz="1400" dirty="0" smtClean="0"/>
          </a:p>
          <a:p>
            <a:pPr lvl="1"/>
            <a:endParaRPr lang="nl-BE" sz="1400" dirty="0" smtClean="0"/>
          </a:p>
          <a:p>
            <a:pPr lvl="1"/>
            <a:endParaRPr lang="nl-BE" sz="1400" dirty="0" smtClean="0"/>
          </a:p>
          <a:p>
            <a:pPr lvl="1"/>
            <a:endParaRPr lang="nl-BE" sz="1400" dirty="0" smtClean="0"/>
          </a:p>
          <a:p>
            <a:pPr lvl="1"/>
            <a:endParaRPr lang="nl-BE" sz="1400" dirty="0" smtClean="0"/>
          </a:p>
          <a:p>
            <a:pPr lvl="1"/>
            <a:endParaRPr lang="nl-BE" sz="1400" dirty="0" smtClean="0"/>
          </a:p>
          <a:p>
            <a:pPr lvl="1"/>
            <a:endParaRPr lang="nl-BE" sz="1400" dirty="0" smtClean="0"/>
          </a:p>
          <a:p>
            <a:endParaRPr lang="nl-BE" sz="2000" dirty="0" smtClean="0"/>
          </a:p>
          <a:p>
            <a:r>
              <a:rPr lang="nl-BE" sz="2000" dirty="0" smtClean="0"/>
              <a:t>Result: reliable sandwich structures </a:t>
            </a:r>
            <a:endParaRPr lang="en-US" sz="2000" dirty="0" smtClean="0"/>
          </a:p>
          <a:p>
            <a:pPr lvl="1">
              <a:buNone/>
            </a:pPr>
            <a:endParaRPr lang="nl-BE" sz="1400" dirty="0" smtClean="0"/>
          </a:p>
          <a:p>
            <a:endParaRPr lang="nl-BE" sz="2000" dirty="0" smtClean="0"/>
          </a:p>
          <a:p>
            <a:endParaRPr lang="nl-B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E142FF-E768-48B1-9D3E-D3A1996D03D9}" type="slidenum">
              <a:rPr lang="en-GB" smtClean="0"/>
              <a:pPr/>
              <a:t>16</a:t>
            </a:fld>
            <a:endParaRPr lang="en-GB" dirty="0"/>
          </a:p>
        </p:txBody>
      </p:sp>
      <p:graphicFrame>
        <p:nvGraphicFramePr>
          <p:cNvPr id="15" name="Kaavi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898933"/>
              </p:ext>
            </p:extLst>
          </p:nvPr>
        </p:nvGraphicFramePr>
        <p:xfrm>
          <a:off x="255181" y="2828259"/>
          <a:ext cx="6727382" cy="2785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 descr="M:\PM - Dentistry Products\New proj &amp; prod\Stick Tech XENIUS base\R&amp;D\Xenius 2\shear bond_ever x_anterior_x6.5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209384" y="4581128"/>
            <a:ext cx="1934615" cy="1872208"/>
          </a:xfrm>
          <a:prstGeom prst="rect">
            <a:avLst/>
          </a:prstGeom>
          <a:noFill/>
        </p:spPr>
      </p:pic>
      <p:pic>
        <p:nvPicPr>
          <p:cNvPr id="1027" name="Picture 3" descr="M:\PM - Dentistry Products\New proj &amp; prod\Stick Tech XENIUS base\R&amp;D\Xenius 2\ever x_mma_x16.jpg_8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203965" y="2780928"/>
            <a:ext cx="1940035" cy="1440160"/>
          </a:xfrm>
          <a:prstGeom prst="rect">
            <a:avLst/>
          </a:prstGeom>
          <a:noFill/>
        </p:spPr>
      </p:pic>
      <p:pic>
        <p:nvPicPr>
          <p:cNvPr id="1028" name="Picture 4" descr="M:\PM - Dentistry Products\New proj &amp; prod\Stick Tech XENIUS base\R&amp;D\Xenius 2\ever x_mma_x16.jpg_23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203965" y="908720"/>
            <a:ext cx="1940035" cy="1440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75375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400" dirty="0" smtClean="0"/>
              <a:t>Bond strength to dentin</a:t>
            </a:r>
          </a:p>
          <a:p>
            <a:pPr lvl="1"/>
            <a:r>
              <a:rPr lang="nl-BE" sz="1800" dirty="0" smtClean="0"/>
              <a:t>Effective, whatever bonding agent used</a:t>
            </a:r>
          </a:p>
          <a:p>
            <a:pPr lvl="1"/>
            <a:r>
              <a:rPr lang="nl-BE" sz="1800" dirty="0" smtClean="0"/>
              <a:t>Higher compared to same bonding agent and different composite</a:t>
            </a:r>
          </a:p>
          <a:p>
            <a:pPr lvl="1"/>
            <a:endParaRPr lang="nl-BE" sz="1800" dirty="0" smtClean="0"/>
          </a:p>
          <a:p>
            <a:pPr lvl="1"/>
            <a:endParaRPr lang="nl-BE" sz="1800" dirty="0" smtClean="0"/>
          </a:p>
          <a:p>
            <a:pPr lvl="1"/>
            <a:endParaRPr lang="nl-BE" sz="1800" dirty="0" smtClean="0"/>
          </a:p>
          <a:p>
            <a:pPr lvl="1"/>
            <a:endParaRPr lang="nl-BE" sz="1800" dirty="0" smtClean="0"/>
          </a:p>
          <a:p>
            <a:pPr lvl="1"/>
            <a:endParaRPr lang="nl-BE" sz="1800" dirty="0" smtClean="0"/>
          </a:p>
          <a:p>
            <a:pPr lvl="1"/>
            <a:endParaRPr lang="nl-BE" sz="1800" dirty="0" smtClean="0"/>
          </a:p>
          <a:p>
            <a:pPr lvl="1"/>
            <a:endParaRPr lang="nl-BE" sz="1800" dirty="0" smtClean="0"/>
          </a:p>
          <a:p>
            <a:pPr lvl="1"/>
            <a:endParaRPr lang="nl-BE" sz="1800" dirty="0" smtClean="0"/>
          </a:p>
          <a:p>
            <a:pPr lvl="1"/>
            <a:endParaRPr lang="nl-BE" sz="1800" dirty="0" smtClean="0"/>
          </a:p>
          <a:p>
            <a:pPr lvl="1"/>
            <a:endParaRPr lang="nl-BE" sz="1800" dirty="0" smtClean="0"/>
          </a:p>
          <a:p>
            <a:pPr lvl="1"/>
            <a:endParaRPr lang="nl-BE" sz="1800" dirty="0" smtClean="0"/>
          </a:p>
          <a:p>
            <a:pPr algn="ctr"/>
            <a:r>
              <a:rPr lang="en-US" sz="2400" dirty="0" err="1" smtClean="0"/>
              <a:t>everX</a:t>
            </a:r>
            <a:r>
              <a:rPr lang="en-US" sz="2400" dirty="0" smtClean="0"/>
              <a:t> Posterior base showed reliable bonding to dentine surface.</a:t>
            </a:r>
            <a:endParaRPr lang="en-GB" sz="2400" dirty="0" smtClean="0"/>
          </a:p>
          <a:p>
            <a:pPr lvl="1"/>
            <a:endParaRPr lang="en-US" sz="1800" dirty="0"/>
          </a:p>
        </p:txBody>
      </p:sp>
      <p:sp>
        <p:nvSpPr>
          <p:cNvPr id="8" name="Otsikk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Fibres maximize BONDING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ED64C-9C21-4688-8E7E-710FD7FE92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2820" y="5600273"/>
            <a:ext cx="5873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64646"/>
                </a:solidFill>
              </a:rPr>
              <a:t>Source: GC R&amp;D Department , Tokyo, Japan(unpublished data)</a:t>
            </a:r>
            <a:endParaRPr lang="en-US" sz="1200" dirty="0">
              <a:solidFill>
                <a:srgbClr val="464646"/>
              </a:solidFill>
            </a:endParaRPr>
          </a:p>
        </p:txBody>
      </p:sp>
      <p:pic>
        <p:nvPicPr>
          <p:cNvPr id="9" name="Picture 4" descr="M:\PM - Dentistry Products\New proj &amp; prod\Stick Tech XENIUS base\R&amp;D\Xenius 2\ever x_mma_x16.jpg_2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412034" y="908720"/>
            <a:ext cx="1261023" cy="936104"/>
          </a:xfrm>
          <a:prstGeom prst="rect">
            <a:avLst/>
          </a:prstGeom>
          <a:noFill/>
        </p:spPr>
      </p:pic>
      <p:graphicFrame>
        <p:nvGraphicFramePr>
          <p:cNvPr id="12" name="グラフ 1"/>
          <p:cNvGraphicFramePr/>
          <p:nvPr/>
        </p:nvGraphicFramePr>
        <p:xfrm>
          <a:off x="683568" y="2492896"/>
          <a:ext cx="581025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719410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4 mm increments can be cured simultaneously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ABC1DB-2D04-4414-BB09-C1682733FD1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Enjoy an convenient 4 mm application</a:t>
            </a:r>
            <a:endParaRPr lang="en-US" dirty="0"/>
          </a:p>
        </p:txBody>
      </p:sp>
      <p:graphicFrame>
        <p:nvGraphicFramePr>
          <p:cNvPr id="9" name="Kaavio 1"/>
          <p:cNvGraphicFramePr/>
          <p:nvPr>
            <p:extLst>
              <p:ext uri="{D42A27DB-BD31-4B8C-83A1-F6EECF244321}">
                <p14:modId xmlns:p14="http://schemas.microsoft.com/office/powerpoint/2010/main" val="474400552"/>
              </p:ext>
            </p:extLst>
          </p:nvPr>
        </p:nvGraphicFramePr>
        <p:xfrm>
          <a:off x="247973" y="2482791"/>
          <a:ext cx="3904823" cy="2798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408914" y="4551538"/>
            <a:ext cx="1583765" cy="1079432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409642" y="3338927"/>
            <a:ext cx="1583715" cy="1001666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389381" y="2194845"/>
            <a:ext cx="1603299" cy="978284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470183" y="2185261"/>
            <a:ext cx="167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rgbClr val="464646"/>
                </a:solidFill>
              </a:rPr>
              <a:t>Minimum width of 3mm</a:t>
            </a:r>
            <a:endParaRPr lang="en-US" sz="1400" dirty="0">
              <a:solidFill>
                <a:srgbClr val="46464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70183" y="3509075"/>
            <a:ext cx="167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rgbClr val="464646"/>
                </a:solidFill>
              </a:rPr>
              <a:t>Placement in 4 mm thick layer</a:t>
            </a:r>
            <a:endParaRPr lang="en-US" sz="1400" dirty="0">
              <a:solidFill>
                <a:srgbClr val="46464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0183" y="4832888"/>
            <a:ext cx="167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rgbClr val="464646"/>
                </a:solidFill>
              </a:rPr>
              <a:t>Outer composite of 1-2 mm thick</a:t>
            </a:r>
            <a:endParaRPr lang="en-US" sz="1400" dirty="0">
              <a:solidFill>
                <a:srgbClr val="46464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5424401"/>
            <a:ext cx="4990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64646"/>
                </a:solidFill>
              </a:rPr>
              <a:t>Source: University of Turku, Finland, 2012 (unpublished data)</a:t>
            </a:r>
            <a:endParaRPr lang="en-US" sz="1200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94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everX Posterior- Features &amp; Benefits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" y="1196975"/>
            <a:ext cx="6985347" cy="5111750"/>
          </a:xfrm>
        </p:spPr>
        <p:txBody>
          <a:bodyPr/>
          <a:lstStyle/>
          <a:p>
            <a:r>
              <a:rPr lang="en-US" sz="2000" smtClean="0"/>
              <a:t>Fibres bring strength to the restoration: </a:t>
            </a:r>
            <a:r>
              <a:rPr lang="en-GB" sz="2000" smtClean="0"/>
              <a:t>fracture toughness to the level of natural dentin and almost double to conventional composite</a:t>
            </a:r>
            <a:endParaRPr lang="nl-BE" sz="2000" smtClean="0"/>
          </a:p>
          <a:p>
            <a:pPr lvl="1"/>
            <a:r>
              <a:rPr lang="en-GB" sz="1600" smtClean="0"/>
              <a:t>This makes everX Posterior a prefect sub-structure to reinforce any composite restoration in large size cavities.  </a:t>
            </a:r>
            <a:endParaRPr lang="en-US" sz="1600" smtClean="0"/>
          </a:p>
          <a:p>
            <a:pPr lvl="1"/>
            <a:endParaRPr lang="nl-BE" sz="1600" smtClean="0"/>
          </a:p>
          <a:p>
            <a:r>
              <a:rPr lang="en-GB" sz="2000" smtClean="0"/>
              <a:t>Fibres prevent crack propagation </a:t>
            </a:r>
            <a:endParaRPr lang="en-US" sz="2000" smtClean="0"/>
          </a:p>
          <a:p>
            <a:pPr lvl="1"/>
            <a:r>
              <a:rPr lang="nl-BE" sz="1600" smtClean="0"/>
              <a:t>Improve longevity of restorations since fracture is one of the major cause of composite failures</a:t>
            </a:r>
          </a:p>
          <a:p>
            <a:pPr lvl="1"/>
            <a:r>
              <a:rPr lang="nl-BE" sz="1600" smtClean="0"/>
              <a:t>Prevents catastrophic cracks in teeth</a:t>
            </a:r>
          </a:p>
          <a:p>
            <a:pPr lvl="1"/>
            <a:endParaRPr lang="nl-BE" sz="1600" smtClean="0"/>
          </a:p>
          <a:p>
            <a:r>
              <a:rPr lang="nl-BE" sz="2000" smtClean="0"/>
              <a:t>Fibres maximize bonding</a:t>
            </a:r>
          </a:p>
          <a:p>
            <a:pPr lvl="1"/>
            <a:r>
              <a:rPr lang="nl-BE" sz="1600" smtClean="0"/>
              <a:t>High bond strength to any overlaying composite and to tooth structures</a:t>
            </a:r>
          </a:p>
          <a:p>
            <a:pPr lvl="1"/>
            <a:endParaRPr lang="nl-BE" sz="1600" smtClean="0"/>
          </a:p>
          <a:p>
            <a:r>
              <a:rPr lang="en-GB" sz="2000" smtClean="0"/>
              <a:t>4 mm increments can be cured simultaneously</a:t>
            </a:r>
          </a:p>
          <a:p>
            <a:pPr lvl="1"/>
            <a:r>
              <a:rPr lang="en-GB" sz="1600" smtClean="0"/>
              <a:t>Dentists can enjoy a shorter procedure time</a:t>
            </a:r>
            <a:endParaRPr lang="en-US" sz="1600" smtClean="0"/>
          </a:p>
          <a:p>
            <a:endParaRPr lang="nl-BE" sz="2000" smtClean="0"/>
          </a:p>
          <a:p>
            <a:endParaRPr lang="nl-B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E142FF-E768-48B1-9D3E-D3A1996D03D9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6146" name="Picture 2" descr="S:\050 Marketing\SUPPORTIVE_TOOLS\01_PRODUCTS\O_EVERXPOSTERIOR\01_LEAFLETS\UNDER_CONSTR\06_PICTURES\everX_closeup_w_crack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055387" y="3140968"/>
            <a:ext cx="1053117" cy="936104"/>
          </a:xfrm>
          <a:prstGeom prst="rect">
            <a:avLst/>
          </a:prstGeom>
          <a:noFill/>
        </p:spPr>
      </p:pic>
      <p:pic>
        <p:nvPicPr>
          <p:cNvPr id="6147" name="Picture 3" descr="S:\050 Marketing\SUPPORTIVE_TOOLS\01_PRODUCTS\O_EVERXPOSTERIOR\01_LEAFLETS\UNDER_CONSTR\06_PICTURES\old_time_tooth_w_crack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092280" y="3140968"/>
            <a:ext cx="895252" cy="936104"/>
          </a:xfrm>
          <a:prstGeom prst="rect">
            <a:avLst/>
          </a:prstGeom>
          <a:noFill/>
        </p:spPr>
      </p:pic>
      <p:pic>
        <p:nvPicPr>
          <p:cNvPr id="15" name="Picture 4" descr="M:\PM - Dentistry Products\New proj &amp; prod\Stick Tech XENIUS base\R&amp;D\Xenius 2\ever x_mma_x16.jpg_23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024453" y="4509120"/>
            <a:ext cx="1940035" cy="144016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164288" y="1124744"/>
            <a:ext cx="163806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206599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What is everX Posterior 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 smtClean="0"/>
              <a:t>What is </a:t>
            </a:r>
            <a:r>
              <a:rPr lang="en-GB" sz="2400" dirty="0" err="1" smtClean="0"/>
              <a:t>everX</a:t>
            </a:r>
            <a:r>
              <a:rPr lang="en-GB" sz="2400" dirty="0" smtClean="0"/>
              <a:t> Posterior?</a:t>
            </a:r>
          </a:p>
          <a:p>
            <a:pPr lvl="1"/>
            <a:r>
              <a:rPr lang="en-GB" sz="1800" dirty="0" err="1" smtClean="0"/>
              <a:t>everX</a:t>
            </a:r>
            <a:r>
              <a:rPr lang="en-GB" sz="1800" dirty="0" smtClean="0"/>
              <a:t> Posterior is a </a:t>
            </a:r>
            <a:r>
              <a:rPr lang="en-GB" sz="1800" b="1" dirty="0" smtClean="0"/>
              <a:t>fibre-reinforced composite</a:t>
            </a:r>
            <a:r>
              <a:rPr lang="en-GB" sz="1800" dirty="0" smtClean="0"/>
              <a:t> </a:t>
            </a:r>
          </a:p>
          <a:p>
            <a:pPr lvl="2"/>
            <a:r>
              <a:rPr lang="en-GB" sz="1400" dirty="0" smtClean="0"/>
              <a:t>designed </a:t>
            </a:r>
            <a:r>
              <a:rPr lang="en-GB" sz="1400" b="1" dirty="0" smtClean="0"/>
              <a:t>to replace damaged tissue, especially dentin</a:t>
            </a:r>
            <a:r>
              <a:rPr lang="en-GB" sz="1400" dirty="0" smtClean="0"/>
              <a:t>, in large size cavities</a:t>
            </a:r>
          </a:p>
          <a:p>
            <a:pPr lvl="2"/>
            <a:r>
              <a:rPr lang="en-GB" sz="1400" dirty="0" smtClean="0"/>
              <a:t>in conjunction to conventional composite such as G-aenial Posterior used as enamel replacement. </a:t>
            </a:r>
          </a:p>
          <a:p>
            <a:pPr lvl="1"/>
            <a:r>
              <a:rPr lang="en-GB" sz="1800" dirty="0" smtClean="0"/>
              <a:t>The combination of both materials allows to </a:t>
            </a:r>
          </a:p>
          <a:p>
            <a:pPr lvl="2"/>
            <a:r>
              <a:rPr lang="en-GB" sz="1400" dirty="0" smtClean="0"/>
              <a:t>restore teeth in a bio-mimetic way and </a:t>
            </a:r>
          </a:p>
          <a:p>
            <a:pPr lvl="2"/>
            <a:r>
              <a:rPr lang="en-GB" sz="1400" dirty="0" smtClean="0"/>
              <a:t>to prevent and stop crack propagation. 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pPr algn="ctr"/>
            <a:r>
              <a:rPr lang="en-US" sz="2400" dirty="0" smtClean="0"/>
              <a:t>GC </a:t>
            </a:r>
            <a:r>
              <a:rPr lang="en-US" sz="2400" dirty="0" err="1" smtClean="0"/>
              <a:t>everX</a:t>
            </a:r>
            <a:r>
              <a:rPr lang="en-US" sz="2400" dirty="0" smtClean="0"/>
              <a:t> Posterior is </a:t>
            </a:r>
            <a:r>
              <a:rPr lang="en-GB" sz="2400" dirty="0" smtClean="0"/>
              <a:t>the strongest composite sub-structure that helps you to extend beyond the current limitations of direct restorations</a:t>
            </a:r>
          </a:p>
          <a:p>
            <a:endParaRPr lang="en-US" sz="2400" dirty="0" smtClean="0"/>
          </a:p>
          <a:p>
            <a:endParaRPr lang="nl-BE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E142FF-E768-48B1-9D3E-D3A1996D03D9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031" name="Picture 7" descr="M:\PM - Dentistry Products\New proj &amp; prod\Stick Tech XENIUS base\Studies\everX Posterior\In vivo\Marinova,BG\Case 2\IMG_241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16200000">
            <a:off x="3815866" y="3270741"/>
            <a:ext cx="1565031" cy="2198076"/>
          </a:xfrm>
          <a:prstGeom prst="rect">
            <a:avLst/>
          </a:prstGeom>
          <a:noFill/>
        </p:spPr>
      </p:pic>
      <p:pic>
        <p:nvPicPr>
          <p:cNvPr id="1034" name="Picture 10" descr="M:\PM - Dentistry Products\New proj &amp; prod\Stick Tech XENIUS base\Studies\everX Posterior\In vivo\Marinova,BG\Case 2\IMG_2421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6260124" y="3288325"/>
            <a:ext cx="1635371" cy="2233246"/>
          </a:xfrm>
          <a:prstGeom prst="rect">
            <a:avLst/>
          </a:prstGeom>
          <a:noFill/>
        </p:spPr>
      </p:pic>
      <p:pic>
        <p:nvPicPr>
          <p:cNvPr id="1035" name="Picture 11" descr="M:\PM - Dentistry Products\New proj &amp; prod\Stick Tech XENIUS base\Studies\everX Posterior\In vivo\Marinova,BG\Case 2\IMG_2388.JPG"/>
          <p:cNvPicPr>
            <a:picLocks noChangeAspect="1" noChangeArrowheads="1"/>
          </p:cNvPicPr>
          <p:nvPr/>
        </p:nvPicPr>
        <p:blipFill>
          <a:blip r:embed="rId4" cstate="screen">
            <a:lum bright="30000" contrast="40000"/>
          </a:blip>
          <a:srcRect/>
          <a:stretch>
            <a:fillRect/>
          </a:stretch>
        </p:blipFill>
        <p:spPr bwMode="auto">
          <a:xfrm rot="16200000">
            <a:off x="1310057" y="3279533"/>
            <a:ext cx="1582618" cy="2198077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 rot="16200000">
            <a:off x="7403121" y="4020307"/>
            <a:ext cx="2162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rgbClr val="464646"/>
                </a:solidFill>
              </a:rPr>
              <a:t>Dr Marinova, Bulgaria</a:t>
            </a:r>
            <a:endParaRPr lang="en-US" sz="1400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6559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everX Posterior - Indications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everX</a:t>
            </a:r>
            <a:r>
              <a:rPr lang="en-US" sz="2800" dirty="0" smtClean="0"/>
              <a:t> Posterior is a dentin replacement material indicated to reinforce direct composite  restorations, especially in large posterior cavities, for example: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Cavities including 3 surfaces or more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Cavities with missing cusps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Deep cavities (including class I, II and </a:t>
            </a:r>
            <a:r>
              <a:rPr lang="en-US" sz="2000" dirty="0" err="1" smtClean="0"/>
              <a:t>endodontically</a:t>
            </a:r>
            <a:r>
              <a:rPr lang="en-US" sz="2000" dirty="0" smtClean="0"/>
              <a:t> treated teeth)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Cavities after amalgam replacement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Cavities where </a:t>
            </a:r>
            <a:r>
              <a:rPr lang="en-US" sz="2000" dirty="0" err="1" smtClean="0"/>
              <a:t>onlays</a:t>
            </a:r>
            <a:r>
              <a:rPr lang="en-US" sz="2000" dirty="0" smtClean="0"/>
              <a:t> &amp; inlays would also be indicated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Note: </a:t>
            </a:r>
            <a:r>
              <a:rPr lang="en-US" sz="1400" dirty="0" err="1" smtClean="0"/>
              <a:t>everX</a:t>
            </a:r>
            <a:r>
              <a:rPr lang="en-US" sz="1400" dirty="0" smtClean="0"/>
              <a:t> Posterior should always be covered with a layer of light-cured universal restorative composite, for sufficient wear resistance</a:t>
            </a:r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ABC1DB-2D04-4414-BB09-C1682733FD1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3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everX Posterior – Step by step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52CB7D-603A-4900-96D7-D7CDD673534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496" y="2852936"/>
            <a:ext cx="11525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403648" y="2852936"/>
            <a:ext cx="1181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635896" y="2060848"/>
            <a:ext cx="11811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3059435" y="4293096"/>
            <a:ext cx="11525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4355976" y="4293096"/>
            <a:ext cx="11811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156176" y="2852936"/>
            <a:ext cx="11715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740352" y="2852936"/>
            <a:ext cx="11620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テキスト ボックス 31"/>
          <p:cNvSpPr txBox="1"/>
          <p:nvPr/>
        </p:nvSpPr>
        <p:spPr>
          <a:xfrm>
            <a:off x="1368152" y="4221088"/>
            <a:ext cx="115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rgbClr val="464646"/>
                </a:solidFill>
              </a:rPr>
              <a:t>2. Bond and light-cure</a:t>
            </a:r>
          </a:p>
        </p:txBody>
      </p:sp>
      <p:sp>
        <p:nvSpPr>
          <p:cNvPr id="14" name="テキスト ボックス 35"/>
          <p:cNvSpPr txBox="1"/>
          <p:nvPr/>
        </p:nvSpPr>
        <p:spPr>
          <a:xfrm>
            <a:off x="0" y="4221088"/>
            <a:ext cx="105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rgbClr val="464646"/>
                </a:solidFill>
              </a:rPr>
              <a:t>1. Prepare cavity</a:t>
            </a:r>
          </a:p>
        </p:txBody>
      </p:sp>
      <p:sp>
        <p:nvSpPr>
          <p:cNvPr id="15" name="テキスト ボックス 32"/>
          <p:cNvSpPr txBox="1"/>
          <p:nvPr/>
        </p:nvSpPr>
        <p:spPr>
          <a:xfrm>
            <a:off x="3600400" y="33569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rgbClr val="464646"/>
                </a:solidFill>
              </a:rPr>
              <a:t>3. Place </a:t>
            </a:r>
            <a:r>
              <a:rPr lang="en-US" altLang="ja-JP" sz="900" dirty="0" err="1">
                <a:solidFill>
                  <a:srgbClr val="464646"/>
                </a:solidFill>
              </a:rPr>
              <a:t>everX</a:t>
            </a:r>
            <a:r>
              <a:rPr lang="en-US" altLang="ja-JP" sz="900" dirty="0">
                <a:solidFill>
                  <a:srgbClr val="464646"/>
                </a:solidFill>
              </a:rPr>
              <a:t> posterior in layer up to 4mm </a:t>
            </a:r>
            <a:endParaRPr kumimoji="1" lang="ja-JP" altLang="en-US" sz="900" dirty="0">
              <a:solidFill>
                <a:srgbClr val="464646"/>
              </a:solidFill>
            </a:endParaRPr>
          </a:p>
        </p:txBody>
      </p:sp>
      <p:sp>
        <p:nvSpPr>
          <p:cNvPr id="16" name="テキスト ボックス 33"/>
          <p:cNvSpPr txBox="1"/>
          <p:nvPr/>
        </p:nvSpPr>
        <p:spPr>
          <a:xfrm>
            <a:off x="6120680" y="42210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rgbClr val="464646"/>
                </a:solidFill>
              </a:rPr>
              <a:t>4. Light-cure 10-20 sec.</a:t>
            </a:r>
            <a:endParaRPr kumimoji="1" lang="ja-JP" altLang="en-US" sz="900" dirty="0">
              <a:solidFill>
                <a:srgbClr val="464646"/>
              </a:solidFill>
            </a:endParaRPr>
          </a:p>
        </p:txBody>
      </p:sp>
      <p:sp>
        <p:nvSpPr>
          <p:cNvPr id="17" name="テキスト ボックス 32"/>
          <p:cNvSpPr txBox="1"/>
          <p:nvPr/>
        </p:nvSpPr>
        <p:spPr>
          <a:xfrm>
            <a:off x="2987824" y="5373216"/>
            <a:ext cx="12241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rgbClr val="464646"/>
                </a:solidFill>
              </a:rPr>
              <a:t>3a. Build first the missing wall(s) with composite</a:t>
            </a:r>
            <a:endParaRPr kumimoji="1" lang="ja-JP" altLang="en-US" sz="900" dirty="0">
              <a:solidFill>
                <a:srgbClr val="464646"/>
              </a:solidFill>
            </a:endParaRPr>
          </a:p>
        </p:txBody>
      </p:sp>
      <p:sp>
        <p:nvSpPr>
          <p:cNvPr id="18" name="テキスト ボックス 34"/>
          <p:cNvSpPr txBox="1"/>
          <p:nvPr/>
        </p:nvSpPr>
        <p:spPr>
          <a:xfrm>
            <a:off x="7596336" y="4221088"/>
            <a:ext cx="15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rgbClr val="464646"/>
                </a:solidFill>
              </a:rPr>
              <a:t>5</a:t>
            </a:r>
            <a:r>
              <a:rPr kumimoji="1" lang="en-US" altLang="ja-JP" sz="900" dirty="0">
                <a:solidFill>
                  <a:srgbClr val="464646"/>
                </a:solidFill>
              </a:rPr>
              <a:t>. Cover with </a:t>
            </a:r>
            <a:r>
              <a:rPr lang="en-US" altLang="ja-JP" sz="900" dirty="0">
                <a:solidFill>
                  <a:srgbClr val="464646"/>
                </a:solidFill>
              </a:rPr>
              <a:t>composite</a:t>
            </a:r>
            <a:endParaRPr kumimoji="1" lang="ja-JP" altLang="en-US" sz="900" dirty="0">
              <a:solidFill>
                <a:srgbClr val="464646"/>
              </a:solidFill>
            </a:endParaRPr>
          </a:p>
        </p:txBody>
      </p:sp>
      <p:sp>
        <p:nvSpPr>
          <p:cNvPr id="19" name="テキスト ボックス 28"/>
          <p:cNvSpPr txBox="1"/>
          <p:nvPr/>
        </p:nvSpPr>
        <p:spPr>
          <a:xfrm>
            <a:off x="3635896" y="1844824"/>
            <a:ext cx="1389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464646"/>
                </a:solidFill>
              </a:rPr>
              <a:t>Class I cavities</a:t>
            </a:r>
            <a:endParaRPr kumimoji="1" lang="ja-JP" altLang="en-US" sz="1050" dirty="0">
              <a:solidFill>
                <a:srgbClr val="464646"/>
              </a:solidFill>
            </a:endParaRPr>
          </a:p>
        </p:txBody>
      </p:sp>
      <p:sp>
        <p:nvSpPr>
          <p:cNvPr id="20" name="テキスト ボックス 13"/>
          <p:cNvSpPr txBox="1"/>
          <p:nvPr/>
        </p:nvSpPr>
        <p:spPr>
          <a:xfrm>
            <a:off x="3131840" y="4005064"/>
            <a:ext cx="26642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000000"/>
                </a:solidFill>
              </a:rPr>
              <a:t>Class II and large cavities</a:t>
            </a:r>
            <a:endParaRPr kumimoji="1" lang="ja-JP" altLang="en-US" sz="1050" dirty="0">
              <a:solidFill>
                <a:srgbClr val="000000"/>
              </a:solidFill>
            </a:endParaRPr>
          </a:p>
        </p:txBody>
      </p:sp>
      <p:sp>
        <p:nvSpPr>
          <p:cNvPr id="21" name="テキスト ボックス 32"/>
          <p:cNvSpPr txBox="1"/>
          <p:nvPr/>
        </p:nvSpPr>
        <p:spPr>
          <a:xfrm>
            <a:off x="4355976" y="5373216"/>
            <a:ext cx="12241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rgbClr val="464646"/>
                </a:solidFill>
              </a:rPr>
              <a:t>3a. Apply </a:t>
            </a:r>
            <a:r>
              <a:rPr lang="en-US" altLang="ja-JP" sz="900" dirty="0" err="1">
                <a:solidFill>
                  <a:srgbClr val="464646"/>
                </a:solidFill>
              </a:rPr>
              <a:t>everX</a:t>
            </a:r>
            <a:r>
              <a:rPr lang="en-US" altLang="ja-JP" sz="900" dirty="0">
                <a:solidFill>
                  <a:srgbClr val="464646"/>
                </a:solidFill>
              </a:rPr>
              <a:t> Posterior in layer up to 4mm</a:t>
            </a:r>
            <a:endParaRPr kumimoji="1" lang="ja-JP" altLang="en-US" sz="900" dirty="0">
              <a:solidFill>
                <a:srgbClr val="464646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2627784" y="2204864"/>
            <a:ext cx="936104" cy="504056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2627784" y="4149080"/>
            <a:ext cx="360040" cy="864096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5580112" y="4221088"/>
            <a:ext cx="360040" cy="72008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4860032" y="2204864"/>
            <a:ext cx="1008112" cy="36004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34925" y="1196975"/>
            <a:ext cx="90741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None/>
              <a:tabLst/>
              <a:defRPr/>
            </a:pPr>
            <a:r>
              <a:rPr kumimoji="0" lang="nl-B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58B7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Enjoy an easy 4 mm application in large size cavities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58B7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0" y="5085184"/>
            <a:ext cx="276781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0364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everX Posterior – Step by step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5A5417-214C-40D2-878F-B238CC926463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86445" y="2044431"/>
            <a:ext cx="8640960" cy="4295667"/>
            <a:chOff x="286445" y="2044431"/>
            <a:chExt cx="8640960" cy="4295667"/>
          </a:xfrm>
        </p:grpSpPr>
        <p:pic>
          <p:nvPicPr>
            <p:cNvPr id="6" name="f499454e-c8ad-46b8-9576-f1d964ab864b" descr="cid:194E01D3-B09E-4D63-8459-8A27E6AAB185@KlaNDeR"/>
            <p:cNvPicPr>
              <a:picLocks noChangeAspect="1"/>
            </p:cNvPicPr>
            <p:nvPr/>
          </p:nvPicPr>
          <p:blipFill>
            <a:blip r:embed="rId2" r:link="rId3" cstate="print"/>
            <a:srcRect/>
            <a:stretch>
              <a:fillRect/>
            </a:stretch>
          </p:blipFill>
          <p:spPr bwMode="auto">
            <a:xfrm>
              <a:off x="3305502" y="2044432"/>
              <a:ext cx="2602846" cy="1695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bb756e9c-9ced-48e3-8135-ec13d47e0cc4" descr="cid:DD671E0D-A617-4D8A-B679-A6E43C66FD73@KlaNDeR"/>
            <p:cNvPicPr>
              <a:picLocks noChangeAspect="1"/>
            </p:cNvPicPr>
            <p:nvPr/>
          </p:nvPicPr>
          <p:blipFill>
            <a:blip r:embed="rId4" r:link="rId5" cstate="print"/>
            <a:srcRect/>
            <a:stretch>
              <a:fillRect/>
            </a:stretch>
          </p:blipFill>
          <p:spPr bwMode="auto">
            <a:xfrm>
              <a:off x="5004048" y="4304128"/>
              <a:ext cx="2582566" cy="1684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52aa7e21-0969-4bbe-9fab-b4a73bee6b9f" descr="cid:F99C230F-C0B8-44E4-9DD1-2C2E91120CA3@KlaNDeR"/>
            <p:cNvPicPr>
              <a:picLocks noChangeAspect="1"/>
            </p:cNvPicPr>
            <p:nvPr/>
          </p:nvPicPr>
          <p:blipFill>
            <a:blip r:embed="rId6" r:link="rId7" cstate="print"/>
            <a:srcRect/>
            <a:stretch>
              <a:fillRect/>
            </a:stretch>
          </p:blipFill>
          <p:spPr bwMode="auto">
            <a:xfrm>
              <a:off x="6344839" y="2044431"/>
              <a:ext cx="2582566" cy="1684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3c0628c6-d843-4b5a-a718-64bfd8e9bc29" descr="cid:DDA7E8D5-2549-4D84-AFAE-948189069170@KlaNDeR"/>
            <p:cNvPicPr>
              <a:picLocks noChangeAspect="1"/>
            </p:cNvPicPr>
            <p:nvPr/>
          </p:nvPicPr>
          <p:blipFill>
            <a:blip r:embed="rId8" r:link="rId9" cstate="print"/>
            <a:srcRect/>
            <a:stretch>
              <a:fillRect/>
            </a:stretch>
          </p:blipFill>
          <p:spPr bwMode="auto">
            <a:xfrm>
              <a:off x="1864121" y="4304128"/>
              <a:ext cx="2582566" cy="1684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c7416729-8a7e-4c4e-b19e-7458411d1830" descr="cid:235B6CD3-28EA-4B44-8A89-8B0AC34169C5@KlaNDeR"/>
            <p:cNvPicPr>
              <a:picLocks noChangeAspect="1"/>
            </p:cNvPicPr>
            <p:nvPr/>
          </p:nvPicPr>
          <p:blipFill>
            <a:blip r:embed="rId10" r:link="rId11" cstate="print"/>
            <a:srcRect/>
            <a:stretch>
              <a:fillRect/>
            </a:stretch>
          </p:blipFill>
          <p:spPr bwMode="auto">
            <a:xfrm>
              <a:off x="286445" y="2044431"/>
              <a:ext cx="2582566" cy="1684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テキスト ボックス 31"/>
            <p:cNvSpPr txBox="1"/>
            <p:nvPr/>
          </p:nvSpPr>
          <p:spPr>
            <a:xfrm>
              <a:off x="3310781" y="3770455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464646"/>
                  </a:solidFill>
                </a:rPr>
                <a:t>2. Bond and light-cure</a:t>
              </a:r>
            </a:p>
          </p:txBody>
        </p:sp>
        <p:sp>
          <p:nvSpPr>
            <p:cNvPr id="12" name="テキスト ボックス 35"/>
            <p:cNvSpPr txBox="1"/>
            <p:nvPr/>
          </p:nvSpPr>
          <p:spPr>
            <a:xfrm>
              <a:off x="286445" y="3770455"/>
              <a:ext cx="1584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464646"/>
                  </a:solidFill>
                </a:rPr>
                <a:t>1. Prepare cavity</a:t>
              </a:r>
            </a:p>
          </p:txBody>
        </p:sp>
        <p:sp>
          <p:nvSpPr>
            <p:cNvPr id="13" name="テキスト ボックス 33"/>
            <p:cNvSpPr txBox="1"/>
            <p:nvPr/>
          </p:nvSpPr>
          <p:spPr>
            <a:xfrm>
              <a:off x="1835696" y="603232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464646"/>
                  </a:solidFill>
                </a:rPr>
                <a:t>4. Light-cure 10-20 sec.</a:t>
              </a:r>
              <a:endParaRPr kumimoji="1" lang="ja-JP" altLang="en-US" sz="1400" dirty="0">
                <a:solidFill>
                  <a:srgbClr val="464646"/>
                </a:solidFill>
              </a:endParaRPr>
            </a:p>
          </p:txBody>
        </p:sp>
        <p:sp>
          <p:nvSpPr>
            <p:cNvPr id="14" name="テキスト ボックス 34"/>
            <p:cNvSpPr txBox="1"/>
            <p:nvPr/>
          </p:nvSpPr>
          <p:spPr>
            <a:xfrm>
              <a:off x="5004048" y="6032320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464646"/>
                  </a:solidFill>
                </a:rPr>
                <a:t>5</a:t>
              </a:r>
              <a:r>
                <a:rPr kumimoji="1" lang="en-US" altLang="ja-JP" sz="1400" dirty="0">
                  <a:solidFill>
                    <a:srgbClr val="464646"/>
                  </a:solidFill>
                </a:rPr>
                <a:t>. Cover with </a:t>
              </a:r>
              <a:r>
                <a:rPr lang="en-US" altLang="ja-JP" sz="1400" dirty="0">
                  <a:solidFill>
                    <a:srgbClr val="464646"/>
                  </a:solidFill>
                </a:rPr>
                <a:t>composite</a:t>
              </a:r>
              <a:endParaRPr kumimoji="1" lang="ja-JP" altLang="en-US" sz="1400" dirty="0">
                <a:solidFill>
                  <a:srgbClr val="464646"/>
                </a:solidFill>
              </a:endParaRPr>
            </a:p>
          </p:txBody>
        </p:sp>
        <p:sp>
          <p:nvSpPr>
            <p:cNvPr id="15" name="テキスト ボックス 32"/>
            <p:cNvSpPr txBox="1"/>
            <p:nvPr/>
          </p:nvSpPr>
          <p:spPr>
            <a:xfrm>
              <a:off x="6335117" y="3770455"/>
              <a:ext cx="2592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solidFill>
                    <a:srgbClr val="464646"/>
                  </a:solidFill>
                </a:rPr>
                <a:t>3. </a:t>
              </a:r>
              <a:r>
                <a:rPr lang="en-US" altLang="ja-JP" sz="1400" dirty="0">
                  <a:solidFill>
                    <a:srgbClr val="464646"/>
                  </a:solidFill>
                </a:rPr>
                <a:t>Apply </a:t>
              </a:r>
              <a:r>
                <a:rPr lang="en-US" altLang="ja-JP" sz="1400" dirty="0" err="1">
                  <a:solidFill>
                    <a:srgbClr val="464646"/>
                  </a:solidFill>
                </a:rPr>
                <a:t>everX</a:t>
              </a:r>
              <a:r>
                <a:rPr lang="en-US" altLang="ja-JP" sz="1400" dirty="0">
                  <a:solidFill>
                    <a:srgbClr val="464646"/>
                  </a:solidFill>
                </a:rPr>
                <a:t> Posterior in layer up to 4mm</a:t>
              </a:r>
              <a:endParaRPr kumimoji="1" lang="ja-JP" altLang="en-US" sz="1400" dirty="0">
                <a:solidFill>
                  <a:srgbClr val="464646"/>
                </a:solidFill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69850" y="1196975"/>
            <a:ext cx="90741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None/>
              <a:tabLst/>
              <a:defRPr/>
            </a:pPr>
            <a:r>
              <a:rPr kumimoji="0" lang="nl-B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58B7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Enjoy an easy 4 mm application in class I cavities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58B7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1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everX Posterior – Step by step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5A5417-214C-40D2-878F-B238CC92646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34925" y="1196975"/>
            <a:ext cx="90741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None/>
              <a:tabLst/>
              <a:defRPr/>
            </a:pPr>
            <a:r>
              <a:rPr kumimoji="0" lang="nl-B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58B7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Reinforce class II an larger cavities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58B7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22022" y="1844824"/>
            <a:ext cx="8470458" cy="4732203"/>
            <a:chOff x="422022" y="1844824"/>
            <a:chExt cx="8470458" cy="4732203"/>
          </a:xfrm>
        </p:grpSpPr>
        <p:sp>
          <p:nvSpPr>
            <p:cNvPr id="19" name="テキスト ボックス 31"/>
            <p:cNvSpPr txBox="1"/>
            <p:nvPr/>
          </p:nvSpPr>
          <p:spPr>
            <a:xfrm>
              <a:off x="3475327" y="3418324"/>
              <a:ext cx="21668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464646"/>
                  </a:solidFill>
                </a:rPr>
                <a:t>2. Bond and light-cure</a:t>
              </a:r>
            </a:p>
          </p:txBody>
        </p:sp>
        <p:sp>
          <p:nvSpPr>
            <p:cNvPr id="20" name="テキスト ボックス 35"/>
            <p:cNvSpPr txBox="1"/>
            <p:nvPr/>
          </p:nvSpPr>
          <p:spPr>
            <a:xfrm>
              <a:off x="520514" y="3418324"/>
              <a:ext cx="2166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464646"/>
                  </a:solidFill>
                </a:rPr>
                <a:t>1. Prepare cavity</a:t>
              </a:r>
            </a:p>
          </p:txBody>
        </p:sp>
        <p:sp>
          <p:nvSpPr>
            <p:cNvPr id="21" name="テキスト ボックス 33"/>
            <p:cNvSpPr txBox="1"/>
            <p:nvPr/>
          </p:nvSpPr>
          <p:spPr>
            <a:xfrm>
              <a:off x="3376833" y="5838363"/>
              <a:ext cx="2363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464646"/>
                  </a:solidFill>
                </a:rPr>
                <a:t>4. Light-cure 10-20 sec.</a:t>
              </a:r>
              <a:endParaRPr kumimoji="1" lang="ja-JP" altLang="en-US" sz="1400" dirty="0">
                <a:solidFill>
                  <a:srgbClr val="464646"/>
                </a:solidFill>
              </a:endParaRPr>
            </a:p>
          </p:txBody>
        </p:sp>
        <p:sp>
          <p:nvSpPr>
            <p:cNvPr id="22" name="テキスト ボックス 32"/>
            <p:cNvSpPr txBox="1"/>
            <p:nvPr/>
          </p:nvSpPr>
          <p:spPr>
            <a:xfrm>
              <a:off x="6430138" y="3418324"/>
              <a:ext cx="24623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464646"/>
                  </a:solidFill>
                </a:rPr>
                <a:t>3a. Build first the missing wall(s) with composite</a:t>
              </a:r>
              <a:endParaRPr kumimoji="1" lang="ja-JP" altLang="en-US" sz="1400" dirty="0">
                <a:solidFill>
                  <a:srgbClr val="464646"/>
                </a:solidFill>
              </a:endParaRPr>
            </a:p>
          </p:txBody>
        </p:sp>
        <p:sp>
          <p:nvSpPr>
            <p:cNvPr id="23" name="テキスト ボックス 34"/>
            <p:cNvSpPr txBox="1"/>
            <p:nvPr/>
          </p:nvSpPr>
          <p:spPr>
            <a:xfrm>
              <a:off x="6430138" y="5838363"/>
              <a:ext cx="22653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464646"/>
                  </a:solidFill>
                </a:rPr>
                <a:t>5</a:t>
              </a:r>
              <a:r>
                <a:rPr kumimoji="1" lang="en-US" altLang="ja-JP" sz="1400" dirty="0">
                  <a:solidFill>
                    <a:srgbClr val="464646"/>
                  </a:solidFill>
                </a:rPr>
                <a:t>. Cover with </a:t>
              </a:r>
              <a:r>
                <a:rPr lang="en-US" altLang="ja-JP" sz="1400" dirty="0">
                  <a:solidFill>
                    <a:srgbClr val="464646"/>
                  </a:solidFill>
                </a:rPr>
                <a:t>composite</a:t>
              </a:r>
              <a:endParaRPr kumimoji="1" lang="ja-JP" altLang="en-US" sz="1400" dirty="0">
                <a:solidFill>
                  <a:srgbClr val="464646"/>
                </a:solidFill>
              </a:endParaRPr>
            </a:p>
          </p:txBody>
        </p:sp>
        <p:sp>
          <p:nvSpPr>
            <p:cNvPr id="25" name="テキスト ボックス 32"/>
            <p:cNvSpPr txBox="1"/>
            <p:nvPr/>
          </p:nvSpPr>
          <p:spPr>
            <a:xfrm>
              <a:off x="520514" y="5838363"/>
              <a:ext cx="22653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464646"/>
                  </a:solidFill>
                </a:rPr>
                <a:t>3a. Apply </a:t>
              </a:r>
              <a:r>
                <a:rPr lang="en-US" altLang="ja-JP" sz="1400" dirty="0" err="1">
                  <a:solidFill>
                    <a:srgbClr val="464646"/>
                  </a:solidFill>
                </a:rPr>
                <a:t>everX</a:t>
              </a:r>
              <a:r>
                <a:rPr lang="en-US" altLang="ja-JP" sz="1400" dirty="0">
                  <a:solidFill>
                    <a:srgbClr val="464646"/>
                  </a:solidFill>
                </a:rPr>
                <a:t> Posterior in layer up to 4mm</a:t>
              </a:r>
              <a:endParaRPr kumimoji="1" lang="ja-JP" altLang="en-US" sz="1400" dirty="0">
                <a:solidFill>
                  <a:srgbClr val="464646"/>
                </a:solidFill>
              </a:endParaRPr>
            </a:p>
          </p:txBody>
        </p:sp>
        <p:pic>
          <p:nvPicPr>
            <p:cNvPr id="26" name="2b57be99-5829-44a9-b6ac-f1bbb32d205b" descr="cid:614859EA-6478-4BE6-969D-76649F929C0D@KlaNDeR"/>
            <p:cNvPicPr>
              <a:picLocks noChangeAspect="1"/>
            </p:cNvPicPr>
            <p:nvPr/>
          </p:nvPicPr>
          <p:blipFill>
            <a:blip r:embed="rId2" r:link="rId3" cstate="screen"/>
            <a:srcRect/>
            <a:stretch>
              <a:fillRect/>
            </a:stretch>
          </p:blipFill>
          <p:spPr bwMode="auto">
            <a:xfrm>
              <a:off x="422022" y="1844824"/>
              <a:ext cx="2264324" cy="1597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61d69b31-7124-419b-9805-c3794a6fd85d" descr="cid:55B019B5-86CA-4191-852D-779A253A8DD8@KlaNDeR"/>
            <p:cNvPicPr>
              <a:picLocks noChangeAspect="1"/>
            </p:cNvPicPr>
            <p:nvPr/>
          </p:nvPicPr>
          <p:blipFill>
            <a:blip r:embed="rId4" r:link="rId5" cstate="screen"/>
            <a:srcRect/>
            <a:stretch>
              <a:fillRect/>
            </a:stretch>
          </p:blipFill>
          <p:spPr bwMode="auto">
            <a:xfrm>
              <a:off x="3426080" y="1844824"/>
              <a:ext cx="2264324" cy="1597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83c3700b-d11e-4dcb-a7b0-03b0461496bb" descr="cid:6E20374C-A049-4C07-B703-DF10E9BEF393@KlaNDeR"/>
            <p:cNvPicPr>
              <a:picLocks noChangeAspect="1"/>
            </p:cNvPicPr>
            <p:nvPr/>
          </p:nvPicPr>
          <p:blipFill>
            <a:blip r:embed="rId6" r:link="rId7" cstate="screen"/>
            <a:srcRect/>
            <a:stretch>
              <a:fillRect/>
            </a:stretch>
          </p:blipFill>
          <p:spPr bwMode="auto">
            <a:xfrm>
              <a:off x="6430138" y="4264863"/>
              <a:ext cx="2264324" cy="1597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d7fcd714-19a7-493c-b0d7-8a9c483d7a52" descr="cid:850234EF-2406-4ADF-8648-D993DAC0C2C9@KlaNDeR"/>
            <p:cNvPicPr>
              <a:picLocks noChangeAspect="1"/>
            </p:cNvPicPr>
            <p:nvPr/>
          </p:nvPicPr>
          <p:blipFill>
            <a:blip r:embed="rId8" r:link="rId9" cstate="screen"/>
            <a:srcRect/>
            <a:stretch>
              <a:fillRect/>
            </a:stretch>
          </p:blipFill>
          <p:spPr bwMode="auto">
            <a:xfrm>
              <a:off x="6430138" y="1844824"/>
              <a:ext cx="2264324" cy="1597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a077563b-9d6b-4065-9d75-4e91ead2e36a" descr="cid:0788182D-7F56-413D-BEA8-D538F8B0DA3E@KlaNDeR"/>
            <p:cNvPicPr>
              <a:picLocks noChangeAspect="1"/>
            </p:cNvPicPr>
            <p:nvPr/>
          </p:nvPicPr>
          <p:blipFill>
            <a:blip r:embed="rId10" r:link="rId11" cstate="screen"/>
            <a:srcRect/>
            <a:stretch>
              <a:fillRect/>
            </a:stretch>
          </p:blipFill>
          <p:spPr bwMode="auto">
            <a:xfrm>
              <a:off x="422022" y="4264863"/>
              <a:ext cx="2264324" cy="1597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3c0628c6-d843-4b5a-a718-64bfd8e9bc29" descr="cid:DDA7E8D5-2549-4D84-AFAE-948189069170@KlaNDeR"/>
            <p:cNvPicPr>
              <a:picLocks noChangeAspect="1"/>
            </p:cNvPicPr>
            <p:nvPr/>
          </p:nvPicPr>
          <p:blipFill>
            <a:blip r:embed="rId12" r:link="rId13" cstate="screen"/>
            <a:srcRect/>
            <a:stretch>
              <a:fillRect/>
            </a:stretch>
          </p:blipFill>
          <p:spPr bwMode="auto">
            <a:xfrm>
              <a:off x="3426080" y="4264863"/>
              <a:ext cx="2264324" cy="1597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69729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 smtClean="0"/>
              <a:t>everX Posterior – replacing old amalgam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3700" y="6309320"/>
            <a:ext cx="4826372" cy="504230"/>
          </a:xfrm>
        </p:spPr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5A5417-214C-40D2-878F-B238CC92646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50" name="Picture 2" descr="M:\PM - Dentistry Products\New proj &amp; prod\Stick Tech XENIUS base\Studies\everX Posterior\In vivo\Peumans\DSC_4484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516217" y="3868466"/>
            <a:ext cx="1851348" cy="2071310"/>
          </a:xfrm>
          <a:prstGeom prst="rect">
            <a:avLst/>
          </a:prstGeom>
          <a:noFill/>
        </p:spPr>
      </p:pic>
      <p:pic>
        <p:nvPicPr>
          <p:cNvPr id="2051" name="Picture 3" descr="M:\PM - Dentistry Products\New proj &amp; prod\Stick Tech XENIUS base\Studies\everX Posterior\In vivo\Peumans\DSC_4468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39552" y="1196752"/>
            <a:ext cx="1851450" cy="1944216"/>
          </a:xfrm>
          <a:prstGeom prst="rect">
            <a:avLst/>
          </a:prstGeom>
          <a:noFill/>
        </p:spPr>
      </p:pic>
      <p:pic>
        <p:nvPicPr>
          <p:cNvPr id="2052" name="Picture 4" descr="M:\PM - Dentistry Products\New proj &amp; prod\Stick Tech XENIUS base\Studies\everX Posterior\In vivo\Peumans\DSC_4469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599892" y="1196752"/>
            <a:ext cx="1586957" cy="1991942"/>
          </a:xfrm>
          <a:prstGeom prst="rect">
            <a:avLst/>
          </a:prstGeom>
          <a:noFill/>
        </p:spPr>
      </p:pic>
      <p:pic>
        <p:nvPicPr>
          <p:cNvPr id="2053" name="Picture 5" descr="M:\PM - Dentistry Products\New proj &amp; prod\Stick Tech XENIUS base\Studies\everX Posterior\In vivo\Peumans\DSC_4476.jp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372200" y="1196753"/>
            <a:ext cx="1851450" cy="1964540"/>
          </a:xfrm>
          <a:prstGeom prst="rect">
            <a:avLst/>
          </a:prstGeom>
          <a:noFill/>
        </p:spPr>
      </p:pic>
      <p:pic>
        <p:nvPicPr>
          <p:cNvPr id="2054" name="Picture 6" descr="M:\PM - Dentistry Products\New proj &amp; prod\Stick Tech XENIUS base\Studies\everX Posterior\In vivo\Peumans\DSC_4478.jpg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539552" y="3868465"/>
            <a:ext cx="1800200" cy="2080815"/>
          </a:xfrm>
          <a:prstGeom prst="rect">
            <a:avLst/>
          </a:prstGeom>
          <a:noFill/>
        </p:spPr>
      </p:pic>
      <p:pic>
        <p:nvPicPr>
          <p:cNvPr id="2055" name="Picture 7" descr="M:\PM - Dentistry Products\New proj &amp; prod\Stick Tech XENIUS base\Studies\everX Posterior\In vivo\Peumans\DSC_4481.jpg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3563888" y="3857006"/>
            <a:ext cx="1987261" cy="209185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131840" y="321297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BE" sz="1200" dirty="0" smtClean="0">
                <a:solidFill>
                  <a:srgbClr val="464646"/>
                </a:solidFill>
                <a:latin typeface="Verdana"/>
              </a:rPr>
              <a:t>2. Prepare cavity and apply bonding</a:t>
            </a:r>
            <a:endParaRPr lang="en-US" sz="1200" dirty="0">
              <a:solidFill>
                <a:srgbClr val="464646"/>
              </a:solidFill>
              <a:latin typeface="Verdan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84168" y="321297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BE" sz="1200" dirty="0" smtClean="0">
                <a:solidFill>
                  <a:srgbClr val="464646"/>
                </a:solidFill>
                <a:latin typeface="Verdana"/>
              </a:rPr>
              <a:t>3. Build the external walls with composite</a:t>
            </a:r>
            <a:endParaRPr lang="en-US" sz="1200" dirty="0">
              <a:solidFill>
                <a:srgbClr val="464646"/>
              </a:solidFill>
              <a:latin typeface="Verdan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5950441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BE" sz="1200" dirty="0" smtClean="0">
                <a:solidFill>
                  <a:srgbClr val="464646"/>
                </a:solidFill>
                <a:latin typeface="Verdana"/>
              </a:rPr>
              <a:t>4. Apply everX Posterior up to 4 mm layer</a:t>
            </a:r>
            <a:endParaRPr lang="en-US" sz="1200" dirty="0">
              <a:solidFill>
                <a:srgbClr val="464646"/>
              </a:solidFill>
              <a:latin typeface="Verdan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1840" y="595044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BE" sz="1200" dirty="0" smtClean="0">
                <a:solidFill>
                  <a:srgbClr val="464646"/>
                </a:solidFill>
                <a:latin typeface="Verdana"/>
              </a:rPr>
              <a:t>5. Apply outer composite layer</a:t>
            </a:r>
            <a:endParaRPr lang="en-US" sz="1200" dirty="0">
              <a:solidFill>
                <a:srgbClr val="464646"/>
              </a:solidFill>
              <a:latin typeface="Verdana"/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6188831" y="3566565"/>
            <a:ext cx="5541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i="1" dirty="0" err="1" smtClean="0">
                <a:solidFill>
                  <a:srgbClr val="464646"/>
                </a:solidFill>
                <a:latin typeface="Verdana"/>
              </a:rPr>
              <a:t>Courtesy</a:t>
            </a:r>
            <a:r>
              <a:rPr lang="fr-FR" i="1" dirty="0" smtClean="0">
                <a:solidFill>
                  <a:srgbClr val="464646"/>
                </a:solidFill>
                <a:latin typeface="Verdana"/>
              </a:rPr>
              <a:t> Prof M. Peumans, </a:t>
            </a:r>
            <a:r>
              <a:rPr lang="fr-FR" i="1" dirty="0" err="1" smtClean="0">
                <a:solidFill>
                  <a:srgbClr val="464646"/>
                </a:solidFill>
                <a:latin typeface="Verdana"/>
              </a:rPr>
              <a:t>Leuven</a:t>
            </a:r>
            <a:r>
              <a:rPr lang="fr-FR" i="1" dirty="0" smtClean="0">
                <a:solidFill>
                  <a:srgbClr val="464646"/>
                </a:solidFill>
                <a:latin typeface="Verdana"/>
              </a:rPr>
              <a:t>, </a:t>
            </a:r>
            <a:r>
              <a:rPr lang="fr-FR" i="1" dirty="0" err="1" smtClean="0">
                <a:solidFill>
                  <a:srgbClr val="464646"/>
                </a:solidFill>
                <a:latin typeface="Verdana"/>
              </a:rPr>
              <a:t>Belgium</a:t>
            </a:r>
            <a:endParaRPr lang="en-US" dirty="0">
              <a:solidFill>
                <a:srgbClr val="464646"/>
              </a:solidFill>
              <a:latin typeface="Verdan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5952182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BE" sz="1200" dirty="0" smtClean="0">
                <a:solidFill>
                  <a:srgbClr val="464646"/>
                </a:solidFill>
                <a:latin typeface="Verdana"/>
              </a:rPr>
              <a:t>6. Check Occlusion  &amp; polish</a:t>
            </a:r>
            <a:endParaRPr lang="en-US" sz="1200" dirty="0">
              <a:solidFill>
                <a:srgbClr val="464646"/>
              </a:solidFill>
              <a:latin typeface="Verdan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5536" y="3212976"/>
            <a:ext cx="2088232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BE" sz="1200" dirty="0" smtClean="0">
                <a:solidFill>
                  <a:srgbClr val="464646"/>
                </a:solidFill>
                <a:latin typeface="Verdana"/>
              </a:rPr>
              <a:t>1. Initial situation</a:t>
            </a:r>
            <a:endParaRPr lang="en-US" sz="1200" dirty="0">
              <a:solidFill>
                <a:srgbClr val="464646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76430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dirty="0" smtClean="0"/>
              <a:t>everX Posterior – </a:t>
            </a:r>
            <a:br>
              <a:rPr lang="nl-BE" sz="2400" dirty="0" smtClean="0"/>
            </a:br>
            <a:r>
              <a:rPr lang="nl-BE" sz="2400" dirty="0" smtClean="0"/>
              <a:t>replacing old amalgam</a:t>
            </a:r>
            <a:r>
              <a:rPr lang="en-US" sz="2400" dirty="0" smtClean="0"/>
              <a:t> with missing cusp(s)</a:t>
            </a:r>
            <a:r>
              <a:rPr lang="nl-BE" sz="2400" dirty="0" smtClean="0"/>
              <a:t>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52CB7D-603A-4900-96D7-D7CDD673534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051" name="Picture 3" descr="M:\PM - Dentistry Products\New proj &amp; prod\Stick Tech XENIUS base\Studies\everX Posterior\In vivo\Peumans\DSC_4695.jpg"/>
          <p:cNvPicPr>
            <a:picLocks noChangeAspect="1" noChangeArrowheads="1"/>
          </p:cNvPicPr>
          <p:nvPr/>
        </p:nvPicPr>
        <p:blipFill>
          <a:blip r:embed="rId2" cstate="screen">
            <a:lum bright="10000" contrast="10000"/>
          </a:blip>
          <a:srcRect/>
          <a:stretch>
            <a:fillRect/>
          </a:stretch>
        </p:blipFill>
        <p:spPr bwMode="auto">
          <a:xfrm>
            <a:off x="2051719" y="4221089"/>
            <a:ext cx="2189043" cy="1728192"/>
          </a:xfrm>
          <a:prstGeom prst="rect">
            <a:avLst/>
          </a:prstGeom>
          <a:noFill/>
        </p:spPr>
      </p:pic>
      <p:pic>
        <p:nvPicPr>
          <p:cNvPr id="2052" name="Picture 4" descr="M:\PM - Dentistry Products\New proj &amp; prod\Stick Tech XENIUS base\Studies\everX Posterior\In vivo\Peumans\DSC_0222.jpg"/>
          <p:cNvPicPr>
            <a:picLocks noChangeAspect="1" noChangeArrowheads="1"/>
          </p:cNvPicPr>
          <p:nvPr/>
        </p:nvPicPr>
        <p:blipFill>
          <a:blip r:embed="rId3" cstate="screen">
            <a:lum bright="10000" contrast="10000"/>
          </a:blip>
          <a:srcRect/>
          <a:stretch>
            <a:fillRect/>
          </a:stretch>
        </p:blipFill>
        <p:spPr bwMode="auto">
          <a:xfrm>
            <a:off x="5364088" y="4228668"/>
            <a:ext cx="2160240" cy="1705454"/>
          </a:xfrm>
          <a:prstGeom prst="rect">
            <a:avLst/>
          </a:prstGeom>
          <a:noFill/>
        </p:spPr>
      </p:pic>
      <p:pic>
        <p:nvPicPr>
          <p:cNvPr id="2053" name="Picture 5" descr="M:\PM - Dentistry Products\New proj &amp; prod\Stick Tech XENIUS base\Studies\everX Posterior\In vivo\Peumans\DSC_4692.jpg"/>
          <p:cNvPicPr>
            <a:picLocks noChangeAspect="1" noChangeArrowheads="1"/>
          </p:cNvPicPr>
          <p:nvPr/>
        </p:nvPicPr>
        <p:blipFill>
          <a:blip r:embed="rId4" cstate="screen">
            <a:lum bright="10000" contrast="10000"/>
          </a:blip>
          <a:srcRect/>
          <a:stretch>
            <a:fillRect/>
          </a:stretch>
        </p:blipFill>
        <p:spPr bwMode="auto">
          <a:xfrm>
            <a:off x="3271677" y="1700808"/>
            <a:ext cx="2376264" cy="1697332"/>
          </a:xfrm>
          <a:prstGeom prst="rect">
            <a:avLst/>
          </a:prstGeom>
          <a:noFill/>
        </p:spPr>
      </p:pic>
      <p:pic>
        <p:nvPicPr>
          <p:cNvPr id="2054" name="Picture 6" descr="M:\PM - Dentistry Products\New proj &amp; prod\Stick Tech XENIUS base\Studies\everX Posterior\In vivo\Peumans\DSC_4694.jpg"/>
          <p:cNvPicPr>
            <a:picLocks noChangeAspect="1" noChangeArrowheads="1"/>
          </p:cNvPicPr>
          <p:nvPr/>
        </p:nvPicPr>
        <p:blipFill>
          <a:blip r:embed="rId5" cstate="screen">
            <a:lum bright="10000" contrast="10000"/>
          </a:blip>
          <a:srcRect/>
          <a:stretch>
            <a:fillRect/>
          </a:stretch>
        </p:blipFill>
        <p:spPr bwMode="auto">
          <a:xfrm>
            <a:off x="6228184" y="1700808"/>
            <a:ext cx="2439914" cy="1697331"/>
          </a:xfrm>
          <a:prstGeom prst="rect">
            <a:avLst/>
          </a:prstGeom>
          <a:noFill/>
        </p:spPr>
      </p:pic>
      <p:pic>
        <p:nvPicPr>
          <p:cNvPr id="2055" name="Picture 7" descr="M:\PM - Dentistry Products\New proj &amp; prod\Stick Tech XENIUS base\Studies\everX Posterior\In vivo\Peumans\DSC_4608.jpg"/>
          <p:cNvPicPr>
            <a:picLocks noChangeAspect="1" noChangeArrowheads="1"/>
          </p:cNvPicPr>
          <p:nvPr/>
        </p:nvPicPr>
        <p:blipFill>
          <a:blip r:embed="rId6" cstate="screen">
            <a:lum bright="10000" contrast="10000"/>
          </a:blip>
          <a:srcRect/>
          <a:stretch>
            <a:fillRect/>
          </a:stretch>
        </p:blipFill>
        <p:spPr bwMode="auto">
          <a:xfrm>
            <a:off x="251520" y="1700808"/>
            <a:ext cx="2439914" cy="1697331"/>
          </a:xfrm>
          <a:prstGeom prst="rect">
            <a:avLst/>
          </a:prstGeom>
          <a:noFill/>
        </p:spPr>
      </p:pic>
      <p:sp>
        <p:nvSpPr>
          <p:cNvPr id="19" name="テキスト ボックス 35"/>
          <p:cNvSpPr txBox="1"/>
          <p:nvPr/>
        </p:nvSpPr>
        <p:spPr>
          <a:xfrm>
            <a:off x="3275856" y="347139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464646"/>
                </a:solidFill>
              </a:rPr>
              <a:t>2. Cavity preparation</a:t>
            </a:r>
          </a:p>
        </p:txBody>
      </p:sp>
      <p:sp>
        <p:nvSpPr>
          <p:cNvPr id="20" name="テキスト ボックス 32"/>
          <p:cNvSpPr txBox="1"/>
          <p:nvPr/>
        </p:nvSpPr>
        <p:spPr>
          <a:xfrm>
            <a:off x="6228184" y="347139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464646"/>
                </a:solidFill>
              </a:rPr>
              <a:t>3 Build-up </a:t>
            </a:r>
            <a:r>
              <a:rPr lang="en-US" altLang="ja-JP" sz="1200" dirty="0" smtClean="0">
                <a:solidFill>
                  <a:srgbClr val="464646"/>
                </a:solidFill>
              </a:rPr>
              <a:t>of </a:t>
            </a:r>
            <a:r>
              <a:rPr lang="en-US" altLang="ja-JP" sz="1200" dirty="0">
                <a:solidFill>
                  <a:srgbClr val="464646"/>
                </a:solidFill>
              </a:rPr>
              <a:t>missing walls with composite</a:t>
            </a:r>
            <a:endParaRPr kumimoji="1" lang="ja-JP" altLang="en-US" sz="1200" dirty="0">
              <a:solidFill>
                <a:srgbClr val="464646"/>
              </a:solidFill>
            </a:endParaRPr>
          </a:p>
        </p:txBody>
      </p:sp>
      <p:sp>
        <p:nvSpPr>
          <p:cNvPr id="21" name="テキスト ボックス 34"/>
          <p:cNvSpPr txBox="1"/>
          <p:nvPr/>
        </p:nvSpPr>
        <p:spPr>
          <a:xfrm>
            <a:off x="5364088" y="594928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464646"/>
                </a:solidFill>
              </a:rPr>
              <a:t>5</a:t>
            </a:r>
            <a:r>
              <a:rPr kumimoji="1" lang="en-US" altLang="ja-JP" sz="1200" dirty="0">
                <a:solidFill>
                  <a:srgbClr val="464646"/>
                </a:solidFill>
              </a:rPr>
              <a:t>. Final restoration after final layer of  composite</a:t>
            </a:r>
            <a:endParaRPr kumimoji="1" lang="ja-JP" altLang="en-US" sz="1200" dirty="0">
              <a:solidFill>
                <a:srgbClr val="464646"/>
              </a:solidFill>
            </a:endParaRPr>
          </a:p>
        </p:txBody>
      </p:sp>
      <p:sp>
        <p:nvSpPr>
          <p:cNvPr id="22" name="テキスト ボックス 32"/>
          <p:cNvSpPr txBox="1"/>
          <p:nvPr/>
        </p:nvSpPr>
        <p:spPr>
          <a:xfrm>
            <a:off x="2123728" y="594928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rgbClr val="464646"/>
                </a:solidFill>
              </a:rPr>
              <a:t>4. </a:t>
            </a:r>
            <a:r>
              <a:rPr lang="en-US" altLang="ja-JP" sz="1200" dirty="0">
                <a:solidFill>
                  <a:srgbClr val="464646"/>
                </a:solidFill>
              </a:rPr>
              <a:t>Application of </a:t>
            </a:r>
            <a:r>
              <a:rPr lang="en-US" altLang="ja-JP" sz="1200" dirty="0" err="1">
                <a:solidFill>
                  <a:srgbClr val="464646"/>
                </a:solidFill>
              </a:rPr>
              <a:t>everX</a:t>
            </a:r>
            <a:r>
              <a:rPr lang="en-US" altLang="ja-JP" sz="1200" dirty="0">
                <a:solidFill>
                  <a:srgbClr val="464646"/>
                </a:solidFill>
              </a:rPr>
              <a:t> Posterior</a:t>
            </a:r>
            <a:endParaRPr kumimoji="1" lang="ja-JP" altLang="en-US" sz="1200" dirty="0">
              <a:solidFill>
                <a:srgbClr val="464646"/>
              </a:solidFill>
            </a:endParaRPr>
          </a:p>
        </p:txBody>
      </p:sp>
      <p:sp>
        <p:nvSpPr>
          <p:cNvPr id="23" name="テキスト ボックス 35"/>
          <p:cNvSpPr txBox="1"/>
          <p:nvPr/>
        </p:nvSpPr>
        <p:spPr>
          <a:xfrm>
            <a:off x="251520" y="3471391"/>
            <a:ext cx="241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rgbClr val="464646"/>
                </a:solidFill>
              </a:rPr>
              <a:t>1. Defective  amalgam </a:t>
            </a:r>
            <a:r>
              <a:rPr lang="en-US" altLang="ja-JP" sz="1200" dirty="0">
                <a:solidFill>
                  <a:srgbClr val="464646"/>
                </a:solidFill>
              </a:rPr>
              <a:t>restoration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6188831" y="3566565"/>
            <a:ext cx="5541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i="1" dirty="0" err="1" smtClean="0">
                <a:solidFill>
                  <a:srgbClr val="464646"/>
                </a:solidFill>
                <a:latin typeface="Verdana"/>
              </a:rPr>
              <a:t>Courtesy</a:t>
            </a:r>
            <a:r>
              <a:rPr lang="fr-FR" i="1" dirty="0" smtClean="0">
                <a:solidFill>
                  <a:srgbClr val="464646"/>
                </a:solidFill>
                <a:latin typeface="Verdana"/>
              </a:rPr>
              <a:t> Prof M. Peumans, </a:t>
            </a:r>
            <a:r>
              <a:rPr lang="fr-FR" i="1" dirty="0" err="1" smtClean="0">
                <a:solidFill>
                  <a:srgbClr val="464646"/>
                </a:solidFill>
                <a:latin typeface="Verdana"/>
              </a:rPr>
              <a:t>Leuven</a:t>
            </a:r>
            <a:r>
              <a:rPr lang="fr-FR" i="1" dirty="0" smtClean="0">
                <a:solidFill>
                  <a:srgbClr val="464646"/>
                </a:solidFill>
                <a:latin typeface="Verdana"/>
              </a:rPr>
              <a:t>, </a:t>
            </a:r>
            <a:r>
              <a:rPr lang="fr-FR" i="1" dirty="0" err="1" smtClean="0">
                <a:solidFill>
                  <a:srgbClr val="464646"/>
                </a:solidFill>
                <a:latin typeface="Verdana"/>
              </a:rPr>
              <a:t>Belgium</a:t>
            </a:r>
            <a:endParaRPr lang="en-US" dirty="0">
              <a:solidFill>
                <a:srgbClr val="464646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6774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dirty="0" smtClean="0"/>
              <a:t>everX Posterior – restoration after endo treatment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3700" y="6309320"/>
            <a:ext cx="4826372" cy="504230"/>
          </a:xfrm>
        </p:spPr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5A5417-214C-40D2-878F-B238CC92646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31840" y="3140968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BE" sz="1200" dirty="0" smtClean="0">
                <a:solidFill>
                  <a:srgbClr val="464646"/>
                </a:solidFill>
                <a:latin typeface="Verdana"/>
              </a:rPr>
              <a:t>Prepare cavity and apply bonding</a:t>
            </a:r>
            <a:endParaRPr lang="en-US" sz="1200" dirty="0">
              <a:solidFill>
                <a:srgbClr val="464646"/>
              </a:solidFill>
              <a:latin typeface="Verdan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84168" y="3140968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BE" sz="1200" dirty="0" smtClean="0">
                <a:solidFill>
                  <a:srgbClr val="464646"/>
                </a:solidFill>
                <a:latin typeface="Verdana"/>
              </a:rPr>
              <a:t>Build the external walls with composite</a:t>
            </a:r>
            <a:endParaRPr lang="en-US" sz="1200" dirty="0">
              <a:solidFill>
                <a:srgbClr val="464646"/>
              </a:solidFill>
              <a:latin typeface="Verdan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587727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BE" sz="1200" dirty="0" smtClean="0">
                <a:solidFill>
                  <a:srgbClr val="464646"/>
                </a:solidFill>
                <a:latin typeface="Verdana"/>
              </a:rPr>
              <a:t>Apply everX Posterior in 4 mm layer</a:t>
            </a:r>
            <a:endParaRPr lang="en-US" sz="1200" dirty="0">
              <a:solidFill>
                <a:srgbClr val="464646"/>
              </a:solidFill>
              <a:latin typeface="Verdan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1840" y="587727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BE" sz="1200" dirty="0" smtClean="0">
                <a:solidFill>
                  <a:srgbClr val="464646"/>
                </a:solidFill>
                <a:latin typeface="Verdana"/>
              </a:rPr>
              <a:t>Light-cure &amp; apply outer composite layer</a:t>
            </a:r>
            <a:endParaRPr lang="en-US" sz="1200" dirty="0">
              <a:solidFill>
                <a:srgbClr val="464646"/>
              </a:solidFill>
              <a:latin typeface="Verdana"/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6188831" y="3566565"/>
            <a:ext cx="5541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i="1" dirty="0" err="1" smtClean="0">
                <a:solidFill>
                  <a:srgbClr val="464646"/>
                </a:solidFill>
                <a:latin typeface="Verdana"/>
              </a:rPr>
              <a:t>Courtesy</a:t>
            </a:r>
            <a:r>
              <a:rPr lang="fr-FR" i="1" dirty="0" smtClean="0">
                <a:solidFill>
                  <a:srgbClr val="464646"/>
                </a:solidFill>
                <a:latin typeface="Verdana"/>
              </a:rPr>
              <a:t> Dr J. Sabbagh, </a:t>
            </a:r>
            <a:r>
              <a:rPr lang="fr-FR" i="1" dirty="0" err="1" smtClean="0">
                <a:solidFill>
                  <a:srgbClr val="464646"/>
                </a:solidFill>
                <a:latin typeface="Verdana"/>
              </a:rPr>
              <a:t>Belgium</a:t>
            </a:r>
            <a:endParaRPr lang="en-US" dirty="0">
              <a:solidFill>
                <a:srgbClr val="464646"/>
              </a:solidFill>
              <a:latin typeface="Verdan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5879013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BE" sz="1200" dirty="0" smtClean="0">
                <a:solidFill>
                  <a:srgbClr val="464646"/>
                </a:solidFill>
                <a:latin typeface="Verdana"/>
              </a:rPr>
              <a:t>Check Occlusion  &amp; polish</a:t>
            </a:r>
            <a:endParaRPr lang="en-US" sz="1200" dirty="0">
              <a:solidFill>
                <a:srgbClr val="464646"/>
              </a:solidFill>
              <a:latin typeface="Verdana"/>
            </a:endParaRPr>
          </a:p>
        </p:txBody>
      </p:sp>
      <p:pic>
        <p:nvPicPr>
          <p:cNvPr id="3074" name="Picture 2" descr="M:\PM - Dentistry Products\New proj &amp; prod\Stick Tech XENIUS base\Studies\everX Posterior\In vivo\Sabbagh\Xen-EverX-1-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00192" y="1268760"/>
            <a:ext cx="2376264" cy="1810389"/>
          </a:xfrm>
          <a:prstGeom prst="rect">
            <a:avLst/>
          </a:prstGeom>
          <a:noFill/>
        </p:spPr>
      </p:pic>
      <p:pic>
        <p:nvPicPr>
          <p:cNvPr id="3075" name="Picture 3" descr="M:\PM - Dentistry Products\New proj &amp; prod\Stick Tech XENIUS base\Studies\everX Posterior\In vivo\Sabbagh\Xen-EverX-1-d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0" y="3933056"/>
            <a:ext cx="2677274" cy="1800200"/>
          </a:xfrm>
          <a:prstGeom prst="rect">
            <a:avLst/>
          </a:prstGeom>
          <a:noFill/>
        </p:spPr>
      </p:pic>
      <p:pic>
        <p:nvPicPr>
          <p:cNvPr id="3076" name="Picture 4" descr="M:\PM - Dentistry Products\New proj &amp; prod\Stick Tech XENIUS base\Studies\everX Posterior\In vivo\Sabbagh\Xen-EverX-e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3059832" y="3933056"/>
            <a:ext cx="2592288" cy="1807922"/>
          </a:xfrm>
          <a:prstGeom prst="rect">
            <a:avLst/>
          </a:prstGeom>
          <a:noFill/>
        </p:spPr>
      </p:pic>
      <p:pic>
        <p:nvPicPr>
          <p:cNvPr id="3077" name="Picture 5" descr="M:\PM - Dentistry Products\New proj &amp; prod\Stick Tech XENIUS base\Studies\everX Posterior\In vivo\Sabbagh\Xen-EverX-1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0" y="1340767"/>
            <a:ext cx="2771800" cy="1733683"/>
          </a:xfrm>
          <a:prstGeom prst="rect">
            <a:avLst/>
          </a:prstGeom>
          <a:noFill/>
        </p:spPr>
      </p:pic>
      <p:pic>
        <p:nvPicPr>
          <p:cNvPr id="3078" name="Picture 6" descr="M:\PM - Dentistry Products\New proj &amp; prod\Stick Tech XENIUS base\Studies\everX Posterior\In vivo\Sabbagh\Xen-EverX-1-b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3131840" y="1268760"/>
            <a:ext cx="2636064" cy="178040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6156176" y="3933056"/>
            <a:ext cx="2520280" cy="1838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35496" y="3140968"/>
            <a:ext cx="2088232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BE" sz="1200" dirty="0" smtClean="0">
                <a:solidFill>
                  <a:srgbClr val="464646"/>
                </a:solidFill>
                <a:latin typeface="Verdana"/>
              </a:rPr>
              <a:t>Initial situation</a:t>
            </a:r>
            <a:endParaRPr lang="en-US" sz="1200" dirty="0">
              <a:solidFill>
                <a:srgbClr val="464646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80553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600" dirty="0" smtClean="0"/>
              <a:t>everX Posterior – </a:t>
            </a:r>
            <a:r>
              <a:rPr lang="en-US" sz="2600" dirty="0" smtClean="0"/>
              <a:t>reinforcement of large restorations</a:t>
            </a:r>
            <a:endParaRPr lang="en-US" sz="2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smtClean="0"/>
              <a:t>Cracked tooth after amalgam restorations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B6C6FD-8585-4D19-B646-539BF5EEAB8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6" name="Picture 15" descr="26 capping02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39552" y="2060848"/>
            <a:ext cx="2416810" cy="1600835"/>
          </a:xfrm>
          <a:prstGeom prst="rect">
            <a:avLst/>
          </a:prstGeom>
        </p:spPr>
      </p:pic>
      <p:pic>
        <p:nvPicPr>
          <p:cNvPr id="17" name="Picture 16" descr="26 capping05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347864" y="2067833"/>
            <a:ext cx="2406650" cy="1593850"/>
          </a:xfrm>
          <a:prstGeom prst="rect">
            <a:avLst/>
          </a:prstGeom>
        </p:spPr>
      </p:pic>
      <p:pic>
        <p:nvPicPr>
          <p:cNvPr id="18" name="Picture 17" descr="26 capping06.jp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084168" y="1861483"/>
            <a:ext cx="2717728" cy="1800200"/>
          </a:xfrm>
          <a:prstGeom prst="rect">
            <a:avLst/>
          </a:prstGeom>
        </p:spPr>
      </p:pic>
      <p:pic>
        <p:nvPicPr>
          <p:cNvPr id="19" name="Picture 18" descr="26 capping12.jpg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907704" y="4221088"/>
            <a:ext cx="2501068" cy="1656184"/>
          </a:xfrm>
          <a:prstGeom prst="rect">
            <a:avLst/>
          </a:prstGeom>
        </p:spPr>
      </p:pic>
      <p:pic>
        <p:nvPicPr>
          <p:cNvPr id="20" name="Picture 19" descr="26 capping14.jpg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5076056" y="4221088"/>
            <a:ext cx="2477135" cy="164084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4139952" y="2636912"/>
            <a:ext cx="2304256" cy="72008"/>
          </a:xfrm>
          <a:prstGeom prst="straightConnector1">
            <a:avLst/>
          </a:prstGeom>
          <a:ln w="28575">
            <a:solidFill>
              <a:srgbClr val="46464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88024" y="3645024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464646"/>
                </a:solidFill>
              </a:rPr>
              <a:t>Visible crack in cavity</a:t>
            </a:r>
            <a:endParaRPr lang="en-US" sz="1600" dirty="0">
              <a:solidFill>
                <a:srgbClr val="46464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5696" y="5877272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464646"/>
                </a:solidFill>
              </a:rPr>
              <a:t>Bonding application</a:t>
            </a:r>
            <a:endParaRPr lang="en-US" sz="1600" dirty="0">
              <a:solidFill>
                <a:srgbClr val="46464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76056" y="5877272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464646"/>
                </a:solidFill>
              </a:rPr>
              <a:t>Application of G-aenial Flo</a:t>
            </a:r>
            <a:endParaRPr lang="en-US" sz="1600" dirty="0">
              <a:solidFill>
                <a:srgbClr val="46464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52" y="3645024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464646"/>
                </a:solidFill>
              </a:rPr>
              <a:t>Old amalgam restoration</a:t>
            </a:r>
            <a:endParaRPr lang="en-US" sz="1600" dirty="0">
              <a:solidFill>
                <a:srgbClr val="46464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6188831" y="3566565"/>
            <a:ext cx="5541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i="1" dirty="0" err="1" smtClean="0">
                <a:solidFill>
                  <a:srgbClr val="464646"/>
                </a:solidFill>
                <a:latin typeface="Verdana"/>
              </a:rPr>
              <a:t>Courtesy</a:t>
            </a:r>
            <a:r>
              <a:rPr lang="fr-FR" i="1" dirty="0" smtClean="0">
                <a:solidFill>
                  <a:srgbClr val="464646"/>
                </a:solidFill>
                <a:latin typeface="Verdana"/>
              </a:rPr>
              <a:t> Dr </a:t>
            </a:r>
            <a:r>
              <a:rPr lang="fr-FR" i="1" dirty="0" err="1" smtClean="0">
                <a:solidFill>
                  <a:srgbClr val="464646"/>
                </a:solidFill>
                <a:latin typeface="Verdana"/>
              </a:rPr>
              <a:t>S.Browet</a:t>
            </a:r>
            <a:r>
              <a:rPr lang="fr-FR" i="1" dirty="0" smtClean="0">
                <a:solidFill>
                  <a:srgbClr val="464646"/>
                </a:solidFill>
                <a:latin typeface="Verdana"/>
              </a:rPr>
              <a:t>, </a:t>
            </a:r>
            <a:r>
              <a:rPr lang="fr-FR" i="1" dirty="0" err="1" smtClean="0">
                <a:solidFill>
                  <a:srgbClr val="464646"/>
                </a:solidFill>
                <a:latin typeface="Verdana"/>
              </a:rPr>
              <a:t>Belgium</a:t>
            </a:r>
            <a:endParaRPr lang="en-US" dirty="0">
              <a:solidFill>
                <a:srgbClr val="464646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11850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600" dirty="0" smtClean="0"/>
              <a:t>everX Posterior – </a:t>
            </a:r>
            <a:r>
              <a:rPr lang="en-US" sz="2600" dirty="0" smtClean="0"/>
              <a:t>reinforcement of large restorations</a:t>
            </a:r>
            <a:endParaRPr lang="en-US" sz="2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smtClean="0"/>
              <a:t>Cracked tooth after amalgam restorations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B6C6FD-8585-4D19-B646-539BF5EEAB8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2" name="Picture 11" descr="26 capping15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39552" y="1916832"/>
            <a:ext cx="2391222" cy="1584176"/>
          </a:xfrm>
          <a:prstGeom prst="rect">
            <a:avLst/>
          </a:prstGeom>
        </p:spPr>
      </p:pic>
      <p:pic>
        <p:nvPicPr>
          <p:cNvPr id="13" name="Picture 12" descr="26 capping16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419872" y="1916832"/>
            <a:ext cx="2423160" cy="1604645"/>
          </a:xfrm>
          <a:prstGeom prst="rect">
            <a:avLst/>
          </a:prstGeom>
        </p:spPr>
      </p:pic>
      <p:pic>
        <p:nvPicPr>
          <p:cNvPr id="14" name="Picture 13" descr="26 capping17.jp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341720" y="1916832"/>
            <a:ext cx="2438400" cy="1614805"/>
          </a:xfrm>
          <a:prstGeom prst="rect">
            <a:avLst/>
          </a:prstGeom>
        </p:spPr>
      </p:pic>
      <p:pic>
        <p:nvPicPr>
          <p:cNvPr id="21" name="Picture 20" descr="26 capping19.jpg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539552" y="4365104"/>
            <a:ext cx="2417445" cy="1600835"/>
          </a:xfrm>
          <a:prstGeom prst="rect">
            <a:avLst/>
          </a:prstGeom>
        </p:spPr>
      </p:pic>
      <p:pic>
        <p:nvPicPr>
          <p:cNvPr id="23" name="Picture 22" descr="26 capping20.jpg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3436508" y="4365104"/>
            <a:ext cx="2456180" cy="1626870"/>
          </a:xfrm>
          <a:prstGeom prst="rect">
            <a:avLst/>
          </a:prstGeom>
        </p:spPr>
      </p:pic>
      <p:pic>
        <p:nvPicPr>
          <p:cNvPr id="24" name="Picture 23" descr="26 capping22.jpg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6372200" y="4365104"/>
            <a:ext cx="2407920" cy="159448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 rot="16200000">
            <a:off x="6188831" y="3566565"/>
            <a:ext cx="5541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i="1" dirty="0" err="1" smtClean="0">
                <a:solidFill>
                  <a:srgbClr val="464646"/>
                </a:solidFill>
                <a:latin typeface="Verdana"/>
              </a:rPr>
              <a:t>Courtesy</a:t>
            </a:r>
            <a:r>
              <a:rPr lang="fr-FR" i="1" dirty="0" smtClean="0">
                <a:solidFill>
                  <a:srgbClr val="464646"/>
                </a:solidFill>
                <a:latin typeface="Verdana"/>
              </a:rPr>
              <a:t> Dr </a:t>
            </a:r>
            <a:r>
              <a:rPr lang="fr-FR" i="1" dirty="0" err="1" smtClean="0">
                <a:solidFill>
                  <a:srgbClr val="464646"/>
                </a:solidFill>
                <a:latin typeface="Verdana"/>
              </a:rPr>
              <a:t>S.Browet</a:t>
            </a:r>
            <a:r>
              <a:rPr lang="fr-FR" i="1" dirty="0" smtClean="0">
                <a:solidFill>
                  <a:srgbClr val="464646"/>
                </a:solidFill>
                <a:latin typeface="Verdana"/>
              </a:rPr>
              <a:t>, </a:t>
            </a:r>
            <a:r>
              <a:rPr lang="fr-FR" i="1" dirty="0" err="1" smtClean="0">
                <a:solidFill>
                  <a:srgbClr val="464646"/>
                </a:solidFill>
                <a:latin typeface="Verdana"/>
              </a:rPr>
              <a:t>Belgium</a:t>
            </a:r>
            <a:endParaRPr lang="en-US" dirty="0">
              <a:solidFill>
                <a:srgbClr val="464646"/>
              </a:solidFill>
              <a:latin typeface="Verdan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91880" y="3501008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 smtClean="0">
                <a:solidFill>
                  <a:srgbClr val="464646"/>
                </a:solidFill>
              </a:rPr>
              <a:t>Modellation with a micro-brush</a:t>
            </a:r>
            <a:endParaRPr lang="en-US" sz="1400" dirty="0">
              <a:solidFill>
                <a:srgbClr val="46464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52" y="594928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 smtClean="0">
                <a:solidFill>
                  <a:srgbClr val="464646"/>
                </a:solidFill>
              </a:rPr>
              <a:t>everX posterior after light-curing</a:t>
            </a:r>
            <a:endParaRPr lang="en-US" sz="1400" dirty="0">
              <a:solidFill>
                <a:srgbClr val="46464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47864" y="5949280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 smtClean="0">
                <a:solidFill>
                  <a:srgbClr val="464646"/>
                </a:solidFill>
              </a:rPr>
              <a:t>Application of G-aenial Posterior enamel shade JE</a:t>
            </a:r>
            <a:endParaRPr lang="en-US" sz="1400" dirty="0">
              <a:solidFill>
                <a:srgbClr val="46464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1560" y="350100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 smtClean="0">
                <a:solidFill>
                  <a:srgbClr val="464646"/>
                </a:solidFill>
              </a:rPr>
              <a:t>Application of everX Posterior</a:t>
            </a:r>
            <a:endParaRPr lang="en-US" sz="1400" dirty="0">
              <a:solidFill>
                <a:srgbClr val="464646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00192" y="3501008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 smtClean="0">
                <a:solidFill>
                  <a:srgbClr val="464646"/>
                </a:solidFill>
              </a:rPr>
              <a:t>Before light-curing</a:t>
            </a:r>
            <a:endParaRPr lang="en-US" sz="1400" dirty="0">
              <a:solidFill>
                <a:srgbClr val="464646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00192" y="594928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 smtClean="0">
                <a:solidFill>
                  <a:srgbClr val="464646"/>
                </a:solidFill>
              </a:rPr>
              <a:t>Final view after finishing and polishing</a:t>
            </a:r>
            <a:endParaRPr lang="en-US" sz="1400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dirty="0" smtClean="0"/>
              <a:t>everX Posterior – </a:t>
            </a:r>
            <a:r>
              <a:rPr lang="en-US" sz="2400" dirty="0" smtClean="0"/>
              <a:t>reinforcement of large restorations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smtClean="0"/>
              <a:t>Deep cavities after endodontic treatment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52CB7D-603A-4900-96D7-D7CDD673534E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175" name="Picture 7" descr="M:\PM - Dentistry Products\New proj &amp; prod\Stick Tech XENIUS base\Studies\everX Posterior\In vivo\Venelinov,BG\Case1\IMG_0672-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319683" y="2132856"/>
            <a:ext cx="2304256" cy="1536170"/>
          </a:xfrm>
          <a:prstGeom prst="rect">
            <a:avLst/>
          </a:prstGeom>
          <a:noFill/>
        </p:spPr>
      </p:pic>
      <p:pic>
        <p:nvPicPr>
          <p:cNvPr id="7176" name="Picture 8" descr="M:\PM - Dentistry Products\New proj &amp; prod\Stick Tech XENIUS base\Studies\everX Posterior\In vivo\Venelinov,BG\Case1\IMG_0694-1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35696" y="4509120"/>
            <a:ext cx="2412249" cy="1607880"/>
          </a:xfrm>
          <a:prstGeom prst="rect">
            <a:avLst/>
          </a:prstGeom>
          <a:noFill/>
        </p:spPr>
      </p:pic>
      <p:pic>
        <p:nvPicPr>
          <p:cNvPr id="7177" name="Picture 9" descr="M:\PM - Dentistry Products\New proj &amp; prod\Stick Tech XENIUS base\Studies\everX Posterior\In vivo\Venelinov,BG\Case1\IMG_0704-1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391691" y="4437112"/>
            <a:ext cx="2420669" cy="1613388"/>
          </a:xfrm>
          <a:prstGeom prst="rect">
            <a:avLst/>
          </a:prstGeom>
          <a:noFill/>
        </p:spPr>
      </p:pic>
      <p:pic>
        <p:nvPicPr>
          <p:cNvPr id="7178" name="Picture 10" descr="M:\PM - Dentistry Products\New proj &amp; prod\Stick Tech XENIUS base\Studies\everX Posterior\In vivo\Venelinov,BG\Case1\IMG_0671-1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16200000">
            <a:off x="2405502" y="2054589"/>
            <a:ext cx="1534160" cy="1665659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 rot="16200000">
            <a:off x="6188831" y="3566565"/>
            <a:ext cx="5541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i="1" dirty="0" err="1" smtClean="0">
                <a:solidFill>
                  <a:srgbClr val="464646"/>
                </a:solidFill>
                <a:latin typeface="Verdana"/>
              </a:rPr>
              <a:t>Courtesy</a:t>
            </a:r>
            <a:r>
              <a:rPr lang="fr-FR" i="1" dirty="0" smtClean="0">
                <a:solidFill>
                  <a:srgbClr val="464646"/>
                </a:solidFill>
                <a:latin typeface="Verdana"/>
              </a:rPr>
              <a:t>  </a:t>
            </a:r>
            <a:r>
              <a:rPr lang="fr-FR" i="1" dirty="0" smtClean="0">
                <a:solidFill>
                  <a:srgbClr val="464646"/>
                </a:solidFill>
              </a:rPr>
              <a:t>Dr </a:t>
            </a:r>
            <a:r>
              <a:rPr lang="fr-FR" i="1" dirty="0" err="1" smtClean="0">
                <a:solidFill>
                  <a:srgbClr val="464646"/>
                </a:solidFill>
              </a:rPr>
              <a:t>Veleninov</a:t>
            </a:r>
            <a:r>
              <a:rPr lang="fr-FR" i="1" dirty="0" smtClean="0">
                <a:solidFill>
                  <a:srgbClr val="464646"/>
                </a:solidFill>
              </a:rPr>
              <a:t>, </a:t>
            </a:r>
            <a:r>
              <a:rPr lang="fr-FR" i="1" dirty="0" err="1" smtClean="0">
                <a:solidFill>
                  <a:srgbClr val="464646"/>
                </a:solidFill>
              </a:rPr>
              <a:t>Bulgaria</a:t>
            </a:r>
            <a:endParaRPr lang="en-US" dirty="0">
              <a:solidFill>
                <a:srgbClr val="464646"/>
              </a:solidFill>
              <a:latin typeface="Verdan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0072" y="3789040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BE" sz="1200" dirty="0" smtClean="0">
                <a:solidFill>
                  <a:srgbClr val="464646"/>
                </a:solidFill>
                <a:latin typeface="Verdana"/>
              </a:rPr>
              <a:t>Prepare cavity and apply bonding</a:t>
            </a:r>
            <a:endParaRPr lang="en-US" sz="1200" dirty="0">
              <a:solidFill>
                <a:srgbClr val="464646"/>
              </a:solidFill>
              <a:latin typeface="Verdan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680" y="616530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BE" sz="1200" dirty="0" smtClean="0">
                <a:solidFill>
                  <a:srgbClr val="464646"/>
                </a:solidFill>
                <a:latin typeface="Verdana"/>
              </a:rPr>
              <a:t>Apply everX Posterior in up to  4 mm layer</a:t>
            </a:r>
            <a:endParaRPr lang="en-US" sz="1200" dirty="0">
              <a:solidFill>
                <a:srgbClr val="464646"/>
              </a:solidFill>
              <a:latin typeface="Verdan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6093296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BE" sz="1200" dirty="0" smtClean="0">
                <a:solidFill>
                  <a:srgbClr val="464646"/>
                </a:solidFill>
                <a:latin typeface="Verdana"/>
              </a:rPr>
              <a:t>Check Occlusion  &amp; polish</a:t>
            </a:r>
            <a:endParaRPr lang="en-US" sz="1200" dirty="0">
              <a:solidFill>
                <a:srgbClr val="464646"/>
              </a:solidFill>
              <a:latin typeface="Verdan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3728" y="3789040"/>
            <a:ext cx="2088232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BE" sz="1200" dirty="0" smtClean="0">
                <a:solidFill>
                  <a:srgbClr val="464646"/>
                </a:solidFill>
                <a:latin typeface="Verdana"/>
              </a:rPr>
              <a:t>Initial situation</a:t>
            </a:r>
            <a:endParaRPr lang="en-US" sz="1200" dirty="0">
              <a:solidFill>
                <a:srgbClr val="464646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80638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Rationale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Fracture of restorations &amp; Tooth fractures are common issues</a:t>
            </a:r>
          </a:p>
          <a:p>
            <a:endParaRPr lang="en-US" sz="1800" dirty="0" smtClean="0"/>
          </a:p>
          <a:p>
            <a:r>
              <a:rPr lang="nl-BE" sz="1800" dirty="0" smtClean="0"/>
              <a:t>A study has shown a failure rate of 14.9% in class II composite restorations after 7 years</a:t>
            </a:r>
            <a:r>
              <a:rPr lang="nl-BE" sz="1800" baseline="30000" dirty="0" smtClean="0"/>
              <a:t>1</a:t>
            </a:r>
            <a:r>
              <a:rPr lang="nl-BE" sz="1800" dirty="0" smtClean="0"/>
              <a:t>. </a:t>
            </a:r>
            <a:r>
              <a:rPr lang="en-GB" sz="1800" dirty="0" smtClean="0"/>
              <a:t>The most common reasons for failure were: </a:t>
            </a:r>
          </a:p>
          <a:p>
            <a:pPr lvl="1"/>
            <a:r>
              <a:rPr lang="en-GB" sz="1400" dirty="0" smtClean="0"/>
              <a:t>Fracture of  resin composite</a:t>
            </a:r>
          </a:p>
          <a:p>
            <a:pPr lvl="1"/>
            <a:r>
              <a:rPr lang="en-GB" sz="1400" dirty="0" smtClean="0"/>
              <a:t>Secondary caries.</a:t>
            </a:r>
          </a:p>
          <a:p>
            <a:pPr lvl="1"/>
            <a:r>
              <a:rPr lang="en-GB" sz="1400" dirty="0" smtClean="0"/>
              <a:t>Cusp fracture </a:t>
            </a:r>
          </a:p>
          <a:p>
            <a:pPr lvl="1"/>
            <a:endParaRPr lang="en-GB" sz="1400" dirty="0" smtClean="0"/>
          </a:p>
          <a:p>
            <a:r>
              <a:rPr lang="en-GB" sz="1800" dirty="0" smtClean="0"/>
              <a:t>Another study has shown that fracture was the main cause of restoration replacement</a:t>
            </a:r>
            <a:r>
              <a:rPr lang="en-GB" sz="1800" baseline="30000" dirty="0" smtClean="0"/>
              <a:t>2</a:t>
            </a:r>
            <a:r>
              <a:rPr lang="en-GB" sz="1800" dirty="0" smtClean="0"/>
              <a:t> </a:t>
            </a:r>
          </a:p>
          <a:p>
            <a:pPr lvl="1"/>
            <a:r>
              <a:rPr lang="en-GB" sz="1400" dirty="0" smtClean="0"/>
              <a:t>In adults the longevity varied from 6.4 to 7.3 years. </a:t>
            </a:r>
          </a:p>
          <a:p>
            <a:pPr lvl="1"/>
            <a:r>
              <a:rPr lang="en-GB" sz="1400" dirty="0" smtClean="0"/>
              <a:t>In 2007, 34 % of the restorations were made due to primary caries, 22 % due to secondary caries and 31 % due to fracture or loosening of the restoration (n = 3 785)</a:t>
            </a:r>
          </a:p>
          <a:p>
            <a:pPr lvl="1"/>
            <a:endParaRPr lang="en-GB" sz="1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670976-8D92-478D-91AF-502EE055F6F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021288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Bef>
                <a:spcPts val="0"/>
              </a:spcBef>
            </a:pPr>
            <a:r>
              <a:rPr lang="en-US" sz="800" baseline="30000" dirty="0" smtClean="0">
                <a:solidFill>
                  <a:srgbClr val="464646"/>
                </a:solidFill>
              </a:rPr>
              <a:t>1</a:t>
            </a:r>
            <a:r>
              <a:rPr lang="en-US" sz="800" dirty="0" smtClean="0">
                <a:solidFill>
                  <a:srgbClr val="464646"/>
                </a:solidFill>
              </a:rPr>
              <a:t> Clinical performance of a hybrid resin composite with and without an intermediate layer of flowable resin composite: A 7-year evaluation. </a:t>
            </a:r>
            <a:r>
              <a:rPr lang="fi-FI" sz="800" dirty="0" smtClean="0">
                <a:solidFill>
                  <a:srgbClr val="464646"/>
                </a:solidFill>
              </a:rPr>
              <a:t>van Dijken JWV, Pallesen U. </a:t>
            </a:r>
            <a:r>
              <a:rPr lang="en-US" sz="800" dirty="0" smtClean="0">
                <a:solidFill>
                  <a:srgbClr val="464646"/>
                </a:solidFill>
              </a:rPr>
              <a:t>Dent Mat 2011 27:150-156</a:t>
            </a:r>
          </a:p>
          <a:p>
            <a:pPr defTabSz="0">
              <a:spcBef>
                <a:spcPts val="0"/>
              </a:spcBef>
            </a:pPr>
            <a:r>
              <a:rPr lang="en-US" sz="800" baseline="30000" dirty="0" smtClean="0">
                <a:solidFill>
                  <a:srgbClr val="464646"/>
                </a:solidFill>
              </a:rPr>
              <a:t>2 </a:t>
            </a:r>
            <a:r>
              <a:rPr lang="en-US" sz="800" dirty="0" smtClean="0">
                <a:solidFill>
                  <a:srgbClr val="464646"/>
                </a:solidFill>
              </a:rPr>
              <a:t>Materials and longevity of dental restorations in Finland (</a:t>
            </a:r>
            <a:r>
              <a:rPr lang="en-US" sz="800" dirty="0" err="1" smtClean="0">
                <a:solidFill>
                  <a:srgbClr val="464646"/>
                </a:solidFill>
              </a:rPr>
              <a:t>Korjaavan</a:t>
            </a:r>
            <a:r>
              <a:rPr lang="en-US" sz="800" dirty="0" smtClean="0">
                <a:solidFill>
                  <a:srgbClr val="464646"/>
                </a:solidFill>
              </a:rPr>
              <a:t> </a:t>
            </a:r>
            <a:r>
              <a:rPr lang="en-US" sz="800" dirty="0" err="1" smtClean="0">
                <a:solidFill>
                  <a:srgbClr val="464646"/>
                </a:solidFill>
              </a:rPr>
              <a:t>hoidon</a:t>
            </a:r>
            <a:r>
              <a:rPr lang="en-US" sz="800" dirty="0" smtClean="0">
                <a:solidFill>
                  <a:srgbClr val="464646"/>
                </a:solidFill>
              </a:rPr>
              <a:t> </a:t>
            </a:r>
            <a:r>
              <a:rPr lang="en-US" sz="800" dirty="0" err="1" smtClean="0">
                <a:solidFill>
                  <a:srgbClr val="464646"/>
                </a:solidFill>
              </a:rPr>
              <a:t>käytännöt</a:t>
            </a:r>
            <a:r>
              <a:rPr lang="en-US" sz="800" dirty="0" smtClean="0">
                <a:solidFill>
                  <a:srgbClr val="464646"/>
                </a:solidFill>
              </a:rPr>
              <a:t>), </a:t>
            </a:r>
            <a:r>
              <a:rPr lang="en-US" sz="800" dirty="0" err="1" smtClean="0">
                <a:solidFill>
                  <a:srgbClr val="464646"/>
                </a:solidFill>
              </a:rPr>
              <a:t>Forss</a:t>
            </a:r>
            <a:r>
              <a:rPr lang="en-US" sz="800" dirty="0" smtClean="0">
                <a:solidFill>
                  <a:srgbClr val="464646"/>
                </a:solidFill>
              </a:rPr>
              <a:t> H, </a:t>
            </a:r>
            <a:r>
              <a:rPr lang="en-US" sz="800" dirty="0" err="1" smtClean="0">
                <a:solidFill>
                  <a:srgbClr val="464646"/>
                </a:solidFill>
              </a:rPr>
              <a:t>Widström</a:t>
            </a:r>
            <a:r>
              <a:rPr lang="en-US" sz="800" dirty="0" smtClean="0">
                <a:solidFill>
                  <a:srgbClr val="464646"/>
                </a:solidFill>
              </a:rPr>
              <a:t> E. 2011. Finnish Dent J 12/2011:26-31.</a:t>
            </a:r>
          </a:p>
          <a:p>
            <a:pPr defTabSz="0">
              <a:spcBef>
                <a:spcPts val="0"/>
              </a:spcBef>
            </a:pPr>
            <a:endParaRPr lang="en-US" sz="800" dirty="0" smtClean="0">
              <a:solidFill>
                <a:srgbClr val="464646"/>
              </a:solidFill>
            </a:endParaRPr>
          </a:p>
          <a:p>
            <a:pPr defTabSz="0">
              <a:spcBef>
                <a:spcPts val="0"/>
              </a:spcBef>
            </a:pPr>
            <a:endParaRPr lang="en-US" sz="800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29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dirty="0" smtClean="0"/>
              <a:t>everX Posterior – </a:t>
            </a:r>
            <a:r>
              <a:rPr lang="en-US" sz="2400" dirty="0" smtClean="0"/>
              <a:t>Reinforcement of large restorations</a:t>
            </a:r>
            <a:endParaRPr lang="en-US" sz="24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smtClean="0"/>
              <a:t>Large class II cavity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52CB7D-603A-4900-96D7-D7CDD673534E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146" name="Picture 2" descr="M:\PM - Dentistry Products\New proj &amp; prod\Stick Tech XENIUS base\Studies\everX Posterior\In vivo\Zunzarren,FR\14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788024" y="4365104"/>
            <a:ext cx="2376264" cy="1582628"/>
          </a:xfrm>
          <a:prstGeom prst="rect">
            <a:avLst/>
          </a:prstGeom>
          <a:noFill/>
        </p:spPr>
      </p:pic>
      <p:pic>
        <p:nvPicPr>
          <p:cNvPr id="6147" name="Picture 3" descr="M:\PM - Dentistry Products\New proj &amp; prod\Stick Tech XENIUS base\Studies\everX Posterior\In vivo\Zunzarren,FR\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57600" y="2132856"/>
            <a:ext cx="2376264" cy="1582628"/>
          </a:xfrm>
          <a:prstGeom prst="rect">
            <a:avLst/>
          </a:prstGeom>
          <a:noFill/>
        </p:spPr>
      </p:pic>
      <p:pic>
        <p:nvPicPr>
          <p:cNvPr id="6148" name="Picture 4" descr="M:\PM - Dentistry Products\New proj &amp; prod\Stick Tech XENIUS base\Studies\everX Posterior\In vivo\Zunzarren,FR\7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407696" y="2132856"/>
            <a:ext cx="2376264" cy="1582628"/>
          </a:xfrm>
          <a:prstGeom prst="rect">
            <a:avLst/>
          </a:prstGeom>
          <a:noFill/>
        </p:spPr>
      </p:pic>
      <p:pic>
        <p:nvPicPr>
          <p:cNvPr id="6149" name="Picture 5" descr="M:\PM - Dentistry Products\New proj &amp; prod\Stick Tech XENIUS base\Studies\everX Posterior\In vivo\Zunzarren,FR\9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907704" y="4365104"/>
            <a:ext cx="2376264" cy="1582628"/>
          </a:xfrm>
          <a:prstGeom prst="rect">
            <a:avLst/>
          </a:prstGeom>
          <a:noFill/>
        </p:spPr>
      </p:pic>
      <p:pic>
        <p:nvPicPr>
          <p:cNvPr id="6150" name="Picture 6" descr="M:\PM - Dentistry Products\New proj &amp; prod\Stick Tech XENIUS base\Studies\everX Posterior\In vivo\Zunzarren,FR\1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107504" y="2132856"/>
            <a:ext cx="2376264" cy="1582628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 rot="16200000">
            <a:off x="6188831" y="3566565"/>
            <a:ext cx="5541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i="1" dirty="0" err="1" smtClean="0">
                <a:solidFill>
                  <a:srgbClr val="464646"/>
                </a:solidFill>
                <a:latin typeface="Verdana"/>
              </a:rPr>
              <a:t>Courtesy</a:t>
            </a:r>
            <a:r>
              <a:rPr lang="fr-FR" i="1" dirty="0" smtClean="0">
                <a:solidFill>
                  <a:srgbClr val="464646"/>
                </a:solidFill>
                <a:latin typeface="Verdana"/>
              </a:rPr>
              <a:t> Dr </a:t>
            </a:r>
            <a:r>
              <a:rPr lang="fr-FR" i="1" dirty="0" smtClean="0">
                <a:solidFill>
                  <a:srgbClr val="464646"/>
                </a:solidFill>
              </a:rPr>
              <a:t>R. </a:t>
            </a:r>
            <a:r>
              <a:rPr lang="fr-FR" i="1" dirty="0" err="1" smtClean="0">
                <a:solidFill>
                  <a:srgbClr val="464646"/>
                </a:solidFill>
              </a:rPr>
              <a:t>Zunzarren</a:t>
            </a:r>
            <a:r>
              <a:rPr lang="fr-FR" i="1" dirty="0" smtClean="0">
                <a:solidFill>
                  <a:srgbClr val="464646"/>
                </a:solidFill>
              </a:rPr>
              <a:t>, France</a:t>
            </a:r>
            <a:endParaRPr lang="en-US" dirty="0">
              <a:solidFill>
                <a:srgbClr val="464646"/>
              </a:solidFill>
              <a:latin typeface="Verdana"/>
            </a:endParaRPr>
          </a:p>
        </p:txBody>
      </p:sp>
      <p:sp>
        <p:nvSpPr>
          <p:cNvPr id="13" name="テキスト ボックス 35"/>
          <p:cNvSpPr txBox="1"/>
          <p:nvPr/>
        </p:nvSpPr>
        <p:spPr>
          <a:xfrm>
            <a:off x="3275856" y="3759422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464646"/>
                </a:solidFill>
              </a:rPr>
              <a:t>2. Cavity preparation</a:t>
            </a:r>
          </a:p>
        </p:txBody>
      </p:sp>
      <p:sp>
        <p:nvSpPr>
          <p:cNvPr id="14" name="テキスト ボックス 32"/>
          <p:cNvSpPr txBox="1"/>
          <p:nvPr/>
        </p:nvSpPr>
        <p:spPr>
          <a:xfrm>
            <a:off x="6300192" y="3687414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464646"/>
                </a:solidFill>
              </a:rPr>
              <a:t>3 Build-up </a:t>
            </a:r>
            <a:r>
              <a:rPr lang="en-US" altLang="ja-JP" sz="1200" dirty="0" smtClean="0">
                <a:solidFill>
                  <a:srgbClr val="464646"/>
                </a:solidFill>
              </a:rPr>
              <a:t>of </a:t>
            </a:r>
            <a:r>
              <a:rPr lang="en-US" altLang="ja-JP" sz="1200" dirty="0">
                <a:solidFill>
                  <a:srgbClr val="464646"/>
                </a:solidFill>
              </a:rPr>
              <a:t>missing walls with </a:t>
            </a:r>
            <a:r>
              <a:rPr lang="en-US" altLang="ja-JP" sz="1200" dirty="0" smtClean="0">
                <a:solidFill>
                  <a:srgbClr val="464646"/>
                </a:solidFill>
              </a:rPr>
              <a:t> G-aenial </a:t>
            </a:r>
            <a:r>
              <a:rPr lang="en-US" altLang="ja-JP" sz="1200" dirty="0">
                <a:solidFill>
                  <a:srgbClr val="464646"/>
                </a:solidFill>
              </a:rPr>
              <a:t>Posterior</a:t>
            </a:r>
            <a:endParaRPr kumimoji="1" lang="ja-JP" altLang="en-US" sz="1200" dirty="0">
              <a:solidFill>
                <a:srgbClr val="464646"/>
              </a:solidFill>
            </a:endParaRPr>
          </a:p>
        </p:txBody>
      </p:sp>
      <p:sp>
        <p:nvSpPr>
          <p:cNvPr id="15" name="テキスト ボックス 34"/>
          <p:cNvSpPr txBox="1"/>
          <p:nvPr/>
        </p:nvSpPr>
        <p:spPr>
          <a:xfrm>
            <a:off x="4788024" y="5949279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464646"/>
                </a:solidFill>
              </a:rPr>
              <a:t>5</a:t>
            </a:r>
            <a:r>
              <a:rPr kumimoji="1" lang="en-US" altLang="ja-JP" sz="1200" dirty="0">
                <a:solidFill>
                  <a:srgbClr val="464646"/>
                </a:solidFill>
              </a:rPr>
              <a:t>. Final restoration after final layer of G-aenial Posterior </a:t>
            </a:r>
            <a:endParaRPr kumimoji="1" lang="ja-JP" altLang="en-US" sz="1200" dirty="0">
              <a:solidFill>
                <a:srgbClr val="464646"/>
              </a:solidFill>
            </a:endParaRPr>
          </a:p>
        </p:txBody>
      </p:sp>
      <p:sp>
        <p:nvSpPr>
          <p:cNvPr id="16" name="テキスト ボックス 32"/>
          <p:cNvSpPr txBox="1"/>
          <p:nvPr/>
        </p:nvSpPr>
        <p:spPr>
          <a:xfrm>
            <a:off x="1835696" y="594928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rgbClr val="464646"/>
                </a:solidFill>
              </a:rPr>
              <a:t>4. </a:t>
            </a:r>
            <a:r>
              <a:rPr lang="en-US" altLang="ja-JP" sz="1200" dirty="0">
                <a:solidFill>
                  <a:srgbClr val="464646"/>
                </a:solidFill>
              </a:rPr>
              <a:t>Application of </a:t>
            </a:r>
            <a:r>
              <a:rPr lang="en-US" altLang="ja-JP" sz="1200" dirty="0" err="1">
                <a:solidFill>
                  <a:srgbClr val="464646"/>
                </a:solidFill>
              </a:rPr>
              <a:t>everX</a:t>
            </a:r>
            <a:r>
              <a:rPr lang="en-US" altLang="ja-JP" sz="1200" dirty="0">
                <a:solidFill>
                  <a:srgbClr val="464646"/>
                </a:solidFill>
              </a:rPr>
              <a:t> Posterior</a:t>
            </a:r>
            <a:endParaRPr kumimoji="1" lang="ja-JP" altLang="en-US" sz="1200" dirty="0">
              <a:solidFill>
                <a:srgbClr val="464646"/>
              </a:solidFill>
            </a:endParaRPr>
          </a:p>
        </p:txBody>
      </p:sp>
      <p:sp>
        <p:nvSpPr>
          <p:cNvPr id="17" name="テキスト ボックス 35"/>
          <p:cNvSpPr txBox="1"/>
          <p:nvPr/>
        </p:nvSpPr>
        <p:spPr>
          <a:xfrm>
            <a:off x="251520" y="3759423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464646"/>
                </a:solidFill>
              </a:rPr>
              <a:t>1 Defective </a:t>
            </a:r>
            <a:r>
              <a:rPr lang="en-US" altLang="ja-JP" sz="1200" dirty="0" smtClean="0">
                <a:solidFill>
                  <a:srgbClr val="464646"/>
                </a:solidFill>
              </a:rPr>
              <a:t>composite </a:t>
            </a:r>
            <a:r>
              <a:rPr lang="en-US" altLang="ja-JP" sz="1200" dirty="0">
                <a:solidFill>
                  <a:srgbClr val="464646"/>
                </a:solidFill>
              </a:rPr>
              <a:t>restoration</a:t>
            </a:r>
          </a:p>
        </p:txBody>
      </p:sp>
    </p:spTree>
    <p:extLst>
      <p:ext uri="{BB962C8B-B14F-4D97-AF65-F5344CB8AC3E}">
        <p14:creationId xmlns:p14="http://schemas.microsoft.com/office/powerpoint/2010/main" val="336844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dirty="0" smtClean="0"/>
              <a:t>everX Posterior – </a:t>
            </a:r>
            <a:r>
              <a:rPr lang="en-US" sz="2400" dirty="0" smtClean="0"/>
              <a:t>Reinforcement of large restorations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 dirty="0" smtClean="0"/>
              <a:t>Cavities including 3 surfaces or more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52CB7D-603A-4900-96D7-D7CDD673534E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122" name="Picture 2" descr="M:\PM - Dentistry Products\New proj &amp; prod\Stick Tech XENIUS base\Studies\everX Posterior\In vivo\Diernaes\IMG_724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932040" y="4149080"/>
            <a:ext cx="2317971" cy="1872208"/>
          </a:xfrm>
          <a:prstGeom prst="rect">
            <a:avLst/>
          </a:prstGeom>
          <a:noFill/>
        </p:spPr>
      </p:pic>
      <p:pic>
        <p:nvPicPr>
          <p:cNvPr id="5124" name="Picture 4" descr="M:\PM - Dentistry Products\New proj &amp; prod\Stick Tech XENIUS base\Studies\everX Posterior\In vivo\Diernaes\IMG_722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331640" y="1772816"/>
            <a:ext cx="2517574" cy="1936595"/>
          </a:xfrm>
          <a:prstGeom prst="rect">
            <a:avLst/>
          </a:prstGeom>
          <a:noFill/>
        </p:spPr>
      </p:pic>
      <p:pic>
        <p:nvPicPr>
          <p:cNvPr id="5125" name="Picture 5" descr="M:\PM - Dentistry Products\New proj &amp; prod\Stick Tech XENIUS base\Studies\everX Posterior\In vivo\Diernaes\IMG_7231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932040" y="1772816"/>
            <a:ext cx="2376263" cy="1872208"/>
          </a:xfrm>
          <a:prstGeom prst="rect">
            <a:avLst/>
          </a:prstGeom>
          <a:noFill/>
        </p:spPr>
      </p:pic>
      <p:pic>
        <p:nvPicPr>
          <p:cNvPr id="5126" name="Picture 6" descr="M:\PM - Dentistry Products\New proj &amp; prod\Stick Tech XENIUS base\Studies\everX Posterior\In vivo\Diernaes\IMG_7236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331640" y="4149080"/>
            <a:ext cx="2517574" cy="1936595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 rot="16200000">
            <a:off x="6188831" y="3566565"/>
            <a:ext cx="5541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 smtClean="0">
                <a:solidFill>
                  <a:srgbClr val="464646"/>
                </a:solidFill>
                <a:latin typeface="Verdana"/>
              </a:rPr>
              <a:t>Courtesy</a:t>
            </a:r>
            <a:r>
              <a:rPr lang="fr-FR" i="1" dirty="0" smtClean="0">
                <a:solidFill>
                  <a:srgbClr val="464646"/>
                </a:solidFill>
                <a:latin typeface="Verdana"/>
              </a:rPr>
              <a:t> Dr </a:t>
            </a:r>
            <a:r>
              <a:rPr lang="fr-FR" i="1" dirty="0" smtClean="0">
                <a:solidFill>
                  <a:srgbClr val="464646"/>
                </a:solidFill>
              </a:rPr>
              <a:t> M. </a:t>
            </a:r>
            <a:r>
              <a:rPr lang="fr-FR" i="1" dirty="0" err="1" smtClean="0">
                <a:solidFill>
                  <a:srgbClr val="464646"/>
                </a:solidFill>
              </a:rPr>
              <a:t>Diernaes</a:t>
            </a:r>
            <a:r>
              <a:rPr lang="fr-FR" i="1" dirty="0" smtClean="0">
                <a:solidFill>
                  <a:srgbClr val="464646"/>
                </a:solidFill>
              </a:rPr>
              <a:t>, DK</a:t>
            </a:r>
            <a:endParaRPr lang="en-US" dirty="0">
              <a:solidFill>
                <a:srgbClr val="464646"/>
              </a:solidFill>
              <a:latin typeface="Verdana"/>
            </a:endParaRPr>
          </a:p>
        </p:txBody>
      </p:sp>
      <p:sp>
        <p:nvSpPr>
          <p:cNvPr id="11" name="テキスト ボックス 35"/>
          <p:cNvSpPr txBox="1"/>
          <p:nvPr/>
        </p:nvSpPr>
        <p:spPr>
          <a:xfrm>
            <a:off x="1331640" y="3687416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464646"/>
                </a:solidFill>
              </a:rPr>
              <a:t>1</a:t>
            </a:r>
            <a:r>
              <a:rPr lang="en-US" altLang="ja-JP" sz="1200" dirty="0" smtClean="0">
                <a:solidFill>
                  <a:srgbClr val="464646"/>
                </a:solidFill>
              </a:rPr>
              <a:t>. </a:t>
            </a:r>
            <a:r>
              <a:rPr lang="en-US" altLang="ja-JP" sz="1200" dirty="0">
                <a:solidFill>
                  <a:srgbClr val="464646"/>
                </a:solidFill>
              </a:rPr>
              <a:t>Cavity preparation</a:t>
            </a:r>
          </a:p>
        </p:txBody>
      </p:sp>
      <p:sp>
        <p:nvSpPr>
          <p:cNvPr id="12" name="テキスト ボックス 32"/>
          <p:cNvSpPr txBox="1"/>
          <p:nvPr/>
        </p:nvSpPr>
        <p:spPr>
          <a:xfrm>
            <a:off x="4860032" y="368741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464646"/>
                </a:solidFill>
              </a:rPr>
              <a:t>2. </a:t>
            </a:r>
            <a:r>
              <a:rPr lang="en-US" altLang="ja-JP" sz="1200" dirty="0">
                <a:solidFill>
                  <a:srgbClr val="464646"/>
                </a:solidFill>
              </a:rPr>
              <a:t>Build-up </a:t>
            </a:r>
            <a:r>
              <a:rPr lang="en-US" altLang="ja-JP" sz="1200" dirty="0" smtClean="0">
                <a:solidFill>
                  <a:srgbClr val="464646"/>
                </a:solidFill>
              </a:rPr>
              <a:t>of </a:t>
            </a:r>
            <a:r>
              <a:rPr lang="en-US" altLang="ja-JP" sz="1200" dirty="0">
                <a:solidFill>
                  <a:srgbClr val="464646"/>
                </a:solidFill>
              </a:rPr>
              <a:t>missing walls with composite</a:t>
            </a:r>
            <a:endParaRPr kumimoji="1" lang="ja-JP" altLang="en-US" sz="1200" dirty="0">
              <a:solidFill>
                <a:srgbClr val="464646"/>
              </a:solidFill>
            </a:endParaRPr>
          </a:p>
        </p:txBody>
      </p:sp>
      <p:sp>
        <p:nvSpPr>
          <p:cNvPr id="13" name="テキスト ボックス 34"/>
          <p:cNvSpPr txBox="1"/>
          <p:nvPr/>
        </p:nvSpPr>
        <p:spPr>
          <a:xfrm>
            <a:off x="5076056" y="611529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464646"/>
                </a:solidFill>
              </a:rPr>
              <a:t>4</a:t>
            </a:r>
            <a:r>
              <a:rPr kumimoji="1" lang="en-US" altLang="ja-JP" sz="1200" dirty="0" smtClean="0">
                <a:solidFill>
                  <a:srgbClr val="464646"/>
                </a:solidFill>
              </a:rPr>
              <a:t>. </a:t>
            </a:r>
            <a:r>
              <a:rPr kumimoji="1" lang="en-US" altLang="ja-JP" sz="1200" dirty="0">
                <a:solidFill>
                  <a:srgbClr val="464646"/>
                </a:solidFill>
              </a:rPr>
              <a:t>Final restoration after final layer of  composite</a:t>
            </a:r>
            <a:endParaRPr kumimoji="1" lang="ja-JP" altLang="en-US" sz="1200" dirty="0">
              <a:solidFill>
                <a:srgbClr val="464646"/>
              </a:solidFill>
            </a:endParaRPr>
          </a:p>
        </p:txBody>
      </p:sp>
      <p:sp>
        <p:nvSpPr>
          <p:cNvPr id="14" name="テキスト ボックス 32"/>
          <p:cNvSpPr txBox="1"/>
          <p:nvPr/>
        </p:nvSpPr>
        <p:spPr>
          <a:xfrm>
            <a:off x="1259632" y="611529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464646"/>
                </a:solidFill>
              </a:rPr>
              <a:t>3. </a:t>
            </a:r>
            <a:r>
              <a:rPr lang="en-US" altLang="ja-JP" sz="1200" dirty="0">
                <a:solidFill>
                  <a:srgbClr val="464646"/>
                </a:solidFill>
              </a:rPr>
              <a:t>Application of </a:t>
            </a:r>
            <a:r>
              <a:rPr lang="en-US" altLang="ja-JP" sz="1200" dirty="0" err="1">
                <a:solidFill>
                  <a:srgbClr val="464646"/>
                </a:solidFill>
              </a:rPr>
              <a:t>everX</a:t>
            </a:r>
            <a:r>
              <a:rPr lang="en-US" altLang="ja-JP" sz="1200" dirty="0">
                <a:solidFill>
                  <a:srgbClr val="464646"/>
                </a:solidFill>
              </a:rPr>
              <a:t> Posterior</a:t>
            </a:r>
            <a:endParaRPr kumimoji="1" lang="ja-JP" altLang="en-US" sz="1200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353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dirty="0" smtClean="0"/>
              <a:t>everX Posterior – </a:t>
            </a:r>
            <a:r>
              <a:rPr lang="en-US" sz="2400" dirty="0" smtClean="0"/>
              <a:t>Reinforcement of large restorations </a:t>
            </a:r>
            <a:endParaRPr lang="en-US" sz="24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/>
            <a:r>
              <a:rPr lang="en-US" sz="2400" dirty="0" smtClean="0"/>
              <a:t>cavities where inlays or </a:t>
            </a:r>
            <a:r>
              <a:rPr lang="en-US" sz="2400" dirty="0" err="1" smtClean="0"/>
              <a:t>onlays</a:t>
            </a:r>
            <a:r>
              <a:rPr lang="en-US" sz="2400" dirty="0" smtClean="0"/>
              <a:t> would also be indicated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52CB7D-603A-4900-96D7-D7CDD673534E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7" descr="M:\PM - Dentistry Products\New proj &amp; prod\Stick Tech XENIUS base\Studies\everX Posterior\In vivo\Marinova,BG\Case 2\IMG_241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16200000">
            <a:off x="2568448" y="4119795"/>
            <a:ext cx="1486823" cy="2088233"/>
          </a:xfrm>
          <a:prstGeom prst="rect">
            <a:avLst/>
          </a:prstGeom>
          <a:noFill/>
        </p:spPr>
      </p:pic>
      <p:pic>
        <p:nvPicPr>
          <p:cNvPr id="7" name="Picture 10" descr="M:\PM - Dentistry Products\New proj &amp; prod\Stick Tech XENIUS base\Studies\everX Posterior\In vivo\Marinova,BG\Case 2\IMG_2421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5201927" y="4138875"/>
            <a:ext cx="1476450" cy="2016224"/>
          </a:xfrm>
          <a:prstGeom prst="rect">
            <a:avLst/>
          </a:prstGeom>
          <a:noFill/>
        </p:spPr>
      </p:pic>
      <p:pic>
        <p:nvPicPr>
          <p:cNvPr id="8" name="Picture 11" descr="M:\PM - Dentistry Products\New proj &amp; prod\Stick Tech XENIUS base\Studies\everX Posterior\In vivo\Marinova,BG\Case 2\IMG_2388.JPG"/>
          <p:cNvPicPr>
            <a:picLocks noChangeAspect="1" noChangeArrowheads="1"/>
          </p:cNvPicPr>
          <p:nvPr/>
        </p:nvPicPr>
        <p:blipFill>
          <a:blip r:embed="rId4" cstate="screen">
            <a:lum bright="32000" contrast="39000"/>
          </a:blip>
          <a:srcRect/>
          <a:stretch>
            <a:fillRect/>
          </a:stretch>
        </p:blipFill>
        <p:spPr bwMode="auto">
          <a:xfrm rot="16200000">
            <a:off x="3630922" y="1994731"/>
            <a:ext cx="1451024" cy="2015307"/>
          </a:xfrm>
          <a:prstGeom prst="rect">
            <a:avLst/>
          </a:prstGeom>
          <a:noFill/>
        </p:spPr>
      </p:pic>
      <p:pic>
        <p:nvPicPr>
          <p:cNvPr id="4098" name="Picture 2" descr="M:\PM - Dentistry Products\New proj &amp; prod\Stick Tech XENIUS base\Studies\everX Posterior\In vivo\Marinova,BG\Case 2\IMG_2379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16200000">
            <a:off x="617732" y="2074281"/>
            <a:ext cx="1519429" cy="1924609"/>
          </a:xfrm>
          <a:prstGeom prst="rect">
            <a:avLst/>
          </a:prstGeom>
          <a:noFill/>
        </p:spPr>
      </p:pic>
      <p:pic>
        <p:nvPicPr>
          <p:cNvPr id="1026" name="Picture 2" descr="M:\PM - Dentistry Products\New proj &amp; prod\Stick Tech XENIUS base\Studies\everX Posterior\In vivo\Marinova,BG\Case 2\IMG_2409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 rot="16200000">
            <a:off x="6728028" y="1993053"/>
            <a:ext cx="1419105" cy="1986744"/>
          </a:xfrm>
          <a:prstGeom prst="rect">
            <a:avLst/>
          </a:prstGeom>
          <a:noFill/>
        </p:spPr>
      </p:pic>
      <p:sp>
        <p:nvSpPr>
          <p:cNvPr id="18" name="テキスト ボックス 35"/>
          <p:cNvSpPr txBox="1"/>
          <p:nvPr/>
        </p:nvSpPr>
        <p:spPr>
          <a:xfrm>
            <a:off x="3347864" y="378903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464646"/>
                </a:solidFill>
              </a:rPr>
              <a:t>2. Cavity preparation</a:t>
            </a:r>
          </a:p>
        </p:txBody>
      </p:sp>
      <p:sp>
        <p:nvSpPr>
          <p:cNvPr id="19" name="テキスト ボックス 32"/>
          <p:cNvSpPr txBox="1"/>
          <p:nvPr/>
        </p:nvSpPr>
        <p:spPr>
          <a:xfrm>
            <a:off x="6228184" y="378903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464646"/>
                </a:solidFill>
              </a:rPr>
              <a:t>3 Build-up </a:t>
            </a:r>
            <a:r>
              <a:rPr lang="en-US" altLang="ja-JP" sz="1200" dirty="0" smtClean="0">
                <a:solidFill>
                  <a:srgbClr val="464646"/>
                </a:solidFill>
              </a:rPr>
              <a:t>of </a:t>
            </a:r>
            <a:r>
              <a:rPr lang="en-US" altLang="ja-JP" sz="1200" dirty="0">
                <a:solidFill>
                  <a:srgbClr val="464646"/>
                </a:solidFill>
              </a:rPr>
              <a:t>missing walls with </a:t>
            </a:r>
            <a:r>
              <a:rPr lang="en-US" altLang="ja-JP" sz="1200" dirty="0" smtClean="0">
                <a:solidFill>
                  <a:srgbClr val="464646"/>
                </a:solidFill>
              </a:rPr>
              <a:t> G-aenial </a:t>
            </a:r>
            <a:r>
              <a:rPr lang="en-US" altLang="ja-JP" sz="1200" dirty="0">
                <a:solidFill>
                  <a:srgbClr val="464646"/>
                </a:solidFill>
              </a:rPr>
              <a:t>Posterior</a:t>
            </a:r>
            <a:endParaRPr kumimoji="1" lang="ja-JP" altLang="en-US" sz="1200" dirty="0">
              <a:solidFill>
                <a:srgbClr val="464646"/>
              </a:solidFill>
            </a:endParaRPr>
          </a:p>
        </p:txBody>
      </p:sp>
      <p:sp>
        <p:nvSpPr>
          <p:cNvPr id="20" name="テキスト ボックス 34"/>
          <p:cNvSpPr txBox="1"/>
          <p:nvPr/>
        </p:nvSpPr>
        <p:spPr>
          <a:xfrm>
            <a:off x="4860032" y="5949279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464646"/>
                </a:solidFill>
              </a:rPr>
              <a:t>5</a:t>
            </a:r>
            <a:r>
              <a:rPr kumimoji="1" lang="en-US" altLang="ja-JP" sz="1200" dirty="0">
                <a:solidFill>
                  <a:srgbClr val="464646"/>
                </a:solidFill>
              </a:rPr>
              <a:t>. Final restoration after final layer of G-aenial Posterior </a:t>
            </a:r>
            <a:endParaRPr kumimoji="1" lang="ja-JP" altLang="en-US" sz="1200" dirty="0">
              <a:solidFill>
                <a:srgbClr val="464646"/>
              </a:solidFill>
            </a:endParaRPr>
          </a:p>
        </p:txBody>
      </p:sp>
      <p:sp>
        <p:nvSpPr>
          <p:cNvPr id="21" name="テキスト ボックス 32"/>
          <p:cNvSpPr txBox="1"/>
          <p:nvPr/>
        </p:nvSpPr>
        <p:spPr>
          <a:xfrm>
            <a:off x="2195736" y="594927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464646"/>
                </a:solidFill>
              </a:rPr>
              <a:t>4. </a:t>
            </a:r>
            <a:r>
              <a:rPr lang="en-US" altLang="ja-JP" sz="1200" dirty="0">
                <a:solidFill>
                  <a:srgbClr val="464646"/>
                </a:solidFill>
              </a:rPr>
              <a:t>Application of </a:t>
            </a:r>
            <a:r>
              <a:rPr lang="en-US" altLang="ja-JP" sz="1200" dirty="0" err="1">
                <a:solidFill>
                  <a:srgbClr val="464646"/>
                </a:solidFill>
              </a:rPr>
              <a:t>everX</a:t>
            </a:r>
            <a:r>
              <a:rPr lang="en-US" altLang="ja-JP" sz="1200" dirty="0">
                <a:solidFill>
                  <a:srgbClr val="464646"/>
                </a:solidFill>
              </a:rPr>
              <a:t> Posterior</a:t>
            </a:r>
            <a:endParaRPr kumimoji="1" lang="ja-JP" altLang="en-US" sz="1200" dirty="0">
              <a:solidFill>
                <a:srgbClr val="464646"/>
              </a:solidFill>
            </a:endParaRPr>
          </a:p>
        </p:txBody>
      </p:sp>
      <p:sp>
        <p:nvSpPr>
          <p:cNvPr id="22" name="テキスト ボックス 35"/>
          <p:cNvSpPr txBox="1"/>
          <p:nvPr/>
        </p:nvSpPr>
        <p:spPr>
          <a:xfrm>
            <a:off x="323528" y="3789039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464646"/>
                </a:solidFill>
              </a:rPr>
              <a:t>1 Defective  composite restoration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6188831" y="3566565"/>
            <a:ext cx="5541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i="1" dirty="0" err="1" smtClean="0">
                <a:solidFill>
                  <a:srgbClr val="464646"/>
                </a:solidFill>
                <a:latin typeface="Verdana"/>
              </a:rPr>
              <a:t>Courtesy</a:t>
            </a:r>
            <a:r>
              <a:rPr lang="fr-FR" i="1" dirty="0" smtClean="0">
                <a:solidFill>
                  <a:srgbClr val="464646"/>
                </a:solidFill>
                <a:latin typeface="Verdana"/>
              </a:rPr>
              <a:t> Dr Y. </a:t>
            </a:r>
            <a:r>
              <a:rPr lang="fr-FR" i="1" dirty="0" err="1" smtClean="0">
                <a:solidFill>
                  <a:srgbClr val="464646"/>
                </a:solidFill>
                <a:latin typeface="Verdana"/>
              </a:rPr>
              <a:t>Marinova</a:t>
            </a:r>
            <a:r>
              <a:rPr lang="fr-FR" i="1" dirty="0" smtClean="0">
                <a:solidFill>
                  <a:srgbClr val="464646"/>
                </a:solidFill>
                <a:latin typeface="Verdana"/>
              </a:rPr>
              <a:t>, </a:t>
            </a:r>
            <a:r>
              <a:rPr lang="fr-FR" i="1" dirty="0" err="1" smtClean="0">
                <a:solidFill>
                  <a:srgbClr val="464646"/>
                </a:solidFill>
                <a:latin typeface="Verdana"/>
              </a:rPr>
              <a:t>Bulgaria</a:t>
            </a:r>
            <a:endParaRPr lang="en-US" dirty="0">
              <a:solidFill>
                <a:srgbClr val="464646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2866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dirty="0" smtClean="0"/>
              <a:t>everX Posterior – </a:t>
            </a:r>
            <a:r>
              <a:rPr lang="en-US" sz="2400" dirty="0" smtClean="0"/>
              <a:t>Reinforcement of large restorations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 dirty="0" smtClean="0"/>
              <a:t>Cavity where inlay or onlay would also be indicated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52CB7D-603A-4900-96D7-D7CDD673534E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9218" name="Picture 2" descr="M:\PM - Dentistry Products\New proj &amp; prod\Stick Tech XENIUS base\Studies\everX Posterior\In vivo\Crnojevic,HR\16.Post operative rv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059832" y="4437112"/>
            <a:ext cx="2159000" cy="1564640"/>
          </a:xfrm>
          <a:prstGeom prst="rect">
            <a:avLst/>
          </a:prstGeom>
          <a:noFill/>
        </p:spPr>
      </p:pic>
      <p:pic>
        <p:nvPicPr>
          <p:cNvPr id="9219" name="Picture 3" descr="M:\PM - Dentistry Products\New proj &amp; prod\Stick Tech XENIUS base\Studies\everX Posterior\In vivo\Crnojevic,HR\1.Pre-operative vie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>
            <a:off x="527585" y="2504863"/>
            <a:ext cx="1799993" cy="1199995"/>
          </a:xfrm>
          <a:prstGeom prst="rect">
            <a:avLst/>
          </a:prstGeom>
          <a:noFill/>
        </p:spPr>
      </p:pic>
      <p:pic>
        <p:nvPicPr>
          <p:cNvPr id="9220" name="Picture 4" descr="M:\PM - Dentistry Products\New proj &amp; prod\Stick Tech XENIUS base\Studies\everX Posterior\In vivo\Crnojevic,HR\4.Isolation after cavity preparation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10800000">
            <a:off x="2351264" y="2204864"/>
            <a:ext cx="1418004" cy="1798960"/>
          </a:xfrm>
          <a:prstGeom prst="rect">
            <a:avLst/>
          </a:prstGeom>
          <a:noFill/>
        </p:spPr>
      </p:pic>
      <p:pic>
        <p:nvPicPr>
          <p:cNvPr id="9221" name="Picture 5" descr="M:\PM - Dentistry Products\New proj &amp; prod\Stick Tech XENIUS base\Studies\everX Posterior\In vivo\Crnojevic,HR\9.Build-up the approximal walls by using light-curing restorative composite ( G-aenial posterior )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092953" y="2204864"/>
            <a:ext cx="1199995" cy="1846147"/>
          </a:xfrm>
          <a:prstGeom prst="rect">
            <a:avLst/>
          </a:prstGeom>
          <a:noFill/>
        </p:spPr>
      </p:pic>
      <p:pic>
        <p:nvPicPr>
          <p:cNvPr id="9222" name="Picture 6" descr="M:\PM - Dentistry Products\New proj &amp; prod\Stick Tech XENIUS base\Studies\everX Posterior\In vivo\Crnojevic,HR\11.Packing everX Posterior in the cavity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 rot="16200000">
            <a:off x="5219585" y="2384863"/>
            <a:ext cx="1799993" cy="1439994"/>
          </a:xfrm>
          <a:prstGeom prst="rect">
            <a:avLst/>
          </a:prstGeom>
          <a:noFill/>
        </p:spPr>
      </p:pic>
      <p:pic>
        <p:nvPicPr>
          <p:cNvPr id="9223" name="Picture 7" descr="M:\PM - Dentistry Products\New proj &amp; prod\Stick Tech XENIUS base\Studies\everX Posterior\In vivo\Crnojevic,HR\15.Post-operative result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983760" y="2204864"/>
            <a:ext cx="1282553" cy="179896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 rot="16200000">
            <a:off x="6188831" y="3566565"/>
            <a:ext cx="5541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 smtClean="0">
                <a:solidFill>
                  <a:srgbClr val="464646"/>
                </a:solidFill>
                <a:latin typeface="Verdana"/>
              </a:rPr>
              <a:t>Courtesy</a:t>
            </a:r>
            <a:r>
              <a:rPr lang="fr-FR" i="1" dirty="0" smtClean="0">
                <a:solidFill>
                  <a:srgbClr val="464646"/>
                </a:solidFill>
                <a:latin typeface="Verdana"/>
              </a:rPr>
              <a:t> </a:t>
            </a:r>
            <a:r>
              <a:rPr lang="fr-FR" i="1" dirty="0" smtClean="0">
                <a:solidFill>
                  <a:srgbClr val="464646"/>
                </a:solidFill>
              </a:rPr>
              <a:t>Dr </a:t>
            </a:r>
            <a:r>
              <a:rPr lang="fr-FR" i="1" dirty="0" err="1" smtClean="0">
                <a:solidFill>
                  <a:srgbClr val="464646"/>
                </a:solidFill>
              </a:rPr>
              <a:t>Crnojevic,HR</a:t>
            </a:r>
            <a:endParaRPr lang="en-US" dirty="0">
              <a:solidFill>
                <a:srgbClr val="464646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7096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everX Posterior - Radiopacity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5A5417-214C-40D2-878F-B238CC926463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51520" y="2359913"/>
            <a:ext cx="3336101" cy="295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51521" y="5384249"/>
            <a:ext cx="34563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dirty="0" err="1" smtClean="0">
                <a:solidFill>
                  <a:srgbClr val="464646"/>
                </a:solidFill>
                <a:latin typeface="Verdana"/>
              </a:rPr>
              <a:t>Courtesy</a:t>
            </a:r>
            <a:r>
              <a:rPr lang="fr-FR" sz="1200" i="1" dirty="0" smtClean="0">
                <a:solidFill>
                  <a:srgbClr val="464646"/>
                </a:solidFill>
                <a:latin typeface="Verdana"/>
              </a:rPr>
              <a:t> </a:t>
            </a:r>
            <a:r>
              <a:rPr lang="fr-FR" sz="1200" i="1" dirty="0" smtClean="0">
                <a:solidFill>
                  <a:srgbClr val="464646"/>
                </a:solidFill>
              </a:rPr>
              <a:t>Dr Mach, </a:t>
            </a:r>
            <a:r>
              <a:rPr lang="fr-FR" sz="1200" i="1" dirty="0" err="1" smtClean="0">
                <a:solidFill>
                  <a:srgbClr val="464646"/>
                </a:solidFill>
              </a:rPr>
              <a:t>Tchek</a:t>
            </a:r>
            <a:r>
              <a:rPr lang="fr-FR" sz="1200" i="1" dirty="0" smtClean="0">
                <a:solidFill>
                  <a:srgbClr val="464646"/>
                </a:solidFill>
              </a:rPr>
              <a:t> </a:t>
            </a:r>
            <a:r>
              <a:rPr lang="fr-FR" sz="1200" i="1" dirty="0" err="1" smtClean="0">
                <a:solidFill>
                  <a:srgbClr val="464646"/>
                </a:solidFill>
              </a:rPr>
              <a:t>Republic</a:t>
            </a:r>
            <a:endParaRPr lang="en-US" sz="1200" dirty="0">
              <a:solidFill>
                <a:srgbClr val="464646"/>
              </a:solidFill>
              <a:latin typeface="Verdan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4925" y="1196975"/>
            <a:ext cx="90741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2400" dirty="0" err="1" smtClean="0">
                <a:solidFill>
                  <a:srgbClr val="158B70"/>
                </a:solidFill>
              </a:rPr>
              <a:t>everX</a:t>
            </a:r>
            <a:r>
              <a:rPr lang="en-GB" sz="2400" dirty="0" smtClean="0">
                <a:solidFill>
                  <a:srgbClr val="158B70"/>
                </a:solidFill>
              </a:rPr>
              <a:t> Posterior has </a:t>
            </a:r>
            <a:r>
              <a:rPr lang="en-GB" sz="2400" b="1" dirty="0" smtClean="0">
                <a:solidFill>
                  <a:srgbClr val="158B70"/>
                </a:solidFill>
              </a:rPr>
              <a:t>sufficient radio-opacity</a:t>
            </a:r>
            <a:r>
              <a:rPr lang="en-GB" sz="2400" dirty="0" smtClean="0">
                <a:solidFill>
                  <a:srgbClr val="158B70"/>
                </a:solidFill>
              </a:rPr>
              <a:t> for clinical applications as seen from the X-ray image below. </a:t>
            </a:r>
            <a:endParaRPr lang="en-US" sz="2400" dirty="0">
              <a:solidFill>
                <a:srgbClr val="158B70"/>
              </a:solidFill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3707904" y="2348880"/>
          <a:ext cx="5184576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3635896" y="5403994"/>
            <a:ext cx="55081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1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ea typeface="Calibri" pitchFamily="34" charset="0"/>
                <a:cs typeface="Arial" pitchFamily="34" charset="0"/>
              </a:rPr>
              <a:t>Source: GC R&amp;D Department, Tokyo, Japan, 2012</a:t>
            </a:r>
            <a:endParaRPr kumimoji="0" lang="en-US" sz="1000" b="0" i="1" u="none" strike="noStrike" cap="none" normalizeH="0" baseline="0" dirty="0" smtClean="0">
              <a:ln>
                <a:noFill/>
              </a:ln>
              <a:solidFill>
                <a:srgbClr val="464646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1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ea typeface="Calibri" pitchFamily="34" charset="0"/>
                <a:cs typeface="Arial" pitchFamily="34" charset="0"/>
              </a:rPr>
              <a:t>* </a:t>
            </a:r>
            <a:r>
              <a:rPr kumimoji="0" lang="en-GB" sz="1000" b="0" i="1" u="none" strike="noStrike" cap="none" normalizeH="0" baseline="0" dirty="0" err="1" smtClean="0">
                <a:ln>
                  <a:noFill/>
                </a:ln>
                <a:solidFill>
                  <a:srgbClr val="464646"/>
                </a:solidFill>
                <a:effectLst/>
                <a:ea typeface="Calibri" pitchFamily="34" charset="0"/>
                <a:cs typeface="Arial" pitchFamily="34" charset="0"/>
              </a:rPr>
              <a:t>Tsuge</a:t>
            </a:r>
            <a:r>
              <a:rPr kumimoji="0" lang="en-GB" sz="1000" b="0" i="1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ea typeface="Calibri" pitchFamily="34" charset="0"/>
                <a:cs typeface="Arial" pitchFamily="34" charset="0"/>
              </a:rPr>
              <a:t> T. J Oral </a:t>
            </a:r>
            <a:r>
              <a:rPr kumimoji="0" lang="en-GB" sz="1000" b="0" i="1" u="none" strike="noStrike" cap="none" normalizeH="0" baseline="0" dirty="0" err="1" smtClean="0">
                <a:ln>
                  <a:noFill/>
                </a:ln>
                <a:solidFill>
                  <a:srgbClr val="464646"/>
                </a:solidFill>
                <a:effectLst/>
                <a:ea typeface="Calibri" pitchFamily="34" charset="0"/>
                <a:cs typeface="Arial" pitchFamily="34" charset="0"/>
              </a:rPr>
              <a:t>Sci</a:t>
            </a:r>
            <a:r>
              <a:rPr kumimoji="0" lang="en-GB" sz="1000" b="0" i="1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ea typeface="Calibri" pitchFamily="34" charset="0"/>
                <a:cs typeface="Arial" pitchFamily="34" charset="0"/>
              </a:rPr>
              <a:t> 2009; 51(2): 223-230</a:t>
            </a:r>
            <a:endParaRPr kumimoji="0" lang="en-GB" sz="2400" b="0" i="1" u="none" strike="noStrike" cap="none" normalizeH="0" baseline="0" dirty="0" smtClean="0">
              <a:ln>
                <a:noFill/>
              </a:ln>
              <a:solidFill>
                <a:srgbClr val="464646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722024" y="2962146"/>
            <a:ext cx="322275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everX Posterior – Packaging</a:t>
            </a:r>
            <a:endParaRPr lang="en-US" altLang="ja-JP" b="0" dirty="0">
              <a:solidFill>
                <a:srgbClr val="000000"/>
              </a:solidFill>
              <a:latin typeface="Verdana" pitchFamily="34" charset="0"/>
              <a:ea typeface="HGPｺﾞｼｯｸE" pitchFamily="50" charset="-128"/>
            </a:endParaRPr>
          </a:p>
        </p:txBody>
      </p:sp>
      <p:graphicFrame>
        <p:nvGraphicFramePr>
          <p:cNvPr id="22" name="Content Placeholder 21"/>
          <p:cNvGraphicFramePr>
            <a:graphicFrameLocks noGrp="1"/>
          </p:cNvGraphicFramePr>
          <p:nvPr>
            <p:ph sz="half" idx="1"/>
          </p:nvPr>
        </p:nvGraphicFramePr>
        <p:xfrm>
          <a:off x="0" y="1297214"/>
          <a:ext cx="9144000" cy="918698"/>
        </p:xfrm>
        <a:graphic>
          <a:graphicData uri="http://schemas.openxmlformats.org/drawingml/2006/table">
            <a:tbl>
              <a:tblPr/>
              <a:tblGrid>
                <a:gridCol w="993623"/>
                <a:gridCol w="962009"/>
                <a:gridCol w="4216851"/>
                <a:gridCol w="971721"/>
                <a:gridCol w="999898"/>
                <a:gridCol w="999898"/>
              </a:tblGrid>
              <a:tr h="253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dirty="0" smtClean="0">
                          <a:solidFill>
                            <a:srgbClr val="464646"/>
                          </a:solidFill>
                          <a:latin typeface="+mn-lt"/>
                          <a:ea typeface="Times New Roman"/>
                        </a:rPr>
                        <a:t>Ar Nb West</a:t>
                      </a:r>
                      <a:endParaRPr lang="nl-BE" sz="1600" dirty="0">
                        <a:solidFill>
                          <a:srgbClr val="464646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464646"/>
                          </a:solidFill>
                          <a:latin typeface="+mn-lt"/>
                          <a:ea typeface="Times New Roman"/>
                          <a:cs typeface="Arial"/>
                        </a:rPr>
                        <a:t>Art. </a:t>
                      </a:r>
                      <a:r>
                        <a:rPr lang="en-GB" sz="1600" dirty="0" err="1" smtClean="0">
                          <a:solidFill>
                            <a:srgbClr val="464646"/>
                          </a:solidFill>
                          <a:latin typeface="+mn-lt"/>
                          <a:ea typeface="Times New Roman"/>
                          <a:cs typeface="Arial"/>
                        </a:rPr>
                        <a:t>Nb</a:t>
                      </a:r>
                      <a:r>
                        <a:rPr lang="en-GB" sz="1600" baseline="0" dirty="0" smtClean="0">
                          <a:solidFill>
                            <a:srgbClr val="464646"/>
                          </a:solidFill>
                          <a:latin typeface="+mn-lt"/>
                          <a:ea typeface="Times New Roman"/>
                          <a:cs typeface="Arial"/>
                        </a:rPr>
                        <a:t> East</a:t>
                      </a:r>
                      <a:endParaRPr lang="nl-BE" sz="1600" dirty="0">
                        <a:solidFill>
                          <a:srgbClr val="464646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464646"/>
                          </a:solidFill>
                          <a:latin typeface="+mn-lt"/>
                          <a:ea typeface="Times New Roman"/>
                          <a:cs typeface="Arial"/>
                        </a:rPr>
                        <a:t>Description</a:t>
                      </a:r>
                      <a:endParaRPr lang="nl-BE" sz="1600" dirty="0">
                        <a:solidFill>
                          <a:srgbClr val="464646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dirty="0" smtClean="0">
                          <a:solidFill>
                            <a:srgbClr val="464646"/>
                          </a:solidFill>
                          <a:latin typeface="+mn-lt"/>
                          <a:ea typeface="Times New Roman"/>
                        </a:rPr>
                        <a:t>WSP til April 30th</a:t>
                      </a:r>
                      <a:endParaRPr lang="nl-BE" sz="1600" dirty="0">
                        <a:solidFill>
                          <a:srgbClr val="464646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dirty="0" smtClean="0">
                          <a:solidFill>
                            <a:srgbClr val="464646"/>
                          </a:solidFill>
                          <a:latin typeface="+mn-lt"/>
                          <a:ea typeface="Times New Roman"/>
                        </a:rPr>
                        <a:t>WSP May 1st</a:t>
                      </a:r>
                      <a:endParaRPr lang="nl-BE" sz="1600" dirty="0">
                        <a:solidFill>
                          <a:srgbClr val="464646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dirty="0" smtClean="0">
                          <a:solidFill>
                            <a:srgbClr val="464646"/>
                          </a:solidFill>
                          <a:latin typeface="+mn-lt"/>
                          <a:ea typeface="Times New Roman"/>
                        </a:rPr>
                        <a:t>SRP</a:t>
                      </a:r>
                      <a:endParaRPr lang="nl-BE" sz="1600" dirty="0">
                        <a:solidFill>
                          <a:srgbClr val="464646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4310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600" dirty="0" smtClean="0">
                          <a:solidFill>
                            <a:srgbClr val="464646"/>
                          </a:solidFill>
                          <a:latin typeface="+mn-lt"/>
                          <a:ea typeface="Times New Roman"/>
                        </a:rPr>
                        <a:t>005117</a:t>
                      </a:r>
                      <a:endParaRPr lang="nl-BE" sz="1600" dirty="0">
                        <a:solidFill>
                          <a:srgbClr val="464646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600" dirty="0" smtClean="0">
                          <a:solidFill>
                            <a:srgbClr val="464646"/>
                          </a:solidFill>
                          <a:latin typeface="+mn-lt"/>
                          <a:ea typeface="Times New Roman"/>
                        </a:rPr>
                        <a:t>005118</a:t>
                      </a:r>
                      <a:endParaRPr lang="nl-BE" sz="1600" dirty="0">
                        <a:solidFill>
                          <a:srgbClr val="464646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200" dirty="0" err="1" smtClean="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everX</a:t>
                      </a:r>
                      <a:r>
                        <a:rPr lang="en-US" sz="1600" kern="1200" dirty="0" smtClean="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 Posterior, </a:t>
                      </a:r>
                      <a:r>
                        <a:rPr lang="en-US" sz="1600" kern="1200" dirty="0" err="1" smtClean="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Unitip</a:t>
                      </a:r>
                      <a:r>
                        <a:rPr lang="en-US" sz="1600" kern="1200" dirty="0" smtClean="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, 15 x 0.13 ml (0.25g)</a:t>
                      </a:r>
                      <a:endParaRPr lang="nl-BE" sz="1600" dirty="0">
                        <a:solidFill>
                          <a:srgbClr val="464646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dirty="0" smtClean="0">
                          <a:solidFill>
                            <a:srgbClr val="464646"/>
                          </a:solidFill>
                          <a:latin typeface="+mn-lt"/>
                          <a:ea typeface="Times New Roman"/>
                        </a:rPr>
                        <a:t>47.5 €</a:t>
                      </a:r>
                      <a:endParaRPr lang="nl-BE" sz="1600" dirty="0">
                        <a:solidFill>
                          <a:srgbClr val="464646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dirty="0" smtClean="0">
                          <a:solidFill>
                            <a:srgbClr val="464646"/>
                          </a:solidFill>
                          <a:latin typeface="+mn-lt"/>
                          <a:ea typeface="Times New Roman"/>
                        </a:rPr>
                        <a:t>57,7€</a:t>
                      </a:r>
                      <a:endParaRPr lang="nl-BE" sz="1600" dirty="0">
                        <a:solidFill>
                          <a:srgbClr val="464646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600" dirty="0" smtClean="0">
                          <a:solidFill>
                            <a:srgbClr val="464646"/>
                          </a:solidFill>
                          <a:latin typeface="+mn-lt"/>
                          <a:ea typeface="Times New Roman"/>
                        </a:rPr>
                        <a:t>67.9 €</a:t>
                      </a:r>
                      <a:endParaRPr lang="nl-BE" sz="1600" dirty="0">
                        <a:solidFill>
                          <a:srgbClr val="464646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 Placeholder 19"/>
          <p:cNvSpPr>
            <a:spLocks noGrp="1"/>
          </p:cNvSpPr>
          <p:nvPr>
            <p:ph type="body" sz="half" idx="2"/>
          </p:nvPr>
        </p:nvSpPr>
        <p:spPr>
          <a:xfrm>
            <a:off x="0" y="2849127"/>
            <a:ext cx="5868144" cy="2736304"/>
          </a:xfrm>
        </p:spPr>
        <p:txBody>
          <a:bodyPr/>
          <a:lstStyle/>
          <a:p>
            <a:pPr>
              <a:buNone/>
            </a:pPr>
            <a:r>
              <a:rPr lang="en-US" altLang="ja-JP" sz="2400" dirty="0" smtClean="0">
                <a:latin typeface="Verdana" pitchFamily="34" charset="0"/>
              </a:rPr>
              <a:t>Shade</a:t>
            </a:r>
          </a:p>
          <a:p>
            <a:pPr lvl="1">
              <a:buFont typeface="Arial" pitchFamily="34" charset="0"/>
              <a:buChar char="•"/>
            </a:pPr>
            <a:r>
              <a:rPr lang="nl-BE" altLang="ja-JP" sz="1800" dirty="0" smtClean="0">
                <a:latin typeface="Verdana" pitchFamily="34" charset="0"/>
              </a:rPr>
              <a:t>Universal</a:t>
            </a:r>
            <a:endParaRPr lang="en-US" altLang="ja-JP" sz="1800" dirty="0" smtClean="0">
              <a:latin typeface="Verdana" pitchFamily="34" charset="0"/>
            </a:endParaRPr>
          </a:p>
          <a:p>
            <a:pPr>
              <a:buNone/>
            </a:pPr>
            <a:r>
              <a:rPr lang="en-US" altLang="ja-JP" sz="2400" dirty="0" err="1" smtClean="0">
                <a:latin typeface="Verdana" pitchFamily="34" charset="0"/>
              </a:rPr>
              <a:t>Shelflife</a:t>
            </a:r>
            <a:endParaRPr lang="en-US" altLang="ja-JP" sz="2400" dirty="0" smtClean="0">
              <a:latin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nl-BE" altLang="ja-JP" sz="1800" dirty="0" smtClean="0">
                <a:latin typeface="Verdana" pitchFamily="34" charset="0"/>
              </a:rPr>
              <a:t>2 years</a:t>
            </a:r>
            <a:endParaRPr lang="en-US" altLang="ja-JP" sz="1800" dirty="0" smtClean="0">
              <a:latin typeface="Verdana" pitchFamily="34" charset="0"/>
            </a:endParaRPr>
          </a:p>
          <a:p>
            <a:pPr>
              <a:buNone/>
            </a:pPr>
            <a:r>
              <a:rPr lang="nl-BE" altLang="ja-JP" sz="2400" dirty="0" smtClean="0">
                <a:latin typeface="Verdana" pitchFamily="34" charset="0"/>
              </a:rPr>
              <a:t>Official date of availability:</a:t>
            </a:r>
          </a:p>
          <a:p>
            <a:pPr lvl="1">
              <a:buFont typeface="Arial" pitchFamily="34" charset="0"/>
              <a:buChar char="•"/>
            </a:pPr>
            <a:r>
              <a:rPr lang="nl-BE" altLang="ja-JP" sz="1800" dirty="0" smtClean="0">
                <a:latin typeface="Verdana" pitchFamily="34" charset="0"/>
              </a:rPr>
              <a:t>IDS</a:t>
            </a:r>
          </a:p>
          <a:p>
            <a:pPr>
              <a:buNone/>
            </a:pPr>
            <a:endParaRPr lang="en-US" altLang="ja-JP" sz="2400" dirty="0" smtClean="0">
              <a:latin typeface="Verdana" pitchFamily="34" charset="0"/>
            </a:endParaRPr>
          </a:p>
          <a:p>
            <a:pPr>
              <a:buNone/>
            </a:pPr>
            <a:endParaRPr lang="en-US" altLang="ja-JP" sz="2400" dirty="0" smtClean="0">
              <a:latin typeface="Verdana" pitchFamily="34" charset="0"/>
            </a:endParaRPr>
          </a:p>
          <a:p>
            <a:pPr>
              <a:buClr>
                <a:schemeClr val="hlink"/>
              </a:buClr>
              <a:buFont typeface="Wingdings" pitchFamily="2" charset="2"/>
              <a:buNone/>
            </a:pPr>
            <a:endParaRPr lang="en-US" altLang="ja-JP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everX Posterior,Master version 1.0,LL,200313</a:t>
            </a:r>
            <a:endParaRPr lang="en-US" altLang="ja-JP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488237-6081-41F9-8664-DFF8E01BED9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56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everX Posterior - Fieldtest 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nl-BE" sz="2400" dirty="0" smtClean="0"/>
              <a:t>41 users</a:t>
            </a:r>
          </a:p>
          <a:p>
            <a:r>
              <a:rPr lang="nl-BE" sz="2400" dirty="0" smtClean="0"/>
              <a:t>253 restorations in place!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Handling/ adaptation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63% used average layer of 3mm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63% found the handling acceptable, (37% viscous)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49% found the material non-sticky (while 37% sometimes sticky and 15% always)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59% judged cavity adaptation good, 20% excellent</a:t>
            </a:r>
          </a:p>
          <a:p>
            <a:pPr lvl="1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CEA9B1-487B-4D46-BCFC-51F0FC44566B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4648200" y="1196975"/>
          <a:ext cx="4460875" cy="511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606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everX Posterior - Fieldtest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Shade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Shade of </a:t>
            </a:r>
            <a:r>
              <a:rPr lang="en-US" dirty="0" err="1" smtClean="0"/>
              <a:t>everX</a:t>
            </a:r>
            <a:r>
              <a:rPr lang="en-US" dirty="0" smtClean="0"/>
              <a:t>  after Light-curing: 51% Good or excellent, 32% average 14% poor</a:t>
            </a:r>
          </a:p>
          <a:p>
            <a:endParaRPr lang="en-US" dirty="0" smtClean="0"/>
          </a:p>
          <a:p>
            <a:r>
              <a:rPr lang="en-US" dirty="0" smtClean="0"/>
              <a:t>Outcome</a:t>
            </a:r>
          </a:p>
          <a:p>
            <a:pPr lvl="1"/>
            <a:r>
              <a:rPr lang="en-US" dirty="0" smtClean="0"/>
              <a:t>88% never experienced post-op sensitivity</a:t>
            </a:r>
          </a:p>
          <a:p>
            <a:pPr lvl="1"/>
            <a:r>
              <a:rPr lang="en-US" dirty="0" smtClean="0"/>
              <a:t>54% judged final outcome good and  31% excellent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everX Posterior,Master version 1.0,LL,200313</a:t>
            </a:r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9811A2-7ECB-42AF-978D-C2E6A10D4A1A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648200" y="1196975"/>
          <a:ext cx="4460875" cy="511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951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everX Posterior – acceptance of concept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everX Posterior,Master version 1.0,LL,200313</a:t>
            </a:r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9811A2-7ECB-42AF-978D-C2E6A10D4A1A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38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1"/>
          </p:nvPr>
        </p:nvGraphicFramePr>
        <p:xfrm>
          <a:off x="34925" y="1196975"/>
          <a:ext cx="4460875" cy="2304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ontent Placeholder 13"/>
          <p:cNvGraphicFramePr>
            <a:graphicFrameLocks noGrp="1"/>
          </p:cNvGraphicFramePr>
          <p:nvPr>
            <p:ph sz="half" idx="2"/>
          </p:nvPr>
        </p:nvGraphicFramePr>
        <p:xfrm>
          <a:off x="4648200" y="1196975"/>
          <a:ext cx="4460875" cy="2304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>
            <a:graphicFrameLocks noGrp="1"/>
          </p:cNvGraphicFramePr>
          <p:nvPr/>
        </p:nvGraphicFramePr>
        <p:xfrm>
          <a:off x="0" y="3573016"/>
          <a:ext cx="9144000" cy="2996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0324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everX Posterior – Fraquency of use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Frequency of use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 average, 8 restorations perform a week on vital teeth where </a:t>
            </a:r>
            <a:r>
              <a:rPr lang="en-US" dirty="0" err="1" smtClean="0"/>
              <a:t>everX</a:t>
            </a:r>
            <a:r>
              <a:rPr lang="en-US" dirty="0" smtClean="0"/>
              <a:t> could be used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 average, 4.5 restorations perform a week on non-vital teeth where </a:t>
            </a:r>
            <a:r>
              <a:rPr lang="en-US" dirty="0" err="1" smtClean="0"/>
              <a:t>everX</a:t>
            </a:r>
            <a:r>
              <a:rPr lang="en-US" dirty="0" smtClean="0"/>
              <a:t> could be used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FBFEEA-F057-4718-9423-AFF566E01AB9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quarter" idx="2"/>
          </p:nvPr>
        </p:nvGraphicFramePr>
        <p:xfrm>
          <a:off x="4648200" y="1196975"/>
          <a:ext cx="4460875" cy="247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ontent Placeholder 17"/>
          <p:cNvGraphicFramePr>
            <a:graphicFrameLocks noGrp="1"/>
          </p:cNvGraphicFramePr>
          <p:nvPr>
            <p:ph sz="quarter" idx="3"/>
          </p:nvPr>
        </p:nvGraphicFramePr>
        <p:xfrm>
          <a:off x="4648200" y="3829050"/>
          <a:ext cx="4460875" cy="247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0589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1">
            <a:hlinkClick r:id="rId3" action="ppaction://hlinkfile"/>
          </p:cNvPr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5658" y="1222744"/>
            <a:ext cx="7230146" cy="5093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nl-BE" dirty="0" smtClean="0"/>
              <a:t>Rationale for development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665" y="1196975"/>
            <a:ext cx="7230140" cy="5111750"/>
          </a:xfrm>
          <a:noFill/>
        </p:spPr>
        <p:txBody>
          <a:bodyPr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Fractures...</a:t>
            </a:r>
          </a:p>
          <a:p>
            <a:pPr algn="ctr"/>
            <a:endParaRPr lang="en-GB" dirty="0" smtClean="0">
              <a:solidFill>
                <a:schemeClr val="bg1"/>
              </a:solidFill>
            </a:endParaRP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often happen as a result of tens of thousands of repetitive bites</a:t>
            </a:r>
          </a:p>
          <a:p>
            <a:pPr algn="ctr"/>
            <a:endParaRPr lang="en-GB" dirty="0" smtClean="0">
              <a:solidFill>
                <a:schemeClr val="bg1"/>
              </a:solidFill>
            </a:endParaRP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start from the surface of the conventional composite material and slowly propagate through the filling.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17063-15C0-4C97-BAE1-716EFAC907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everX Posterior- Positioning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sz="2400" b="1" dirty="0" err="1" smtClean="0"/>
              <a:t>everX</a:t>
            </a:r>
            <a:r>
              <a:rPr lang="en-GB" sz="2400" b="1" dirty="0" smtClean="0"/>
              <a:t> Posterior is a</a:t>
            </a:r>
            <a:r>
              <a:rPr lang="en-GB" sz="2400" dirty="0" smtClean="0"/>
              <a:t> </a:t>
            </a:r>
            <a:r>
              <a:rPr lang="en-GB" sz="2400" b="1" dirty="0" smtClean="0"/>
              <a:t>short fibre-reinforced composite</a:t>
            </a:r>
            <a:r>
              <a:rPr lang="en-GB" sz="2400" dirty="0" smtClean="0"/>
              <a:t> designed to replace damaged tissue- especially dentin- in conjunction to conventional composite such as G-aenial Posterior used as enamel replacement. The combination of both materials allows to restore teeth, and </a:t>
            </a:r>
            <a:r>
              <a:rPr lang="en-GB" sz="2400" b="1" dirty="0" smtClean="0"/>
              <a:t>especially large cavities, in a bio-mimetic way</a:t>
            </a:r>
            <a:r>
              <a:rPr lang="en-GB" sz="2400" dirty="0" smtClean="0"/>
              <a:t>. </a:t>
            </a:r>
          </a:p>
          <a:p>
            <a:pPr algn="ctr"/>
            <a:endParaRPr lang="en-GB" sz="2400" dirty="0" smtClean="0"/>
          </a:p>
          <a:p>
            <a:pPr algn="ctr"/>
            <a:r>
              <a:rPr lang="en-US" sz="2400" dirty="0" smtClean="0"/>
              <a:t>GC </a:t>
            </a:r>
            <a:r>
              <a:rPr lang="en-US" sz="2400" dirty="0" err="1" smtClean="0"/>
              <a:t>everX</a:t>
            </a:r>
            <a:r>
              <a:rPr lang="en-US" sz="2400" dirty="0" smtClean="0"/>
              <a:t> Posterior is </a:t>
            </a:r>
            <a:r>
              <a:rPr lang="en-GB" sz="2400" dirty="0" smtClean="0"/>
              <a:t>the strongest composite sub-structure that helps you to go extend beyond the current limitations of direct restorations</a:t>
            </a:r>
          </a:p>
          <a:p>
            <a:pPr algn="ctr"/>
            <a:endParaRPr lang="en-US" sz="2400" dirty="0" smtClean="0"/>
          </a:p>
          <a:p>
            <a:endParaRPr lang="nl-BE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E142FF-E768-48B1-9D3E-D3A1996D03D9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1937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Is everX Posterior only a base?</a:t>
            </a:r>
            <a:endParaRPr lang="en-US" dirty="0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C04874-3B00-437B-8E4A-E47062556137}" type="slidenum">
              <a:rPr lang="en-US" smtClean="0"/>
              <a:pPr/>
              <a:t>41</a:t>
            </a:fld>
            <a:endParaRPr lang="en-US"/>
          </a:p>
        </p:txBody>
      </p:sp>
      <p:cxnSp>
        <p:nvCxnSpPr>
          <p:cNvPr id="4" name="Gerade Verbindung mit Pfeil 15"/>
          <p:cNvCxnSpPr/>
          <p:nvPr/>
        </p:nvCxnSpPr>
        <p:spPr>
          <a:xfrm flipH="1" flipV="1">
            <a:off x="1043608" y="1484784"/>
            <a:ext cx="28054" cy="41044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Gerade Verbindung mit Pfeil 16"/>
          <p:cNvCxnSpPr/>
          <p:nvPr/>
        </p:nvCxnSpPr>
        <p:spPr>
          <a:xfrm>
            <a:off x="1043608" y="5661248"/>
            <a:ext cx="77048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8284344" y="5443976"/>
            <a:ext cx="1380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nl-BE" sz="1600" dirty="0">
                <a:solidFill>
                  <a:srgbClr val="000000"/>
                </a:solidFill>
              </a:rPr>
              <a:t>Cavity Size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196752"/>
            <a:ext cx="213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nl-BE" sz="1600" dirty="0">
                <a:solidFill>
                  <a:srgbClr val="000000"/>
                </a:solidFill>
              </a:rPr>
              <a:t>Restorative </a:t>
            </a:r>
            <a:r>
              <a:rPr lang="nl-BE" sz="1600" dirty="0" smtClean="0">
                <a:solidFill>
                  <a:srgbClr val="000000"/>
                </a:solidFill>
              </a:rPr>
              <a:t>option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106458"/>
            <a:ext cx="9720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nl-BE" sz="1000" dirty="0">
                <a:solidFill>
                  <a:srgbClr val="000000"/>
                </a:solidFill>
              </a:rPr>
              <a:t>High </a:t>
            </a:r>
            <a:r>
              <a:rPr lang="nl-BE" sz="1000" dirty="0" smtClean="0">
                <a:solidFill>
                  <a:srgbClr val="000000"/>
                </a:solidFill>
              </a:rPr>
              <a:t>Viscosity Flowable</a:t>
            </a:r>
            <a:endParaRPr 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644962"/>
            <a:ext cx="972000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nl-BE" sz="1000" dirty="0">
                <a:solidFill>
                  <a:srgbClr val="000000"/>
                </a:solidFill>
              </a:rPr>
              <a:t>Reinforced GIC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706453"/>
            <a:ext cx="972000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nl-BE" sz="1000" dirty="0">
                <a:solidFill>
                  <a:srgbClr val="000000"/>
                </a:solidFill>
              </a:rPr>
              <a:t>Composite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767944"/>
            <a:ext cx="972000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nl-BE" sz="1000" dirty="0">
                <a:solidFill>
                  <a:srgbClr val="000000"/>
                </a:solidFill>
              </a:rPr>
              <a:t>Inlay/ Onlay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306384"/>
            <a:ext cx="972000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nl-BE" sz="1000" dirty="0">
                <a:solidFill>
                  <a:srgbClr val="000000"/>
                </a:solidFill>
              </a:rPr>
              <a:t>C&amp;B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5106520"/>
            <a:ext cx="972000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nl-BE" sz="1000" dirty="0">
                <a:solidFill>
                  <a:srgbClr val="000000"/>
                </a:solidFill>
              </a:rPr>
              <a:t>GIC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9592" y="5703780"/>
            <a:ext cx="82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nl-BE" sz="1200" dirty="0">
                <a:solidFill>
                  <a:srgbClr val="000000"/>
                </a:solidFill>
              </a:rPr>
              <a:t>MI Cavity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45983" y="5703780"/>
            <a:ext cx="828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nl-BE" sz="1200" dirty="0">
                <a:solidFill>
                  <a:srgbClr val="000000"/>
                </a:solidFill>
              </a:rPr>
              <a:t>Class I &amp; II non bearing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2374" y="5703780"/>
            <a:ext cx="828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nl-BE" sz="1200" dirty="0">
                <a:solidFill>
                  <a:srgbClr val="000000"/>
                </a:solidFill>
              </a:rPr>
              <a:t>Class I load bearing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8765" y="5703780"/>
            <a:ext cx="828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nl-BE" sz="1200" dirty="0">
                <a:solidFill>
                  <a:srgbClr val="000000"/>
                </a:solidFill>
              </a:rPr>
              <a:t>Class II  Load bearing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5156" y="5703780"/>
            <a:ext cx="828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nl-BE" sz="1200" dirty="0">
                <a:solidFill>
                  <a:srgbClr val="000000"/>
                </a:solidFill>
              </a:rPr>
              <a:t>Endo treated tooth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31547" y="5703780"/>
            <a:ext cx="828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nl-BE" sz="1200" dirty="0">
                <a:solidFill>
                  <a:srgbClr val="000000"/>
                </a:solidFill>
              </a:rPr>
              <a:t>1 or 2 Missing cusp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77938" y="5703780"/>
            <a:ext cx="82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nl-BE" sz="1200" dirty="0">
                <a:solidFill>
                  <a:srgbClr val="000000"/>
                </a:solidFill>
              </a:rPr>
              <a:t>1 wall Left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24328" y="5703780"/>
            <a:ext cx="8280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nl-BE" sz="1200" dirty="0">
                <a:solidFill>
                  <a:srgbClr val="000000"/>
                </a:solidFill>
              </a:rPr>
              <a:t>Sub-gingival root fracture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7704" y="3666592"/>
            <a:ext cx="3600400" cy="307777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nl-BE" sz="1400" dirty="0" smtClean="0">
                <a:solidFill>
                  <a:srgbClr val="000000"/>
                </a:solidFill>
              </a:rPr>
              <a:t>G-ænial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59632" y="4577476"/>
            <a:ext cx="2376264" cy="307777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nl-BE" sz="1400" dirty="0">
                <a:solidFill>
                  <a:srgbClr val="000000"/>
                </a:solidFill>
              </a:rPr>
              <a:t>EQUIA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59632" y="5032921"/>
            <a:ext cx="1584176" cy="307777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nl-BE" sz="1400" dirty="0">
                <a:solidFill>
                  <a:srgbClr val="000000"/>
                </a:solidFill>
              </a:rPr>
              <a:t>Fuji IX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59632" y="4122034"/>
            <a:ext cx="3240360" cy="307777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nl-BE" sz="1400" dirty="0" smtClean="0">
                <a:solidFill>
                  <a:srgbClr val="000000"/>
                </a:solidFill>
              </a:rPr>
              <a:t>G-ænial </a:t>
            </a:r>
            <a:r>
              <a:rPr lang="nl-BE" sz="1400" dirty="0">
                <a:solidFill>
                  <a:srgbClr val="000000"/>
                </a:solidFill>
              </a:rPr>
              <a:t>Universal Flo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44008" y="2755708"/>
            <a:ext cx="2736304" cy="307777"/>
          </a:xfrm>
          <a:prstGeom prst="rect">
            <a:avLst/>
          </a:prstGeom>
          <a:solidFill>
            <a:srgbClr val="B2B2B2"/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nl-BE" sz="1400" dirty="0">
                <a:solidFill>
                  <a:srgbClr val="000000"/>
                </a:solidFill>
              </a:rPr>
              <a:t>Gradia Lab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72200" y="2300266"/>
            <a:ext cx="1008112" cy="307777"/>
          </a:xfrm>
          <a:prstGeom prst="rect">
            <a:avLst/>
          </a:prstGeom>
          <a:solidFill>
            <a:srgbClr val="B2B2B2"/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nl-BE" sz="1400" dirty="0">
                <a:solidFill>
                  <a:srgbClr val="000000"/>
                </a:solidFill>
              </a:rPr>
              <a:t>Initial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1844824"/>
            <a:ext cx="972000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nl-BE" sz="1000" dirty="0">
                <a:solidFill>
                  <a:srgbClr val="000000"/>
                </a:solidFill>
              </a:rPr>
              <a:t>Implant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52320" y="1844824"/>
            <a:ext cx="936104" cy="307777"/>
          </a:xfrm>
          <a:prstGeom prst="rect">
            <a:avLst/>
          </a:prstGeom>
          <a:solidFill>
            <a:srgbClr val="B2B2B2"/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nl-BE" sz="1400" dirty="0">
                <a:solidFill>
                  <a:srgbClr val="000000"/>
                </a:solidFill>
              </a:rPr>
              <a:t>Aadva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44008" y="1484784"/>
            <a:ext cx="40324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403648" y="148478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nl-BE" dirty="0">
                <a:solidFill>
                  <a:srgbClr val="000000"/>
                </a:solidFill>
              </a:rPr>
              <a:t>Direct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20072" y="112474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nl-BE" dirty="0">
                <a:solidFill>
                  <a:srgbClr val="000000"/>
                </a:solidFill>
              </a:rPr>
              <a:t>Indirect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3229504"/>
            <a:ext cx="972000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nl-BE" sz="1000" b="1" dirty="0">
                <a:solidFill>
                  <a:srgbClr val="000000"/>
                </a:solidFill>
              </a:rPr>
              <a:t>FRC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03848" y="3211150"/>
            <a:ext cx="3240360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nl-BE" sz="1400" dirty="0" smtClean="0">
                <a:solidFill>
                  <a:srgbClr val="000000"/>
                </a:solidFill>
              </a:rPr>
              <a:t>everX Posterior  </a:t>
            </a:r>
            <a:r>
              <a:rPr lang="nl-BE" sz="1400" dirty="0">
                <a:solidFill>
                  <a:srgbClr val="000000"/>
                </a:solidFill>
              </a:rPr>
              <a:t>+ </a:t>
            </a:r>
            <a:r>
              <a:rPr lang="nl-BE" sz="1400" dirty="0" smtClean="0">
                <a:solidFill>
                  <a:srgbClr val="000000"/>
                </a:solidFill>
              </a:rPr>
              <a:t>G-ænial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59632" y="1844824"/>
            <a:ext cx="5184576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252537" y="1850065"/>
            <a:ext cx="4255128" cy="8930"/>
          </a:xfrm>
          <a:prstGeom prst="straightConnector1">
            <a:avLst/>
          </a:prstGeom>
          <a:ln w="952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307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47" grpId="0"/>
      <p:bldP spid="48" grpId="0"/>
      <p:bldP spid="36" grpId="0"/>
      <p:bldP spid="3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Bulk –fill composites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dirty="0" smtClean="0"/>
              <a:t>GC Options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dirty="0" smtClean="0"/>
              <a:t>Small – medium cavities, high caries risk patients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dirty="0" smtClean="0"/>
              <a:t>EQUIA: real bulk- including occlusal surface in 1 material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dirty="0" smtClean="0"/>
              <a:t>G-ænial Universal Flo: layering BUT no change of syringe, no 40s curing time, perfect adaptation, aesthetic, wear resistance &amp; easy polishing (win  time on polishing, not on application!)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dirty="0" smtClean="0"/>
              <a:t>Large cavities – Class I &amp; II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dirty="0" smtClean="0"/>
              <a:t>Sandwich technique – GIC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dirty="0" smtClean="0"/>
              <a:t>everX Posterior + composite: reinforcement, avoid tooth &amp; cusp fracture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dirty="0" smtClean="0"/>
              <a:t>Large cavities: 1 or 2 missing cusps, after endo treatment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dirty="0" smtClean="0"/>
              <a:t>everX Posterior + composite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ABC1DB-2D04-4414-BB09-C1682733FD1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7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dirty="0" smtClean="0"/>
              <a:t>GC’s portfolio based on indications</a:t>
            </a:r>
            <a:endParaRPr lang="en-US" sz="2400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431B43-5EFB-4ADE-8EF8-C813057181A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04900" y="1543050"/>
            <a:ext cx="7677150" cy="4019550"/>
          </a:xfrm>
          <a:prstGeom prst="rect">
            <a:avLst/>
          </a:prstGeom>
          <a:solidFill>
            <a:srgbClr val="F3FEFF">
              <a:alpha val="92941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Gerade Verbindung mit Pfeil 15"/>
          <p:cNvCxnSpPr/>
          <p:nvPr/>
        </p:nvCxnSpPr>
        <p:spPr>
          <a:xfrm rot="5400000" flipH="1" flipV="1">
            <a:off x="-926086" y="3615540"/>
            <a:ext cx="4084426" cy="15646"/>
          </a:xfrm>
          <a:prstGeom prst="straightConnector1">
            <a:avLst/>
          </a:prstGeom>
          <a:noFill/>
          <a:ln w="38100" cap="flat" cmpd="sng" algn="ctr">
            <a:solidFill>
              <a:srgbClr val="F79646"/>
            </a:solidFill>
            <a:prstDash val="solid"/>
            <a:tailEnd type="arrow"/>
          </a:ln>
          <a:effectLst>
            <a:glow rad="139700">
              <a:srgbClr val="C0504D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2" name="Gerade Verbindung mit Pfeil 16"/>
          <p:cNvCxnSpPr/>
          <p:nvPr/>
        </p:nvCxnSpPr>
        <p:spPr>
          <a:xfrm>
            <a:off x="1043608" y="5661248"/>
            <a:ext cx="7704856" cy="0"/>
          </a:xfrm>
          <a:prstGeom prst="straightConnector1">
            <a:avLst/>
          </a:prstGeom>
          <a:noFill/>
          <a:ln w="38100" cap="flat" cmpd="sng" algn="ctr">
            <a:solidFill>
              <a:srgbClr val="F79646"/>
            </a:solidFill>
            <a:prstDash val="solid"/>
            <a:tailEnd type="arrow"/>
          </a:ln>
          <a:effectLst>
            <a:glow rad="139700">
              <a:srgbClr val="C0504D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3" name="TextBox 22"/>
          <p:cNvSpPr txBox="1"/>
          <p:nvPr/>
        </p:nvSpPr>
        <p:spPr>
          <a:xfrm>
            <a:off x="1181100" y="5775548"/>
            <a:ext cx="2495550" cy="307777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Verdana" pitchFamily="34" charset="0"/>
                <a:cs typeface="Verdana" pitchFamily="34" charset="0"/>
              </a:rPr>
              <a:t>≤ load bearing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62050" y="6194648"/>
            <a:ext cx="3690418" cy="307777"/>
          </a:xfrm>
          <a:prstGeom prst="rect">
            <a:avLst/>
          </a:prstGeom>
          <a:solidFill>
            <a:srgbClr val="EEECE1">
              <a:lumMod val="7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Verdana" pitchFamily="34" charset="0"/>
                <a:cs typeface="Verdana" pitchFamily="34" charset="0"/>
              </a:rPr>
              <a:t>ALL Direct applications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59632" y="4691776"/>
            <a:ext cx="2474168" cy="318374"/>
          </a:xfrm>
          <a:prstGeom prst="rect">
            <a:avLst/>
          </a:prstGeom>
          <a:gradFill flip="none" rotWithShape="1">
            <a:gsLst>
              <a:gs pos="0">
                <a:srgbClr val="F3FEFF">
                  <a:shade val="30000"/>
                  <a:satMod val="115000"/>
                </a:srgbClr>
              </a:gs>
              <a:gs pos="50000">
                <a:srgbClr val="F3FEFF">
                  <a:shade val="67500"/>
                  <a:satMod val="115000"/>
                </a:srgbClr>
              </a:gs>
              <a:gs pos="100000">
                <a:srgbClr val="F3FEFF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Verdana" pitchFamily="34" charset="0"/>
                <a:cs typeface="Verdana" pitchFamily="34" charset="0"/>
              </a:rPr>
              <a:t>EQUIA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15458" y="2755708"/>
            <a:ext cx="3928492" cy="307777"/>
          </a:xfrm>
          <a:prstGeom prst="rect">
            <a:avLst/>
          </a:prstGeom>
          <a:solidFill>
            <a:srgbClr val="B2B2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BE" sz="1400" kern="0" dirty="0" smtClean="0">
                <a:solidFill>
                  <a:prstClr val="black"/>
                </a:solidFill>
                <a:latin typeface="Calibri"/>
                <a:ea typeface="Verdana" pitchFamily="34" charset="0"/>
                <a:cs typeface="Verdana" pitchFamily="34" charset="0"/>
              </a:rPr>
              <a:t>Gradia Lab</a:t>
            </a:r>
            <a:endParaRPr lang="en-US" sz="1400" kern="0" dirty="0" smtClean="0">
              <a:solidFill>
                <a:prstClr val="black"/>
              </a:solidFill>
              <a:latin typeface="Calibri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19650" y="2300267"/>
            <a:ext cx="3886200" cy="307777"/>
          </a:xfrm>
          <a:prstGeom prst="rect">
            <a:avLst/>
          </a:prstGeom>
          <a:solidFill>
            <a:srgbClr val="B2B2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BE" sz="1400" kern="0" dirty="0" smtClean="0">
                <a:solidFill>
                  <a:prstClr val="black"/>
                </a:solidFill>
                <a:latin typeface="Calibri"/>
                <a:ea typeface="Verdana" pitchFamily="34" charset="0"/>
                <a:cs typeface="Verdana" pitchFamily="34" charset="0"/>
              </a:rPr>
              <a:t>Initial</a:t>
            </a:r>
            <a:endParaRPr lang="en-US" sz="1400" kern="0" dirty="0" smtClean="0">
              <a:solidFill>
                <a:prstClr val="black"/>
              </a:solidFill>
              <a:latin typeface="Calibri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38700" y="1844825"/>
            <a:ext cx="3905250" cy="307777"/>
          </a:xfrm>
          <a:prstGeom prst="rect">
            <a:avLst/>
          </a:prstGeom>
          <a:solidFill>
            <a:srgbClr val="B2B2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BE" sz="1400" kern="0" dirty="0" smtClean="0">
                <a:solidFill>
                  <a:prstClr val="black"/>
                </a:solidFill>
                <a:latin typeface="Calibri"/>
                <a:ea typeface="Verdana" pitchFamily="34" charset="0"/>
                <a:cs typeface="Verdana" pitchFamily="34" charset="0"/>
              </a:rPr>
              <a:t>Aadva</a:t>
            </a:r>
            <a:endParaRPr lang="en-US" sz="1400" kern="0" dirty="0" smtClean="0">
              <a:solidFill>
                <a:prstClr val="black"/>
              </a:solidFill>
              <a:latin typeface="Calibri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3648" y="1199034"/>
            <a:ext cx="3096344" cy="369332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BE" dirty="0" smtClean="0">
                <a:solidFill>
                  <a:prstClr val="black"/>
                </a:solidFill>
                <a:latin typeface="Calibri"/>
              </a:rPr>
              <a:t>Direct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20072" y="112474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BE" dirty="0" smtClean="0">
                <a:solidFill>
                  <a:prstClr val="black"/>
                </a:solidFill>
                <a:latin typeface="Calibri"/>
              </a:rPr>
              <a:t>Indirect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rot="16200000" flipH="1">
            <a:off x="2858700" y="3582600"/>
            <a:ext cx="3960000" cy="38100"/>
          </a:xfrm>
          <a:prstGeom prst="line">
            <a:avLst/>
          </a:prstGeom>
          <a:noFill/>
          <a:ln w="53975" cap="flat" cmpd="sng" algn="ctr">
            <a:solidFill>
              <a:srgbClr val="F79646"/>
            </a:solidFill>
            <a:prstDash val="solid"/>
            <a:bevel/>
          </a:ln>
          <a:effectLst>
            <a:glow rad="139700">
              <a:srgbClr val="C0504D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</p:cxnSp>
      <p:cxnSp>
        <p:nvCxnSpPr>
          <p:cNvPr id="32" name="Straight Connector 31"/>
          <p:cNvCxnSpPr/>
          <p:nvPr/>
        </p:nvCxnSpPr>
        <p:spPr>
          <a:xfrm rot="16200000" flipH="1">
            <a:off x="3276600" y="5143500"/>
            <a:ext cx="933450" cy="19050"/>
          </a:xfrm>
          <a:prstGeom prst="line">
            <a:avLst/>
          </a:prstGeom>
          <a:noFill/>
          <a:ln w="0" cap="sq" cmpd="sng" algn="ctr">
            <a:solidFill>
              <a:srgbClr val="F79646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</p:cxnSp>
      <p:sp>
        <p:nvSpPr>
          <p:cNvPr id="33" name="TextBox 32"/>
          <p:cNvSpPr txBox="1"/>
          <p:nvPr/>
        </p:nvSpPr>
        <p:spPr>
          <a:xfrm>
            <a:off x="1259632" y="4152901"/>
            <a:ext cx="3520800" cy="304800"/>
          </a:xfrm>
          <a:prstGeom prst="rect">
            <a:avLst/>
          </a:prstGeom>
          <a:gradFill flip="none" rotWithShape="1">
            <a:gsLst>
              <a:gs pos="0">
                <a:srgbClr val="F3FEFF">
                  <a:shade val="30000"/>
                  <a:satMod val="115000"/>
                </a:srgbClr>
              </a:gs>
              <a:gs pos="50000">
                <a:srgbClr val="F3FEFF">
                  <a:shade val="67500"/>
                  <a:satMod val="115000"/>
                </a:srgbClr>
              </a:gs>
              <a:gs pos="100000">
                <a:srgbClr val="F3FEFF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Verdana" pitchFamily="34" charset="0"/>
                <a:cs typeface="Verdana" pitchFamily="34" charset="0"/>
              </a:rPr>
              <a:t>G-ænial Universal Flo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60004" y="3666592"/>
            <a:ext cx="3521546" cy="314858"/>
          </a:xfrm>
          <a:prstGeom prst="rect">
            <a:avLst/>
          </a:prstGeom>
          <a:gradFill flip="none" rotWithShape="1">
            <a:gsLst>
              <a:gs pos="0">
                <a:srgbClr val="F3FEFF">
                  <a:shade val="30000"/>
                  <a:satMod val="115000"/>
                </a:srgbClr>
              </a:gs>
              <a:gs pos="50000">
                <a:srgbClr val="F3FEFF">
                  <a:shade val="67500"/>
                  <a:satMod val="115000"/>
                </a:srgbClr>
              </a:gs>
              <a:gs pos="100000">
                <a:srgbClr val="F3FEFF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Verdana" pitchFamily="34" charset="0"/>
                <a:cs typeface="Verdana" pitchFamily="34" charset="0"/>
              </a:rPr>
              <a:t>G-ænial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0600" y="3219450"/>
            <a:ext cx="2253208" cy="523220"/>
          </a:xfrm>
          <a:prstGeom prst="rect">
            <a:avLst/>
          </a:prstGeom>
          <a:solidFill>
            <a:srgbClr val="00ABC1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BE" sz="1400" dirty="0" smtClean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everX Posterior  + G-ænial</a:t>
            </a:r>
            <a:endParaRPr lang="en-US" sz="1400" dirty="0">
              <a:solidFill>
                <a:prstClr val="black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55182" y="4691776"/>
            <a:ext cx="1045418" cy="307777"/>
          </a:xfrm>
          <a:prstGeom prst="rect">
            <a:avLst/>
          </a:prstGeom>
          <a:gradFill flip="none" rotWithShape="1">
            <a:gsLst>
              <a:gs pos="0">
                <a:srgbClr val="F3FEFF">
                  <a:shade val="30000"/>
                  <a:satMod val="115000"/>
                </a:srgbClr>
              </a:gs>
              <a:gs pos="50000">
                <a:srgbClr val="F3FEFF">
                  <a:shade val="67500"/>
                  <a:satMod val="115000"/>
                </a:srgbClr>
              </a:gs>
              <a:gs pos="100000">
                <a:srgbClr val="F3FEFF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Verdana" pitchFamily="34" charset="0"/>
                <a:cs typeface="Verdana" pitchFamily="34" charset="0"/>
              </a:rPr>
              <a:t>Semi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9950" y="5638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Cavity size 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3629025" y="4448175"/>
            <a:ext cx="2381250" cy="0"/>
          </a:xfrm>
          <a:prstGeom prst="line">
            <a:avLst/>
          </a:prstGeom>
          <a:noFill/>
          <a:ln w="0" cap="sq" cmpd="sng" algn="ctr">
            <a:solidFill>
              <a:srgbClr val="F79646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</p:cxnSp>
    </p:spTree>
    <p:extLst>
      <p:ext uri="{BB962C8B-B14F-4D97-AF65-F5344CB8AC3E}">
        <p14:creationId xmlns:p14="http://schemas.microsoft.com/office/powerpoint/2010/main" val="40523381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0.25868 4.44444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7 L 0.25 -3.7037E-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25729 -0.0027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-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25 -1.48148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30" grpId="0"/>
      <p:bldP spid="33" grpId="0" animBg="1"/>
      <p:bldP spid="34" grpId="0" animBg="1"/>
      <p:bldP spid="35" grpId="0" animBg="1"/>
      <p:bldP spid="37" grpId="0" animBg="1"/>
      <p:bldP spid="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everX Posterior –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Competitor to inlay/ </a:t>
            </a:r>
            <a:r>
              <a:rPr lang="en-US" sz="2400" dirty="0" err="1" smtClean="0"/>
              <a:t>onlays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Lab made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CAD/ CAM made (CEREC)</a:t>
            </a:r>
          </a:p>
          <a:p>
            <a:pPr lvl="1"/>
            <a:r>
              <a:rPr lang="en-US" sz="1800" dirty="0" smtClean="0"/>
              <a:t>meaning extending the direct restorative market towards indirect.</a:t>
            </a:r>
          </a:p>
          <a:p>
            <a:pPr lvl="1">
              <a:buNone/>
            </a:pPr>
            <a:endParaRPr lang="en-US" sz="1800" dirty="0" smtClean="0"/>
          </a:p>
          <a:p>
            <a:r>
              <a:rPr lang="en-US" sz="2400" dirty="0" smtClean="0"/>
              <a:t>Competitor to other base/ dentin replacement material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 Bulk-fill materials (e.g. SDR from </a:t>
            </a:r>
            <a:r>
              <a:rPr lang="en-US" sz="1800" dirty="0" err="1" smtClean="0"/>
              <a:t>Dentsply</a:t>
            </a:r>
            <a:r>
              <a:rPr lang="en-US" sz="18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 GIC base material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 Flowable base materials</a:t>
            </a:r>
          </a:p>
          <a:p>
            <a:pPr lvl="1">
              <a:buFont typeface="Arial" pitchFamily="34" charset="0"/>
              <a:buChar char="•"/>
            </a:pPr>
            <a:endParaRPr lang="nl-BE" sz="1800" dirty="0" smtClean="0"/>
          </a:p>
          <a:p>
            <a:r>
              <a:rPr lang="nl-BE" sz="2400" dirty="0" smtClean="0"/>
              <a:t>everX Posterior is an innovative product and will not be positioned as direct competitor- me too product – vs. bulk-fill materials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5A5417-214C-40D2-878F-B238CC92646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2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everX Posterior - Key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sz="2800" dirty="0" smtClean="0"/>
          </a:p>
          <a:p>
            <a:r>
              <a:rPr lang="en-GB" sz="2800" dirty="0" smtClean="0"/>
              <a:t>Looking for solution to prevent cracks in restorations &amp; teeth?</a:t>
            </a:r>
            <a:endParaRPr lang="en-US" sz="2800" dirty="0" smtClean="0"/>
          </a:p>
          <a:p>
            <a:r>
              <a:rPr lang="en-GB" sz="2800" dirty="0" smtClean="0"/>
              <a:t> </a:t>
            </a:r>
            <a:endParaRPr lang="en-US" sz="2800" dirty="0" smtClean="0"/>
          </a:p>
          <a:p>
            <a:r>
              <a:rPr lang="en-GB" sz="2800" dirty="0" smtClean="0"/>
              <a:t> </a:t>
            </a:r>
            <a:endParaRPr lang="en-US" sz="2800" dirty="0" smtClean="0"/>
          </a:p>
          <a:p>
            <a:pPr algn="ctr"/>
            <a:r>
              <a:rPr lang="en-GB" sz="2800" b="1" dirty="0" smtClean="0"/>
              <a:t>GC </a:t>
            </a:r>
            <a:r>
              <a:rPr lang="en-GB" sz="2800" b="1" dirty="0" err="1" smtClean="0"/>
              <a:t>everX</a:t>
            </a:r>
            <a:r>
              <a:rPr lang="en-GB" sz="2800" b="1" dirty="0" smtClean="0"/>
              <a:t> Posterior</a:t>
            </a:r>
            <a:endParaRPr lang="en-US" sz="2800" b="1" dirty="0" smtClean="0"/>
          </a:p>
          <a:p>
            <a:r>
              <a:rPr lang="en-US" sz="2800" dirty="0" smtClean="0"/>
              <a:t>The strongest composite sub-structure that helps you to extend beyond the current limitations of direct restorations</a:t>
            </a:r>
          </a:p>
          <a:p>
            <a:r>
              <a:rPr lang="en-GB" sz="2800" dirty="0" smtClean="0"/>
              <a:t> </a:t>
            </a:r>
            <a:endParaRPr lang="en-US" sz="2800" dirty="0" smtClean="0"/>
          </a:p>
          <a:p>
            <a:endParaRPr lang="nl-BE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E142FF-E768-48B1-9D3E-D3A1996D03D9}" type="slidenum">
              <a:rPr lang="en-GB" smtClean="0"/>
              <a:pPr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73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everX Posterior– Target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BE" dirty="0" smtClean="0"/>
              <a:t>User a</a:t>
            </a:r>
          </a:p>
          <a:p>
            <a:pPr lvl="1">
              <a:buFont typeface="Arial" pitchFamily="34" charset="0"/>
              <a:buChar char="•"/>
            </a:pPr>
            <a:r>
              <a:rPr lang="nl-BE" dirty="0" smtClean="0"/>
              <a:t>User looking for answer to prevent cracks in teeth &amp; restorations</a:t>
            </a:r>
          </a:p>
          <a:p>
            <a:pPr lvl="2">
              <a:buFont typeface="Arial" pitchFamily="34" charset="0"/>
              <a:buChar char="•"/>
            </a:pPr>
            <a:r>
              <a:rPr lang="nl-BE" dirty="0" smtClean="0"/>
              <a:t>Composite failure is being shown as a major reason for replacement of restorations</a:t>
            </a:r>
          </a:p>
          <a:p>
            <a:pPr lvl="1">
              <a:buNone/>
            </a:pP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User b</a:t>
            </a:r>
          </a:p>
          <a:p>
            <a:pPr lvl="1">
              <a:buFont typeface="Arial" pitchFamily="34" charset="0"/>
              <a:buChar char="•"/>
            </a:pPr>
            <a:r>
              <a:rPr lang="nl-BE" dirty="0" smtClean="0"/>
              <a:t>User looking for viable / sustainable restorative material for large cavities </a:t>
            </a:r>
          </a:p>
          <a:p>
            <a:pPr lvl="2">
              <a:buFont typeface="Arial" pitchFamily="34" charset="0"/>
              <a:buChar char="•"/>
            </a:pPr>
            <a:r>
              <a:rPr lang="nl-BE" dirty="0" smtClean="0"/>
              <a:t>After amalgam removal (especially with cusp fracture)</a:t>
            </a:r>
          </a:p>
          <a:p>
            <a:pPr lvl="2">
              <a:buFont typeface="Arial" pitchFamily="34" charset="0"/>
              <a:buChar char="•"/>
            </a:pPr>
            <a:r>
              <a:rPr lang="nl-BE" dirty="0" smtClean="0"/>
              <a:t>When patients have financial limitations requesting direct restorations to be done</a:t>
            </a:r>
          </a:p>
          <a:p>
            <a:pPr lvl="2">
              <a:buFont typeface="Arial" pitchFamily="34" charset="0"/>
              <a:buChar char="•"/>
            </a:pPr>
            <a:r>
              <a:rPr lang="nl-BE" dirty="0" smtClean="0"/>
              <a:t>After endo treatments</a:t>
            </a:r>
          </a:p>
          <a:p>
            <a:pPr lvl="2">
              <a:buFont typeface="Arial" pitchFamily="34" charset="0"/>
              <a:buChar char="•"/>
            </a:pP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everX Posterior,Master version 1.0,LL,200313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E142FF-E768-48B1-9D3E-D3A1996D03D9}" type="slidenum">
              <a:rPr lang="en-GB" smtClean="0"/>
              <a:pPr>
                <a:defRPr/>
              </a:pPr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8406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everX Posterior– Supportive materials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nl-BE" sz="1400" dirty="0" smtClean="0"/>
              <a:t>Leaflet</a:t>
            </a:r>
          </a:p>
          <a:p>
            <a:pPr marL="1257300" lvl="1" indent="-514350"/>
            <a:r>
              <a:rPr lang="en-GB" sz="1100" dirty="0" smtClean="0"/>
              <a:t>The strongest composite sub-structure that helps you to go beyond /reach the limits of direct restorations</a:t>
            </a:r>
            <a:endParaRPr lang="nl-BE" sz="1100" dirty="0" smtClean="0"/>
          </a:p>
          <a:p>
            <a:pPr marL="1257300" lvl="1" indent="-514350">
              <a:buNone/>
            </a:pPr>
            <a:endParaRPr lang="nl-BE" sz="1100" dirty="0" smtClean="0"/>
          </a:p>
          <a:p>
            <a:pPr marL="514350" indent="-514350"/>
            <a:r>
              <a:rPr lang="nl-BE" sz="1400" dirty="0" smtClean="0"/>
              <a:t>Technical manual</a:t>
            </a:r>
          </a:p>
          <a:p>
            <a:pPr marL="1257300" lvl="1" indent="-514350"/>
            <a:r>
              <a:rPr lang="nl-BE" sz="1100" dirty="0" smtClean="0"/>
              <a:t>Already existing for Xenius, now updated with new data on everX Posterior</a:t>
            </a:r>
          </a:p>
          <a:p>
            <a:pPr marL="1257300" lvl="1" indent="-514350"/>
            <a:r>
              <a:rPr lang="nl-BE" sz="1100" dirty="0" smtClean="0"/>
              <a:t>Key message: everX Posterior is backed by scientific proofs which sustain the large indications</a:t>
            </a:r>
          </a:p>
          <a:p>
            <a:pPr marL="1257300" lvl="1" indent="-514350"/>
            <a:r>
              <a:rPr lang="nl-BE" sz="1100" dirty="0" smtClean="0"/>
              <a:t>First version available for IDS</a:t>
            </a:r>
          </a:p>
          <a:p>
            <a:pPr marL="1257300" lvl="1" indent="-514350"/>
            <a:r>
              <a:rPr lang="nl-BE" sz="1100" dirty="0" smtClean="0"/>
              <a:t>New In vitro studies ongoing </a:t>
            </a:r>
          </a:p>
          <a:p>
            <a:pPr marL="514350" indent="-514350"/>
            <a:endParaRPr lang="nl-BE" sz="1400" dirty="0" smtClean="0"/>
          </a:p>
          <a:p>
            <a:pPr marL="514350" indent="-514350"/>
            <a:r>
              <a:rPr lang="nl-BE" sz="1400" dirty="0" smtClean="0"/>
              <a:t>Advertising</a:t>
            </a:r>
          </a:p>
          <a:p>
            <a:pPr marL="1257300" lvl="1" indent="-514350"/>
            <a:r>
              <a:rPr lang="nl-BE" sz="1100" dirty="0" smtClean="0"/>
              <a:t>In line with leaflet, </a:t>
            </a:r>
          </a:p>
          <a:p>
            <a:pPr marL="1257300" lvl="1" indent="-514350"/>
            <a:r>
              <a:rPr lang="nl-BE" sz="1100" dirty="0" smtClean="0"/>
              <a:t>Fiber-reinforce composite for dentin replacement in large cavities</a:t>
            </a:r>
          </a:p>
          <a:p>
            <a:pPr marL="514350" indent="-514350"/>
            <a:endParaRPr lang="nl-BE" sz="1400" dirty="0" smtClean="0"/>
          </a:p>
          <a:p>
            <a:pPr marL="514350" indent="-514350"/>
            <a:r>
              <a:rPr lang="nl-BE" sz="1400" dirty="0" smtClean="0"/>
              <a:t>Sales Sheet</a:t>
            </a:r>
          </a:p>
          <a:p>
            <a:pPr marL="1257300" lvl="1" indent="-514350"/>
            <a:r>
              <a:rPr lang="nl-BE" sz="1100" dirty="0" smtClean="0"/>
              <a:t>In line with leaflet</a:t>
            </a:r>
          </a:p>
          <a:p>
            <a:pPr marL="1257300" lvl="1" indent="-514350"/>
            <a:r>
              <a:rPr lang="nl-BE" sz="1100" dirty="0" smtClean="0"/>
              <a:t>Fiber-reinforce composite for dentin replacement in large cavities</a:t>
            </a:r>
          </a:p>
          <a:p>
            <a:pPr marL="1257300" lvl="1" indent="-514350"/>
            <a:r>
              <a:rPr lang="nl-BE" sz="1100" dirty="0" smtClean="0"/>
              <a:t>Master available for IDS training</a:t>
            </a:r>
          </a:p>
          <a:p>
            <a:pPr marL="514350" indent="-514350"/>
            <a:r>
              <a:rPr lang="nl-BE" sz="1400" dirty="0" smtClean="0"/>
              <a:t>Video</a:t>
            </a:r>
          </a:p>
          <a:p>
            <a:pPr marL="1257300" lvl="1" indent="-514350">
              <a:buFont typeface="Arial" pitchFamily="34" charset="0"/>
              <a:buChar char="•"/>
            </a:pPr>
            <a:r>
              <a:rPr lang="nl-BE" sz="1100" dirty="0" smtClean="0"/>
              <a:t>Based on Xenius video, updated by Linda </a:t>
            </a:r>
          </a:p>
          <a:p>
            <a:pPr marL="1257300" lvl="1" indent="-514350">
              <a:buFont typeface="Arial" pitchFamily="34" charset="0"/>
              <a:buChar char="•"/>
            </a:pPr>
            <a:r>
              <a:rPr lang="nl-BE" sz="1100" dirty="0" smtClean="0"/>
              <a:t>Available for IDS</a:t>
            </a:r>
          </a:p>
          <a:p>
            <a:pPr marL="514350" indent="-514350"/>
            <a:endParaRPr lang="nl-BE" sz="2400" dirty="0" smtClean="0"/>
          </a:p>
          <a:p>
            <a:pPr marL="514350" indent="-514350"/>
            <a:endParaRPr lang="nl-BE" sz="2400" dirty="0" smtClean="0"/>
          </a:p>
          <a:p>
            <a:pPr lvl="1">
              <a:buNone/>
            </a:pPr>
            <a:endParaRPr lang="nl-B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everX Posterior,Master version 1.0,LL,200313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E142FF-E768-48B1-9D3E-D3A1996D03D9}" type="slidenum">
              <a:rPr lang="en-GB" smtClean="0"/>
              <a:pPr>
                <a:defRPr/>
              </a:pPr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3078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everX Posterior - Leaflet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5A5417-214C-40D2-878F-B238CC926463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40153" y="1124744"/>
            <a:ext cx="3615823" cy="5111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71972" y="1124744"/>
            <a:ext cx="3616452" cy="51126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910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everX Posterior - Leaflet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5A5417-214C-40D2-878F-B238CC926463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115616" y="1124673"/>
            <a:ext cx="3616452" cy="51126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48020" y="1124673"/>
            <a:ext cx="3584448" cy="51126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468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Rationale for development</a:t>
            </a:r>
            <a:r>
              <a:rPr lang="en-GB" smtClean="0"/>
              <a:t> </a:t>
            </a:r>
            <a:endParaRPr lang="da-DK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Fractures start from the surface of the conventional composite material and slowly propagate through the filling.</a:t>
            </a:r>
          </a:p>
          <a:p>
            <a:endParaRPr lang="da-DK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3700" y="6381750"/>
            <a:ext cx="7634684" cy="431800"/>
          </a:xfrm>
        </p:spPr>
        <p:txBody>
          <a:bodyPr/>
          <a:lstStyle/>
          <a:p>
            <a:r>
              <a:rPr lang="en-US" smtClean="0"/>
              <a:t>everX Posterior,Master version 1.0,LL,200313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ABC1DB-2D04-4414-BB09-C1682733FD1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10818" y="3230384"/>
            <a:ext cx="48347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464646"/>
                </a:solidFill>
              </a:rPr>
              <a:t>nearly </a:t>
            </a:r>
            <a:r>
              <a:rPr lang="en-GB" sz="2800" b="1" dirty="0" smtClean="0">
                <a:solidFill>
                  <a:srgbClr val="464646"/>
                </a:solidFill>
              </a:rPr>
              <a:t>50 % of failures in Class II </a:t>
            </a:r>
            <a:r>
              <a:rPr lang="en-GB" sz="2800" dirty="0" smtClean="0">
                <a:solidFill>
                  <a:srgbClr val="464646"/>
                </a:solidFill>
              </a:rPr>
              <a:t>composite restorations  were fractures</a:t>
            </a:r>
            <a:r>
              <a:rPr lang="da-DK" sz="2800" baseline="30000" dirty="0" smtClean="0">
                <a:solidFill>
                  <a:srgbClr val="464646"/>
                </a:solidFill>
              </a:rPr>
              <a:t>1</a:t>
            </a:r>
          </a:p>
          <a:p>
            <a:pPr algn="ctr"/>
            <a:r>
              <a:rPr lang="da-DK" sz="1600" dirty="0" smtClean="0">
                <a:solidFill>
                  <a:srgbClr val="464646"/>
                </a:solidFill>
              </a:rPr>
              <a:t>Together with cusp fracture: 64,7%</a:t>
            </a:r>
            <a:r>
              <a:rPr lang="da-DK" sz="1600" baseline="30000" dirty="0" smtClean="0">
                <a:solidFill>
                  <a:srgbClr val="464646"/>
                </a:solidFill>
              </a:rPr>
              <a:t>1</a:t>
            </a:r>
            <a:endParaRPr lang="da-DK" sz="1600" baseline="30000" dirty="0">
              <a:solidFill>
                <a:srgbClr val="464646"/>
              </a:solidFill>
            </a:endParaRPr>
          </a:p>
        </p:txBody>
      </p:sp>
      <p:pic>
        <p:nvPicPr>
          <p:cNvPr id="2050" name="Picture 2" descr="S:\050 Marketing\SUPPORTIVE_TOOLS\01_PRODUCTS\O_EVERXPOSTERIOR\01_LEAFLETS\UNDER_CONSTR\06_PICTURES\tooth_old_time_highr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3527" y="3284984"/>
            <a:ext cx="2729357" cy="2232248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0" y="5877272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0"/>
            <a:r>
              <a:rPr lang="en-US" sz="800" baseline="30000" dirty="0" smtClean="0">
                <a:solidFill>
                  <a:srgbClr val="464646"/>
                </a:solidFill>
              </a:rPr>
              <a:t>1</a:t>
            </a:r>
            <a:r>
              <a:rPr lang="en-US" sz="800" dirty="0" smtClean="0">
                <a:solidFill>
                  <a:srgbClr val="464646"/>
                </a:solidFill>
              </a:rPr>
              <a:t> Clinical performance of a hybrid resin composite with and without an intermediate layer of flowable resin composite: A 7-year evaluation. </a:t>
            </a:r>
            <a:r>
              <a:rPr lang="fi-FI" sz="800" dirty="0" smtClean="0">
                <a:solidFill>
                  <a:srgbClr val="464646"/>
                </a:solidFill>
              </a:rPr>
              <a:t>van Dijken JWV, Pallesen U. </a:t>
            </a:r>
            <a:r>
              <a:rPr lang="en-US" sz="800" dirty="0" smtClean="0">
                <a:solidFill>
                  <a:srgbClr val="464646"/>
                </a:solidFill>
              </a:rPr>
              <a:t>Dent Mat 2011 27:150-156</a:t>
            </a:r>
          </a:p>
        </p:txBody>
      </p:sp>
    </p:spTree>
    <p:extLst>
      <p:ext uri="{BB962C8B-B14F-4D97-AF65-F5344CB8AC3E}">
        <p14:creationId xmlns:p14="http://schemas.microsoft.com/office/powerpoint/2010/main" val="4211224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everX Posterior - Leaflet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5A5417-214C-40D2-878F-B238CC926463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496" y="1268760"/>
            <a:ext cx="3013710" cy="426053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70458" y="1268760"/>
            <a:ext cx="3013710" cy="426053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84168" y="1268760"/>
            <a:ext cx="2987040" cy="426053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242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everX Posterior– 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sz="1800" dirty="0" smtClean="0"/>
              <a:t>Product description</a:t>
            </a:r>
          </a:p>
          <a:p>
            <a:pPr lvl="1">
              <a:buFont typeface="Arial" pitchFamily="34" charset="0"/>
              <a:buChar char="•"/>
            </a:pPr>
            <a:r>
              <a:rPr lang="nl-BE" sz="1200" dirty="0" smtClean="0"/>
              <a:t>Fiber Reinforced composite for use as Dentin Replacement in extensive size cavities</a:t>
            </a:r>
          </a:p>
          <a:p>
            <a:r>
              <a:rPr lang="nl-BE" sz="1800" dirty="0" smtClean="0"/>
              <a:t>Positioning</a:t>
            </a:r>
            <a:r>
              <a:rPr lang="nl-BE" sz="20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1200" dirty="0" smtClean="0"/>
              <a:t>GC </a:t>
            </a:r>
            <a:r>
              <a:rPr lang="en-US" sz="1200" dirty="0" err="1" smtClean="0"/>
              <a:t>everX</a:t>
            </a:r>
            <a:r>
              <a:rPr lang="en-US" sz="1200" dirty="0" smtClean="0"/>
              <a:t> Posterior is </a:t>
            </a:r>
            <a:r>
              <a:rPr lang="en-GB" sz="1200" dirty="0" smtClean="0"/>
              <a:t>the strongest composite sub-structure that helps you to go beyond /reach the limits of direct restorations by preventing and stopping crack </a:t>
            </a:r>
            <a:r>
              <a:rPr lang="en-GB" sz="1200" dirty="0" err="1" smtClean="0"/>
              <a:t>propogation</a:t>
            </a:r>
            <a:endParaRPr lang="nl-BE" sz="1200" dirty="0" smtClean="0"/>
          </a:p>
          <a:p>
            <a:r>
              <a:rPr lang="nl-BE" sz="1800" dirty="0" smtClean="0"/>
              <a:t>Key Features</a:t>
            </a:r>
          </a:p>
          <a:p>
            <a:pPr lvl="1">
              <a:buFont typeface="Arial" pitchFamily="34" charset="0"/>
              <a:buChar char="•"/>
            </a:pPr>
            <a:r>
              <a:rPr lang="nl-BE" sz="1200" dirty="0" smtClean="0"/>
              <a:t>Fibers prevent crack propagation</a:t>
            </a:r>
          </a:p>
          <a:p>
            <a:pPr lvl="1">
              <a:buFont typeface="Arial" pitchFamily="34" charset="0"/>
              <a:buChar char="•"/>
            </a:pPr>
            <a:r>
              <a:rPr lang="nl-BE" sz="1200" dirty="0" smtClean="0"/>
              <a:t>Fibers bring strength and increase load bearing capacities</a:t>
            </a:r>
          </a:p>
          <a:p>
            <a:pPr lvl="1">
              <a:buFont typeface="Arial" pitchFamily="34" charset="0"/>
              <a:buChar char="•"/>
            </a:pPr>
            <a:r>
              <a:rPr lang="nl-BE" sz="1200" dirty="0" smtClean="0"/>
              <a:t>Fibers maximize bonding to overlaying composites</a:t>
            </a:r>
          </a:p>
          <a:p>
            <a:pPr lvl="1">
              <a:buFont typeface="Arial" pitchFamily="34" charset="0"/>
              <a:buChar char="•"/>
            </a:pPr>
            <a:r>
              <a:rPr lang="nl-BE" sz="1200" dirty="0" smtClean="0"/>
              <a:t>Placement in deep layers of 4mm makes procedure easier</a:t>
            </a:r>
          </a:p>
          <a:p>
            <a:r>
              <a:rPr lang="nl-BE" sz="1800" dirty="0" smtClean="0"/>
              <a:t>Packaging &amp; Pricing</a:t>
            </a:r>
          </a:p>
          <a:p>
            <a:pPr lvl="1">
              <a:buFont typeface="Arial" pitchFamily="34" charset="0"/>
              <a:buChar char="•"/>
            </a:pPr>
            <a:r>
              <a:rPr lang="nl-BE" sz="1200" dirty="0" smtClean="0"/>
              <a:t>Pack of 15 unitips, WSP  68€</a:t>
            </a:r>
          </a:p>
          <a:p>
            <a:r>
              <a:rPr lang="nl-BE" sz="1800" dirty="0" smtClean="0"/>
              <a:t>Launch Date</a:t>
            </a:r>
          </a:p>
          <a:p>
            <a:pPr lvl="1">
              <a:buFont typeface="Arial" pitchFamily="34" charset="0"/>
              <a:buChar char="•"/>
            </a:pPr>
            <a:r>
              <a:rPr lang="nl-BE" sz="1200" dirty="0" smtClean="0"/>
              <a:t>EU launch: IDS</a:t>
            </a:r>
          </a:p>
          <a:p>
            <a:r>
              <a:rPr lang="nl-BE" sz="2000" dirty="0" smtClean="0"/>
              <a:t>Market</a:t>
            </a:r>
          </a:p>
          <a:p>
            <a:pPr lvl="1">
              <a:buFont typeface="Arial" pitchFamily="34" charset="0"/>
              <a:buChar char="•"/>
            </a:pPr>
            <a:r>
              <a:rPr lang="nl-BE" sz="1200" dirty="0" smtClean="0"/>
              <a:t>New market segment</a:t>
            </a:r>
          </a:p>
          <a:p>
            <a:pPr lvl="1">
              <a:buFont typeface="Arial" pitchFamily="34" charset="0"/>
              <a:buChar char="•"/>
            </a:pPr>
            <a:r>
              <a:rPr lang="nl-BE" sz="1200" dirty="0" smtClean="0"/>
              <a:t>Competitor to inaly/ onlay materials</a:t>
            </a:r>
          </a:p>
          <a:p>
            <a:pPr lvl="1">
              <a:buFont typeface="Arial" pitchFamily="34" charset="0"/>
              <a:buChar char="•"/>
            </a:pPr>
            <a:r>
              <a:rPr lang="nl-BE" sz="1200" dirty="0" smtClean="0"/>
              <a:t>Competitor to dentine subsitute material</a:t>
            </a:r>
            <a:endParaRPr lang="nl-BE" sz="1200" dirty="0"/>
          </a:p>
          <a:p>
            <a:endParaRPr lang="nl-BE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72676E-2DF0-458C-A5BC-B369FE66667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722024" y="2962146"/>
            <a:ext cx="322275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714836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For your attention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nl-BE" dirty="0" smtClean="0"/>
              <a:t>Thank you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81750"/>
            <a:ext cx="4864100" cy="431800"/>
          </a:xfrm>
        </p:spPr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04238" y="6432550"/>
            <a:ext cx="639762" cy="381000"/>
          </a:xfrm>
        </p:spPr>
        <p:txBody>
          <a:bodyPr/>
          <a:lstStyle/>
          <a:p>
            <a:fld id="{A55A5417-214C-40D2-878F-B238CC926463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1026" name="Picture 2" descr="S:\050 Marketing\pics\wg\everXPosterior-Mascotte 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2420888"/>
            <a:ext cx="3923928" cy="35925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1857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800" smtClean="0"/>
              <a:t>How to prevent crack and crack propogation?</a:t>
            </a:r>
            <a:endParaRPr lang="da-DK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Problems with crack formation: </a:t>
            </a:r>
          </a:p>
          <a:p>
            <a:endParaRPr lang="da-DK" dirty="0" smtClean="0"/>
          </a:p>
          <a:p>
            <a:r>
              <a:rPr lang="da-DK" sz="2400" dirty="0" smtClean="0"/>
              <a:t>Difficulties in repairing/ strengthening the remaining tooth structure</a:t>
            </a:r>
          </a:p>
          <a:p>
            <a:endParaRPr lang="da-DK" sz="2400" dirty="0" smtClean="0"/>
          </a:p>
          <a:p>
            <a:r>
              <a:rPr lang="da-DK" sz="2400" dirty="0" smtClean="0"/>
              <a:t>Risk of cusp fracture </a:t>
            </a:r>
          </a:p>
          <a:p>
            <a:pPr lvl="1"/>
            <a:r>
              <a:rPr lang="da-DK" sz="1800" dirty="0" smtClean="0"/>
              <a:t>Ends in less residual tooth structure to bond to</a:t>
            </a:r>
          </a:p>
          <a:p>
            <a:pPr lvl="1"/>
            <a:r>
              <a:rPr lang="da-DK" sz="1800" dirty="0" smtClean="0"/>
              <a:t>Less longevity of the tooth on the arch</a:t>
            </a:r>
          </a:p>
          <a:p>
            <a:pPr lvl="1"/>
            <a:endParaRPr lang="da-DK" sz="1800" dirty="0" smtClean="0"/>
          </a:p>
          <a:p>
            <a:r>
              <a:rPr lang="da-DK" sz="2400" dirty="0" smtClean="0"/>
              <a:t>Risk of fracture under the gingival line </a:t>
            </a:r>
          </a:p>
          <a:p>
            <a:pPr lvl="1"/>
            <a:r>
              <a:rPr lang="da-DK" sz="1800" dirty="0" smtClean="0"/>
              <a:t>Extraction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ABC1DB-2D04-4414-BB09-C1682733FD1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3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Fibre stop fracture propagation</a:t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everX</a:t>
            </a:r>
            <a:r>
              <a:rPr lang="en-US" dirty="0" smtClean="0"/>
              <a:t> Posterior has been designed to 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Prevent fracture</a:t>
            </a:r>
            <a:r>
              <a:rPr lang="en-GB" baseline="30000" dirty="0" smtClean="0"/>
              <a:t>3</a:t>
            </a:r>
            <a:r>
              <a:rPr lang="en-GB" dirty="0" smtClean="0"/>
              <a:t> 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Stop and re-direct fractures towards a repairable situation.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253181"/>
            <a:ext cx="8712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aseline="300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3) Load </a:t>
            </a:r>
            <a:r>
              <a:rPr lang="en-GB" sz="1200" baseline="300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bearing capacity of fibre-reinforced and particulate filler composite resin combination; </a:t>
            </a:r>
            <a:r>
              <a:rPr lang="en-GB" sz="1200" baseline="30000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Sufyan</a:t>
            </a:r>
            <a:r>
              <a:rPr lang="en-GB" sz="1200" baseline="300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en-GB" sz="1200" baseline="30000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Garoushi</a:t>
            </a:r>
            <a:r>
              <a:rPr lang="en-GB" sz="1200" baseline="300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* et al; Journal of Dentistry (2006) 34, </a:t>
            </a:r>
            <a:r>
              <a:rPr lang="en-GB" sz="1200" baseline="300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179–184</a:t>
            </a:r>
            <a:endParaRPr lang="da-DK" sz="16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FBFEEA-F057-4718-9423-AFF566E01A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pic>
        <p:nvPicPr>
          <p:cNvPr id="1026" name="Picture 2" descr="S:\050 Marketing\SUPPORTIVE_TOOLS\01_PRODUCTS\O_EVERXPOSTERIOR\01_LEAFLETS\UNDER_CONSTR\06_PICTURES\tooth_everX_highr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20072" y="2204864"/>
            <a:ext cx="2736304" cy="2304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4233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1"/>
          <p:cNvSpPr txBox="1">
            <a:spLocks/>
          </p:cNvSpPr>
          <p:nvPr/>
        </p:nvSpPr>
        <p:spPr bwMode="auto">
          <a:xfrm>
            <a:off x="34925" y="1124744"/>
            <a:ext cx="907415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000" kern="0" dirty="0" err="1" smtClean="0">
                <a:solidFill>
                  <a:srgbClr val="158B70"/>
                </a:solidFill>
              </a:rPr>
              <a:t>Fibres</a:t>
            </a:r>
            <a:r>
              <a:rPr lang="en-US" sz="2000" kern="0" dirty="0" smtClean="0">
                <a:solidFill>
                  <a:srgbClr val="158B70"/>
                </a:solidFill>
              </a:rPr>
              <a:t> prevent crack propagation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nl-BE" sz="2000" dirty="0"/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nl-BE" sz="2000" dirty="0" smtClean="0"/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nl-BE" sz="2000" dirty="0"/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sz="2000" dirty="0" smtClean="0"/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158B7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sz="2000" kern="0" dirty="0" smtClean="0">
              <a:solidFill>
                <a:srgbClr val="158B70"/>
              </a:solidFill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158B7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sz="2000" kern="0" dirty="0" smtClean="0">
              <a:solidFill>
                <a:srgbClr val="158B70"/>
              </a:solidFill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158B7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sz="2000" kern="0" dirty="0" smtClean="0">
              <a:solidFill>
                <a:srgbClr val="158B70"/>
              </a:solidFill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158B7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rgbClr val="158B70"/>
                </a:solidFill>
              </a:rPr>
              <a:t>Crack propagation is arrested and redirected by the </a:t>
            </a:r>
            <a:r>
              <a:rPr lang="en-US" sz="2000" kern="0" dirty="0" err="1" smtClean="0">
                <a:solidFill>
                  <a:srgbClr val="158B70"/>
                </a:solidFill>
              </a:rPr>
              <a:t>everX</a:t>
            </a:r>
            <a:r>
              <a:rPr lang="en-US" sz="2000" kern="0" dirty="0" smtClean="0">
                <a:solidFill>
                  <a:srgbClr val="158B70"/>
                </a:solidFill>
              </a:rPr>
              <a:t> Posterior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rgbClr val="158B70"/>
                </a:solidFill>
              </a:rPr>
              <a:t>substructure</a:t>
            </a:r>
            <a:r>
              <a:rPr lang="en-US" sz="2000" kern="0" baseline="30000" dirty="0" smtClean="0">
                <a:solidFill>
                  <a:srgbClr val="158B70"/>
                </a:solidFill>
              </a:rPr>
              <a:t>4</a:t>
            </a:r>
            <a:endParaRPr kumimoji="0" lang="nl-BE" sz="1400" b="0" u="none" strike="noStrike" kern="0" cap="none" spc="0" normalizeH="0" baseline="3000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None/>
              <a:tabLst/>
              <a:defRPr/>
            </a:pPr>
            <a:endParaRPr kumimoji="0" lang="nl-BE" sz="1400" b="0" i="1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None/>
              <a:tabLst/>
              <a:defRPr/>
            </a:pPr>
            <a:endParaRPr kumimoji="0" lang="nl-BE" sz="1200" b="0" i="1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None/>
              <a:tabLst/>
              <a:defRPr/>
            </a:pPr>
            <a:endParaRPr kumimoji="0" lang="nl-BE" sz="1200" b="0" i="1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None/>
              <a:tabLst/>
              <a:defRPr/>
            </a:pPr>
            <a:endParaRPr kumimoji="0" lang="nl-BE" sz="1200" b="0" i="1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None/>
              <a:tabLst/>
              <a:defRPr/>
            </a:pPr>
            <a:endParaRPr kumimoji="0" lang="nl-BE" sz="1200" b="0" i="1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None/>
              <a:tabLst/>
              <a:defRPr/>
            </a:pPr>
            <a:endParaRPr kumimoji="0" lang="nl-BE" sz="1200" b="0" i="1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None/>
              <a:tabLst/>
              <a:defRPr/>
            </a:pPr>
            <a:endParaRPr kumimoji="0" lang="nl-BE" sz="1200" b="0" i="1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None/>
              <a:tabLst/>
              <a:defRPr/>
            </a:pPr>
            <a:endParaRPr kumimoji="0" lang="nl-BE" sz="1200" b="0" i="1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None/>
              <a:tabLst/>
              <a:defRPr/>
            </a:pPr>
            <a:endParaRPr kumimoji="0" lang="nl-BE" sz="1200" b="0" i="1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None/>
              <a:tabLst/>
              <a:defRPr/>
            </a:pPr>
            <a:endParaRPr kumimoji="0" lang="nl-BE" sz="1200" b="0" i="1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None/>
              <a:tabLst/>
              <a:defRPr/>
            </a:pPr>
            <a:endParaRPr kumimoji="0" lang="nl-BE" sz="1200" b="0" i="1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None/>
              <a:tabLst/>
              <a:defRPr/>
            </a:pPr>
            <a:endParaRPr kumimoji="0" lang="nl-BE" sz="1200" b="0" i="1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None/>
              <a:tabLst/>
              <a:defRPr/>
            </a:pPr>
            <a:endParaRPr kumimoji="0" lang="nl-BE" sz="1200" b="0" i="1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None/>
              <a:tabLst/>
              <a:defRPr/>
            </a:pPr>
            <a:endParaRPr kumimoji="0" lang="nl-BE" sz="1200" b="0" i="1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None/>
              <a:tabLst/>
              <a:defRPr/>
            </a:pPr>
            <a:endParaRPr kumimoji="0" lang="nl-BE" sz="1200" b="0" i="1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None/>
              <a:tabLst/>
              <a:defRPr/>
            </a:pPr>
            <a:endParaRPr kumimoji="0" lang="nl-BE" sz="1200" b="0" i="1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None/>
              <a:tabLst/>
              <a:defRPr/>
            </a:pPr>
            <a:endParaRPr kumimoji="0" lang="nl-BE" sz="1200" b="0" i="1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None/>
              <a:tabLst/>
              <a:defRPr/>
            </a:pPr>
            <a:r>
              <a:rPr kumimoji="0" lang="nl-B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58B7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everX Posterior verstärkt Compositekronen signifikant in wurzelbehandelten Molaren: Frakturen sind leichter zu restaurieren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158B7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3" name="Picture 4" descr="S:\050 Marketing\SUPPORTIVE_TOOLS\01_PRODUCTS\O_EVERXPOSTERIOR\01_LEAFLETS\UNDER_CONSTR\06_PICTURES\tooth_everX_highres.jpg"/>
          <p:cNvPicPr>
            <a:picLocks noChangeAspect="1" noChangeArrowheads="1"/>
          </p:cNvPicPr>
          <p:nvPr/>
        </p:nvPicPr>
        <p:blipFill>
          <a:blip r:embed="rId3" cstate="print"/>
          <a:srcRect l="22500" t="5454" r="29037" b="65097"/>
          <a:stretch>
            <a:fillRect/>
          </a:stretch>
        </p:blipFill>
        <p:spPr bwMode="auto">
          <a:xfrm>
            <a:off x="136841" y="1700808"/>
            <a:ext cx="1194799" cy="11521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S:\050 Marketing\SUPPORTIVE_TOOLS\01_PRODUCTS\O_EVERXPOSTERIOR\01_LEAFLETS\UNDER_CONSTR\06_PICTURES\tooth_everX_highres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2839" y="2060848"/>
            <a:ext cx="1769001" cy="2808982"/>
          </a:xfrm>
          <a:prstGeom prst="rect">
            <a:avLst/>
          </a:prstGeom>
          <a:noFill/>
        </p:spPr>
      </p:pic>
      <p:cxnSp>
        <p:nvCxnSpPr>
          <p:cNvPr id="24" name="Straight Arrow Connector 23"/>
          <p:cNvCxnSpPr/>
          <p:nvPr/>
        </p:nvCxnSpPr>
        <p:spPr bwMode="auto">
          <a:xfrm flipH="1" flipV="1">
            <a:off x="2051720" y="3212976"/>
            <a:ext cx="1038384" cy="471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7" name="Picture 3" descr="S:\050 Marketing\SUPPORTIVE_TOOLS\01_PRODUCTS\O_EVERXPOSTERIOR\01_LEAFLETS\UNDER_CONSTR\06_PICTURES\tooth_old_time_highr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2060848"/>
            <a:ext cx="1820572" cy="2891334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3491880" y="2493306"/>
            <a:ext cx="2296662" cy="287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>
                <a:solidFill>
                  <a:srgbClr val="464646"/>
                </a:solidFill>
              </a:rPr>
              <a:t>Composite</a:t>
            </a:r>
            <a:endParaRPr lang="en-US" sz="1200" dirty="0">
              <a:solidFill>
                <a:srgbClr val="464646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15816" y="2996952"/>
            <a:ext cx="176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>
                <a:solidFill>
                  <a:srgbClr val="464646"/>
                </a:solidFill>
              </a:rPr>
              <a:t>everX Posterior </a:t>
            </a:r>
            <a:r>
              <a:rPr lang="nl-BE" sz="1200" dirty="0" smtClean="0">
                <a:solidFill>
                  <a:srgbClr val="464646"/>
                </a:solidFill>
              </a:rPr>
              <a:t>sub-structure</a:t>
            </a:r>
            <a:endParaRPr lang="en-US" sz="1200" dirty="0">
              <a:solidFill>
                <a:srgbClr val="46464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99992" y="3645024"/>
            <a:ext cx="142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>
                <a:solidFill>
                  <a:srgbClr val="464646"/>
                </a:solidFill>
              </a:rPr>
              <a:t>Composite sub-structure</a:t>
            </a:r>
            <a:endParaRPr lang="en-US" sz="1200" dirty="0">
              <a:solidFill>
                <a:srgbClr val="46464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24136" y="4941168"/>
            <a:ext cx="24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nl-BE" sz="1200" dirty="0" smtClean="0">
                <a:solidFill>
                  <a:srgbClr val="464646"/>
                </a:solidFill>
              </a:rPr>
              <a:t>Crack propagation is arrested.</a:t>
            </a:r>
            <a:endParaRPr lang="en-US" sz="1200" b="1" dirty="0">
              <a:solidFill>
                <a:srgbClr val="46464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40495" y="4941168"/>
            <a:ext cx="4040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64646"/>
                </a:solidFill>
              </a:rPr>
              <a:t>Conventional composite: </a:t>
            </a:r>
            <a:r>
              <a:rPr lang="en-US" sz="1200" b="1" dirty="0" smtClean="0">
                <a:solidFill>
                  <a:srgbClr val="464646"/>
                </a:solidFill>
              </a:rPr>
              <a:t>crack propagation </a:t>
            </a:r>
            <a:r>
              <a:rPr lang="en-US" sz="1200" dirty="0" smtClean="0">
                <a:solidFill>
                  <a:srgbClr val="464646"/>
                </a:solidFill>
              </a:rPr>
              <a:t>through the filling AND the tooth structure</a:t>
            </a:r>
            <a:endParaRPr lang="en-US" sz="1200" b="1" dirty="0">
              <a:solidFill>
                <a:srgbClr val="46464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6289575"/>
            <a:ext cx="896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700" dirty="0" smtClean="0">
                <a:solidFill>
                  <a:srgbClr val="808080">
                    <a:lumMod val="75000"/>
                  </a:srgbClr>
                </a:solidFill>
              </a:rPr>
              <a:t>4. </a:t>
            </a:r>
            <a:r>
              <a:rPr lang="fi-FI" sz="700" dirty="0">
                <a:solidFill>
                  <a:srgbClr val="808080">
                    <a:lumMod val="75000"/>
                  </a:srgbClr>
                </a:solidFill>
              </a:rPr>
              <a:t>Lammi M, Tanner J, Le Bell-Rönnlöf A-M, Lassila L, Vallittu P. </a:t>
            </a:r>
            <a:r>
              <a:rPr lang="en-US" sz="700" dirty="0">
                <a:solidFill>
                  <a:srgbClr val="808080">
                    <a:lumMod val="75000"/>
                  </a:srgbClr>
                </a:solidFill>
              </a:rPr>
              <a:t>Restoration of </a:t>
            </a:r>
            <a:r>
              <a:rPr lang="en-US" sz="700" dirty="0" err="1">
                <a:solidFill>
                  <a:srgbClr val="808080">
                    <a:lumMod val="75000"/>
                  </a:srgbClr>
                </a:solidFill>
              </a:rPr>
              <a:t>endodontically</a:t>
            </a:r>
            <a:r>
              <a:rPr lang="en-US" sz="700" dirty="0">
                <a:solidFill>
                  <a:srgbClr val="808080">
                    <a:lumMod val="75000"/>
                  </a:srgbClr>
                </a:solidFill>
              </a:rPr>
              <a:t> treated molars using fiber reinforced composite substructure. J Dent Res 2011 90 (Spec </a:t>
            </a:r>
            <a:r>
              <a:rPr lang="en-US" sz="700" dirty="0" err="1">
                <a:solidFill>
                  <a:srgbClr val="808080">
                    <a:lumMod val="75000"/>
                  </a:srgbClr>
                </a:solidFill>
              </a:rPr>
              <a:t>Iss</a:t>
            </a:r>
            <a:r>
              <a:rPr lang="en-US" sz="700" dirty="0">
                <a:solidFill>
                  <a:srgbClr val="808080">
                    <a:lumMod val="75000"/>
                  </a:srgbClr>
                </a:solidFill>
              </a:rPr>
              <a:t> A): 2517 </a:t>
            </a:r>
          </a:p>
          <a:p>
            <a:endParaRPr lang="da-DK" sz="7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2627784" y="2564904"/>
            <a:ext cx="1296144" cy="72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5220072" y="2564905"/>
            <a:ext cx="1800200" cy="720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5652120" y="3426418"/>
            <a:ext cx="1629829" cy="29061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0" y="1628800"/>
            <a:ext cx="9144000" cy="3744416"/>
          </a:xfrm>
          <a:prstGeom prst="rect">
            <a:avLst/>
          </a:prstGeom>
          <a:noFill/>
          <a:ln w="9525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 bwMode="auto">
          <a:xfrm>
            <a:off x="-35496" y="260648"/>
            <a:ext cx="91440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kern="0" dirty="0" smtClean="0">
                <a:solidFill>
                  <a:srgbClr val="464646"/>
                </a:solidFill>
                <a:latin typeface="+mj-lt"/>
                <a:ea typeface="+mj-ea"/>
                <a:cs typeface="+mj-cs"/>
              </a:rPr>
              <a:t>Looking for a solution to prevent cracks? </a:t>
            </a:r>
          </a:p>
          <a:p>
            <a:r>
              <a:rPr lang="en-US" sz="2000" kern="0" dirty="0" smtClean="0">
                <a:solidFill>
                  <a:srgbClr val="464646"/>
                </a:solidFill>
                <a:latin typeface="+mj-lt"/>
                <a:ea typeface="+mj-ea"/>
                <a:cs typeface="+mj-cs"/>
              </a:rPr>
              <a:t>Discover the power of </a:t>
            </a:r>
            <a:r>
              <a:rPr lang="en-US" sz="2000" kern="0" dirty="0" err="1" smtClean="0">
                <a:solidFill>
                  <a:srgbClr val="464646"/>
                </a:solidFill>
                <a:latin typeface="+mj-lt"/>
                <a:ea typeface="+mj-ea"/>
                <a:cs typeface="+mj-cs"/>
              </a:rPr>
              <a:t>fibres</a:t>
            </a:r>
            <a:r>
              <a:rPr lang="de-DE" sz="2000" kern="0" dirty="0" smtClean="0">
                <a:solidFill>
                  <a:srgbClr val="464646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nl-B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everX Posterior</a:t>
            </a:r>
            <a:r>
              <a:rPr kumimoji="0" lang="nl-BE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TM</a:t>
            </a:r>
            <a:endParaRPr kumimoji="0" lang="nl-BE" sz="2000" b="0" i="0" u="none" strike="noStrike" kern="0" cap="none" spc="0" normalizeH="0" baseline="0" noProof="0" dirty="0" smtClean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</a:p>
          <a:p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nl-B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611560" y="2492896"/>
            <a:ext cx="1512168" cy="216024"/>
          </a:xfrm>
          <a:prstGeom prst="straightConnector1">
            <a:avLst/>
          </a:prstGeom>
          <a:ln w="28575">
            <a:solidFill>
              <a:srgbClr val="46464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ABC1DB-2D04-4414-BB09-C1682733FD1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598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Xenius,micoscope,ES to,260112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35034"/>
            <a:ext cx="9144000" cy="6787931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>
                <a:solidFill>
                  <a:schemeClr val="bg1"/>
                </a:solidFill>
              </a:rPr>
              <a:t>What is the added value of fibres?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Fibres…</a:t>
            </a:r>
          </a:p>
          <a:p>
            <a:pPr algn="ctr">
              <a:lnSpc>
                <a:spcPct val="200000"/>
              </a:lnSpc>
            </a:pPr>
            <a:r>
              <a:rPr lang="en-GB" dirty="0" smtClean="0">
                <a:solidFill>
                  <a:schemeClr val="bg1"/>
                </a:solidFill>
              </a:rPr>
              <a:t>... maximize strength</a:t>
            </a:r>
          </a:p>
          <a:p>
            <a:pPr algn="ctr">
              <a:lnSpc>
                <a:spcPct val="200000"/>
              </a:lnSpc>
            </a:pPr>
            <a:r>
              <a:rPr lang="en-GB" dirty="0" smtClean="0">
                <a:solidFill>
                  <a:schemeClr val="bg1"/>
                </a:solidFill>
              </a:rPr>
              <a:t>stop crack propagation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nl-BE" dirty="0" smtClean="0">
                <a:solidFill>
                  <a:schemeClr val="bg1"/>
                </a:solidFill>
              </a:rPr>
              <a:t>... maximize bonding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everX Posterior,Master version 1.0,LL,200313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ABC1DB-2D04-4414-BB09-C1682733FD1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3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5467</Words>
  <Application>Microsoft Macintosh PowerPoint</Application>
  <PresentationFormat>On-screen Show (4:3)</PresentationFormat>
  <Paragraphs>777</Paragraphs>
  <Slides>52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What is everX Posterior ?</vt:lpstr>
      <vt:lpstr>Rationale for development</vt:lpstr>
      <vt:lpstr>Rationale for development  </vt:lpstr>
      <vt:lpstr>Rationale for development </vt:lpstr>
      <vt:lpstr>How to prevent crack and crack propogation?</vt:lpstr>
      <vt:lpstr>Fibre stop fracture propagation  </vt:lpstr>
      <vt:lpstr>PowerPoint Presentation</vt:lpstr>
      <vt:lpstr>What is the added value of fibres?</vt:lpstr>
      <vt:lpstr>Fibres maximize STRENGTH</vt:lpstr>
      <vt:lpstr>Fibres maximize STRENGTH</vt:lpstr>
      <vt:lpstr>Fibres maximize STRENGTH</vt:lpstr>
      <vt:lpstr>Fibres PREVENT CRACK Propagation</vt:lpstr>
      <vt:lpstr>Fibre change fracture patterns of endo treated teeth   </vt:lpstr>
      <vt:lpstr>Fibres increase fracture resistance</vt:lpstr>
      <vt:lpstr>Fibres maximize BONDING</vt:lpstr>
      <vt:lpstr>Fibres maximize BONDING</vt:lpstr>
      <vt:lpstr>4 mm increments can be cured simultaneously</vt:lpstr>
      <vt:lpstr>everX Posterior- Features &amp; Benefits</vt:lpstr>
      <vt:lpstr>everX Posterior - Indications</vt:lpstr>
      <vt:lpstr>everX Posterior – Step by step</vt:lpstr>
      <vt:lpstr>everX Posterior – Step by step</vt:lpstr>
      <vt:lpstr>everX Posterior – Step by step</vt:lpstr>
      <vt:lpstr>everX Posterior – replacing old amalgam</vt:lpstr>
      <vt:lpstr>everX Posterior –  replacing old amalgam with missing cusp(s) </vt:lpstr>
      <vt:lpstr>everX Posterior – restoration after endo treatment</vt:lpstr>
      <vt:lpstr>everX Posterior – reinforcement of large restorations</vt:lpstr>
      <vt:lpstr>everX Posterior – reinforcement of large restorations</vt:lpstr>
      <vt:lpstr>everX Posterior – reinforcement of large restorations</vt:lpstr>
      <vt:lpstr>everX Posterior – Reinforcement of large restorations</vt:lpstr>
      <vt:lpstr>everX Posterior – Reinforcement of large restorations</vt:lpstr>
      <vt:lpstr>everX Posterior – Reinforcement of large restorations </vt:lpstr>
      <vt:lpstr>everX Posterior – Reinforcement of large restorations </vt:lpstr>
      <vt:lpstr>everX Posterior - Radiopacity</vt:lpstr>
      <vt:lpstr>everX Posterior – Packaging</vt:lpstr>
      <vt:lpstr>everX Posterior - Fieldtest overview</vt:lpstr>
      <vt:lpstr>everX Posterior - Fieldtest overview</vt:lpstr>
      <vt:lpstr>everX Posterior – acceptance of concept</vt:lpstr>
      <vt:lpstr>everX Posterior – Fraquency of use</vt:lpstr>
      <vt:lpstr>everX Posterior- Positioning </vt:lpstr>
      <vt:lpstr>Is everX Posterior only a base?</vt:lpstr>
      <vt:lpstr>Bulk –fill composites </vt:lpstr>
      <vt:lpstr>GC’s portfolio based on indications</vt:lpstr>
      <vt:lpstr>everX Posterior – Market</vt:lpstr>
      <vt:lpstr>everX Posterior - Key messages</vt:lpstr>
      <vt:lpstr>everX Posterior– Target users</vt:lpstr>
      <vt:lpstr>everX Posterior– Supportive materials</vt:lpstr>
      <vt:lpstr>everX Posterior - Leaflet</vt:lpstr>
      <vt:lpstr>everX Posterior - Leaflet</vt:lpstr>
      <vt:lpstr>everX Posterior - Leaflet</vt:lpstr>
      <vt:lpstr>everX Posterior– Executive summary</vt:lpstr>
      <vt:lpstr>Thank you</vt:lpstr>
    </vt:vector>
  </TitlesOfParts>
  <Company>GC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Vidya</dc:creator>
  <cp:lastModifiedBy>Vidya</cp:lastModifiedBy>
  <cp:revision>1</cp:revision>
  <dcterms:created xsi:type="dcterms:W3CDTF">2013-07-29T14:28:28Z</dcterms:created>
  <dcterms:modified xsi:type="dcterms:W3CDTF">2014-06-04T11:19:44Z</dcterms:modified>
</cp:coreProperties>
</file>