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69" r:id="rId18"/>
    <p:sldId id="274"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6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46BB-2DB9-4C60-BC5C-AA646D313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8F1A0B-39E4-4EDD-BEF0-225DD644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60BBAB-1F67-489B-B03E-99C24242D727}"/>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A84D0C22-60CB-43F3-BDF7-0B7733CB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C43FE-ABE0-4EA4-A625-EDC3DFDBB7AD}"/>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374270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9B00-6C0E-455E-8455-9D312DAB9B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F5540-9C78-4E93-BC9E-3163839332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0C4CF-C94F-49FB-9B8A-7533D22FFD98}"/>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0014AFE9-BC83-4A0B-A580-DB021CC50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D0121-97FE-410B-91D3-5E4757294DE2}"/>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159125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26A4-FD8B-4E17-B5CA-92A3FD8D2D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64D4B6-DCE2-4581-BF88-58D0599382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C3D40-DC27-4592-8527-0BF2BB0330BB}"/>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BEB14792-4A46-43C1-A04F-13FC1DA50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C44C-17D6-4AC9-971A-1D034BF9942A}"/>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58585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E75B-7143-4B65-BEBA-4FDC4EA86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5DAC9-537B-46AA-A328-C59E948451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89854-A98B-4DE2-903A-E6D282DF56A1}"/>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2AA474C1-58AC-4866-997B-5BE569B55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2E9F0-8484-4F7A-82DA-CA7C39B71A13}"/>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167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309F-DBB1-4360-859E-82CC65415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3C536-2145-49A6-AD6E-548E54BF3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A5923A-CAF0-42C2-BFDC-A0960FD7EB06}"/>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E1268E4F-715D-4C3C-8FD5-38F2B1B9A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EE39E-BB45-49F6-84DB-CB063FEE0FCA}"/>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387362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33D0-753C-4B43-ACAB-7F2F7BF27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958A4-22C4-475A-BBD1-C55BD18EF9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5CE65-CFD8-4BCD-BC5A-E9370AD062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B1225-2FA9-41F3-ADAA-7A5A6962BBDC}"/>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6" name="Footer Placeholder 5">
            <a:extLst>
              <a:ext uri="{FF2B5EF4-FFF2-40B4-BE49-F238E27FC236}">
                <a16:creationId xmlns:a16="http://schemas.microsoft.com/office/drawing/2014/main" id="{1C96C65F-270F-4575-9FBE-805ACBB04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28D0C-1EDB-4CB4-A6A7-C60614558DE9}"/>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193150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BE7F-3600-406B-B5AA-0D4B5A8FB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79B3EA-752D-4044-A336-301A983CB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313D4F-9C11-4819-A3FF-DDA30AAED6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E2E49-0A9C-4E5F-A396-740DECB99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ECEDF8-A57E-4B9F-BE4D-A5098B5487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5C392-66E1-460E-8F8E-2AFE68C500A8}"/>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8" name="Footer Placeholder 7">
            <a:extLst>
              <a:ext uri="{FF2B5EF4-FFF2-40B4-BE49-F238E27FC236}">
                <a16:creationId xmlns:a16="http://schemas.microsoft.com/office/drawing/2014/main" id="{87C13E3E-8E7D-4C23-A05A-7EDD7CE69B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9AC2AD-5E45-4D85-9A7B-D465744716D3}"/>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321030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FB40-1921-42B7-96DB-0B6EFE412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499E26-7049-4185-85F2-76C903DC314B}"/>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4" name="Footer Placeholder 3">
            <a:extLst>
              <a:ext uri="{FF2B5EF4-FFF2-40B4-BE49-F238E27FC236}">
                <a16:creationId xmlns:a16="http://schemas.microsoft.com/office/drawing/2014/main" id="{78118D2E-406A-4087-988B-0206695BE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F912C-7035-40D7-980C-0FC5615FE375}"/>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18074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835D1-B2D3-4CB1-A673-031B73829600}"/>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3" name="Footer Placeholder 2">
            <a:extLst>
              <a:ext uri="{FF2B5EF4-FFF2-40B4-BE49-F238E27FC236}">
                <a16:creationId xmlns:a16="http://schemas.microsoft.com/office/drawing/2014/main" id="{B395B3D3-FA5F-4793-932F-787E2A48F8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F3D5F-D526-4A09-9422-FA36C059D868}"/>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338943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AEC5-4127-40BD-9FCF-B604AA714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AC014-C135-43FD-966B-D3761457E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1E3543-068A-4403-9225-834A310A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4A8818-3783-4EBC-821C-BA3CD43E3AFC}"/>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6" name="Footer Placeholder 5">
            <a:extLst>
              <a:ext uri="{FF2B5EF4-FFF2-40B4-BE49-F238E27FC236}">
                <a16:creationId xmlns:a16="http://schemas.microsoft.com/office/drawing/2014/main" id="{80C5E76C-B8F8-4AA0-9FD5-7E35A64BA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3A800-ED31-443B-B308-5A4F78115B37}"/>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18070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896F-92DC-4121-9864-102683FF6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B4D6FB-CED8-464B-B775-D6EF96DEE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436F39-A5D2-47D8-BED9-03AF03E22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D5C5E-A61C-4B51-80DD-1C9057663339}"/>
              </a:ext>
            </a:extLst>
          </p:cNvPr>
          <p:cNvSpPr>
            <a:spLocks noGrp="1"/>
          </p:cNvSpPr>
          <p:nvPr>
            <p:ph type="dt" sz="half" idx="10"/>
          </p:nvPr>
        </p:nvSpPr>
        <p:spPr/>
        <p:txBody>
          <a:bodyPr/>
          <a:lstStyle/>
          <a:p>
            <a:fld id="{37139D3D-1260-4579-AC9C-CA6C4E9618D8}" type="datetimeFigureOut">
              <a:rPr lang="en-US" smtClean="0"/>
              <a:t>10/29/2018</a:t>
            </a:fld>
            <a:endParaRPr lang="en-US"/>
          </a:p>
        </p:txBody>
      </p:sp>
      <p:sp>
        <p:nvSpPr>
          <p:cNvPr id="6" name="Footer Placeholder 5">
            <a:extLst>
              <a:ext uri="{FF2B5EF4-FFF2-40B4-BE49-F238E27FC236}">
                <a16:creationId xmlns:a16="http://schemas.microsoft.com/office/drawing/2014/main" id="{6E8584F1-6BA0-47AA-A68C-3808D3347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E4596-0A21-4C5E-9449-023C80974C99}"/>
              </a:ext>
            </a:extLst>
          </p:cNvPr>
          <p:cNvSpPr>
            <a:spLocks noGrp="1"/>
          </p:cNvSpPr>
          <p:nvPr>
            <p:ph type="sldNum" sz="quarter" idx="12"/>
          </p:nvPr>
        </p:nvSpPr>
        <p:spPr/>
        <p:txBody>
          <a:bodyPr/>
          <a:lstStyle/>
          <a:p>
            <a:fld id="{F8EBFEA0-BA74-4AC8-BF4B-9CB2712F75C9}" type="slidenum">
              <a:rPr lang="en-US" smtClean="0"/>
              <a:t>‹#›</a:t>
            </a:fld>
            <a:endParaRPr lang="en-US"/>
          </a:p>
        </p:txBody>
      </p:sp>
    </p:spTree>
    <p:extLst>
      <p:ext uri="{BB962C8B-B14F-4D97-AF65-F5344CB8AC3E}">
        <p14:creationId xmlns:p14="http://schemas.microsoft.com/office/powerpoint/2010/main" val="53116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D7CAA-9582-4DFB-B6E2-335F69089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0EF5E-509E-4906-9AEC-4D8DFCA62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848E9-5EC4-426B-91E0-3195B91DE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39D3D-1260-4579-AC9C-CA6C4E9618D8}" type="datetimeFigureOut">
              <a:rPr lang="en-US" smtClean="0"/>
              <a:t>10/29/2018</a:t>
            </a:fld>
            <a:endParaRPr lang="en-US"/>
          </a:p>
        </p:txBody>
      </p:sp>
      <p:sp>
        <p:nvSpPr>
          <p:cNvPr id="5" name="Footer Placeholder 4">
            <a:extLst>
              <a:ext uri="{FF2B5EF4-FFF2-40B4-BE49-F238E27FC236}">
                <a16:creationId xmlns:a16="http://schemas.microsoft.com/office/drawing/2014/main" id="{DE9CE9F6-30BD-4257-A737-8EA45492C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1CC1F3-F08C-4844-8CF9-EDF26B9D3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BFEA0-BA74-4AC8-BF4B-9CB2712F75C9}" type="slidenum">
              <a:rPr lang="en-US" smtClean="0"/>
              <a:t>‹#›</a:t>
            </a:fld>
            <a:endParaRPr lang="en-US"/>
          </a:p>
        </p:txBody>
      </p:sp>
    </p:spTree>
    <p:extLst>
      <p:ext uri="{BB962C8B-B14F-4D97-AF65-F5344CB8AC3E}">
        <p14:creationId xmlns:p14="http://schemas.microsoft.com/office/powerpoint/2010/main" val="338714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hackster.io/hackershack/smart-security-camera-90d7b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make.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tseez/opencv"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tseez/opencv_contri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DF4E3B-AABA-4ADE-B945-FFFCCD90D16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Smart  Security Camera</a:t>
            </a:r>
          </a:p>
        </p:txBody>
      </p:sp>
    </p:spTree>
    <p:extLst>
      <p:ext uri="{BB962C8B-B14F-4D97-AF65-F5344CB8AC3E}">
        <p14:creationId xmlns:p14="http://schemas.microsoft.com/office/powerpoint/2010/main" val="146657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A38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9A164-BE66-4798-B0A1-75CF0F2310BC}"/>
              </a:ext>
            </a:extLst>
          </p:cNvPr>
          <p:cNvSpPr>
            <a:spLocks noGrp="1"/>
          </p:cNvSpPr>
          <p:nvPr>
            <p:ph type="title"/>
          </p:nvPr>
        </p:nvSpPr>
        <p:spPr>
          <a:xfrm>
            <a:off x="524256" y="4767072"/>
            <a:ext cx="6594189" cy="1625210"/>
          </a:xfrm>
        </p:spPr>
        <p:txBody>
          <a:bodyPr>
            <a:normAutofit/>
          </a:bodyPr>
          <a:lstStyle/>
          <a:p>
            <a:pPr algn="r"/>
            <a:r>
              <a:rPr lang="en-US" b="1" dirty="0"/>
              <a:t>Compile and Install OpenCV</a:t>
            </a:r>
            <a:endParaRPr lang="en-US" dirty="0">
              <a:solidFill>
                <a:srgbClr val="FFFFFF"/>
              </a:solidFill>
            </a:endParaRPr>
          </a:p>
        </p:txBody>
      </p:sp>
      <p:pic>
        <p:nvPicPr>
          <p:cNvPr id="3074" name="Picture 2" descr="Figure 5: CheckingÂ that Python 3Â will be used when compiling OpenCV 3 for Raspbian Jessie on the Raspberry Pi 3.">
            <a:extLst>
              <a:ext uri="{FF2B5EF4-FFF2-40B4-BE49-F238E27FC236}">
                <a16:creationId xmlns:a16="http://schemas.microsoft.com/office/drawing/2014/main" id="{8AB0F850-2A88-4150-9010-EBA7EA2E0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22" r="1" b="6125"/>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E50DBF-FD0C-4A21-B090-4506E5F5D6DA}"/>
              </a:ext>
            </a:extLst>
          </p:cNvPr>
          <p:cNvSpPr>
            <a:spLocks noGrp="1"/>
          </p:cNvSpPr>
          <p:nvPr>
            <p:ph idx="1"/>
          </p:nvPr>
        </p:nvSpPr>
        <p:spPr>
          <a:xfrm>
            <a:off x="8029319" y="917725"/>
            <a:ext cx="3424739" cy="4852362"/>
          </a:xfrm>
        </p:spPr>
        <p:txBody>
          <a:bodyPr anchor="ctr">
            <a:normAutofit/>
          </a:bodyPr>
          <a:lstStyle/>
          <a:p>
            <a:r>
              <a:rPr lang="en-US" sz="1200" dirty="0">
                <a:solidFill>
                  <a:srgbClr val="FFFFFF"/>
                </a:solidFill>
              </a:rPr>
              <a:t>Now, before we move on to the actual compilation step, </a:t>
            </a:r>
            <a:r>
              <a:rPr lang="en-US" sz="1200" b="1" i="1" dirty="0">
                <a:solidFill>
                  <a:srgbClr val="FFFFFF"/>
                </a:solidFill>
              </a:rPr>
              <a:t>make sure you examine the output of </a:t>
            </a:r>
            <a:r>
              <a:rPr lang="en-US" sz="1200" b="1" i="1" dirty="0" err="1">
                <a:solidFill>
                  <a:srgbClr val="FFFFFF"/>
                </a:solidFill>
              </a:rPr>
              <a:t>CMake</a:t>
            </a:r>
            <a:r>
              <a:rPr lang="en-US" sz="1200" b="1" i="1" dirty="0">
                <a:solidFill>
                  <a:srgbClr val="FFFFFF"/>
                </a:solidFill>
              </a:rPr>
              <a:t>!</a:t>
            </a:r>
          </a:p>
          <a:p>
            <a:endParaRPr lang="en-US" sz="1200" b="1" i="1"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335949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64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D2EF9E-C613-40BE-ACB5-E02C09583099}"/>
              </a:ext>
            </a:extLst>
          </p:cNvPr>
          <p:cNvSpPr>
            <a:spLocks noGrp="1"/>
          </p:cNvSpPr>
          <p:nvPr>
            <p:ph type="title"/>
          </p:nvPr>
        </p:nvSpPr>
        <p:spPr>
          <a:xfrm>
            <a:off x="524256" y="4767072"/>
            <a:ext cx="6594189" cy="1625210"/>
          </a:xfrm>
        </p:spPr>
        <p:txBody>
          <a:bodyPr>
            <a:normAutofit/>
          </a:bodyPr>
          <a:lstStyle/>
          <a:p>
            <a:pPr algn="r"/>
            <a:r>
              <a:rPr lang="en-US" b="1" dirty="0"/>
              <a:t>Compile and Install OpenCV</a:t>
            </a:r>
            <a:endParaRPr lang="en-US" dirty="0">
              <a:solidFill>
                <a:srgbClr val="FFFFFF"/>
              </a:solidFill>
            </a:endParaRPr>
          </a:p>
        </p:txBody>
      </p:sp>
      <p:pic>
        <p:nvPicPr>
          <p:cNvPr id="4098" name="Picture 2" descr="Figure 5: Our OpenCV 3 compile on Raspbian Jessie has completed successfully.">
            <a:extLst>
              <a:ext uri="{FF2B5EF4-FFF2-40B4-BE49-F238E27FC236}">
                <a16:creationId xmlns:a16="http://schemas.microsoft.com/office/drawing/2014/main" id="{3401E230-8B38-49E3-8B66-C99D165B6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05" r="1" b="10042"/>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D66429-6B27-4203-8FF2-EE3DFB3430B4}"/>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Finally, we are now ready to compile OpenCV:</a:t>
            </a:r>
          </a:p>
          <a:p>
            <a:pPr fontAlgn="base"/>
            <a:r>
              <a:rPr lang="en-US" sz="2000" dirty="0">
                <a:solidFill>
                  <a:srgbClr val="FFFFFF"/>
                </a:solidFill>
              </a:rPr>
              <a:t>make clean</a:t>
            </a:r>
          </a:p>
          <a:p>
            <a:pPr fontAlgn="base"/>
            <a:r>
              <a:rPr lang="en-US" sz="2000" dirty="0">
                <a:solidFill>
                  <a:srgbClr val="FFFFFF"/>
                </a:solidFill>
              </a:rPr>
              <a:t>Make</a:t>
            </a:r>
          </a:p>
          <a:p>
            <a:pPr fontAlgn="base"/>
            <a:r>
              <a:rPr lang="en-US" sz="2000" dirty="0">
                <a:solidFill>
                  <a:srgbClr val="FFFFFF"/>
                </a:solidFill>
              </a:rPr>
              <a:t>It will take 2 hours to compile. Be patient</a:t>
            </a:r>
          </a:p>
          <a:p>
            <a:pPr fontAlgn="base"/>
            <a:r>
              <a:rPr lang="en-US" sz="2000" dirty="0">
                <a:solidFill>
                  <a:srgbClr val="FFFFFF"/>
                </a:solidFill>
              </a:rPr>
              <a:t>The compile output should be like this</a:t>
            </a:r>
          </a:p>
          <a:p>
            <a:endParaRPr lang="en-US" sz="2000" dirty="0">
              <a:solidFill>
                <a:srgbClr val="FFFFFF"/>
              </a:solidFill>
            </a:endParaRPr>
          </a:p>
        </p:txBody>
      </p:sp>
    </p:spTree>
    <p:extLst>
      <p:ext uri="{BB962C8B-B14F-4D97-AF65-F5344CB8AC3E}">
        <p14:creationId xmlns:p14="http://schemas.microsoft.com/office/powerpoint/2010/main" val="186063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0D9BE0-06B4-4602-8448-10E95168C0B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Installation of open CV</a:t>
            </a:r>
          </a:p>
        </p:txBody>
      </p:sp>
      <p:sp>
        <p:nvSpPr>
          <p:cNvPr id="3" name="Content Placeholder 2">
            <a:extLst>
              <a:ext uri="{FF2B5EF4-FFF2-40B4-BE49-F238E27FC236}">
                <a16:creationId xmlns:a16="http://schemas.microsoft.com/office/drawing/2014/main" id="{F61A5174-3771-4C8F-BE77-1A5FFF67DF00}"/>
              </a:ext>
            </a:extLst>
          </p:cNvPr>
          <p:cNvSpPr>
            <a:spLocks noGrp="1"/>
          </p:cNvSpPr>
          <p:nvPr>
            <p:ph idx="1"/>
          </p:nvPr>
        </p:nvSpPr>
        <p:spPr>
          <a:xfrm>
            <a:off x="5120640" y="804672"/>
            <a:ext cx="6281928" cy="5248656"/>
          </a:xfrm>
        </p:spPr>
        <p:txBody>
          <a:bodyPr anchor="ctr">
            <a:normAutofit/>
          </a:bodyPr>
          <a:lstStyle/>
          <a:p>
            <a:pPr fontAlgn="base"/>
            <a:r>
              <a:rPr lang="en-US" sz="1100"/>
              <a:t>all you need to do is install OpenCV 3 on your Raspberry Pi 3:</a:t>
            </a:r>
          </a:p>
          <a:p>
            <a:pPr fontAlgn="base"/>
            <a:r>
              <a:rPr lang="en-US" sz="1100"/>
              <a:t>sudo make install</a:t>
            </a:r>
          </a:p>
          <a:p>
            <a:pPr fontAlgn="base"/>
            <a:r>
              <a:rPr lang="en-US" sz="1100"/>
              <a:t>sudo ldconfig</a:t>
            </a:r>
          </a:p>
          <a:p>
            <a:r>
              <a:rPr lang="en-US" sz="1100"/>
              <a:t>We’re almost done — just a few more steps to go and you’ll be ready to use your Raspberry Pi 3 with OpenCV 3.</a:t>
            </a:r>
          </a:p>
          <a:p>
            <a:pPr fontAlgn="base"/>
            <a:r>
              <a:rPr lang="en-US" sz="1100"/>
              <a:t>ls -l /usr/local/lib/python3.4/site-packages/</a:t>
            </a:r>
          </a:p>
          <a:p>
            <a:pPr fontAlgn="base"/>
            <a:r>
              <a:rPr lang="en-US" sz="1100"/>
              <a:t>total 1852</a:t>
            </a:r>
          </a:p>
          <a:p>
            <a:pPr fontAlgn="base"/>
            <a:r>
              <a:rPr lang="en-US" sz="1100"/>
              <a:t>-rw-r--r-- 1 root staff 1895932 Mar 20 21:51 cv2.cpython-34m.so</a:t>
            </a:r>
          </a:p>
          <a:p>
            <a:pPr fontAlgn="base"/>
            <a:r>
              <a:rPr lang="en-US" sz="1100"/>
              <a:t>I honestly don’t know why, perhaps it’s a bug in the CMake script, but when compiling OpenCV 3 bindings for Python 3+, the output .so  file is named cv2.cpython-34m.so  (or some variant of) rather than simply cv2.so  (like in the Python 2.7 bindings).</a:t>
            </a:r>
          </a:p>
          <a:p>
            <a:pPr fontAlgn="base"/>
            <a:r>
              <a:rPr lang="en-US" sz="1100"/>
              <a:t>Again, I’m not sure exactly </a:t>
            </a:r>
            <a:r>
              <a:rPr lang="en-US" sz="1100" i="1"/>
              <a:t>why</a:t>
            </a:r>
            <a:r>
              <a:rPr lang="en-US" sz="1100"/>
              <a:t> this happens, but it’s an easy fix. All we need to do is rename the file:</a:t>
            </a:r>
          </a:p>
          <a:p>
            <a:pPr fontAlgn="base"/>
            <a:r>
              <a:rPr lang="en-US" sz="1100"/>
              <a:t>cd /usr/local/lib/python3.4/site-packages/</a:t>
            </a:r>
          </a:p>
          <a:p>
            <a:pPr fontAlgn="base"/>
            <a:r>
              <a:rPr lang="en-US" sz="1100"/>
              <a:t>$ sudo mv cv2.cpython-34m.so cv2.so</a:t>
            </a:r>
          </a:p>
          <a:p>
            <a:r>
              <a:rPr lang="en-US" sz="1100"/>
              <a:t>After renaming to cv2.so , we can sym-link our OpenCV bindings into the cv  virtual environment for Python 3.4:</a:t>
            </a:r>
          </a:p>
          <a:p>
            <a:pPr fontAlgn="base"/>
            <a:r>
              <a:rPr lang="en-US" sz="1100"/>
              <a:t>cd ~/.virtualenvs/cv/lib/python3.4/site-packages/</a:t>
            </a:r>
          </a:p>
          <a:p>
            <a:pPr fontAlgn="base"/>
            <a:r>
              <a:rPr lang="en-US" sz="1100"/>
              <a:t>$ ln -s /usr/local/lib/python3.4/site-packages/cv2.so cv2.so</a:t>
            </a:r>
            <a:br>
              <a:rPr lang="en-US" sz="1100"/>
            </a:br>
            <a:endParaRPr lang="en-US" sz="1100"/>
          </a:p>
        </p:txBody>
      </p:sp>
    </p:spTree>
    <p:extLst>
      <p:ext uri="{BB962C8B-B14F-4D97-AF65-F5344CB8AC3E}">
        <p14:creationId xmlns:p14="http://schemas.microsoft.com/office/powerpoint/2010/main" val="357562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E48A-E613-4CE7-A45B-32FF3E20F21A}"/>
              </a:ext>
            </a:extLst>
          </p:cNvPr>
          <p:cNvSpPr>
            <a:spLocks noGrp="1"/>
          </p:cNvSpPr>
          <p:nvPr>
            <p:ph type="title"/>
          </p:nvPr>
        </p:nvSpPr>
        <p:spPr>
          <a:xfrm>
            <a:off x="838200" y="365125"/>
            <a:ext cx="10515600" cy="1325563"/>
          </a:xfrm>
        </p:spPr>
        <p:txBody>
          <a:bodyPr>
            <a:normAutofit/>
          </a:bodyPr>
          <a:lstStyle/>
          <a:p>
            <a:r>
              <a:rPr lang="en-US" b="1" dirty="0"/>
              <a:t>Testing your OpenCV 3 install</a:t>
            </a:r>
            <a:br>
              <a:rPr lang="en-US" b="1" dirty="0"/>
            </a:br>
            <a:endParaRPr lang="en-US" dirty="0"/>
          </a:p>
        </p:txBody>
      </p:sp>
      <p:sp>
        <p:nvSpPr>
          <p:cNvPr id="3" name="Content Placeholder 2">
            <a:extLst>
              <a:ext uri="{FF2B5EF4-FFF2-40B4-BE49-F238E27FC236}">
                <a16:creationId xmlns:a16="http://schemas.microsoft.com/office/drawing/2014/main" id="{B72565FF-F492-4B99-B690-277A73502DCD}"/>
              </a:ext>
            </a:extLst>
          </p:cNvPr>
          <p:cNvSpPr>
            <a:spLocks noGrp="1"/>
          </p:cNvSpPr>
          <p:nvPr>
            <p:ph idx="1"/>
          </p:nvPr>
        </p:nvSpPr>
        <p:spPr>
          <a:xfrm>
            <a:off x="838200" y="1825625"/>
            <a:ext cx="3797807" cy="4351338"/>
          </a:xfrm>
        </p:spPr>
        <p:txBody>
          <a:bodyPr>
            <a:normAutofit/>
          </a:bodyPr>
          <a:lstStyle/>
          <a:p>
            <a:pPr fontAlgn="base"/>
            <a:r>
              <a:rPr lang="en-US" sz="1300" dirty="0"/>
              <a:t>Open up a new terminal, execute the source  and </a:t>
            </a:r>
            <a:r>
              <a:rPr lang="en-US" sz="1300" dirty="0" err="1"/>
              <a:t>workon</a:t>
            </a:r>
            <a:r>
              <a:rPr lang="en-US" sz="1300" dirty="0"/>
              <a:t>  commands, and then finally attempt to import the Python + OpenCV bindings:</a:t>
            </a:r>
          </a:p>
          <a:p>
            <a:pPr fontAlgn="base"/>
            <a:r>
              <a:rPr lang="en-US" sz="1300" dirty="0"/>
              <a:t>source ~/.profile </a:t>
            </a:r>
          </a:p>
          <a:p>
            <a:pPr fontAlgn="base"/>
            <a:r>
              <a:rPr lang="en-US" sz="1300" dirty="0"/>
              <a:t>$ </a:t>
            </a:r>
            <a:r>
              <a:rPr lang="en-US" sz="1300" dirty="0" err="1"/>
              <a:t>workon</a:t>
            </a:r>
            <a:r>
              <a:rPr lang="en-US" sz="1300" dirty="0"/>
              <a:t> cv</a:t>
            </a:r>
          </a:p>
          <a:p>
            <a:pPr fontAlgn="base"/>
            <a:r>
              <a:rPr lang="en-US" sz="1300" dirty="0"/>
              <a:t>$ python</a:t>
            </a:r>
          </a:p>
          <a:p>
            <a:pPr fontAlgn="base"/>
            <a:r>
              <a:rPr lang="en-US" sz="1300" dirty="0"/>
              <a:t>&gt;&gt;&gt; import cv2</a:t>
            </a:r>
          </a:p>
          <a:p>
            <a:pPr fontAlgn="base"/>
            <a:r>
              <a:rPr lang="en-US" sz="1300" dirty="0"/>
              <a:t>&gt;&gt;&gt; cv2.__version__</a:t>
            </a:r>
          </a:p>
          <a:p>
            <a:pPr fontAlgn="base"/>
            <a:r>
              <a:rPr lang="en-US" sz="1300" dirty="0"/>
              <a:t>'3.1.0'</a:t>
            </a:r>
          </a:p>
          <a:p>
            <a:pPr fontAlgn="base"/>
            <a:r>
              <a:rPr lang="en-US" sz="1300" dirty="0"/>
              <a:t>&gt;&gt;&gt;</a:t>
            </a:r>
          </a:p>
          <a:p>
            <a:r>
              <a:rPr lang="en-US" sz="1300" dirty="0"/>
              <a:t>Once OpenCV has been installed, you can remove both the opencv-3.1.0  andopencv_contrib-3.1.0  directories to free up a bunch of space on your disk:</a:t>
            </a:r>
          </a:p>
          <a:p>
            <a:r>
              <a:rPr lang="en-US" sz="1300" dirty="0"/>
              <a:t>rm -rf opencv-3.1.0 opencv_contrib-3.1.0</a:t>
            </a:r>
            <a:br>
              <a:rPr lang="en-US" sz="1700" dirty="0"/>
            </a:br>
            <a:endParaRPr lang="en-US" sz="1700" dirty="0"/>
          </a:p>
        </p:txBody>
      </p:sp>
      <p:pic>
        <p:nvPicPr>
          <p:cNvPr id="5122" name="Picture 2" descr="Figure 5: Confirming OpenCV 3 has been successfully installed on my Raspberry Pi 3 running Raspbian Jessie.">
            <a:extLst>
              <a:ext uri="{FF2B5EF4-FFF2-40B4-BE49-F238E27FC236}">
                <a16:creationId xmlns:a16="http://schemas.microsoft.com/office/drawing/2014/main" id="{1879C44A-DAD5-4423-9B18-6335B628C2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0" r="1889" b="1"/>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50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5DCDBFD-D77A-4674-AD9F-948780F1F66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Mail Code</a:t>
            </a:r>
          </a:p>
        </p:txBody>
      </p:sp>
      <p:sp>
        <p:nvSpPr>
          <p:cNvPr id="4" name="Rectangle 1">
            <a:extLst>
              <a:ext uri="{FF2B5EF4-FFF2-40B4-BE49-F238E27FC236}">
                <a16:creationId xmlns:a16="http://schemas.microsoft.com/office/drawing/2014/main" id="{16EBD370-7643-4D22-B311-383AA5696261}"/>
              </a:ext>
            </a:extLst>
          </p:cNvPr>
          <p:cNvSpPr>
            <a:spLocks noGrp="1" noChangeArrowheads="1"/>
          </p:cNvSpPr>
          <p:nvPr>
            <p:ph idx="1"/>
          </p:nvPr>
        </p:nvSpPr>
        <p:spPr bwMode="auto">
          <a:xfrm>
            <a:off x="5120640" y="804672"/>
            <a:ext cx="6281928" cy="524865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smtplib</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email.MIMEMultipart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MIMEMultipart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email.MIMEText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MIMEText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email.MIMEImage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MIMEImage</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t># Email you want to send the update from (only works with gmail)</a:t>
            </a:r>
            <a:b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fromEmail =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'email@gmail.com'</a:t>
            </a: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t># You can generate an app password here to avoid storing your password in plain text</a:t>
            </a:r>
            <a:b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t># https://support.google.com/accounts/answer/185833?hl=en</a:t>
            </a:r>
            <a:b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fromEmailPassword =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'password'</a:t>
            </a: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t># Email you want to send the update to</a:t>
            </a:r>
            <a:br>
              <a:rPr kumimoji="0" lang="en-US" altLang="en-US" sz="8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toEmail =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'email2@gmail.com'</a:t>
            </a: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def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sendEmail(image):</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 = MIMEMultipart(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'related'</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'Subject'</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'Security Update'</a:t>
            </a: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msgRoot[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'From'</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 fromEmail</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'To'</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 toEmail</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msgRoot.preamble =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'Raspberry pi security camera update'</a:t>
            </a: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msgAlternative = MIMEMultipart(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'alternative'</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msgRoot.attach(msgAlternative)</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msgText = MIMEText(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'Smart security cam found object'</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msgAlternative.attach(msgText)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msgText = MIMEText(</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'&lt;img src="cid:image1"&gt;'</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'html'</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msgAlternative.attach(msgText)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msgImage = MIMEImage(image)</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msgImage.add_header(</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'Content-ID'</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'&lt;image1&gt;'</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msgRoot.attach(msgImage)</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smtp = smtplib.SMTP(</a:t>
            </a:r>
            <a:r>
              <a:rPr kumimoji="0" lang="en-US" altLang="en-US" sz="800" b="1" i="0" u="none" strike="noStrike" cap="none" normalizeH="0" baseline="0">
                <a:ln>
                  <a:noFill/>
                </a:ln>
                <a:effectLst/>
                <a:latin typeface="Courier New" panose="02070309020205020404" pitchFamily="49" charset="0"/>
                <a:cs typeface="Courier New" panose="02070309020205020404" pitchFamily="49" charset="0"/>
              </a:rPr>
              <a:t>'smtp.gmail.com'</a:t>
            </a: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587)</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smtp.starttls()</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smtp.login(fromEmail, fromEmailPassword)</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smtp.sendmail(fromEmail, toEmail, msgRoot.as_string())</a:t>
            </a:r>
            <a:b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800" b="0" i="0" u="none" strike="noStrike" cap="none" normalizeH="0" baseline="0">
                <a:ln>
                  <a:noFill/>
                </a:ln>
                <a:effectLst/>
                <a:latin typeface="Courier New" panose="02070309020205020404" pitchFamily="49" charset="0"/>
                <a:cs typeface="Courier New" panose="02070309020205020404" pitchFamily="49" charset="0"/>
              </a:rPr>
              <a:t>   smtp.quit()</a:t>
            </a:r>
            <a:endParaRPr kumimoji="0" lang="en-US" altLang="en-US" sz="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84291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3724AF4-17AE-4D36-B5BF-53F0551AB68A}"/>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Main Code</a:t>
            </a:r>
          </a:p>
        </p:txBody>
      </p:sp>
      <p:sp>
        <p:nvSpPr>
          <p:cNvPr id="4" name="Rectangle 1">
            <a:extLst>
              <a:ext uri="{FF2B5EF4-FFF2-40B4-BE49-F238E27FC236}">
                <a16:creationId xmlns:a16="http://schemas.microsoft.com/office/drawing/2014/main" id="{DADA5B37-3023-4977-A80B-13A7A6343973}"/>
              </a:ext>
            </a:extLst>
          </p:cNvPr>
          <p:cNvSpPr>
            <a:spLocks noGrp="1" noChangeArrowheads="1"/>
          </p:cNvSpPr>
          <p:nvPr>
            <p:ph idx="1"/>
          </p:nvPr>
        </p:nvSpPr>
        <p:spPr bwMode="auto">
          <a:xfrm>
            <a:off x="5120640" y="804672"/>
            <a:ext cx="6281928" cy="524865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cv2</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sys</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mail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sendEmail</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flask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Flask, render_template, Response</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camera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VideoCamera</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time</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threading</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video</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numpy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np</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email_update_interval = 600 </a:t>
            </a:r>
            <a: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t># sends an email only once in this time interval</a:t>
            </a:r>
            <a:b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video_camera = VideoCamera(flip=</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t># creates a camera object, flip vertically</a:t>
            </a:r>
            <a:b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object_classifier = cv2.CascadeClassifier(</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"models/fullbody_recognition_model.xml"</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t># an opencv classifier</a:t>
            </a:r>
            <a:b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t># App Globals (do not edit)</a:t>
            </a:r>
            <a:br>
              <a:rPr kumimoji="0" lang="en-US" altLang="en-US" sz="1400" b="0" i="1"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app = Flask(__name__)</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last_epoch = 0</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check_for_objects():</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global </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last_epoch</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effectLst/>
                <a:latin typeface="Courier New" panose="02070309020205020404" pitchFamily="49" charset="0"/>
                <a:cs typeface="Courier New" panose="02070309020205020404" pitchFamily="49" charset="0"/>
              </a:rPr>
              <a:t>while True</a:t>
            </a: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56138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06574AC-0552-4B9F-8C54-F58C4108A003}"/>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Main Code</a:t>
            </a:r>
          </a:p>
        </p:txBody>
      </p:sp>
      <p:sp>
        <p:nvSpPr>
          <p:cNvPr id="3" name="Content Placeholder 2">
            <a:extLst>
              <a:ext uri="{FF2B5EF4-FFF2-40B4-BE49-F238E27FC236}">
                <a16:creationId xmlns:a16="http://schemas.microsoft.com/office/drawing/2014/main" id="{7C62268C-83A7-43B2-8053-7E75FB13816C}"/>
              </a:ext>
            </a:extLst>
          </p:cNvPr>
          <p:cNvSpPr>
            <a:spLocks noGrp="1"/>
          </p:cNvSpPr>
          <p:nvPr>
            <p:ph idx="1"/>
          </p:nvPr>
        </p:nvSpPr>
        <p:spPr>
          <a:xfrm>
            <a:off x="5120640" y="804672"/>
            <a:ext cx="6281928" cy="5248656"/>
          </a:xfrm>
        </p:spPr>
        <p:txBody>
          <a:bodyPr anchor="ctr">
            <a:normAutofit/>
          </a:bodyPr>
          <a:lstStyle/>
          <a:p>
            <a:r>
              <a:rPr lang="en-US" altLang="en-US" sz="1100" b="1">
                <a:latin typeface="Courier New" panose="02070309020205020404" pitchFamily="49" charset="0"/>
                <a:cs typeface="Courier New" panose="02070309020205020404" pitchFamily="49" charset="0"/>
              </a:rPr>
              <a:t>try</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frame, found_obj = video_camera.get_object(object_classifier)</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t>
            </a:r>
            <a:r>
              <a:rPr lang="en-US" altLang="en-US" sz="1100" b="1">
                <a:latin typeface="Courier New" panose="02070309020205020404" pitchFamily="49" charset="0"/>
                <a:cs typeface="Courier New" panose="02070309020205020404" pitchFamily="49" charset="0"/>
              </a:rPr>
              <a:t>if </a:t>
            </a:r>
            <a:r>
              <a:rPr lang="en-US" altLang="en-US" sz="1100">
                <a:latin typeface="Courier New" panose="02070309020205020404" pitchFamily="49" charset="0"/>
                <a:cs typeface="Courier New" panose="02070309020205020404" pitchFamily="49" charset="0"/>
              </a:rPr>
              <a:t>found_obj </a:t>
            </a:r>
            <a:r>
              <a:rPr lang="en-US" altLang="en-US" sz="1100" b="1">
                <a:latin typeface="Courier New" panose="02070309020205020404" pitchFamily="49" charset="0"/>
                <a:cs typeface="Courier New" panose="02070309020205020404" pitchFamily="49" charset="0"/>
              </a:rPr>
              <a:t>and </a:t>
            </a:r>
            <a:r>
              <a:rPr lang="en-US" altLang="en-US" sz="1100">
                <a:latin typeface="Courier New" panose="02070309020205020404" pitchFamily="49" charset="0"/>
                <a:cs typeface="Courier New" panose="02070309020205020404" pitchFamily="49" charset="0"/>
              </a:rPr>
              <a:t>(time.time() - last_epoch) &gt; email_update_interval:</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last_epoch = time.time()</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print </a:t>
            </a:r>
            <a:r>
              <a:rPr lang="en-US" altLang="en-US" sz="1100" b="1">
                <a:latin typeface="Courier New" panose="02070309020205020404" pitchFamily="49" charset="0"/>
                <a:cs typeface="Courier New" panose="02070309020205020404" pitchFamily="49" charset="0"/>
              </a:rPr>
              <a:t>"Sending email..."</a:t>
            </a:r>
            <a:br>
              <a:rPr lang="en-US" altLang="en-US" sz="1100" b="1">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            </a:t>
            </a:r>
            <a:r>
              <a:rPr lang="en-US" altLang="en-US" sz="1100">
                <a:latin typeface="Courier New" panose="02070309020205020404" pitchFamily="49" charset="0"/>
                <a:cs typeface="Courier New" panose="02070309020205020404" pitchFamily="49" charset="0"/>
              </a:rPr>
              <a:t>sendEmail(frame)</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print </a:t>
            </a:r>
            <a:r>
              <a:rPr lang="en-US" altLang="en-US" sz="1100" b="1">
                <a:latin typeface="Courier New" panose="02070309020205020404" pitchFamily="49" charset="0"/>
                <a:cs typeface="Courier New" panose="02070309020205020404" pitchFamily="49" charset="0"/>
              </a:rPr>
              <a:t>"done!"</a:t>
            </a:r>
            <a:br>
              <a:rPr lang="en-US" altLang="en-US" sz="1100" b="1">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      except</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print </a:t>
            </a:r>
            <a:r>
              <a:rPr lang="en-US" altLang="en-US" sz="1100" b="1">
                <a:latin typeface="Courier New" panose="02070309020205020404" pitchFamily="49" charset="0"/>
                <a:cs typeface="Courier New" panose="02070309020205020404" pitchFamily="49" charset="0"/>
              </a:rPr>
              <a:t>"Error sending email: "</a:t>
            </a:r>
            <a:r>
              <a:rPr lang="en-US" altLang="en-US" sz="1100">
                <a:latin typeface="Courier New" panose="02070309020205020404" pitchFamily="49" charset="0"/>
                <a:cs typeface="Courier New" panose="02070309020205020404" pitchFamily="49" charset="0"/>
              </a:rPr>
              <a:t>, sys.exc_info()[0]</a:t>
            </a:r>
            <a:br>
              <a:rPr lang="en-US" altLang="en-US" sz="1100">
                <a:latin typeface="Courier New" panose="02070309020205020404" pitchFamily="49" charset="0"/>
                <a:cs typeface="Courier New" panose="02070309020205020404" pitchFamily="49" charset="0"/>
              </a:rPr>
            </a:b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@app.route(</a:t>
            </a:r>
            <a:r>
              <a:rPr lang="en-US" altLang="en-US" sz="1100" b="1">
                <a:latin typeface="Courier New" panose="02070309020205020404" pitchFamily="49" charset="0"/>
                <a:cs typeface="Courier New" panose="02070309020205020404" pitchFamily="49" charset="0"/>
              </a:rPr>
              <a:t>'/'</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def </a:t>
            </a:r>
            <a:r>
              <a:rPr lang="en-US" altLang="en-US" sz="1100">
                <a:latin typeface="Courier New" panose="02070309020205020404" pitchFamily="49" charset="0"/>
                <a:cs typeface="Courier New" panose="02070309020205020404" pitchFamily="49" charset="0"/>
              </a:rPr>
              <a:t>index():</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t>
            </a:r>
            <a:r>
              <a:rPr lang="en-US" altLang="en-US" sz="1100" b="1">
                <a:latin typeface="Courier New" panose="02070309020205020404" pitchFamily="49" charset="0"/>
                <a:cs typeface="Courier New" panose="02070309020205020404" pitchFamily="49" charset="0"/>
              </a:rPr>
              <a:t>return </a:t>
            </a:r>
            <a:r>
              <a:rPr lang="en-US" altLang="en-US" sz="1100">
                <a:latin typeface="Courier New" panose="02070309020205020404" pitchFamily="49" charset="0"/>
                <a:cs typeface="Courier New" panose="02070309020205020404" pitchFamily="49" charset="0"/>
              </a:rPr>
              <a:t>render_template(</a:t>
            </a:r>
            <a:r>
              <a:rPr lang="en-US" altLang="en-US" sz="1100" b="1">
                <a:latin typeface="Courier New" panose="02070309020205020404" pitchFamily="49" charset="0"/>
                <a:cs typeface="Courier New" panose="02070309020205020404" pitchFamily="49" charset="0"/>
              </a:rPr>
              <a:t>'index.html'</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br>
              <a:rPr lang="en-US" altLang="en-US" sz="1100">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def </a:t>
            </a:r>
            <a:r>
              <a:rPr lang="en-US" altLang="en-US" sz="1100">
                <a:latin typeface="Courier New" panose="02070309020205020404" pitchFamily="49" charset="0"/>
                <a:cs typeface="Courier New" panose="02070309020205020404" pitchFamily="49" charset="0"/>
              </a:rPr>
              <a:t>gen(camera):</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t>
            </a:r>
            <a:r>
              <a:rPr lang="en-US" altLang="en-US" sz="1100" b="1">
                <a:latin typeface="Courier New" panose="02070309020205020404" pitchFamily="49" charset="0"/>
                <a:cs typeface="Courier New" panose="02070309020205020404" pitchFamily="49" charset="0"/>
              </a:rPr>
              <a:t>while True</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frame = camera.get_frame()</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t>
            </a:r>
            <a:r>
              <a:rPr lang="en-US" altLang="en-US" sz="1100" b="1">
                <a:latin typeface="Courier New" panose="02070309020205020404" pitchFamily="49" charset="0"/>
                <a:cs typeface="Courier New" panose="02070309020205020404" pitchFamily="49" charset="0"/>
              </a:rPr>
              <a:t>yield </a:t>
            </a:r>
            <a:r>
              <a:rPr lang="en-US" altLang="en-US" sz="1100">
                <a:latin typeface="Courier New" panose="02070309020205020404" pitchFamily="49" charset="0"/>
                <a:cs typeface="Courier New" panose="02070309020205020404" pitchFamily="49" charset="0"/>
              </a:rPr>
              <a:t>(</a:t>
            </a:r>
            <a:r>
              <a:rPr lang="en-US" altLang="en-US" sz="1100" b="1">
                <a:latin typeface="Courier New" panose="02070309020205020404" pitchFamily="49" charset="0"/>
                <a:cs typeface="Courier New" panose="02070309020205020404" pitchFamily="49" charset="0"/>
              </a:rPr>
              <a:t>b'--frame\r\n'</a:t>
            </a:r>
            <a:br>
              <a:rPr lang="en-US" altLang="en-US" sz="1100" b="1">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               b'Content-Type: image/jpeg\r\n\r\n' </a:t>
            </a:r>
            <a:r>
              <a:rPr lang="en-US" altLang="en-US" sz="1100">
                <a:latin typeface="Courier New" panose="02070309020205020404" pitchFamily="49" charset="0"/>
                <a:cs typeface="Courier New" panose="02070309020205020404" pitchFamily="49" charset="0"/>
              </a:rPr>
              <a:t>+ frame + </a:t>
            </a:r>
            <a:r>
              <a:rPr lang="en-US" altLang="en-US" sz="1100" b="1">
                <a:latin typeface="Courier New" panose="02070309020205020404" pitchFamily="49" charset="0"/>
                <a:cs typeface="Courier New" panose="02070309020205020404" pitchFamily="49" charset="0"/>
              </a:rPr>
              <a:t>b'\r\n\r\n'</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@app.route(</a:t>
            </a:r>
            <a:r>
              <a:rPr lang="en-US" altLang="en-US" sz="1100" b="1">
                <a:latin typeface="Courier New" panose="02070309020205020404" pitchFamily="49" charset="0"/>
                <a:cs typeface="Courier New" panose="02070309020205020404" pitchFamily="49" charset="0"/>
              </a:rPr>
              <a:t>'/video_feed'</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def </a:t>
            </a:r>
            <a:r>
              <a:rPr lang="en-US" altLang="en-US" sz="1100">
                <a:latin typeface="Courier New" panose="02070309020205020404" pitchFamily="49" charset="0"/>
                <a:cs typeface="Courier New" panose="02070309020205020404" pitchFamily="49" charset="0"/>
              </a:rPr>
              <a:t>video_feed():</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t>
            </a:r>
            <a:r>
              <a:rPr lang="en-US" altLang="en-US" sz="1100" b="1">
                <a:latin typeface="Courier New" panose="02070309020205020404" pitchFamily="49" charset="0"/>
                <a:cs typeface="Courier New" panose="02070309020205020404" pitchFamily="49" charset="0"/>
              </a:rPr>
              <a:t>return </a:t>
            </a:r>
            <a:r>
              <a:rPr lang="en-US" altLang="en-US" sz="1100">
                <a:latin typeface="Courier New" panose="02070309020205020404" pitchFamily="49" charset="0"/>
                <a:cs typeface="Courier New" panose="02070309020205020404" pitchFamily="49" charset="0"/>
              </a:rPr>
              <a:t>Response(gen(video_camera),</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mimetype=</a:t>
            </a:r>
            <a:r>
              <a:rPr lang="en-US" altLang="en-US" sz="1100" b="1">
                <a:latin typeface="Courier New" panose="02070309020205020404" pitchFamily="49" charset="0"/>
                <a:cs typeface="Courier New" panose="02070309020205020404" pitchFamily="49" charset="0"/>
              </a:rPr>
              <a:t>'multipart/x-mixed-replace; boundary=frame'</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br>
              <a:rPr lang="en-US" altLang="en-US" sz="1100">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if </a:t>
            </a:r>
            <a:r>
              <a:rPr lang="en-US" altLang="en-US" sz="1100">
                <a:latin typeface="Courier New" panose="02070309020205020404" pitchFamily="49" charset="0"/>
                <a:cs typeface="Courier New" panose="02070309020205020404" pitchFamily="49" charset="0"/>
              </a:rPr>
              <a:t>__name__ == </a:t>
            </a:r>
            <a:r>
              <a:rPr lang="en-US" altLang="en-US" sz="1100" b="1">
                <a:latin typeface="Courier New" panose="02070309020205020404" pitchFamily="49" charset="0"/>
                <a:cs typeface="Courier New" panose="02070309020205020404" pitchFamily="49" charset="0"/>
              </a:rPr>
              <a:t>'__main__'</a:t>
            </a:r>
            <a:r>
              <a:rPr lang="en-US" altLang="en-US" sz="1100">
                <a:latin typeface="Courier New" panose="02070309020205020404" pitchFamily="49" charset="0"/>
                <a:cs typeface="Courier New" panose="02070309020205020404" pitchFamily="49" charset="0"/>
              </a:rPr>
              <a:t>:</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t = threading.Thread(target=check_for_objects, args=())</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t.daemon = </a:t>
            </a:r>
            <a:r>
              <a:rPr lang="en-US" altLang="en-US" sz="1100" b="1">
                <a:latin typeface="Courier New" panose="02070309020205020404" pitchFamily="49" charset="0"/>
                <a:cs typeface="Courier New" panose="02070309020205020404" pitchFamily="49" charset="0"/>
              </a:rPr>
              <a:t>True</a:t>
            </a:r>
            <a:br>
              <a:rPr lang="en-US" altLang="en-US" sz="1100" b="1">
                <a:latin typeface="Courier New" panose="02070309020205020404" pitchFamily="49" charset="0"/>
                <a:cs typeface="Courier New" panose="02070309020205020404" pitchFamily="49" charset="0"/>
              </a:rPr>
            </a:br>
            <a:r>
              <a:rPr lang="en-US" altLang="en-US" sz="1100" b="1">
                <a:latin typeface="Courier New" panose="02070309020205020404" pitchFamily="49" charset="0"/>
                <a:cs typeface="Courier New" panose="02070309020205020404" pitchFamily="49" charset="0"/>
              </a:rPr>
              <a:t>    </a:t>
            </a:r>
            <a:r>
              <a:rPr lang="en-US" altLang="en-US" sz="1100">
                <a:latin typeface="Courier New" panose="02070309020205020404" pitchFamily="49" charset="0"/>
                <a:cs typeface="Courier New" panose="02070309020205020404" pitchFamily="49" charset="0"/>
              </a:rPr>
              <a:t>t.start()</a:t>
            </a:r>
            <a:br>
              <a:rPr lang="en-US" altLang="en-US" sz="1100">
                <a:latin typeface="Courier New" panose="02070309020205020404" pitchFamily="49" charset="0"/>
                <a:cs typeface="Courier New" panose="02070309020205020404" pitchFamily="49" charset="0"/>
              </a:rPr>
            </a:br>
            <a:r>
              <a:rPr lang="en-US" altLang="en-US" sz="1100">
                <a:latin typeface="Courier New" panose="02070309020205020404" pitchFamily="49" charset="0"/>
                <a:cs typeface="Courier New" panose="02070309020205020404" pitchFamily="49" charset="0"/>
              </a:rPr>
              <a:t>    app.run(host=</a:t>
            </a:r>
            <a:r>
              <a:rPr lang="en-US" altLang="en-US" sz="1100" b="1">
                <a:latin typeface="Courier New" panose="02070309020205020404" pitchFamily="49" charset="0"/>
                <a:cs typeface="Courier New" panose="02070309020205020404" pitchFamily="49" charset="0"/>
              </a:rPr>
              <a:t>'0.0.0.0'</a:t>
            </a:r>
            <a:r>
              <a:rPr lang="en-US" altLang="en-US" sz="1100">
                <a:latin typeface="Courier New" panose="02070309020205020404" pitchFamily="49" charset="0"/>
                <a:cs typeface="Courier New" panose="02070309020205020404" pitchFamily="49" charset="0"/>
              </a:rPr>
              <a:t>, debug=</a:t>
            </a:r>
            <a:r>
              <a:rPr lang="en-US" altLang="en-US" sz="1100" b="1">
                <a:latin typeface="Courier New" panose="02070309020205020404" pitchFamily="49" charset="0"/>
                <a:cs typeface="Courier New" panose="02070309020205020404" pitchFamily="49" charset="0"/>
              </a:rPr>
              <a:t>False</a:t>
            </a:r>
            <a:r>
              <a:rPr lang="en-US" altLang="en-US" sz="1100">
                <a:latin typeface="Courier New" panose="02070309020205020404" pitchFamily="49" charset="0"/>
                <a:cs typeface="Courier New" panose="02070309020205020404" pitchFamily="49" charset="0"/>
              </a:rPr>
              <a:t>)</a:t>
            </a:r>
            <a:endParaRPr lang="en-US" sz="1100"/>
          </a:p>
        </p:txBody>
      </p:sp>
    </p:spTree>
    <p:extLst>
      <p:ext uri="{BB962C8B-B14F-4D97-AF65-F5344CB8AC3E}">
        <p14:creationId xmlns:p14="http://schemas.microsoft.com/office/powerpoint/2010/main" val="231549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50EDF50-B137-408F-9157-01D5C2D58009}"/>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Code</a:t>
            </a:r>
          </a:p>
        </p:txBody>
      </p:sp>
      <p:sp>
        <p:nvSpPr>
          <p:cNvPr id="3" name="Content Placeholder 2">
            <a:extLst>
              <a:ext uri="{FF2B5EF4-FFF2-40B4-BE49-F238E27FC236}">
                <a16:creationId xmlns:a16="http://schemas.microsoft.com/office/drawing/2014/main" id="{9F02BE9F-C13C-4A19-A208-A670C0E906E4}"/>
              </a:ext>
            </a:extLst>
          </p:cNvPr>
          <p:cNvSpPr>
            <a:spLocks noGrp="1"/>
          </p:cNvSpPr>
          <p:nvPr>
            <p:ph idx="1"/>
          </p:nvPr>
        </p:nvSpPr>
        <p:spPr>
          <a:xfrm>
            <a:off x="5120640" y="804672"/>
            <a:ext cx="6281928" cy="5248656"/>
          </a:xfrm>
        </p:spPr>
        <p:txBody>
          <a:bodyPr anchor="ctr">
            <a:normAutofit/>
          </a:bodyPr>
          <a:lstStyle/>
          <a:p>
            <a:r>
              <a:rPr lang="en-US" sz="1700"/>
              <a:t>source ~/.profile </a:t>
            </a:r>
          </a:p>
          <a:p>
            <a:r>
              <a:rPr lang="en-US" sz="1700"/>
              <a:t>workon cv</a:t>
            </a:r>
          </a:p>
          <a:p>
            <a:r>
              <a:rPr lang="en-US" sz="1700"/>
              <a:t>cd Smart-Security-Camera</a:t>
            </a:r>
          </a:p>
          <a:p>
            <a:r>
              <a:rPr lang="en-US" sz="1700"/>
              <a:t>install the dependencies for the project</a:t>
            </a:r>
          </a:p>
          <a:p>
            <a:r>
              <a:rPr lang="en-US" sz="1700"/>
              <a:t>To get emails when objects are detected, you'll need to make a couple modifications to the mail.py file. Open mail.py with vim vim mail.py , then press i to edit. Scroll down to the following section</a:t>
            </a:r>
          </a:p>
          <a:p>
            <a:r>
              <a:rPr lang="en-US" sz="1700"/>
              <a:t># Email you want to send the update from (only works with gmail) </a:t>
            </a:r>
          </a:p>
          <a:p>
            <a:r>
              <a:rPr lang="en-US" sz="1700"/>
              <a:t>fromEmail = 'myemail@gmail.com’ </a:t>
            </a:r>
          </a:p>
          <a:p>
            <a:r>
              <a:rPr lang="en-US" sz="1700"/>
              <a:t>fromEmailPassword = 'password1234’ </a:t>
            </a:r>
          </a:p>
          <a:p>
            <a:r>
              <a:rPr lang="en-US" sz="1700"/>
              <a:t># Email you want to send the update to </a:t>
            </a:r>
          </a:p>
          <a:p>
            <a:r>
              <a:rPr lang="en-US" sz="1700"/>
              <a:t>toEmail = 'anotheremail@gmail.com’</a:t>
            </a:r>
          </a:p>
          <a:p>
            <a:r>
              <a:rPr lang="en-US" sz="1700"/>
              <a:t>and replace with your own email/credentials. The mail.py file logs into a gmail SMTP server and sends an email with an image of the object detected by the security camera.</a:t>
            </a:r>
          </a:p>
        </p:txBody>
      </p:sp>
    </p:spTree>
    <p:extLst>
      <p:ext uri="{BB962C8B-B14F-4D97-AF65-F5344CB8AC3E}">
        <p14:creationId xmlns:p14="http://schemas.microsoft.com/office/powerpoint/2010/main" val="3452386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6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A6836-8408-467A-AF26-CB60311BE78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Output Face Recognition</a:t>
            </a:r>
          </a:p>
        </p:txBody>
      </p:sp>
      <p:pic>
        <p:nvPicPr>
          <p:cNvPr id="4" name="Content Placeholder 3">
            <a:extLst>
              <a:ext uri="{FF2B5EF4-FFF2-40B4-BE49-F238E27FC236}">
                <a16:creationId xmlns:a16="http://schemas.microsoft.com/office/drawing/2014/main" id="{708F6DA2-E316-4B50-8E96-D8DFF4A31AE1}"/>
              </a:ext>
            </a:extLst>
          </p:cNvPr>
          <p:cNvPicPr>
            <a:picLocks noGrp="1" noChangeAspect="1"/>
          </p:cNvPicPr>
          <p:nvPr>
            <p:ph idx="1"/>
          </p:nvPr>
        </p:nvPicPr>
        <p:blipFill>
          <a:blip r:embed="rId2"/>
          <a:stretch>
            <a:fillRect/>
          </a:stretch>
        </p:blipFill>
        <p:spPr>
          <a:xfrm>
            <a:off x="4038600" y="1046215"/>
            <a:ext cx="7188199" cy="4762180"/>
          </a:xfrm>
          <a:prstGeom prst="rect">
            <a:avLst/>
          </a:prstGeom>
        </p:spPr>
      </p:pic>
    </p:spTree>
    <p:extLst>
      <p:ext uri="{BB962C8B-B14F-4D97-AF65-F5344CB8AC3E}">
        <p14:creationId xmlns:p14="http://schemas.microsoft.com/office/powerpoint/2010/main" val="226563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2B78C4-4D08-4A63-A4C7-B7AE5B286289}"/>
              </a:ext>
            </a:extLst>
          </p:cNvPr>
          <p:cNvSpPr>
            <a:spLocks noGrp="1"/>
          </p:cNvSpPr>
          <p:nvPr>
            <p:ph type="title"/>
          </p:nvPr>
        </p:nvSpPr>
        <p:spPr>
          <a:xfrm>
            <a:off x="640079" y="2053641"/>
            <a:ext cx="3669161" cy="2760098"/>
          </a:xfrm>
        </p:spPr>
        <p:txBody>
          <a:bodyP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67E64C03-24DD-492E-9F3A-5874DA0F9795}"/>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You can also modify the main.py file to change some other properties.</a:t>
            </a:r>
          </a:p>
          <a:p>
            <a:r>
              <a:rPr lang="en-US" sz="1700">
                <a:solidFill>
                  <a:srgbClr val="000000"/>
                </a:solidFill>
              </a:rPr>
              <a:t>email_update_interval = 600 </a:t>
            </a:r>
          </a:p>
          <a:p>
            <a:r>
              <a:rPr lang="en-US" sz="1700">
                <a:solidFill>
                  <a:srgbClr val="000000"/>
                </a:solidFill>
              </a:rPr>
              <a:t># sends an email only once in this time interval </a:t>
            </a:r>
          </a:p>
          <a:p>
            <a:r>
              <a:rPr lang="en-US" sz="1700">
                <a:solidFill>
                  <a:srgbClr val="000000"/>
                </a:solidFill>
              </a:rPr>
              <a:t>video_camera = VideoCamera(flip=True) # creates a camera object, flip vertically object_classifier = cv2.CascadeClassifier("models/fullbody_recognition_model.xml")</a:t>
            </a:r>
          </a:p>
          <a:p>
            <a:r>
              <a:rPr lang="en-US" sz="1700">
                <a:solidFill>
                  <a:srgbClr val="000000"/>
                </a:solidFill>
              </a:rPr>
              <a:t>Run mai.py</a:t>
            </a:r>
          </a:p>
          <a:p>
            <a:r>
              <a:rPr lang="en-US" sz="1700">
                <a:solidFill>
                  <a:srgbClr val="000000"/>
                </a:solidFill>
              </a:rPr>
              <a:t>Check your mail box</a:t>
            </a:r>
          </a:p>
          <a:p>
            <a:endParaRPr lang="en-US" sz="1700">
              <a:solidFill>
                <a:srgbClr val="000000"/>
              </a:solidFill>
            </a:endParaRPr>
          </a:p>
          <a:p>
            <a:r>
              <a:rPr lang="en-US" sz="1700">
                <a:solidFill>
                  <a:srgbClr val="000000"/>
                </a:solidFill>
              </a:rPr>
              <a:t>References:</a:t>
            </a:r>
          </a:p>
          <a:p>
            <a:r>
              <a:rPr lang="en-US" sz="1700">
                <a:solidFill>
                  <a:srgbClr val="000000"/>
                </a:solidFill>
                <a:hlinkClick r:id="rId3"/>
              </a:rPr>
              <a:t>https://www.hackster.io/hackershack/smart-security-camera-90d7bd</a:t>
            </a:r>
            <a:endParaRPr lang="en-US" sz="1700">
              <a:solidFill>
                <a:srgbClr val="000000"/>
              </a:solidFill>
            </a:endParaRPr>
          </a:p>
          <a:p>
            <a:r>
              <a:rPr lang="en-US" sz="1700">
                <a:solidFill>
                  <a:srgbClr val="000000"/>
                </a:solidFill>
              </a:rPr>
              <a:t>https://www.pyimagesearch.com/2016/04/18/install-guide-raspberry-pi-3-raspbian-jessie-opencv-3/</a:t>
            </a:r>
          </a:p>
        </p:txBody>
      </p:sp>
    </p:spTree>
    <p:extLst>
      <p:ext uri="{BB962C8B-B14F-4D97-AF65-F5344CB8AC3E}">
        <p14:creationId xmlns:p14="http://schemas.microsoft.com/office/powerpoint/2010/main" val="340540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9CDCF0-F6F3-4B99-B6A3-A0619ECC78D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Raspiberry pi configuration and set up</a:t>
            </a:r>
          </a:p>
        </p:txBody>
      </p:sp>
      <p:sp>
        <p:nvSpPr>
          <p:cNvPr id="3" name="Content Placeholder 2">
            <a:extLst>
              <a:ext uri="{FF2B5EF4-FFF2-40B4-BE49-F238E27FC236}">
                <a16:creationId xmlns:a16="http://schemas.microsoft.com/office/drawing/2014/main" id="{7B0BB00A-2F11-4D08-B4ED-45AC43771720}"/>
              </a:ext>
            </a:extLst>
          </p:cNvPr>
          <p:cNvSpPr>
            <a:spLocks noGrp="1"/>
          </p:cNvSpPr>
          <p:nvPr>
            <p:ph idx="1"/>
          </p:nvPr>
        </p:nvSpPr>
        <p:spPr>
          <a:xfrm>
            <a:off x="1179226" y="3092970"/>
            <a:ext cx="9833548" cy="2693976"/>
          </a:xfrm>
        </p:spPr>
        <p:txBody>
          <a:bodyPr>
            <a:normAutofit/>
          </a:bodyPr>
          <a:lstStyle/>
          <a:p>
            <a:r>
              <a:rPr lang="en-US" sz="2000">
                <a:solidFill>
                  <a:srgbClr val="000000"/>
                </a:solidFill>
              </a:rPr>
              <a:t>Take a dedicated sd card and download noobs software from Raspberrypi.org </a:t>
            </a:r>
          </a:p>
          <a:p>
            <a:r>
              <a:rPr lang="en-US" sz="2000">
                <a:solidFill>
                  <a:srgbClr val="000000"/>
                </a:solidFill>
              </a:rPr>
              <a:t>https://www.raspberrypi.org/downloads/noobs/</a:t>
            </a:r>
          </a:p>
          <a:p>
            <a:r>
              <a:rPr lang="en-US" sz="2000">
                <a:solidFill>
                  <a:srgbClr val="000000"/>
                </a:solidFill>
              </a:rPr>
              <a:t>Format the SD card by sd card formatter</a:t>
            </a:r>
          </a:p>
          <a:p>
            <a:r>
              <a:rPr lang="en-US" sz="2000">
                <a:solidFill>
                  <a:srgbClr val="000000"/>
                </a:solidFill>
              </a:rPr>
              <a:t>Extract the files on to the sd card </a:t>
            </a:r>
          </a:p>
          <a:p>
            <a:r>
              <a:rPr lang="en-US" sz="2000">
                <a:solidFill>
                  <a:srgbClr val="000000"/>
                </a:solidFill>
              </a:rPr>
              <a:t>Connect HDMI to monitor, Micro Usb for power, mouse and sd card</a:t>
            </a:r>
          </a:p>
          <a:p>
            <a:r>
              <a:rPr lang="en-US" sz="2000">
                <a:solidFill>
                  <a:srgbClr val="000000"/>
                </a:solidFill>
              </a:rPr>
              <a:t>Then raspiberry pi start installing the software from boot menu and select rasbian software</a:t>
            </a:r>
          </a:p>
          <a:p>
            <a:endParaRPr lang="en-US" sz="2000">
              <a:solidFill>
                <a:srgbClr val="000000"/>
              </a:solidFill>
            </a:endParaRPr>
          </a:p>
        </p:txBody>
      </p:sp>
    </p:spTree>
    <p:extLst>
      <p:ext uri="{BB962C8B-B14F-4D97-AF65-F5344CB8AC3E}">
        <p14:creationId xmlns:p14="http://schemas.microsoft.com/office/powerpoint/2010/main" val="171669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B6D59D-1CDC-43AB-B267-C1B20C812C9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Connecting Raspberry pi through Ethernet</a:t>
            </a:r>
          </a:p>
        </p:txBody>
      </p:sp>
      <p:sp>
        <p:nvSpPr>
          <p:cNvPr id="3" name="Content Placeholder 2">
            <a:extLst>
              <a:ext uri="{FF2B5EF4-FFF2-40B4-BE49-F238E27FC236}">
                <a16:creationId xmlns:a16="http://schemas.microsoft.com/office/drawing/2014/main" id="{CFEC041E-055C-4961-9C95-D45E6D2E5AA6}"/>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Install xrdp on your computer with following command to acess remote desktop connection</a:t>
            </a:r>
          </a:p>
          <a:p>
            <a:r>
              <a:rPr lang="en-US" sz="2000">
                <a:solidFill>
                  <a:srgbClr val="000000"/>
                </a:solidFill>
              </a:rPr>
              <a:t> sudo apt-get install xrdp</a:t>
            </a:r>
          </a:p>
          <a:p>
            <a:r>
              <a:rPr lang="en-US" sz="2000">
                <a:solidFill>
                  <a:srgbClr val="000000"/>
                </a:solidFill>
              </a:rPr>
              <a:t>Scan with advanced ip scanner to get ip address of pi</a:t>
            </a:r>
          </a:p>
          <a:p>
            <a:r>
              <a:rPr lang="en-US" sz="2000">
                <a:solidFill>
                  <a:srgbClr val="000000"/>
                </a:solidFill>
              </a:rPr>
              <a:t>Open remote desktop on your laptop with ip address and access your Rpi desktop with your credentials</a:t>
            </a:r>
          </a:p>
        </p:txBody>
      </p:sp>
    </p:spTree>
    <p:extLst>
      <p:ext uri="{BB962C8B-B14F-4D97-AF65-F5344CB8AC3E}">
        <p14:creationId xmlns:p14="http://schemas.microsoft.com/office/powerpoint/2010/main" val="152449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CB6F21D-F757-47B4-864B-E254CD90750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Connection of camera to Raspberry Pi </a:t>
            </a:r>
          </a:p>
        </p:txBody>
      </p:sp>
      <p:sp>
        <p:nvSpPr>
          <p:cNvPr id="3" name="Content Placeholder 2">
            <a:extLst>
              <a:ext uri="{FF2B5EF4-FFF2-40B4-BE49-F238E27FC236}">
                <a16:creationId xmlns:a16="http://schemas.microsoft.com/office/drawing/2014/main" id="{D0C29941-2232-415C-8F20-60BF9680A6FC}"/>
              </a:ext>
            </a:extLst>
          </p:cNvPr>
          <p:cNvSpPr>
            <a:spLocks noGrp="1"/>
          </p:cNvSpPr>
          <p:nvPr>
            <p:ph idx="1"/>
          </p:nvPr>
        </p:nvSpPr>
        <p:spPr>
          <a:xfrm>
            <a:off x="1179226" y="3092970"/>
            <a:ext cx="9833548" cy="2693976"/>
          </a:xfrm>
        </p:spPr>
        <p:txBody>
          <a:bodyPr>
            <a:normAutofit/>
          </a:bodyPr>
          <a:lstStyle/>
          <a:p>
            <a:pPr marL="0" indent="0">
              <a:buNone/>
            </a:pPr>
            <a:endParaRPr lang="en-US" sz="2000">
              <a:solidFill>
                <a:srgbClr val="000000"/>
              </a:solidFill>
            </a:endParaRPr>
          </a:p>
          <a:p>
            <a:r>
              <a:rPr lang="en-US" sz="2000">
                <a:solidFill>
                  <a:srgbClr val="000000"/>
                </a:solidFill>
              </a:rPr>
              <a:t>Open the terminal and run Sudo raspi-config</a:t>
            </a:r>
          </a:p>
          <a:p>
            <a:r>
              <a:rPr lang="en-US" sz="2000">
                <a:solidFill>
                  <a:srgbClr val="000000"/>
                </a:solidFill>
              </a:rPr>
              <a:t>  Select interface options and enable pi camera then reboot the system</a:t>
            </a:r>
          </a:p>
          <a:p>
            <a:r>
              <a:rPr lang="en-US" sz="2000">
                <a:solidFill>
                  <a:srgbClr val="000000"/>
                </a:solidFill>
              </a:rPr>
              <a:t>You can take the picture with raspistill –o image.jpg</a:t>
            </a:r>
          </a:p>
          <a:p>
            <a:endParaRPr lang="en-US" sz="2000">
              <a:solidFill>
                <a:srgbClr val="000000"/>
              </a:solidFill>
            </a:endParaRPr>
          </a:p>
        </p:txBody>
      </p:sp>
    </p:spTree>
    <p:extLst>
      <p:ext uri="{BB962C8B-B14F-4D97-AF65-F5344CB8AC3E}">
        <p14:creationId xmlns:p14="http://schemas.microsoft.com/office/powerpoint/2010/main" val="326841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82E831-576F-4FBA-9231-AA72E04D5088}"/>
              </a:ext>
            </a:extLst>
          </p:cNvPr>
          <p:cNvSpPr>
            <a:spLocks noGrp="1"/>
          </p:cNvSpPr>
          <p:nvPr>
            <p:ph type="title"/>
          </p:nvPr>
        </p:nvSpPr>
        <p:spPr>
          <a:xfrm>
            <a:off x="640079" y="2053641"/>
            <a:ext cx="3669161" cy="2760098"/>
          </a:xfrm>
        </p:spPr>
        <p:txBody>
          <a:bodyPr>
            <a:normAutofit/>
          </a:bodyPr>
          <a:lstStyle/>
          <a:p>
            <a:r>
              <a:rPr lang="en-US">
                <a:solidFill>
                  <a:srgbClr val="FFFFFF"/>
                </a:solidFill>
              </a:rPr>
              <a:t>Open CV installation</a:t>
            </a:r>
          </a:p>
        </p:txBody>
      </p:sp>
      <p:sp>
        <p:nvSpPr>
          <p:cNvPr id="3" name="Content Placeholder 2">
            <a:extLst>
              <a:ext uri="{FF2B5EF4-FFF2-40B4-BE49-F238E27FC236}">
                <a16:creationId xmlns:a16="http://schemas.microsoft.com/office/drawing/2014/main" id="{806C2FB9-3141-409E-8795-3B9CD0770325}"/>
              </a:ext>
            </a:extLst>
          </p:cNvPr>
          <p:cNvSpPr>
            <a:spLocks noGrp="1"/>
          </p:cNvSpPr>
          <p:nvPr>
            <p:ph idx="1"/>
          </p:nvPr>
        </p:nvSpPr>
        <p:spPr>
          <a:xfrm>
            <a:off x="6090574" y="801866"/>
            <a:ext cx="5306084" cy="5230634"/>
          </a:xfrm>
        </p:spPr>
        <p:txBody>
          <a:bodyPr anchor="ctr">
            <a:normAutofit/>
          </a:bodyPr>
          <a:lstStyle/>
          <a:p>
            <a:r>
              <a:rPr lang="en-US" sz="1300">
                <a:solidFill>
                  <a:srgbClr val="000000"/>
                </a:solidFill>
              </a:rPr>
              <a:t>expand your filesystem to include </a:t>
            </a:r>
            <a:r>
              <a:rPr lang="en-US" sz="1300" i="1">
                <a:solidFill>
                  <a:srgbClr val="000000"/>
                </a:solidFill>
              </a:rPr>
              <a:t>all available space</a:t>
            </a:r>
            <a:r>
              <a:rPr lang="en-US" sz="1300">
                <a:solidFill>
                  <a:srgbClr val="000000"/>
                </a:solidFill>
              </a:rPr>
              <a:t> on your micro-SD card:   sudo raspi-config</a:t>
            </a:r>
          </a:p>
          <a:p>
            <a:r>
              <a:rPr lang="en-US" sz="1300">
                <a:solidFill>
                  <a:srgbClr val="000000"/>
                </a:solidFill>
              </a:rPr>
              <a:t>you should select the first option, </a:t>
            </a:r>
            <a:r>
              <a:rPr lang="en-US" sz="1300" b="1" i="1">
                <a:solidFill>
                  <a:srgbClr val="000000"/>
                </a:solidFill>
              </a:rPr>
              <a:t>“1. Expand File System”</a:t>
            </a:r>
            <a:r>
              <a:rPr lang="en-US" sz="1300">
                <a:solidFill>
                  <a:srgbClr val="000000"/>
                </a:solidFill>
              </a:rPr>
              <a:t>, </a:t>
            </a:r>
            <a:r>
              <a:rPr lang="en-US" sz="1300" b="1" i="1">
                <a:solidFill>
                  <a:srgbClr val="000000"/>
                </a:solidFill>
              </a:rPr>
              <a:t>hit Enter</a:t>
            </a:r>
          </a:p>
          <a:p>
            <a:pPr fontAlgn="base"/>
            <a:r>
              <a:rPr lang="en-US" sz="1300">
                <a:solidFill>
                  <a:srgbClr val="000000"/>
                </a:solidFill>
              </a:rPr>
              <a:t>Arrow down to the </a:t>
            </a:r>
            <a:r>
              <a:rPr lang="en-US" sz="1300" b="1" i="1">
                <a:solidFill>
                  <a:srgbClr val="000000"/>
                </a:solidFill>
              </a:rPr>
              <a:t>“&lt;Finish&gt;”</a:t>
            </a:r>
            <a:r>
              <a:rPr lang="en-US" sz="1300">
                <a:solidFill>
                  <a:srgbClr val="000000"/>
                </a:solidFill>
              </a:rPr>
              <a:t> button, and then reboot your Pi:</a:t>
            </a:r>
          </a:p>
          <a:p>
            <a:pPr fontAlgn="base"/>
            <a:r>
              <a:rPr lang="en-US" sz="1300">
                <a:solidFill>
                  <a:srgbClr val="000000"/>
                </a:solidFill>
              </a:rPr>
              <a:t>sudo reboot</a:t>
            </a:r>
          </a:p>
          <a:p>
            <a:pPr fontAlgn="base"/>
            <a:r>
              <a:rPr lang="en-US" sz="1300">
                <a:solidFill>
                  <a:srgbClr val="000000"/>
                </a:solidFill>
              </a:rPr>
              <a:t>You can verify that the disk has been expanded by executing df -h  </a:t>
            </a:r>
          </a:p>
          <a:p>
            <a:pPr fontAlgn="base"/>
            <a:r>
              <a:rPr lang="en-US" sz="1300">
                <a:solidFill>
                  <a:srgbClr val="000000"/>
                </a:solidFill>
              </a:rPr>
              <a:t>OpenCV, along with all its dependencies, will need a few gigabytes during the compile, so you should delete the Wolfram engine to free up some space on your Pi:sudo apt-get purge wolfram-engine</a:t>
            </a:r>
          </a:p>
          <a:p>
            <a:pPr fontAlgn="base"/>
            <a:r>
              <a:rPr lang="en-US" sz="1300">
                <a:solidFill>
                  <a:srgbClr val="000000"/>
                </a:solidFill>
              </a:rPr>
              <a:t>The first step is to update and upgrade any existing packages:</a:t>
            </a:r>
          </a:p>
          <a:p>
            <a:pPr fontAlgn="base"/>
            <a:r>
              <a:rPr lang="en-US" sz="1300">
                <a:solidFill>
                  <a:srgbClr val="000000"/>
                </a:solidFill>
              </a:rPr>
              <a:t>sudo apt-get update</a:t>
            </a:r>
          </a:p>
          <a:p>
            <a:pPr fontAlgn="base"/>
            <a:r>
              <a:rPr lang="en-US" sz="1300">
                <a:solidFill>
                  <a:srgbClr val="000000"/>
                </a:solidFill>
              </a:rPr>
              <a:t>sudo apt-get upgrade</a:t>
            </a:r>
          </a:p>
          <a:p>
            <a:pPr fontAlgn="base"/>
            <a:r>
              <a:rPr lang="en-US" sz="1300">
                <a:solidFill>
                  <a:srgbClr val="000000"/>
                </a:solidFill>
              </a:rPr>
              <a:t>We then need to install some developer tools, including </a:t>
            </a:r>
            <a:r>
              <a:rPr lang="en-US" sz="1300">
                <a:solidFill>
                  <a:srgbClr val="000000"/>
                </a:solidFill>
                <a:hlinkClick r:id="rId3"/>
              </a:rPr>
              <a:t>CMake</a:t>
            </a:r>
            <a:r>
              <a:rPr lang="en-US" sz="1300">
                <a:solidFill>
                  <a:srgbClr val="000000"/>
                </a:solidFill>
              </a:rPr>
              <a:t>, which helps us configure the OpenCV build process:</a:t>
            </a:r>
          </a:p>
          <a:p>
            <a:pPr fontAlgn="base"/>
            <a:r>
              <a:rPr lang="en-US" sz="1300">
                <a:solidFill>
                  <a:srgbClr val="000000"/>
                </a:solidFill>
              </a:rPr>
              <a:t>sudo apt-get install build-essential cmake pkg-config</a:t>
            </a:r>
          </a:p>
          <a:p>
            <a:pPr fontAlgn="base"/>
            <a:r>
              <a:rPr lang="en-US" sz="1300">
                <a:solidFill>
                  <a:srgbClr val="000000"/>
                </a:solidFill>
              </a:rPr>
              <a:t>Next, we need to install some image I/O packages that allow us to load various image file formats from disk. Examples of such file formats include JPEG, PNG, TIFF, etc.:sudo apt-get install libjpeg-dev libtiff5-dev libjasper-dev libpng12-dev</a:t>
            </a:r>
          </a:p>
          <a:p>
            <a:pPr fontAlgn="base"/>
            <a:endParaRPr lang="en-US" sz="1300">
              <a:solidFill>
                <a:srgbClr val="000000"/>
              </a:solidFill>
            </a:endParaRPr>
          </a:p>
        </p:txBody>
      </p:sp>
    </p:spTree>
    <p:extLst>
      <p:ext uri="{BB962C8B-B14F-4D97-AF65-F5344CB8AC3E}">
        <p14:creationId xmlns:p14="http://schemas.microsoft.com/office/powerpoint/2010/main" val="5545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52F28A-D2EE-489F-BD2E-53C607847868}"/>
              </a:ext>
            </a:extLst>
          </p:cNvPr>
          <p:cNvSpPr>
            <a:spLocks noGrp="1"/>
          </p:cNvSpPr>
          <p:nvPr>
            <p:ph type="title"/>
          </p:nvPr>
        </p:nvSpPr>
        <p:spPr>
          <a:xfrm>
            <a:off x="640079" y="2053641"/>
            <a:ext cx="3669161" cy="2760098"/>
          </a:xfrm>
        </p:spPr>
        <p:txBody>
          <a:bodyPr>
            <a:normAutofit/>
          </a:bodyPr>
          <a:lstStyle/>
          <a:p>
            <a:r>
              <a:rPr lang="en-US">
                <a:solidFill>
                  <a:srgbClr val="FFFFFF"/>
                </a:solidFill>
              </a:rPr>
              <a:t>Open CV installation</a:t>
            </a:r>
          </a:p>
        </p:txBody>
      </p:sp>
      <p:sp>
        <p:nvSpPr>
          <p:cNvPr id="3" name="Content Placeholder 2">
            <a:extLst>
              <a:ext uri="{FF2B5EF4-FFF2-40B4-BE49-F238E27FC236}">
                <a16:creationId xmlns:a16="http://schemas.microsoft.com/office/drawing/2014/main" id="{90AE148A-4BAE-4FF2-B5C9-51B1A83DDDF9}"/>
              </a:ext>
            </a:extLst>
          </p:cNvPr>
          <p:cNvSpPr>
            <a:spLocks noGrp="1"/>
          </p:cNvSpPr>
          <p:nvPr>
            <p:ph idx="1"/>
          </p:nvPr>
        </p:nvSpPr>
        <p:spPr>
          <a:xfrm>
            <a:off x="6090574" y="801866"/>
            <a:ext cx="5306084" cy="5230634"/>
          </a:xfrm>
        </p:spPr>
        <p:txBody>
          <a:bodyPr anchor="ctr">
            <a:normAutofit/>
          </a:bodyPr>
          <a:lstStyle/>
          <a:p>
            <a:r>
              <a:rPr lang="en-US" sz="1100">
                <a:solidFill>
                  <a:srgbClr val="000000"/>
                </a:solidFill>
              </a:rPr>
              <a:t>Just as we need image I/O packages, we also need video I/O packages. These libraries allow us to read various video file formats from disk as well as work directly with video streams:</a:t>
            </a:r>
          </a:p>
          <a:p>
            <a:pPr fontAlgn="base"/>
            <a:r>
              <a:rPr lang="en-US" sz="1100">
                <a:solidFill>
                  <a:srgbClr val="000000"/>
                </a:solidFill>
              </a:rPr>
              <a:t>sudo apt-get install libavcodec-dev libavformat-dev libswscale-dev libv4l-dev</a:t>
            </a:r>
          </a:p>
          <a:p>
            <a:pPr fontAlgn="base"/>
            <a:r>
              <a:rPr lang="en-US" sz="1100">
                <a:solidFill>
                  <a:srgbClr val="000000"/>
                </a:solidFill>
              </a:rPr>
              <a:t>sudo apt-get install libxvidcore-dev libx264-dev</a:t>
            </a:r>
          </a:p>
          <a:p>
            <a:pPr fontAlgn="base"/>
            <a:r>
              <a:rPr lang="en-US" sz="1100">
                <a:solidFill>
                  <a:srgbClr val="000000"/>
                </a:solidFill>
              </a:rPr>
              <a:t>The OpenCV library comes with a sub-module named highgui  which is used to display images to our screen and build basic GUIs. In order to compile the highgui  module, we need to install the GTK development library:sudo apt-get install libgtk2.0-dev</a:t>
            </a:r>
          </a:p>
          <a:p>
            <a:pPr fontAlgn="base"/>
            <a:r>
              <a:rPr lang="en-US" sz="1100">
                <a:solidFill>
                  <a:srgbClr val="000000"/>
                </a:solidFill>
              </a:rPr>
              <a:t>Many operations inside of OpenCV (namely matrix operations) can be optimized further by installing a few extra dependencies:</a:t>
            </a:r>
          </a:p>
          <a:p>
            <a:pPr fontAlgn="base"/>
            <a:r>
              <a:rPr lang="en-US" sz="1100">
                <a:solidFill>
                  <a:srgbClr val="000000"/>
                </a:solidFill>
              </a:rPr>
              <a:t>sudo apt-get install libatlas-base-dev gfortran</a:t>
            </a:r>
          </a:p>
          <a:p>
            <a:pPr fontAlgn="base"/>
            <a:r>
              <a:rPr lang="en-US" sz="1100">
                <a:solidFill>
                  <a:srgbClr val="000000"/>
                </a:solidFill>
              </a:rPr>
              <a:t>Lastly, let’s install both the Python 2.7 and Python 3 header files so we can compile OpenCV with Python bindings:</a:t>
            </a:r>
          </a:p>
          <a:p>
            <a:pPr fontAlgn="base"/>
            <a:r>
              <a:rPr lang="en-US" sz="1100">
                <a:solidFill>
                  <a:srgbClr val="000000"/>
                </a:solidFill>
              </a:rPr>
              <a:t>sudo apt-get install python2.7-dev python3-dev</a:t>
            </a:r>
          </a:p>
          <a:p>
            <a:pPr fontAlgn="base"/>
            <a:r>
              <a:rPr lang="en-US" sz="1100">
                <a:solidFill>
                  <a:srgbClr val="000000"/>
                </a:solidFill>
              </a:rPr>
              <a:t> let’s grab the 3.1.0  archive of OpenCV from the official </a:t>
            </a:r>
            <a:r>
              <a:rPr lang="en-US" sz="1100">
                <a:solidFill>
                  <a:srgbClr val="000000"/>
                </a:solidFill>
                <a:hlinkClick r:id="rId3"/>
              </a:rPr>
              <a:t>OpenCV repository</a:t>
            </a:r>
            <a:r>
              <a:rPr lang="en-US" sz="1100">
                <a:solidFill>
                  <a:srgbClr val="000000"/>
                </a:solidFill>
              </a:rPr>
              <a:t>:</a:t>
            </a:r>
          </a:p>
          <a:p>
            <a:pPr fontAlgn="base"/>
            <a:r>
              <a:rPr lang="en-US" sz="1100">
                <a:solidFill>
                  <a:srgbClr val="000000"/>
                </a:solidFill>
              </a:rPr>
              <a:t>cd ~</a:t>
            </a:r>
          </a:p>
          <a:p>
            <a:pPr fontAlgn="base"/>
            <a:r>
              <a:rPr lang="en-US" sz="1100">
                <a:solidFill>
                  <a:srgbClr val="000000"/>
                </a:solidFill>
              </a:rPr>
              <a:t>wget -O opencv.zip https://github.com/Itseez/opencv/archive/3.1.0.zip</a:t>
            </a:r>
          </a:p>
          <a:p>
            <a:pPr fontAlgn="base"/>
            <a:r>
              <a:rPr lang="en-US" sz="1100">
                <a:solidFill>
                  <a:srgbClr val="000000"/>
                </a:solidFill>
              </a:rPr>
              <a:t>unzip opencv.zip</a:t>
            </a:r>
          </a:p>
          <a:p>
            <a:pPr fontAlgn="base"/>
            <a:endParaRPr lang="en-US" sz="1100">
              <a:solidFill>
                <a:srgbClr val="000000"/>
              </a:solidFill>
            </a:endParaRPr>
          </a:p>
          <a:p>
            <a:endParaRPr lang="en-US" sz="1100">
              <a:solidFill>
                <a:srgbClr val="000000"/>
              </a:solidFill>
            </a:endParaRPr>
          </a:p>
        </p:txBody>
      </p:sp>
    </p:spTree>
    <p:extLst>
      <p:ext uri="{BB962C8B-B14F-4D97-AF65-F5344CB8AC3E}">
        <p14:creationId xmlns:p14="http://schemas.microsoft.com/office/powerpoint/2010/main" val="129894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D4D0F6-333B-4515-A449-F3E81C82A79B}"/>
              </a:ext>
            </a:extLst>
          </p:cNvPr>
          <p:cNvSpPr>
            <a:spLocks noGrp="1"/>
          </p:cNvSpPr>
          <p:nvPr>
            <p:ph type="title"/>
          </p:nvPr>
        </p:nvSpPr>
        <p:spPr>
          <a:xfrm>
            <a:off x="640079" y="2053641"/>
            <a:ext cx="3669161" cy="2760098"/>
          </a:xfrm>
        </p:spPr>
        <p:txBody>
          <a:bodyPr>
            <a:normAutofit/>
          </a:bodyPr>
          <a:lstStyle/>
          <a:p>
            <a:r>
              <a:rPr lang="en-US">
                <a:solidFill>
                  <a:srgbClr val="FFFFFF"/>
                </a:solidFill>
              </a:rPr>
              <a:t>Open CV installation</a:t>
            </a:r>
          </a:p>
        </p:txBody>
      </p:sp>
      <p:sp>
        <p:nvSpPr>
          <p:cNvPr id="3" name="Content Placeholder 2">
            <a:extLst>
              <a:ext uri="{FF2B5EF4-FFF2-40B4-BE49-F238E27FC236}">
                <a16:creationId xmlns:a16="http://schemas.microsoft.com/office/drawing/2014/main" id="{7EAD8A48-BEEB-4ACF-A11C-D939748F9604}"/>
              </a:ext>
            </a:extLst>
          </p:cNvPr>
          <p:cNvSpPr>
            <a:spLocks noGrp="1"/>
          </p:cNvSpPr>
          <p:nvPr>
            <p:ph idx="1"/>
          </p:nvPr>
        </p:nvSpPr>
        <p:spPr>
          <a:xfrm>
            <a:off x="6090574" y="801866"/>
            <a:ext cx="5306084" cy="5230634"/>
          </a:xfrm>
        </p:spPr>
        <p:txBody>
          <a:bodyPr anchor="ctr">
            <a:normAutofit/>
          </a:bodyPr>
          <a:lstStyle/>
          <a:p>
            <a:r>
              <a:rPr lang="en-US" sz="1100">
                <a:solidFill>
                  <a:srgbClr val="000000"/>
                </a:solidFill>
              </a:rPr>
              <a:t>we also need to grab the </a:t>
            </a:r>
            <a:r>
              <a:rPr lang="en-US" sz="1100">
                <a:solidFill>
                  <a:srgbClr val="000000"/>
                </a:solidFill>
                <a:hlinkClick r:id="rId3"/>
              </a:rPr>
              <a:t>opencv_contrib</a:t>
            </a:r>
            <a:r>
              <a:rPr lang="en-US" sz="1100">
                <a:solidFill>
                  <a:srgbClr val="000000"/>
                </a:solidFill>
              </a:rPr>
              <a:t> repository as well:</a:t>
            </a:r>
          </a:p>
          <a:p>
            <a:pPr fontAlgn="base"/>
            <a:r>
              <a:rPr lang="en-US" sz="1100">
                <a:solidFill>
                  <a:srgbClr val="000000"/>
                </a:solidFill>
              </a:rPr>
              <a:t>wget -O opencv_contrib.zip https://github.com/Itseez/opencv_contrib/archive/3.1.0.zip</a:t>
            </a:r>
          </a:p>
          <a:p>
            <a:pPr fontAlgn="base"/>
            <a:r>
              <a:rPr lang="en-US" sz="1100">
                <a:solidFill>
                  <a:srgbClr val="000000"/>
                </a:solidFill>
              </a:rPr>
              <a:t>unzip opencv_contrib.zip</a:t>
            </a:r>
          </a:p>
          <a:p>
            <a:pPr fontAlgn="base"/>
            <a:r>
              <a:rPr lang="en-US" sz="1100">
                <a:solidFill>
                  <a:srgbClr val="000000"/>
                </a:solidFill>
              </a:rPr>
              <a:t>Before we can start compiling OpenCV on our Raspberry Pi 3, we first need to install pip , a Python package manager:</a:t>
            </a:r>
          </a:p>
          <a:p>
            <a:pPr fontAlgn="base"/>
            <a:r>
              <a:rPr lang="en-US" sz="1100">
                <a:solidFill>
                  <a:srgbClr val="000000"/>
                </a:solidFill>
              </a:rPr>
              <a:t>wget https://bootstrap.pypa.io/get-pip.py</a:t>
            </a:r>
          </a:p>
          <a:p>
            <a:pPr fontAlgn="base"/>
            <a:r>
              <a:rPr lang="en-US" sz="1100">
                <a:solidFill>
                  <a:srgbClr val="000000"/>
                </a:solidFill>
              </a:rPr>
              <a:t>sudo python get-pip.py</a:t>
            </a:r>
          </a:p>
          <a:p>
            <a:pPr fontAlgn="base"/>
            <a:r>
              <a:rPr lang="en-US" sz="1100">
                <a:solidFill>
                  <a:srgbClr val="000000"/>
                </a:solidFill>
              </a:rPr>
              <a:t>It’s </a:t>
            </a:r>
            <a:r>
              <a:rPr lang="en-US" sz="1100" b="1" i="1">
                <a:solidFill>
                  <a:srgbClr val="000000"/>
                </a:solidFill>
              </a:rPr>
              <a:t>standard practice</a:t>
            </a:r>
            <a:r>
              <a:rPr lang="en-US" sz="1100">
                <a:solidFill>
                  <a:srgbClr val="000000"/>
                </a:solidFill>
              </a:rPr>
              <a:t> in the Python community to be using virtual environments of some sort, so I </a:t>
            </a:r>
            <a:r>
              <a:rPr lang="en-US" sz="1100" i="1">
                <a:solidFill>
                  <a:srgbClr val="000000"/>
                </a:solidFill>
              </a:rPr>
              <a:t>highly recommend</a:t>
            </a:r>
            <a:r>
              <a:rPr lang="en-US" sz="1100">
                <a:solidFill>
                  <a:srgbClr val="000000"/>
                </a:solidFill>
              </a:rPr>
              <a:t> that you do the same:</a:t>
            </a:r>
          </a:p>
          <a:p>
            <a:pPr fontAlgn="base"/>
            <a:r>
              <a:rPr lang="en-US" sz="1100">
                <a:solidFill>
                  <a:srgbClr val="000000"/>
                </a:solidFill>
              </a:rPr>
              <a:t>sudo pip install virtualenv virtualenvwrapper</a:t>
            </a:r>
          </a:p>
          <a:p>
            <a:pPr fontAlgn="base"/>
            <a:r>
              <a:rPr lang="en-US" sz="1100">
                <a:solidFill>
                  <a:srgbClr val="000000"/>
                </a:solidFill>
              </a:rPr>
              <a:t>sudo rm -rf ~/.cache/pip</a:t>
            </a:r>
          </a:p>
          <a:p>
            <a:pPr fontAlgn="base"/>
            <a:r>
              <a:rPr lang="en-US" sz="1100">
                <a:solidFill>
                  <a:srgbClr val="000000"/>
                </a:solidFill>
              </a:rPr>
              <a:t>Now that both virtualenv  and virtualenvwrapper  have been installed, we need to update our ~/.profile  file to include the following lines at the </a:t>
            </a:r>
            <a:r>
              <a:rPr lang="en-US" sz="1100" i="1">
                <a:solidFill>
                  <a:srgbClr val="000000"/>
                </a:solidFill>
              </a:rPr>
              <a:t>bottom</a:t>
            </a:r>
            <a:r>
              <a:rPr lang="en-US" sz="1100">
                <a:solidFill>
                  <a:srgbClr val="000000"/>
                </a:solidFill>
              </a:rPr>
              <a:t> of the file:</a:t>
            </a:r>
          </a:p>
          <a:p>
            <a:pPr fontAlgn="base"/>
            <a:r>
              <a:rPr lang="en-US" sz="1100">
                <a:solidFill>
                  <a:srgbClr val="000000"/>
                </a:solidFill>
              </a:rPr>
              <a:t>export WORKON_HOME=$HOME/.virtualenvs</a:t>
            </a:r>
          </a:p>
          <a:p>
            <a:pPr fontAlgn="base"/>
            <a:r>
              <a:rPr lang="en-US" sz="1100">
                <a:solidFill>
                  <a:srgbClr val="000000"/>
                </a:solidFill>
              </a:rPr>
              <a:t>source /usr/local/bin/virtualenvwrapper.sh</a:t>
            </a:r>
          </a:p>
          <a:p>
            <a:pPr fontAlgn="base"/>
            <a:r>
              <a:rPr lang="en-US" sz="1100">
                <a:solidFill>
                  <a:srgbClr val="000000"/>
                </a:solidFill>
              </a:rPr>
              <a:t>echo -e "\n# virtualenv and virtualenvwrapper" &gt;&gt; ~/.profile</a:t>
            </a:r>
          </a:p>
          <a:p>
            <a:pPr fontAlgn="base"/>
            <a:r>
              <a:rPr lang="en-US" sz="1100">
                <a:solidFill>
                  <a:srgbClr val="000000"/>
                </a:solidFill>
              </a:rPr>
              <a:t>$ echo "export WORKON_HOME=$HOME/.virtualenvs" &gt;&gt; ~/.profile</a:t>
            </a:r>
          </a:p>
          <a:p>
            <a:pPr fontAlgn="base"/>
            <a:r>
              <a:rPr lang="en-US" sz="1100">
                <a:solidFill>
                  <a:srgbClr val="000000"/>
                </a:solidFill>
              </a:rPr>
              <a:t>$ echo "source /usr/local/bin/virtualenvwrapper.sh" &gt;&gt; ~/.profile</a:t>
            </a:r>
          </a:p>
          <a:p>
            <a:pPr fontAlgn="base"/>
            <a:endParaRPr lang="en-US" sz="1100">
              <a:solidFill>
                <a:srgbClr val="000000"/>
              </a:solidFill>
            </a:endParaRPr>
          </a:p>
          <a:p>
            <a:pPr fontAlgn="base"/>
            <a:endParaRPr lang="en-US" sz="1100">
              <a:solidFill>
                <a:srgbClr val="000000"/>
              </a:solidFill>
            </a:endParaRPr>
          </a:p>
          <a:p>
            <a:pPr fontAlgn="base"/>
            <a:endParaRPr lang="en-US" sz="1100">
              <a:solidFill>
                <a:srgbClr val="000000"/>
              </a:solidFill>
            </a:endParaRPr>
          </a:p>
          <a:p>
            <a:endParaRPr lang="en-US" sz="1100">
              <a:solidFill>
                <a:srgbClr val="000000"/>
              </a:solidFill>
            </a:endParaRPr>
          </a:p>
        </p:txBody>
      </p:sp>
    </p:spTree>
    <p:extLst>
      <p:ext uri="{BB962C8B-B14F-4D97-AF65-F5344CB8AC3E}">
        <p14:creationId xmlns:p14="http://schemas.microsoft.com/office/powerpoint/2010/main" val="238616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D5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72522-B1D3-4A13-99EF-78B83893DF65}"/>
              </a:ext>
            </a:extLst>
          </p:cNvPr>
          <p:cNvSpPr>
            <a:spLocks noGrp="1"/>
          </p:cNvSpPr>
          <p:nvPr>
            <p:ph type="title"/>
          </p:nvPr>
        </p:nvSpPr>
        <p:spPr>
          <a:xfrm>
            <a:off x="524256" y="4767072"/>
            <a:ext cx="6594189" cy="1625210"/>
          </a:xfrm>
        </p:spPr>
        <p:txBody>
          <a:bodyPr>
            <a:normAutofit/>
          </a:bodyPr>
          <a:lstStyle/>
          <a:p>
            <a:pPr algn="r"/>
            <a:r>
              <a:rPr lang="en-US" dirty="0"/>
              <a:t>Open CV installation</a:t>
            </a:r>
            <a:endParaRPr lang="en-US" dirty="0">
              <a:solidFill>
                <a:srgbClr val="FFFFFF"/>
              </a:solidFill>
            </a:endParaRPr>
          </a:p>
        </p:txBody>
      </p:sp>
      <p:pic>
        <p:nvPicPr>
          <p:cNvPr id="1026" name="Picture 2" descr="Figure 2: Make sure you see the &quot;(cv)&quot; text on your prompt, indicating that you are in the cv virtual environment.">
            <a:extLst>
              <a:ext uri="{FF2B5EF4-FFF2-40B4-BE49-F238E27FC236}">
                <a16:creationId xmlns:a16="http://schemas.microsoft.com/office/drawing/2014/main" id="{1D1752A5-C77D-4DBA-9049-23EC7E8ED2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2" r="1" b="9175"/>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C5C18A-9475-4BE3-A737-0EDBCE9461C8}"/>
              </a:ext>
            </a:extLst>
          </p:cNvPr>
          <p:cNvSpPr>
            <a:spLocks noGrp="1"/>
          </p:cNvSpPr>
          <p:nvPr>
            <p:ph idx="1"/>
          </p:nvPr>
        </p:nvSpPr>
        <p:spPr>
          <a:xfrm>
            <a:off x="8029319" y="917725"/>
            <a:ext cx="3424739" cy="4852362"/>
          </a:xfrm>
        </p:spPr>
        <p:txBody>
          <a:bodyPr anchor="ctr">
            <a:normAutofit/>
          </a:bodyPr>
          <a:lstStyle/>
          <a:p>
            <a:pPr fontAlgn="base"/>
            <a:r>
              <a:rPr lang="en-US" sz="1100">
                <a:solidFill>
                  <a:srgbClr val="FFFFFF"/>
                </a:solidFill>
              </a:rPr>
              <a:t>Now that we have our ~/.profile  updated, we need to reload it to make sure the changes take affect. You can force a reload of your ~/.profile  file by:</a:t>
            </a:r>
          </a:p>
          <a:p>
            <a:pPr fontAlgn="base"/>
            <a:r>
              <a:rPr lang="en-US" sz="1100">
                <a:solidFill>
                  <a:srgbClr val="FFFFFF"/>
                </a:solidFill>
              </a:rPr>
              <a:t>Logging out and then logging back in.</a:t>
            </a:r>
          </a:p>
          <a:p>
            <a:pPr fontAlgn="base"/>
            <a:r>
              <a:rPr lang="en-US" sz="1100">
                <a:solidFill>
                  <a:srgbClr val="FFFFFF"/>
                </a:solidFill>
              </a:rPr>
              <a:t>Closing a terminal instance and opening up a new one</a:t>
            </a:r>
          </a:p>
          <a:p>
            <a:pPr fontAlgn="base"/>
            <a:r>
              <a:rPr lang="en-US" sz="1100">
                <a:solidFill>
                  <a:srgbClr val="FFFFFF"/>
                </a:solidFill>
              </a:rPr>
              <a:t>Or my personal favorite, </a:t>
            </a:r>
            <a:r>
              <a:rPr lang="en-US" sz="1100" b="1" i="1">
                <a:solidFill>
                  <a:srgbClr val="FFFFFF"/>
                </a:solidFill>
              </a:rPr>
              <a:t>just use the </a:t>
            </a:r>
            <a:r>
              <a:rPr lang="en-US" sz="1100" i="1">
                <a:solidFill>
                  <a:srgbClr val="FFFFFF"/>
                </a:solidFill>
              </a:rPr>
              <a:t>source</a:t>
            </a:r>
            <a:r>
              <a:rPr lang="en-US" sz="1100" b="1" i="1">
                <a:solidFill>
                  <a:srgbClr val="FFFFFF"/>
                </a:solidFill>
              </a:rPr>
              <a:t>  command: </a:t>
            </a:r>
            <a:r>
              <a:rPr lang="en-US" sz="1100">
                <a:solidFill>
                  <a:srgbClr val="FFFFFF"/>
                </a:solidFill>
              </a:rPr>
              <a:t>source ~/.profile</a:t>
            </a:r>
          </a:p>
          <a:p>
            <a:pPr fontAlgn="base"/>
            <a:r>
              <a:rPr lang="en-US" sz="1100" b="1">
                <a:solidFill>
                  <a:srgbClr val="FFFFFF"/>
                </a:solidFill>
              </a:rPr>
              <a:t>Creating your Python virtual environment</a:t>
            </a:r>
          </a:p>
          <a:p>
            <a:pPr fontAlgn="base"/>
            <a:r>
              <a:rPr lang="en-US" sz="1100">
                <a:solidFill>
                  <a:srgbClr val="FFFFFF"/>
                </a:solidFill>
              </a:rPr>
              <a:t>Next, let’s create the Python virtual environment that we’ll use for computer vision development:</a:t>
            </a:r>
          </a:p>
          <a:p>
            <a:pPr fontAlgn="base"/>
            <a:r>
              <a:rPr lang="en-US" sz="1100">
                <a:solidFill>
                  <a:srgbClr val="FFFFFF"/>
                </a:solidFill>
              </a:rPr>
              <a:t>want to use </a:t>
            </a:r>
            <a:r>
              <a:rPr lang="en-US" sz="1100" b="1" i="1">
                <a:solidFill>
                  <a:srgbClr val="FFFFFF"/>
                </a:solidFill>
              </a:rPr>
              <a:t>Python 3</a:t>
            </a:r>
            <a:r>
              <a:rPr lang="en-US" sz="1100">
                <a:solidFill>
                  <a:srgbClr val="FFFFFF"/>
                </a:solidFill>
              </a:rPr>
              <a:t>, you’ll want to use this command instead:</a:t>
            </a:r>
          </a:p>
          <a:p>
            <a:pPr fontAlgn="base"/>
            <a:r>
              <a:rPr lang="en-US" sz="1100">
                <a:solidFill>
                  <a:srgbClr val="FFFFFF"/>
                </a:solidFill>
              </a:rPr>
              <a:t>mkvirtualenv cv -p python3</a:t>
            </a:r>
          </a:p>
          <a:p>
            <a:pPr fontAlgn="base"/>
            <a:r>
              <a:rPr lang="en-US" sz="1100" b="1">
                <a:solidFill>
                  <a:srgbClr val="FFFFFF"/>
                </a:solidFill>
              </a:rPr>
              <a:t>How to check if you’re in the “cv” virtual environment</a:t>
            </a:r>
          </a:p>
          <a:p>
            <a:pPr fontAlgn="base"/>
            <a:r>
              <a:rPr lang="en-US" sz="1100">
                <a:solidFill>
                  <a:srgbClr val="FFFFFF"/>
                </a:solidFill>
              </a:rPr>
              <a:t>After that, you can use workon  and you’ll be dropped down into your virtual environment:source ~/.profile</a:t>
            </a:r>
          </a:p>
          <a:p>
            <a:pPr fontAlgn="base"/>
            <a:r>
              <a:rPr lang="en-US" sz="1100">
                <a:solidFill>
                  <a:srgbClr val="FFFFFF"/>
                </a:solidFill>
              </a:rPr>
              <a:t>$ workon cv</a:t>
            </a:r>
          </a:p>
          <a:p>
            <a:pPr fontAlgn="base"/>
            <a:endParaRPr lang="en-US" sz="1100">
              <a:solidFill>
                <a:srgbClr val="FFFFFF"/>
              </a:solidFill>
            </a:endParaRPr>
          </a:p>
          <a:p>
            <a:endParaRPr lang="en-US" sz="1100">
              <a:solidFill>
                <a:srgbClr val="FFFFFF"/>
              </a:solidFill>
            </a:endParaRPr>
          </a:p>
        </p:txBody>
      </p:sp>
    </p:spTree>
    <p:extLst>
      <p:ext uri="{BB962C8B-B14F-4D97-AF65-F5344CB8AC3E}">
        <p14:creationId xmlns:p14="http://schemas.microsoft.com/office/powerpoint/2010/main" val="32400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3D4328-A915-4D7E-B8DF-D51BFDAD1B76}"/>
              </a:ext>
            </a:extLst>
          </p:cNvPr>
          <p:cNvSpPr>
            <a:spLocks noGrp="1"/>
          </p:cNvSpPr>
          <p:nvPr>
            <p:ph type="title"/>
          </p:nvPr>
        </p:nvSpPr>
        <p:spPr>
          <a:xfrm>
            <a:off x="640079" y="2053641"/>
            <a:ext cx="3669161" cy="2760098"/>
          </a:xfrm>
        </p:spPr>
        <p:txBody>
          <a:bodyPr>
            <a:normAutofit/>
          </a:bodyPr>
          <a:lstStyle/>
          <a:p>
            <a:r>
              <a:rPr lang="en-US" b="1">
                <a:solidFill>
                  <a:srgbClr val="FFFFFF"/>
                </a:solidFill>
              </a:rPr>
              <a:t>Compile and Install OpenCV</a:t>
            </a:r>
            <a:br>
              <a:rPr lang="en-US" b="1">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04E66727-88B0-41AA-BCA7-DCF25F5B03A5}"/>
              </a:ext>
            </a:extLst>
          </p:cNvPr>
          <p:cNvSpPr>
            <a:spLocks noGrp="1"/>
          </p:cNvSpPr>
          <p:nvPr>
            <p:ph idx="1"/>
          </p:nvPr>
        </p:nvSpPr>
        <p:spPr>
          <a:xfrm>
            <a:off x="6090574" y="801866"/>
            <a:ext cx="5306084" cy="5230634"/>
          </a:xfrm>
        </p:spPr>
        <p:txBody>
          <a:bodyPr anchor="ctr">
            <a:normAutofit/>
          </a:bodyPr>
          <a:lstStyle/>
          <a:p>
            <a:pPr fontAlgn="base"/>
            <a:r>
              <a:rPr lang="en-US" sz="1500" b="1">
                <a:solidFill>
                  <a:srgbClr val="000000"/>
                </a:solidFill>
              </a:rPr>
              <a:t>Installing NumPy on your Raspberry Pi</a:t>
            </a:r>
          </a:p>
          <a:p>
            <a:pPr fontAlgn="base"/>
            <a:r>
              <a:rPr lang="en-US" sz="1500">
                <a:solidFill>
                  <a:srgbClr val="000000"/>
                </a:solidFill>
              </a:rPr>
              <a:t>Assuming you’ve made it this far, you should now be in the cv  virtual environment (which you should stay in for the rest of this tutorial). Our only Python dependency is </a:t>
            </a:r>
            <a:r>
              <a:rPr lang="en-US" sz="1500">
                <a:solidFill>
                  <a:srgbClr val="000000"/>
                </a:solidFill>
                <a:hlinkClick r:id="rId3"/>
              </a:rPr>
              <a:t>NumPy</a:t>
            </a:r>
            <a:r>
              <a:rPr lang="en-US" sz="1500">
                <a:solidFill>
                  <a:srgbClr val="000000"/>
                </a:solidFill>
              </a:rPr>
              <a:t>, a Python package used for numerical processing:</a:t>
            </a:r>
          </a:p>
          <a:p>
            <a:r>
              <a:rPr lang="en-US" sz="1500">
                <a:solidFill>
                  <a:srgbClr val="000000"/>
                </a:solidFill>
              </a:rPr>
              <a:t>pip install numpy</a:t>
            </a:r>
          </a:p>
          <a:p>
            <a:r>
              <a:rPr lang="en-US" sz="1500">
                <a:solidFill>
                  <a:srgbClr val="000000"/>
                </a:solidFill>
              </a:rPr>
              <a:t>workon cv</a:t>
            </a:r>
          </a:p>
          <a:p>
            <a:pPr fontAlgn="base"/>
            <a:r>
              <a:rPr lang="en-US" sz="1500">
                <a:solidFill>
                  <a:srgbClr val="000000"/>
                </a:solidFill>
              </a:rPr>
              <a:t>cd ~/opencv-3.1.0/</a:t>
            </a:r>
          </a:p>
          <a:p>
            <a:pPr fontAlgn="base"/>
            <a:r>
              <a:rPr lang="en-US" sz="1500">
                <a:solidFill>
                  <a:srgbClr val="000000"/>
                </a:solidFill>
              </a:rPr>
              <a:t>$ mkdir build</a:t>
            </a:r>
          </a:p>
          <a:p>
            <a:pPr fontAlgn="base"/>
            <a:r>
              <a:rPr lang="en-US" sz="1500">
                <a:solidFill>
                  <a:srgbClr val="000000"/>
                </a:solidFill>
              </a:rPr>
              <a:t>$ cd build</a:t>
            </a:r>
          </a:p>
          <a:p>
            <a:pPr fontAlgn="base"/>
            <a:r>
              <a:rPr lang="en-US" sz="1500">
                <a:solidFill>
                  <a:srgbClr val="000000"/>
                </a:solidFill>
              </a:rPr>
              <a:t>$ cmake -D CMAKE_BUILD_TYPE=RELEASE \</a:t>
            </a:r>
          </a:p>
          <a:p>
            <a:pPr fontAlgn="base"/>
            <a:r>
              <a:rPr lang="en-US" sz="1500">
                <a:solidFill>
                  <a:srgbClr val="000000"/>
                </a:solidFill>
              </a:rPr>
              <a:t>    -D CMAKE_INSTALL_PREFIX=/usr/local \</a:t>
            </a:r>
          </a:p>
          <a:p>
            <a:pPr fontAlgn="base"/>
            <a:r>
              <a:rPr lang="en-US" sz="1500">
                <a:solidFill>
                  <a:srgbClr val="000000"/>
                </a:solidFill>
              </a:rPr>
              <a:t>    -D INSTALL_PYTHON_EXAMPLES=ON \</a:t>
            </a:r>
          </a:p>
          <a:p>
            <a:pPr fontAlgn="base"/>
            <a:r>
              <a:rPr lang="en-US" sz="1500">
                <a:solidFill>
                  <a:srgbClr val="000000"/>
                </a:solidFill>
              </a:rPr>
              <a:t>    -D OPENCV_EXTRA_MODULES_PATH=~/opencv_contrib-3.1.0/modules \</a:t>
            </a:r>
          </a:p>
          <a:p>
            <a:pPr fontAlgn="base"/>
            <a:r>
              <a:rPr lang="en-US" sz="1500">
                <a:solidFill>
                  <a:srgbClr val="000000"/>
                </a:solidFill>
              </a:rPr>
              <a:t>    -D BUILD_EXAMPLES=ON ..</a:t>
            </a:r>
          </a:p>
          <a:p>
            <a:pPr fontAlgn="base"/>
            <a:endParaRPr lang="en-US" sz="1500">
              <a:solidFill>
                <a:srgbClr val="000000"/>
              </a:solidFill>
            </a:endParaRPr>
          </a:p>
          <a:p>
            <a:endParaRPr lang="en-US" sz="1500">
              <a:solidFill>
                <a:srgbClr val="000000"/>
              </a:solidFill>
            </a:endParaRPr>
          </a:p>
        </p:txBody>
      </p:sp>
    </p:spTree>
    <p:extLst>
      <p:ext uri="{BB962C8B-B14F-4D97-AF65-F5344CB8AC3E}">
        <p14:creationId xmlns:p14="http://schemas.microsoft.com/office/powerpoint/2010/main" val="7191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Smart  Security Camera</vt:lpstr>
      <vt:lpstr>Raspiberry pi configuration and set up</vt:lpstr>
      <vt:lpstr>Connecting Raspberry pi through Ethernet</vt:lpstr>
      <vt:lpstr>Connection of camera to Raspberry Pi </vt:lpstr>
      <vt:lpstr>Open CV installation</vt:lpstr>
      <vt:lpstr>Open CV installation</vt:lpstr>
      <vt:lpstr>Open CV installation</vt:lpstr>
      <vt:lpstr>Open CV installation</vt:lpstr>
      <vt:lpstr>Compile and Install OpenCV </vt:lpstr>
      <vt:lpstr>Compile and Install OpenCV</vt:lpstr>
      <vt:lpstr>Compile and Install OpenCV</vt:lpstr>
      <vt:lpstr>Installation of open CV</vt:lpstr>
      <vt:lpstr>Testing your OpenCV 3 install </vt:lpstr>
      <vt:lpstr>Mail Code</vt:lpstr>
      <vt:lpstr>Main Code</vt:lpstr>
      <vt:lpstr>Main Code</vt:lpstr>
      <vt:lpstr>Code</vt:lpstr>
      <vt:lpstr>Output Face Recognition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Camera</dc:title>
  <dc:creator>phanidhar boddu</dc:creator>
  <cp:lastModifiedBy>phanidhar boddu</cp:lastModifiedBy>
  <cp:revision>1</cp:revision>
  <dcterms:created xsi:type="dcterms:W3CDTF">2018-10-29T21:12:01Z</dcterms:created>
  <dcterms:modified xsi:type="dcterms:W3CDTF">2018-10-29T21:12:03Z</dcterms:modified>
</cp:coreProperties>
</file>