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05A9C-0262-408C-C467-46140F97C728}" v="431" dt="2024-09-29T23:02:29.77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6" d="100"/>
          <a:sy n="46" d="100"/>
        </p:scale>
        <p:origin x="15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rack Pikazio Mayoko" userId="0f6d2022ec99d14e" providerId="Windows Live" clId="Web-{ACD05A9C-0262-408C-C467-46140F97C728}"/>
    <pc:docChg chg="delSld modSld">
      <pc:chgData name="Chadrack Pikazio Mayoko" userId="0f6d2022ec99d14e" providerId="Windows Live" clId="Web-{ACD05A9C-0262-408C-C467-46140F97C728}" dt="2024-09-29T23:02:27.950" v="442"/>
      <pc:docMkLst>
        <pc:docMk/>
      </pc:docMkLst>
      <pc:sldChg chg="modSp">
        <pc:chgData name="Chadrack Pikazio Mayoko" userId="0f6d2022ec99d14e" providerId="Windows Live" clId="Web-{ACD05A9C-0262-408C-C467-46140F97C728}" dt="2024-09-29T18:53:39.122" v="25" actId="20577"/>
        <pc:sldMkLst>
          <pc:docMk/>
          <pc:sldMk cId="3237914124" sldId="256"/>
        </pc:sldMkLst>
        <pc:spChg chg="mod">
          <ac:chgData name="Chadrack Pikazio Mayoko" userId="0f6d2022ec99d14e" providerId="Windows Live" clId="Web-{ACD05A9C-0262-408C-C467-46140F97C728}" dt="2024-09-29T18:53:07.340" v="10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Chadrack Pikazio Mayoko" userId="0f6d2022ec99d14e" providerId="Windows Live" clId="Web-{ACD05A9C-0262-408C-C467-46140F97C728}" dt="2024-09-29T18:53:39.122" v="25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">
        <pc:chgData name="Chadrack Pikazio Mayoko" userId="0f6d2022ec99d14e" providerId="Windows Live" clId="Web-{ACD05A9C-0262-408C-C467-46140F97C728}" dt="2024-09-29T22:22:35.185" v="228" actId="20577"/>
        <pc:sldMkLst>
          <pc:docMk/>
          <pc:sldMk cId="1957259874" sldId="258"/>
        </pc:sldMkLst>
        <pc:spChg chg="mod">
          <ac:chgData name="Chadrack Pikazio Mayoko" userId="0f6d2022ec99d14e" providerId="Windows Live" clId="Web-{ACD05A9C-0262-408C-C467-46140F97C728}" dt="2024-09-29T22:18:07.645" v="197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Chadrack Pikazio Mayoko" userId="0f6d2022ec99d14e" providerId="Windows Live" clId="Web-{ACD05A9C-0262-408C-C467-46140F97C728}" dt="2024-09-29T22:22:35.185" v="228" actId="20577"/>
          <ac:spMkLst>
            <pc:docMk/>
            <pc:sldMk cId="1957259874" sldId="258"/>
            <ac:spMk id="10" creationId="{AE706D50-7D14-4DB8-BE17-5497AA1715EE}"/>
          </ac:spMkLst>
        </pc:spChg>
      </pc:sldChg>
      <pc:sldChg chg="modSp">
        <pc:chgData name="Chadrack Pikazio Mayoko" userId="0f6d2022ec99d14e" providerId="Windows Live" clId="Web-{ACD05A9C-0262-408C-C467-46140F97C728}" dt="2024-09-29T21:15:52.317" v="38" actId="20577"/>
        <pc:sldMkLst>
          <pc:docMk/>
          <pc:sldMk cId="3083623366" sldId="260"/>
        </pc:sldMkLst>
        <pc:spChg chg="mod">
          <ac:chgData name="Chadrack Pikazio Mayoko" userId="0f6d2022ec99d14e" providerId="Windows Live" clId="Web-{ACD05A9C-0262-408C-C467-46140F97C728}" dt="2024-09-29T21:15:52.317" v="38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Chadrack Pikazio Mayoko" userId="0f6d2022ec99d14e" providerId="Windows Live" clId="Web-{ACD05A9C-0262-408C-C467-46140F97C728}" dt="2024-09-29T21:16:06.912" v="42" actId="20577"/>
        <pc:sldMkLst>
          <pc:docMk/>
          <pc:sldMk cId="710623681" sldId="261"/>
        </pc:sldMkLst>
        <pc:spChg chg="mod">
          <ac:chgData name="Chadrack Pikazio Mayoko" userId="0f6d2022ec99d14e" providerId="Windows Live" clId="Web-{ACD05A9C-0262-408C-C467-46140F97C728}" dt="2024-09-29T21:16:06.912" v="42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Chadrack Pikazio Mayoko" userId="0f6d2022ec99d14e" providerId="Windows Live" clId="Web-{ACD05A9C-0262-408C-C467-46140F97C728}" dt="2024-09-29T21:37:40.471" v="64" actId="20577"/>
        <pc:sldMkLst>
          <pc:docMk/>
          <pc:sldMk cId="452859177" sldId="262"/>
        </pc:sldMkLst>
        <pc:spChg chg="mod">
          <ac:chgData name="Chadrack Pikazio Mayoko" userId="0f6d2022ec99d14e" providerId="Windows Live" clId="Web-{ACD05A9C-0262-408C-C467-46140F97C728}" dt="2024-09-29T21:37:40.471" v="64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modSp">
        <pc:chgData name="Chadrack Pikazio Mayoko" userId="0f6d2022ec99d14e" providerId="Windows Live" clId="Web-{ACD05A9C-0262-408C-C467-46140F97C728}" dt="2024-09-29T22:15:22.875" v="159" actId="1076"/>
        <pc:sldMkLst>
          <pc:docMk/>
          <pc:sldMk cId="1464666480" sldId="263"/>
        </pc:sldMkLst>
        <pc:spChg chg="mod">
          <ac:chgData name="Chadrack Pikazio Mayoko" userId="0f6d2022ec99d14e" providerId="Windows Live" clId="Web-{ACD05A9C-0262-408C-C467-46140F97C728}" dt="2024-09-29T22:15:22.875" v="159" actId="1076"/>
          <ac:spMkLst>
            <pc:docMk/>
            <pc:sldMk cId="1464666480" sldId="263"/>
            <ac:spMk id="3" creationId="{902FD5C4-FE5F-46D2-ABC9-49FA4BB8442F}"/>
          </ac:spMkLst>
        </pc:spChg>
      </pc:sldChg>
      <pc:sldChg chg="modSp">
        <pc:chgData name="Chadrack Pikazio Mayoko" userId="0f6d2022ec99d14e" providerId="Windows Live" clId="Web-{ACD05A9C-0262-408C-C467-46140F97C728}" dt="2024-09-29T22:43:00.351" v="333" actId="20577"/>
        <pc:sldMkLst>
          <pc:docMk/>
          <pc:sldMk cId="545569246" sldId="264"/>
        </pc:sldMkLst>
        <pc:spChg chg="mod">
          <ac:chgData name="Chadrack Pikazio Mayoko" userId="0f6d2022ec99d14e" providerId="Windows Live" clId="Web-{ACD05A9C-0262-408C-C467-46140F97C728}" dt="2024-09-29T22:39:08.609" v="326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Chadrack Pikazio Mayoko" userId="0f6d2022ec99d14e" providerId="Windows Live" clId="Web-{ACD05A9C-0262-408C-C467-46140F97C728}" dt="2024-09-29T22:43:00.351" v="333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Chadrack Pikazio Mayoko" userId="0f6d2022ec99d14e" providerId="Windows Live" clId="Web-{ACD05A9C-0262-408C-C467-46140F97C728}" dt="2024-09-29T22:48:56.658" v="408" actId="20577"/>
        <pc:sldMkLst>
          <pc:docMk/>
          <pc:sldMk cId="9691683" sldId="267"/>
        </pc:sldMkLst>
        <pc:spChg chg="mod">
          <ac:chgData name="Chadrack Pikazio Mayoko" userId="0f6d2022ec99d14e" providerId="Windows Live" clId="Web-{ACD05A9C-0262-408C-C467-46140F97C728}" dt="2024-09-29T22:48:56.658" v="408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Chadrack Pikazio Mayoko" userId="0f6d2022ec99d14e" providerId="Windows Live" clId="Web-{ACD05A9C-0262-408C-C467-46140F97C728}" dt="2024-09-29T22:51:50.698" v="412" actId="14100"/>
        <pc:sldMkLst>
          <pc:docMk/>
          <pc:sldMk cId="916853615" sldId="268"/>
        </pc:sldMkLst>
        <pc:spChg chg="mod">
          <ac:chgData name="Chadrack Pikazio Mayoko" userId="0f6d2022ec99d14e" providerId="Windows Live" clId="Web-{ACD05A9C-0262-408C-C467-46140F97C728}" dt="2024-09-29T22:51:09.712" v="409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Chadrack Pikazio Mayoko" userId="0f6d2022ec99d14e" providerId="Windows Live" clId="Web-{ACD05A9C-0262-408C-C467-46140F97C728}" dt="2024-09-29T22:51:50.698" v="412" actId="14100"/>
          <ac:picMkLst>
            <pc:docMk/>
            <pc:sldMk cId="916853615" sldId="268"/>
            <ac:picMk id="3" creationId="{2C12B9D7-7276-2A31-283E-D1FB4A492243}"/>
          </ac:picMkLst>
        </pc:picChg>
      </pc:sldChg>
      <pc:sldChg chg="addSp modSp">
        <pc:chgData name="Chadrack Pikazio Mayoko" userId="0f6d2022ec99d14e" providerId="Windows Live" clId="Web-{ACD05A9C-0262-408C-C467-46140F97C728}" dt="2024-09-29T22:52:18.995" v="416" actId="14100"/>
        <pc:sldMkLst>
          <pc:docMk/>
          <pc:sldMk cId="3266127139" sldId="269"/>
        </pc:sldMkLst>
        <pc:spChg chg="mod">
          <ac:chgData name="Chadrack Pikazio Mayoko" userId="0f6d2022ec99d14e" providerId="Windows Live" clId="Web-{ACD05A9C-0262-408C-C467-46140F97C728}" dt="2024-09-29T22:51:55.776" v="413" actId="20577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Chadrack Pikazio Mayoko" userId="0f6d2022ec99d14e" providerId="Windows Live" clId="Web-{ACD05A9C-0262-408C-C467-46140F97C728}" dt="2024-09-29T22:52:18.995" v="416" actId="14100"/>
          <ac:picMkLst>
            <pc:docMk/>
            <pc:sldMk cId="3266127139" sldId="269"/>
            <ac:picMk id="3" creationId="{8F24DB20-DA75-0F4D-45CE-FDA20B2F3B18}"/>
          </ac:picMkLst>
        </pc:picChg>
      </pc:sldChg>
      <pc:sldChg chg="addSp modSp">
        <pc:chgData name="Chadrack Pikazio Mayoko" userId="0f6d2022ec99d14e" providerId="Windows Live" clId="Web-{ACD05A9C-0262-408C-C467-46140F97C728}" dt="2024-09-29T22:52:58.762" v="421" actId="14100"/>
        <pc:sldMkLst>
          <pc:docMk/>
          <pc:sldMk cId="3517973280" sldId="270"/>
        </pc:sldMkLst>
        <pc:spChg chg="mod">
          <ac:chgData name="Chadrack Pikazio Mayoko" userId="0f6d2022ec99d14e" providerId="Windows Live" clId="Web-{ACD05A9C-0262-408C-C467-46140F97C728}" dt="2024-09-29T22:52:25.136" v="417" actId="20577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Chadrack Pikazio Mayoko" userId="0f6d2022ec99d14e" providerId="Windows Live" clId="Web-{ACD05A9C-0262-408C-C467-46140F97C728}" dt="2024-09-29T22:52:58.762" v="421" actId="14100"/>
          <ac:picMkLst>
            <pc:docMk/>
            <pc:sldMk cId="3517973280" sldId="270"/>
            <ac:picMk id="3" creationId="{FBF9E17C-8024-D17D-45FC-7069EB72B6A0}"/>
          </ac:picMkLst>
        </pc:picChg>
      </pc:sldChg>
      <pc:sldChg chg="modSp">
        <pc:chgData name="Chadrack Pikazio Mayoko" userId="0f6d2022ec99d14e" providerId="Windows Live" clId="Web-{ACD05A9C-0262-408C-C467-46140F97C728}" dt="2024-09-29T22:54:53.797" v="426" actId="20577"/>
        <pc:sldMkLst>
          <pc:docMk/>
          <pc:sldMk cId="2161130591" sldId="272"/>
        </pc:sldMkLst>
        <pc:spChg chg="mod">
          <ac:chgData name="Chadrack Pikazio Mayoko" userId="0f6d2022ec99d14e" providerId="Windows Live" clId="Web-{ACD05A9C-0262-408C-C467-46140F97C728}" dt="2024-09-29T22:54:53.797" v="426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Chadrack Pikazio Mayoko" userId="0f6d2022ec99d14e" providerId="Windows Live" clId="Web-{ACD05A9C-0262-408C-C467-46140F97C728}" dt="2024-09-29T22:58:25.350" v="439" actId="20577"/>
        <pc:sldMkLst>
          <pc:docMk/>
          <pc:sldMk cId="1630123617" sldId="274"/>
        </pc:sldMkLst>
        <pc:spChg chg="mod">
          <ac:chgData name="Chadrack Pikazio Mayoko" userId="0f6d2022ec99d14e" providerId="Windows Live" clId="Web-{ACD05A9C-0262-408C-C467-46140F97C728}" dt="2024-09-29T22:58:25.350" v="439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del">
        <pc:chgData name="Chadrack Pikazio Mayoko" userId="0f6d2022ec99d14e" providerId="Windows Live" clId="Web-{ACD05A9C-0262-408C-C467-46140F97C728}" dt="2024-09-29T23:02:18.387" v="440"/>
        <pc:sldMkLst>
          <pc:docMk/>
          <pc:sldMk cId="3410008520" sldId="275"/>
        </pc:sldMkLst>
      </pc:sldChg>
      <pc:sldChg chg="del">
        <pc:chgData name="Chadrack Pikazio Mayoko" userId="0f6d2022ec99d14e" providerId="Windows Live" clId="Web-{ACD05A9C-0262-408C-C467-46140F97C728}" dt="2024-09-29T23:02:24.731" v="441"/>
        <pc:sldMkLst>
          <pc:docMk/>
          <pc:sldMk cId="3078551498" sldId="276"/>
        </pc:sldMkLst>
      </pc:sldChg>
      <pc:sldChg chg="del">
        <pc:chgData name="Chadrack Pikazio Mayoko" userId="0f6d2022ec99d14e" providerId="Windows Live" clId="Web-{ACD05A9C-0262-408C-C467-46140F97C728}" dt="2024-09-29T23:02:27.950" v="442"/>
        <pc:sldMkLst>
          <pc:docMk/>
          <pc:sldMk cId="1817399028" sldId="277"/>
        </pc:sldMkLst>
      </pc:sldChg>
      <pc:sldChg chg="modSp">
        <pc:chgData name="Chadrack Pikazio Mayoko" userId="0f6d2022ec99d14e" providerId="Windows Live" clId="Web-{ACD05A9C-0262-408C-C467-46140F97C728}" dt="2024-09-29T22:48:31.970" v="406" actId="20577"/>
        <pc:sldMkLst>
          <pc:docMk/>
          <pc:sldMk cId="1074638838" sldId="278"/>
        </pc:sldMkLst>
        <pc:spChg chg="mod">
          <ac:chgData name="Chadrack Pikazio Mayoko" userId="0f6d2022ec99d14e" providerId="Windows Live" clId="Web-{ACD05A9C-0262-408C-C467-46140F97C728}" dt="2024-09-29T22:46:50.217" v="389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Chadrack Pikazio Mayoko" userId="0f6d2022ec99d14e" providerId="Windows Live" clId="Web-{ACD05A9C-0262-408C-C467-46140F97C728}" dt="2024-09-29T22:48:31.970" v="406" actId="20577"/>
          <ac:spMkLst>
            <pc:docMk/>
            <pc:sldMk cId="1074638838" sldId="278"/>
            <ac:spMk id="10" creationId="{AE706D50-7D14-4DB8-BE17-5497AA1715E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83" y="2345719"/>
            <a:ext cx="3841595" cy="1325563"/>
          </a:xfrm>
        </p:spPr>
        <p:txBody>
          <a:bodyPr anchor="ctr">
            <a:normAutofit/>
          </a:bodyPr>
          <a:lstStyle/>
          <a:p>
            <a:r>
              <a:rPr lang="en-US" sz="3200" err="1">
                <a:solidFill>
                  <a:srgbClr val="0070C0"/>
                </a:solidFill>
                <a:latin typeface="Source Sans Pro"/>
                <a:ea typeface="Source Sans Pro"/>
              </a:rPr>
              <a:t>Enquête</a:t>
            </a:r>
            <a:r>
              <a:rPr lang="en-US" sz="3200" dirty="0">
                <a:solidFill>
                  <a:srgbClr val="0070C0"/>
                </a:solidFill>
                <a:latin typeface="Source Sans Pro"/>
                <a:ea typeface="Source Sans Pro"/>
              </a:rPr>
              <a:t> Kaggle 2023 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ARLETTE-STEPHANIE ADJE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07/10/2024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https://github.com/shadownet-art/devoir-final/blob/main/Module%205.pdf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2C12B9D7-7276-2A31-283E-D1FB4A49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36" y="1603165"/>
            <a:ext cx="10281396" cy="46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F24DB20-DA75-0F4D-45CE-FDA20B2F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24" y="1603165"/>
            <a:ext cx="9614646" cy="45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FBF9E17C-8024-D17D-45FC-7069EB72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1603165"/>
            <a:ext cx="10634381" cy="45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IBM Plex Mono Text"/>
              </a:rPr>
              <a:t>Les </a:t>
            </a:r>
            <a:r>
              <a:rPr lang="en-US" err="1">
                <a:latin typeface="IBM Plex Mono Text"/>
              </a:rPr>
              <a:t>résultats</a:t>
            </a:r>
            <a:r>
              <a:rPr lang="en-US" dirty="0">
                <a:latin typeface="IBM Plex Mono Text"/>
              </a:rPr>
              <a:t> </a:t>
            </a:r>
            <a:r>
              <a:rPr lang="en-US" err="1">
                <a:latin typeface="IBM Plex Mono Text"/>
              </a:rPr>
              <a:t>montrent</a:t>
            </a:r>
            <a:r>
              <a:rPr lang="en-US" dirty="0">
                <a:latin typeface="IBM Plex Mono Text"/>
              </a:rPr>
              <a:t> que Python et JavaScript </a:t>
            </a:r>
            <a:r>
              <a:rPr lang="en-US" err="1">
                <a:latin typeface="IBM Plex Mono Text"/>
              </a:rPr>
              <a:t>continuent</a:t>
            </a:r>
            <a:r>
              <a:rPr lang="en-US" dirty="0">
                <a:latin typeface="IBM Plex Mono Text"/>
              </a:rPr>
              <a:t> d’être </a:t>
            </a:r>
            <a:r>
              <a:rPr lang="en-US" err="1">
                <a:latin typeface="IBM Plex Mono Text"/>
              </a:rPr>
              <a:t>largement</a:t>
            </a:r>
            <a:r>
              <a:rPr lang="en-US" dirty="0">
                <a:latin typeface="IBM Plex Mono Text"/>
              </a:rPr>
              <a:t> </a:t>
            </a:r>
            <a:r>
              <a:rPr lang="en-US" err="1">
                <a:latin typeface="IBM Plex Mono Text"/>
              </a:rPr>
              <a:t>utilisés</a:t>
            </a:r>
            <a:r>
              <a:rPr lang="en-US" dirty="0">
                <a:latin typeface="IBM Plex Mono Text"/>
              </a:rPr>
              <a:t> dans divers </a:t>
            </a:r>
            <a:r>
              <a:rPr lang="en-US" err="1">
                <a:latin typeface="IBM Plex Mono Text"/>
              </a:rPr>
              <a:t>secteurs</a:t>
            </a:r>
            <a:r>
              <a:rPr lang="en-US" dirty="0">
                <a:latin typeface="IBM Plex Mono Text"/>
              </a:rPr>
              <a:t>, </a:t>
            </a:r>
            <a:r>
              <a:rPr lang="en-US" err="1">
                <a:latin typeface="IBM Plex Mono Text"/>
              </a:rPr>
              <a:t>en</a:t>
            </a:r>
            <a:r>
              <a:rPr lang="en-US" dirty="0">
                <a:latin typeface="IBM Plex Mono Text"/>
              </a:rPr>
              <a:t> raison de </a:t>
            </a:r>
            <a:r>
              <a:rPr lang="en-US" err="1">
                <a:latin typeface="IBM Plex Mono Text"/>
              </a:rPr>
              <a:t>leur</a:t>
            </a:r>
            <a:r>
              <a:rPr lang="en-US" dirty="0">
                <a:latin typeface="IBM Plex Mono Text"/>
              </a:rPr>
              <a:t> polyvalence.</a:t>
            </a:r>
          </a:p>
          <a:p>
            <a:r>
              <a:rPr lang="en-US" dirty="0">
                <a:latin typeface="IBM Plex Mono Text"/>
              </a:rPr>
              <a:t>Les bases de données </a:t>
            </a:r>
            <a:r>
              <a:rPr lang="en-US" dirty="0" err="1">
                <a:latin typeface="IBM Plex Mono Text"/>
              </a:rPr>
              <a:t>relationnelles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comme</a:t>
            </a:r>
            <a:r>
              <a:rPr lang="en-US" dirty="0">
                <a:latin typeface="IBM Plex Mono Text"/>
              </a:rPr>
              <a:t> MySQL et PostgreSQL </a:t>
            </a:r>
            <a:r>
              <a:rPr lang="en-US" dirty="0" err="1">
                <a:latin typeface="IBM Plex Mono Text"/>
              </a:rPr>
              <a:t>restent</a:t>
            </a:r>
            <a:r>
              <a:rPr lang="en-US" dirty="0">
                <a:latin typeface="IBM Plex Mono Text"/>
              </a:rPr>
              <a:t> très </a:t>
            </a:r>
            <a:r>
              <a:rPr lang="en-US" dirty="0" err="1">
                <a:latin typeface="IBM Plex Mono Text"/>
              </a:rPr>
              <a:t>populaires</a:t>
            </a:r>
            <a:r>
              <a:rPr lang="en-US" dirty="0">
                <a:latin typeface="IBM Plex Mono Text"/>
              </a:rPr>
              <a:t>, </a:t>
            </a:r>
            <a:r>
              <a:rPr lang="en-US" dirty="0" err="1">
                <a:latin typeface="IBM Plex Mono Text"/>
              </a:rPr>
              <a:t>ce</a:t>
            </a:r>
            <a:r>
              <a:rPr lang="en-US" dirty="0">
                <a:latin typeface="IBM Plex Mono Text"/>
              </a:rPr>
              <a:t> qui </a:t>
            </a:r>
            <a:r>
              <a:rPr lang="en-US" dirty="0" err="1">
                <a:latin typeface="IBM Plex Mono Text"/>
              </a:rPr>
              <a:t>reflète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une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confiance</a:t>
            </a:r>
            <a:r>
              <a:rPr lang="en-US" dirty="0">
                <a:latin typeface="IBM Plex Mono Text"/>
              </a:rPr>
              <a:t> dans </a:t>
            </a:r>
            <a:r>
              <a:rPr lang="en-US" dirty="0" err="1">
                <a:latin typeface="IBM Plex Mono Text"/>
              </a:rPr>
              <a:t>ces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systèmes</a:t>
            </a:r>
            <a:r>
              <a:rPr lang="en-US" dirty="0">
                <a:latin typeface="IBM Plex Mono Text"/>
              </a:rPr>
              <a:t> pour la gestion des données </a:t>
            </a:r>
            <a:r>
              <a:rPr lang="en-US" dirty="0" err="1">
                <a:latin typeface="IBM Plex Mono Text"/>
              </a:rPr>
              <a:t>structurées</a:t>
            </a:r>
            <a:r>
              <a:rPr lang="en-US" dirty="0">
                <a:latin typeface="IBM Plex Mono Text"/>
              </a:rPr>
              <a:t>. </a:t>
            </a:r>
            <a:r>
              <a:rPr lang="en-US" dirty="0" err="1">
                <a:latin typeface="IBM Plex Mono Text"/>
              </a:rPr>
              <a:t>Cependant</a:t>
            </a:r>
            <a:r>
              <a:rPr lang="en-US" dirty="0">
                <a:latin typeface="IBM Plex Mono Text"/>
              </a:rPr>
              <a:t>, </a:t>
            </a:r>
            <a:r>
              <a:rPr lang="en-US" dirty="0" err="1">
                <a:latin typeface="IBM Plex Mono Text"/>
              </a:rPr>
              <a:t>l’adoption</a:t>
            </a:r>
            <a:r>
              <a:rPr lang="en-US" dirty="0">
                <a:latin typeface="IBM Plex Mono Text"/>
              </a:rPr>
              <a:t> </a:t>
            </a:r>
            <a:r>
              <a:rPr lang="en-US" dirty="0" err="1">
                <a:latin typeface="IBM Plex Mono Text"/>
              </a:rPr>
              <a:t>croissante</a:t>
            </a:r>
            <a:r>
              <a:rPr lang="en-US" dirty="0">
                <a:latin typeface="IBM Plex Mono Text"/>
              </a:rPr>
              <a:t> de MongoDB </a:t>
            </a:r>
            <a:r>
              <a:rPr lang="en-US" dirty="0" err="1">
                <a:latin typeface="IBM Plex Mono Text"/>
              </a:rPr>
              <a:t>indique</a:t>
            </a:r>
            <a:r>
              <a:rPr lang="en-US" dirty="0">
                <a:latin typeface="IBM Plex Mono Text"/>
              </a:rPr>
              <a:t> un tournant </a:t>
            </a:r>
            <a:r>
              <a:rPr lang="en-US" dirty="0" err="1">
                <a:latin typeface="IBM Plex Mono Text"/>
              </a:rPr>
              <a:t>vers</a:t>
            </a:r>
            <a:r>
              <a:rPr lang="en-US" dirty="0">
                <a:latin typeface="IBM Plex Mono Text"/>
              </a:rPr>
              <a:t> des bases de données NoSQL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IBM Plex Mono Text"/>
              </a:rPr>
              <a:t>En résumé, </a:t>
            </a:r>
            <a:r>
              <a:rPr lang="en-US" sz="1600" dirty="0" err="1">
                <a:latin typeface="IBM Plex Mono Text"/>
              </a:rPr>
              <a:t>cette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analyse</a:t>
            </a:r>
            <a:r>
              <a:rPr lang="en-US" sz="1600" dirty="0">
                <a:latin typeface="IBM Plex Mono Text"/>
              </a:rPr>
              <a:t> des tendances </a:t>
            </a:r>
            <a:r>
              <a:rPr lang="en-US" sz="1600" dirty="0" err="1">
                <a:latin typeface="IBM Plex Mono Text"/>
              </a:rPr>
              <a:t>actuelles</a:t>
            </a:r>
            <a:r>
              <a:rPr lang="en-US" sz="1600" dirty="0">
                <a:latin typeface="IBM Plex Mono Text"/>
              </a:rPr>
              <a:t> et futures des technologies, </a:t>
            </a:r>
            <a:r>
              <a:rPr lang="en-US" sz="1600" dirty="0" err="1">
                <a:latin typeface="IBM Plex Mono Text"/>
              </a:rPr>
              <a:t>centrée</a:t>
            </a:r>
            <a:r>
              <a:rPr lang="en-US" sz="1600" dirty="0">
                <a:latin typeface="IBM Plex Mono Text"/>
              </a:rPr>
              <a:t> sur les </a:t>
            </a:r>
            <a:r>
              <a:rPr lang="en-US" sz="1600" dirty="0" err="1">
                <a:latin typeface="IBM Plex Mono Text"/>
              </a:rPr>
              <a:t>langages</a:t>
            </a:r>
            <a:r>
              <a:rPr lang="en-US" sz="1600" dirty="0">
                <a:latin typeface="IBM Plex Mono Text"/>
              </a:rPr>
              <a:t> de </a:t>
            </a:r>
            <a:r>
              <a:rPr lang="en-US" sz="1600" dirty="0" err="1">
                <a:latin typeface="IBM Plex Mono Text"/>
              </a:rPr>
              <a:t>programmation</a:t>
            </a:r>
            <a:r>
              <a:rPr lang="en-US" sz="1600" dirty="0">
                <a:latin typeface="IBM Plex Mono Text"/>
              </a:rPr>
              <a:t>, les bases de données, et les frameworks web, met </a:t>
            </a:r>
            <a:r>
              <a:rPr lang="en-US" sz="1600" dirty="0" err="1">
                <a:latin typeface="IBM Plex Mono Text"/>
              </a:rPr>
              <a:t>en</a:t>
            </a:r>
            <a:r>
              <a:rPr lang="en-US" sz="1600" dirty="0">
                <a:latin typeface="IBM Plex Mono Text"/>
              </a:rPr>
              <a:t> lumière des </a:t>
            </a:r>
            <a:r>
              <a:rPr lang="en-US" sz="1600" dirty="0" err="1">
                <a:latin typeface="IBM Plex Mono Text"/>
              </a:rPr>
              <a:t>dynamiques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importantes</a:t>
            </a:r>
            <a:r>
              <a:rPr lang="en-US" sz="1600" dirty="0">
                <a:latin typeface="IBM Plex Mono Text"/>
              </a:rPr>
              <a:t> dans le </a:t>
            </a:r>
            <a:r>
              <a:rPr lang="en-US" sz="1600" dirty="0" err="1">
                <a:latin typeface="IBM Plex Mono Text"/>
              </a:rPr>
              <a:t>secteur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technologique</a:t>
            </a:r>
            <a:r>
              <a:rPr lang="en-US" sz="1600" dirty="0">
                <a:latin typeface="IBM Plex Mono Text"/>
              </a:rPr>
              <a:t>. Les </a:t>
            </a:r>
            <a:r>
              <a:rPr lang="en-US" sz="1600" dirty="0" err="1">
                <a:latin typeface="IBM Plex Mono Text"/>
              </a:rPr>
              <a:t>langages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comme</a:t>
            </a:r>
            <a:r>
              <a:rPr lang="en-US" sz="1600" dirty="0">
                <a:latin typeface="IBM Plex Mono Text"/>
              </a:rPr>
              <a:t> HTML,  Python et JavaScript </a:t>
            </a:r>
            <a:r>
              <a:rPr lang="en-US" sz="1600" dirty="0" err="1">
                <a:latin typeface="IBM Plex Mono Text"/>
              </a:rPr>
              <a:t>continuent</a:t>
            </a:r>
            <a:r>
              <a:rPr lang="en-US" sz="1600" dirty="0">
                <a:latin typeface="IBM Plex Mono Text"/>
              </a:rPr>
              <a:t> de </a:t>
            </a:r>
            <a:r>
              <a:rPr lang="en-US" sz="1600" dirty="0" err="1">
                <a:latin typeface="IBM Plex Mono Text"/>
              </a:rPr>
              <a:t>dominer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l’espace</a:t>
            </a:r>
            <a:r>
              <a:rPr lang="en-US" sz="1600" dirty="0">
                <a:latin typeface="IBM Plex Mono Text"/>
              </a:rPr>
              <a:t> de </a:t>
            </a:r>
            <a:r>
              <a:rPr lang="en-US" sz="1600" dirty="0" err="1">
                <a:latin typeface="IBM Plex Mono Text"/>
              </a:rPr>
              <a:t>développement</a:t>
            </a:r>
            <a:r>
              <a:rPr lang="en-US" sz="1600" dirty="0">
                <a:latin typeface="IBM Plex Mono Text"/>
              </a:rPr>
              <a:t>, </a:t>
            </a:r>
            <a:r>
              <a:rPr lang="en-US" sz="1600" dirty="0" err="1">
                <a:latin typeface="IBM Plex Mono Text"/>
              </a:rPr>
              <a:t>tandis</a:t>
            </a:r>
            <a:r>
              <a:rPr lang="en-US" sz="1600" dirty="0">
                <a:latin typeface="IBM Plex Mono Text"/>
              </a:rPr>
              <a:t> que des technologies </a:t>
            </a:r>
            <a:r>
              <a:rPr lang="en-US" sz="1600" dirty="0" err="1">
                <a:latin typeface="IBM Plex Mono Text"/>
              </a:rPr>
              <a:t>émergentes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telles</a:t>
            </a:r>
            <a:r>
              <a:rPr lang="en-US" sz="1600" dirty="0">
                <a:latin typeface="IBM Plex Mono Text"/>
              </a:rPr>
              <a:t> que Go et Rust </a:t>
            </a:r>
            <a:r>
              <a:rPr lang="en-US" sz="1600" dirty="0" err="1">
                <a:latin typeface="IBM Plex Mono Text"/>
              </a:rPr>
              <a:t>commencent</a:t>
            </a:r>
            <a:r>
              <a:rPr lang="en-US" sz="1600" dirty="0">
                <a:latin typeface="IBM Plex Mono Text"/>
              </a:rPr>
              <a:t> à </a:t>
            </a:r>
            <a:r>
              <a:rPr lang="en-US" sz="1600" dirty="0" err="1">
                <a:latin typeface="IBM Plex Mono Text"/>
              </a:rPr>
              <a:t>capter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l’attention</a:t>
            </a:r>
            <a:r>
              <a:rPr lang="en-US" sz="1600" dirty="0">
                <a:latin typeface="IBM Plex Mono Text"/>
              </a:rPr>
              <a:t> des </a:t>
            </a:r>
            <a:r>
              <a:rPr lang="en-US" sz="1600" dirty="0" err="1">
                <a:latin typeface="IBM Plex Mono Text"/>
              </a:rPr>
              <a:t>professionnels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cherchant</a:t>
            </a:r>
            <a:r>
              <a:rPr lang="en-US" sz="1600" dirty="0">
                <a:latin typeface="IBM Plex Mono Text"/>
              </a:rPr>
              <a:t> à </a:t>
            </a:r>
            <a:r>
              <a:rPr lang="en-US" sz="1600" dirty="0" err="1">
                <a:latin typeface="IBM Plex Mono Text"/>
              </a:rPr>
              <a:t>résoudre</a:t>
            </a:r>
            <a:r>
              <a:rPr lang="en-US" sz="1600" dirty="0">
                <a:latin typeface="IBM Plex Mono Text"/>
              </a:rPr>
              <a:t> des </a:t>
            </a:r>
            <a:r>
              <a:rPr lang="en-US" sz="1600" dirty="0" err="1">
                <a:latin typeface="IBM Plex Mono Text"/>
              </a:rPr>
              <a:t>problèmes</a:t>
            </a:r>
            <a:r>
              <a:rPr lang="en-US" sz="1600" dirty="0">
                <a:latin typeface="IBM Plex Mono Text"/>
              </a:rPr>
              <a:t> de performance et de </a:t>
            </a:r>
            <a:r>
              <a:rPr lang="en-US" sz="1600" dirty="0" err="1">
                <a:latin typeface="IBM Plex Mono Text"/>
              </a:rPr>
              <a:t>scalabilité</a:t>
            </a:r>
            <a:r>
              <a:rPr lang="en-US" sz="1600" dirty="0">
                <a:latin typeface="IBM Plex Mono Text"/>
              </a:rPr>
              <a:t>.</a:t>
            </a:r>
          </a:p>
          <a:p>
            <a:endParaRPr lang="en-US" sz="1600" dirty="0">
              <a:latin typeface="IBM Plex Mono Text"/>
            </a:endParaRPr>
          </a:p>
          <a:p>
            <a:r>
              <a:rPr lang="en-US" sz="1600" dirty="0" err="1">
                <a:latin typeface="IBM Plex Mono Text"/>
              </a:rPr>
              <a:t>L’utilisation</a:t>
            </a:r>
            <a:r>
              <a:rPr lang="en-US" sz="1600" dirty="0">
                <a:latin typeface="IBM Plex Mono Text"/>
              </a:rPr>
              <a:t> des bases de données </a:t>
            </a:r>
            <a:r>
              <a:rPr lang="en-US" sz="1600" dirty="0" err="1">
                <a:latin typeface="IBM Plex Mono Text"/>
              </a:rPr>
              <a:t>relationnelles</a:t>
            </a:r>
            <a:r>
              <a:rPr lang="en-US" sz="1600" dirty="0">
                <a:latin typeface="IBM Plex Mono Text"/>
              </a:rPr>
              <a:t>, </a:t>
            </a:r>
            <a:r>
              <a:rPr lang="en-US" sz="1600" dirty="0" err="1">
                <a:latin typeface="IBM Plex Mono Text"/>
              </a:rPr>
              <a:t>telles</a:t>
            </a:r>
            <a:r>
              <a:rPr lang="en-US" sz="1600" dirty="0">
                <a:latin typeface="IBM Plex Mono Text"/>
              </a:rPr>
              <a:t> que MySQL et PostgreSQL, </a:t>
            </a:r>
            <a:r>
              <a:rPr lang="en-US" sz="1600" dirty="0" err="1">
                <a:latin typeface="IBM Plex Mono Text"/>
              </a:rPr>
              <a:t>reste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prédominante</a:t>
            </a:r>
            <a:r>
              <a:rPr lang="en-US" sz="1600" dirty="0">
                <a:latin typeface="IBM Plex Mono Text"/>
              </a:rPr>
              <a:t>, </a:t>
            </a:r>
            <a:r>
              <a:rPr lang="en-US" sz="1600" dirty="0" err="1">
                <a:latin typeface="IBM Plex Mono Text"/>
              </a:rPr>
              <a:t>mais</a:t>
            </a:r>
            <a:r>
              <a:rPr lang="en-US" sz="1600" dirty="0">
                <a:latin typeface="IBM Plex Mono Text"/>
              </a:rPr>
              <a:t> la montée des solutions NoSQL, </a:t>
            </a:r>
            <a:r>
              <a:rPr lang="en-US" sz="1600" dirty="0" err="1">
                <a:latin typeface="IBM Plex Mono Text"/>
              </a:rPr>
              <a:t>comme</a:t>
            </a:r>
            <a:r>
              <a:rPr lang="en-US" sz="1600" dirty="0">
                <a:latin typeface="IBM Plex Mono Text"/>
              </a:rPr>
              <a:t> MongoDB, </a:t>
            </a:r>
            <a:r>
              <a:rPr lang="en-US" sz="1600" dirty="0" err="1">
                <a:latin typeface="IBM Plex Mono Text"/>
              </a:rPr>
              <a:t>illustre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une</a:t>
            </a:r>
            <a:r>
              <a:rPr lang="en-US" sz="1600" dirty="0">
                <a:latin typeface="IBM Plex Mono Text"/>
              </a:rPr>
              <a:t> transition </a:t>
            </a:r>
            <a:r>
              <a:rPr lang="en-US" sz="1600" dirty="0" err="1">
                <a:latin typeface="IBM Plex Mono Text"/>
              </a:rPr>
              <a:t>vers</a:t>
            </a:r>
            <a:r>
              <a:rPr lang="en-US" sz="1600" dirty="0">
                <a:latin typeface="IBM Plex Mono Text"/>
              </a:rPr>
              <a:t> des </a:t>
            </a:r>
            <a:r>
              <a:rPr lang="en-US" sz="1600" dirty="0" err="1">
                <a:latin typeface="IBM Plex Mono Text"/>
              </a:rPr>
              <a:t>systèmes</a:t>
            </a:r>
            <a:r>
              <a:rPr lang="en-US" sz="1600" dirty="0">
                <a:latin typeface="IBM Plex Mono Text"/>
              </a:rPr>
              <a:t> de gestion de données plus flexibles et </a:t>
            </a:r>
            <a:r>
              <a:rPr lang="en-US" sz="1600" dirty="0" err="1">
                <a:latin typeface="IBM Plex Mono Text"/>
              </a:rPr>
              <a:t>adaptés</a:t>
            </a:r>
            <a:r>
              <a:rPr lang="en-US" sz="1600" dirty="0">
                <a:latin typeface="IBM Plex Mono Text"/>
              </a:rPr>
              <a:t> aux données non </a:t>
            </a:r>
            <a:r>
              <a:rPr lang="en-US" sz="1600" dirty="0" err="1">
                <a:latin typeface="IBM Plex Mono Text"/>
              </a:rPr>
              <a:t>structurées</a:t>
            </a:r>
            <a:r>
              <a:rPr lang="en-US" sz="1600" dirty="0">
                <a:latin typeface="IBM Plex Mono Text"/>
              </a:rPr>
              <a:t>. En </a:t>
            </a:r>
            <a:r>
              <a:rPr lang="en-US" sz="1600" dirty="0" err="1">
                <a:latin typeface="IBM Plex Mono Text"/>
              </a:rPr>
              <a:t>parallèle</a:t>
            </a:r>
            <a:r>
              <a:rPr lang="en-US" sz="1600" dirty="0">
                <a:latin typeface="IBM Plex Mono Text"/>
              </a:rPr>
              <a:t>, les </a:t>
            </a:r>
            <a:r>
              <a:rPr lang="en-US" sz="1600" dirty="0" err="1">
                <a:latin typeface="IBM Plex Mono Text"/>
              </a:rPr>
              <a:t>plateformes</a:t>
            </a:r>
            <a:r>
              <a:rPr lang="en-US" sz="1600" dirty="0">
                <a:latin typeface="IBM Plex Mono Text"/>
              </a:rPr>
              <a:t> et frameworks </a:t>
            </a:r>
            <a:r>
              <a:rPr lang="en-US" sz="1600" dirty="0" err="1">
                <a:latin typeface="IBM Plex Mono Text"/>
              </a:rPr>
              <a:t>évoluent</a:t>
            </a:r>
            <a:r>
              <a:rPr lang="en-US" sz="1600" dirty="0">
                <a:latin typeface="IBM Plex Mono Text"/>
              </a:rPr>
              <a:t> pour </a:t>
            </a:r>
            <a:r>
              <a:rPr lang="en-US" sz="1600" dirty="0" err="1">
                <a:latin typeface="IBM Plex Mono Text"/>
              </a:rPr>
              <a:t>répondre</a:t>
            </a:r>
            <a:r>
              <a:rPr lang="en-US" sz="1600" dirty="0">
                <a:latin typeface="IBM Plex Mono Text"/>
              </a:rPr>
              <a:t> aux </a:t>
            </a:r>
            <a:r>
              <a:rPr lang="en-US" sz="1600" dirty="0" err="1">
                <a:latin typeface="IBM Plex Mono Text"/>
              </a:rPr>
              <a:t>besoins</a:t>
            </a:r>
            <a:r>
              <a:rPr lang="en-US" sz="1600" dirty="0">
                <a:latin typeface="IBM Plex Mono Text"/>
              </a:rPr>
              <a:t> de </a:t>
            </a:r>
            <a:r>
              <a:rPr lang="en-US" sz="1600" dirty="0" err="1">
                <a:latin typeface="IBM Plex Mono Text"/>
              </a:rPr>
              <a:t>développement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rapide</a:t>
            </a:r>
            <a:r>
              <a:rPr lang="en-US" sz="1600" dirty="0">
                <a:latin typeface="IBM Plex Mono Text"/>
              </a:rPr>
              <a:t> et aux exigences de performance dans des </a:t>
            </a:r>
            <a:r>
              <a:rPr lang="en-US" sz="1600" dirty="0" err="1">
                <a:latin typeface="IBM Plex Mono Text"/>
              </a:rPr>
              <a:t>environnements</a:t>
            </a:r>
            <a:r>
              <a:rPr lang="en-US" sz="1600" dirty="0">
                <a:latin typeface="IBM Plex Mono Text"/>
              </a:rPr>
              <a:t> </a:t>
            </a:r>
            <a:r>
              <a:rPr lang="en-US" sz="1600" dirty="0" err="1">
                <a:latin typeface="IBM Plex Mono Text"/>
              </a:rPr>
              <a:t>distribués</a:t>
            </a:r>
            <a:r>
              <a:rPr lang="en-US" sz="1600" dirty="0">
                <a:latin typeface="IBM Plex Mono Text"/>
              </a:rPr>
              <a:t>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622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>
                <a:latin typeface="IBM Plex Mono Text"/>
              </a:rPr>
              <a:t>L'objectif</a:t>
            </a:r>
            <a:r>
              <a:rPr lang="en-US" sz="1900" dirty="0">
                <a:latin typeface="IBM Plex Mono Text"/>
              </a:rPr>
              <a:t> principal de </a:t>
            </a:r>
            <a:r>
              <a:rPr lang="en-US" sz="1900" dirty="0" err="1">
                <a:latin typeface="IBM Plex Mono Text"/>
              </a:rPr>
              <a:t>cette</a:t>
            </a:r>
            <a:r>
              <a:rPr lang="en-US" sz="1900" dirty="0">
                <a:latin typeface="IBM Plex Mono Text"/>
              </a:rPr>
              <a:t> étude </a:t>
            </a:r>
            <a:r>
              <a:rPr lang="en-US" sz="1900" dirty="0" err="1">
                <a:latin typeface="IBM Plex Mono Text"/>
              </a:rPr>
              <a:t>est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d’identifier</a:t>
            </a:r>
            <a:r>
              <a:rPr lang="en-US" sz="1900" dirty="0">
                <a:latin typeface="IBM Plex Mono Text"/>
              </a:rPr>
              <a:t> les </a:t>
            </a:r>
            <a:r>
              <a:rPr lang="en-US" sz="1900" dirty="0" err="1">
                <a:latin typeface="IBM Plex Mono Text"/>
              </a:rPr>
              <a:t>outils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technologiques</a:t>
            </a:r>
            <a:r>
              <a:rPr lang="en-US" sz="1900" dirty="0">
                <a:latin typeface="IBM Plex Mono Text"/>
              </a:rPr>
              <a:t> dominants et </a:t>
            </a:r>
            <a:r>
              <a:rPr lang="en-US" sz="1900" dirty="0" err="1">
                <a:latin typeface="IBM Plex Mono Text"/>
              </a:rPr>
              <a:t>ceux</a:t>
            </a:r>
            <a:r>
              <a:rPr lang="en-US" sz="1900" dirty="0">
                <a:latin typeface="IBM Plex Mono Text"/>
              </a:rPr>
              <a:t> qui </a:t>
            </a:r>
            <a:r>
              <a:rPr lang="en-US" sz="1900" dirty="0" err="1">
                <a:latin typeface="IBM Plex Mono Text"/>
              </a:rPr>
              <a:t>gagneront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en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popularité</a:t>
            </a:r>
            <a:r>
              <a:rPr lang="en-US" sz="1900" dirty="0">
                <a:latin typeface="IBM Plex Mono Text"/>
              </a:rPr>
              <a:t> dans les </a:t>
            </a:r>
            <a:r>
              <a:rPr lang="en-US" sz="1900" dirty="0" err="1">
                <a:latin typeface="IBM Plex Mono Text"/>
              </a:rPr>
              <a:t>années</a:t>
            </a:r>
            <a:r>
              <a:rPr lang="en-US" sz="1900" dirty="0">
                <a:latin typeface="IBM Plex Mono Text"/>
              </a:rPr>
              <a:t> à </a:t>
            </a:r>
            <a:r>
              <a:rPr lang="en-US" sz="1900" dirty="0" err="1">
                <a:latin typeface="IBM Plex Mono Text"/>
              </a:rPr>
              <a:t>venir</a:t>
            </a:r>
            <a:r>
              <a:rPr lang="en-US" sz="1900" dirty="0">
                <a:latin typeface="IBM Plex Mono Text"/>
              </a:rPr>
              <a:t>, </a:t>
            </a:r>
            <a:r>
              <a:rPr lang="en-US" sz="1900" dirty="0" err="1">
                <a:latin typeface="IBM Plex Mono Text"/>
              </a:rPr>
              <a:t>afin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fournir</a:t>
            </a:r>
            <a:r>
              <a:rPr lang="en-US" sz="1900" dirty="0">
                <a:latin typeface="IBM Plex Mono Text"/>
              </a:rPr>
              <a:t> aux </a:t>
            </a:r>
            <a:r>
              <a:rPr lang="en-US" sz="1900" dirty="0" err="1">
                <a:latin typeface="IBM Plex Mono Text"/>
              </a:rPr>
              <a:t>entreprises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une</a:t>
            </a:r>
            <a:r>
              <a:rPr lang="en-US" sz="1900" dirty="0">
                <a:latin typeface="IBM Plex Mono Text"/>
              </a:rPr>
              <a:t> base de </a:t>
            </a:r>
            <a:r>
              <a:rPr lang="en-US" sz="1900" dirty="0" err="1">
                <a:latin typeface="IBM Plex Mono Text"/>
              </a:rPr>
              <a:t>référence</a:t>
            </a:r>
            <a:r>
              <a:rPr lang="en-US" sz="1900" dirty="0">
                <a:latin typeface="IBM Plex Mono Text"/>
              </a:rPr>
              <a:t> pour </a:t>
            </a:r>
            <a:r>
              <a:rPr lang="en-US" sz="1900" dirty="0" err="1">
                <a:latin typeface="IBM Plex Mono Text"/>
              </a:rPr>
              <a:t>leur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prise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décision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stratégique</a:t>
            </a:r>
            <a:r>
              <a:rPr lang="en-US" sz="1900" dirty="0">
                <a:latin typeface="IBM Plex Mono Text"/>
              </a:rPr>
              <a:t>. Grâce à des données </a:t>
            </a:r>
            <a:r>
              <a:rPr lang="en-US" sz="1900" dirty="0" err="1">
                <a:latin typeface="IBM Plex Mono Text"/>
              </a:rPr>
              <a:t>collectées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auprès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professionnels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l’industrie</a:t>
            </a:r>
            <a:r>
              <a:rPr lang="en-US" sz="1900" dirty="0">
                <a:latin typeface="IBM Plex Mono Text"/>
              </a:rPr>
              <a:t>, nous </a:t>
            </a:r>
            <a:r>
              <a:rPr lang="en-US" sz="1900" dirty="0" err="1">
                <a:latin typeface="IBM Plex Mono Text"/>
              </a:rPr>
              <a:t>avons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pu</a:t>
            </a:r>
            <a:r>
              <a:rPr lang="en-US" sz="1900" dirty="0">
                <a:latin typeface="IBM Plex Mono Text"/>
              </a:rPr>
              <a:t> dresser un panorama des </a:t>
            </a:r>
            <a:r>
              <a:rPr lang="en-US" sz="1900" dirty="0" err="1">
                <a:latin typeface="IBM Plex Mono Text"/>
              </a:rPr>
              <a:t>langages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programmation</a:t>
            </a:r>
            <a:r>
              <a:rPr lang="en-US" sz="1900" dirty="0">
                <a:latin typeface="IBM Plex Mono Text"/>
              </a:rPr>
              <a:t>, des frameworks web, des bases de données, et des </a:t>
            </a:r>
            <a:r>
              <a:rPr lang="en-US" sz="1900" dirty="0" err="1">
                <a:latin typeface="IBM Plex Mono Text"/>
              </a:rPr>
              <a:t>plateformes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utilisées</a:t>
            </a:r>
            <a:r>
              <a:rPr lang="en-US" sz="1900" dirty="0">
                <a:latin typeface="IBM Plex Mono Text"/>
              </a:rPr>
              <a:t>, tout </a:t>
            </a:r>
            <a:r>
              <a:rPr lang="en-US" sz="1900" dirty="0" err="1">
                <a:latin typeface="IBM Plex Mono Text"/>
              </a:rPr>
              <a:t>en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analysant</a:t>
            </a:r>
            <a:r>
              <a:rPr lang="en-US" sz="1900" dirty="0">
                <a:latin typeface="IBM Plex Mono Text"/>
              </a:rPr>
              <a:t> les </a:t>
            </a:r>
            <a:r>
              <a:rPr lang="en-US" sz="1900" dirty="0" err="1">
                <a:latin typeface="IBM Plex Mono Text"/>
              </a:rPr>
              <a:t>souhaits</a:t>
            </a:r>
            <a:r>
              <a:rPr lang="en-US" sz="1900" dirty="0">
                <a:latin typeface="IBM Plex Mono Text"/>
              </a:rPr>
              <a:t> des </a:t>
            </a:r>
            <a:r>
              <a:rPr lang="en-US" sz="1900" dirty="0" err="1">
                <a:latin typeface="IBM Plex Mono Text"/>
              </a:rPr>
              <a:t>professionnels</a:t>
            </a:r>
            <a:r>
              <a:rPr lang="en-US" sz="1900" dirty="0">
                <a:latin typeface="IBM Plex Mono Text"/>
              </a:rPr>
              <a:t> </a:t>
            </a:r>
            <a:r>
              <a:rPr lang="en-US" sz="1900" dirty="0" err="1">
                <a:latin typeface="IBM Plex Mono Text"/>
              </a:rPr>
              <a:t>en</a:t>
            </a:r>
            <a:r>
              <a:rPr lang="en-US" sz="1900" dirty="0">
                <a:latin typeface="IBM Plex Mono Text"/>
              </a:rPr>
              <a:t> matière </a:t>
            </a:r>
            <a:r>
              <a:rPr lang="en-US" sz="1900" dirty="0" err="1">
                <a:latin typeface="IBM Plex Mono Text"/>
              </a:rPr>
              <a:t>d'apprentissage</a:t>
            </a:r>
            <a:r>
              <a:rPr lang="en-US" sz="1900" dirty="0">
                <a:latin typeface="IBM Plex Mono Text"/>
              </a:rPr>
              <a:t> et </a:t>
            </a:r>
            <a:r>
              <a:rPr lang="en-US" sz="1900" dirty="0" err="1">
                <a:latin typeface="IBM Plex Mono Text"/>
              </a:rPr>
              <a:t>d’adoption</a:t>
            </a:r>
            <a:r>
              <a:rPr lang="en-US" sz="1900" dirty="0">
                <a:latin typeface="IBM Plex Mono Text"/>
              </a:rPr>
              <a:t> de </a:t>
            </a:r>
            <a:r>
              <a:rPr lang="en-US" sz="1900" dirty="0" err="1">
                <a:latin typeface="IBM Plex Mono Text"/>
              </a:rPr>
              <a:t>nouvelles</a:t>
            </a:r>
            <a:r>
              <a:rPr lang="en-US" sz="1900" dirty="0">
                <a:latin typeface="IBM Plex Mono Text"/>
              </a:rPr>
              <a:t> technologies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>
                <a:latin typeface="IBM Plex Mono Text"/>
              </a:rPr>
              <a:t>Dans un </a:t>
            </a:r>
            <a:r>
              <a:rPr lang="en-US" sz="1900" err="1">
                <a:latin typeface="IBM Plex Mono Text"/>
              </a:rPr>
              <a:t>contexte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technologique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en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constante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évolution</a:t>
            </a:r>
            <a:r>
              <a:rPr lang="en-US" sz="1900">
                <a:latin typeface="IBM Plex Mono Text"/>
              </a:rPr>
              <a:t>, il </a:t>
            </a:r>
            <a:r>
              <a:rPr lang="en-US" sz="1900" err="1">
                <a:latin typeface="IBM Plex Mono Text"/>
              </a:rPr>
              <a:t>est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essentiel</a:t>
            </a:r>
            <a:r>
              <a:rPr lang="en-US" sz="1900">
                <a:latin typeface="IBM Plex Mono Text"/>
              </a:rPr>
              <a:t> pour les </a:t>
            </a:r>
            <a:r>
              <a:rPr lang="en-US" sz="1900" err="1">
                <a:latin typeface="IBM Plex Mono Text"/>
              </a:rPr>
              <a:t>entreprises</a:t>
            </a:r>
            <a:r>
              <a:rPr lang="en-US" sz="1900">
                <a:latin typeface="IBM Plex Mono Text"/>
              </a:rPr>
              <a:t> et les </a:t>
            </a:r>
            <a:r>
              <a:rPr lang="en-US" sz="1900" err="1">
                <a:latin typeface="IBM Plex Mono Text"/>
              </a:rPr>
              <a:t>professionnels</a:t>
            </a:r>
            <a:r>
              <a:rPr lang="en-US" sz="1900">
                <a:latin typeface="IBM Plex Mono Text"/>
              </a:rPr>
              <a:t> de </a:t>
            </a:r>
            <a:r>
              <a:rPr lang="en-US" sz="1900" err="1">
                <a:latin typeface="IBM Plex Mono Text"/>
              </a:rPr>
              <a:t>comprendre</a:t>
            </a:r>
            <a:r>
              <a:rPr lang="en-US" sz="1900">
                <a:latin typeface="IBM Plex Mono Text"/>
              </a:rPr>
              <a:t> les tendances </a:t>
            </a:r>
            <a:r>
              <a:rPr lang="en-US" sz="1900" err="1">
                <a:latin typeface="IBM Plex Mono Text"/>
              </a:rPr>
              <a:t>actuelles</a:t>
            </a:r>
            <a:r>
              <a:rPr lang="en-US" sz="1900">
                <a:latin typeface="IBM Plex Mono Text"/>
              </a:rPr>
              <a:t> et futures </a:t>
            </a:r>
            <a:r>
              <a:rPr lang="en-US" sz="1900" err="1">
                <a:latin typeface="IBM Plex Mono Text"/>
              </a:rPr>
              <a:t>afin</a:t>
            </a:r>
            <a:r>
              <a:rPr lang="en-US" sz="1900">
                <a:latin typeface="IBM Plex Mono Text"/>
              </a:rPr>
              <a:t> de </a:t>
            </a:r>
            <a:r>
              <a:rPr lang="en-US" sz="1900" err="1">
                <a:latin typeface="IBM Plex Mono Text"/>
              </a:rPr>
              <a:t>s'adapter</a:t>
            </a:r>
            <a:r>
              <a:rPr lang="en-US" sz="1900">
                <a:latin typeface="IBM Plex Mono Text"/>
              </a:rPr>
              <a:t> aux </a:t>
            </a:r>
            <a:r>
              <a:rPr lang="en-US" sz="1900" err="1">
                <a:latin typeface="IBM Plex Mono Text"/>
              </a:rPr>
              <a:t>besoins</a:t>
            </a:r>
            <a:r>
              <a:rPr lang="en-US" sz="1900">
                <a:latin typeface="IBM Plex Mono Text"/>
              </a:rPr>
              <a:t> du </a:t>
            </a:r>
            <a:r>
              <a:rPr lang="en-US" sz="1900" err="1">
                <a:latin typeface="IBM Plex Mono Text"/>
              </a:rPr>
              <a:t>marché</a:t>
            </a:r>
            <a:r>
              <a:rPr lang="en-US" sz="1900">
                <a:latin typeface="IBM Plex Mono Text"/>
              </a:rPr>
              <a:t>. Ce rapport </a:t>
            </a:r>
            <a:r>
              <a:rPr lang="en-US" sz="1900" err="1">
                <a:latin typeface="IBM Plex Mono Text"/>
              </a:rPr>
              <a:t>présente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une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analyse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approfondie</a:t>
            </a:r>
            <a:r>
              <a:rPr lang="en-US" sz="1900">
                <a:latin typeface="IBM Plex Mono Text"/>
              </a:rPr>
              <a:t> des technologies les plus </a:t>
            </a:r>
            <a:r>
              <a:rPr lang="en-US" sz="1900" err="1">
                <a:latin typeface="IBM Plex Mono Text"/>
              </a:rPr>
              <a:t>utilisées</a:t>
            </a:r>
            <a:r>
              <a:rPr lang="en-US" sz="1900">
                <a:latin typeface="IBM Plex Mono Text"/>
              </a:rPr>
              <a:t>, </a:t>
            </a:r>
            <a:r>
              <a:rPr lang="en-US" sz="1900" err="1">
                <a:latin typeface="IBM Plex Mono Text"/>
              </a:rPr>
              <a:t>ainsi</a:t>
            </a:r>
            <a:r>
              <a:rPr lang="en-US" sz="1900">
                <a:latin typeface="IBM Plex Mono Text"/>
              </a:rPr>
              <a:t> que des tendances </a:t>
            </a:r>
            <a:r>
              <a:rPr lang="en-US" sz="1900" err="1">
                <a:latin typeface="IBM Plex Mono Text"/>
              </a:rPr>
              <a:t>émergentes</a:t>
            </a:r>
            <a:r>
              <a:rPr lang="en-US" sz="1900">
                <a:latin typeface="IBM Plex Mono Text"/>
              </a:rPr>
              <a:t> dans le </a:t>
            </a:r>
            <a:r>
              <a:rPr lang="en-US" sz="1900" err="1">
                <a:latin typeface="IBM Plex Mono Text"/>
              </a:rPr>
              <a:t>domaine</a:t>
            </a:r>
            <a:r>
              <a:rPr lang="en-US" sz="1900">
                <a:latin typeface="IBM Plex Mono Text"/>
              </a:rPr>
              <a:t> du </a:t>
            </a:r>
            <a:r>
              <a:rPr lang="en-US" sz="1900" err="1">
                <a:latin typeface="IBM Plex Mono Text"/>
              </a:rPr>
              <a:t>développement</a:t>
            </a:r>
            <a:r>
              <a:rPr lang="en-US" sz="1900">
                <a:latin typeface="IBM Plex Mono Text"/>
              </a:rPr>
              <a:t> </a:t>
            </a:r>
            <a:r>
              <a:rPr lang="en-US" sz="1900" err="1">
                <a:latin typeface="IBM Plex Mono Text"/>
              </a:rPr>
              <a:t>logiciel</a:t>
            </a:r>
            <a:r>
              <a:rPr lang="en-US" sz="1900">
                <a:latin typeface="IBM Plex Mono Text"/>
              </a:rPr>
              <a:t>, des bases de données et des </a:t>
            </a:r>
            <a:r>
              <a:rPr lang="en-US" sz="1900" err="1">
                <a:latin typeface="IBM Plex Mono Text"/>
              </a:rPr>
              <a:t>plateformes</a:t>
            </a:r>
            <a:r>
              <a:rPr lang="en-US" sz="1900">
                <a:latin typeface="IBM Plex Mono Text"/>
              </a:rPr>
              <a:t>.</a:t>
            </a:r>
            <a:endParaRPr lang="en-US" sz="2200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IBM Plex Mono Text"/>
              </a:rPr>
              <a:t>Pour </a:t>
            </a:r>
            <a:r>
              <a:rPr lang="en-US" sz="1800" err="1">
                <a:latin typeface="IBM Plex Mono Text"/>
              </a:rPr>
              <a:t>cette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analyse</a:t>
            </a:r>
            <a:r>
              <a:rPr lang="en-US" sz="1800" dirty="0">
                <a:latin typeface="IBM Plex Mono Text"/>
              </a:rPr>
              <a:t>, nous </a:t>
            </a:r>
            <a:r>
              <a:rPr lang="en-US" sz="1800" err="1">
                <a:latin typeface="IBM Plex Mono Text"/>
              </a:rPr>
              <a:t>avons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utilisé</a:t>
            </a:r>
            <a:r>
              <a:rPr lang="en-US" sz="1800" dirty="0">
                <a:latin typeface="IBM Plex Mono Text"/>
              </a:rPr>
              <a:t> des données </a:t>
            </a:r>
            <a:r>
              <a:rPr lang="en-US" sz="1800" err="1">
                <a:latin typeface="IBM Plex Mono Text"/>
              </a:rPr>
              <a:t>recueillies</a:t>
            </a:r>
            <a:r>
              <a:rPr lang="en-US" sz="1800" dirty="0">
                <a:latin typeface="IBM Plex Mono Text"/>
              </a:rPr>
              <a:t> à </a:t>
            </a:r>
            <a:r>
              <a:rPr lang="en-US" sz="1800" err="1">
                <a:latin typeface="IBM Plex Mono Text"/>
              </a:rPr>
              <a:t>partir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d'une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enquête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auprès</a:t>
            </a:r>
            <a:r>
              <a:rPr lang="en-US" sz="1800" dirty="0">
                <a:latin typeface="IBM Plex Mono Text"/>
              </a:rPr>
              <a:t> de </a:t>
            </a:r>
            <a:r>
              <a:rPr lang="en-US" sz="1800" err="1">
                <a:latin typeface="IBM Plex Mono Text"/>
              </a:rPr>
              <a:t>professionnels</a:t>
            </a:r>
            <a:r>
              <a:rPr lang="en-US" sz="1800" dirty="0">
                <a:latin typeface="IBM Plex Mono Text"/>
              </a:rPr>
              <a:t> du </a:t>
            </a:r>
            <a:r>
              <a:rPr lang="en-US" sz="1800" err="1">
                <a:latin typeface="IBM Plex Mono Text"/>
              </a:rPr>
              <a:t>secteur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technologique</a:t>
            </a:r>
            <a:r>
              <a:rPr lang="en-US" sz="1800" dirty="0">
                <a:latin typeface="IBM Plex Mono Text"/>
              </a:rPr>
              <a:t>, </a:t>
            </a:r>
            <a:r>
              <a:rPr lang="en-US" sz="1800" err="1">
                <a:latin typeface="IBM Plex Mono Text"/>
              </a:rPr>
              <a:t>portant</a:t>
            </a:r>
            <a:r>
              <a:rPr lang="en-US" sz="1800" dirty="0">
                <a:latin typeface="IBM Plex Mono Text"/>
              </a:rPr>
              <a:t> sur </a:t>
            </a:r>
            <a:r>
              <a:rPr lang="en-US" sz="1800" err="1">
                <a:latin typeface="IBM Plex Mono Text"/>
              </a:rPr>
              <a:t>leurs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compétences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actuelles</a:t>
            </a:r>
            <a:r>
              <a:rPr lang="en-US" sz="1800" dirty="0">
                <a:latin typeface="IBM Plex Mono Text"/>
              </a:rPr>
              <a:t> et </a:t>
            </a:r>
            <a:r>
              <a:rPr lang="en-US" sz="1800" err="1">
                <a:latin typeface="IBM Plex Mono Text"/>
              </a:rPr>
              <a:t>leurs</a:t>
            </a:r>
            <a:r>
              <a:rPr lang="en-US" sz="1800" dirty="0">
                <a:latin typeface="IBM Plex Mono Text"/>
              </a:rPr>
              <a:t> aspirations futures</a:t>
            </a:r>
          </a:p>
          <a:p>
            <a:r>
              <a:rPr lang="en-US" sz="1800" dirty="0">
                <a:latin typeface="IBM Plex Mono Text"/>
              </a:rPr>
              <a:t>Les données </a:t>
            </a:r>
            <a:r>
              <a:rPr lang="en-US" sz="1800" err="1">
                <a:latin typeface="IBM Plex Mono Text"/>
              </a:rPr>
              <a:t>ont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été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obtenues</a:t>
            </a:r>
            <a:r>
              <a:rPr lang="en-US" sz="1800" dirty="0">
                <a:latin typeface="IBM Plex Mono Text"/>
              </a:rPr>
              <a:t> via </a:t>
            </a:r>
            <a:r>
              <a:rPr lang="en-US" sz="1800" err="1">
                <a:latin typeface="IBM Plex Mono Text"/>
              </a:rPr>
              <a:t>StackOverflwow</a:t>
            </a:r>
            <a:r>
              <a:rPr lang="en-US" sz="1800" dirty="0">
                <a:latin typeface="IBM Plex Mono Text"/>
              </a:rPr>
              <a:t>, avec des questions </a:t>
            </a:r>
            <a:r>
              <a:rPr lang="en-US" sz="1800" err="1">
                <a:latin typeface="IBM Plex Mono Text"/>
              </a:rPr>
              <a:t>spécifiques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concernant</a:t>
            </a:r>
            <a:r>
              <a:rPr lang="en-US" sz="1800" dirty="0">
                <a:latin typeface="IBM Plex Mono Text"/>
              </a:rPr>
              <a:t> les </a:t>
            </a:r>
            <a:r>
              <a:rPr lang="en-US" sz="1800" err="1">
                <a:latin typeface="IBM Plex Mono Text"/>
              </a:rPr>
              <a:t>langages</a:t>
            </a:r>
            <a:r>
              <a:rPr lang="en-US" sz="1800" dirty="0">
                <a:latin typeface="IBM Plex Mono Text"/>
              </a:rPr>
              <a:t> de </a:t>
            </a:r>
            <a:r>
              <a:rPr lang="en-US" sz="1800" err="1">
                <a:latin typeface="IBM Plex Mono Text"/>
              </a:rPr>
              <a:t>programmation</a:t>
            </a:r>
            <a:r>
              <a:rPr lang="en-US" sz="1800" dirty="0">
                <a:latin typeface="IBM Plex Mono Text"/>
              </a:rPr>
              <a:t>, frameworks web, bases de données et </a:t>
            </a:r>
            <a:r>
              <a:rPr lang="en-US" sz="1800" err="1">
                <a:latin typeface="IBM Plex Mono Text"/>
              </a:rPr>
              <a:t>plateformes</a:t>
            </a:r>
            <a:r>
              <a:rPr lang="en-US" sz="1800" dirty="0">
                <a:latin typeface="IBM Plex Mono Text"/>
              </a:rPr>
              <a:t> que les </a:t>
            </a:r>
            <a:r>
              <a:rPr lang="en-US" sz="1800" err="1">
                <a:latin typeface="IBM Plex Mono Text"/>
              </a:rPr>
              <a:t>répondants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utilisent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ou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souhaitent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apprendre</a:t>
            </a:r>
            <a:r>
              <a:rPr lang="en-US" sz="1800" dirty="0">
                <a:latin typeface="IBM Plex Mono Text"/>
              </a:rPr>
              <a:t>.</a:t>
            </a:r>
          </a:p>
          <a:p>
            <a:r>
              <a:rPr lang="en-US" sz="1800" dirty="0">
                <a:latin typeface="IBM Plex Mono Text"/>
              </a:rPr>
              <a:t>Avant </a:t>
            </a:r>
            <a:r>
              <a:rPr lang="en-US" sz="1800" err="1">
                <a:latin typeface="IBM Plex Mono Text"/>
              </a:rPr>
              <a:t>l'analyse</a:t>
            </a:r>
            <a:r>
              <a:rPr lang="en-US" sz="1800" dirty="0">
                <a:latin typeface="IBM Plex Mono Text"/>
              </a:rPr>
              <a:t>, un processus </a:t>
            </a:r>
            <a:r>
              <a:rPr lang="en-US" sz="1800" err="1">
                <a:latin typeface="IBM Plex Mono Text"/>
              </a:rPr>
              <a:t>rigoureux</a:t>
            </a:r>
            <a:r>
              <a:rPr lang="en-US" sz="1800" dirty="0">
                <a:latin typeface="IBM Plex Mono Text"/>
              </a:rPr>
              <a:t> de </a:t>
            </a:r>
            <a:r>
              <a:rPr lang="en-US" sz="1800" err="1">
                <a:latin typeface="IBM Plex Mono Text"/>
              </a:rPr>
              <a:t>nettoyage</a:t>
            </a:r>
            <a:r>
              <a:rPr lang="en-US" sz="1800" dirty="0">
                <a:latin typeface="IBM Plex Mono Text"/>
              </a:rPr>
              <a:t> des données a </a:t>
            </a:r>
            <a:r>
              <a:rPr lang="en-US" sz="1800" err="1">
                <a:latin typeface="IBM Plex Mono Text"/>
              </a:rPr>
              <a:t>été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réalisé</a:t>
            </a:r>
            <a:r>
              <a:rPr lang="en-US" sz="1800" dirty="0">
                <a:latin typeface="IBM Plex Mono Text"/>
              </a:rPr>
              <a:t> pour </a:t>
            </a:r>
            <a:r>
              <a:rPr lang="en-US" sz="1800" err="1">
                <a:latin typeface="IBM Plex Mono Text"/>
              </a:rPr>
              <a:t>supprimer</a:t>
            </a:r>
            <a:r>
              <a:rPr lang="en-US" sz="1800" dirty="0">
                <a:latin typeface="IBM Plex Mono Text"/>
              </a:rPr>
              <a:t> les </a:t>
            </a:r>
            <a:r>
              <a:rPr lang="en-US" sz="1800" err="1">
                <a:latin typeface="IBM Plex Mono Text"/>
              </a:rPr>
              <a:t>réponses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incomplètes</a:t>
            </a:r>
            <a:r>
              <a:rPr lang="en-US" sz="1800" dirty="0">
                <a:latin typeface="IBM Plex Mono Text"/>
              </a:rPr>
              <a:t> et identifier </a:t>
            </a:r>
            <a:r>
              <a:rPr lang="en-US" sz="1800" err="1">
                <a:latin typeface="IBM Plex Mono Text"/>
              </a:rPr>
              <a:t>toute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incohérence</a:t>
            </a:r>
            <a:r>
              <a:rPr lang="en-US" sz="1800" dirty="0">
                <a:latin typeface="IBM Plex Mono Text"/>
              </a:rPr>
              <a:t> dans les </a:t>
            </a:r>
            <a:r>
              <a:rPr lang="en-US" sz="1800" err="1">
                <a:latin typeface="IBM Plex Mono Text"/>
              </a:rPr>
              <a:t>réponses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fournies</a:t>
            </a:r>
            <a:r>
              <a:rPr lang="en-US" sz="1800" dirty="0">
                <a:latin typeface="IBM Plex Mono Text"/>
              </a:rPr>
              <a:t>.</a:t>
            </a:r>
          </a:p>
          <a:p>
            <a:r>
              <a:rPr lang="en-US" sz="1800" dirty="0">
                <a:latin typeface="IBM Plex Mono Text"/>
              </a:rPr>
              <a:t>Les données </a:t>
            </a:r>
            <a:r>
              <a:rPr lang="en-US" sz="1800" err="1">
                <a:latin typeface="IBM Plex Mono Text"/>
              </a:rPr>
              <a:t>ont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été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analysées</a:t>
            </a:r>
            <a:r>
              <a:rPr lang="en-US" sz="1800" dirty="0">
                <a:latin typeface="IBM Plex Mono Text"/>
              </a:rPr>
              <a:t> à </a:t>
            </a:r>
            <a:r>
              <a:rPr lang="en-US" sz="1800" err="1">
                <a:latin typeface="IBM Plex Mono Text"/>
              </a:rPr>
              <a:t>l'aide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d'outils</a:t>
            </a:r>
            <a:r>
              <a:rPr lang="en-US" sz="1800" dirty="0">
                <a:latin typeface="IBM Plex Mono Text"/>
              </a:rPr>
              <a:t> de </a:t>
            </a:r>
            <a:r>
              <a:rPr lang="en-US" sz="1800" err="1">
                <a:latin typeface="IBM Plex Mono Text"/>
              </a:rPr>
              <a:t>visualisation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err="1">
                <a:latin typeface="IBM Plex Mono Text"/>
              </a:rPr>
              <a:t>tels</a:t>
            </a:r>
            <a:r>
              <a:rPr lang="en-US" sz="1800" dirty="0">
                <a:latin typeface="IBM Plex Mono Text"/>
              </a:rPr>
              <a:t> que IBM Cognos Analytics pour </a:t>
            </a:r>
            <a:r>
              <a:rPr lang="en-US" sz="1800" err="1">
                <a:latin typeface="IBM Plex Mono Text"/>
              </a:rPr>
              <a:t>produire</a:t>
            </a:r>
            <a:r>
              <a:rPr lang="en-US" sz="1800" dirty="0">
                <a:latin typeface="IBM Plex Mono Text"/>
              </a:rPr>
              <a:t> des </a:t>
            </a:r>
            <a:r>
              <a:rPr lang="en-US" sz="1800" err="1">
                <a:latin typeface="IBM Plex Mono Text"/>
              </a:rPr>
              <a:t>graphiques</a:t>
            </a:r>
            <a:r>
              <a:rPr lang="en-US" sz="1800" dirty="0">
                <a:latin typeface="IBM Plex Mono Text"/>
              </a:rPr>
              <a:t> à barres et des tableaux de bord </a:t>
            </a:r>
            <a:r>
              <a:rPr lang="en-US" sz="1800" err="1">
                <a:latin typeface="IBM Plex Mono Text"/>
              </a:rPr>
              <a:t>interactifs</a:t>
            </a:r>
            <a:r>
              <a:rPr lang="en-US" sz="1800" dirty="0">
                <a:latin typeface="IBM Plex Mono Text"/>
              </a:rPr>
              <a:t>.</a:t>
            </a:r>
          </a:p>
          <a:p>
            <a:r>
              <a:rPr lang="en-US" sz="1800" dirty="0">
                <a:latin typeface="IBM Plex Mono Text"/>
              </a:rPr>
              <a:t>Les </a:t>
            </a:r>
            <a:r>
              <a:rPr lang="en-US" sz="1800" dirty="0" err="1">
                <a:latin typeface="IBM Plex Mono Text"/>
              </a:rPr>
              <a:t>résultats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dirty="0" err="1">
                <a:latin typeface="IBM Plex Mono Text"/>
              </a:rPr>
              <a:t>ont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dirty="0" err="1">
                <a:latin typeface="IBM Plex Mono Text"/>
              </a:rPr>
              <a:t>été</a:t>
            </a:r>
            <a:r>
              <a:rPr lang="en-US" sz="1800" dirty="0">
                <a:latin typeface="IBM Plex Mono Text"/>
              </a:rPr>
              <a:t> </a:t>
            </a:r>
            <a:r>
              <a:rPr lang="en-US" sz="1800" dirty="0" err="1">
                <a:latin typeface="IBM Plex Mono Text"/>
              </a:rPr>
              <a:t>visualisés</a:t>
            </a:r>
            <a:r>
              <a:rPr lang="en-US" sz="1800" dirty="0">
                <a:latin typeface="IBM Plex Mono Text"/>
              </a:rPr>
              <a:t> sous </a:t>
            </a:r>
            <a:r>
              <a:rPr lang="en-US" sz="1800" dirty="0" err="1">
                <a:latin typeface="IBM Plex Mono Text"/>
              </a:rPr>
              <a:t>forme</a:t>
            </a:r>
            <a:r>
              <a:rPr lang="en-US" sz="1800" dirty="0">
                <a:latin typeface="IBM Plex Mono Text"/>
              </a:rPr>
              <a:t> de </a:t>
            </a:r>
            <a:r>
              <a:rPr lang="en-US" sz="1800" dirty="0" err="1">
                <a:latin typeface="IBM Plex Mono Text"/>
              </a:rPr>
              <a:t>graphiques</a:t>
            </a:r>
            <a:r>
              <a:rPr lang="en-US" sz="1800" dirty="0">
                <a:latin typeface="IBM Plex Mono Text"/>
              </a:rPr>
              <a:t> à barres pour </a:t>
            </a:r>
            <a:r>
              <a:rPr lang="en-US" sz="1800" dirty="0" err="1">
                <a:latin typeface="IBM Plex Mono Text"/>
              </a:rPr>
              <a:t>faciliter</a:t>
            </a:r>
            <a:r>
              <a:rPr lang="en-US" sz="1800" dirty="0">
                <a:latin typeface="IBM Plex Mono Text"/>
              </a:rPr>
              <a:t> la </a:t>
            </a:r>
            <a:r>
              <a:rPr lang="en-US" sz="1800" dirty="0" err="1">
                <a:latin typeface="IBM Plex Mono Text"/>
              </a:rPr>
              <a:t>compréhension</a:t>
            </a:r>
            <a:r>
              <a:rPr lang="en-US" sz="1800" dirty="0">
                <a:latin typeface="IBM Plex Mono Text"/>
              </a:rPr>
              <a:t> des tendances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805" y="2212228"/>
            <a:ext cx="10772269" cy="3107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IBM Plex Mono Text"/>
              </a:rPr>
              <a:t>L’analyse des données a révélé plusieurs tendances majeures dans l'utilisation actuelle et les aspirations futures des technologies par les professionnels du secteur. Les résultats sont présentés sous forme de graphiques détaillés ci-dessous:</a:t>
            </a:r>
            <a:endParaRPr lang="en-US" sz="1800" dirty="0">
              <a:latin typeface="IBM Plex Mono Text"/>
            </a:endParaRPr>
          </a:p>
          <a:p>
            <a:pPr marL="0" indent="0">
              <a:buNone/>
            </a:pPr>
            <a:r>
              <a:rPr lang="fr-FR" sz="1800" dirty="0">
                <a:latin typeface="IBM Plex Mono Text"/>
              </a:rPr>
              <a:t>Les dix langages de programmation les plus utilisés parmi les répondants sont dominés par Bash/Shell, JavaScript, HTML/CSS, C#,  Java et Python.</a:t>
            </a:r>
          </a:p>
          <a:p>
            <a:pPr marL="0" indent="0">
              <a:buNone/>
            </a:pPr>
            <a:r>
              <a:rPr lang="fr-FR" sz="1800" dirty="0">
                <a:latin typeface="IBM Plex Mono Text"/>
              </a:rPr>
              <a:t>MySQL  et SQL Server, </a:t>
            </a:r>
            <a:r>
              <a:rPr lang="fr-FR" sz="1800" dirty="0" err="1">
                <a:latin typeface="IBM Plex Mono Text"/>
              </a:rPr>
              <a:t>PostrgeSql</a:t>
            </a:r>
            <a:r>
              <a:rPr lang="fr-FR" sz="1800" dirty="0">
                <a:latin typeface="IBM Plex Mono Text"/>
              </a:rPr>
              <a:t> sont les bases de données les plus couramment utilisées, ce qui souligne la dominance des bases de données relationnelles.</a:t>
            </a:r>
            <a:endParaRPr lang="fr-FR" dirty="0"/>
          </a:p>
          <a:p>
            <a:pPr marL="0" indent="0">
              <a:buNone/>
            </a:pPr>
            <a:r>
              <a:rPr lang="fr-FR" sz="1800" dirty="0">
                <a:latin typeface="IBM Plex Mono Text"/>
              </a:rPr>
              <a:t>Les plateformes les plus couramment utilisées incluent Windows (60 %) et Linux (55 %).</a:t>
            </a:r>
          </a:p>
          <a:p>
            <a:pPr marL="0" indent="0">
              <a:buNone/>
            </a:pPr>
            <a:r>
              <a:rPr lang="fr-FR" sz="1800" dirty="0">
                <a:latin typeface="IBM Plex Mono Text"/>
              </a:rPr>
              <a:t>React.js , </a:t>
            </a:r>
            <a:r>
              <a:rPr lang="fr-FR" sz="1800" dirty="0" err="1">
                <a:latin typeface="IBM Plex Mono Text"/>
              </a:rPr>
              <a:t>Angular</a:t>
            </a:r>
            <a:r>
              <a:rPr lang="fr-FR" sz="1800" dirty="0">
                <a:latin typeface="IBM Plex Mono Text"/>
              </a:rPr>
              <a:t>, et ASP NET dominent le développement web.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Les dix </a:t>
            </a:r>
            <a:r>
              <a:rPr lang="en-US" sz="2200" dirty="0" err="1">
                <a:latin typeface="IBM Plex Mono Text"/>
              </a:rPr>
              <a:t>langages</a:t>
            </a:r>
            <a:r>
              <a:rPr lang="en-US" sz="2200" dirty="0">
                <a:latin typeface="IBM Plex Mono Text"/>
              </a:rPr>
              <a:t> de </a:t>
            </a:r>
            <a:r>
              <a:rPr lang="en-US" sz="2200" dirty="0" err="1">
                <a:latin typeface="IBM Plex Mono Text"/>
              </a:rPr>
              <a:t>programmation</a:t>
            </a:r>
            <a:r>
              <a:rPr lang="en-US" sz="2200" dirty="0">
                <a:latin typeface="IBM Plex Mono Text"/>
              </a:rPr>
              <a:t> les plus </a:t>
            </a:r>
            <a:r>
              <a:rPr lang="en-US" sz="2200" dirty="0" err="1">
                <a:latin typeface="IBM Plex Mono Text"/>
              </a:rPr>
              <a:t>utilisés</a:t>
            </a:r>
            <a:r>
              <a:rPr lang="en-US" sz="2200" dirty="0">
                <a:latin typeface="IBM Plex Mono Text"/>
              </a:rPr>
              <a:t> </a:t>
            </a:r>
            <a:r>
              <a:rPr lang="en-US" sz="2200" dirty="0" err="1">
                <a:latin typeface="IBM Plex Mono Text"/>
              </a:rPr>
              <a:t>parmi</a:t>
            </a:r>
            <a:r>
              <a:rPr lang="en-US" sz="2200" dirty="0">
                <a:latin typeface="IBM Plex Mono Text"/>
              </a:rPr>
              <a:t> les </a:t>
            </a:r>
            <a:r>
              <a:rPr lang="en-US" sz="2200" dirty="0" err="1">
                <a:latin typeface="IBM Plex Mono Text"/>
              </a:rPr>
              <a:t>répondants</a:t>
            </a:r>
            <a:r>
              <a:rPr lang="en-US" sz="2200" dirty="0">
                <a:latin typeface="IBM Plex Mono Text"/>
              </a:rPr>
              <a:t> </a:t>
            </a:r>
            <a:r>
              <a:rPr lang="en-US" sz="2200" dirty="0" err="1">
                <a:latin typeface="IBM Plex Mono Text"/>
              </a:rPr>
              <a:t>sont</a:t>
            </a:r>
            <a:r>
              <a:rPr lang="en-US" sz="2200" dirty="0">
                <a:latin typeface="IBM Plex Mono Text"/>
              </a:rPr>
              <a:t> </a:t>
            </a:r>
            <a:r>
              <a:rPr lang="en-US" sz="2200" dirty="0" err="1">
                <a:latin typeface="IBM Plex Mono Text"/>
              </a:rPr>
              <a:t>dominés</a:t>
            </a:r>
            <a:r>
              <a:rPr lang="en-US" sz="2200" dirty="0">
                <a:latin typeface="IBM Plex Mono Text"/>
              </a:rPr>
              <a:t> par JavaScript, HTML, </a:t>
            </a:r>
            <a:r>
              <a:rPr lang="en-US" sz="2200" dirty="0" err="1">
                <a:latin typeface="IBM Plex Mono Text"/>
              </a:rPr>
              <a:t>Sql</a:t>
            </a:r>
            <a:r>
              <a:rPr lang="en-US" sz="2200" dirty="0">
                <a:latin typeface="IBM Plex Mono Text"/>
              </a:rPr>
              <a:t>, Bash, Python, Java, C#, C++, TypeScript et PHP</a:t>
            </a:r>
            <a:endParaRPr lang="fr-F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Les Dix </a:t>
            </a:r>
            <a:r>
              <a:rPr lang="en-US" sz="2200" dirty="0" err="1">
                <a:latin typeface="IBM Plex Mono Text"/>
              </a:rPr>
              <a:t>Langanes</a:t>
            </a:r>
            <a:r>
              <a:rPr lang="en-US" sz="2200" dirty="0">
                <a:latin typeface="IBM Plex Mono Text"/>
              </a:rPr>
              <a:t> des </a:t>
            </a:r>
            <a:r>
              <a:rPr lang="en-US" sz="2200" dirty="0" err="1">
                <a:latin typeface="IBM Plex Mono Text"/>
              </a:rPr>
              <a:t>programmations</a:t>
            </a:r>
            <a:r>
              <a:rPr lang="en-US" sz="2200" dirty="0">
                <a:latin typeface="IBM Plex Mono Text"/>
              </a:rPr>
              <a:t> les plus </a:t>
            </a:r>
            <a:r>
              <a:rPr lang="en-US" sz="2200" dirty="0" err="1">
                <a:latin typeface="IBM Plex Mono Text"/>
              </a:rPr>
              <a:t>recherchées</a:t>
            </a:r>
            <a:r>
              <a:rPr lang="en-US" sz="2200" dirty="0">
                <a:latin typeface="IBM Plex Mono Text"/>
              </a:rPr>
              <a:t> pour </a:t>
            </a:r>
            <a:r>
              <a:rPr lang="en-US" sz="2200" dirty="0" err="1">
                <a:latin typeface="IBM Plex Mono Text"/>
              </a:rPr>
              <a:t>l'année</a:t>
            </a:r>
            <a:r>
              <a:rPr lang="en-US" sz="2200" dirty="0">
                <a:latin typeface="IBM Plex Mono Text"/>
              </a:rPr>
              <a:t> </a:t>
            </a:r>
            <a:r>
              <a:rPr lang="en-US" sz="2200" dirty="0" err="1">
                <a:latin typeface="IBM Plex Mono Text"/>
              </a:rPr>
              <a:t>prochaine</a:t>
            </a:r>
            <a:r>
              <a:rPr lang="en-US" sz="2200" dirty="0">
                <a:latin typeface="IBM Plex Mono Text"/>
              </a:rPr>
              <a:t> </a:t>
            </a:r>
            <a:r>
              <a:rPr lang="en-US" sz="2200" dirty="0" err="1">
                <a:latin typeface="IBM Plex Mono Text"/>
              </a:rPr>
              <a:t>sont</a:t>
            </a:r>
            <a:r>
              <a:rPr lang="en-US" sz="2200" dirty="0">
                <a:latin typeface="IBM Plex Mono Text"/>
              </a:rPr>
              <a:t> JavaScript, HTML, </a:t>
            </a:r>
            <a:r>
              <a:rPr lang="en-US" sz="2200" dirty="0" err="1">
                <a:latin typeface="IBM Plex Mono Text"/>
              </a:rPr>
              <a:t>Sql</a:t>
            </a:r>
            <a:r>
              <a:rPr lang="en-US" sz="2200" dirty="0">
                <a:latin typeface="IBM Plex Mono Text"/>
              </a:rPr>
              <a:t>, Bash, Python, Java, C#, C++, Kotlin et GO</a:t>
            </a:r>
            <a:endParaRPr lang="en-US" sz="2200" dirty="0">
              <a:solidFill>
                <a:srgbClr val="000000"/>
              </a:solidFill>
              <a:latin typeface="IBM Plex Mono Text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err="1">
                <a:latin typeface="IBM Plex Mono Text"/>
              </a:rPr>
              <a:t>L'analyse</a:t>
            </a:r>
            <a:r>
              <a:rPr lang="en-US" sz="1400" dirty="0">
                <a:latin typeface="IBM Plex Mono Text"/>
              </a:rPr>
              <a:t> des </a:t>
            </a:r>
            <a:r>
              <a:rPr lang="en-US" sz="1400" err="1">
                <a:latin typeface="IBM Plex Mono Text"/>
              </a:rPr>
              <a:t>réponses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concernant</a:t>
            </a:r>
            <a:r>
              <a:rPr lang="en-US" sz="1400" dirty="0">
                <a:latin typeface="IBM Plex Mono Text"/>
              </a:rPr>
              <a:t> les </a:t>
            </a:r>
            <a:r>
              <a:rPr lang="en-US" sz="1400" err="1">
                <a:latin typeface="IBM Plex Mono Text"/>
              </a:rPr>
              <a:t>langages</a:t>
            </a:r>
            <a:r>
              <a:rPr lang="en-US" sz="1400" dirty="0">
                <a:latin typeface="IBM Plex Mono Text"/>
              </a:rPr>
              <a:t> de </a:t>
            </a:r>
            <a:r>
              <a:rPr lang="en-US" sz="1400" err="1">
                <a:latin typeface="IBM Plex Mono Text"/>
              </a:rPr>
              <a:t>programmation</a:t>
            </a:r>
            <a:r>
              <a:rPr lang="en-US" sz="1400" dirty="0">
                <a:latin typeface="IBM Plex Mono Text"/>
              </a:rPr>
              <a:t> a </a:t>
            </a:r>
            <a:r>
              <a:rPr lang="en-US" sz="1400" err="1">
                <a:latin typeface="IBM Plex Mono Text"/>
              </a:rPr>
              <a:t>révélé</a:t>
            </a:r>
            <a:r>
              <a:rPr lang="en-US" sz="1400" dirty="0">
                <a:latin typeface="IBM Plex Mono Text"/>
              </a:rPr>
              <a:t> des tendances </a:t>
            </a:r>
            <a:r>
              <a:rPr lang="en-US" sz="1400" err="1">
                <a:latin typeface="IBM Plex Mono Text"/>
              </a:rPr>
              <a:t>importantes</a:t>
            </a:r>
            <a:r>
              <a:rPr lang="en-US" sz="1400" dirty="0">
                <a:latin typeface="IBM Plex Mono Text"/>
              </a:rPr>
              <a:t>, à la </a:t>
            </a:r>
            <a:r>
              <a:rPr lang="en-US" sz="1400" err="1">
                <a:latin typeface="IBM Plex Mono Text"/>
              </a:rPr>
              <a:t>fois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en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termes</a:t>
            </a:r>
            <a:r>
              <a:rPr lang="en-US" sz="1400" dirty="0">
                <a:latin typeface="IBM Plex Mono Text"/>
              </a:rPr>
              <a:t> de technologies </a:t>
            </a:r>
            <a:r>
              <a:rPr lang="en-US" sz="1400" err="1">
                <a:latin typeface="IBM Plex Mono Text"/>
              </a:rPr>
              <a:t>actuelles</a:t>
            </a:r>
            <a:r>
              <a:rPr lang="en-US" sz="1400" dirty="0">
                <a:latin typeface="IBM Plex Mono Text"/>
              </a:rPr>
              <a:t> et de </a:t>
            </a:r>
            <a:r>
              <a:rPr lang="en-US" sz="1400" err="1">
                <a:latin typeface="IBM Plex Mono Text"/>
              </a:rPr>
              <a:t>celles</a:t>
            </a:r>
            <a:r>
              <a:rPr lang="en-US" sz="1400" dirty="0">
                <a:latin typeface="IBM Plex Mono Text"/>
              </a:rPr>
              <a:t> que les </a:t>
            </a:r>
            <a:r>
              <a:rPr lang="en-US" sz="1400" err="1">
                <a:latin typeface="IBM Plex Mono Text"/>
              </a:rPr>
              <a:t>professionnels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souhaitent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maîtriser</a:t>
            </a:r>
            <a:r>
              <a:rPr lang="en-US" sz="1400" dirty="0">
                <a:latin typeface="IBM Plex Mono Text"/>
              </a:rPr>
              <a:t> à </a:t>
            </a:r>
            <a:r>
              <a:rPr lang="en-US" sz="1400" err="1">
                <a:latin typeface="IBM Plex Mono Text"/>
              </a:rPr>
              <a:t>l'avenir</a:t>
            </a:r>
            <a:r>
              <a:rPr lang="en-US" sz="1400" dirty="0">
                <a:latin typeface="IBM Plex Mono Text"/>
              </a:rPr>
              <a:t> :</a:t>
            </a:r>
          </a:p>
          <a:p>
            <a:r>
              <a:rPr lang="en-US" sz="1400" b="1" err="1">
                <a:latin typeface="IBM Plex Mono Text"/>
              </a:rPr>
              <a:t>Langages</a:t>
            </a:r>
            <a:r>
              <a:rPr lang="en-US" sz="1400" b="1" dirty="0">
                <a:latin typeface="IBM Plex Mono Text"/>
              </a:rPr>
              <a:t> les plus </a:t>
            </a:r>
            <a:r>
              <a:rPr lang="en-US" sz="1400" b="1" err="1">
                <a:latin typeface="IBM Plex Mono Text"/>
              </a:rPr>
              <a:t>utilisés</a:t>
            </a:r>
            <a:r>
              <a:rPr lang="en-US" sz="1400" dirty="0">
                <a:latin typeface="IBM Plex Mono Text"/>
              </a:rPr>
              <a:t> :</a:t>
            </a:r>
            <a:endParaRPr lang="en-US" sz="1400"/>
          </a:p>
          <a:p>
            <a:r>
              <a:rPr lang="en-US" sz="1400" b="1" dirty="0">
                <a:latin typeface="IBM Plex Mono Text"/>
              </a:rPr>
              <a:t>JavaScript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est</a:t>
            </a:r>
            <a:r>
              <a:rPr lang="en-US" sz="1400" dirty="0">
                <a:latin typeface="IBM Plex Mono Text"/>
              </a:rPr>
              <a:t> le </a:t>
            </a:r>
            <a:r>
              <a:rPr lang="en-US" sz="1400" err="1">
                <a:latin typeface="IBM Plex Mono Text"/>
              </a:rPr>
              <a:t>langage</a:t>
            </a:r>
            <a:r>
              <a:rPr lang="en-US" sz="1400" dirty="0">
                <a:latin typeface="IBM Plex Mono Text"/>
              </a:rPr>
              <a:t> le plus </a:t>
            </a:r>
            <a:r>
              <a:rPr lang="en-US" sz="1400" err="1">
                <a:latin typeface="IBM Plex Mono Text"/>
              </a:rPr>
              <a:t>utilisé</a:t>
            </a:r>
            <a:r>
              <a:rPr lang="en-US" sz="1400" dirty="0">
                <a:latin typeface="IBM Plex Mono Text"/>
              </a:rPr>
              <a:t> par (25,2 %), </a:t>
            </a:r>
            <a:r>
              <a:rPr lang="en-US" sz="1400" err="1">
                <a:latin typeface="IBM Plex Mono Text"/>
              </a:rPr>
              <a:t>en</a:t>
            </a:r>
            <a:r>
              <a:rPr lang="en-US" sz="1400" dirty="0">
                <a:latin typeface="IBM Plex Mono Text"/>
              </a:rPr>
              <a:t> raison de son </a:t>
            </a:r>
            <a:r>
              <a:rPr lang="en-US" sz="1400" err="1">
                <a:latin typeface="IBM Plex Mono Text"/>
              </a:rPr>
              <a:t>rôle</a:t>
            </a:r>
            <a:r>
              <a:rPr lang="en-US" sz="1400" dirty="0">
                <a:latin typeface="IBM Plex Mono Text"/>
              </a:rPr>
              <a:t> central dans le </a:t>
            </a:r>
            <a:r>
              <a:rPr lang="en-US" sz="1400" err="1">
                <a:latin typeface="IBM Plex Mono Text"/>
              </a:rPr>
              <a:t>développement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d'applications</a:t>
            </a:r>
            <a:r>
              <a:rPr lang="en-US" sz="1400" dirty="0">
                <a:latin typeface="IBM Plex Mono Text"/>
              </a:rPr>
              <a:t> web et </a:t>
            </a:r>
            <a:r>
              <a:rPr lang="en-US" sz="1400" err="1">
                <a:latin typeface="IBM Plex Mono Text"/>
              </a:rPr>
              <a:t>d’interfaces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utilisateur</a:t>
            </a:r>
            <a:endParaRPr lang="en-US" sz="1400"/>
          </a:p>
          <a:p>
            <a:r>
              <a:rPr lang="en-US" sz="1400" b="1" dirty="0">
                <a:latin typeface="IBM Plex Mono Text"/>
              </a:rPr>
              <a:t>HTML CSS </a:t>
            </a:r>
            <a:r>
              <a:rPr lang="en-US" sz="1400" err="1">
                <a:latin typeface="IBM Plex Mono Text"/>
              </a:rPr>
              <a:t>occupe</a:t>
            </a:r>
            <a:r>
              <a:rPr lang="en-US" sz="1400" dirty="0">
                <a:latin typeface="IBM Plex Mono Text"/>
              </a:rPr>
              <a:t> la </a:t>
            </a:r>
            <a:r>
              <a:rPr lang="en-US" sz="1400" err="1">
                <a:latin typeface="IBM Plex Mono Text"/>
              </a:rPr>
              <a:t>deuxieme</a:t>
            </a:r>
            <a:r>
              <a:rPr lang="en-US" sz="1400">
                <a:latin typeface="IBM Plex Mono Text"/>
              </a:rPr>
              <a:t> place (20 %),</a:t>
            </a:r>
            <a:endParaRPr lang="en-US" sz="1400"/>
          </a:p>
          <a:p>
            <a:r>
              <a:rPr lang="en-US" sz="1400" b="1" dirty="0">
                <a:latin typeface="IBM Plex Mono Text"/>
              </a:rPr>
              <a:t>Python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occupe</a:t>
            </a:r>
            <a:r>
              <a:rPr lang="en-US" sz="1400" dirty="0">
                <a:latin typeface="IBM Plex Mono Text"/>
              </a:rPr>
              <a:t> la </a:t>
            </a:r>
            <a:r>
              <a:rPr lang="en-US" sz="1400" err="1">
                <a:latin typeface="IBM Plex Mono Text"/>
              </a:rPr>
              <a:t>troisieme</a:t>
            </a:r>
            <a:r>
              <a:rPr lang="en-US" sz="1400" dirty="0">
                <a:latin typeface="IBM Plex Mono Text"/>
              </a:rPr>
              <a:t> place avec 19,9% des </a:t>
            </a:r>
            <a:r>
              <a:rPr lang="en-US" sz="1400" err="1">
                <a:latin typeface="IBM Plex Mono Text"/>
              </a:rPr>
              <a:t>répondants</a:t>
            </a:r>
            <a:r>
              <a:rPr lang="en-US" sz="1400" dirty="0">
                <a:latin typeface="IBM Plex Mono Text"/>
              </a:rPr>
              <a:t>. Sa </a:t>
            </a:r>
            <a:r>
              <a:rPr lang="en-US" sz="1400" err="1">
                <a:latin typeface="IBM Plex Mono Text"/>
              </a:rPr>
              <a:t>popularité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est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alimentée</a:t>
            </a:r>
            <a:r>
              <a:rPr lang="en-US" sz="1400" dirty="0">
                <a:latin typeface="IBM Plex Mono Text"/>
              </a:rPr>
              <a:t> par </a:t>
            </a:r>
            <a:r>
              <a:rPr lang="en-US" sz="1400" err="1">
                <a:latin typeface="IBM Plex Mono Text"/>
              </a:rPr>
              <a:t>sa</a:t>
            </a:r>
            <a:r>
              <a:rPr lang="en-US" sz="1400" dirty="0">
                <a:latin typeface="IBM Plex Mono Text"/>
              </a:rPr>
              <a:t> polyvalence, </a:t>
            </a:r>
            <a:r>
              <a:rPr lang="en-US" sz="1400" err="1">
                <a:latin typeface="IBM Plex Mono Text"/>
              </a:rPr>
              <a:t>notamment</a:t>
            </a:r>
            <a:r>
              <a:rPr lang="en-US" sz="1400" dirty="0">
                <a:latin typeface="IBM Plex Mono Text"/>
              </a:rPr>
              <a:t> dans des </a:t>
            </a:r>
            <a:r>
              <a:rPr lang="en-US" sz="1400" err="1">
                <a:latin typeface="IBM Plex Mono Text"/>
              </a:rPr>
              <a:t>domaines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comme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l'intelligence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artificielle</a:t>
            </a:r>
            <a:r>
              <a:rPr lang="en-US" sz="1400" dirty="0">
                <a:latin typeface="IBM Plex Mono Text"/>
              </a:rPr>
              <a:t>, </a:t>
            </a:r>
            <a:r>
              <a:rPr lang="en-US" sz="1400" err="1">
                <a:latin typeface="IBM Plex Mono Text"/>
              </a:rPr>
              <a:t>l'apprentissage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automatique</a:t>
            </a:r>
            <a:r>
              <a:rPr lang="en-US" sz="1400" dirty="0">
                <a:latin typeface="IBM Plex Mono Text"/>
              </a:rPr>
              <a:t> et le </a:t>
            </a:r>
            <a:r>
              <a:rPr lang="en-US" sz="1400" err="1">
                <a:latin typeface="IBM Plex Mono Text"/>
              </a:rPr>
              <a:t>développement</a:t>
            </a:r>
            <a:r>
              <a:rPr lang="en-US" sz="1400" dirty="0">
                <a:latin typeface="IBM Plex Mono Text"/>
              </a:rPr>
              <a:t> web</a:t>
            </a:r>
            <a:endParaRPr lang="en-US" sz="140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err="1">
                <a:latin typeface="IBM Plex Mono Text"/>
              </a:rPr>
              <a:t>Ces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résultats</a:t>
            </a:r>
            <a:r>
              <a:rPr lang="en-US" sz="1400" dirty="0">
                <a:latin typeface="IBM Plex Mono Text"/>
              </a:rPr>
              <a:t> </a:t>
            </a:r>
            <a:r>
              <a:rPr lang="en-US" sz="1400" err="1">
                <a:latin typeface="IBM Plex Mono Text"/>
              </a:rPr>
              <a:t>ont</a:t>
            </a:r>
            <a:r>
              <a:rPr lang="en-US" sz="1400" dirty="0">
                <a:latin typeface="IBM Plex Mono Text"/>
              </a:rPr>
              <a:t> des implications </a:t>
            </a:r>
            <a:r>
              <a:rPr lang="en-US" sz="1400" err="1">
                <a:latin typeface="IBM Plex Mono Text"/>
              </a:rPr>
              <a:t>significatives</a:t>
            </a:r>
            <a:r>
              <a:rPr lang="en-US" sz="1400" dirty="0">
                <a:latin typeface="IBM Plex Mono Text"/>
              </a:rPr>
              <a:t> pour les </a:t>
            </a:r>
            <a:r>
              <a:rPr lang="en-US" sz="1400" err="1">
                <a:latin typeface="IBM Plex Mono Text"/>
              </a:rPr>
              <a:t>entreprises</a:t>
            </a:r>
            <a:r>
              <a:rPr lang="en-US" sz="1400" dirty="0">
                <a:latin typeface="IBM Plex Mono Text"/>
              </a:rPr>
              <a:t>, les </a:t>
            </a:r>
            <a:r>
              <a:rPr lang="en-US" sz="1400" err="1">
                <a:latin typeface="IBM Plex Mono Text"/>
              </a:rPr>
              <a:t>professionnels</a:t>
            </a:r>
            <a:r>
              <a:rPr lang="en-US" sz="1400" dirty="0">
                <a:latin typeface="IBM Plex Mono Text"/>
              </a:rPr>
              <a:t> du </a:t>
            </a:r>
            <a:r>
              <a:rPr lang="en-US" sz="1400" err="1">
                <a:latin typeface="IBM Plex Mono Text"/>
              </a:rPr>
              <a:t>secteur</a:t>
            </a:r>
            <a:r>
              <a:rPr lang="en-US" sz="1400" dirty="0">
                <a:latin typeface="IBM Plex Mono Text"/>
              </a:rPr>
              <a:t>, </a:t>
            </a:r>
            <a:r>
              <a:rPr lang="en-US" sz="1400" err="1">
                <a:latin typeface="IBM Plex Mono Text"/>
              </a:rPr>
              <a:t>ainsi</a:t>
            </a:r>
            <a:r>
              <a:rPr lang="en-US" sz="1400" dirty="0">
                <a:latin typeface="IBM Plex Mono Text"/>
              </a:rPr>
              <a:t> que pour la formation continue</a:t>
            </a:r>
          </a:p>
          <a:p>
            <a:r>
              <a:rPr lang="en-US" sz="1400">
                <a:latin typeface="IBM Plex Mono Text"/>
              </a:rPr>
              <a:t>Pour les </a:t>
            </a:r>
            <a:r>
              <a:rPr lang="en-US" sz="1400" err="1">
                <a:latin typeface="IBM Plex Mono Text"/>
              </a:rPr>
              <a:t>entreprises</a:t>
            </a:r>
            <a:r>
              <a:rPr lang="en-US" sz="1400">
                <a:latin typeface="IBM Plex Mono Text"/>
              </a:rPr>
              <a:t> : besoins en adoption de langages modernes.</a:t>
            </a:r>
            <a:endParaRPr lang="en-US" sz="1400" dirty="0">
              <a:latin typeface="IBM Plex Mono Text"/>
            </a:endParaRPr>
          </a:p>
          <a:p>
            <a:r>
              <a:rPr lang="en-US" sz="1400">
                <a:latin typeface="IBM Plex Mono Text"/>
              </a:rPr>
              <a:t>Pour les </a:t>
            </a:r>
            <a:r>
              <a:rPr lang="en-US" sz="1400" err="1">
                <a:latin typeface="IBM Plex Mono Text"/>
              </a:rPr>
              <a:t>professionnels</a:t>
            </a:r>
            <a:r>
              <a:rPr lang="en-US" sz="1400">
                <a:latin typeface="IBM Plex Mono Text"/>
              </a:rPr>
              <a:t> : opportunités d'apprentissage et mise à niveau.</a:t>
            </a:r>
            <a:endParaRPr lang="en-US">
              <a:latin typeface="IBM Plex Mono Text"/>
            </a:endParaRPr>
          </a:p>
          <a:p>
            <a:r>
              <a:rPr lang="en-US" sz="1400"/>
              <a:t>Pour la formation : ajustements des programmes éducatifs en fonction des tendances.</a:t>
            </a:r>
            <a:endParaRPr lang="en-US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IBM Plex Mono Text"/>
              </a:rPr>
              <a:t>PostgreSql</a:t>
            </a:r>
          </a:p>
          <a:p>
            <a:r>
              <a:rPr lang="en-US" sz="2200" dirty="0">
                <a:latin typeface="IBM Plex Mono Text"/>
              </a:rPr>
              <a:t>MongoDB</a:t>
            </a:r>
            <a:endParaRPr lang="en-US" sz="2200" dirty="0"/>
          </a:p>
          <a:p>
            <a:r>
              <a:rPr lang="en-US" sz="2200" dirty="0" err="1">
                <a:latin typeface="IBM Plex Mono Text"/>
              </a:rPr>
              <a:t>Sql</a:t>
            </a:r>
            <a:r>
              <a:rPr lang="en-US" sz="2200" dirty="0">
                <a:latin typeface="IBM Plex Mono Text"/>
              </a:rPr>
              <a:t> Server</a:t>
            </a:r>
          </a:p>
          <a:p>
            <a:r>
              <a:rPr lang="en-US" sz="2200" err="1">
                <a:latin typeface="IBM Plex Mono Text"/>
              </a:rPr>
              <a:t>Mysql</a:t>
            </a:r>
            <a:endParaRPr lang="en-US" sz="2200">
              <a:latin typeface="IBM Plex Mono Text"/>
            </a:endParaRPr>
          </a:p>
          <a:p>
            <a:r>
              <a:rPr lang="en-US" sz="2200">
                <a:latin typeface="IBM Plex Mono Text"/>
              </a:rPr>
              <a:t>Redis</a:t>
            </a:r>
            <a:endParaRPr lang="en-US" sz="2200" dirty="0">
              <a:latin typeface="IBM Plex Mono Text"/>
            </a:endParaRPr>
          </a:p>
          <a:p>
            <a:r>
              <a:rPr lang="en-US" sz="2200" dirty="0" err="1">
                <a:latin typeface="IBM Plex Mono Text"/>
              </a:rPr>
              <a:t>ElsaticSearch</a:t>
            </a:r>
          </a:p>
          <a:p>
            <a:r>
              <a:rPr lang="en-US" sz="2200" dirty="0">
                <a:latin typeface="IBM Plex Mono Text"/>
              </a:rPr>
              <a:t>Maria Db</a:t>
            </a:r>
          </a:p>
          <a:p>
            <a:r>
              <a:rPr lang="en-US" sz="2200" err="1">
                <a:latin typeface="IBM Plex Mono Text"/>
              </a:rPr>
              <a:t>Sqlite</a:t>
            </a:r>
            <a:endParaRPr lang="en-US" sz="2200" dirty="0" err="1">
              <a:latin typeface="IBM Plex Mono Text"/>
            </a:endParaRPr>
          </a:p>
          <a:p>
            <a:r>
              <a:rPr lang="en-US" sz="2200">
                <a:latin typeface="IBM Plex Mono Text"/>
              </a:rPr>
              <a:t>Oracle</a:t>
            </a:r>
          </a:p>
          <a:p>
            <a:r>
              <a:rPr lang="en-US" sz="2200" dirty="0">
                <a:latin typeface="IBM Plex Mono Text"/>
              </a:rPr>
              <a:t>Firebase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top 10 databases for the next year </a:t>
            </a:r>
            <a:r>
              <a:rPr lang="en-US" sz="2200">
                <a:latin typeface="IBM Plex Mono Text"/>
              </a:rPr>
              <a:t>goes here.</a:t>
            </a:r>
          </a:p>
          <a:p>
            <a:r>
              <a:rPr lang="en-US" sz="2000" dirty="0" err="1">
                <a:latin typeface="Arial"/>
                <a:cs typeface="Arial"/>
              </a:rPr>
              <a:t>PostgreSql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MongoDB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Sql</a:t>
            </a:r>
            <a:r>
              <a:rPr lang="en-US" sz="2000" dirty="0">
                <a:latin typeface="Arial"/>
                <a:cs typeface="Arial"/>
              </a:rPr>
              <a:t> Server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Mysql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Redis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ElsaticSearch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Maria Db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Sqlite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Dynamo Db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Firebase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1009</Words>
  <Application>Microsoft Office PowerPoint</Application>
  <PresentationFormat>Grand écran</PresentationFormat>
  <Paragraphs>114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Source Sans Pro</vt:lpstr>
      <vt:lpstr>SLIDE_TEMPLATE_skill_network</vt:lpstr>
      <vt:lpstr>Enquête Kaggle 2023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arlette adje</cp:lastModifiedBy>
  <cp:revision>189</cp:revision>
  <dcterms:created xsi:type="dcterms:W3CDTF">2020-10-28T18:29:43Z</dcterms:created>
  <dcterms:modified xsi:type="dcterms:W3CDTF">2024-10-08T15:07:39Z</dcterms:modified>
</cp:coreProperties>
</file>