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7"/>
  </p:notesMasterIdLst>
  <p:sldIdLst>
    <p:sldId id="256" r:id="rId2"/>
    <p:sldId id="257" r:id="rId3"/>
    <p:sldId id="277" r:id="rId4"/>
    <p:sldId id="279" r:id="rId5"/>
    <p:sldId id="27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8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92625-16AC-452B-A910-C2303283CF49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62297-B7AA-4CE9-90EA-BC34C8577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294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09ED-00E1-48A1-A46D-444D2CA76DC6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CA60-61EE-497D-9DCF-41BDB11FB22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156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09ED-00E1-48A1-A46D-444D2CA76DC6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CA60-61EE-497D-9DCF-41BDB11FB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2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09ED-00E1-48A1-A46D-444D2CA76DC6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CA60-61EE-497D-9DCF-41BDB11FB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816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09ED-00E1-48A1-A46D-444D2CA76DC6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CA60-61EE-497D-9DCF-41BDB11FB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92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09ED-00E1-48A1-A46D-444D2CA76DC6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CA60-61EE-497D-9DCF-41BDB11FB22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697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09ED-00E1-48A1-A46D-444D2CA76DC6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CA60-61EE-497D-9DCF-41BDB11FB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57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09ED-00E1-48A1-A46D-444D2CA76DC6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CA60-61EE-497D-9DCF-41BDB11FB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35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09ED-00E1-48A1-A46D-444D2CA76DC6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CA60-61EE-497D-9DCF-41BDB11FB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810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09ED-00E1-48A1-A46D-444D2CA76DC6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CA60-61EE-497D-9DCF-41BDB11FB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951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2CA09ED-00E1-48A1-A46D-444D2CA76DC6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AACA60-61EE-497D-9DCF-41BDB11FB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601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09ED-00E1-48A1-A46D-444D2CA76DC6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CA60-61EE-497D-9DCF-41BDB11FB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10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2CA09ED-00E1-48A1-A46D-444D2CA76DC6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AAACA60-61EE-497D-9DCF-41BDB11FB22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858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DD2DB-E30B-C3E1-7D26-56402536B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8212" y="1964267"/>
            <a:ext cx="9561913" cy="2421464"/>
          </a:xfrm>
        </p:spPr>
        <p:txBody>
          <a:bodyPr/>
          <a:lstStyle/>
          <a:p>
            <a:r>
              <a:rPr lang="en-IN" dirty="0"/>
              <a:t>Cloud Migration Strategy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44EC1-2956-49F2-334E-0B84B9C83C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                                                                     Phani </a:t>
            </a:r>
            <a:r>
              <a:rPr lang="en-IN" dirty="0"/>
              <a:t>Kishore Lanka</a:t>
            </a:r>
          </a:p>
        </p:txBody>
      </p:sp>
    </p:spTree>
    <p:extLst>
      <p:ext uri="{BB962C8B-B14F-4D97-AF65-F5344CB8AC3E}">
        <p14:creationId xmlns:p14="http://schemas.microsoft.com/office/powerpoint/2010/main" val="500685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77D18-5F45-DC97-A1B7-EB06A573A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34" y="2700866"/>
            <a:ext cx="3633348" cy="1456267"/>
          </a:xfrm>
        </p:spPr>
        <p:txBody>
          <a:bodyPr/>
          <a:lstStyle/>
          <a:p>
            <a:r>
              <a:rPr lang="en-IN" dirty="0"/>
              <a:t>Requirements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E01FC5-02D6-3CAA-74F7-2505F2440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864" y="828849"/>
            <a:ext cx="5450794" cy="492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2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2DB39-8685-79A5-EA4A-F5BBFFF25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A9B29-8EFC-E045-39A0-347C6B9EE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70501"/>
            <a:ext cx="5349239" cy="2669175"/>
          </a:xfrm>
        </p:spPr>
        <p:txBody>
          <a:bodyPr>
            <a:normAutofit/>
          </a:bodyPr>
          <a:lstStyle/>
          <a:p>
            <a:r>
              <a:rPr lang="en-US" i="1" dirty="0"/>
              <a:t>Giving Presentation in CIO’s office. </a:t>
            </a:r>
          </a:p>
          <a:p>
            <a:r>
              <a:rPr lang="en-US" i="1" dirty="0"/>
              <a:t>Zantech is 2nd Largest Food and Beverage Business, Revenue of close to $50 billion </a:t>
            </a:r>
          </a:p>
          <a:p>
            <a:r>
              <a:rPr lang="en-US" i="1" dirty="0"/>
              <a:t>Companies products distributed across 200+ countries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0EC7BC-3CA3-67E5-FAE5-0A58A0AE5EB5}"/>
              </a:ext>
            </a:extLst>
          </p:cNvPr>
          <p:cNvSpPr txBox="1"/>
          <p:nvPr/>
        </p:nvSpPr>
        <p:spPr>
          <a:xfrm>
            <a:off x="6126480" y="2094030"/>
            <a:ext cx="495167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Apps is Highly Business critical and Revenue Generating, 0 downtime.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Apps are global and require less latency and resilience.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Distributed environments.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Requirement of High Security / High Performance/ High Availability / Performance / Resilient </a:t>
            </a:r>
          </a:p>
        </p:txBody>
      </p:sp>
    </p:spTree>
    <p:extLst>
      <p:ext uri="{BB962C8B-B14F-4D97-AF65-F5344CB8AC3E}">
        <p14:creationId xmlns:p14="http://schemas.microsoft.com/office/powerpoint/2010/main" val="392295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2DB39-8685-79A5-EA4A-F5BBFFF25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396" y="787180"/>
            <a:ext cx="4818491" cy="1033670"/>
          </a:xfrm>
        </p:spPr>
        <p:txBody>
          <a:bodyPr>
            <a:normAutofit fontScale="90000"/>
          </a:bodyPr>
          <a:lstStyle/>
          <a:p>
            <a:r>
              <a:rPr lang="en-IN" sz="4000" i="1" dirty="0"/>
              <a:t>Approach for Migration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9EFF4F-091E-C112-2294-A17D61F7307A}"/>
              </a:ext>
            </a:extLst>
          </p:cNvPr>
          <p:cNvSpPr txBox="1"/>
          <p:nvPr/>
        </p:nvSpPr>
        <p:spPr>
          <a:xfrm>
            <a:off x="853134" y="2221266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/>
              <a:t>Planning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B608A6-4D95-097D-7D04-530BA34DBEE3}"/>
              </a:ext>
            </a:extLst>
          </p:cNvPr>
          <p:cNvSpPr txBox="1"/>
          <p:nvPr/>
        </p:nvSpPr>
        <p:spPr>
          <a:xfrm>
            <a:off x="3458816" y="2250218"/>
            <a:ext cx="1496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/>
              <a:t>Requirements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D5E8B1-6A35-7D0B-06F5-44A75446C83A}"/>
              </a:ext>
            </a:extLst>
          </p:cNvPr>
          <p:cNvSpPr txBox="1"/>
          <p:nvPr/>
        </p:nvSpPr>
        <p:spPr>
          <a:xfrm>
            <a:off x="5975282" y="2250218"/>
            <a:ext cx="2523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/>
              <a:t>Adopt, Migrate &amp; Deploy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1746C1-0BBD-C3CA-D3CA-D0732D40289A}"/>
              </a:ext>
            </a:extLst>
          </p:cNvPr>
          <p:cNvSpPr txBox="1"/>
          <p:nvPr/>
        </p:nvSpPr>
        <p:spPr>
          <a:xfrm>
            <a:off x="9393140" y="2258170"/>
            <a:ext cx="95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/>
              <a:t>Validate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D6A583-88AB-3D98-AE24-09C5639E2B3A}"/>
              </a:ext>
            </a:extLst>
          </p:cNvPr>
          <p:cNvSpPr txBox="1"/>
          <p:nvPr/>
        </p:nvSpPr>
        <p:spPr>
          <a:xfrm>
            <a:off x="397566" y="2644729"/>
            <a:ext cx="2409244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1" dirty="0"/>
              <a:t>Creating Complete Inventory of Apps &amp; Infra &amp; Datacenters 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1" dirty="0"/>
              <a:t>Understanding Agility and Flexibility 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1" dirty="0"/>
              <a:t>Legal regulatory compliance requirements, Contractual Requirements 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1" dirty="0"/>
              <a:t>what is the budget/ TCO ? - TCO Calculator. 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1" dirty="0"/>
              <a:t>Approach - Whether Lift and shift or to refactor 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1" dirty="0"/>
              <a:t>Since Apps are business critical and Revenue Generating - Planning for BCP/DR 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1" dirty="0"/>
              <a:t>Cloud Security ? - Infrastructure/Data/Applications/Network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1" dirty="0"/>
              <a:t>what are the cloud infra requirements 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1" dirty="0"/>
              <a:t>Cloud Staffing , support and maintenance. 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1" dirty="0"/>
              <a:t>Observability, APM &amp; Monitoring ?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1" dirty="0"/>
              <a:t>Type of connectivity, End user access, Authentication, Authorization etc.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1" dirty="0"/>
              <a:t>Gartner Research views.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C39B0E-6550-A73E-47DC-6678BE079991}"/>
              </a:ext>
            </a:extLst>
          </p:cNvPr>
          <p:cNvSpPr txBox="1"/>
          <p:nvPr/>
        </p:nvSpPr>
        <p:spPr>
          <a:xfrm>
            <a:off x="3252083" y="2627501"/>
            <a:ext cx="240924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B0604020202020204" pitchFamily="34" charset="0"/>
              <a:buChar char="•"/>
              <a:defRPr sz="1000" i="1"/>
            </a:lvl1pPr>
          </a:lstStyle>
          <a:p>
            <a:r>
              <a:rPr lang="en-IN" dirty="0"/>
              <a:t>Enterprise Account requirements &amp; Billing account requirements </a:t>
            </a:r>
            <a:r>
              <a:rPr lang="en-IN"/>
              <a:t>&amp; Setup. </a:t>
            </a:r>
            <a:endParaRPr lang="en-IN" dirty="0"/>
          </a:p>
          <a:p>
            <a:r>
              <a:rPr lang="en-IN" dirty="0"/>
              <a:t>Deployment models - Public/Private/Hybrid Cloud. </a:t>
            </a:r>
          </a:p>
          <a:p>
            <a:r>
              <a:rPr lang="en-IN" dirty="0"/>
              <a:t>Service Models - IAAS/PAAS/SAAS</a:t>
            </a:r>
          </a:p>
          <a:p>
            <a:r>
              <a:rPr lang="en-IN" dirty="0"/>
              <a:t>Cloud Provider - Azure/AWS/GCP etc. </a:t>
            </a:r>
          </a:p>
          <a:p>
            <a:r>
              <a:rPr lang="en-IN" dirty="0"/>
              <a:t>Cost estimate </a:t>
            </a:r>
          </a:p>
          <a:p>
            <a:r>
              <a:rPr lang="en-IN" dirty="0"/>
              <a:t>Deployment and Automation. </a:t>
            </a:r>
          </a:p>
          <a:p>
            <a:r>
              <a:rPr lang="en-IN" dirty="0"/>
              <a:t>Monitoring and security. </a:t>
            </a:r>
          </a:p>
          <a:p>
            <a:r>
              <a:rPr lang="en-IN" dirty="0"/>
              <a:t>Integration requirements &amp; services. </a:t>
            </a:r>
          </a:p>
          <a:p>
            <a:r>
              <a:rPr lang="en-IN" dirty="0"/>
              <a:t>Migration tools</a:t>
            </a:r>
          </a:p>
          <a:p>
            <a:r>
              <a:rPr lang="en-IN" dirty="0"/>
              <a:t>Cloud Policies and compliance </a:t>
            </a:r>
          </a:p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FDF0C4-E7EB-A1AD-AE8A-C5C6EDAAFD2E}"/>
              </a:ext>
            </a:extLst>
          </p:cNvPr>
          <p:cNvSpPr txBox="1"/>
          <p:nvPr/>
        </p:nvSpPr>
        <p:spPr>
          <a:xfrm>
            <a:off x="6179488" y="2644729"/>
            <a:ext cx="24092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B0604020202020204" pitchFamily="34" charset="0"/>
              <a:buChar char="•"/>
              <a:defRPr sz="1000" i="1"/>
            </a:lvl1pPr>
          </a:lstStyle>
          <a:p>
            <a:r>
              <a:rPr lang="en-IN" dirty="0"/>
              <a:t>Lift and shift - Connect with Hypervizor (VMWare/Hyper-V)</a:t>
            </a:r>
          </a:p>
          <a:p>
            <a:r>
              <a:rPr lang="en-IN" dirty="0"/>
              <a:t>Database - Connect to the DMS. </a:t>
            </a:r>
          </a:p>
          <a:p>
            <a:r>
              <a:rPr lang="en-IN" dirty="0"/>
              <a:t>Storage - Storage gateways</a:t>
            </a:r>
          </a:p>
          <a:p>
            <a:r>
              <a:rPr lang="en-IN" dirty="0"/>
              <a:t>Perform Test Migration/ Replication - POC.  </a:t>
            </a:r>
          </a:p>
          <a:p>
            <a:r>
              <a:rPr lang="en-IN" dirty="0"/>
              <a:t>Validate Replication</a:t>
            </a:r>
          </a:p>
          <a:p>
            <a:r>
              <a:rPr lang="en-IN" dirty="0"/>
              <a:t>Actual Migration </a:t>
            </a:r>
          </a:p>
          <a:p>
            <a:r>
              <a:rPr lang="en-IN" dirty="0"/>
              <a:t>Planning for Go-Live.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23658D-A652-3A7B-E962-8CF550C28818}"/>
              </a:ext>
            </a:extLst>
          </p:cNvPr>
          <p:cNvSpPr txBox="1"/>
          <p:nvPr/>
        </p:nvSpPr>
        <p:spPr>
          <a:xfrm>
            <a:off x="9034006" y="2619550"/>
            <a:ext cx="24092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B0604020202020204" pitchFamily="34" charset="0"/>
              <a:buChar char="•"/>
              <a:defRPr sz="1000" i="1"/>
            </a:lvl1pPr>
          </a:lstStyle>
          <a:p>
            <a:r>
              <a:rPr lang="en-US" dirty="0"/>
              <a:t>UAT - Validating Apps/Access/Authentication/Authorization/Network access.</a:t>
            </a:r>
          </a:p>
          <a:p>
            <a:r>
              <a:rPr lang="en-US" dirty="0"/>
              <a:t>Integration testing </a:t>
            </a:r>
          </a:p>
          <a:p>
            <a:r>
              <a:rPr lang="en-US" dirty="0"/>
              <a:t>DAST/Pen testing. </a:t>
            </a:r>
          </a:p>
          <a:p>
            <a:r>
              <a:rPr lang="en-US" dirty="0"/>
              <a:t>Support </a:t>
            </a:r>
          </a:p>
        </p:txBody>
      </p:sp>
    </p:spTree>
    <p:extLst>
      <p:ext uri="{BB962C8B-B14F-4D97-AF65-F5344CB8AC3E}">
        <p14:creationId xmlns:p14="http://schemas.microsoft.com/office/powerpoint/2010/main" val="12459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5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7DF8-F068-FBC5-9184-E54E1B3E7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Points of 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09796-ECF5-ABDB-4370-2F644DDC0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Phase I – Lift &amp; Shift </a:t>
            </a:r>
          </a:p>
          <a:p>
            <a:r>
              <a:rPr lang="en-IN" dirty="0"/>
              <a:t>Phase II – Modernize , Refactor, Redesign Apps. </a:t>
            </a:r>
          </a:p>
        </p:txBody>
      </p:sp>
    </p:spTree>
    <p:extLst>
      <p:ext uri="{BB962C8B-B14F-4D97-AF65-F5344CB8AC3E}">
        <p14:creationId xmlns:p14="http://schemas.microsoft.com/office/powerpoint/2010/main" val="283005484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131</TotalTime>
  <Words>338</Words>
  <Application>Microsoft Office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Cloud Migration Strategy</vt:lpstr>
      <vt:lpstr>Requirements</vt:lpstr>
      <vt:lpstr>Key Points</vt:lpstr>
      <vt:lpstr>Approach for Migration</vt:lpstr>
      <vt:lpstr>Key Points of 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Cloud Migration Strategy</dc:title>
  <dc:creator>Phani Kishore Lanka</dc:creator>
  <cp:lastModifiedBy>Phani Kishore Lanka</cp:lastModifiedBy>
  <cp:revision>24</cp:revision>
  <dcterms:created xsi:type="dcterms:W3CDTF">2023-02-09T01:58:12Z</dcterms:created>
  <dcterms:modified xsi:type="dcterms:W3CDTF">2023-02-16T01:00:19Z</dcterms:modified>
</cp:coreProperties>
</file>