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7" r:id="rId4"/>
    <p:sldId id="276" r:id="rId5"/>
    <p:sldId id="275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92625-16AC-452B-A910-C2303283CF4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2297-B7AA-4CE9-90EA-BC34C857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9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70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4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12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6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2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5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7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6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30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4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2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4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8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40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D2DB-E30B-C3E1-7D26-56402536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212" y="1964267"/>
            <a:ext cx="9561913" cy="2421464"/>
          </a:xfrm>
        </p:spPr>
        <p:txBody>
          <a:bodyPr/>
          <a:lstStyle/>
          <a:p>
            <a:r>
              <a:rPr lang="en-IN" dirty="0"/>
              <a:t>CREATING Cloud Migration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44EC1-2956-49F2-334E-0B84B9C83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Phani Kishore Lanka</a:t>
            </a:r>
          </a:p>
        </p:txBody>
      </p:sp>
    </p:spTree>
    <p:extLst>
      <p:ext uri="{BB962C8B-B14F-4D97-AF65-F5344CB8AC3E}">
        <p14:creationId xmlns:p14="http://schemas.microsoft.com/office/powerpoint/2010/main" val="50068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7D18-5F45-DC97-A1B7-EB06A573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2700866"/>
            <a:ext cx="3633348" cy="1456267"/>
          </a:xfrm>
        </p:spPr>
        <p:txBody>
          <a:bodyPr/>
          <a:lstStyle/>
          <a:p>
            <a:r>
              <a:rPr lang="en-IN" dirty="0"/>
              <a:t>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01FC5-02D6-3CAA-74F7-2505F244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864" y="828849"/>
            <a:ext cx="5450794" cy="49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DB39-8685-79A5-EA4A-F5BBFFF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9B29-8EFC-E045-39A0-347C6B9E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70501"/>
            <a:ext cx="5349239" cy="2669175"/>
          </a:xfrm>
        </p:spPr>
        <p:txBody>
          <a:bodyPr>
            <a:normAutofit/>
          </a:bodyPr>
          <a:lstStyle/>
          <a:p>
            <a:r>
              <a:rPr lang="en-US" dirty="0"/>
              <a:t>Giving Presentation in CIO’s office. </a:t>
            </a:r>
          </a:p>
          <a:p>
            <a:r>
              <a:rPr lang="en-US" dirty="0"/>
              <a:t>Zantech is 2nd Largest Food and Beverage Business, Revenue of close to $50 billion </a:t>
            </a:r>
          </a:p>
          <a:p>
            <a:r>
              <a:rPr lang="en-US" dirty="0"/>
              <a:t>Companies products distributed across 200+ countries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EC7BC-3CA3-67E5-FAE5-0A58A0AE5EB5}"/>
              </a:ext>
            </a:extLst>
          </p:cNvPr>
          <p:cNvSpPr txBox="1"/>
          <p:nvPr/>
        </p:nvSpPr>
        <p:spPr>
          <a:xfrm>
            <a:off x="6093348" y="2531352"/>
            <a:ext cx="49516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Apps is Highly Business critical and Revenue Generating, 0 downtime.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Apps are global and require less latency and resilience.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environments.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of High Security / High Performance/ High Availability / Performance / Resilient </a:t>
            </a:r>
          </a:p>
        </p:txBody>
      </p:sp>
    </p:spTree>
    <p:extLst>
      <p:ext uri="{BB962C8B-B14F-4D97-AF65-F5344CB8AC3E}">
        <p14:creationId xmlns:p14="http://schemas.microsoft.com/office/powerpoint/2010/main" val="392295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ontent Placeholder 3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585" y="1511112"/>
            <a:ext cx="10952831" cy="5136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00250" y="315304"/>
            <a:ext cx="6557169" cy="613573"/>
          </a:xfrm>
        </p:spPr>
        <p:txBody>
          <a:bodyPr>
            <a:normAutofit fontScale="90000"/>
          </a:bodyPr>
          <a:lstStyle/>
          <a:p>
            <a:r>
              <a:rPr lang="en-US" dirty="0"/>
              <a:t> MIGRATION Roadmap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431" y="4102541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2093" y="2838658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6888" y="2196452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8335" y="1672207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9639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2128" y="1203678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74B7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POWER_USER_ID_ICONS_Advocacy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5868629" y="4269842"/>
            <a:ext cx="588818" cy="679739"/>
            <a:chOff x="8" y="8"/>
            <a:chExt cx="408" cy="471"/>
          </a:xfrm>
          <a:solidFill>
            <a:schemeClr val="accent1"/>
          </a:solidFill>
        </p:grpSpPr>
        <p:sp>
          <p:nvSpPr>
            <p:cNvPr id="21" name="POWER_USER_ID_ICONS_Advocacy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5" y="298"/>
              <a:ext cx="37" cy="3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POWER_USER_ID_ICONS_Advocacy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0" y="298"/>
              <a:ext cx="37" cy="3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POWER_USER_ID_ICONS_Advocacy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1" y="264"/>
              <a:ext cx="56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POWER_USER_ID_ICONS_Advocacy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95" y="345"/>
              <a:ext cx="39" cy="86"/>
            </a:xfrm>
            <a:custGeom>
              <a:avLst/>
              <a:gdLst>
                <a:gd name="T0" fmla="*/ 103 w 103"/>
                <a:gd name="T1" fmla="*/ 229 h 229"/>
                <a:gd name="T2" fmla="*/ 20 w 103"/>
                <a:gd name="T3" fmla="*/ 229 h 229"/>
                <a:gd name="T4" fmla="*/ 20 w 103"/>
                <a:gd name="T5" fmla="*/ 76 h 229"/>
                <a:gd name="T6" fmla="*/ 0 w 103"/>
                <a:gd name="T7" fmla="*/ 4 h 229"/>
                <a:gd name="T8" fmla="*/ 23 w 103"/>
                <a:gd name="T9" fmla="*/ 0 h 229"/>
                <a:gd name="T10" fmla="*/ 103 w 103"/>
                <a:gd name="T11" fmla="*/ 81 h 229"/>
                <a:gd name="T12" fmla="*/ 103 w 103"/>
                <a:gd name="T1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29">
                  <a:moveTo>
                    <a:pt x="103" y="229"/>
                  </a:moveTo>
                  <a:lnTo>
                    <a:pt x="20" y="229"/>
                  </a:lnTo>
                  <a:lnTo>
                    <a:pt x="20" y="76"/>
                  </a:lnTo>
                  <a:cubicBezTo>
                    <a:pt x="20" y="50"/>
                    <a:pt x="12" y="25"/>
                    <a:pt x="0" y="4"/>
                  </a:cubicBezTo>
                  <a:cubicBezTo>
                    <a:pt x="7" y="2"/>
                    <a:pt x="15" y="0"/>
                    <a:pt x="23" y="0"/>
                  </a:cubicBezTo>
                  <a:cubicBezTo>
                    <a:pt x="67" y="0"/>
                    <a:pt x="103" y="36"/>
                    <a:pt x="103" y="81"/>
                  </a:cubicBezTo>
                  <a:lnTo>
                    <a:pt x="103" y="22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POWER_USER_ID_ICONS_Advocacy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6" y="264"/>
              <a:ext cx="55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OWER_USER_ID_ICONS_Advocacy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8" y="345"/>
              <a:ext cx="39" cy="86"/>
            </a:xfrm>
            <a:custGeom>
              <a:avLst/>
              <a:gdLst>
                <a:gd name="T0" fmla="*/ 81 w 104"/>
                <a:gd name="T1" fmla="*/ 0 h 229"/>
                <a:gd name="T2" fmla="*/ 104 w 104"/>
                <a:gd name="T3" fmla="*/ 4 h 229"/>
                <a:gd name="T4" fmla="*/ 83 w 104"/>
                <a:gd name="T5" fmla="*/ 76 h 229"/>
                <a:gd name="T6" fmla="*/ 83 w 104"/>
                <a:gd name="T7" fmla="*/ 229 h 229"/>
                <a:gd name="T8" fmla="*/ 0 w 104"/>
                <a:gd name="T9" fmla="*/ 229 h 229"/>
                <a:gd name="T10" fmla="*/ 0 w 104"/>
                <a:gd name="T11" fmla="*/ 81 h 229"/>
                <a:gd name="T12" fmla="*/ 81 w 10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29">
                  <a:moveTo>
                    <a:pt x="81" y="0"/>
                  </a:moveTo>
                  <a:cubicBezTo>
                    <a:pt x="89" y="0"/>
                    <a:pt x="96" y="2"/>
                    <a:pt x="104" y="4"/>
                  </a:cubicBezTo>
                  <a:cubicBezTo>
                    <a:pt x="91" y="25"/>
                    <a:pt x="83" y="50"/>
                    <a:pt x="83" y="76"/>
                  </a:cubicBezTo>
                  <a:lnTo>
                    <a:pt x="83" y="229"/>
                  </a:lnTo>
                  <a:lnTo>
                    <a:pt x="0" y="229"/>
                  </a:lnTo>
                  <a:lnTo>
                    <a:pt x="0" y="81"/>
                  </a:lnTo>
                  <a:cubicBezTo>
                    <a:pt x="0" y="36"/>
                    <a:pt x="36" y="0"/>
                    <a:pt x="8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OWER_USER_ID_ICONS_Advocacy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30" y="209"/>
              <a:ext cx="82" cy="82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POWER_USER_ID_ICONS_Advocacy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36" y="330"/>
              <a:ext cx="57" cy="123"/>
            </a:xfrm>
            <a:custGeom>
              <a:avLst/>
              <a:gdLst>
                <a:gd name="T0" fmla="*/ 150 w 150"/>
                <a:gd name="T1" fmla="*/ 327 h 327"/>
                <a:gd name="T2" fmla="*/ 22 w 150"/>
                <a:gd name="T3" fmla="*/ 327 h 327"/>
                <a:gd name="T4" fmla="*/ 22 w 150"/>
                <a:gd name="T5" fmla="*/ 94 h 327"/>
                <a:gd name="T6" fmla="*/ 0 w 150"/>
                <a:gd name="T7" fmla="*/ 5 h 327"/>
                <a:gd name="T8" fmla="*/ 33 w 150"/>
                <a:gd name="T9" fmla="*/ 0 h 327"/>
                <a:gd name="T10" fmla="*/ 150 w 150"/>
                <a:gd name="T11" fmla="*/ 117 h 327"/>
                <a:gd name="T12" fmla="*/ 150 w 150"/>
                <a:gd name="T13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327">
                  <a:moveTo>
                    <a:pt x="150" y="327"/>
                  </a:moveTo>
                  <a:lnTo>
                    <a:pt x="22" y="327"/>
                  </a:lnTo>
                  <a:lnTo>
                    <a:pt x="22" y="94"/>
                  </a:lnTo>
                  <a:cubicBezTo>
                    <a:pt x="22" y="62"/>
                    <a:pt x="14" y="32"/>
                    <a:pt x="0" y="5"/>
                  </a:cubicBezTo>
                  <a:cubicBezTo>
                    <a:pt x="11" y="2"/>
                    <a:pt x="22" y="0"/>
                    <a:pt x="33" y="0"/>
                  </a:cubicBezTo>
                  <a:cubicBezTo>
                    <a:pt x="98" y="0"/>
                    <a:pt x="150" y="52"/>
                    <a:pt x="150" y="117"/>
                  </a:cubicBezTo>
                  <a:lnTo>
                    <a:pt x="150" y="3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POWER_USER_ID_ICONS_Advocacy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9" y="330"/>
              <a:ext cx="57" cy="123"/>
            </a:xfrm>
            <a:custGeom>
              <a:avLst/>
              <a:gdLst>
                <a:gd name="T0" fmla="*/ 128 w 150"/>
                <a:gd name="T1" fmla="*/ 94 h 327"/>
                <a:gd name="T2" fmla="*/ 128 w 150"/>
                <a:gd name="T3" fmla="*/ 327 h 327"/>
                <a:gd name="T4" fmla="*/ 0 w 150"/>
                <a:gd name="T5" fmla="*/ 327 h 327"/>
                <a:gd name="T6" fmla="*/ 0 w 150"/>
                <a:gd name="T7" fmla="*/ 117 h 327"/>
                <a:gd name="T8" fmla="*/ 117 w 150"/>
                <a:gd name="T9" fmla="*/ 0 h 327"/>
                <a:gd name="T10" fmla="*/ 150 w 150"/>
                <a:gd name="T11" fmla="*/ 5 h 327"/>
                <a:gd name="T12" fmla="*/ 128 w 150"/>
                <a:gd name="T13" fmla="*/ 9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327">
                  <a:moveTo>
                    <a:pt x="128" y="94"/>
                  </a:moveTo>
                  <a:lnTo>
                    <a:pt x="128" y="327"/>
                  </a:lnTo>
                  <a:lnTo>
                    <a:pt x="0" y="327"/>
                  </a:lnTo>
                  <a:lnTo>
                    <a:pt x="0" y="117"/>
                  </a:lnTo>
                  <a:cubicBezTo>
                    <a:pt x="0" y="52"/>
                    <a:pt x="53" y="0"/>
                    <a:pt x="117" y="0"/>
                  </a:cubicBezTo>
                  <a:cubicBezTo>
                    <a:pt x="129" y="0"/>
                    <a:pt x="139" y="2"/>
                    <a:pt x="150" y="5"/>
                  </a:cubicBezTo>
                  <a:cubicBezTo>
                    <a:pt x="136" y="32"/>
                    <a:pt x="128" y="62"/>
                    <a:pt x="128" y="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POWER_USER_ID_ICONS_Advocacy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07" y="301"/>
              <a:ext cx="128" cy="178"/>
            </a:xfrm>
            <a:custGeom>
              <a:avLst/>
              <a:gdLst>
                <a:gd name="T0" fmla="*/ 0 w 340"/>
                <a:gd name="T1" fmla="*/ 471 h 471"/>
                <a:gd name="T2" fmla="*/ 340 w 340"/>
                <a:gd name="T3" fmla="*/ 471 h 471"/>
                <a:gd name="T4" fmla="*/ 340 w 340"/>
                <a:gd name="T5" fmla="*/ 170 h 471"/>
                <a:gd name="T6" fmla="*/ 170 w 340"/>
                <a:gd name="T7" fmla="*/ 0 h 471"/>
                <a:gd name="T8" fmla="*/ 0 w 340"/>
                <a:gd name="T9" fmla="*/ 170 h 471"/>
                <a:gd name="T10" fmla="*/ 0 w 340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471">
                  <a:moveTo>
                    <a:pt x="0" y="471"/>
                  </a:moveTo>
                  <a:lnTo>
                    <a:pt x="340" y="471"/>
                  </a:lnTo>
                  <a:lnTo>
                    <a:pt x="340" y="170"/>
                  </a:ln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lnTo>
                    <a:pt x="0" y="4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POWER_USER_ID_ICONS_Advocacy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63" y="8"/>
              <a:ext cx="253" cy="230"/>
            </a:xfrm>
            <a:custGeom>
              <a:avLst/>
              <a:gdLst>
                <a:gd name="T0" fmla="*/ 551 w 675"/>
                <a:gd name="T1" fmla="*/ 0 h 611"/>
                <a:gd name="T2" fmla="*/ 123 w 675"/>
                <a:gd name="T3" fmla="*/ 0 h 611"/>
                <a:gd name="T4" fmla="*/ 0 w 675"/>
                <a:gd name="T5" fmla="*/ 123 h 611"/>
                <a:gd name="T6" fmla="*/ 0 w 675"/>
                <a:gd name="T7" fmla="*/ 326 h 611"/>
                <a:gd name="T8" fmla="*/ 123 w 675"/>
                <a:gd name="T9" fmla="*/ 449 h 611"/>
                <a:gd name="T10" fmla="*/ 167 w 675"/>
                <a:gd name="T11" fmla="*/ 449 h 611"/>
                <a:gd name="T12" fmla="*/ 167 w 675"/>
                <a:gd name="T13" fmla="*/ 611 h 611"/>
                <a:gd name="T14" fmla="*/ 329 w 675"/>
                <a:gd name="T15" fmla="*/ 449 h 611"/>
                <a:gd name="T16" fmla="*/ 551 w 675"/>
                <a:gd name="T17" fmla="*/ 449 h 611"/>
                <a:gd name="T18" fmla="*/ 675 w 675"/>
                <a:gd name="T19" fmla="*/ 326 h 611"/>
                <a:gd name="T20" fmla="*/ 675 w 675"/>
                <a:gd name="T21" fmla="*/ 123 h 611"/>
                <a:gd name="T22" fmla="*/ 551 w 675"/>
                <a:gd name="T23" fmla="*/ 0 h 611"/>
                <a:gd name="T24" fmla="*/ 630 w 675"/>
                <a:gd name="T25" fmla="*/ 326 h 611"/>
                <a:gd name="T26" fmla="*/ 551 w 675"/>
                <a:gd name="T27" fmla="*/ 405 h 611"/>
                <a:gd name="T28" fmla="*/ 311 w 675"/>
                <a:gd name="T29" fmla="*/ 405 h 611"/>
                <a:gd name="T30" fmla="*/ 212 w 675"/>
                <a:gd name="T31" fmla="*/ 504 h 611"/>
                <a:gd name="T32" fmla="*/ 212 w 675"/>
                <a:gd name="T33" fmla="*/ 405 h 611"/>
                <a:gd name="T34" fmla="*/ 123 w 675"/>
                <a:gd name="T35" fmla="*/ 405 h 611"/>
                <a:gd name="T36" fmla="*/ 44 w 675"/>
                <a:gd name="T37" fmla="*/ 326 h 611"/>
                <a:gd name="T38" fmla="*/ 44 w 675"/>
                <a:gd name="T39" fmla="*/ 123 h 611"/>
                <a:gd name="T40" fmla="*/ 123 w 675"/>
                <a:gd name="T41" fmla="*/ 44 h 611"/>
                <a:gd name="T42" fmla="*/ 551 w 675"/>
                <a:gd name="T43" fmla="*/ 44 h 611"/>
                <a:gd name="T44" fmla="*/ 630 w 675"/>
                <a:gd name="T45" fmla="*/ 123 h 611"/>
                <a:gd name="T46" fmla="*/ 630 w 675"/>
                <a:gd name="T47" fmla="*/ 326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5" h="611">
                  <a:moveTo>
                    <a:pt x="551" y="0"/>
                  </a:move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326"/>
                  </a:lnTo>
                  <a:cubicBezTo>
                    <a:pt x="0" y="394"/>
                    <a:pt x="55" y="449"/>
                    <a:pt x="123" y="449"/>
                  </a:cubicBezTo>
                  <a:lnTo>
                    <a:pt x="167" y="449"/>
                  </a:lnTo>
                  <a:lnTo>
                    <a:pt x="167" y="611"/>
                  </a:lnTo>
                  <a:lnTo>
                    <a:pt x="329" y="449"/>
                  </a:lnTo>
                  <a:lnTo>
                    <a:pt x="551" y="449"/>
                  </a:lnTo>
                  <a:cubicBezTo>
                    <a:pt x="619" y="449"/>
                    <a:pt x="675" y="394"/>
                    <a:pt x="675" y="326"/>
                  </a:cubicBezTo>
                  <a:lnTo>
                    <a:pt x="675" y="123"/>
                  </a:lnTo>
                  <a:cubicBezTo>
                    <a:pt x="675" y="55"/>
                    <a:pt x="619" y="0"/>
                    <a:pt x="551" y="0"/>
                  </a:cubicBezTo>
                  <a:close/>
                  <a:moveTo>
                    <a:pt x="630" y="326"/>
                  </a:moveTo>
                  <a:cubicBezTo>
                    <a:pt x="630" y="370"/>
                    <a:pt x="595" y="405"/>
                    <a:pt x="551" y="405"/>
                  </a:cubicBezTo>
                  <a:lnTo>
                    <a:pt x="311" y="405"/>
                  </a:lnTo>
                  <a:lnTo>
                    <a:pt x="212" y="504"/>
                  </a:lnTo>
                  <a:lnTo>
                    <a:pt x="212" y="405"/>
                  </a:lnTo>
                  <a:lnTo>
                    <a:pt x="123" y="405"/>
                  </a:lnTo>
                  <a:cubicBezTo>
                    <a:pt x="80" y="405"/>
                    <a:pt x="44" y="370"/>
                    <a:pt x="44" y="326"/>
                  </a:cubicBezTo>
                  <a:lnTo>
                    <a:pt x="44" y="123"/>
                  </a:lnTo>
                  <a:cubicBezTo>
                    <a:pt x="44" y="80"/>
                    <a:pt x="80" y="44"/>
                    <a:pt x="123" y="44"/>
                  </a:cubicBezTo>
                  <a:lnTo>
                    <a:pt x="551" y="44"/>
                  </a:lnTo>
                  <a:cubicBezTo>
                    <a:pt x="595" y="44"/>
                    <a:pt x="630" y="80"/>
                    <a:pt x="630" y="123"/>
                  </a:cubicBezTo>
                  <a:lnTo>
                    <a:pt x="630" y="3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POWER_USER_ID_ICONS_Government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582304" y="3043541"/>
            <a:ext cx="585788" cy="584200"/>
            <a:chOff x="35" y="39"/>
            <a:chExt cx="369" cy="368"/>
          </a:xfrm>
          <a:solidFill>
            <a:schemeClr val="accent2"/>
          </a:solidFill>
        </p:grpSpPr>
        <p:sp>
          <p:nvSpPr>
            <p:cNvPr id="34" name="POWER_USER_ID_ICONS_Government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" y="134"/>
              <a:ext cx="369" cy="273"/>
            </a:xfrm>
            <a:custGeom>
              <a:avLst/>
              <a:gdLst>
                <a:gd name="T0" fmla="*/ 207 w 218"/>
                <a:gd name="T1" fmla="*/ 117 h 161"/>
                <a:gd name="T2" fmla="*/ 189 w 218"/>
                <a:gd name="T3" fmla="*/ 117 h 161"/>
                <a:gd name="T4" fmla="*/ 189 w 218"/>
                <a:gd name="T5" fmla="*/ 22 h 161"/>
                <a:gd name="T6" fmla="*/ 207 w 218"/>
                <a:gd name="T7" fmla="*/ 22 h 161"/>
                <a:gd name="T8" fmla="*/ 207 w 218"/>
                <a:gd name="T9" fmla="*/ 0 h 161"/>
                <a:gd name="T10" fmla="*/ 13 w 218"/>
                <a:gd name="T11" fmla="*/ 0 h 161"/>
                <a:gd name="T12" fmla="*/ 13 w 218"/>
                <a:gd name="T13" fmla="*/ 22 h 161"/>
                <a:gd name="T14" fmla="*/ 27 w 218"/>
                <a:gd name="T15" fmla="*/ 22 h 161"/>
                <a:gd name="T16" fmla="*/ 27 w 218"/>
                <a:gd name="T17" fmla="*/ 117 h 161"/>
                <a:gd name="T18" fmla="*/ 13 w 218"/>
                <a:gd name="T19" fmla="*/ 117 h 161"/>
                <a:gd name="T20" fmla="*/ 13 w 218"/>
                <a:gd name="T21" fmla="*/ 139 h 161"/>
                <a:gd name="T22" fmla="*/ 0 w 218"/>
                <a:gd name="T23" fmla="*/ 139 h 161"/>
                <a:gd name="T24" fmla="*/ 0 w 218"/>
                <a:gd name="T25" fmla="*/ 161 h 161"/>
                <a:gd name="T26" fmla="*/ 218 w 218"/>
                <a:gd name="T27" fmla="*/ 161 h 161"/>
                <a:gd name="T28" fmla="*/ 218 w 218"/>
                <a:gd name="T29" fmla="*/ 139 h 161"/>
                <a:gd name="T30" fmla="*/ 207 w 218"/>
                <a:gd name="T31" fmla="*/ 139 h 161"/>
                <a:gd name="T32" fmla="*/ 207 w 218"/>
                <a:gd name="T33" fmla="*/ 117 h 161"/>
                <a:gd name="T34" fmla="*/ 97 w 218"/>
                <a:gd name="T35" fmla="*/ 117 h 161"/>
                <a:gd name="T36" fmla="*/ 97 w 218"/>
                <a:gd name="T37" fmla="*/ 22 h 161"/>
                <a:gd name="T38" fmla="*/ 120 w 218"/>
                <a:gd name="T39" fmla="*/ 22 h 161"/>
                <a:gd name="T40" fmla="*/ 120 w 218"/>
                <a:gd name="T41" fmla="*/ 117 h 161"/>
                <a:gd name="T42" fmla="*/ 97 w 218"/>
                <a:gd name="T43" fmla="*/ 117 h 161"/>
                <a:gd name="T44" fmla="*/ 167 w 218"/>
                <a:gd name="T45" fmla="*/ 117 h 161"/>
                <a:gd name="T46" fmla="*/ 143 w 218"/>
                <a:gd name="T47" fmla="*/ 117 h 161"/>
                <a:gd name="T48" fmla="*/ 143 w 218"/>
                <a:gd name="T49" fmla="*/ 22 h 161"/>
                <a:gd name="T50" fmla="*/ 167 w 218"/>
                <a:gd name="T51" fmla="*/ 22 h 161"/>
                <a:gd name="T52" fmla="*/ 167 w 218"/>
                <a:gd name="T53" fmla="*/ 117 h 161"/>
                <a:gd name="T54" fmla="*/ 49 w 218"/>
                <a:gd name="T55" fmla="*/ 22 h 161"/>
                <a:gd name="T56" fmla="*/ 73 w 218"/>
                <a:gd name="T57" fmla="*/ 22 h 161"/>
                <a:gd name="T58" fmla="*/ 73 w 218"/>
                <a:gd name="T59" fmla="*/ 117 h 161"/>
                <a:gd name="T60" fmla="*/ 49 w 218"/>
                <a:gd name="T61" fmla="*/ 117 h 161"/>
                <a:gd name="T62" fmla="*/ 49 w 218"/>
                <a:gd name="T63" fmla="*/ 2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161">
                  <a:moveTo>
                    <a:pt x="207" y="117"/>
                  </a:moveTo>
                  <a:lnTo>
                    <a:pt x="189" y="117"/>
                  </a:lnTo>
                  <a:lnTo>
                    <a:pt x="189" y="22"/>
                  </a:lnTo>
                  <a:lnTo>
                    <a:pt x="207" y="22"/>
                  </a:lnTo>
                  <a:lnTo>
                    <a:pt x="207" y="0"/>
                  </a:lnTo>
                  <a:lnTo>
                    <a:pt x="13" y="0"/>
                  </a:lnTo>
                  <a:lnTo>
                    <a:pt x="13" y="22"/>
                  </a:lnTo>
                  <a:lnTo>
                    <a:pt x="27" y="22"/>
                  </a:lnTo>
                  <a:lnTo>
                    <a:pt x="27" y="117"/>
                  </a:lnTo>
                  <a:lnTo>
                    <a:pt x="13" y="117"/>
                  </a:lnTo>
                  <a:lnTo>
                    <a:pt x="13" y="139"/>
                  </a:lnTo>
                  <a:lnTo>
                    <a:pt x="0" y="139"/>
                  </a:lnTo>
                  <a:lnTo>
                    <a:pt x="0" y="161"/>
                  </a:lnTo>
                  <a:lnTo>
                    <a:pt x="218" y="161"/>
                  </a:lnTo>
                  <a:lnTo>
                    <a:pt x="218" y="139"/>
                  </a:lnTo>
                  <a:lnTo>
                    <a:pt x="207" y="139"/>
                  </a:lnTo>
                  <a:lnTo>
                    <a:pt x="207" y="117"/>
                  </a:lnTo>
                  <a:close/>
                  <a:moveTo>
                    <a:pt x="97" y="117"/>
                  </a:moveTo>
                  <a:lnTo>
                    <a:pt x="97" y="22"/>
                  </a:lnTo>
                  <a:lnTo>
                    <a:pt x="120" y="22"/>
                  </a:lnTo>
                  <a:lnTo>
                    <a:pt x="120" y="117"/>
                  </a:lnTo>
                  <a:lnTo>
                    <a:pt x="97" y="117"/>
                  </a:lnTo>
                  <a:close/>
                  <a:moveTo>
                    <a:pt x="167" y="117"/>
                  </a:moveTo>
                  <a:lnTo>
                    <a:pt x="143" y="117"/>
                  </a:lnTo>
                  <a:lnTo>
                    <a:pt x="143" y="22"/>
                  </a:lnTo>
                  <a:lnTo>
                    <a:pt x="167" y="22"/>
                  </a:lnTo>
                  <a:lnTo>
                    <a:pt x="167" y="117"/>
                  </a:lnTo>
                  <a:close/>
                  <a:moveTo>
                    <a:pt x="49" y="22"/>
                  </a:moveTo>
                  <a:lnTo>
                    <a:pt x="73" y="22"/>
                  </a:lnTo>
                  <a:lnTo>
                    <a:pt x="73" y="117"/>
                  </a:lnTo>
                  <a:lnTo>
                    <a:pt x="49" y="117"/>
                  </a:lnTo>
                  <a:lnTo>
                    <a:pt x="4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POWER_USER_ID_ICONS_Government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5" y="39"/>
              <a:ext cx="369" cy="84"/>
            </a:xfrm>
            <a:custGeom>
              <a:avLst/>
              <a:gdLst>
                <a:gd name="T0" fmla="*/ 218 w 218"/>
                <a:gd name="T1" fmla="*/ 27 h 50"/>
                <a:gd name="T2" fmla="*/ 218 w 218"/>
                <a:gd name="T3" fmla="*/ 27 h 50"/>
                <a:gd name="T4" fmla="*/ 218 w 218"/>
                <a:gd name="T5" fmla="*/ 27 h 50"/>
                <a:gd name="T6" fmla="*/ 218 w 218"/>
                <a:gd name="T7" fmla="*/ 27 h 50"/>
                <a:gd name="T8" fmla="*/ 109 w 218"/>
                <a:gd name="T9" fmla="*/ 0 h 50"/>
                <a:gd name="T10" fmla="*/ 0 w 218"/>
                <a:gd name="T11" fmla="*/ 27 h 50"/>
                <a:gd name="T12" fmla="*/ 0 w 218"/>
                <a:gd name="T13" fmla="*/ 27 h 50"/>
                <a:gd name="T14" fmla="*/ 0 w 218"/>
                <a:gd name="T15" fmla="*/ 27 h 50"/>
                <a:gd name="T16" fmla="*/ 0 w 218"/>
                <a:gd name="T17" fmla="*/ 27 h 50"/>
                <a:gd name="T18" fmla="*/ 0 w 218"/>
                <a:gd name="T19" fmla="*/ 27 h 50"/>
                <a:gd name="T20" fmla="*/ 0 w 218"/>
                <a:gd name="T21" fmla="*/ 50 h 50"/>
                <a:gd name="T22" fmla="*/ 218 w 218"/>
                <a:gd name="T23" fmla="*/ 50 h 50"/>
                <a:gd name="T24" fmla="*/ 218 w 218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50">
                  <a:moveTo>
                    <a:pt x="218" y="27"/>
                  </a:moveTo>
                  <a:lnTo>
                    <a:pt x="218" y="27"/>
                  </a:lnTo>
                  <a:lnTo>
                    <a:pt x="218" y="27"/>
                  </a:lnTo>
                  <a:lnTo>
                    <a:pt x="218" y="27"/>
                  </a:lnTo>
                  <a:lnTo>
                    <a:pt x="109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50"/>
                  </a:lnTo>
                  <a:lnTo>
                    <a:pt x="218" y="50"/>
                  </a:lnTo>
                  <a:lnTo>
                    <a:pt x="218" y="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POWER_USER_ID_ICONS_Earth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5801661" y="2047250"/>
            <a:ext cx="504517" cy="504517"/>
            <a:chOff x="31" y="32"/>
            <a:chExt cx="423" cy="423"/>
          </a:xfrm>
          <a:solidFill>
            <a:schemeClr val="accent3"/>
          </a:solidFill>
        </p:grpSpPr>
        <p:sp>
          <p:nvSpPr>
            <p:cNvPr id="37" name="POWER_USER_ID_ICONS_Earth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55" y="163"/>
              <a:ext cx="33" cy="20"/>
            </a:xfrm>
            <a:custGeom>
              <a:avLst/>
              <a:gdLst>
                <a:gd name="T0" fmla="*/ 9 w 88"/>
                <a:gd name="T1" fmla="*/ 53 h 55"/>
                <a:gd name="T2" fmla="*/ 48 w 88"/>
                <a:gd name="T3" fmla="*/ 47 h 55"/>
                <a:gd name="T4" fmla="*/ 77 w 88"/>
                <a:gd name="T5" fmla="*/ 55 h 55"/>
                <a:gd name="T6" fmla="*/ 88 w 88"/>
                <a:gd name="T7" fmla="*/ 35 h 55"/>
                <a:gd name="T8" fmla="*/ 20 w 88"/>
                <a:gd name="T9" fmla="*/ 0 h 55"/>
                <a:gd name="T10" fmla="*/ 0 w 88"/>
                <a:gd name="T11" fmla="*/ 37 h 55"/>
                <a:gd name="T12" fmla="*/ 9 w 88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5">
                  <a:moveTo>
                    <a:pt x="9" y="53"/>
                  </a:moveTo>
                  <a:lnTo>
                    <a:pt x="48" y="47"/>
                  </a:lnTo>
                  <a:lnTo>
                    <a:pt x="77" y="55"/>
                  </a:lnTo>
                  <a:lnTo>
                    <a:pt x="88" y="35"/>
                  </a:lnTo>
                  <a:lnTo>
                    <a:pt x="20" y="0"/>
                  </a:lnTo>
                  <a:lnTo>
                    <a:pt x="0" y="37"/>
                  </a:lnTo>
                  <a:lnTo>
                    <a:pt x="9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POWER_USER_ID_ICONS_Earth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1" y="32"/>
              <a:ext cx="423" cy="423"/>
            </a:xfrm>
            <a:custGeom>
              <a:avLst/>
              <a:gdLst>
                <a:gd name="T0" fmla="*/ 761 w 1126"/>
                <a:gd name="T1" fmla="*/ 35 h 1125"/>
                <a:gd name="T2" fmla="*/ 719 w 1126"/>
                <a:gd name="T3" fmla="*/ 21 h 1125"/>
                <a:gd name="T4" fmla="*/ 656 w 1126"/>
                <a:gd name="T5" fmla="*/ 7 h 1125"/>
                <a:gd name="T6" fmla="*/ 608 w 1126"/>
                <a:gd name="T7" fmla="*/ 1 h 1125"/>
                <a:gd name="T8" fmla="*/ 544 w 1126"/>
                <a:gd name="T9" fmla="*/ 0 h 1125"/>
                <a:gd name="T10" fmla="*/ 506 w 1126"/>
                <a:gd name="T11" fmla="*/ 2 h 1125"/>
                <a:gd name="T12" fmla="*/ 469 w 1126"/>
                <a:gd name="T13" fmla="*/ 7 h 1125"/>
                <a:gd name="T14" fmla="*/ 437 w 1126"/>
                <a:gd name="T15" fmla="*/ 14 h 1125"/>
                <a:gd name="T16" fmla="*/ 400 w 1126"/>
                <a:gd name="T17" fmla="*/ 24 h 1125"/>
                <a:gd name="T18" fmla="*/ 371 w 1126"/>
                <a:gd name="T19" fmla="*/ 33 h 1125"/>
                <a:gd name="T20" fmla="*/ 334 w 1126"/>
                <a:gd name="T21" fmla="*/ 48 h 1125"/>
                <a:gd name="T22" fmla="*/ 308 w 1126"/>
                <a:gd name="T23" fmla="*/ 60 h 1125"/>
                <a:gd name="T24" fmla="*/ 273 w 1126"/>
                <a:gd name="T25" fmla="*/ 80 h 1125"/>
                <a:gd name="T26" fmla="*/ 250 w 1126"/>
                <a:gd name="T27" fmla="*/ 94 h 1125"/>
                <a:gd name="T28" fmla="*/ 218 w 1126"/>
                <a:gd name="T29" fmla="*/ 118 h 1125"/>
                <a:gd name="T30" fmla="*/ 197 w 1126"/>
                <a:gd name="T31" fmla="*/ 135 h 1125"/>
                <a:gd name="T32" fmla="*/ 167 w 1126"/>
                <a:gd name="T33" fmla="*/ 162 h 1125"/>
                <a:gd name="T34" fmla="*/ 48 w 1126"/>
                <a:gd name="T35" fmla="*/ 335 h 1125"/>
                <a:gd name="T36" fmla="*/ 35 w 1126"/>
                <a:gd name="T37" fmla="*/ 367 h 1125"/>
                <a:gd name="T38" fmla="*/ 17 w 1126"/>
                <a:gd name="T39" fmla="*/ 426 h 1125"/>
                <a:gd name="T40" fmla="*/ 9 w 1126"/>
                <a:gd name="T41" fmla="*/ 462 h 1125"/>
                <a:gd name="T42" fmla="*/ 3 w 1126"/>
                <a:gd name="T43" fmla="*/ 508 h 1125"/>
                <a:gd name="T44" fmla="*/ 1 w 1126"/>
                <a:gd name="T45" fmla="*/ 546 h 1125"/>
                <a:gd name="T46" fmla="*/ 1013 w 1126"/>
                <a:gd name="T47" fmla="*/ 344 h 1125"/>
                <a:gd name="T48" fmla="*/ 1015 w 1126"/>
                <a:gd name="T49" fmla="*/ 387 h 1125"/>
                <a:gd name="T50" fmla="*/ 1020 w 1126"/>
                <a:gd name="T51" fmla="*/ 494 h 1125"/>
                <a:gd name="T52" fmla="*/ 1062 w 1126"/>
                <a:gd name="T53" fmla="*/ 532 h 1125"/>
                <a:gd name="T54" fmla="*/ 953 w 1126"/>
                <a:gd name="T55" fmla="*/ 613 h 1125"/>
                <a:gd name="T56" fmla="*/ 916 w 1126"/>
                <a:gd name="T57" fmla="*/ 784 h 1125"/>
                <a:gd name="T58" fmla="*/ 745 w 1126"/>
                <a:gd name="T59" fmla="*/ 639 h 1125"/>
                <a:gd name="T60" fmla="*/ 758 w 1126"/>
                <a:gd name="T61" fmla="*/ 423 h 1125"/>
                <a:gd name="T62" fmla="*/ 903 w 1126"/>
                <a:gd name="T63" fmla="*/ 462 h 1125"/>
                <a:gd name="T64" fmla="*/ 832 w 1126"/>
                <a:gd name="T65" fmla="*/ 431 h 1125"/>
                <a:gd name="T66" fmla="*/ 773 w 1126"/>
                <a:gd name="T67" fmla="*/ 378 h 1125"/>
                <a:gd name="T68" fmla="*/ 709 w 1126"/>
                <a:gd name="T69" fmla="*/ 388 h 1125"/>
                <a:gd name="T70" fmla="*/ 674 w 1126"/>
                <a:gd name="T71" fmla="*/ 349 h 1125"/>
                <a:gd name="T72" fmla="*/ 741 w 1126"/>
                <a:gd name="T73" fmla="*/ 266 h 1125"/>
                <a:gd name="T74" fmla="*/ 846 w 1126"/>
                <a:gd name="T75" fmla="*/ 248 h 1125"/>
                <a:gd name="T76" fmla="*/ 824 w 1126"/>
                <a:gd name="T77" fmla="*/ 186 h 1125"/>
                <a:gd name="T78" fmla="*/ 838 w 1126"/>
                <a:gd name="T79" fmla="*/ 145 h 1125"/>
                <a:gd name="T80" fmla="*/ 999 w 1126"/>
                <a:gd name="T81" fmla="*/ 765 h 1125"/>
                <a:gd name="T82" fmla="*/ 524 w 1126"/>
                <a:gd name="T83" fmla="*/ 177 h 1125"/>
                <a:gd name="T84" fmla="*/ 393 w 1126"/>
                <a:gd name="T85" fmla="*/ 92 h 1125"/>
                <a:gd name="T86" fmla="*/ 812 w 1126"/>
                <a:gd name="T87" fmla="*/ 161 h 1125"/>
                <a:gd name="T88" fmla="*/ 761 w 1126"/>
                <a:gd name="T89" fmla="*/ 219 h 1125"/>
                <a:gd name="T90" fmla="*/ 765 w 1126"/>
                <a:gd name="T91" fmla="*/ 120 h 1125"/>
                <a:gd name="T92" fmla="*/ 631 w 1126"/>
                <a:gd name="T93" fmla="*/ 220 h 1125"/>
                <a:gd name="T94" fmla="*/ 696 w 1126"/>
                <a:gd name="T95" fmla="*/ 246 h 1125"/>
                <a:gd name="T96" fmla="*/ 316 w 1126"/>
                <a:gd name="T97" fmla="*/ 146 h 1125"/>
                <a:gd name="T98" fmla="*/ 316 w 1126"/>
                <a:gd name="T99" fmla="*/ 331 h 1125"/>
                <a:gd name="T100" fmla="*/ 446 w 1126"/>
                <a:gd name="T101" fmla="*/ 382 h 1125"/>
                <a:gd name="T102" fmla="*/ 281 w 1126"/>
                <a:gd name="T103" fmla="*/ 519 h 1125"/>
                <a:gd name="T104" fmla="*/ 238 w 1126"/>
                <a:gd name="T105" fmla="*/ 537 h 1125"/>
                <a:gd name="T106" fmla="*/ 297 w 1126"/>
                <a:gd name="T107" fmla="*/ 606 h 1125"/>
                <a:gd name="T108" fmla="*/ 526 w 1126"/>
                <a:gd name="T109" fmla="*/ 703 h 1125"/>
                <a:gd name="T110" fmla="*/ 316 w 1126"/>
                <a:gd name="T111" fmla="*/ 971 h 1125"/>
                <a:gd name="T112" fmla="*/ 328 w 1126"/>
                <a:gd name="T113" fmla="*/ 758 h 1125"/>
                <a:gd name="T114" fmla="*/ 244 w 1126"/>
                <a:gd name="T115" fmla="*/ 580 h 1125"/>
                <a:gd name="T116" fmla="*/ 86 w 1126"/>
                <a:gd name="T117" fmla="*/ 41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26" h="1125">
                  <a:moveTo>
                    <a:pt x="839" y="72"/>
                  </a:moveTo>
                  <a:cubicBezTo>
                    <a:pt x="839" y="72"/>
                    <a:pt x="839" y="72"/>
                    <a:pt x="839" y="72"/>
                  </a:cubicBezTo>
                  <a:cubicBezTo>
                    <a:pt x="826" y="65"/>
                    <a:pt x="814" y="58"/>
                    <a:pt x="801" y="52"/>
                  </a:cubicBezTo>
                  <a:cubicBezTo>
                    <a:pt x="801" y="52"/>
                    <a:pt x="800" y="52"/>
                    <a:pt x="800" y="52"/>
                  </a:cubicBezTo>
                  <a:cubicBezTo>
                    <a:pt x="787" y="46"/>
                    <a:pt x="774" y="40"/>
                    <a:pt x="761" y="35"/>
                  </a:cubicBezTo>
                  <a:cubicBezTo>
                    <a:pt x="761" y="35"/>
                    <a:pt x="760" y="35"/>
                    <a:pt x="760" y="35"/>
                  </a:cubicBezTo>
                  <a:cubicBezTo>
                    <a:pt x="753" y="32"/>
                    <a:pt x="747" y="30"/>
                    <a:pt x="740" y="28"/>
                  </a:cubicBezTo>
                  <a:cubicBezTo>
                    <a:pt x="740" y="28"/>
                    <a:pt x="739" y="28"/>
                    <a:pt x="738" y="27"/>
                  </a:cubicBezTo>
                  <a:cubicBezTo>
                    <a:pt x="732" y="25"/>
                    <a:pt x="725" y="23"/>
                    <a:pt x="719" y="21"/>
                  </a:cubicBezTo>
                  <a:cubicBezTo>
                    <a:pt x="719" y="21"/>
                    <a:pt x="719" y="21"/>
                    <a:pt x="719" y="21"/>
                  </a:cubicBezTo>
                  <a:cubicBezTo>
                    <a:pt x="712" y="19"/>
                    <a:pt x="705" y="18"/>
                    <a:pt x="699" y="16"/>
                  </a:cubicBezTo>
                  <a:cubicBezTo>
                    <a:pt x="698" y="16"/>
                    <a:pt x="697" y="15"/>
                    <a:pt x="696" y="15"/>
                  </a:cubicBezTo>
                  <a:cubicBezTo>
                    <a:pt x="689" y="14"/>
                    <a:pt x="682" y="12"/>
                    <a:pt x="676" y="11"/>
                  </a:cubicBezTo>
                  <a:lnTo>
                    <a:pt x="675" y="11"/>
                  </a:lnTo>
                  <a:cubicBezTo>
                    <a:pt x="669" y="9"/>
                    <a:pt x="662" y="8"/>
                    <a:pt x="656" y="7"/>
                  </a:cubicBezTo>
                  <a:cubicBezTo>
                    <a:pt x="654" y="7"/>
                    <a:pt x="653" y="7"/>
                    <a:pt x="652" y="7"/>
                  </a:cubicBezTo>
                  <a:cubicBezTo>
                    <a:pt x="646" y="5"/>
                    <a:pt x="639" y="5"/>
                    <a:pt x="632" y="4"/>
                  </a:cubicBezTo>
                  <a:cubicBezTo>
                    <a:pt x="631" y="4"/>
                    <a:pt x="630" y="3"/>
                    <a:pt x="629" y="3"/>
                  </a:cubicBezTo>
                  <a:cubicBezTo>
                    <a:pt x="623" y="3"/>
                    <a:pt x="617" y="2"/>
                    <a:pt x="611" y="2"/>
                  </a:cubicBezTo>
                  <a:cubicBezTo>
                    <a:pt x="610" y="1"/>
                    <a:pt x="609" y="1"/>
                    <a:pt x="608" y="1"/>
                  </a:cubicBezTo>
                  <a:cubicBezTo>
                    <a:pt x="601" y="1"/>
                    <a:pt x="595" y="0"/>
                    <a:pt x="588" y="0"/>
                  </a:cubicBezTo>
                  <a:cubicBezTo>
                    <a:pt x="586" y="0"/>
                    <a:pt x="585" y="0"/>
                    <a:pt x="583" y="0"/>
                  </a:cubicBezTo>
                  <a:cubicBezTo>
                    <a:pt x="577" y="0"/>
                    <a:pt x="570" y="0"/>
                    <a:pt x="563" y="0"/>
                  </a:cubicBezTo>
                  <a:cubicBezTo>
                    <a:pt x="558" y="0"/>
                    <a:pt x="553" y="0"/>
                    <a:pt x="548" y="0"/>
                  </a:cubicBezTo>
                  <a:cubicBezTo>
                    <a:pt x="547" y="0"/>
                    <a:pt x="546" y="0"/>
                    <a:pt x="544" y="0"/>
                  </a:cubicBezTo>
                  <a:cubicBezTo>
                    <a:pt x="541" y="0"/>
                    <a:pt x="538" y="0"/>
                    <a:pt x="534" y="0"/>
                  </a:cubicBezTo>
                  <a:cubicBezTo>
                    <a:pt x="532" y="0"/>
                    <a:pt x="530" y="0"/>
                    <a:pt x="528" y="1"/>
                  </a:cubicBezTo>
                  <a:cubicBezTo>
                    <a:pt x="525" y="1"/>
                    <a:pt x="522" y="1"/>
                    <a:pt x="520" y="1"/>
                  </a:cubicBezTo>
                  <a:cubicBezTo>
                    <a:pt x="517" y="1"/>
                    <a:pt x="515" y="2"/>
                    <a:pt x="513" y="2"/>
                  </a:cubicBezTo>
                  <a:cubicBezTo>
                    <a:pt x="511" y="2"/>
                    <a:pt x="508" y="2"/>
                    <a:pt x="506" y="2"/>
                  </a:cubicBezTo>
                  <a:cubicBezTo>
                    <a:pt x="503" y="3"/>
                    <a:pt x="501" y="3"/>
                    <a:pt x="498" y="3"/>
                  </a:cubicBezTo>
                  <a:cubicBezTo>
                    <a:pt x="496" y="4"/>
                    <a:pt x="494" y="4"/>
                    <a:pt x="492" y="4"/>
                  </a:cubicBezTo>
                  <a:cubicBezTo>
                    <a:pt x="489" y="4"/>
                    <a:pt x="486" y="5"/>
                    <a:pt x="483" y="5"/>
                  </a:cubicBezTo>
                  <a:cubicBezTo>
                    <a:pt x="481" y="5"/>
                    <a:pt x="480" y="6"/>
                    <a:pt x="478" y="6"/>
                  </a:cubicBezTo>
                  <a:cubicBezTo>
                    <a:pt x="475" y="6"/>
                    <a:pt x="472" y="7"/>
                    <a:pt x="469" y="7"/>
                  </a:cubicBezTo>
                  <a:cubicBezTo>
                    <a:pt x="467" y="8"/>
                    <a:pt x="465" y="8"/>
                    <a:pt x="464" y="8"/>
                  </a:cubicBezTo>
                  <a:cubicBezTo>
                    <a:pt x="461" y="9"/>
                    <a:pt x="458" y="9"/>
                    <a:pt x="455" y="10"/>
                  </a:cubicBezTo>
                  <a:cubicBezTo>
                    <a:pt x="453" y="10"/>
                    <a:pt x="452" y="10"/>
                    <a:pt x="450" y="11"/>
                  </a:cubicBezTo>
                  <a:cubicBezTo>
                    <a:pt x="447" y="11"/>
                    <a:pt x="444" y="12"/>
                    <a:pt x="441" y="13"/>
                  </a:cubicBezTo>
                  <a:cubicBezTo>
                    <a:pt x="439" y="13"/>
                    <a:pt x="438" y="13"/>
                    <a:pt x="437" y="14"/>
                  </a:cubicBezTo>
                  <a:cubicBezTo>
                    <a:pt x="433" y="15"/>
                    <a:pt x="430" y="15"/>
                    <a:pt x="427" y="16"/>
                  </a:cubicBezTo>
                  <a:cubicBezTo>
                    <a:pt x="426" y="16"/>
                    <a:pt x="424" y="17"/>
                    <a:pt x="423" y="17"/>
                  </a:cubicBezTo>
                  <a:cubicBezTo>
                    <a:pt x="420" y="18"/>
                    <a:pt x="417" y="19"/>
                    <a:pt x="413" y="20"/>
                  </a:cubicBezTo>
                  <a:cubicBezTo>
                    <a:pt x="412" y="20"/>
                    <a:pt x="411" y="20"/>
                    <a:pt x="410" y="21"/>
                  </a:cubicBezTo>
                  <a:cubicBezTo>
                    <a:pt x="406" y="22"/>
                    <a:pt x="403" y="23"/>
                    <a:pt x="400" y="24"/>
                  </a:cubicBezTo>
                  <a:cubicBezTo>
                    <a:pt x="399" y="24"/>
                    <a:pt x="398" y="24"/>
                    <a:pt x="397" y="25"/>
                  </a:cubicBezTo>
                  <a:cubicBezTo>
                    <a:pt x="393" y="26"/>
                    <a:pt x="390" y="27"/>
                    <a:pt x="386" y="28"/>
                  </a:cubicBezTo>
                  <a:cubicBezTo>
                    <a:pt x="385" y="28"/>
                    <a:pt x="384" y="28"/>
                    <a:pt x="383" y="29"/>
                  </a:cubicBezTo>
                  <a:cubicBezTo>
                    <a:pt x="380" y="30"/>
                    <a:pt x="376" y="31"/>
                    <a:pt x="373" y="32"/>
                  </a:cubicBezTo>
                  <a:cubicBezTo>
                    <a:pt x="372" y="33"/>
                    <a:pt x="371" y="33"/>
                    <a:pt x="371" y="33"/>
                  </a:cubicBezTo>
                  <a:cubicBezTo>
                    <a:pt x="367" y="35"/>
                    <a:pt x="363" y="36"/>
                    <a:pt x="360" y="37"/>
                  </a:cubicBezTo>
                  <a:cubicBezTo>
                    <a:pt x="359" y="38"/>
                    <a:pt x="359" y="38"/>
                    <a:pt x="358" y="38"/>
                  </a:cubicBezTo>
                  <a:cubicBezTo>
                    <a:pt x="354" y="40"/>
                    <a:pt x="351" y="41"/>
                    <a:pt x="347" y="42"/>
                  </a:cubicBezTo>
                  <a:cubicBezTo>
                    <a:pt x="346" y="43"/>
                    <a:pt x="346" y="43"/>
                    <a:pt x="345" y="43"/>
                  </a:cubicBezTo>
                  <a:cubicBezTo>
                    <a:pt x="342" y="45"/>
                    <a:pt x="338" y="46"/>
                    <a:pt x="334" y="48"/>
                  </a:cubicBezTo>
                  <a:cubicBezTo>
                    <a:pt x="334" y="48"/>
                    <a:pt x="333" y="48"/>
                    <a:pt x="333" y="49"/>
                  </a:cubicBezTo>
                  <a:cubicBezTo>
                    <a:pt x="329" y="50"/>
                    <a:pt x="325" y="52"/>
                    <a:pt x="322" y="54"/>
                  </a:cubicBezTo>
                  <a:cubicBezTo>
                    <a:pt x="321" y="54"/>
                    <a:pt x="321" y="54"/>
                    <a:pt x="320" y="54"/>
                  </a:cubicBezTo>
                  <a:cubicBezTo>
                    <a:pt x="317" y="56"/>
                    <a:pt x="313" y="58"/>
                    <a:pt x="309" y="60"/>
                  </a:cubicBezTo>
                  <a:cubicBezTo>
                    <a:pt x="309" y="60"/>
                    <a:pt x="309" y="60"/>
                    <a:pt x="308" y="60"/>
                  </a:cubicBezTo>
                  <a:cubicBezTo>
                    <a:pt x="305" y="62"/>
                    <a:pt x="301" y="64"/>
                    <a:pt x="297" y="66"/>
                  </a:cubicBezTo>
                  <a:cubicBezTo>
                    <a:pt x="297" y="66"/>
                    <a:pt x="297" y="67"/>
                    <a:pt x="296" y="67"/>
                  </a:cubicBezTo>
                  <a:cubicBezTo>
                    <a:pt x="293" y="69"/>
                    <a:pt x="289" y="71"/>
                    <a:pt x="285" y="73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1" y="75"/>
                    <a:pt x="277" y="77"/>
                    <a:pt x="273" y="80"/>
                  </a:cubicBezTo>
                  <a:lnTo>
                    <a:pt x="273" y="80"/>
                  </a:lnTo>
                  <a:cubicBezTo>
                    <a:pt x="269" y="82"/>
                    <a:pt x="266" y="85"/>
                    <a:pt x="262" y="87"/>
                  </a:cubicBezTo>
                  <a:lnTo>
                    <a:pt x="262" y="87"/>
                  </a:lnTo>
                  <a:cubicBezTo>
                    <a:pt x="258" y="89"/>
                    <a:pt x="254" y="92"/>
                    <a:pt x="251" y="94"/>
                  </a:cubicBezTo>
                  <a:cubicBezTo>
                    <a:pt x="250" y="94"/>
                    <a:pt x="250" y="94"/>
                    <a:pt x="250" y="94"/>
                  </a:cubicBezTo>
                  <a:cubicBezTo>
                    <a:pt x="247" y="97"/>
                    <a:pt x="243" y="99"/>
                    <a:pt x="239" y="102"/>
                  </a:cubicBezTo>
                  <a:lnTo>
                    <a:pt x="239" y="102"/>
                  </a:lnTo>
                  <a:cubicBezTo>
                    <a:pt x="236" y="105"/>
                    <a:pt x="232" y="107"/>
                    <a:pt x="228" y="110"/>
                  </a:cubicBezTo>
                  <a:lnTo>
                    <a:pt x="228" y="110"/>
                  </a:lnTo>
                  <a:cubicBezTo>
                    <a:pt x="225" y="113"/>
                    <a:pt x="221" y="115"/>
                    <a:pt x="218" y="118"/>
                  </a:cubicBezTo>
                  <a:lnTo>
                    <a:pt x="218" y="118"/>
                  </a:lnTo>
                  <a:cubicBezTo>
                    <a:pt x="214" y="121"/>
                    <a:pt x="211" y="124"/>
                    <a:pt x="207" y="126"/>
                  </a:cubicBezTo>
                  <a:lnTo>
                    <a:pt x="207" y="126"/>
                  </a:lnTo>
                  <a:cubicBezTo>
                    <a:pt x="204" y="129"/>
                    <a:pt x="200" y="132"/>
                    <a:pt x="197" y="135"/>
                  </a:cubicBezTo>
                  <a:lnTo>
                    <a:pt x="197" y="135"/>
                  </a:lnTo>
                  <a:cubicBezTo>
                    <a:pt x="193" y="138"/>
                    <a:pt x="190" y="141"/>
                    <a:pt x="187" y="144"/>
                  </a:cubicBezTo>
                  <a:lnTo>
                    <a:pt x="187" y="144"/>
                  </a:lnTo>
                  <a:cubicBezTo>
                    <a:pt x="184" y="147"/>
                    <a:pt x="180" y="150"/>
                    <a:pt x="177" y="153"/>
                  </a:cubicBezTo>
                  <a:lnTo>
                    <a:pt x="177" y="153"/>
                  </a:lnTo>
                  <a:cubicBezTo>
                    <a:pt x="174" y="156"/>
                    <a:pt x="171" y="159"/>
                    <a:pt x="167" y="162"/>
                  </a:cubicBezTo>
                  <a:cubicBezTo>
                    <a:pt x="167" y="162"/>
                    <a:pt x="167" y="162"/>
                    <a:pt x="167" y="162"/>
                  </a:cubicBezTo>
                  <a:lnTo>
                    <a:pt x="167" y="162"/>
                  </a:lnTo>
                  <a:cubicBezTo>
                    <a:pt x="121" y="208"/>
                    <a:pt x="83" y="261"/>
                    <a:pt x="55" y="321"/>
                  </a:cubicBezTo>
                  <a:cubicBezTo>
                    <a:pt x="54" y="322"/>
                    <a:pt x="54" y="323"/>
                    <a:pt x="53" y="324"/>
                  </a:cubicBezTo>
                  <a:cubicBezTo>
                    <a:pt x="52" y="327"/>
                    <a:pt x="50" y="331"/>
                    <a:pt x="48" y="335"/>
                  </a:cubicBezTo>
                  <a:cubicBezTo>
                    <a:pt x="48" y="336"/>
                    <a:pt x="47" y="337"/>
                    <a:pt x="47" y="338"/>
                  </a:cubicBezTo>
                  <a:cubicBezTo>
                    <a:pt x="45" y="342"/>
                    <a:pt x="44" y="345"/>
                    <a:pt x="42" y="349"/>
                  </a:cubicBezTo>
                  <a:cubicBezTo>
                    <a:pt x="42" y="350"/>
                    <a:pt x="41" y="351"/>
                    <a:pt x="41" y="353"/>
                  </a:cubicBezTo>
                  <a:cubicBezTo>
                    <a:pt x="39" y="356"/>
                    <a:pt x="38" y="360"/>
                    <a:pt x="36" y="364"/>
                  </a:cubicBezTo>
                  <a:cubicBezTo>
                    <a:pt x="36" y="365"/>
                    <a:pt x="36" y="366"/>
                    <a:pt x="35" y="367"/>
                  </a:cubicBezTo>
                  <a:cubicBezTo>
                    <a:pt x="32" y="377"/>
                    <a:pt x="28" y="386"/>
                    <a:pt x="25" y="396"/>
                  </a:cubicBezTo>
                  <a:cubicBezTo>
                    <a:pt x="25" y="397"/>
                    <a:pt x="25" y="399"/>
                    <a:pt x="24" y="400"/>
                  </a:cubicBezTo>
                  <a:cubicBezTo>
                    <a:pt x="23" y="403"/>
                    <a:pt x="22" y="407"/>
                    <a:pt x="21" y="411"/>
                  </a:cubicBezTo>
                  <a:cubicBezTo>
                    <a:pt x="21" y="413"/>
                    <a:pt x="20" y="414"/>
                    <a:pt x="20" y="416"/>
                  </a:cubicBezTo>
                  <a:cubicBezTo>
                    <a:pt x="19" y="419"/>
                    <a:pt x="18" y="423"/>
                    <a:pt x="17" y="426"/>
                  </a:cubicBezTo>
                  <a:cubicBezTo>
                    <a:pt x="17" y="428"/>
                    <a:pt x="16" y="429"/>
                    <a:pt x="16" y="431"/>
                  </a:cubicBezTo>
                  <a:cubicBezTo>
                    <a:pt x="15" y="435"/>
                    <a:pt x="14" y="438"/>
                    <a:pt x="13" y="442"/>
                  </a:cubicBezTo>
                  <a:cubicBezTo>
                    <a:pt x="13" y="443"/>
                    <a:pt x="13" y="445"/>
                    <a:pt x="12" y="446"/>
                  </a:cubicBezTo>
                  <a:cubicBezTo>
                    <a:pt x="12" y="451"/>
                    <a:pt x="11" y="455"/>
                    <a:pt x="10" y="459"/>
                  </a:cubicBezTo>
                  <a:cubicBezTo>
                    <a:pt x="10" y="460"/>
                    <a:pt x="10" y="461"/>
                    <a:pt x="9" y="462"/>
                  </a:cubicBezTo>
                  <a:cubicBezTo>
                    <a:pt x="8" y="467"/>
                    <a:pt x="8" y="472"/>
                    <a:pt x="7" y="477"/>
                  </a:cubicBezTo>
                  <a:cubicBezTo>
                    <a:pt x="7" y="478"/>
                    <a:pt x="7" y="479"/>
                    <a:pt x="6" y="480"/>
                  </a:cubicBezTo>
                  <a:cubicBezTo>
                    <a:pt x="6" y="484"/>
                    <a:pt x="5" y="489"/>
                    <a:pt x="5" y="493"/>
                  </a:cubicBezTo>
                  <a:cubicBezTo>
                    <a:pt x="5" y="494"/>
                    <a:pt x="4" y="496"/>
                    <a:pt x="4" y="498"/>
                  </a:cubicBezTo>
                  <a:cubicBezTo>
                    <a:pt x="4" y="501"/>
                    <a:pt x="3" y="505"/>
                    <a:pt x="3" y="508"/>
                  </a:cubicBezTo>
                  <a:cubicBezTo>
                    <a:pt x="3" y="510"/>
                    <a:pt x="3" y="512"/>
                    <a:pt x="3" y="514"/>
                  </a:cubicBezTo>
                  <a:cubicBezTo>
                    <a:pt x="2" y="517"/>
                    <a:pt x="2" y="521"/>
                    <a:pt x="2" y="524"/>
                  </a:cubicBezTo>
                  <a:cubicBezTo>
                    <a:pt x="2" y="526"/>
                    <a:pt x="2" y="528"/>
                    <a:pt x="1" y="530"/>
                  </a:cubicBezTo>
                  <a:cubicBezTo>
                    <a:pt x="1" y="534"/>
                    <a:pt x="1" y="537"/>
                    <a:pt x="1" y="541"/>
                  </a:cubicBezTo>
                  <a:cubicBezTo>
                    <a:pt x="1" y="543"/>
                    <a:pt x="1" y="544"/>
                    <a:pt x="1" y="546"/>
                  </a:cubicBezTo>
                  <a:cubicBezTo>
                    <a:pt x="1" y="551"/>
                    <a:pt x="0" y="557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352"/>
                    <a:pt x="1010" y="168"/>
                    <a:pt x="839" y="72"/>
                  </a:cubicBezTo>
                  <a:close/>
                  <a:moveTo>
                    <a:pt x="1013" y="344"/>
                  </a:moveTo>
                  <a:lnTo>
                    <a:pt x="977" y="364"/>
                  </a:lnTo>
                  <a:lnTo>
                    <a:pt x="991" y="400"/>
                  </a:lnTo>
                  <a:lnTo>
                    <a:pt x="985" y="425"/>
                  </a:lnTo>
                  <a:lnTo>
                    <a:pt x="1021" y="428"/>
                  </a:lnTo>
                  <a:lnTo>
                    <a:pt x="1015" y="387"/>
                  </a:lnTo>
                  <a:lnTo>
                    <a:pt x="1001" y="368"/>
                  </a:lnTo>
                  <a:lnTo>
                    <a:pt x="1017" y="361"/>
                  </a:lnTo>
                  <a:lnTo>
                    <a:pt x="1017" y="353"/>
                  </a:lnTo>
                  <a:cubicBezTo>
                    <a:pt x="1038" y="399"/>
                    <a:pt x="1053" y="449"/>
                    <a:pt x="1059" y="501"/>
                  </a:cubicBezTo>
                  <a:lnTo>
                    <a:pt x="1020" y="494"/>
                  </a:lnTo>
                  <a:lnTo>
                    <a:pt x="998" y="475"/>
                  </a:lnTo>
                  <a:lnTo>
                    <a:pt x="986" y="481"/>
                  </a:lnTo>
                  <a:lnTo>
                    <a:pt x="1003" y="520"/>
                  </a:lnTo>
                  <a:lnTo>
                    <a:pt x="1028" y="507"/>
                  </a:lnTo>
                  <a:lnTo>
                    <a:pt x="1062" y="532"/>
                  </a:lnTo>
                  <a:lnTo>
                    <a:pt x="1062" y="533"/>
                  </a:lnTo>
                  <a:lnTo>
                    <a:pt x="962" y="592"/>
                  </a:lnTo>
                  <a:lnTo>
                    <a:pt x="911" y="491"/>
                  </a:lnTo>
                  <a:lnTo>
                    <a:pt x="900" y="492"/>
                  </a:lnTo>
                  <a:lnTo>
                    <a:pt x="953" y="613"/>
                  </a:lnTo>
                  <a:lnTo>
                    <a:pt x="1004" y="589"/>
                  </a:lnTo>
                  <a:lnTo>
                    <a:pt x="988" y="645"/>
                  </a:lnTo>
                  <a:lnTo>
                    <a:pt x="937" y="692"/>
                  </a:lnTo>
                  <a:lnTo>
                    <a:pt x="944" y="761"/>
                  </a:lnTo>
                  <a:lnTo>
                    <a:pt x="916" y="784"/>
                  </a:lnTo>
                  <a:lnTo>
                    <a:pt x="862" y="884"/>
                  </a:lnTo>
                  <a:lnTo>
                    <a:pt x="809" y="894"/>
                  </a:lnTo>
                  <a:lnTo>
                    <a:pt x="762" y="781"/>
                  </a:lnTo>
                  <a:lnTo>
                    <a:pt x="774" y="729"/>
                  </a:lnTo>
                  <a:lnTo>
                    <a:pt x="745" y="639"/>
                  </a:lnTo>
                  <a:lnTo>
                    <a:pt x="646" y="645"/>
                  </a:lnTo>
                  <a:lnTo>
                    <a:pt x="592" y="592"/>
                  </a:lnTo>
                  <a:lnTo>
                    <a:pt x="601" y="505"/>
                  </a:lnTo>
                  <a:lnTo>
                    <a:pt x="654" y="441"/>
                  </a:lnTo>
                  <a:lnTo>
                    <a:pt x="758" y="423"/>
                  </a:lnTo>
                  <a:lnTo>
                    <a:pt x="764" y="450"/>
                  </a:lnTo>
                  <a:lnTo>
                    <a:pt x="806" y="478"/>
                  </a:lnTo>
                  <a:lnTo>
                    <a:pt x="822" y="455"/>
                  </a:lnTo>
                  <a:lnTo>
                    <a:pt x="886" y="472"/>
                  </a:lnTo>
                  <a:lnTo>
                    <a:pt x="903" y="462"/>
                  </a:lnTo>
                  <a:lnTo>
                    <a:pt x="910" y="437"/>
                  </a:lnTo>
                  <a:lnTo>
                    <a:pt x="866" y="430"/>
                  </a:lnTo>
                  <a:lnTo>
                    <a:pt x="851" y="405"/>
                  </a:lnTo>
                  <a:lnTo>
                    <a:pt x="841" y="400"/>
                  </a:lnTo>
                  <a:lnTo>
                    <a:pt x="832" y="431"/>
                  </a:lnTo>
                  <a:lnTo>
                    <a:pt x="812" y="407"/>
                  </a:lnTo>
                  <a:lnTo>
                    <a:pt x="814" y="386"/>
                  </a:lnTo>
                  <a:lnTo>
                    <a:pt x="787" y="365"/>
                  </a:lnTo>
                  <a:lnTo>
                    <a:pt x="772" y="357"/>
                  </a:lnTo>
                  <a:lnTo>
                    <a:pt x="773" y="378"/>
                  </a:lnTo>
                  <a:lnTo>
                    <a:pt x="806" y="400"/>
                  </a:lnTo>
                  <a:lnTo>
                    <a:pt x="789" y="420"/>
                  </a:lnTo>
                  <a:lnTo>
                    <a:pt x="765" y="388"/>
                  </a:lnTo>
                  <a:lnTo>
                    <a:pt x="748" y="369"/>
                  </a:lnTo>
                  <a:lnTo>
                    <a:pt x="709" y="388"/>
                  </a:lnTo>
                  <a:lnTo>
                    <a:pt x="682" y="432"/>
                  </a:lnTo>
                  <a:lnTo>
                    <a:pt x="640" y="425"/>
                  </a:lnTo>
                  <a:lnTo>
                    <a:pt x="637" y="373"/>
                  </a:lnTo>
                  <a:lnTo>
                    <a:pt x="691" y="377"/>
                  </a:lnTo>
                  <a:lnTo>
                    <a:pt x="674" y="349"/>
                  </a:lnTo>
                  <a:lnTo>
                    <a:pt x="663" y="327"/>
                  </a:lnTo>
                  <a:lnTo>
                    <a:pt x="704" y="314"/>
                  </a:lnTo>
                  <a:lnTo>
                    <a:pt x="726" y="284"/>
                  </a:lnTo>
                  <a:lnTo>
                    <a:pt x="744" y="283"/>
                  </a:lnTo>
                  <a:lnTo>
                    <a:pt x="741" y="266"/>
                  </a:lnTo>
                  <a:lnTo>
                    <a:pt x="752" y="250"/>
                  </a:lnTo>
                  <a:lnTo>
                    <a:pt x="761" y="276"/>
                  </a:lnTo>
                  <a:lnTo>
                    <a:pt x="812" y="277"/>
                  </a:lnTo>
                  <a:lnTo>
                    <a:pt x="827" y="241"/>
                  </a:lnTo>
                  <a:lnTo>
                    <a:pt x="846" y="248"/>
                  </a:lnTo>
                  <a:lnTo>
                    <a:pt x="840" y="223"/>
                  </a:lnTo>
                  <a:lnTo>
                    <a:pt x="870" y="213"/>
                  </a:lnTo>
                  <a:lnTo>
                    <a:pt x="861" y="202"/>
                  </a:lnTo>
                  <a:lnTo>
                    <a:pt x="833" y="210"/>
                  </a:lnTo>
                  <a:lnTo>
                    <a:pt x="824" y="186"/>
                  </a:lnTo>
                  <a:lnTo>
                    <a:pt x="822" y="186"/>
                  </a:lnTo>
                  <a:lnTo>
                    <a:pt x="823" y="184"/>
                  </a:lnTo>
                  <a:lnTo>
                    <a:pt x="819" y="174"/>
                  </a:lnTo>
                  <a:lnTo>
                    <a:pt x="830" y="167"/>
                  </a:lnTo>
                  <a:lnTo>
                    <a:pt x="838" y="145"/>
                  </a:lnTo>
                  <a:cubicBezTo>
                    <a:pt x="913" y="194"/>
                    <a:pt x="973" y="263"/>
                    <a:pt x="1013" y="344"/>
                  </a:cubicBezTo>
                  <a:close/>
                  <a:moveTo>
                    <a:pt x="957" y="819"/>
                  </a:moveTo>
                  <a:lnTo>
                    <a:pt x="958" y="767"/>
                  </a:lnTo>
                  <a:lnTo>
                    <a:pt x="994" y="739"/>
                  </a:lnTo>
                  <a:lnTo>
                    <a:pt x="999" y="765"/>
                  </a:lnTo>
                  <a:lnTo>
                    <a:pt x="978" y="828"/>
                  </a:lnTo>
                  <a:lnTo>
                    <a:pt x="957" y="819"/>
                  </a:lnTo>
                  <a:close/>
                  <a:moveTo>
                    <a:pt x="531" y="97"/>
                  </a:moveTo>
                  <a:lnTo>
                    <a:pt x="548" y="132"/>
                  </a:lnTo>
                  <a:lnTo>
                    <a:pt x="524" y="177"/>
                  </a:lnTo>
                  <a:lnTo>
                    <a:pt x="523" y="201"/>
                  </a:lnTo>
                  <a:lnTo>
                    <a:pt x="499" y="216"/>
                  </a:lnTo>
                  <a:lnTo>
                    <a:pt x="496" y="278"/>
                  </a:lnTo>
                  <a:lnTo>
                    <a:pt x="461" y="269"/>
                  </a:lnTo>
                  <a:lnTo>
                    <a:pt x="393" y="92"/>
                  </a:lnTo>
                  <a:cubicBezTo>
                    <a:pt x="431" y="78"/>
                    <a:pt x="471" y="69"/>
                    <a:pt x="512" y="65"/>
                  </a:cubicBezTo>
                  <a:lnTo>
                    <a:pt x="531" y="97"/>
                  </a:lnTo>
                  <a:close/>
                  <a:moveTo>
                    <a:pt x="832" y="141"/>
                  </a:moveTo>
                  <a:lnTo>
                    <a:pt x="829" y="141"/>
                  </a:lnTo>
                  <a:lnTo>
                    <a:pt x="812" y="161"/>
                  </a:lnTo>
                  <a:lnTo>
                    <a:pt x="798" y="193"/>
                  </a:lnTo>
                  <a:lnTo>
                    <a:pt x="814" y="210"/>
                  </a:lnTo>
                  <a:lnTo>
                    <a:pt x="798" y="251"/>
                  </a:lnTo>
                  <a:lnTo>
                    <a:pt x="775" y="260"/>
                  </a:lnTo>
                  <a:lnTo>
                    <a:pt x="761" y="219"/>
                  </a:lnTo>
                  <a:lnTo>
                    <a:pt x="734" y="234"/>
                  </a:lnTo>
                  <a:lnTo>
                    <a:pt x="721" y="227"/>
                  </a:lnTo>
                  <a:lnTo>
                    <a:pt x="722" y="186"/>
                  </a:lnTo>
                  <a:lnTo>
                    <a:pt x="746" y="168"/>
                  </a:lnTo>
                  <a:lnTo>
                    <a:pt x="765" y="120"/>
                  </a:lnTo>
                  <a:lnTo>
                    <a:pt x="780" y="112"/>
                  </a:lnTo>
                  <a:cubicBezTo>
                    <a:pt x="798" y="120"/>
                    <a:pt x="815" y="130"/>
                    <a:pt x="832" y="141"/>
                  </a:cubicBezTo>
                  <a:close/>
                  <a:moveTo>
                    <a:pt x="653" y="245"/>
                  </a:moveTo>
                  <a:lnTo>
                    <a:pt x="630" y="245"/>
                  </a:lnTo>
                  <a:lnTo>
                    <a:pt x="631" y="220"/>
                  </a:lnTo>
                  <a:lnTo>
                    <a:pt x="651" y="197"/>
                  </a:lnTo>
                  <a:lnTo>
                    <a:pt x="649" y="179"/>
                  </a:lnTo>
                  <a:lnTo>
                    <a:pt x="670" y="164"/>
                  </a:lnTo>
                  <a:lnTo>
                    <a:pt x="705" y="232"/>
                  </a:lnTo>
                  <a:lnTo>
                    <a:pt x="696" y="246"/>
                  </a:lnTo>
                  <a:lnTo>
                    <a:pt x="664" y="261"/>
                  </a:lnTo>
                  <a:lnTo>
                    <a:pt x="664" y="214"/>
                  </a:lnTo>
                  <a:lnTo>
                    <a:pt x="653" y="245"/>
                  </a:lnTo>
                  <a:close/>
                  <a:moveTo>
                    <a:pt x="280" y="150"/>
                  </a:moveTo>
                  <a:lnTo>
                    <a:pt x="316" y="146"/>
                  </a:lnTo>
                  <a:lnTo>
                    <a:pt x="316" y="224"/>
                  </a:lnTo>
                  <a:lnTo>
                    <a:pt x="254" y="236"/>
                  </a:lnTo>
                  <a:lnTo>
                    <a:pt x="242" y="269"/>
                  </a:lnTo>
                  <a:lnTo>
                    <a:pt x="301" y="333"/>
                  </a:lnTo>
                  <a:lnTo>
                    <a:pt x="316" y="331"/>
                  </a:lnTo>
                  <a:lnTo>
                    <a:pt x="326" y="251"/>
                  </a:lnTo>
                  <a:lnTo>
                    <a:pt x="365" y="249"/>
                  </a:lnTo>
                  <a:lnTo>
                    <a:pt x="381" y="294"/>
                  </a:lnTo>
                  <a:lnTo>
                    <a:pt x="401" y="281"/>
                  </a:lnTo>
                  <a:lnTo>
                    <a:pt x="446" y="382"/>
                  </a:lnTo>
                  <a:lnTo>
                    <a:pt x="383" y="411"/>
                  </a:lnTo>
                  <a:lnTo>
                    <a:pt x="334" y="437"/>
                  </a:lnTo>
                  <a:lnTo>
                    <a:pt x="295" y="490"/>
                  </a:lnTo>
                  <a:lnTo>
                    <a:pt x="295" y="517"/>
                  </a:lnTo>
                  <a:lnTo>
                    <a:pt x="281" y="519"/>
                  </a:lnTo>
                  <a:lnTo>
                    <a:pt x="271" y="490"/>
                  </a:lnTo>
                  <a:lnTo>
                    <a:pt x="215" y="499"/>
                  </a:lnTo>
                  <a:lnTo>
                    <a:pt x="203" y="533"/>
                  </a:lnTo>
                  <a:lnTo>
                    <a:pt x="217" y="554"/>
                  </a:lnTo>
                  <a:lnTo>
                    <a:pt x="238" y="537"/>
                  </a:lnTo>
                  <a:lnTo>
                    <a:pt x="258" y="539"/>
                  </a:lnTo>
                  <a:lnTo>
                    <a:pt x="248" y="568"/>
                  </a:lnTo>
                  <a:lnTo>
                    <a:pt x="273" y="570"/>
                  </a:lnTo>
                  <a:lnTo>
                    <a:pt x="281" y="601"/>
                  </a:lnTo>
                  <a:lnTo>
                    <a:pt x="297" y="606"/>
                  </a:lnTo>
                  <a:lnTo>
                    <a:pt x="309" y="586"/>
                  </a:lnTo>
                  <a:lnTo>
                    <a:pt x="391" y="595"/>
                  </a:lnTo>
                  <a:lnTo>
                    <a:pt x="446" y="636"/>
                  </a:lnTo>
                  <a:lnTo>
                    <a:pt x="455" y="668"/>
                  </a:lnTo>
                  <a:lnTo>
                    <a:pt x="526" y="703"/>
                  </a:lnTo>
                  <a:lnTo>
                    <a:pt x="485" y="787"/>
                  </a:lnTo>
                  <a:lnTo>
                    <a:pt x="445" y="793"/>
                  </a:lnTo>
                  <a:lnTo>
                    <a:pt x="438" y="826"/>
                  </a:lnTo>
                  <a:lnTo>
                    <a:pt x="354" y="898"/>
                  </a:lnTo>
                  <a:lnTo>
                    <a:pt x="316" y="971"/>
                  </a:lnTo>
                  <a:lnTo>
                    <a:pt x="344" y="1002"/>
                  </a:lnTo>
                  <a:lnTo>
                    <a:pt x="310" y="993"/>
                  </a:lnTo>
                  <a:cubicBezTo>
                    <a:pt x="305" y="990"/>
                    <a:pt x="300" y="987"/>
                    <a:pt x="295" y="984"/>
                  </a:cubicBezTo>
                  <a:lnTo>
                    <a:pt x="281" y="949"/>
                  </a:lnTo>
                  <a:lnTo>
                    <a:pt x="328" y="758"/>
                  </a:lnTo>
                  <a:lnTo>
                    <a:pt x="289" y="724"/>
                  </a:lnTo>
                  <a:lnTo>
                    <a:pt x="271" y="650"/>
                  </a:lnTo>
                  <a:lnTo>
                    <a:pt x="293" y="614"/>
                  </a:lnTo>
                  <a:lnTo>
                    <a:pt x="273" y="617"/>
                  </a:lnTo>
                  <a:lnTo>
                    <a:pt x="244" y="580"/>
                  </a:lnTo>
                  <a:lnTo>
                    <a:pt x="219" y="568"/>
                  </a:lnTo>
                  <a:lnTo>
                    <a:pt x="162" y="548"/>
                  </a:lnTo>
                  <a:lnTo>
                    <a:pt x="115" y="474"/>
                  </a:lnTo>
                  <a:lnTo>
                    <a:pt x="86" y="421"/>
                  </a:lnTo>
                  <a:lnTo>
                    <a:pt x="86" y="411"/>
                  </a:lnTo>
                  <a:cubicBezTo>
                    <a:pt x="120" y="304"/>
                    <a:pt x="189" y="213"/>
                    <a:pt x="280" y="1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POWER_USER_ID_ICONS_Flag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4161969" y="1680779"/>
            <a:ext cx="247855" cy="292368"/>
            <a:chOff x="5" y="-91"/>
            <a:chExt cx="490" cy="578"/>
          </a:xfrm>
          <a:solidFill>
            <a:schemeClr val="accent4"/>
          </a:solidFill>
        </p:grpSpPr>
        <p:sp>
          <p:nvSpPr>
            <p:cNvPr id="40" name="POWER_USER_ID_ICONS_Flag2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" y="39"/>
              <a:ext cx="162" cy="448"/>
            </a:xfrm>
            <a:custGeom>
              <a:avLst/>
              <a:gdLst>
                <a:gd name="T0" fmla="*/ 55 w 398"/>
                <a:gd name="T1" fmla="*/ 10 h 1102"/>
                <a:gd name="T2" fmla="*/ 135 w 398"/>
                <a:gd name="T3" fmla="*/ 56 h 1102"/>
                <a:gd name="T4" fmla="*/ 389 w 398"/>
                <a:gd name="T5" fmla="*/ 1012 h 1102"/>
                <a:gd name="T6" fmla="*/ 343 w 398"/>
                <a:gd name="T7" fmla="*/ 1093 h 1102"/>
                <a:gd name="T8" fmla="*/ 263 w 398"/>
                <a:gd name="T9" fmla="*/ 1046 h 1102"/>
                <a:gd name="T10" fmla="*/ 9 w 398"/>
                <a:gd name="T11" fmla="*/ 91 h 1102"/>
                <a:gd name="T12" fmla="*/ 55 w 398"/>
                <a:gd name="T13" fmla="*/ 1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1102">
                  <a:moveTo>
                    <a:pt x="55" y="10"/>
                  </a:moveTo>
                  <a:cubicBezTo>
                    <a:pt x="90" y="0"/>
                    <a:pt x="126" y="21"/>
                    <a:pt x="135" y="56"/>
                  </a:cubicBezTo>
                  <a:lnTo>
                    <a:pt x="389" y="1012"/>
                  </a:lnTo>
                  <a:cubicBezTo>
                    <a:pt x="398" y="1047"/>
                    <a:pt x="378" y="1083"/>
                    <a:pt x="343" y="1093"/>
                  </a:cubicBezTo>
                  <a:cubicBezTo>
                    <a:pt x="308" y="1102"/>
                    <a:pt x="272" y="1081"/>
                    <a:pt x="263" y="1046"/>
                  </a:cubicBezTo>
                  <a:lnTo>
                    <a:pt x="9" y="91"/>
                  </a:lnTo>
                  <a:cubicBezTo>
                    <a:pt x="0" y="55"/>
                    <a:pt x="21" y="19"/>
                    <a:pt x="55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POWER_USER_ID_ICONS_Flag2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84" y="-91"/>
              <a:ext cx="411" cy="350"/>
            </a:xfrm>
            <a:custGeom>
              <a:avLst/>
              <a:gdLst>
                <a:gd name="T0" fmla="*/ 0 w 1012"/>
                <a:gd name="T1" fmla="*/ 273 h 860"/>
                <a:gd name="T2" fmla="*/ 446 w 1012"/>
                <a:gd name="T3" fmla="*/ 171 h 860"/>
                <a:gd name="T4" fmla="*/ 1012 w 1012"/>
                <a:gd name="T5" fmla="*/ 260 h 860"/>
                <a:gd name="T6" fmla="*/ 932 w 1012"/>
                <a:gd name="T7" fmla="*/ 514 h 860"/>
                <a:gd name="T8" fmla="*/ 529 w 1012"/>
                <a:gd name="T9" fmla="*/ 671 h 860"/>
                <a:gd name="T10" fmla="*/ 162 w 1012"/>
                <a:gd name="T11" fmla="*/ 860 h 860"/>
                <a:gd name="T12" fmla="*/ 0 w 1012"/>
                <a:gd name="T13" fmla="*/ 273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860">
                  <a:moveTo>
                    <a:pt x="0" y="273"/>
                  </a:moveTo>
                  <a:cubicBezTo>
                    <a:pt x="16" y="243"/>
                    <a:pt x="175" y="0"/>
                    <a:pt x="446" y="171"/>
                  </a:cubicBezTo>
                  <a:cubicBezTo>
                    <a:pt x="718" y="343"/>
                    <a:pt x="895" y="465"/>
                    <a:pt x="1012" y="260"/>
                  </a:cubicBezTo>
                  <a:cubicBezTo>
                    <a:pt x="1012" y="260"/>
                    <a:pt x="983" y="426"/>
                    <a:pt x="932" y="514"/>
                  </a:cubicBezTo>
                  <a:cubicBezTo>
                    <a:pt x="882" y="602"/>
                    <a:pt x="725" y="723"/>
                    <a:pt x="529" y="671"/>
                  </a:cubicBezTo>
                  <a:cubicBezTo>
                    <a:pt x="349" y="624"/>
                    <a:pt x="216" y="697"/>
                    <a:pt x="162" y="860"/>
                  </a:cubicBezTo>
                  <a:cubicBezTo>
                    <a:pt x="162" y="860"/>
                    <a:pt x="12" y="318"/>
                    <a:pt x="0" y="27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2" name="POWER_USER_ID_ICONS_Clipboard3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5988117" y="1323310"/>
            <a:ext cx="164899" cy="220035"/>
            <a:chOff x="63" y="9"/>
            <a:chExt cx="326" cy="435"/>
          </a:xfrm>
          <a:noFill/>
        </p:grpSpPr>
        <p:sp>
          <p:nvSpPr>
            <p:cNvPr id="43" name="POWER_USER_ID_ICONS_Clipboard3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3" y="9"/>
              <a:ext cx="326" cy="435"/>
            </a:xfrm>
            <a:custGeom>
              <a:avLst/>
              <a:gdLst>
                <a:gd name="T0" fmla="*/ 206 w 225"/>
                <a:gd name="T1" fmla="*/ 24 h 299"/>
                <a:gd name="T2" fmla="*/ 175 w 225"/>
                <a:gd name="T3" fmla="*/ 24 h 299"/>
                <a:gd name="T4" fmla="*/ 172 w 225"/>
                <a:gd name="T5" fmla="*/ 25 h 299"/>
                <a:gd name="T6" fmla="*/ 150 w 225"/>
                <a:gd name="T7" fmla="*/ 12 h 299"/>
                <a:gd name="T8" fmla="*/ 129 w 225"/>
                <a:gd name="T9" fmla="*/ 12 h 299"/>
                <a:gd name="T10" fmla="*/ 112 w 225"/>
                <a:gd name="T11" fmla="*/ 0 h 299"/>
                <a:gd name="T12" fmla="*/ 95 w 225"/>
                <a:gd name="T13" fmla="*/ 12 h 299"/>
                <a:gd name="T14" fmla="*/ 74 w 225"/>
                <a:gd name="T15" fmla="*/ 12 h 299"/>
                <a:gd name="T16" fmla="*/ 52 w 225"/>
                <a:gd name="T17" fmla="*/ 25 h 299"/>
                <a:gd name="T18" fmla="*/ 50 w 225"/>
                <a:gd name="T19" fmla="*/ 24 h 299"/>
                <a:gd name="T20" fmla="*/ 18 w 225"/>
                <a:gd name="T21" fmla="*/ 24 h 299"/>
                <a:gd name="T22" fmla="*/ 0 w 225"/>
                <a:gd name="T23" fmla="*/ 43 h 299"/>
                <a:gd name="T24" fmla="*/ 0 w 225"/>
                <a:gd name="T25" fmla="*/ 280 h 299"/>
                <a:gd name="T26" fmla="*/ 18 w 225"/>
                <a:gd name="T27" fmla="*/ 299 h 299"/>
                <a:gd name="T28" fmla="*/ 206 w 225"/>
                <a:gd name="T29" fmla="*/ 299 h 299"/>
                <a:gd name="T30" fmla="*/ 225 w 225"/>
                <a:gd name="T31" fmla="*/ 280 h 299"/>
                <a:gd name="T32" fmla="*/ 225 w 225"/>
                <a:gd name="T33" fmla="*/ 43 h 299"/>
                <a:gd name="T34" fmla="*/ 206 w 225"/>
                <a:gd name="T35" fmla="*/ 24 h 299"/>
                <a:gd name="T36" fmla="*/ 62 w 225"/>
                <a:gd name="T37" fmla="*/ 36 h 299"/>
                <a:gd name="T38" fmla="*/ 74 w 225"/>
                <a:gd name="T39" fmla="*/ 24 h 299"/>
                <a:gd name="T40" fmla="*/ 100 w 225"/>
                <a:gd name="T41" fmla="*/ 24 h 299"/>
                <a:gd name="T42" fmla="*/ 100 w 225"/>
                <a:gd name="T43" fmla="*/ 24 h 299"/>
                <a:gd name="T44" fmla="*/ 100 w 225"/>
                <a:gd name="T45" fmla="*/ 24 h 299"/>
                <a:gd name="T46" fmla="*/ 107 w 225"/>
                <a:gd name="T47" fmla="*/ 18 h 299"/>
                <a:gd name="T48" fmla="*/ 112 w 225"/>
                <a:gd name="T49" fmla="*/ 12 h 299"/>
                <a:gd name="T50" fmla="*/ 117 w 225"/>
                <a:gd name="T51" fmla="*/ 18 h 299"/>
                <a:gd name="T52" fmla="*/ 124 w 225"/>
                <a:gd name="T53" fmla="*/ 24 h 299"/>
                <a:gd name="T54" fmla="*/ 124 w 225"/>
                <a:gd name="T55" fmla="*/ 24 h 299"/>
                <a:gd name="T56" fmla="*/ 124 w 225"/>
                <a:gd name="T57" fmla="*/ 24 h 299"/>
                <a:gd name="T58" fmla="*/ 150 w 225"/>
                <a:gd name="T59" fmla="*/ 24 h 299"/>
                <a:gd name="T60" fmla="*/ 162 w 225"/>
                <a:gd name="T61" fmla="*/ 36 h 299"/>
                <a:gd name="T62" fmla="*/ 162 w 225"/>
                <a:gd name="T63" fmla="*/ 49 h 299"/>
                <a:gd name="T64" fmla="*/ 62 w 225"/>
                <a:gd name="T65" fmla="*/ 49 h 299"/>
                <a:gd name="T66" fmla="*/ 62 w 225"/>
                <a:gd name="T67" fmla="*/ 36 h 299"/>
                <a:gd name="T68" fmla="*/ 212 w 225"/>
                <a:gd name="T69" fmla="*/ 280 h 299"/>
                <a:gd name="T70" fmla="*/ 206 w 225"/>
                <a:gd name="T71" fmla="*/ 287 h 299"/>
                <a:gd name="T72" fmla="*/ 18 w 225"/>
                <a:gd name="T73" fmla="*/ 287 h 299"/>
                <a:gd name="T74" fmla="*/ 12 w 225"/>
                <a:gd name="T75" fmla="*/ 280 h 299"/>
                <a:gd name="T76" fmla="*/ 12 w 225"/>
                <a:gd name="T77" fmla="*/ 43 h 299"/>
                <a:gd name="T78" fmla="*/ 18 w 225"/>
                <a:gd name="T79" fmla="*/ 37 h 299"/>
                <a:gd name="T80" fmla="*/ 50 w 225"/>
                <a:gd name="T81" fmla="*/ 37 h 299"/>
                <a:gd name="T82" fmla="*/ 50 w 225"/>
                <a:gd name="T83" fmla="*/ 55 h 299"/>
                <a:gd name="T84" fmla="*/ 56 w 225"/>
                <a:gd name="T85" fmla="*/ 62 h 299"/>
                <a:gd name="T86" fmla="*/ 168 w 225"/>
                <a:gd name="T87" fmla="*/ 62 h 299"/>
                <a:gd name="T88" fmla="*/ 175 w 225"/>
                <a:gd name="T89" fmla="*/ 55 h 299"/>
                <a:gd name="T90" fmla="*/ 175 w 225"/>
                <a:gd name="T91" fmla="*/ 37 h 299"/>
                <a:gd name="T92" fmla="*/ 206 w 225"/>
                <a:gd name="T93" fmla="*/ 37 h 299"/>
                <a:gd name="T94" fmla="*/ 212 w 225"/>
                <a:gd name="T95" fmla="*/ 43 h 299"/>
                <a:gd name="T96" fmla="*/ 212 w 225"/>
                <a:gd name="T97" fmla="*/ 2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5" h="299">
                  <a:moveTo>
                    <a:pt x="206" y="24"/>
                  </a:moveTo>
                  <a:lnTo>
                    <a:pt x="175" y="24"/>
                  </a:lnTo>
                  <a:cubicBezTo>
                    <a:pt x="173" y="24"/>
                    <a:pt x="173" y="24"/>
                    <a:pt x="172" y="25"/>
                  </a:cubicBezTo>
                  <a:cubicBezTo>
                    <a:pt x="168" y="17"/>
                    <a:pt x="159" y="12"/>
                    <a:pt x="150" y="12"/>
                  </a:cubicBezTo>
                  <a:lnTo>
                    <a:pt x="129" y="12"/>
                  </a:lnTo>
                  <a:cubicBezTo>
                    <a:pt x="126" y="5"/>
                    <a:pt x="120" y="0"/>
                    <a:pt x="112" y="0"/>
                  </a:cubicBezTo>
                  <a:cubicBezTo>
                    <a:pt x="104" y="0"/>
                    <a:pt x="98" y="5"/>
                    <a:pt x="95" y="12"/>
                  </a:cubicBezTo>
                  <a:lnTo>
                    <a:pt x="74" y="12"/>
                  </a:lnTo>
                  <a:cubicBezTo>
                    <a:pt x="65" y="12"/>
                    <a:pt x="56" y="17"/>
                    <a:pt x="52" y="25"/>
                  </a:cubicBezTo>
                  <a:cubicBezTo>
                    <a:pt x="51" y="24"/>
                    <a:pt x="51" y="24"/>
                    <a:pt x="50" y="24"/>
                  </a:cubicBezTo>
                  <a:lnTo>
                    <a:pt x="18" y="24"/>
                  </a:lnTo>
                  <a:cubicBezTo>
                    <a:pt x="8" y="24"/>
                    <a:pt x="0" y="32"/>
                    <a:pt x="0" y="43"/>
                  </a:cubicBezTo>
                  <a:lnTo>
                    <a:pt x="0" y="280"/>
                  </a:lnTo>
                  <a:cubicBezTo>
                    <a:pt x="0" y="291"/>
                    <a:pt x="8" y="299"/>
                    <a:pt x="18" y="299"/>
                  </a:cubicBezTo>
                  <a:lnTo>
                    <a:pt x="206" y="299"/>
                  </a:lnTo>
                  <a:cubicBezTo>
                    <a:pt x="216" y="299"/>
                    <a:pt x="225" y="291"/>
                    <a:pt x="225" y="280"/>
                  </a:cubicBezTo>
                  <a:lnTo>
                    <a:pt x="225" y="43"/>
                  </a:lnTo>
                  <a:cubicBezTo>
                    <a:pt x="225" y="32"/>
                    <a:pt x="216" y="24"/>
                    <a:pt x="206" y="24"/>
                  </a:cubicBezTo>
                  <a:close/>
                  <a:moveTo>
                    <a:pt x="62" y="36"/>
                  </a:moveTo>
                  <a:cubicBezTo>
                    <a:pt x="62" y="29"/>
                    <a:pt x="67" y="24"/>
                    <a:pt x="74" y="24"/>
                  </a:cubicBez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cubicBezTo>
                    <a:pt x="104" y="24"/>
                    <a:pt x="107" y="21"/>
                    <a:pt x="107" y="18"/>
                  </a:cubicBezTo>
                  <a:cubicBezTo>
                    <a:pt x="107" y="15"/>
                    <a:pt x="109" y="12"/>
                    <a:pt x="112" y="12"/>
                  </a:cubicBezTo>
                  <a:cubicBezTo>
                    <a:pt x="115" y="12"/>
                    <a:pt x="117" y="15"/>
                    <a:pt x="117" y="18"/>
                  </a:cubicBezTo>
                  <a:cubicBezTo>
                    <a:pt x="117" y="21"/>
                    <a:pt x="120" y="24"/>
                    <a:pt x="124" y="24"/>
                  </a:cubicBezTo>
                  <a:lnTo>
                    <a:pt x="124" y="24"/>
                  </a:lnTo>
                  <a:lnTo>
                    <a:pt x="124" y="24"/>
                  </a:lnTo>
                  <a:lnTo>
                    <a:pt x="150" y="24"/>
                  </a:lnTo>
                  <a:cubicBezTo>
                    <a:pt x="157" y="24"/>
                    <a:pt x="162" y="29"/>
                    <a:pt x="162" y="36"/>
                  </a:cubicBezTo>
                  <a:lnTo>
                    <a:pt x="162" y="49"/>
                  </a:lnTo>
                  <a:lnTo>
                    <a:pt x="62" y="49"/>
                  </a:lnTo>
                  <a:lnTo>
                    <a:pt x="62" y="36"/>
                  </a:lnTo>
                  <a:close/>
                  <a:moveTo>
                    <a:pt x="212" y="280"/>
                  </a:moveTo>
                  <a:cubicBezTo>
                    <a:pt x="212" y="284"/>
                    <a:pt x="209" y="287"/>
                    <a:pt x="206" y="287"/>
                  </a:cubicBezTo>
                  <a:lnTo>
                    <a:pt x="18" y="287"/>
                  </a:lnTo>
                  <a:cubicBezTo>
                    <a:pt x="15" y="287"/>
                    <a:pt x="12" y="284"/>
                    <a:pt x="12" y="280"/>
                  </a:cubicBezTo>
                  <a:lnTo>
                    <a:pt x="12" y="43"/>
                  </a:lnTo>
                  <a:cubicBezTo>
                    <a:pt x="12" y="39"/>
                    <a:pt x="15" y="37"/>
                    <a:pt x="18" y="37"/>
                  </a:cubicBezTo>
                  <a:lnTo>
                    <a:pt x="50" y="37"/>
                  </a:lnTo>
                  <a:lnTo>
                    <a:pt x="50" y="55"/>
                  </a:lnTo>
                  <a:cubicBezTo>
                    <a:pt x="50" y="59"/>
                    <a:pt x="52" y="62"/>
                    <a:pt x="56" y="62"/>
                  </a:cubicBezTo>
                  <a:lnTo>
                    <a:pt x="168" y="62"/>
                  </a:lnTo>
                  <a:cubicBezTo>
                    <a:pt x="172" y="62"/>
                    <a:pt x="175" y="59"/>
                    <a:pt x="175" y="55"/>
                  </a:cubicBezTo>
                  <a:lnTo>
                    <a:pt x="175" y="37"/>
                  </a:lnTo>
                  <a:lnTo>
                    <a:pt x="206" y="37"/>
                  </a:lnTo>
                  <a:cubicBezTo>
                    <a:pt x="209" y="37"/>
                    <a:pt x="212" y="39"/>
                    <a:pt x="212" y="43"/>
                  </a:cubicBezTo>
                  <a:lnTo>
                    <a:pt x="212" y="280"/>
                  </a:ln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POWER_USER_ID_ICONS_Clipboard3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25" y="245"/>
              <a:ext cx="201" cy="17"/>
            </a:xfrm>
            <a:custGeom>
              <a:avLst/>
              <a:gdLst>
                <a:gd name="T0" fmla="*/ 132 w 138"/>
                <a:gd name="T1" fmla="*/ 12 h 12"/>
                <a:gd name="T2" fmla="*/ 7 w 138"/>
                <a:gd name="T3" fmla="*/ 12 h 12"/>
                <a:gd name="T4" fmla="*/ 0 w 138"/>
                <a:gd name="T5" fmla="*/ 6 h 12"/>
                <a:gd name="T6" fmla="*/ 7 w 138"/>
                <a:gd name="T7" fmla="*/ 0 h 12"/>
                <a:gd name="T8" fmla="*/ 132 w 138"/>
                <a:gd name="T9" fmla="*/ 0 h 12"/>
                <a:gd name="T10" fmla="*/ 138 w 138"/>
                <a:gd name="T11" fmla="*/ 6 h 12"/>
                <a:gd name="T12" fmla="*/ 132 w 1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2"/>
                    <a:pt x="138" y="6"/>
                  </a:cubicBezTo>
                  <a:cubicBezTo>
                    <a:pt x="138" y="9"/>
                    <a:pt x="135" y="12"/>
                    <a:pt x="132" y="12"/>
                  </a:cubicBez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POWER_USER_ID_ICONS_Clipboard3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25" y="299"/>
              <a:ext cx="201" cy="19"/>
            </a:xfrm>
            <a:custGeom>
              <a:avLst/>
              <a:gdLst>
                <a:gd name="T0" fmla="*/ 132 w 138"/>
                <a:gd name="T1" fmla="*/ 13 h 13"/>
                <a:gd name="T2" fmla="*/ 7 w 138"/>
                <a:gd name="T3" fmla="*/ 13 h 13"/>
                <a:gd name="T4" fmla="*/ 0 w 138"/>
                <a:gd name="T5" fmla="*/ 6 h 13"/>
                <a:gd name="T6" fmla="*/ 7 w 138"/>
                <a:gd name="T7" fmla="*/ 0 h 13"/>
                <a:gd name="T8" fmla="*/ 132 w 138"/>
                <a:gd name="T9" fmla="*/ 0 h 13"/>
                <a:gd name="T10" fmla="*/ 138 w 138"/>
                <a:gd name="T11" fmla="*/ 6 h 13"/>
                <a:gd name="T12" fmla="*/ 132 w 1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3">
                  <a:moveTo>
                    <a:pt x="132" y="13"/>
                  </a:moveTo>
                  <a:lnTo>
                    <a:pt x="7" y="13"/>
                  </a:ln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3"/>
                    <a:pt x="138" y="6"/>
                  </a:cubicBezTo>
                  <a:cubicBezTo>
                    <a:pt x="138" y="10"/>
                    <a:pt x="135" y="13"/>
                    <a:pt x="132" y="13"/>
                  </a:cubicBez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POWER_USER_ID_ICONS_Clipboard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25" y="354"/>
              <a:ext cx="109" cy="17"/>
            </a:xfrm>
            <a:custGeom>
              <a:avLst/>
              <a:gdLst>
                <a:gd name="T0" fmla="*/ 69 w 75"/>
                <a:gd name="T1" fmla="*/ 12 h 12"/>
                <a:gd name="T2" fmla="*/ 7 w 75"/>
                <a:gd name="T3" fmla="*/ 12 h 12"/>
                <a:gd name="T4" fmla="*/ 0 w 75"/>
                <a:gd name="T5" fmla="*/ 6 h 12"/>
                <a:gd name="T6" fmla="*/ 7 w 75"/>
                <a:gd name="T7" fmla="*/ 0 h 12"/>
                <a:gd name="T8" fmla="*/ 69 w 75"/>
                <a:gd name="T9" fmla="*/ 0 h 12"/>
                <a:gd name="T10" fmla="*/ 75 w 75"/>
                <a:gd name="T11" fmla="*/ 6 h 12"/>
                <a:gd name="T12" fmla="*/ 69 w 7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">
                  <a:moveTo>
                    <a:pt x="69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69" y="0"/>
                  </a:lnTo>
                  <a:cubicBezTo>
                    <a:pt x="72" y="0"/>
                    <a:pt x="75" y="2"/>
                    <a:pt x="75" y="6"/>
                  </a:cubicBezTo>
                  <a:cubicBezTo>
                    <a:pt x="75" y="9"/>
                    <a:pt x="72" y="12"/>
                    <a:pt x="69" y="12"/>
                  </a:cubicBez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Freeform: Shape 47"/>
          <p:cNvSpPr>
            <a:spLocks noChangeAspect="1"/>
          </p:cNvSpPr>
          <p:nvPr/>
        </p:nvSpPr>
        <p:spPr>
          <a:xfrm rot="10800000">
            <a:off x="405606" y="2902078"/>
            <a:ext cx="914400" cy="1056685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reeform: Shape 48"/>
          <p:cNvSpPr>
            <a:spLocks noChangeAspect="1"/>
          </p:cNvSpPr>
          <p:nvPr/>
        </p:nvSpPr>
        <p:spPr>
          <a:xfrm rot="10800000">
            <a:off x="5646667" y="4099622"/>
            <a:ext cx="914400" cy="1056685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Freeform: Shape 49"/>
          <p:cNvSpPr>
            <a:spLocks noChangeAspect="1"/>
          </p:cNvSpPr>
          <p:nvPr/>
        </p:nvSpPr>
        <p:spPr>
          <a:xfrm rot="10800000">
            <a:off x="5738298" y="1974852"/>
            <a:ext cx="624548" cy="721731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: Shape 50"/>
          <p:cNvSpPr>
            <a:spLocks noChangeAspect="1"/>
          </p:cNvSpPr>
          <p:nvPr/>
        </p:nvSpPr>
        <p:spPr>
          <a:xfrm rot="10800000">
            <a:off x="4070667" y="1627950"/>
            <a:ext cx="387795" cy="448138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reeform: Shape 51"/>
          <p:cNvSpPr>
            <a:spLocks noChangeAspect="1"/>
          </p:cNvSpPr>
          <p:nvPr/>
        </p:nvSpPr>
        <p:spPr>
          <a:xfrm rot="10800000">
            <a:off x="5887335" y="1245983"/>
            <a:ext cx="387795" cy="448138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50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048" y="3693620"/>
            <a:ext cx="10883905" cy="4267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4301" y="2928573"/>
            <a:ext cx="645046" cy="1061538"/>
            <a:chOff x="2912374" y="4175482"/>
            <a:chExt cx="645046" cy="1061538"/>
          </a:xfrm>
        </p:grpSpPr>
        <p:sp>
          <p:nvSpPr>
            <p:cNvPr id="6" name="Arrow: Down 5"/>
            <p:cNvSpPr/>
            <p:nvPr/>
          </p:nvSpPr>
          <p:spPr>
            <a:xfrm>
              <a:off x="2912374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Arrow: Down 6"/>
            <p:cNvSpPr/>
            <p:nvPr/>
          </p:nvSpPr>
          <p:spPr>
            <a:xfrm>
              <a:off x="2992581" y="4175482"/>
              <a:ext cx="484632" cy="978408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17971" y="2928573"/>
            <a:ext cx="645046" cy="1061538"/>
            <a:chOff x="4094910" y="4175482"/>
            <a:chExt cx="645046" cy="1061538"/>
          </a:xfrm>
        </p:grpSpPr>
        <p:sp>
          <p:nvSpPr>
            <p:cNvPr id="9" name="Arrow: Down 8"/>
            <p:cNvSpPr/>
            <p:nvPr/>
          </p:nvSpPr>
          <p:spPr>
            <a:xfrm>
              <a:off x="4094910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4175117" y="4175482"/>
              <a:ext cx="484632" cy="97840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21641" y="2928573"/>
            <a:ext cx="645046" cy="1061538"/>
            <a:chOff x="5277446" y="4175482"/>
            <a:chExt cx="645046" cy="1061538"/>
          </a:xfrm>
        </p:grpSpPr>
        <p:sp>
          <p:nvSpPr>
            <p:cNvPr id="12" name="Arrow: Down 11"/>
            <p:cNvSpPr/>
            <p:nvPr/>
          </p:nvSpPr>
          <p:spPr>
            <a:xfrm>
              <a:off x="5277446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Arrow: Down 12"/>
            <p:cNvSpPr/>
            <p:nvPr/>
          </p:nvSpPr>
          <p:spPr>
            <a:xfrm>
              <a:off x="5357653" y="4175482"/>
              <a:ext cx="484632" cy="978408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25311" y="2928573"/>
            <a:ext cx="645046" cy="1061538"/>
            <a:chOff x="6459982" y="4175482"/>
            <a:chExt cx="645046" cy="1061538"/>
          </a:xfrm>
        </p:grpSpPr>
        <p:sp>
          <p:nvSpPr>
            <p:cNvPr id="15" name="Arrow: Down 14"/>
            <p:cNvSpPr/>
            <p:nvPr/>
          </p:nvSpPr>
          <p:spPr>
            <a:xfrm>
              <a:off x="6459982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Arrow: Down 15"/>
            <p:cNvSpPr/>
            <p:nvPr/>
          </p:nvSpPr>
          <p:spPr>
            <a:xfrm>
              <a:off x="6540189" y="4175482"/>
              <a:ext cx="484632" cy="97840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28981" y="2928573"/>
            <a:ext cx="645046" cy="1061538"/>
            <a:chOff x="7642518" y="4175482"/>
            <a:chExt cx="645046" cy="1061538"/>
          </a:xfrm>
        </p:grpSpPr>
        <p:sp>
          <p:nvSpPr>
            <p:cNvPr id="18" name="Arrow: Down 17"/>
            <p:cNvSpPr/>
            <p:nvPr/>
          </p:nvSpPr>
          <p:spPr>
            <a:xfrm>
              <a:off x="7642518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Arrow: Down 18"/>
            <p:cNvSpPr/>
            <p:nvPr/>
          </p:nvSpPr>
          <p:spPr>
            <a:xfrm>
              <a:off x="7722725" y="4175482"/>
              <a:ext cx="484632" cy="978408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532653" y="2928573"/>
            <a:ext cx="645046" cy="1061538"/>
            <a:chOff x="8825054" y="4175482"/>
            <a:chExt cx="645046" cy="1061538"/>
          </a:xfrm>
        </p:grpSpPr>
        <p:sp>
          <p:nvSpPr>
            <p:cNvPr id="21" name="Arrow: Down 20"/>
            <p:cNvSpPr/>
            <p:nvPr/>
          </p:nvSpPr>
          <p:spPr>
            <a:xfrm>
              <a:off x="8825054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Arrow: Down 21"/>
            <p:cNvSpPr/>
            <p:nvPr/>
          </p:nvSpPr>
          <p:spPr>
            <a:xfrm>
              <a:off x="8905261" y="4175482"/>
              <a:ext cx="484632" cy="978408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241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Disrupting startups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30545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Price pressure from competitors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849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demanding client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27153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Regulatory constraint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25457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639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Growing product complexity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23759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74B7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expensive raw material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27718" y="4121165"/>
            <a:ext cx="645046" cy="1549015"/>
            <a:chOff x="1014301" y="4121165"/>
            <a:chExt cx="645046" cy="1549015"/>
          </a:xfrm>
        </p:grpSpPr>
        <p:sp>
          <p:nvSpPr>
            <p:cNvPr id="29" name="Rectangle 28"/>
            <p:cNvSpPr/>
            <p:nvPr/>
          </p:nvSpPr>
          <p:spPr>
            <a:xfrm>
              <a:off x="1014301" y="4121165"/>
              <a:ext cx="645046" cy="1662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66634" y="4181471"/>
              <a:ext cx="140381" cy="1488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37743" y="4119519"/>
            <a:ext cx="645046" cy="1549015"/>
            <a:chOff x="4837743" y="4119519"/>
            <a:chExt cx="645046" cy="1549015"/>
          </a:xfrm>
        </p:grpSpPr>
        <p:sp>
          <p:nvSpPr>
            <p:cNvPr id="38" name="Rectangle 37"/>
            <p:cNvSpPr/>
            <p:nvPr/>
          </p:nvSpPr>
          <p:spPr>
            <a:xfrm>
              <a:off x="4837743" y="4119519"/>
              <a:ext cx="645046" cy="1662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90076" y="4179825"/>
              <a:ext cx="140381" cy="1488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519236" y="4117050"/>
            <a:ext cx="645046" cy="1549015"/>
            <a:chOff x="10572906" y="4117050"/>
            <a:chExt cx="645046" cy="1549015"/>
          </a:xfrm>
        </p:grpSpPr>
        <p:sp>
          <p:nvSpPr>
            <p:cNvPr id="47" name="Rectangle 46"/>
            <p:cNvSpPr/>
            <p:nvPr/>
          </p:nvSpPr>
          <p:spPr>
            <a:xfrm>
              <a:off x="10572906" y="4117050"/>
              <a:ext cx="645046" cy="1662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825239" y="4177356"/>
              <a:ext cx="140381" cy="1488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26164" y="5728017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Best-in-class customer service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8824" y="5728017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barriers to entry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937176" y="5741871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Vertical integration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F1CD6D1-F76A-6A92-8330-7A1536EE5D22}"/>
              </a:ext>
            </a:extLst>
          </p:cNvPr>
          <p:cNvSpPr txBox="1">
            <a:spLocks/>
          </p:cNvSpPr>
          <p:nvPr/>
        </p:nvSpPr>
        <p:spPr>
          <a:xfrm>
            <a:off x="171077" y="183724"/>
            <a:ext cx="4666666" cy="8163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MIGRATION Approach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4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7DF8-F068-FBC5-9184-E54E1B3E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 of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9796-ECF5-ABDB-4370-2F644DDC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Phase I – Lift &amp; Shift </a:t>
            </a:r>
          </a:p>
          <a:p>
            <a:r>
              <a:rPr lang="en-IN" dirty="0"/>
              <a:t>Phase II – Modernize , Refactor, Redesign Apps. </a:t>
            </a:r>
          </a:p>
        </p:txBody>
      </p:sp>
    </p:spTree>
    <p:extLst>
      <p:ext uri="{BB962C8B-B14F-4D97-AF65-F5344CB8AC3E}">
        <p14:creationId xmlns:p14="http://schemas.microsoft.com/office/powerpoint/2010/main" val="283005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Roadma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_POWER_USER_SEPARATOR_ICONS_favorite_POWER_USER_SEPARATOR_ICONS_pole_POWER_USER_SEPARATOR_ICONS_rating_POWER_USER_SEPARATOR_ICONS_star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_POWER_USER_SEPARATOR_ICONS_favorite_POWER_USER_SEPARATOR_ICONS_pole_POWER_USER_SEPARATOR_ICONS_rating_POWER_USER_SEPARATOR_ICONS_star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arth_POWER_USER_SEPARATOR_ICONS_global_POWER_USER_SEPARATOR_ICONS_planet_POWER_USER_SEPARATOR_ICONS_worl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arth_POWER_USER_SEPARATOR_ICONS_global_POWER_USER_SEPARATOR_ICONS_planet_POWER_USER_SEPARATOR_ICONS_worl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overnment_POWER_USER_SEPARATOR_ICONS_bank_POWER_USER_SEPARATOR_ICONS_building_POWER_USER_SEPARATOR_ICONS_pillars_POWER_USER_SEPARATOR_ICONS_politic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overnment_POWER_USER_SEPARATOR_ICONS_bank_POWER_USER_SEPARATOR_ICONS_building_POWER_USER_SEPARATOR_ICONS_pillars_POWER_USER_SEPARATOR_ICONS_politic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Pressu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overnment_POWER_USER_SEPARATOR_ICONS_bank_POWER_USER_SEPARATOR_ICONS_building_POWER_USER_SEPARATOR_ICONS_pillars_POWER_USER_SEPARATOR_ICONS_politic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arth_POWER_USER_SEPARATOR_ICONS_global_POWER_USER_SEPARATOR_ICONS_planet_POWER_USER_SEPARATOR_ICONS_worl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_POWER_USER_SEPARATOR_ICONS_favorite_POWER_USER_SEPARATOR_ICONS_pole_POWER_USER_SEPARATOR_ICONS_rating_POWER_USER_SEPARATOR_ICONS_star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110</TotalTime>
  <Words>280</Words>
  <Application>Microsoft Office PowerPoint</Application>
  <PresentationFormat>Widescreen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CREATING Cloud Migration Strategy</vt:lpstr>
      <vt:lpstr>Requirements</vt:lpstr>
      <vt:lpstr>Key Points</vt:lpstr>
      <vt:lpstr> MIGRATION Roadmap</vt:lpstr>
      <vt:lpstr>PowerPoint Presentation</vt:lpstr>
      <vt:lpstr>Key Points of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Cloud Migration Strategy</dc:title>
  <dc:creator>Phani Kishore Lanka</dc:creator>
  <cp:lastModifiedBy>Phani Kishore Lanka</cp:lastModifiedBy>
  <cp:revision>16</cp:revision>
  <dcterms:created xsi:type="dcterms:W3CDTF">2023-02-09T01:58:12Z</dcterms:created>
  <dcterms:modified xsi:type="dcterms:W3CDTF">2023-02-09T03:48:14Z</dcterms:modified>
</cp:coreProperties>
</file>