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3"/>
  </p:notesMasterIdLst>
  <p:sldIdLst>
    <p:sldId id="257" r:id="rId3"/>
    <p:sldId id="258" r:id="rId4"/>
    <p:sldId id="259" r:id="rId5"/>
    <p:sldId id="284" r:id="rId6"/>
    <p:sldId id="285" r:id="rId7"/>
    <p:sldId id="286" r:id="rId8"/>
    <p:sldId id="287" r:id="rId9"/>
    <p:sldId id="288" r:id="rId10"/>
    <p:sldId id="289" r:id="rId11"/>
    <p:sldId id="290" r:id="rId12"/>
    <p:sldId id="292" r:id="rId13"/>
    <p:sldId id="291" r:id="rId14"/>
    <p:sldId id="294"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293" r:id="rId35"/>
    <p:sldId id="319" r:id="rId36"/>
    <p:sldId id="320" r:id="rId37"/>
    <p:sldId id="318" r:id="rId38"/>
    <p:sldId id="324" r:id="rId39"/>
    <p:sldId id="321" r:id="rId40"/>
    <p:sldId id="322" r:id="rId41"/>
    <p:sldId id="32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9C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38D136-B962-4B3D-9053-D4251AEB36F1}" type="datetimeFigureOut">
              <a:rPr lang="en-IN" smtClean="0"/>
              <a:t>16-02-2023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AADAD-976C-4FB7-807A-23D0613EC69D}" type="slidenum">
              <a:rPr lang="en-IN" smtClean="0"/>
              <a:t>‹#›</a:t>
            </a:fld>
            <a:endParaRPr lang="en-IN"/>
          </a:p>
        </p:txBody>
      </p:sp>
    </p:spTree>
    <p:extLst>
      <p:ext uri="{BB962C8B-B14F-4D97-AF65-F5344CB8AC3E}">
        <p14:creationId xmlns:p14="http://schemas.microsoft.com/office/powerpoint/2010/main" val="2459197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412139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C8038-81A4-AED1-9F94-4E9762A9FC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915C62-4CE4-E262-A75E-C175A07D0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A931C3-C491-4CC9-2912-D742929703E2}"/>
              </a:ext>
            </a:extLst>
          </p:cNvPr>
          <p:cNvSpPr>
            <a:spLocks noGrp="1"/>
          </p:cNvSpPr>
          <p:nvPr>
            <p:ph type="dt" sz="half" idx="10"/>
          </p:nvPr>
        </p:nvSpPr>
        <p:spPr/>
        <p:txBody>
          <a:bodyPr/>
          <a:lstStyle/>
          <a:p>
            <a:fld id="{8CB30488-54C8-449E-A81D-0D06905DAFB2}" type="datetimeFigureOut">
              <a:rPr lang="en-IN" smtClean="0"/>
              <a:t>16-02-2023</a:t>
            </a:fld>
            <a:endParaRPr lang="en-IN"/>
          </a:p>
        </p:txBody>
      </p:sp>
      <p:sp>
        <p:nvSpPr>
          <p:cNvPr id="5" name="Footer Placeholder 4">
            <a:extLst>
              <a:ext uri="{FF2B5EF4-FFF2-40B4-BE49-F238E27FC236}">
                <a16:creationId xmlns:a16="http://schemas.microsoft.com/office/drawing/2014/main" id="{0D533098-DE43-C484-A226-93750725D3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0A181D-A98B-2070-B7C3-9F6B90B5C56B}"/>
              </a:ext>
            </a:extLst>
          </p:cNvPr>
          <p:cNvSpPr>
            <a:spLocks noGrp="1"/>
          </p:cNvSpPr>
          <p:nvPr>
            <p:ph type="sldNum" sz="quarter" idx="12"/>
          </p:nvPr>
        </p:nvSpPr>
        <p:spPr/>
        <p:txBody>
          <a:bodyPr/>
          <a:lstStyle/>
          <a:p>
            <a:fld id="{EADE3C9B-9E93-4E9C-B547-7B2ED465605F}" type="slidenum">
              <a:rPr lang="en-IN" smtClean="0"/>
              <a:t>‹#›</a:t>
            </a:fld>
            <a:endParaRPr lang="en-IN"/>
          </a:p>
        </p:txBody>
      </p:sp>
    </p:spTree>
    <p:extLst>
      <p:ext uri="{BB962C8B-B14F-4D97-AF65-F5344CB8AC3E}">
        <p14:creationId xmlns:p14="http://schemas.microsoft.com/office/powerpoint/2010/main" val="272810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D147-CFB8-89F4-F8D1-1D3AC3DC2E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9EF91E-69F9-3233-E9A8-ECF9DCFD81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A78B21-EBF7-6C65-A9AD-3A9DB7ACD37F}"/>
              </a:ext>
            </a:extLst>
          </p:cNvPr>
          <p:cNvSpPr>
            <a:spLocks noGrp="1"/>
          </p:cNvSpPr>
          <p:nvPr>
            <p:ph type="dt" sz="half" idx="10"/>
          </p:nvPr>
        </p:nvSpPr>
        <p:spPr/>
        <p:txBody>
          <a:bodyPr/>
          <a:lstStyle/>
          <a:p>
            <a:fld id="{8CB30488-54C8-449E-A81D-0D06905DAFB2}" type="datetimeFigureOut">
              <a:rPr lang="en-IN" smtClean="0"/>
              <a:t>16-02-2023</a:t>
            </a:fld>
            <a:endParaRPr lang="en-IN"/>
          </a:p>
        </p:txBody>
      </p:sp>
      <p:sp>
        <p:nvSpPr>
          <p:cNvPr id="5" name="Footer Placeholder 4">
            <a:extLst>
              <a:ext uri="{FF2B5EF4-FFF2-40B4-BE49-F238E27FC236}">
                <a16:creationId xmlns:a16="http://schemas.microsoft.com/office/drawing/2014/main" id="{99746661-6781-2BE7-21BF-34E6C65C9A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C1234A-9B00-B1B0-0241-22009247707C}"/>
              </a:ext>
            </a:extLst>
          </p:cNvPr>
          <p:cNvSpPr>
            <a:spLocks noGrp="1"/>
          </p:cNvSpPr>
          <p:nvPr>
            <p:ph type="sldNum" sz="quarter" idx="12"/>
          </p:nvPr>
        </p:nvSpPr>
        <p:spPr/>
        <p:txBody>
          <a:bodyPr/>
          <a:lstStyle/>
          <a:p>
            <a:fld id="{EADE3C9B-9E93-4E9C-B547-7B2ED465605F}" type="slidenum">
              <a:rPr lang="en-IN" smtClean="0"/>
              <a:t>‹#›</a:t>
            </a:fld>
            <a:endParaRPr lang="en-IN"/>
          </a:p>
        </p:txBody>
      </p:sp>
    </p:spTree>
    <p:extLst>
      <p:ext uri="{BB962C8B-B14F-4D97-AF65-F5344CB8AC3E}">
        <p14:creationId xmlns:p14="http://schemas.microsoft.com/office/powerpoint/2010/main" val="307122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FDD671-3FF2-C26E-CFFC-D9A4DE945F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0A0895-66F6-3ACE-B242-8C12D7E06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F18E70-DB6C-BFCE-6B3B-A06FC197681C}"/>
              </a:ext>
            </a:extLst>
          </p:cNvPr>
          <p:cNvSpPr>
            <a:spLocks noGrp="1"/>
          </p:cNvSpPr>
          <p:nvPr>
            <p:ph type="dt" sz="half" idx="10"/>
          </p:nvPr>
        </p:nvSpPr>
        <p:spPr/>
        <p:txBody>
          <a:bodyPr/>
          <a:lstStyle/>
          <a:p>
            <a:fld id="{8CB30488-54C8-449E-A81D-0D06905DAFB2}" type="datetimeFigureOut">
              <a:rPr lang="en-IN" smtClean="0"/>
              <a:t>16-02-2023</a:t>
            </a:fld>
            <a:endParaRPr lang="en-IN"/>
          </a:p>
        </p:txBody>
      </p:sp>
      <p:sp>
        <p:nvSpPr>
          <p:cNvPr id="5" name="Footer Placeholder 4">
            <a:extLst>
              <a:ext uri="{FF2B5EF4-FFF2-40B4-BE49-F238E27FC236}">
                <a16:creationId xmlns:a16="http://schemas.microsoft.com/office/drawing/2014/main" id="{F4C05CA6-FDB4-313E-F14A-484DD5BC24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FD67A2-B5C1-825E-8461-02544E25F1A5}"/>
              </a:ext>
            </a:extLst>
          </p:cNvPr>
          <p:cNvSpPr>
            <a:spLocks noGrp="1"/>
          </p:cNvSpPr>
          <p:nvPr>
            <p:ph type="sldNum" sz="quarter" idx="12"/>
          </p:nvPr>
        </p:nvSpPr>
        <p:spPr/>
        <p:txBody>
          <a:bodyPr/>
          <a:lstStyle/>
          <a:p>
            <a:fld id="{EADE3C9B-9E93-4E9C-B547-7B2ED465605F}" type="slidenum">
              <a:rPr lang="en-IN" smtClean="0"/>
              <a:t>‹#›</a:t>
            </a:fld>
            <a:endParaRPr lang="en-IN"/>
          </a:p>
        </p:txBody>
      </p:sp>
    </p:spTree>
    <p:extLst>
      <p:ext uri="{BB962C8B-B14F-4D97-AF65-F5344CB8AC3E}">
        <p14:creationId xmlns:p14="http://schemas.microsoft.com/office/powerpoint/2010/main" val="232105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225332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458140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with Half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2717988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27206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044754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59101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3C9BAF7-A9F4-4666-A96D-E0820914D8A4}"/>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9210B130-61BF-42BB-A9D3-54F0E9975E1E}"/>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ED4637A-B150-47D5-91AA-5443ECDF24E5}"/>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F345A228-3ACD-436B-BAEA-C19CFB995DFF}"/>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4808980A-AE2C-4B9A-923B-70728FF4B383}"/>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E90E16CE-7F71-45E1-88F3-0F2422E4E14F}"/>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5024FFFC-3734-4C7F-8BB4-1D72D8764C19}"/>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5E243F7-C034-42A6-94F7-39C26EF11897}"/>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F7416F4-3283-4DFF-BF8E-0F1B10C57C7B}"/>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4E43006F-FE7C-4D9C-9803-C7A1705E2E29}"/>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40B601BE-5173-46B7-B727-24C354628A9A}"/>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0840A278-AE7C-4997-AAEA-F758452843B7}"/>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03AE5DE6-4BFB-4DB3-8207-ABE7B804220D}"/>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06BC0376-95EB-4B85-AD13-AB07742066DC}"/>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91804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4774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C3F8-C6ED-DB2D-851D-B144FB22B5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3FF925-8158-F785-6416-1AD1112F94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E8D11F-8905-7608-E5DE-AFACE361D189}"/>
              </a:ext>
            </a:extLst>
          </p:cNvPr>
          <p:cNvSpPr>
            <a:spLocks noGrp="1"/>
          </p:cNvSpPr>
          <p:nvPr>
            <p:ph type="dt" sz="half" idx="10"/>
          </p:nvPr>
        </p:nvSpPr>
        <p:spPr/>
        <p:txBody>
          <a:bodyPr/>
          <a:lstStyle/>
          <a:p>
            <a:fld id="{8CB30488-54C8-449E-A81D-0D06905DAFB2}" type="datetimeFigureOut">
              <a:rPr lang="en-IN" smtClean="0"/>
              <a:t>16-02-2023</a:t>
            </a:fld>
            <a:endParaRPr lang="en-IN"/>
          </a:p>
        </p:txBody>
      </p:sp>
      <p:sp>
        <p:nvSpPr>
          <p:cNvPr id="5" name="Footer Placeholder 4">
            <a:extLst>
              <a:ext uri="{FF2B5EF4-FFF2-40B4-BE49-F238E27FC236}">
                <a16:creationId xmlns:a16="http://schemas.microsoft.com/office/drawing/2014/main" id="{0D717BE0-6CD8-EE1F-94AD-95C2B88C74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416592-980E-279E-8B6A-28C411BBE421}"/>
              </a:ext>
            </a:extLst>
          </p:cNvPr>
          <p:cNvSpPr>
            <a:spLocks noGrp="1"/>
          </p:cNvSpPr>
          <p:nvPr>
            <p:ph type="sldNum" sz="quarter" idx="12"/>
          </p:nvPr>
        </p:nvSpPr>
        <p:spPr/>
        <p:txBody>
          <a:bodyPr/>
          <a:lstStyle/>
          <a:p>
            <a:fld id="{EADE3C9B-9E93-4E9C-B547-7B2ED465605F}" type="slidenum">
              <a:rPr lang="en-IN" smtClean="0"/>
              <a:t>‹#›</a:t>
            </a:fld>
            <a:endParaRPr lang="en-IN"/>
          </a:p>
        </p:txBody>
      </p:sp>
    </p:spTree>
    <p:extLst>
      <p:ext uri="{BB962C8B-B14F-4D97-AF65-F5344CB8AC3E}">
        <p14:creationId xmlns:p14="http://schemas.microsoft.com/office/powerpoint/2010/main" val="12578953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Image Bullets">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2041BFF2-BC3B-3145-940D-004809E5A80A}"/>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A9906F5C-A183-DF45-AE48-C1D611CDC98D}"/>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C9CFF2EB-CD95-EA4D-810E-C9F8127071FE}"/>
              </a:ext>
            </a:extLst>
          </p:cNvPr>
          <p:cNvSpPr>
            <a:spLocks noChangeAspect="1"/>
          </p:cNvSpPr>
          <p:nvPr userDrawn="1"/>
        </p:nvSpPr>
        <p:spPr>
          <a:xfrm>
            <a:off x="7639529"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id="{EE120266-68E0-504A-B1C8-F3369F5AF7C0}"/>
              </a:ext>
            </a:extLst>
          </p:cNvPr>
          <p:cNvSpPr>
            <a:spLocks noChangeAspect="1"/>
          </p:cNvSpPr>
          <p:nvPr userDrawn="1"/>
        </p:nvSpPr>
        <p:spPr>
          <a:xfrm>
            <a:off x="9933998"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4FB4A810-8614-AD44-B362-CE45C8C679CE}"/>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5012" y="4683647"/>
            <a:ext cx="2160588" cy="900000"/>
          </a:xfrm>
        </p:spPr>
        <p:txBody>
          <a:bodyPr/>
          <a:lstStyle>
            <a:lvl1pPr marL="0" indent="0" algn="ctr">
              <a:buNone/>
              <a:defRPr sz="1600"/>
            </a:lvl1pPr>
          </a:lstStyle>
          <a:p>
            <a:pPr lvl="0"/>
            <a:r>
              <a:rPr lang="en-US" noProof="0"/>
              <a:t>Bullet Description</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09481"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315013" y="3926335"/>
            <a:ext cx="2160587" cy="504000"/>
          </a:xfrm>
        </p:spPr>
        <p:txBody>
          <a:bodyPr/>
          <a:lstStyle>
            <a:lvl1pPr marL="0" indent="0" algn="ctr">
              <a:buNone/>
              <a:defRPr b="1">
                <a:latin typeface="+mj-lt"/>
              </a:defRPr>
            </a:lvl1pPr>
          </a:lstStyle>
          <a:p>
            <a:pPr lvl="0"/>
            <a:r>
              <a:rPr lang="en-US" noProof="0"/>
              <a:t>Bullet 4</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9609481" y="3926335"/>
            <a:ext cx="2160588" cy="504000"/>
          </a:xfrm>
        </p:spPr>
        <p:txBody>
          <a:bodyPr/>
          <a:lstStyle>
            <a:lvl1pPr marL="0" indent="0" algn="ctr">
              <a:buNone/>
              <a:defRPr b="1">
                <a:latin typeface="+mj-lt"/>
              </a:defRPr>
            </a:lvl1pPr>
          </a:lstStyle>
          <a:p>
            <a:pPr lvl="0"/>
            <a:r>
              <a:rPr lang="en-US" noProof="0"/>
              <a:t>Bullet 5</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4" name="Picture Placeholder 3">
            <a:extLst>
              <a:ext uri="{FF2B5EF4-FFF2-40B4-BE49-F238E27FC236}">
                <a16:creationId xmlns:a16="http://schemas.microsoft.com/office/drawing/2014/main" id="{B0B1F8F6-73A5-F142-8A28-094DA998B5F5}"/>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32" name="Picture Placeholder 3">
            <a:extLst>
              <a:ext uri="{FF2B5EF4-FFF2-40B4-BE49-F238E27FC236}">
                <a16:creationId xmlns:a16="http://schemas.microsoft.com/office/drawing/2014/main" id="{F78A887E-89A6-244C-8AA4-484FE535876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33" name="Picture Placeholder 3">
            <a:extLst>
              <a:ext uri="{FF2B5EF4-FFF2-40B4-BE49-F238E27FC236}">
                <a16:creationId xmlns:a16="http://schemas.microsoft.com/office/drawing/2014/main" id="{52B18661-99A8-214A-A089-09F11F1EB5C4}"/>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34" name="Picture Placeholder 3">
            <a:extLst>
              <a:ext uri="{FF2B5EF4-FFF2-40B4-BE49-F238E27FC236}">
                <a16:creationId xmlns:a16="http://schemas.microsoft.com/office/drawing/2014/main" id="{69D5F0B5-DE10-D646-9244-6B4289E7793E}"/>
              </a:ext>
            </a:extLst>
          </p:cNvPr>
          <p:cNvSpPr>
            <a:spLocks noGrp="1"/>
          </p:cNvSpPr>
          <p:nvPr>
            <p:ph type="pic" sz="quarter" idx="30"/>
          </p:nvPr>
        </p:nvSpPr>
        <p:spPr>
          <a:xfrm>
            <a:off x="7967620" y="2358091"/>
            <a:ext cx="854075" cy="854075"/>
          </a:xfrm>
        </p:spPr>
        <p:txBody>
          <a:bodyPr/>
          <a:lstStyle>
            <a:lvl1pPr marL="0" indent="0">
              <a:buNone/>
              <a:defRPr/>
            </a:lvl1pPr>
          </a:lstStyle>
          <a:p>
            <a:r>
              <a:rPr lang="en-US" noProof="0"/>
              <a:t>Click icon to add picture</a:t>
            </a:r>
            <a:endParaRPr lang="en-US" noProof="0" dirty="0"/>
          </a:p>
        </p:txBody>
      </p:sp>
      <p:sp>
        <p:nvSpPr>
          <p:cNvPr id="35" name="Picture Placeholder 3">
            <a:extLst>
              <a:ext uri="{FF2B5EF4-FFF2-40B4-BE49-F238E27FC236}">
                <a16:creationId xmlns:a16="http://schemas.microsoft.com/office/drawing/2014/main" id="{72B87CCD-6D17-844B-87EF-F8BC69D79B06}"/>
              </a:ext>
            </a:extLst>
          </p:cNvPr>
          <p:cNvSpPr>
            <a:spLocks noGrp="1"/>
          </p:cNvSpPr>
          <p:nvPr>
            <p:ph type="pic" sz="quarter" idx="31"/>
          </p:nvPr>
        </p:nvSpPr>
        <p:spPr>
          <a:xfrm>
            <a:off x="10261341" y="2358091"/>
            <a:ext cx="854075" cy="854075"/>
          </a:xfrm>
        </p:spPr>
        <p:txBody>
          <a:bodyPr/>
          <a:lstStyle>
            <a:lvl1pPr marL="0" indent="0">
              <a:buNone/>
              <a:defRPr/>
            </a:lvl1pPr>
          </a:lstStyle>
          <a:p>
            <a:r>
              <a:rPr lang="en-US" noProof="0"/>
              <a:t>Click icon to add picture</a:t>
            </a:r>
            <a:endParaRPr lang="en-US" noProof="0" dirty="0"/>
          </a:p>
        </p:txBody>
      </p:sp>
      <p:cxnSp>
        <p:nvCxnSpPr>
          <p:cNvPr id="25" name="Straight Connector 24" descr="First divider line on slide">
            <a:extLst>
              <a:ext uri="{FF2B5EF4-FFF2-40B4-BE49-F238E27FC236}">
                <a16:creationId xmlns:a16="http://schemas.microsoft.com/office/drawing/2014/main" id="{402BCAE3-72EC-4098-A211-3555BFDE9329}"/>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descr="Second divider line on slide">
            <a:extLst>
              <a:ext uri="{FF2B5EF4-FFF2-40B4-BE49-F238E27FC236}">
                <a16:creationId xmlns:a16="http://schemas.microsoft.com/office/drawing/2014/main" id="{94A08494-9C0E-4AAF-BE9A-166FE994DABC}"/>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descr="Third divider line on slide">
            <a:extLst>
              <a:ext uri="{FF2B5EF4-FFF2-40B4-BE49-F238E27FC236}">
                <a16:creationId xmlns:a16="http://schemas.microsoft.com/office/drawing/2014/main" id="{698FE6A1-AEF7-4FD7-A689-908A6B9CC06E}"/>
              </a:ext>
              <a:ext uri="{C183D7F6-B498-43B3-948B-1728B52AA6E4}">
                <adec:decorative xmlns:adec="http://schemas.microsoft.com/office/drawing/2017/decorative" val="1"/>
              </a:ext>
            </a:extLst>
          </p:cNvPr>
          <p:cNvCxnSpPr>
            <a:cxnSpLocks/>
          </p:cNvCxnSpPr>
          <p:nvPr userDrawn="1"/>
        </p:nvCxnSpPr>
        <p:spPr>
          <a:xfrm>
            <a:off x="7248035"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descr="Fourth divider line on slide">
            <a:extLst>
              <a:ext uri="{FF2B5EF4-FFF2-40B4-BE49-F238E27FC236}">
                <a16:creationId xmlns:a16="http://schemas.microsoft.com/office/drawing/2014/main" id="{636DD6E3-6313-40D8-B03E-60E2E5A6979D}"/>
              </a:ext>
              <a:ext uri="{C183D7F6-B498-43B3-948B-1728B52AA6E4}">
                <adec:decorative xmlns:adec="http://schemas.microsoft.com/office/drawing/2017/decorative" val="1"/>
              </a:ext>
            </a:extLst>
          </p:cNvPr>
          <p:cNvCxnSpPr>
            <a:cxnSpLocks/>
          </p:cNvCxnSpPr>
          <p:nvPr userDrawn="1"/>
        </p:nvCxnSpPr>
        <p:spPr>
          <a:xfrm>
            <a:off x="9542529"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870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3 x Image Bullets Left">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019D3C0C-316D-A045-BC1B-D508718E47A9}"/>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56D90BAC-4672-454F-9B98-7A6F31D7B3F7}"/>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21146660-9CB0-D241-ACBC-5C0A9FC8AD1A}"/>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Picture Placeholder 3">
            <a:extLst>
              <a:ext uri="{FF2B5EF4-FFF2-40B4-BE49-F238E27FC236}">
                <a16:creationId xmlns:a16="http://schemas.microsoft.com/office/drawing/2014/main" id="{831AC394-0DDA-6F4A-B2D3-6D95CD866486}"/>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B1A58D5B-A4BA-F446-90DA-1B6B207869A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912C149-C249-1940-AF83-360853E78C26}"/>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Picture Placeholder 40">
            <a:extLst>
              <a:ext uri="{FF2B5EF4-FFF2-40B4-BE49-F238E27FC236}">
                <a16:creationId xmlns:a16="http://schemas.microsoft.com/office/drawing/2014/main"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cxnSp>
        <p:nvCxnSpPr>
          <p:cNvPr id="23" name="Straight Connector 22" descr="First divider line on slide">
            <a:extLst>
              <a:ext uri="{FF2B5EF4-FFF2-40B4-BE49-F238E27FC236}">
                <a16:creationId xmlns:a16="http://schemas.microsoft.com/office/drawing/2014/main" id="{7FE1F4E8-B411-4807-9D24-A045EE06CFD9}"/>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8C3F648E-45E5-403C-973E-2BEED634B269}"/>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753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3 x Image Bullets Right">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22F44C7F-FA9B-CB41-B5C2-6A40A969176A}"/>
              </a:ext>
            </a:extLst>
          </p:cNvPr>
          <p:cNvSpPr>
            <a:spLocks noChangeAspect="1"/>
          </p:cNvSpPr>
          <p:nvPr userDrawn="1"/>
        </p:nvSpPr>
        <p:spPr>
          <a:xfrm>
            <a:off x="7065918" y="1366589"/>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Oval 32">
            <a:extLst>
              <a:ext uri="{FF2B5EF4-FFF2-40B4-BE49-F238E27FC236}">
                <a16:creationId xmlns:a16="http://schemas.microsoft.com/office/drawing/2014/main" id="{0ACFECE1-DAAF-5642-BD0B-7A8FE9D241D9}"/>
              </a:ext>
            </a:extLst>
          </p:cNvPr>
          <p:cNvSpPr>
            <a:spLocks noChangeAspect="1"/>
          </p:cNvSpPr>
          <p:nvPr userDrawn="1"/>
        </p:nvSpPr>
        <p:spPr>
          <a:xfrm>
            <a:off x="7065918" y="2931225"/>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Oval 33">
            <a:extLst>
              <a:ext uri="{FF2B5EF4-FFF2-40B4-BE49-F238E27FC236}">
                <a16:creationId xmlns:a16="http://schemas.microsoft.com/office/drawing/2014/main" id="{90294551-87F8-DE4F-B54E-8231A9CAF5BF}"/>
              </a:ext>
            </a:extLst>
          </p:cNvPr>
          <p:cNvSpPr>
            <a:spLocks noChangeAspect="1"/>
          </p:cNvSpPr>
          <p:nvPr userDrawn="1"/>
        </p:nvSpPr>
        <p:spPr>
          <a:xfrm>
            <a:off x="7065918" y="4495861"/>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105351" y="86714"/>
            <a:ext cx="6208363"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9">
            <a:extLst>
              <a:ext uri="{FF2B5EF4-FFF2-40B4-BE49-F238E27FC236}">
                <a16:creationId xmlns:a16="http://schemas.microsoft.com/office/drawing/2014/main" id="{BDDC1CFF-7E89-421D-9524-BB3AECAFE005}"/>
              </a:ext>
            </a:extLst>
          </p:cNvPr>
          <p:cNvSpPr>
            <a:spLocks noGrp="1"/>
          </p:cNvSpPr>
          <p:nvPr>
            <p:ph type="pic" sz="quarter" idx="27" hasCustomPrompt="1"/>
          </p:nvPr>
        </p:nvSpPr>
        <p:spPr>
          <a:xfrm>
            <a:off x="105351" y="496139"/>
            <a:ext cx="6208364" cy="6275148"/>
          </a:xfrm>
          <a:custGeom>
            <a:avLst/>
            <a:gdLst>
              <a:gd name="connsiteX0" fmla="*/ 0 w 4441248"/>
              <a:gd name="connsiteY0" fmla="*/ 5980106 h 6321393"/>
              <a:gd name="connsiteX1" fmla="*/ 1034410 w 4441248"/>
              <a:gd name="connsiteY1" fmla="*/ 6048613 h 6321393"/>
              <a:gd name="connsiteX2" fmla="*/ 1778431 w 4441248"/>
              <a:gd name="connsiteY2" fmla="*/ 6321393 h 6321393"/>
              <a:gd name="connsiteX3" fmla="*/ 0 w 4441248"/>
              <a:gd name="connsiteY3" fmla="*/ 6321393 h 6321393"/>
              <a:gd name="connsiteX4" fmla="*/ 2269200 w 4441248"/>
              <a:gd name="connsiteY4" fmla="*/ 5443908 h 6321393"/>
              <a:gd name="connsiteX5" fmla="*/ 2395460 w 4441248"/>
              <a:gd name="connsiteY5" fmla="*/ 5885070 h 6321393"/>
              <a:gd name="connsiteX6" fmla="*/ 1997461 w 4441248"/>
              <a:gd name="connsiteY6" fmla="*/ 6195222 h 6321393"/>
              <a:gd name="connsiteX7" fmla="*/ 1526609 w 4441248"/>
              <a:gd name="connsiteY7" fmla="*/ 5931629 h 6321393"/>
              <a:gd name="connsiteX8" fmla="*/ 4441248 w 4441248"/>
              <a:gd name="connsiteY8" fmla="*/ 4283292 h 6321393"/>
              <a:gd name="connsiteX9" fmla="*/ 4441248 w 4441248"/>
              <a:gd name="connsiteY9" fmla="*/ 6321393 h 6321393"/>
              <a:gd name="connsiteX10" fmla="*/ 2296366 w 4441248"/>
              <a:gd name="connsiteY10" fmla="*/ 6321393 h 6321393"/>
              <a:gd name="connsiteX11" fmla="*/ 2056375 w 4441248"/>
              <a:gd name="connsiteY11" fmla="*/ 6224358 h 6321393"/>
              <a:gd name="connsiteX12" fmla="*/ 0 w 4441248"/>
              <a:gd name="connsiteY12" fmla="*/ 2359561 h 6321393"/>
              <a:gd name="connsiteX13" fmla="*/ 828613 w 4441248"/>
              <a:gd name="connsiteY13" fmla="*/ 2588947 h 6321393"/>
              <a:gd name="connsiteX14" fmla="*/ 0 w 4441248"/>
              <a:gd name="connsiteY14" fmla="*/ 3479506 h 6321393"/>
              <a:gd name="connsiteX15" fmla="*/ 3025930 w 4441248"/>
              <a:gd name="connsiteY15" fmla="*/ 144202 h 6321393"/>
              <a:gd name="connsiteX16" fmla="*/ 4441248 w 4441248"/>
              <a:gd name="connsiteY16" fmla="*/ 1340385 h 6321393"/>
              <a:gd name="connsiteX17" fmla="*/ 4441248 w 4441248"/>
              <a:gd name="connsiteY17" fmla="*/ 4098899 h 6321393"/>
              <a:gd name="connsiteX18" fmla="*/ 1417099 w 4441248"/>
              <a:gd name="connsiteY18" fmla="*/ 5846153 h 6321393"/>
              <a:gd name="connsiteX19" fmla="*/ 0 w 4441248"/>
              <a:gd name="connsiteY19" fmla="*/ 5428711 h 6321393"/>
              <a:gd name="connsiteX20" fmla="*/ 0 w 4441248"/>
              <a:gd name="connsiteY20" fmla="*/ 3724470 h 6321393"/>
              <a:gd name="connsiteX21" fmla="*/ 2684090 w 4441248"/>
              <a:gd name="connsiteY21" fmla="*/ 0 h 6321393"/>
              <a:gd name="connsiteX22" fmla="*/ 2784132 w 4441248"/>
              <a:gd name="connsiteY22" fmla="*/ 186781 h 6321393"/>
              <a:gd name="connsiteX23" fmla="*/ 1027256 w 4441248"/>
              <a:gd name="connsiteY23" fmla="*/ 2337985 h 6321393"/>
              <a:gd name="connsiteX24" fmla="*/ 451581 w 4441248"/>
              <a:gd name="connsiteY24" fmla="*/ 2265656 h 632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41248" h="6321393">
                <a:moveTo>
                  <a:pt x="0" y="5980106"/>
                </a:moveTo>
                <a:lnTo>
                  <a:pt x="1034410" y="6048613"/>
                </a:lnTo>
                <a:lnTo>
                  <a:pt x="1778431" y="6321393"/>
                </a:lnTo>
                <a:lnTo>
                  <a:pt x="0" y="6321393"/>
                </a:lnTo>
                <a:close/>
                <a:moveTo>
                  <a:pt x="2269200" y="5443908"/>
                </a:moveTo>
                <a:lnTo>
                  <a:pt x="2395460" y="5885070"/>
                </a:lnTo>
                <a:lnTo>
                  <a:pt x="1997461" y="6195222"/>
                </a:lnTo>
                <a:lnTo>
                  <a:pt x="1526609" y="5931629"/>
                </a:lnTo>
                <a:close/>
                <a:moveTo>
                  <a:pt x="4441248" y="4283292"/>
                </a:moveTo>
                <a:lnTo>
                  <a:pt x="4441248" y="6321393"/>
                </a:lnTo>
                <a:lnTo>
                  <a:pt x="2296366" y="6321393"/>
                </a:lnTo>
                <a:lnTo>
                  <a:pt x="2056375" y="6224358"/>
                </a:lnTo>
                <a:close/>
                <a:moveTo>
                  <a:pt x="0" y="2359561"/>
                </a:moveTo>
                <a:lnTo>
                  <a:pt x="828613" y="2588947"/>
                </a:lnTo>
                <a:lnTo>
                  <a:pt x="0" y="3479506"/>
                </a:lnTo>
                <a:close/>
                <a:moveTo>
                  <a:pt x="3025930" y="144202"/>
                </a:moveTo>
                <a:lnTo>
                  <a:pt x="4441248" y="1340385"/>
                </a:lnTo>
                <a:lnTo>
                  <a:pt x="4441248" y="4098899"/>
                </a:lnTo>
                <a:lnTo>
                  <a:pt x="1417099" y="5846153"/>
                </a:lnTo>
                <a:lnTo>
                  <a:pt x="0" y="5428711"/>
                </a:lnTo>
                <a:lnTo>
                  <a:pt x="0" y="3724470"/>
                </a:lnTo>
                <a:close/>
                <a:moveTo>
                  <a:pt x="2684090" y="0"/>
                </a:moveTo>
                <a:lnTo>
                  <a:pt x="2784132" y="186781"/>
                </a:lnTo>
                <a:lnTo>
                  <a:pt x="1027256" y="2337985"/>
                </a:lnTo>
                <a:lnTo>
                  <a:pt x="451581" y="2265656"/>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7068457" y="432000"/>
            <a:ext cx="4703542"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8768283" y="3582825"/>
            <a:ext cx="3002400" cy="720000"/>
          </a:xfrm>
        </p:spPr>
        <p:txBody>
          <a:bodyPr/>
          <a:lstStyle>
            <a:lvl1pPr marL="0" indent="0" algn="l">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8768283" y="5147461"/>
            <a:ext cx="3002400" cy="720000"/>
          </a:xfrm>
        </p:spPr>
        <p:txBody>
          <a:bodyPr/>
          <a:lstStyle>
            <a:lvl1pPr marL="0" indent="0" algn="l">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8768283" y="1369128"/>
            <a:ext cx="3002400" cy="432000"/>
          </a:xfrm>
        </p:spPr>
        <p:txBody>
          <a:bodyPr/>
          <a:lstStyle>
            <a:lvl1pPr marL="0" indent="0" algn="l">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8768283" y="2933764"/>
            <a:ext cx="3002400" cy="432000"/>
          </a:xfrm>
        </p:spPr>
        <p:txBody>
          <a:bodyPr/>
          <a:lstStyle>
            <a:lvl1pPr marL="0" indent="0" algn="l">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8768283" y="4498400"/>
            <a:ext cx="3002400" cy="432000"/>
          </a:xfrm>
        </p:spPr>
        <p:txBody>
          <a:bodyPr/>
          <a:lstStyle>
            <a:lvl1pPr marL="0" indent="0" algn="l">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8768283" y="1975094"/>
            <a:ext cx="3002400" cy="720000"/>
          </a:xfrm>
        </p:spPr>
        <p:txBody>
          <a:bodyPr/>
          <a:lstStyle>
            <a:lvl1pPr marL="0" indent="0" algn="l">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grpSp>
        <p:nvGrpSpPr>
          <p:cNvPr id="22" name="Group 21">
            <a:extLst>
              <a:ext uri="{FF2B5EF4-FFF2-40B4-BE49-F238E27FC236}">
                <a16:creationId xmlns:a16="http://schemas.microsoft.com/office/drawing/2014/main" id="{9089FAF0-BF60-4AB9-A62E-595008DC4646}"/>
              </a:ext>
            </a:extLst>
          </p:cNvPr>
          <p:cNvGrpSpPr/>
          <p:nvPr userDrawn="1"/>
        </p:nvGrpSpPr>
        <p:grpSpPr>
          <a:xfrm>
            <a:off x="1892000" y="2269752"/>
            <a:ext cx="3081180" cy="3011457"/>
            <a:chOff x="1892000" y="2269752"/>
            <a:chExt cx="3081180" cy="3011457"/>
          </a:xfrm>
        </p:grpSpPr>
        <p:sp>
          <p:nvSpPr>
            <p:cNvPr id="26" name="Freeform: Shape 13">
              <a:extLst>
                <a:ext uri="{FF2B5EF4-FFF2-40B4-BE49-F238E27FC236}">
                  <a16:creationId xmlns:a16="http://schemas.microsoft.com/office/drawing/2014/main" id="{ED7DCD52-0637-49D9-AD21-2DF94DD3E348}"/>
                </a:ext>
              </a:extLst>
            </p:cNvPr>
            <p:cNvSpPr/>
            <p:nvPr/>
          </p:nvSpPr>
          <p:spPr>
            <a:xfrm rot="4308689">
              <a:off x="2464728" y="2678543"/>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E6863CC2-FBFD-47D7-AB8F-DB2367EABF92}"/>
                </a:ext>
              </a:extLst>
            </p:cNvPr>
            <p:cNvSpPr/>
            <p:nvPr/>
          </p:nvSpPr>
          <p:spPr>
            <a:xfrm rot="13830869">
              <a:off x="2730967" y="5004791"/>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17">
              <a:extLst>
                <a:ext uri="{FF2B5EF4-FFF2-40B4-BE49-F238E27FC236}">
                  <a16:creationId xmlns:a16="http://schemas.microsoft.com/office/drawing/2014/main" id="{09ADFC5E-3BBA-404B-A496-A4035DF5E859}"/>
                </a:ext>
              </a:extLst>
            </p:cNvPr>
            <p:cNvSpPr/>
            <p:nvPr/>
          </p:nvSpPr>
          <p:spPr>
            <a:xfrm rot="12431080">
              <a:off x="2802151" y="4740752"/>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19">
              <a:extLst>
                <a:ext uri="{FF2B5EF4-FFF2-40B4-BE49-F238E27FC236}">
                  <a16:creationId xmlns:a16="http://schemas.microsoft.com/office/drawing/2014/main" id="{56E90DCD-03FB-4E9A-BD40-5269E9ACF1B1}"/>
                </a:ext>
              </a:extLst>
            </p:cNvPr>
            <p:cNvSpPr/>
            <p:nvPr/>
          </p:nvSpPr>
          <p:spPr>
            <a:xfrm rot="4308689">
              <a:off x="2058980" y="2102772"/>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3">
              <a:extLst>
                <a:ext uri="{FF2B5EF4-FFF2-40B4-BE49-F238E27FC236}">
                  <a16:creationId xmlns:a16="http://schemas.microsoft.com/office/drawing/2014/main" id="{529D90B1-BC17-4168-A297-1DF303FB3C48}"/>
                </a:ext>
              </a:extLst>
            </p:cNvPr>
            <p:cNvSpPr/>
            <p:nvPr/>
          </p:nvSpPr>
          <p:spPr>
            <a:xfrm rot="17193105">
              <a:off x="4648324" y="3873318"/>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6C5DEA8E-5C03-42CC-987D-490297890048}"/>
                </a:ext>
              </a:extLst>
            </p:cNvPr>
            <p:cNvSpPr/>
            <p:nvPr/>
          </p:nvSpPr>
          <p:spPr>
            <a:xfrm rot="17193105">
              <a:off x="4152588" y="3654247"/>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28">
              <a:extLst>
                <a:ext uri="{FF2B5EF4-FFF2-40B4-BE49-F238E27FC236}">
                  <a16:creationId xmlns:a16="http://schemas.microsoft.com/office/drawing/2014/main" id="{404E048B-9C67-4EC0-82E9-DC9D4AEE9703}"/>
                </a:ext>
              </a:extLst>
            </p:cNvPr>
            <p:cNvSpPr/>
            <p:nvPr/>
          </p:nvSpPr>
          <p:spPr>
            <a:xfrm rot="4308689">
              <a:off x="3831248" y="2441608"/>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8" name="Picture Placeholder 3">
            <a:extLst>
              <a:ext uri="{FF2B5EF4-FFF2-40B4-BE49-F238E27FC236}">
                <a16:creationId xmlns:a16="http://schemas.microsoft.com/office/drawing/2014/main" id="{EC82E52C-5E33-5942-8474-7ED4354EC95D}"/>
              </a:ext>
            </a:extLst>
          </p:cNvPr>
          <p:cNvSpPr>
            <a:spLocks noGrp="1"/>
          </p:cNvSpPr>
          <p:nvPr>
            <p:ph type="pic" sz="quarter" idx="30"/>
          </p:nvPr>
        </p:nvSpPr>
        <p:spPr>
          <a:xfrm>
            <a:off x="7405874" y="4835817"/>
            <a:ext cx="691688" cy="691688"/>
          </a:xfrm>
        </p:spPr>
        <p:txBody>
          <a:bodyPr/>
          <a:lstStyle>
            <a:lvl1pPr marL="0" indent="0">
              <a:buNone/>
              <a:defRPr/>
            </a:lvl1pPr>
          </a:lstStyle>
          <a:p>
            <a:r>
              <a:rPr lang="en-US" noProof="0"/>
              <a:t>Click icon to add picture</a:t>
            </a:r>
            <a:endParaRPr lang="en-US" noProof="0" dirty="0"/>
          </a:p>
        </p:txBody>
      </p:sp>
      <p:sp>
        <p:nvSpPr>
          <p:cNvPr id="39" name="Picture Placeholder 3">
            <a:extLst>
              <a:ext uri="{FF2B5EF4-FFF2-40B4-BE49-F238E27FC236}">
                <a16:creationId xmlns:a16="http://schemas.microsoft.com/office/drawing/2014/main" id="{07EC0147-5BE6-9248-BF42-BD99608F459C}"/>
              </a:ext>
            </a:extLst>
          </p:cNvPr>
          <p:cNvSpPr>
            <a:spLocks noGrp="1"/>
          </p:cNvSpPr>
          <p:nvPr>
            <p:ph type="pic" sz="quarter" idx="31"/>
          </p:nvPr>
        </p:nvSpPr>
        <p:spPr>
          <a:xfrm>
            <a:off x="7405874" y="3271181"/>
            <a:ext cx="691688" cy="691688"/>
          </a:xfrm>
        </p:spPr>
        <p:txBody>
          <a:bodyPr/>
          <a:lstStyle>
            <a:lvl1pPr marL="0" indent="0">
              <a:buNone/>
              <a:defRPr/>
            </a:lvl1pPr>
          </a:lstStyle>
          <a:p>
            <a:r>
              <a:rPr lang="en-US" noProof="0"/>
              <a:t>Click icon to add picture</a:t>
            </a:r>
            <a:endParaRPr lang="en-US" noProof="0" dirty="0"/>
          </a:p>
        </p:txBody>
      </p:sp>
      <p:sp>
        <p:nvSpPr>
          <p:cNvPr id="40" name="Picture Placeholder 3">
            <a:extLst>
              <a:ext uri="{FF2B5EF4-FFF2-40B4-BE49-F238E27FC236}">
                <a16:creationId xmlns:a16="http://schemas.microsoft.com/office/drawing/2014/main" id="{2B8E1942-1472-BC49-A624-3A31190A69E1}"/>
              </a:ext>
            </a:extLst>
          </p:cNvPr>
          <p:cNvSpPr>
            <a:spLocks noGrp="1"/>
          </p:cNvSpPr>
          <p:nvPr>
            <p:ph type="pic" sz="quarter" idx="32"/>
          </p:nvPr>
        </p:nvSpPr>
        <p:spPr>
          <a:xfrm>
            <a:off x="7405874" y="1706545"/>
            <a:ext cx="691688" cy="691688"/>
          </a:xfrm>
        </p:spPr>
        <p:txBody>
          <a:bodyPr/>
          <a:lstStyle>
            <a:lvl1pPr marL="0" indent="0">
              <a:buNone/>
              <a:defRPr/>
            </a:lvl1pPr>
          </a:lstStyle>
          <a:p>
            <a:r>
              <a:rPr lang="en-US" noProof="0"/>
              <a:t>Click icon to add picture</a:t>
            </a:r>
            <a:endParaRPr lang="en-US" noProof="0" dirty="0"/>
          </a:p>
        </p:txBody>
      </p:sp>
      <p:cxnSp>
        <p:nvCxnSpPr>
          <p:cNvPr id="36" name="Straight Connector 35" descr="First divider line on slide">
            <a:extLst>
              <a:ext uri="{FF2B5EF4-FFF2-40B4-BE49-F238E27FC236}">
                <a16:creationId xmlns:a16="http://schemas.microsoft.com/office/drawing/2014/main" id="{A140998F-B877-4BDC-843C-0071F5066380}"/>
              </a:ext>
              <a:ext uri="{C183D7F6-B498-43B3-948B-1728B52AA6E4}">
                <adec:decorative xmlns:adec="http://schemas.microsoft.com/office/drawing/2017/decorative" val="1"/>
              </a:ext>
            </a:extLst>
          </p:cNvPr>
          <p:cNvCxnSpPr>
            <a:cxnSpLocks/>
          </p:cNvCxnSpPr>
          <p:nvPr userDrawn="1"/>
        </p:nvCxnSpPr>
        <p:spPr>
          <a:xfrm flipH="1">
            <a:off x="8768283" y="2616579"/>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descr="Second divider line on slide">
            <a:extLst>
              <a:ext uri="{FF2B5EF4-FFF2-40B4-BE49-F238E27FC236}">
                <a16:creationId xmlns:a16="http://schemas.microsoft.com/office/drawing/2014/main" id="{2084D353-BE8A-4AAA-8BEC-B71CEE9DD7A1}"/>
              </a:ext>
              <a:ext uri="{C183D7F6-B498-43B3-948B-1728B52AA6E4}">
                <adec:decorative xmlns:adec="http://schemas.microsoft.com/office/drawing/2017/decorative" val="1"/>
              </a:ext>
            </a:extLst>
          </p:cNvPr>
          <p:cNvCxnSpPr>
            <a:cxnSpLocks/>
          </p:cNvCxnSpPr>
          <p:nvPr userDrawn="1"/>
        </p:nvCxnSpPr>
        <p:spPr>
          <a:xfrm flipH="1">
            <a:off x="8768283" y="4109914"/>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989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948377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730F7266-25A0-4B3A-A8CE-F083ECC9D4C6}"/>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userDrawn="1">
            <p:ph sz="half" idx="1"/>
          </p:nvPr>
        </p:nvSpPr>
        <p:spPr>
          <a:xfrm>
            <a:off x="906843" y="3429050"/>
            <a:ext cx="4522314" cy="27629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6" name="Text Placeholder 5">
            <a:extLst>
              <a:ext uri="{FF2B5EF4-FFF2-40B4-BE49-F238E27FC236}">
                <a16:creationId xmlns:a16="http://schemas.microsoft.com/office/drawing/2014/main" id="{7867C73D-EE16-41D1-B7CE-A35C765E3B8D}"/>
              </a:ext>
            </a:extLst>
          </p:cNvPr>
          <p:cNvSpPr>
            <a:spLocks noGrp="1"/>
          </p:cNvSpPr>
          <p:nvPr userDrawn="1">
            <p:ph type="body" sz="quarter" idx="12"/>
          </p:nvPr>
        </p:nvSpPr>
        <p:spPr>
          <a:xfrm>
            <a:off x="6774740" y="3429000"/>
            <a:ext cx="4522407" cy="2762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18">
            <a:extLst>
              <a:ext uri="{FF2B5EF4-FFF2-40B4-BE49-F238E27FC236}">
                <a16:creationId xmlns:a16="http://schemas.microsoft.com/office/drawing/2014/main" id="{FEF984BB-176D-4924-ADAD-52FBC95B07B2}"/>
              </a:ext>
            </a:extLst>
          </p:cNvPr>
          <p:cNvSpPr>
            <a:spLocks noGrp="1"/>
          </p:cNvSpPr>
          <p:nvPr>
            <p:ph type="body" sz="quarter" idx="13" hasCustomPrompt="1"/>
          </p:nvPr>
        </p:nvSpPr>
        <p:spPr>
          <a:xfrm>
            <a:off x="906463" y="2278063"/>
            <a:ext cx="4522787" cy="885825"/>
          </a:xfrm>
        </p:spPr>
        <p:txBody>
          <a:bodyPr anchor="ctr"/>
          <a:lstStyle>
            <a:lvl1pPr marL="0" indent="0">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21" name="Text Placeholder 20">
            <a:extLst>
              <a:ext uri="{FF2B5EF4-FFF2-40B4-BE49-F238E27FC236}">
                <a16:creationId xmlns:a16="http://schemas.microsoft.com/office/drawing/2014/main" id="{C59BE1D7-885A-4749-99BA-6909D64AFA4A}"/>
              </a:ext>
            </a:extLst>
          </p:cNvPr>
          <p:cNvSpPr>
            <a:spLocks noGrp="1"/>
          </p:cNvSpPr>
          <p:nvPr>
            <p:ph type="body" sz="quarter" idx="14" hasCustomPrompt="1"/>
          </p:nvPr>
        </p:nvSpPr>
        <p:spPr>
          <a:xfrm>
            <a:off x="6762750" y="2278063"/>
            <a:ext cx="4522787" cy="885825"/>
          </a:xfrm>
        </p:spPr>
        <p:txBody>
          <a:bodyPr anchor="ctr"/>
          <a:lstStyle>
            <a:lvl1pPr marL="0" indent="0">
              <a:buNone/>
              <a:defRPr sz="8000" b="1" i="0">
                <a:latin typeface="+mj-lt"/>
              </a:defRPr>
            </a:lvl1pPr>
          </a:lstStyle>
          <a:p>
            <a:pPr lvl="0"/>
            <a:r>
              <a:rPr lang="en-US" noProof="0"/>
              <a:t>2</a:t>
            </a:r>
          </a:p>
        </p:txBody>
      </p:sp>
      <p:cxnSp>
        <p:nvCxnSpPr>
          <p:cNvPr id="10" name="Straight Connector 9" descr="Middle divider line">
            <a:extLst>
              <a:ext uri="{FF2B5EF4-FFF2-40B4-BE49-F238E27FC236}">
                <a16:creationId xmlns:a16="http://schemas.microsoft.com/office/drawing/2014/main" id="{2B940646-DE40-4E0F-AE42-6530784C9A7D}"/>
              </a:ext>
              <a:ext uri="{C183D7F6-B498-43B3-948B-1728B52AA6E4}">
                <adec:decorative xmlns:adec="http://schemas.microsoft.com/office/drawing/2017/decorative" val="1"/>
              </a:ext>
            </a:extLst>
          </p:cNvPr>
          <p:cNvCxnSpPr>
            <a:cxnSpLocks/>
          </p:cNvCxnSpPr>
          <p:nvPr userDrawn="1"/>
        </p:nvCxnSpPr>
        <p:spPr>
          <a:xfrm>
            <a:off x="6096000" y="1391763"/>
            <a:ext cx="0" cy="458812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6511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Click to edit Master text styles</a:t>
            </a:r>
          </a:p>
        </p:txBody>
      </p:sp>
      <p:cxnSp>
        <p:nvCxnSpPr>
          <p:cNvPr id="28" name="Straight Connector 27" descr="Center divider line">
            <a:extLst>
              <a:ext uri="{FF2B5EF4-FFF2-40B4-BE49-F238E27FC236}">
                <a16:creationId xmlns:a16="http://schemas.microsoft.com/office/drawing/2014/main" id="{AEACA101-2521-41AA-8F51-FF0BF783E493}"/>
              </a:ext>
              <a:ext uri="{C183D7F6-B498-43B3-948B-1728B52AA6E4}">
                <adec:decorative xmlns:adec="http://schemas.microsoft.com/office/drawing/2017/decorative" val="1"/>
              </a:ext>
            </a:extLst>
          </p:cNvPr>
          <p:cNvCxnSpPr>
            <a:cxnSpLocks/>
          </p:cNvCxnSpPr>
          <p:nvPr userDrawn="1"/>
        </p:nvCxnSpPr>
        <p:spPr>
          <a:xfrm>
            <a:off x="6096000" y="2438720"/>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6472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1564536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2153814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103945" y="3995705"/>
            <a:ext cx="1964171" cy="216000"/>
          </a:xfrm>
        </p:spPr>
        <p:txBody>
          <a:bodyPr/>
          <a:lstStyle>
            <a:lvl1pPr marL="0" indent="0" algn="l">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955887" y="3995705"/>
            <a:ext cx="1964171" cy="216000"/>
          </a:xfrm>
        </p:spPr>
        <p:txBody>
          <a:bodyPr/>
          <a:lstStyle>
            <a:lvl1pPr marL="0" indent="0" algn="l">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9807829" y="3991240"/>
            <a:ext cx="1964171" cy="216000"/>
          </a:xfrm>
        </p:spPr>
        <p:txBody>
          <a:bodyPr/>
          <a:lstStyle>
            <a:lvl1pPr marL="0" indent="0" algn="l">
              <a:buNone/>
              <a:defRPr sz="1600"/>
            </a:lvl1pPr>
          </a:lstStyle>
          <a:p>
            <a:pPr lvl="0"/>
            <a:r>
              <a:rPr lang="en-US" noProof="0"/>
              <a:t>Title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103945" y="3424428"/>
            <a:ext cx="1964170" cy="504000"/>
          </a:xfrm>
        </p:spPr>
        <p:txBody>
          <a:bodyPr/>
          <a:lstStyle>
            <a:lvl1pPr marL="0" indent="0" algn="l">
              <a:buNone/>
              <a:defRPr b="1">
                <a:latin typeface="+mj-lt"/>
              </a:defRPr>
            </a:lvl1pPr>
          </a:lstStyle>
          <a:p>
            <a:pPr lvl="0"/>
            <a:r>
              <a:rPr lang="en-US" noProof="0"/>
              <a:t>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955887" y="3424428"/>
            <a:ext cx="1964171" cy="504000"/>
          </a:xfrm>
        </p:spPr>
        <p:txBody>
          <a:bodyPr/>
          <a:lstStyle>
            <a:lvl1pPr marL="0" indent="0" algn="l">
              <a:buNone/>
              <a:defRPr b="1">
                <a:latin typeface="+mj-lt"/>
              </a:defRPr>
            </a:lvl1pPr>
          </a:lstStyle>
          <a:p>
            <a:pPr lvl="0"/>
            <a:r>
              <a:rPr lang="en-US" noProof="0"/>
              <a:t>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9807830" y="3424428"/>
            <a:ext cx="1964170" cy="504000"/>
          </a:xfrm>
        </p:spPr>
        <p:txBody>
          <a:bodyPr/>
          <a:lstStyle>
            <a:lvl1pPr marL="0" indent="0" algn="l">
              <a:buNone/>
              <a:defRPr b="1">
                <a:latin typeface="+mj-lt"/>
              </a:defRPr>
            </a:lvl1pPr>
          </a:lstStyle>
          <a:p>
            <a:pPr lvl="0"/>
            <a:r>
              <a:rPr lang="en-US" noProof="0"/>
              <a:t>Name</a:t>
            </a:r>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431800"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283742"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8135683"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4" name="Text Placeholder 3">
            <a:extLst>
              <a:ext uri="{FF2B5EF4-FFF2-40B4-BE49-F238E27FC236}">
                <a16:creationId xmlns:a16="http://schemas.microsoft.com/office/drawing/2014/main" id="{B47CA876-2153-4136-850D-EE098BDC242E}"/>
              </a:ext>
            </a:extLst>
          </p:cNvPr>
          <p:cNvSpPr>
            <a:spLocks noGrp="1"/>
          </p:cNvSpPr>
          <p:nvPr>
            <p:ph type="body" sz="quarter" idx="27" hasCustomPrompt="1"/>
          </p:nvPr>
        </p:nvSpPr>
        <p:spPr>
          <a:xfrm>
            <a:off x="2103945" y="4311393"/>
            <a:ext cx="1964172" cy="1130300"/>
          </a:xfrm>
        </p:spPr>
        <p:txBody>
          <a:bodyPr/>
          <a:lstStyle>
            <a:lvl1pPr marL="0" indent="0">
              <a:buFont typeface="Arial" panose="020B0604020202020204" pitchFamily="34" charse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Short Bio</a:t>
            </a:r>
          </a:p>
        </p:txBody>
      </p:sp>
      <p:sp>
        <p:nvSpPr>
          <p:cNvPr id="11" name="Text Placeholder 10">
            <a:extLst>
              <a:ext uri="{FF2B5EF4-FFF2-40B4-BE49-F238E27FC236}">
                <a16:creationId xmlns:a16="http://schemas.microsoft.com/office/drawing/2014/main" id="{969B21C2-C689-49C2-B45F-14C5C53A587B}"/>
              </a:ext>
            </a:extLst>
          </p:cNvPr>
          <p:cNvSpPr>
            <a:spLocks noGrp="1"/>
          </p:cNvSpPr>
          <p:nvPr>
            <p:ph type="body" sz="quarter" idx="28" hasCustomPrompt="1"/>
          </p:nvPr>
        </p:nvSpPr>
        <p:spPr>
          <a:xfrm>
            <a:off x="5955887" y="4311393"/>
            <a:ext cx="1963737" cy="1130300"/>
          </a:xfrm>
        </p:spPr>
        <p:txBody>
          <a:bodyPr/>
          <a:lstStyle>
            <a:lvl1pPr marL="0" indent="0">
              <a:buNone/>
              <a:defRPr/>
            </a:lvl1pPr>
          </a:lstStyle>
          <a:p>
            <a:pPr lvl="0"/>
            <a:r>
              <a:rPr lang="en-US" noProof="0"/>
              <a:t>Short Bio</a:t>
            </a:r>
          </a:p>
        </p:txBody>
      </p:sp>
      <p:sp>
        <p:nvSpPr>
          <p:cNvPr id="17" name="Text Placeholder 16">
            <a:extLst>
              <a:ext uri="{FF2B5EF4-FFF2-40B4-BE49-F238E27FC236}">
                <a16:creationId xmlns:a16="http://schemas.microsoft.com/office/drawing/2014/main" id="{E33D8E11-F7FD-4AD9-BEC6-78C6500F8172}"/>
              </a:ext>
            </a:extLst>
          </p:cNvPr>
          <p:cNvSpPr>
            <a:spLocks noGrp="1"/>
          </p:cNvSpPr>
          <p:nvPr>
            <p:ph type="body" sz="quarter" idx="29" hasCustomPrompt="1"/>
          </p:nvPr>
        </p:nvSpPr>
        <p:spPr>
          <a:xfrm>
            <a:off x="9807829" y="4311393"/>
            <a:ext cx="1981200" cy="1138238"/>
          </a:xfrm>
        </p:spPr>
        <p:txBody>
          <a:bodyPr/>
          <a:lstStyle>
            <a:lvl1pPr marL="0" indent="0">
              <a:buNone/>
              <a:defRPr/>
            </a:lvl1pPr>
          </a:lstStyle>
          <a:p>
            <a:pPr lvl="0"/>
            <a:r>
              <a:rPr lang="en-US" noProof="0"/>
              <a:t>Short Bio</a:t>
            </a:r>
          </a:p>
        </p:txBody>
      </p:sp>
    </p:spTree>
    <p:extLst>
      <p:ext uri="{BB962C8B-B14F-4D97-AF65-F5344CB8AC3E}">
        <p14:creationId xmlns:p14="http://schemas.microsoft.com/office/powerpoint/2010/main" val="30742131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7" name="Picture Placeholder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0" name="Picture Placeholder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spTree>
    <p:extLst>
      <p:ext uri="{BB962C8B-B14F-4D97-AF65-F5344CB8AC3E}">
        <p14:creationId xmlns:p14="http://schemas.microsoft.com/office/powerpoint/2010/main" val="114850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82CD-3DF1-ADC5-2935-2ED7293288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759802-6418-0D33-E9E8-BE18AFD49A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2219A-441D-C47C-D2B5-2AEE1BC4198E}"/>
              </a:ext>
            </a:extLst>
          </p:cNvPr>
          <p:cNvSpPr>
            <a:spLocks noGrp="1"/>
          </p:cNvSpPr>
          <p:nvPr>
            <p:ph type="dt" sz="half" idx="10"/>
          </p:nvPr>
        </p:nvSpPr>
        <p:spPr/>
        <p:txBody>
          <a:bodyPr/>
          <a:lstStyle/>
          <a:p>
            <a:fld id="{8CB30488-54C8-449E-A81D-0D06905DAFB2}" type="datetimeFigureOut">
              <a:rPr lang="en-IN" smtClean="0"/>
              <a:t>16-02-2023</a:t>
            </a:fld>
            <a:endParaRPr lang="en-IN"/>
          </a:p>
        </p:txBody>
      </p:sp>
      <p:sp>
        <p:nvSpPr>
          <p:cNvPr id="5" name="Footer Placeholder 4">
            <a:extLst>
              <a:ext uri="{FF2B5EF4-FFF2-40B4-BE49-F238E27FC236}">
                <a16:creationId xmlns:a16="http://schemas.microsoft.com/office/drawing/2014/main" id="{B21BE2CF-81CB-0AB8-68AA-8F81A5A526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ACE2EB-5B4B-6D29-E749-BE2785F2F7B1}"/>
              </a:ext>
            </a:extLst>
          </p:cNvPr>
          <p:cNvSpPr>
            <a:spLocks noGrp="1"/>
          </p:cNvSpPr>
          <p:nvPr>
            <p:ph type="sldNum" sz="quarter" idx="12"/>
          </p:nvPr>
        </p:nvSpPr>
        <p:spPr/>
        <p:txBody>
          <a:bodyPr/>
          <a:lstStyle/>
          <a:p>
            <a:fld id="{EADE3C9B-9E93-4E9C-B547-7B2ED465605F}" type="slidenum">
              <a:rPr lang="en-IN" smtClean="0"/>
              <a:t>‹#›</a:t>
            </a:fld>
            <a:endParaRPr lang="en-IN"/>
          </a:p>
        </p:txBody>
      </p:sp>
    </p:spTree>
    <p:extLst>
      <p:ext uri="{BB962C8B-B14F-4D97-AF65-F5344CB8AC3E}">
        <p14:creationId xmlns:p14="http://schemas.microsoft.com/office/powerpoint/2010/main" val="16190422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3035159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652483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696924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25157188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26488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915669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578484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1658742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8930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386F-9422-8F00-EA90-3FCE90F137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DBB988-027A-3B70-52F4-4FB8614C6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E9309D-ADE6-6D10-4697-E4402BEF47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1EB02D-E0D5-DF37-EC5D-8C4422BAE3C2}"/>
              </a:ext>
            </a:extLst>
          </p:cNvPr>
          <p:cNvSpPr>
            <a:spLocks noGrp="1"/>
          </p:cNvSpPr>
          <p:nvPr>
            <p:ph type="dt" sz="half" idx="10"/>
          </p:nvPr>
        </p:nvSpPr>
        <p:spPr/>
        <p:txBody>
          <a:bodyPr/>
          <a:lstStyle/>
          <a:p>
            <a:fld id="{8CB30488-54C8-449E-A81D-0D06905DAFB2}" type="datetimeFigureOut">
              <a:rPr lang="en-IN" smtClean="0"/>
              <a:t>16-02-2023</a:t>
            </a:fld>
            <a:endParaRPr lang="en-IN"/>
          </a:p>
        </p:txBody>
      </p:sp>
      <p:sp>
        <p:nvSpPr>
          <p:cNvPr id="6" name="Footer Placeholder 5">
            <a:extLst>
              <a:ext uri="{FF2B5EF4-FFF2-40B4-BE49-F238E27FC236}">
                <a16:creationId xmlns:a16="http://schemas.microsoft.com/office/drawing/2014/main" id="{B52103D7-E31D-B1F5-1375-94AD5BD0A4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5CA885-674E-96C4-D285-9DE53057A312}"/>
              </a:ext>
            </a:extLst>
          </p:cNvPr>
          <p:cNvSpPr>
            <a:spLocks noGrp="1"/>
          </p:cNvSpPr>
          <p:nvPr>
            <p:ph type="sldNum" sz="quarter" idx="12"/>
          </p:nvPr>
        </p:nvSpPr>
        <p:spPr/>
        <p:txBody>
          <a:bodyPr/>
          <a:lstStyle/>
          <a:p>
            <a:fld id="{EADE3C9B-9E93-4E9C-B547-7B2ED465605F}" type="slidenum">
              <a:rPr lang="en-IN" smtClean="0"/>
              <a:t>‹#›</a:t>
            </a:fld>
            <a:endParaRPr lang="en-IN"/>
          </a:p>
        </p:txBody>
      </p:sp>
    </p:spTree>
    <p:extLst>
      <p:ext uri="{BB962C8B-B14F-4D97-AF65-F5344CB8AC3E}">
        <p14:creationId xmlns:p14="http://schemas.microsoft.com/office/powerpoint/2010/main" val="158674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61D3-8CF4-F686-722A-014224B824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3C907D-96F6-3990-8897-82DBBB978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7D6962-4D3B-06BC-1E0E-BFCB637FA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92987C-DEB7-9FB7-6429-8A454E0327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8765BB-29BC-F95C-A54B-371571FA8A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46DB05-0F99-31FC-2FC9-8E4C08747544}"/>
              </a:ext>
            </a:extLst>
          </p:cNvPr>
          <p:cNvSpPr>
            <a:spLocks noGrp="1"/>
          </p:cNvSpPr>
          <p:nvPr>
            <p:ph type="dt" sz="half" idx="10"/>
          </p:nvPr>
        </p:nvSpPr>
        <p:spPr/>
        <p:txBody>
          <a:bodyPr/>
          <a:lstStyle/>
          <a:p>
            <a:fld id="{8CB30488-54C8-449E-A81D-0D06905DAFB2}" type="datetimeFigureOut">
              <a:rPr lang="en-IN" smtClean="0"/>
              <a:t>16-02-2023</a:t>
            </a:fld>
            <a:endParaRPr lang="en-IN"/>
          </a:p>
        </p:txBody>
      </p:sp>
      <p:sp>
        <p:nvSpPr>
          <p:cNvPr id="8" name="Footer Placeholder 7">
            <a:extLst>
              <a:ext uri="{FF2B5EF4-FFF2-40B4-BE49-F238E27FC236}">
                <a16:creationId xmlns:a16="http://schemas.microsoft.com/office/drawing/2014/main" id="{AD4E9D0C-EF7B-D82C-A3A4-EE6CEFB7C4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87A8E6-3F8C-7034-A826-7509F1024FB9}"/>
              </a:ext>
            </a:extLst>
          </p:cNvPr>
          <p:cNvSpPr>
            <a:spLocks noGrp="1"/>
          </p:cNvSpPr>
          <p:nvPr>
            <p:ph type="sldNum" sz="quarter" idx="12"/>
          </p:nvPr>
        </p:nvSpPr>
        <p:spPr/>
        <p:txBody>
          <a:bodyPr/>
          <a:lstStyle/>
          <a:p>
            <a:fld id="{EADE3C9B-9E93-4E9C-B547-7B2ED465605F}" type="slidenum">
              <a:rPr lang="en-IN" smtClean="0"/>
              <a:t>‹#›</a:t>
            </a:fld>
            <a:endParaRPr lang="en-IN"/>
          </a:p>
        </p:txBody>
      </p:sp>
    </p:spTree>
    <p:extLst>
      <p:ext uri="{BB962C8B-B14F-4D97-AF65-F5344CB8AC3E}">
        <p14:creationId xmlns:p14="http://schemas.microsoft.com/office/powerpoint/2010/main" val="866702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6726-8A66-FA4A-1359-C7E2D5D45D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E8512D-5396-0233-24E8-6BC8C0116B02}"/>
              </a:ext>
            </a:extLst>
          </p:cNvPr>
          <p:cNvSpPr>
            <a:spLocks noGrp="1"/>
          </p:cNvSpPr>
          <p:nvPr>
            <p:ph type="dt" sz="half" idx="10"/>
          </p:nvPr>
        </p:nvSpPr>
        <p:spPr/>
        <p:txBody>
          <a:bodyPr/>
          <a:lstStyle/>
          <a:p>
            <a:fld id="{8CB30488-54C8-449E-A81D-0D06905DAFB2}" type="datetimeFigureOut">
              <a:rPr lang="en-IN" smtClean="0"/>
              <a:t>16-02-2023</a:t>
            </a:fld>
            <a:endParaRPr lang="en-IN"/>
          </a:p>
        </p:txBody>
      </p:sp>
      <p:sp>
        <p:nvSpPr>
          <p:cNvPr id="4" name="Footer Placeholder 3">
            <a:extLst>
              <a:ext uri="{FF2B5EF4-FFF2-40B4-BE49-F238E27FC236}">
                <a16:creationId xmlns:a16="http://schemas.microsoft.com/office/drawing/2014/main" id="{4E684828-846C-CB43-01A7-EB47D94103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5CFBB3-1638-8D7E-507F-04A74A438A05}"/>
              </a:ext>
            </a:extLst>
          </p:cNvPr>
          <p:cNvSpPr>
            <a:spLocks noGrp="1"/>
          </p:cNvSpPr>
          <p:nvPr>
            <p:ph type="sldNum" sz="quarter" idx="12"/>
          </p:nvPr>
        </p:nvSpPr>
        <p:spPr/>
        <p:txBody>
          <a:bodyPr/>
          <a:lstStyle/>
          <a:p>
            <a:fld id="{EADE3C9B-9E93-4E9C-B547-7B2ED465605F}" type="slidenum">
              <a:rPr lang="en-IN" smtClean="0"/>
              <a:t>‹#›</a:t>
            </a:fld>
            <a:endParaRPr lang="en-IN"/>
          </a:p>
        </p:txBody>
      </p:sp>
    </p:spTree>
    <p:extLst>
      <p:ext uri="{BB962C8B-B14F-4D97-AF65-F5344CB8AC3E}">
        <p14:creationId xmlns:p14="http://schemas.microsoft.com/office/powerpoint/2010/main" val="3569385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9D7D03-FD09-AD10-795C-2E9AC36F9ABB}"/>
              </a:ext>
            </a:extLst>
          </p:cNvPr>
          <p:cNvSpPr>
            <a:spLocks noGrp="1"/>
          </p:cNvSpPr>
          <p:nvPr>
            <p:ph type="dt" sz="half" idx="10"/>
          </p:nvPr>
        </p:nvSpPr>
        <p:spPr/>
        <p:txBody>
          <a:bodyPr/>
          <a:lstStyle/>
          <a:p>
            <a:fld id="{8CB30488-54C8-449E-A81D-0D06905DAFB2}" type="datetimeFigureOut">
              <a:rPr lang="en-IN" smtClean="0"/>
              <a:t>16-02-2023</a:t>
            </a:fld>
            <a:endParaRPr lang="en-IN"/>
          </a:p>
        </p:txBody>
      </p:sp>
      <p:sp>
        <p:nvSpPr>
          <p:cNvPr id="3" name="Footer Placeholder 2">
            <a:extLst>
              <a:ext uri="{FF2B5EF4-FFF2-40B4-BE49-F238E27FC236}">
                <a16:creationId xmlns:a16="http://schemas.microsoft.com/office/drawing/2014/main" id="{A95C4142-4A97-4E38-6B04-92F12F9D51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E4C9DC-FB17-F8FB-F8F5-F65893696401}"/>
              </a:ext>
            </a:extLst>
          </p:cNvPr>
          <p:cNvSpPr>
            <a:spLocks noGrp="1"/>
          </p:cNvSpPr>
          <p:nvPr>
            <p:ph type="sldNum" sz="quarter" idx="12"/>
          </p:nvPr>
        </p:nvSpPr>
        <p:spPr/>
        <p:txBody>
          <a:bodyPr/>
          <a:lstStyle/>
          <a:p>
            <a:fld id="{EADE3C9B-9E93-4E9C-B547-7B2ED465605F}" type="slidenum">
              <a:rPr lang="en-IN" smtClean="0"/>
              <a:t>‹#›</a:t>
            </a:fld>
            <a:endParaRPr lang="en-IN"/>
          </a:p>
        </p:txBody>
      </p:sp>
    </p:spTree>
    <p:extLst>
      <p:ext uri="{BB962C8B-B14F-4D97-AF65-F5344CB8AC3E}">
        <p14:creationId xmlns:p14="http://schemas.microsoft.com/office/powerpoint/2010/main" val="56609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3C3E-4F9C-9853-1CE6-06F7F63E5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5D17B5-AC4A-02EB-CC66-8C9BE8FC90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9B9446-BA7B-470D-2B28-9D11D23CB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2EDD2F-8056-28BF-C15C-572124D22659}"/>
              </a:ext>
            </a:extLst>
          </p:cNvPr>
          <p:cNvSpPr>
            <a:spLocks noGrp="1"/>
          </p:cNvSpPr>
          <p:nvPr>
            <p:ph type="dt" sz="half" idx="10"/>
          </p:nvPr>
        </p:nvSpPr>
        <p:spPr/>
        <p:txBody>
          <a:bodyPr/>
          <a:lstStyle/>
          <a:p>
            <a:fld id="{8CB30488-54C8-449E-A81D-0D06905DAFB2}" type="datetimeFigureOut">
              <a:rPr lang="en-IN" smtClean="0"/>
              <a:t>16-02-2023</a:t>
            </a:fld>
            <a:endParaRPr lang="en-IN"/>
          </a:p>
        </p:txBody>
      </p:sp>
      <p:sp>
        <p:nvSpPr>
          <p:cNvPr id="6" name="Footer Placeholder 5">
            <a:extLst>
              <a:ext uri="{FF2B5EF4-FFF2-40B4-BE49-F238E27FC236}">
                <a16:creationId xmlns:a16="http://schemas.microsoft.com/office/drawing/2014/main" id="{6C017A88-8163-0CF3-A6B4-C7B0E86C1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864795-4F66-46AA-6D3E-8C455FF71E71}"/>
              </a:ext>
            </a:extLst>
          </p:cNvPr>
          <p:cNvSpPr>
            <a:spLocks noGrp="1"/>
          </p:cNvSpPr>
          <p:nvPr>
            <p:ph type="sldNum" sz="quarter" idx="12"/>
          </p:nvPr>
        </p:nvSpPr>
        <p:spPr/>
        <p:txBody>
          <a:bodyPr/>
          <a:lstStyle/>
          <a:p>
            <a:fld id="{EADE3C9B-9E93-4E9C-B547-7B2ED465605F}" type="slidenum">
              <a:rPr lang="en-IN" smtClean="0"/>
              <a:t>‹#›</a:t>
            </a:fld>
            <a:endParaRPr lang="en-IN"/>
          </a:p>
        </p:txBody>
      </p:sp>
    </p:spTree>
    <p:extLst>
      <p:ext uri="{BB962C8B-B14F-4D97-AF65-F5344CB8AC3E}">
        <p14:creationId xmlns:p14="http://schemas.microsoft.com/office/powerpoint/2010/main" val="129943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375A-7320-8674-2AC1-FF3C1AE53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2B5246-A846-78C9-FAB3-84D343C75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5F6794-C79D-4EDE-81A6-BE80E5C17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BDDF1-09DC-D6C5-54B0-8AF65795CD59}"/>
              </a:ext>
            </a:extLst>
          </p:cNvPr>
          <p:cNvSpPr>
            <a:spLocks noGrp="1"/>
          </p:cNvSpPr>
          <p:nvPr>
            <p:ph type="dt" sz="half" idx="10"/>
          </p:nvPr>
        </p:nvSpPr>
        <p:spPr/>
        <p:txBody>
          <a:bodyPr/>
          <a:lstStyle/>
          <a:p>
            <a:fld id="{8CB30488-54C8-449E-A81D-0D06905DAFB2}" type="datetimeFigureOut">
              <a:rPr lang="en-IN" smtClean="0"/>
              <a:t>16-02-2023</a:t>
            </a:fld>
            <a:endParaRPr lang="en-IN"/>
          </a:p>
        </p:txBody>
      </p:sp>
      <p:sp>
        <p:nvSpPr>
          <p:cNvPr id="6" name="Footer Placeholder 5">
            <a:extLst>
              <a:ext uri="{FF2B5EF4-FFF2-40B4-BE49-F238E27FC236}">
                <a16:creationId xmlns:a16="http://schemas.microsoft.com/office/drawing/2014/main" id="{E209D683-57DD-4EC6-C606-A79288DD0C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B3BA17-31EE-6594-EFA4-A5DF58DE16AA}"/>
              </a:ext>
            </a:extLst>
          </p:cNvPr>
          <p:cNvSpPr>
            <a:spLocks noGrp="1"/>
          </p:cNvSpPr>
          <p:nvPr>
            <p:ph type="sldNum" sz="quarter" idx="12"/>
          </p:nvPr>
        </p:nvSpPr>
        <p:spPr/>
        <p:txBody>
          <a:bodyPr/>
          <a:lstStyle/>
          <a:p>
            <a:fld id="{EADE3C9B-9E93-4E9C-B547-7B2ED465605F}" type="slidenum">
              <a:rPr lang="en-IN" smtClean="0"/>
              <a:t>‹#›</a:t>
            </a:fld>
            <a:endParaRPr lang="en-IN"/>
          </a:p>
        </p:txBody>
      </p:sp>
    </p:spTree>
    <p:extLst>
      <p:ext uri="{BB962C8B-B14F-4D97-AF65-F5344CB8AC3E}">
        <p14:creationId xmlns:p14="http://schemas.microsoft.com/office/powerpoint/2010/main" val="2580548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817C05-D066-40AD-AC8B-5E8EA8B8A7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C17520-1660-AC77-9AD6-F22C59289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6969A1-3E01-23D9-49C9-92A4F0B7FF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30488-54C8-449E-A81D-0D06905DAFB2}" type="datetimeFigureOut">
              <a:rPr lang="en-IN" smtClean="0"/>
              <a:t>16-02-2023</a:t>
            </a:fld>
            <a:endParaRPr lang="en-IN"/>
          </a:p>
        </p:txBody>
      </p:sp>
      <p:sp>
        <p:nvSpPr>
          <p:cNvPr id="5" name="Footer Placeholder 4">
            <a:extLst>
              <a:ext uri="{FF2B5EF4-FFF2-40B4-BE49-F238E27FC236}">
                <a16:creationId xmlns:a16="http://schemas.microsoft.com/office/drawing/2014/main" id="{94C46C00-4CC4-5A55-B42E-C4417863D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8152D6-42FC-3990-9E91-FC834343DF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E3C9B-9E93-4E9C-B547-7B2ED465605F}" type="slidenum">
              <a:rPr lang="en-IN" smtClean="0"/>
              <a:t>‹#›</a:t>
            </a:fld>
            <a:endParaRPr lang="en-IN"/>
          </a:p>
        </p:txBody>
      </p:sp>
    </p:spTree>
    <p:extLst>
      <p:ext uri="{BB962C8B-B14F-4D97-AF65-F5344CB8AC3E}">
        <p14:creationId xmlns:p14="http://schemas.microsoft.com/office/powerpoint/2010/main" val="4073959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957644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8.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png"/><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png"/><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2.png"/><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png"/><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Freeform: Shape 46">
            <a:extLst>
              <a:ext uri="{FF2B5EF4-FFF2-40B4-BE49-F238E27FC236}">
                <a16:creationId xmlns:a16="http://schemas.microsoft.com/office/drawing/2014/main" id="{B6D0B8EE-8E06-4051-87BF-62C153F3FBBB}"/>
              </a:ext>
              <a:ext uri="{C183D7F6-B498-43B3-948B-1728B52AA6E4}">
                <adec:decorative xmlns:adec="http://schemas.microsoft.com/office/drawing/2017/decorative" val="1"/>
              </a:ext>
            </a:extLst>
          </p:cNvPr>
          <p:cNvSpPr/>
          <p:nvPr/>
        </p:nvSpPr>
        <p:spPr>
          <a:xfrm rot="4308689">
            <a:off x="5269765" y="1275138"/>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2" descr="Best Ways To Handle Customer Complaints| Knowmax">
            <a:extLst>
              <a:ext uri="{FF2B5EF4-FFF2-40B4-BE49-F238E27FC236}">
                <a16:creationId xmlns:a16="http://schemas.microsoft.com/office/drawing/2014/main" id="{7BD24EAE-3A8F-810E-F1D5-0E212C998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8083"/>
            <a:ext cx="12191998"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5">
            <a:extLst>
              <a:ext uri="{FF2B5EF4-FFF2-40B4-BE49-F238E27FC236}">
                <a16:creationId xmlns:a16="http://schemas.microsoft.com/office/drawing/2014/main" id="{E68E976B-1706-9726-C1B3-12589F2FA106}"/>
              </a:ext>
            </a:extLst>
          </p:cNvPr>
          <p:cNvSpPr>
            <a:spLocks noGrp="1"/>
          </p:cNvSpPr>
          <p:nvPr>
            <p:ph type="ctrTitle"/>
          </p:nvPr>
        </p:nvSpPr>
        <p:spPr>
          <a:xfrm>
            <a:off x="0" y="4443267"/>
            <a:ext cx="5743576" cy="2387600"/>
          </a:xfrm>
          <a:solidFill>
            <a:schemeClr val="tx1">
              <a:alpha val="80000"/>
            </a:schemeClr>
          </a:solidFill>
        </p:spPr>
        <p:txBody>
          <a:bodyPr>
            <a:normAutofit/>
          </a:bodyPr>
          <a:lstStyle/>
          <a:p>
            <a:br>
              <a:rPr lang="en-US" sz="3200" dirty="0">
                <a:latin typeface="Calibri" panose="020F0502020204030204" pitchFamily="34" charset="0"/>
                <a:cs typeface="Calibri" panose="020F0502020204030204" pitchFamily="34" charset="0"/>
              </a:rPr>
            </a:br>
            <a:br>
              <a:rPr lang="en-US" sz="3200" dirty="0">
                <a:latin typeface="Calibri" panose="020F0502020204030204" pitchFamily="34" charset="0"/>
                <a:cs typeface="Calibri" panose="020F0502020204030204" pitchFamily="34" charset="0"/>
              </a:rPr>
            </a:br>
            <a:br>
              <a:rPr lang="en-US" sz="3200" dirty="0">
                <a:latin typeface="Calibri" panose="020F0502020204030204" pitchFamily="34" charset="0"/>
                <a:cs typeface="Calibri" panose="020F0502020204030204" pitchFamily="34" charset="0"/>
              </a:rPr>
            </a:br>
            <a:r>
              <a:rPr lang="en-US" sz="3200" dirty="0">
                <a:latin typeface="Calibri" panose="020F0502020204030204" pitchFamily="34" charset="0"/>
                <a:cs typeface="Calibri" panose="020F0502020204030204" pitchFamily="34" charset="0"/>
              </a:rPr>
              <a:t>Database Query in Natural Language : Customer Complaints </a:t>
            </a:r>
          </a:p>
        </p:txBody>
      </p:sp>
      <p:sp>
        <p:nvSpPr>
          <p:cNvPr id="13" name="Title 5">
            <a:extLst>
              <a:ext uri="{FF2B5EF4-FFF2-40B4-BE49-F238E27FC236}">
                <a16:creationId xmlns:a16="http://schemas.microsoft.com/office/drawing/2014/main" id="{AD73165A-D8A4-FF8D-5F2E-A34F2223F6E7}"/>
              </a:ext>
            </a:extLst>
          </p:cNvPr>
          <p:cNvSpPr txBox="1">
            <a:spLocks/>
          </p:cNvSpPr>
          <p:nvPr/>
        </p:nvSpPr>
        <p:spPr>
          <a:xfrm>
            <a:off x="16355" y="4443267"/>
            <a:ext cx="4760008" cy="1014466"/>
          </a:xfrm>
          <a:prstGeom prst="rect">
            <a:avLst/>
          </a:prstGeom>
          <a:solidFill>
            <a:schemeClr val="tx1">
              <a:alpha val="8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r>
              <a:rPr lang="en-US" sz="3300" dirty="0">
                <a:latin typeface="+mn-lt"/>
              </a:rPr>
              <a:t>                 Capstone Project</a:t>
            </a:r>
          </a:p>
        </p:txBody>
      </p:sp>
      <p:pic>
        <p:nvPicPr>
          <p:cNvPr id="14" name="Picture 13">
            <a:extLst>
              <a:ext uri="{FF2B5EF4-FFF2-40B4-BE49-F238E27FC236}">
                <a16:creationId xmlns:a16="http://schemas.microsoft.com/office/drawing/2014/main" id="{E7B7DE1E-1904-C4B5-DE38-0E26880F4A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55" y="4529675"/>
            <a:ext cx="1500332" cy="841650"/>
          </a:xfrm>
          <a:prstGeom prst="rect">
            <a:avLst/>
          </a:prstGeom>
        </p:spPr>
      </p:pic>
      <p:sp>
        <p:nvSpPr>
          <p:cNvPr id="16" name="Freeform: Shape 15">
            <a:extLst>
              <a:ext uri="{FF2B5EF4-FFF2-40B4-BE49-F238E27FC236}">
                <a16:creationId xmlns:a16="http://schemas.microsoft.com/office/drawing/2014/main" id="{FD14E751-8D24-B4D9-BC44-8643F44D4DFA}"/>
              </a:ext>
              <a:ext uri="{C183D7F6-B498-43B3-948B-1728B52AA6E4}">
                <adec:decorative xmlns:adec="http://schemas.microsoft.com/office/drawing/2017/decorative" val="1"/>
              </a:ext>
            </a:extLst>
          </p:cNvPr>
          <p:cNvSpPr/>
          <p:nvPr/>
        </p:nvSpPr>
        <p:spPr>
          <a:xfrm rot="4308689">
            <a:off x="4495519" y="3917245"/>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3331031"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Conclusion</a:t>
            </a:r>
          </a:p>
        </p:txBody>
      </p:sp>
      <p:sp>
        <p:nvSpPr>
          <p:cNvPr id="4" name="Text Placeholder 23">
            <a:extLst>
              <a:ext uri="{FF2B5EF4-FFF2-40B4-BE49-F238E27FC236}">
                <a16:creationId xmlns:a16="http://schemas.microsoft.com/office/drawing/2014/main" id="{EE225421-053F-C602-2586-28A45EFB5977}"/>
              </a:ext>
            </a:extLst>
          </p:cNvPr>
          <p:cNvSpPr txBox="1">
            <a:spLocks/>
          </p:cNvSpPr>
          <p:nvPr/>
        </p:nvSpPr>
        <p:spPr>
          <a:xfrm>
            <a:off x="426243" y="1262749"/>
            <a:ext cx="6355557" cy="283028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Gautami" panose="020B0502040204020203" pitchFamily="34" charset="0"/>
              </a:rPr>
              <a:t>This project has the potential to revolutionize the way platform owners and traffic analysts access and analyse data.</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Gautami" panose="020B0502040204020203" pitchFamily="34" charset="0"/>
              </a:rPr>
              <a:t>By democratizing information retrieval, this project will empower businesses and organizations with the information they need to make informed decisions and achieve their goals.</a:t>
            </a:r>
          </a:p>
        </p:txBody>
      </p:sp>
      <p:pic>
        <p:nvPicPr>
          <p:cNvPr id="11266" name="Picture 2" descr="Conclusion - The Social Media Project">
            <a:extLst>
              <a:ext uri="{FF2B5EF4-FFF2-40B4-BE49-F238E27FC236}">
                <a16:creationId xmlns:a16="http://schemas.microsoft.com/office/drawing/2014/main" id="{3B321058-9ABE-FFA4-312E-F7B6A51FC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885" y="-1"/>
            <a:ext cx="5008899"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35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3331031"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DATASET</a:t>
            </a:r>
          </a:p>
        </p:txBody>
      </p:sp>
      <p:sp>
        <p:nvSpPr>
          <p:cNvPr id="4" name="Text Placeholder 23">
            <a:extLst>
              <a:ext uri="{FF2B5EF4-FFF2-40B4-BE49-F238E27FC236}">
                <a16:creationId xmlns:a16="http://schemas.microsoft.com/office/drawing/2014/main" id="{EE225421-053F-C602-2586-28A45EFB5977}"/>
              </a:ext>
            </a:extLst>
          </p:cNvPr>
          <p:cNvSpPr txBox="1">
            <a:spLocks/>
          </p:cNvSpPr>
          <p:nvPr/>
        </p:nvSpPr>
        <p:spPr>
          <a:xfrm>
            <a:off x="426243" y="1262748"/>
            <a:ext cx="11765757" cy="559525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endParaRPr lang="en-US" b="0" i="0" dirty="0">
              <a:solidFill>
                <a:srgbClr val="3C4043"/>
              </a:solidFill>
              <a:effectLst/>
              <a:latin typeface="Inter"/>
            </a:endParaRPr>
          </a:p>
          <a:p>
            <a:pPr marL="0" indent="0" algn="l" fontAlgn="base">
              <a:buNone/>
            </a:pPr>
            <a:r>
              <a:rPr lang="en-US" dirty="0">
                <a:solidFill>
                  <a:srgbClr val="3C4043"/>
                </a:solidFill>
                <a:latin typeface="Inter"/>
              </a:rPr>
              <a:t>We have taken the dataset of customer complaints to be used for our project. We will be using NLIDB to retrieve the data from the customer complaints dataset.</a:t>
            </a:r>
          </a:p>
          <a:p>
            <a:pPr algn="l" fontAlgn="base"/>
            <a:endParaRPr lang="en-US" b="0" i="0" dirty="0">
              <a:solidFill>
                <a:srgbClr val="3C4043"/>
              </a:solidFill>
              <a:effectLst/>
              <a:latin typeface="Inter"/>
            </a:endParaRPr>
          </a:p>
          <a:p>
            <a:pPr algn="l" fontAlgn="base"/>
            <a:r>
              <a:rPr lang="en-US" b="0" i="0" dirty="0">
                <a:solidFill>
                  <a:srgbClr val="3C4043"/>
                </a:solidFill>
                <a:effectLst/>
                <a:latin typeface="Inter"/>
              </a:rPr>
              <a:t>This data is a collection of complaints about consumer financial products and services that we sent to companies for response.</a:t>
            </a:r>
          </a:p>
          <a:p>
            <a:pPr algn="l" fontAlgn="base"/>
            <a:r>
              <a:rPr lang="en-US" b="0" i="0" dirty="0">
                <a:solidFill>
                  <a:srgbClr val="3C4043"/>
                </a:solidFill>
                <a:effectLst/>
                <a:latin typeface="Inter"/>
              </a:rPr>
              <a:t>Complaints are published after the company responds, confirming a commercial relationship with the consumer, or after 15 days, whichever comes first</a:t>
            </a:r>
          </a:p>
          <a:p>
            <a:pPr fontAlgn="base"/>
            <a:r>
              <a:rPr lang="en-US" b="0" dirty="0">
                <a:solidFill>
                  <a:srgbClr val="3C4043"/>
                </a:solidFill>
                <a:effectLst/>
                <a:latin typeface="inherit"/>
              </a:rPr>
              <a:t>The dataset comprises of Consumer Complaints on Financial products and we’ll see how to classify consumer complaints text into these categories: Debt collection, Consumer Loan, Mortgage, Credit card, Credit reporting, Student loan, Bank account or service, Payday loan, Money transfers, Other financial service, Prepaid card.</a:t>
            </a:r>
            <a:br>
              <a:rPr lang="en-US" b="0" dirty="0">
                <a:solidFill>
                  <a:srgbClr val="3C4043"/>
                </a:solidFill>
                <a:effectLst/>
                <a:latin typeface="inherit"/>
              </a:rPr>
            </a:br>
            <a:r>
              <a:rPr lang="en-US" b="0" dirty="0">
                <a:solidFill>
                  <a:srgbClr val="3C4043"/>
                </a:solidFill>
                <a:effectLst/>
                <a:latin typeface="inherit"/>
              </a:rPr>
              <a:t>Also we will try to identify the companies from the dataset</a:t>
            </a:r>
          </a:p>
          <a:p>
            <a:pPr marL="0" indent="0">
              <a:buNone/>
            </a:pPr>
            <a:endParaRPr lang="en-US" b="0" i="0" dirty="0">
              <a:solidFill>
                <a:srgbClr val="3C4043"/>
              </a:solidFill>
              <a:effectLst/>
              <a:latin typeface="Inter"/>
            </a:endParaRPr>
          </a:p>
          <a:p>
            <a:pPr marL="0" indent="0">
              <a:buNone/>
            </a:pPr>
            <a:br>
              <a:rPr lang="en-US" dirty="0"/>
            </a:b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5" name="Picture 4">
            <a:extLst>
              <a:ext uri="{FF2B5EF4-FFF2-40B4-BE49-F238E27FC236}">
                <a16:creationId xmlns:a16="http://schemas.microsoft.com/office/drawing/2014/main" id="{2D5411F1-83EA-EF5B-3147-75726A0755C5}"/>
              </a:ext>
            </a:extLst>
          </p:cNvPr>
          <p:cNvPicPr>
            <a:picLocks noChangeAspect="1"/>
          </p:cNvPicPr>
          <p:nvPr/>
        </p:nvPicPr>
        <p:blipFill>
          <a:blip r:embed="rId2"/>
          <a:stretch>
            <a:fillRect/>
          </a:stretch>
        </p:blipFill>
        <p:spPr>
          <a:xfrm>
            <a:off x="8696963" y="5252136"/>
            <a:ext cx="3368332" cy="1409822"/>
          </a:xfrm>
          <a:prstGeom prst="rect">
            <a:avLst/>
          </a:prstGeom>
        </p:spPr>
      </p:pic>
    </p:spTree>
    <p:extLst>
      <p:ext uri="{BB962C8B-B14F-4D97-AF65-F5344CB8AC3E}">
        <p14:creationId xmlns:p14="http://schemas.microsoft.com/office/powerpoint/2010/main" val="281209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E2A26F-22EA-E61F-BC2C-3C8AD75E4C34}"/>
              </a:ext>
            </a:extLst>
          </p:cNvPr>
          <p:cNvSpPr>
            <a:spLocks noGrp="1"/>
          </p:cNvSpPr>
          <p:nvPr>
            <p:ph type="ctrTitle"/>
          </p:nvPr>
        </p:nvSpPr>
        <p:spPr>
          <a:xfrm>
            <a:off x="2446203" y="4053117"/>
            <a:ext cx="6012000" cy="863601"/>
          </a:xfrm>
        </p:spPr>
        <p:txBody>
          <a:bodyPr/>
          <a:lstStyle/>
          <a:p>
            <a:r>
              <a:rPr lang="en-US" dirty="0"/>
              <a:t>About Us</a:t>
            </a:r>
          </a:p>
        </p:txBody>
      </p:sp>
      <p:pic>
        <p:nvPicPr>
          <p:cNvPr id="12292" name="Picture 4" descr="Exploratory Data Analysis using Python - ActiveState">
            <a:extLst>
              <a:ext uri="{FF2B5EF4-FFF2-40B4-BE49-F238E27FC236}">
                <a16:creationId xmlns:a16="http://schemas.microsoft.com/office/drawing/2014/main" id="{340860C1-5EAA-AD7B-706F-90CF8B8C5121}"/>
              </a:ext>
            </a:extLst>
          </p:cNvPr>
          <p:cNvPicPr>
            <a:picLocks noGrp="1" noChangeAspect="1" noChangeArrowheads="1"/>
          </p:cNvPicPr>
          <p:nvPr>
            <p:ph type="pic" sz="quarter" idx="12"/>
          </p:nvPr>
        </p:nvPicPr>
        <p:blipFill>
          <a:blip r:embed="rId2">
            <a:extLst>
              <a:ext uri="{28A0092B-C50C-407E-A947-70E740481C1C}">
                <a14:useLocalDpi xmlns:a14="http://schemas.microsoft.com/office/drawing/2010/main" val="0"/>
              </a:ext>
            </a:extLst>
          </a:blip>
          <a:srcRect l="2727" r="2727"/>
          <a:stretch>
            <a:fillRect/>
          </a:stretch>
        </p:blipFill>
        <p:spPr bwMode="auto">
          <a:xfrm>
            <a:off x="0" y="-15286"/>
            <a:ext cx="12201293" cy="687328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5">
            <a:extLst>
              <a:ext uri="{FF2B5EF4-FFF2-40B4-BE49-F238E27FC236}">
                <a16:creationId xmlns:a16="http://schemas.microsoft.com/office/drawing/2014/main" id="{170097DF-D7AF-0972-3D84-F41666B0E529}"/>
              </a:ext>
            </a:extLst>
          </p:cNvPr>
          <p:cNvSpPr txBox="1">
            <a:spLocks/>
          </p:cNvSpPr>
          <p:nvPr/>
        </p:nvSpPr>
        <p:spPr>
          <a:xfrm>
            <a:off x="0" y="-15285"/>
            <a:ext cx="5541200" cy="4068402"/>
          </a:xfrm>
          <a:prstGeom prst="rect">
            <a:avLst/>
          </a:prstGeom>
          <a:solidFill>
            <a:schemeClr val="tx1">
              <a:alpha val="0"/>
            </a:schemeClr>
          </a:solidFill>
        </p:spPr>
        <p:txBody>
          <a:bodyPr vert="horz" lIns="432000" tIns="45720" rIns="432000" bIns="144000" rtlCol="0" anchor="ctr">
            <a:norm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algn="ctr"/>
            <a:r>
              <a:rPr lang="en-US" dirty="0">
                <a:solidFill>
                  <a:schemeClr val="tx1"/>
                </a:solidFill>
              </a:rPr>
              <a:t>Customer Complaints : EDA</a:t>
            </a:r>
          </a:p>
        </p:txBody>
      </p:sp>
      <p:sp>
        <p:nvSpPr>
          <p:cNvPr id="12" name="Subtitle 6">
            <a:extLst>
              <a:ext uri="{FF2B5EF4-FFF2-40B4-BE49-F238E27FC236}">
                <a16:creationId xmlns:a16="http://schemas.microsoft.com/office/drawing/2014/main" id="{BA44EC2C-FB45-31E8-4D39-3D780E2BB2A3}"/>
              </a:ext>
            </a:extLst>
          </p:cNvPr>
          <p:cNvSpPr txBox="1">
            <a:spLocks/>
          </p:cNvSpPr>
          <p:nvPr/>
        </p:nvSpPr>
        <p:spPr>
          <a:xfrm>
            <a:off x="0" y="3940629"/>
            <a:ext cx="5541200" cy="2931888"/>
          </a:xfrm>
          <a:prstGeom prst="rect">
            <a:avLst/>
          </a:prstGeom>
          <a:solidFill>
            <a:schemeClr val="tx1">
              <a:alpha val="0"/>
            </a:schemeClr>
          </a:solidFill>
        </p:spPr>
        <p:txBody>
          <a:bodyPr vert="horz" lIns="432000" tIns="14400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Exploratory Data Analysis on the data provided</a:t>
            </a:r>
          </a:p>
        </p:txBody>
      </p:sp>
    </p:spTree>
    <p:extLst>
      <p:ext uri="{BB962C8B-B14F-4D97-AF65-F5344CB8AC3E}">
        <p14:creationId xmlns:p14="http://schemas.microsoft.com/office/powerpoint/2010/main" val="1697657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3331031"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EDA - DATA </a:t>
            </a:r>
          </a:p>
        </p:txBody>
      </p:sp>
      <p:pic>
        <p:nvPicPr>
          <p:cNvPr id="5" name="Picture 4">
            <a:extLst>
              <a:ext uri="{FF2B5EF4-FFF2-40B4-BE49-F238E27FC236}">
                <a16:creationId xmlns:a16="http://schemas.microsoft.com/office/drawing/2014/main" id="{6A86388E-8352-2D43-472D-70F01720EF31}"/>
              </a:ext>
            </a:extLst>
          </p:cNvPr>
          <p:cNvPicPr>
            <a:picLocks noChangeAspect="1"/>
          </p:cNvPicPr>
          <p:nvPr/>
        </p:nvPicPr>
        <p:blipFill>
          <a:blip r:embed="rId2"/>
          <a:stretch>
            <a:fillRect/>
          </a:stretch>
        </p:blipFill>
        <p:spPr>
          <a:xfrm>
            <a:off x="249023" y="868350"/>
            <a:ext cx="5989839" cy="5677392"/>
          </a:xfrm>
          <a:prstGeom prst="rect">
            <a:avLst/>
          </a:prstGeom>
        </p:spPr>
      </p:pic>
      <p:sp>
        <p:nvSpPr>
          <p:cNvPr id="6" name="Rectangle 5">
            <a:extLst>
              <a:ext uri="{FF2B5EF4-FFF2-40B4-BE49-F238E27FC236}">
                <a16:creationId xmlns:a16="http://schemas.microsoft.com/office/drawing/2014/main" id="{79ADC158-5525-B043-1711-B9BA965F76F2}"/>
              </a:ext>
            </a:extLst>
          </p:cNvPr>
          <p:cNvSpPr/>
          <p:nvPr/>
        </p:nvSpPr>
        <p:spPr>
          <a:xfrm>
            <a:off x="6920771" y="2120950"/>
            <a:ext cx="4218774" cy="892552"/>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US" sz="1300" dirty="0"/>
              <a:t>There 1 </a:t>
            </a:r>
            <a:r>
              <a:rPr lang="en-US" sz="1300" dirty="0">
                <a:effectLst>
                  <a:outerShdw blurRad="38100" dist="38100" dir="2700000" algn="tl">
                    <a:srgbClr val="000000">
                      <a:alpha val="43137"/>
                    </a:srgbClr>
                  </a:outerShdw>
                </a:effectLst>
              </a:rPr>
              <a:t>Integer value</a:t>
            </a:r>
            <a:r>
              <a:rPr lang="en-US" sz="1300" dirty="0"/>
              <a:t> out of </a:t>
            </a:r>
            <a:r>
              <a:rPr lang="en-US" sz="1300" dirty="0">
                <a:effectLst>
                  <a:outerShdw blurRad="38100" dist="38100" dir="2700000" algn="tl">
                    <a:srgbClr val="000000">
                      <a:alpha val="43137"/>
                    </a:srgbClr>
                  </a:outerShdw>
                </a:effectLst>
              </a:rPr>
              <a:t>17</a:t>
            </a:r>
            <a:r>
              <a:rPr lang="en-US" sz="1300" dirty="0"/>
              <a:t> attributes</a:t>
            </a:r>
          </a:p>
          <a:p>
            <a:pPr marL="285750" indent="-285750">
              <a:buFont typeface="Arial" panose="020B0604020202020204" pitchFamily="34" charset="0"/>
              <a:buChar char="•"/>
            </a:pPr>
            <a:r>
              <a:rPr lang="en-US" sz="1300" dirty="0"/>
              <a:t>There are </a:t>
            </a:r>
            <a:r>
              <a:rPr lang="en-US" sz="1300" dirty="0">
                <a:effectLst>
                  <a:outerShdw blurRad="38100" dist="38100" dir="2700000" algn="tl">
                    <a:srgbClr val="000000">
                      <a:alpha val="43137"/>
                    </a:srgbClr>
                  </a:outerShdw>
                </a:effectLst>
              </a:rPr>
              <a:t>17 Object values</a:t>
            </a:r>
            <a:r>
              <a:rPr lang="en-US" sz="1300" dirty="0"/>
              <a:t> out od </a:t>
            </a:r>
            <a:r>
              <a:rPr lang="en-US" sz="1300" dirty="0">
                <a:effectLst>
                  <a:outerShdw blurRad="38100" dist="38100" dir="2700000" algn="tl">
                    <a:srgbClr val="000000">
                      <a:alpha val="43137"/>
                    </a:srgbClr>
                  </a:outerShdw>
                </a:effectLst>
              </a:rPr>
              <a:t>17</a:t>
            </a:r>
            <a:r>
              <a:rPr lang="en-US" sz="1300" dirty="0"/>
              <a:t> attributes</a:t>
            </a:r>
          </a:p>
          <a:p>
            <a:pPr marL="285750" indent="-285750">
              <a:buFont typeface="Arial" panose="020B0604020202020204" pitchFamily="34" charset="0"/>
              <a:buChar char="•"/>
            </a:pPr>
            <a:r>
              <a:rPr lang="en-US" sz="1300" dirty="0"/>
              <a:t>Data set is having </a:t>
            </a:r>
            <a:r>
              <a:rPr lang="en-US" sz="1300" dirty="0">
                <a:effectLst>
                  <a:outerShdw blurRad="38100" dist="38100" dir="2700000" algn="tl">
                    <a:srgbClr val="000000">
                      <a:alpha val="43137"/>
                    </a:srgbClr>
                  </a:outerShdw>
                </a:effectLst>
              </a:rPr>
              <a:t>18 columns</a:t>
            </a:r>
            <a:r>
              <a:rPr lang="en-US" sz="1300" dirty="0"/>
              <a:t> and </a:t>
            </a:r>
            <a:r>
              <a:rPr lang="en-US" sz="1300" dirty="0">
                <a:effectLst>
                  <a:outerShdw blurRad="38100" dist="38100" dir="2700000" algn="tl">
                    <a:srgbClr val="000000">
                      <a:alpha val="43137"/>
                    </a:srgbClr>
                  </a:outerShdw>
                </a:effectLst>
              </a:rPr>
              <a:t>777958</a:t>
            </a:r>
            <a:r>
              <a:rPr lang="en-US" sz="1300" dirty="0"/>
              <a:t> rows</a:t>
            </a:r>
          </a:p>
          <a:p>
            <a:endParaRPr lang="en-US" sz="1300" dirty="0"/>
          </a:p>
        </p:txBody>
      </p:sp>
      <p:pic>
        <p:nvPicPr>
          <p:cNvPr id="4" name="Picture 3">
            <a:extLst>
              <a:ext uri="{FF2B5EF4-FFF2-40B4-BE49-F238E27FC236}">
                <a16:creationId xmlns:a16="http://schemas.microsoft.com/office/drawing/2014/main" id="{A0A18221-34D9-16DA-3A6C-D7F65D2E3CC5}"/>
              </a:ext>
            </a:extLst>
          </p:cNvPr>
          <p:cNvPicPr>
            <a:picLocks noChangeAspect="1"/>
          </p:cNvPicPr>
          <p:nvPr/>
        </p:nvPicPr>
        <p:blipFill>
          <a:blip r:embed="rId3"/>
          <a:stretch>
            <a:fillRect/>
          </a:stretch>
        </p:blipFill>
        <p:spPr>
          <a:xfrm>
            <a:off x="8714892" y="5331637"/>
            <a:ext cx="3368332" cy="1409822"/>
          </a:xfrm>
          <a:prstGeom prst="rect">
            <a:avLst/>
          </a:prstGeom>
        </p:spPr>
      </p:pic>
    </p:spTree>
    <p:extLst>
      <p:ext uri="{BB962C8B-B14F-4D97-AF65-F5344CB8AC3E}">
        <p14:creationId xmlns:p14="http://schemas.microsoft.com/office/powerpoint/2010/main" val="3992012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816F-B457-4100-9975-0F3BAA3F5A2A}"/>
              </a:ext>
            </a:extLst>
          </p:cNvPr>
          <p:cNvSpPr>
            <a:spLocks noGrp="1"/>
          </p:cNvSpPr>
          <p:nvPr>
            <p:ph type="title"/>
          </p:nvPr>
        </p:nvSpPr>
        <p:spPr>
          <a:xfrm>
            <a:off x="432000" y="432000"/>
            <a:ext cx="11340000" cy="432000"/>
          </a:xfrm>
        </p:spPr>
        <p:txBody>
          <a:bodyPr/>
          <a:lstStyle/>
          <a:p>
            <a:r>
              <a:rPr lang="en-US" dirty="0"/>
              <a:t>EDA – Missing Data </a:t>
            </a:r>
          </a:p>
        </p:txBody>
      </p:sp>
      <p:pic>
        <p:nvPicPr>
          <p:cNvPr id="6" name="Picture 5">
            <a:extLst>
              <a:ext uri="{FF2B5EF4-FFF2-40B4-BE49-F238E27FC236}">
                <a16:creationId xmlns:a16="http://schemas.microsoft.com/office/drawing/2014/main" id="{513174C0-4685-8051-69D2-12616115143E}"/>
              </a:ext>
            </a:extLst>
          </p:cNvPr>
          <p:cNvPicPr>
            <a:picLocks noChangeAspect="1"/>
          </p:cNvPicPr>
          <p:nvPr/>
        </p:nvPicPr>
        <p:blipFill>
          <a:blip r:embed="rId2"/>
          <a:stretch>
            <a:fillRect/>
          </a:stretch>
        </p:blipFill>
        <p:spPr>
          <a:xfrm>
            <a:off x="104315" y="864000"/>
            <a:ext cx="9061456" cy="5994000"/>
          </a:xfrm>
          <a:prstGeom prst="rect">
            <a:avLst/>
          </a:prstGeom>
        </p:spPr>
      </p:pic>
      <p:sp>
        <p:nvSpPr>
          <p:cNvPr id="7" name="Rectangle 6">
            <a:extLst>
              <a:ext uri="{FF2B5EF4-FFF2-40B4-BE49-F238E27FC236}">
                <a16:creationId xmlns:a16="http://schemas.microsoft.com/office/drawing/2014/main" id="{9FC9C700-4FCC-20F5-0D71-8F01687C0BB2}"/>
              </a:ext>
            </a:extLst>
          </p:cNvPr>
          <p:cNvSpPr/>
          <p:nvPr/>
        </p:nvSpPr>
        <p:spPr>
          <a:xfrm>
            <a:off x="9115885" y="1173893"/>
            <a:ext cx="2971799" cy="1384995"/>
          </a:xfrm>
          <a:prstGeom prst="rect">
            <a:avLst/>
          </a:prstGeom>
          <a:pattFill prst="pct5">
            <a:fgClr>
              <a:schemeClr val="accent2">
                <a:lumMod val="60000"/>
                <a:lumOff val="40000"/>
              </a:schemeClr>
            </a:fgClr>
            <a:bgClr>
              <a:schemeClr val="accent2">
                <a:lumMod val="60000"/>
                <a:lumOff val="40000"/>
              </a:schemeClr>
            </a:bgClr>
          </a:pattFill>
        </p:spPr>
        <p:txBody>
          <a:bodyPr wrap="square" lIns="91440" tIns="45720" rIns="91440" bIns="45720">
            <a:spAutoFit/>
          </a:bodyPr>
          <a:lstStyle/>
          <a:p>
            <a:r>
              <a:rPr lang="en-US" sz="1400" b="0" dirty="0">
                <a:solidFill>
                  <a:srgbClr val="000000"/>
                </a:solidFill>
                <a:effectLst/>
                <a:latin typeface="Courier New" panose="02070309020205020404" pitchFamily="49" charset="0"/>
              </a:rPr>
              <a:t>We can see there are some columns which have lots of missing value it will effect our model so we drop that column which have more than 10% of missing value</a:t>
            </a:r>
          </a:p>
        </p:txBody>
      </p:sp>
      <p:pic>
        <p:nvPicPr>
          <p:cNvPr id="4" name="Picture 3">
            <a:extLst>
              <a:ext uri="{FF2B5EF4-FFF2-40B4-BE49-F238E27FC236}">
                <a16:creationId xmlns:a16="http://schemas.microsoft.com/office/drawing/2014/main" id="{33971937-A728-36C9-BEFE-5B869389FE92}"/>
              </a:ext>
            </a:extLst>
          </p:cNvPr>
          <p:cNvPicPr>
            <a:picLocks noChangeAspect="1"/>
          </p:cNvPicPr>
          <p:nvPr/>
        </p:nvPicPr>
        <p:blipFill>
          <a:blip r:embed="rId3"/>
          <a:stretch>
            <a:fillRect/>
          </a:stretch>
        </p:blipFill>
        <p:spPr>
          <a:xfrm>
            <a:off x="9321897" y="5347498"/>
            <a:ext cx="2765787" cy="1384995"/>
          </a:xfrm>
          <a:prstGeom prst="rect">
            <a:avLst/>
          </a:prstGeom>
        </p:spPr>
      </p:pic>
    </p:spTree>
    <p:extLst>
      <p:ext uri="{BB962C8B-B14F-4D97-AF65-F5344CB8AC3E}">
        <p14:creationId xmlns:p14="http://schemas.microsoft.com/office/powerpoint/2010/main" val="3687158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EDA – DROPPING COLUMNS </a:t>
            </a:r>
          </a:p>
        </p:txBody>
      </p:sp>
      <p:sp>
        <p:nvSpPr>
          <p:cNvPr id="6" name="Rectangle 5">
            <a:extLst>
              <a:ext uri="{FF2B5EF4-FFF2-40B4-BE49-F238E27FC236}">
                <a16:creationId xmlns:a16="http://schemas.microsoft.com/office/drawing/2014/main" id="{79ADC158-5525-B043-1711-B9BA965F76F2}"/>
              </a:ext>
            </a:extLst>
          </p:cNvPr>
          <p:cNvSpPr/>
          <p:nvPr/>
        </p:nvSpPr>
        <p:spPr>
          <a:xfrm>
            <a:off x="6920770" y="2120950"/>
            <a:ext cx="5031743" cy="954107"/>
          </a:xfrm>
          <a:prstGeom prst="rect">
            <a:avLst/>
          </a:prstGeom>
          <a:solidFill>
            <a:schemeClr val="accent3">
              <a:lumMod val="40000"/>
              <a:lumOff val="60000"/>
            </a:schemeClr>
          </a:solidFill>
        </p:spPr>
        <p:txBody>
          <a:bodyPr wrap="square" lIns="91440" tIns="45720" rIns="91440" bIns="45720" anchor="ctr">
            <a:spAutoFit/>
          </a:bodyPr>
          <a:lstStyle/>
          <a:p>
            <a:r>
              <a:rPr lang="en-US" sz="1400" b="0" dirty="0">
                <a:solidFill>
                  <a:srgbClr val="000000"/>
                </a:solidFill>
                <a:effectLst/>
                <a:latin typeface="Courier New" panose="02070309020205020404" pitchFamily="49" charset="0"/>
              </a:rPr>
              <a:t>We can see columns are dro</a:t>
            </a:r>
            <a:r>
              <a:rPr lang="en-US" sz="1400" dirty="0">
                <a:solidFill>
                  <a:srgbClr val="000000"/>
                </a:solidFill>
                <a:latin typeface="Courier New" panose="02070309020205020404" pitchFamily="49" charset="0"/>
              </a:rPr>
              <a:t>p</a:t>
            </a:r>
            <a:r>
              <a:rPr lang="en-US" sz="1400" b="0" dirty="0">
                <a:solidFill>
                  <a:srgbClr val="000000"/>
                </a:solidFill>
                <a:effectLst/>
                <a:latin typeface="Courier New" panose="02070309020205020404" pitchFamily="49" charset="0"/>
              </a:rPr>
              <a:t>ped and there only 3 columns which have less than 2 percent of missing value we can drop the </a:t>
            </a:r>
            <a:r>
              <a:rPr lang="en-US" sz="1400" b="0" dirty="0" err="1">
                <a:solidFill>
                  <a:srgbClr val="000000"/>
                </a:solidFill>
                <a:effectLst/>
                <a:latin typeface="Courier New" panose="02070309020205020404" pitchFamily="49" charset="0"/>
              </a:rPr>
              <a:t>raws</a:t>
            </a:r>
            <a:r>
              <a:rPr lang="en-US" sz="1400" b="0" dirty="0">
                <a:solidFill>
                  <a:srgbClr val="000000"/>
                </a:solidFill>
                <a:effectLst/>
                <a:latin typeface="Courier New" panose="02070309020205020404" pitchFamily="49" charset="0"/>
              </a:rPr>
              <a:t> of missing value that will not effect our data quality</a:t>
            </a:r>
          </a:p>
        </p:txBody>
      </p:sp>
      <p:pic>
        <p:nvPicPr>
          <p:cNvPr id="4" name="Picture 3">
            <a:extLst>
              <a:ext uri="{FF2B5EF4-FFF2-40B4-BE49-F238E27FC236}">
                <a16:creationId xmlns:a16="http://schemas.microsoft.com/office/drawing/2014/main" id="{A5B9CC22-DC8E-CBC3-A048-CD8B892C4F61}"/>
              </a:ext>
            </a:extLst>
          </p:cNvPr>
          <p:cNvPicPr>
            <a:picLocks noChangeAspect="1"/>
          </p:cNvPicPr>
          <p:nvPr/>
        </p:nvPicPr>
        <p:blipFill>
          <a:blip r:embed="rId2"/>
          <a:stretch>
            <a:fillRect/>
          </a:stretch>
        </p:blipFill>
        <p:spPr>
          <a:xfrm>
            <a:off x="576940" y="1172645"/>
            <a:ext cx="5273497" cy="4422612"/>
          </a:xfrm>
          <a:prstGeom prst="rect">
            <a:avLst/>
          </a:prstGeom>
        </p:spPr>
      </p:pic>
      <p:pic>
        <p:nvPicPr>
          <p:cNvPr id="5" name="Picture 4">
            <a:extLst>
              <a:ext uri="{FF2B5EF4-FFF2-40B4-BE49-F238E27FC236}">
                <a16:creationId xmlns:a16="http://schemas.microsoft.com/office/drawing/2014/main" id="{1BAAE876-BB11-1B62-91FB-1E1D0EDF7820}"/>
              </a:ext>
            </a:extLst>
          </p:cNvPr>
          <p:cNvPicPr>
            <a:picLocks noChangeAspect="1"/>
          </p:cNvPicPr>
          <p:nvPr/>
        </p:nvPicPr>
        <p:blipFill>
          <a:blip r:embed="rId3"/>
          <a:stretch>
            <a:fillRect/>
          </a:stretch>
        </p:blipFill>
        <p:spPr>
          <a:xfrm>
            <a:off x="8687999" y="5296960"/>
            <a:ext cx="3368332" cy="1409822"/>
          </a:xfrm>
          <a:prstGeom prst="rect">
            <a:avLst/>
          </a:prstGeom>
        </p:spPr>
      </p:pic>
    </p:spTree>
    <p:extLst>
      <p:ext uri="{BB962C8B-B14F-4D97-AF65-F5344CB8AC3E}">
        <p14:creationId xmlns:p14="http://schemas.microsoft.com/office/powerpoint/2010/main" val="209658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EDA – LOST DATA </a:t>
            </a:r>
          </a:p>
        </p:txBody>
      </p:sp>
      <p:sp>
        <p:nvSpPr>
          <p:cNvPr id="6" name="Rectangle 5">
            <a:extLst>
              <a:ext uri="{FF2B5EF4-FFF2-40B4-BE49-F238E27FC236}">
                <a16:creationId xmlns:a16="http://schemas.microsoft.com/office/drawing/2014/main" id="{79ADC158-5525-B043-1711-B9BA965F76F2}"/>
              </a:ext>
            </a:extLst>
          </p:cNvPr>
          <p:cNvSpPr/>
          <p:nvPr/>
        </p:nvSpPr>
        <p:spPr>
          <a:xfrm>
            <a:off x="7924801" y="3034556"/>
            <a:ext cx="3309256" cy="738664"/>
          </a:xfrm>
          <a:prstGeom prst="rect">
            <a:avLst/>
          </a:prstGeom>
          <a:solidFill>
            <a:schemeClr val="accent3">
              <a:lumMod val="40000"/>
              <a:lumOff val="60000"/>
            </a:schemeClr>
          </a:solidFill>
        </p:spPr>
        <p:txBody>
          <a:bodyPr wrap="square" lIns="91440" tIns="45720" rIns="91440" bIns="45720" anchor="ctr">
            <a:spAutoFit/>
          </a:bodyPr>
          <a:lstStyle/>
          <a:p>
            <a:r>
              <a:rPr lang="en-US" sz="1400" dirty="0">
                <a:solidFill>
                  <a:srgbClr val="000000"/>
                </a:solidFill>
                <a:latin typeface="Courier New" panose="02070309020205020404" pitchFamily="49" charset="0"/>
              </a:rPr>
              <a:t>L</a:t>
            </a:r>
            <a:r>
              <a:rPr lang="en-US" sz="1400" b="0" dirty="0">
                <a:solidFill>
                  <a:srgbClr val="000000"/>
                </a:solidFill>
                <a:effectLst/>
                <a:latin typeface="Courier New" panose="02070309020205020404" pitchFamily="49" charset="0"/>
              </a:rPr>
              <a:t>ost data after missing value handling is </a:t>
            </a:r>
          </a:p>
          <a:p>
            <a:r>
              <a:rPr lang="en-US" sz="1400" b="0" dirty="0">
                <a:solidFill>
                  <a:srgbClr val="000000"/>
                </a:solidFill>
                <a:effectLst/>
                <a:latin typeface="Courier New" panose="02070309020205020404" pitchFamily="49" charset="0"/>
              </a:rPr>
              <a:t>1.9570440087459622 % only</a:t>
            </a:r>
          </a:p>
        </p:txBody>
      </p:sp>
      <p:pic>
        <p:nvPicPr>
          <p:cNvPr id="5" name="Picture 4">
            <a:extLst>
              <a:ext uri="{FF2B5EF4-FFF2-40B4-BE49-F238E27FC236}">
                <a16:creationId xmlns:a16="http://schemas.microsoft.com/office/drawing/2014/main" id="{E3B75797-1493-D443-2B0C-8F7C0612A0B9}"/>
              </a:ext>
            </a:extLst>
          </p:cNvPr>
          <p:cNvPicPr>
            <a:picLocks noChangeAspect="1"/>
          </p:cNvPicPr>
          <p:nvPr/>
        </p:nvPicPr>
        <p:blipFill>
          <a:blip r:embed="rId2"/>
          <a:stretch>
            <a:fillRect/>
          </a:stretch>
        </p:blipFill>
        <p:spPr>
          <a:xfrm>
            <a:off x="114111" y="1414821"/>
            <a:ext cx="7578099" cy="4028358"/>
          </a:xfrm>
          <a:prstGeom prst="rect">
            <a:avLst/>
          </a:prstGeom>
        </p:spPr>
      </p:pic>
      <p:pic>
        <p:nvPicPr>
          <p:cNvPr id="4" name="Picture 3">
            <a:extLst>
              <a:ext uri="{FF2B5EF4-FFF2-40B4-BE49-F238E27FC236}">
                <a16:creationId xmlns:a16="http://schemas.microsoft.com/office/drawing/2014/main" id="{9C77113B-C24F-032F-BA8A-17F4B3E1C779}"/>
              </a:ext>
            </a:extLst>
          </p:cNvPr>
          <p:cNvPicPr>
            <a:picLocks noChangeAspect="1"/>
          </p:cNvPicPr>
          <p:nvPr/>
        </p:nvPicPr>
        <p:blipFill>
          <a:blip r:embed="rId3"/>
          <a:stretch>
            <a:fillRect/>
          </a:stretch>
        </p:blipFill>
        <p:spPr>
          <a:xfrm>
            <a:off x="8823668" y="5261101"/>
            <a:ext cx="3368332" cy="1409822"/>
          </a:xfrm>
          <a:prstGeom prst="rect">
            <a:avLst/>
          </a:prstGeom>
        </p:spPr>
      </p:pic>
    </p:spTree>
    <p:extLst>
      <p:ext uri="{BB962C8B-B14F-4D97-AF65-F5344CB8AC3E}">
        <p14:creationId xmlns:p14="http://schemas.microsoft.com/office/powerpoint/2010/main" val="1711917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E2A26F-22EA-E61F-BC2C-3C8AD75E4C34}"/>
              </a:ext>
            </a:extLst>
          </p:cNvPr>
          <p:cNvSpPr>
            <a:spLocks noGrp="1"/>
          </p:cNvSpPr>
          <p:nvPr>
            <p:ph type="ctrTitle"/>
          </p:nvPr>
        </p:nvSpPr>
        <p:spPr>
          <a:xfrm>
            <a:off x="2446203" y="4053117"/>
            <a:ext cx="6012000" cy="863601"/>
          </a:xfrm>
        </p:spPr>
        <p:txBody>
          <a:bodyPr/>
          <a:lstStyle/>
          <a:p>
            <a:r>
              <a:rPr lang="en-US" dirty="0"/>
              <a:t>About Us</a:t>
            </a:r>
          </a:p>
        </p:txBody>
      </p:sp>
      <p:pic>
        <p:nvPicPr>
          <p:cNvPr id="13314" name="Picture 2" descr="23 Best Data Visualization Tools for 2023">
            <a:extLst>
              <a:ext uri="{FF2B5EF4-FFF2-40B4-BE49-F238E27FC236}">
                <a16:creationId xmlns:a16="http://schemas.microsoft.com/office/drawing/2014/main" id="{59091420-5B1C-2323-D49F-67FFC82DD743}"/>
              </a:ext>
            </a:extLst>
          </p:cNvPr>
          <p:cNvPicPr>
            <a:picLocks noGrp="1" noChangeAspect="1" noChangeArrowheads="1"/>
          </p:cNvPicPr>
          <p:nvPr>
            <p:ph type="pic" sz="quarter" idx="12"/>
          </p:nvPr>
        </p:nvPicPr>
        <p:blipFill>
          <a:blip r:embed="rId2">
            <a:extLst>
              <a:ext uri="{28A0092B-C50C-407E-A947-70E740481C1C}">
                <a14:useLocalDpi xmlns:a14="http://schemas.microsoft.com/office/drawing/2010/main" val="0"/>
              </a:ext>
            </a:extLst>
          </a:blip>
          <a:srcRect t="344" b="344"/>
          <a:stretch>
            <a:fillRect/>
          </a:stretch>
        </p:blipFill>
        <p:spPr bwMode="auto">
          <a:xfrm>
            <a:off x="-1" y="-15286"/>
            <a:ext cx="12201293" cy="687328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5">
            <a:extLst>
              <a:ext uri="{FF2B5EF4-FFF2-40B4-BE49-F238E27FC236}">
                <a16:creationId xmlns:a16="http://schemas.microsoft.com/office/drawing/2014/main" id="{170097DF-D7AF-0972-3D84-F41666B0E529}"/>
              </a:ext>
            </a:extLst>
          </p:cNvPr>
          <p:cNvSpPr txBox="1">
            <a:spLocks/>
          </p:cNvSpPr>
          <p:nvPr/>
        </p:nvSpPr>
        <p:spPr>
          <a:xfrm>
            <a:off x="7826827" y="2018916"/>
            <a:ext cx="4822743" cy="4068402"/>
          </a:xfrm>
          <a:prstGeom prst="rect">
            <a:avLst/>
          </a:prstGeom>
          <a:solidFill>
            <a:schemeClr val="tx1">
              <a:alpha val="0"/>
            </a:schemeClr>
          </a:solidFill>
        </p:spPr>
        <p:txBody>
          <a:bodyPr vert="horz" lIns="432000" tIns="45720" rIns="432000" bIns="144000" rtlCol="0" anchor="ctr">
            <a:norm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algn="ctr"/>
            <a:r>
              <a:rPr lang="en-US" dirty="0"/>
              <a:t>Customer Complaints : Data Analysis &amp; Visualization</a:t>
            </a:r>
          </a:p>
        </p:txBody>
      </p:sp>
    </p:spTree>
    <p:extLst>
      <p:ext uri="{BB962C8B-B14F-4D97-AF65-F5344CB8AC3E}">
        <p14:creationId xmlns:p14="http://schemas.microsoft.com/office/powerpoint/2010/main" val="2792347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 ANALYSIS &amp; VISUALIZATION</a:t>
            </a:r>
          </a:p>
        </p:txBody>
      </p:sp>
      <p:sp>
        <p:nvSpPr>
          <p:cNvPr id="6" name="Rectangle 5">
            <a:extLst>
              <a:ext uri="{FF2B5EF4-FFF2-40B4-BE49-F238E27FC236}">
                <a16:creationId xmlns:a16="http://schemas.microsoft.com/office/drawing/2014/main" id="{79ADC158-5525-B043-1711-B9BA965F76F2}"/>
              </a:ext>
            </a:extLst>
          </p:cNvPr>
          <p:cNvSpPr/>
          <p:nvPr/>
        </p:nvSpPr>
        <p:spPr>
          <a:xfrm>
            <a:off x="7924801" y="3142278"/>
            <a:ext cx="3309256" cy="523220"/>
          </a:xfrm>
          <a:prstGeom prst="rect">
            <a:avLst/>
          </a:prstGeom>
          <a:solidFill>
            <a:schemeClr val="accent3">
              <a:lumMod val="40000"/>
              <a:lumOff val="60000"/>
            </a:schemeClr>
          </a:solidFill>
        </p:spPr>
        <p:txBody>
          <a:bodyPr wrap="square" lIns="91440" tIns="45720" rIns="91440" bIns="45720" anchor="ctr">
            <a:spAutoFit/>
          </a:bodyPr>
          <a:lstStyle/>
          <a:p>
            <a:r>
              <a:rPr lang="en-US" sz="1400" b="0" dirty="0">
                <a:solidFill>
                  <a:srgbClr val="000000"/>
                </a:solidFill>
                <a:effectLst/>
                <a:latin typeface="Courier New" panose="02070309020205020404" pitchFamily="49" charset="0"/>
              </a:rPr>
              <a:t>Year by Year complaints was </a:t>
            </a:r>
          </a:p>
          <a:p>
            <a:r>
              <a:rPr lang="en-US" sz="1400" b="0" dirty="0">
                <a:solidFill>
                  <a:srgbClr val="000000"/>
                </a:solidFill>
                <a:effectLst/>
                <a:latin typeface="Courier New" panose="02070309020205020404" pitchFamily="49" charset="0"/>
              </a:rPr>
              <a:t>increased</a:t>
            </a:r>
          </a:p>
        </p:txBody>
      </p:sp>
      <p:sp>
        <p:nvSpPr>
          <p:cNvPr id="2" name="Title 13">
            <a:extLst>
              <a:ext uri="{FF2B5EF4-FFF2-40B4-BE49-F238E27FC236}">
                <a16:creationId xmlns:a16="http://schemas.microsoft.com/office/drawing/2014/main" id="{524F0B5D-FD95-C7E8-3E59-FED420EB7D29}"/>
              </a:ext>
            </a:extLst>
          </p:cNvPr>
          <p:cNvSpPr txBox="1">
            <a:spLocks/>
          </p:cNvSpPr>
          <p:nvPr/>
        </p:nvSpPr>
        <p:spPr>
          <a:xfrm>
            <a:off x="685796" y="982821"/>
            <a:ext cx="6803574" cy="432000"/>
          </a:xfrm>
          <a:prstGeom prst="rect">
            <a:avLst/>
          </a:prstGeom>
          <a:noFill/>
          <a:ln>
            <a:noFill/>
          </a:ln>
        </p:spPr>
        <p:style>
          <a:lnRef idx="1">
            <a:schemeClr val="dk1"/>
          </a:lnRef>
          <a:fillRef idx="2">
            <a:schemeClr val="dk1"/>
          </a:fillRef>
          <a:effectRef idx="1">
            <a:schemeClr val="dk1"/>
          </a:effectRef>
          <a:fontRef idx="minor">
            <a:schemeClr val="dk1"/>
          </a:fontRef>
        </p:style>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solidFill>
                  <a:srgbClr val="002060"/>
                </a:solidFill>
              </a:rPr>
              <a:t>Complaints Data</a:t>
            </a:r>
          </a:p>
        </p:txBody>
      </p:sp>
      <p:pic>
        <p:nvPicPr>
          <p:cNvPr id="7" name="Picture 6">
            <a:extLst>
              <a:ext uri="{FF2B5EF4-FFF2-40B4-BE49-F238E27FC236}">
                <a16:creationId xmlns:a16="http://schemas.microsoft.com/office/drawing/2014/main" id="{D6508192-DD09-18C6-E447-5F823B49C60A}"/>
              </a:ext>
            </a:extLst>
          </p:cNvPr>
          <p:cNvPicPr>
            <a:picLocks noChangeAspect="1"/>
          </p:cNvPicPr>
          <p:nvPr/>
        </p:nvPicPr>
        <p:blipFill>
          <a:blip r:embed="rId2"/>
          <a:stretch>
            <a:fillRect/>
          </a:stretch>
        </p:blipFill>
        <p:spPr>
          <a:xfrm>
            <a:off x="634341" y="1922868"/>
            <a:ext cx="6803574" cy="4335158"/>
          </a:xfrm>
          <a:prstGeom prst="rect">
            <a:avLst/>
          </a:prstGeom>
        </p:spPr>
      </p:pic>
      <p:pic>
        <p:nvPicPr>
          <p:cNvPr id="5" name="Picture 4">
            <a:extLst>
              <a:ext uri="{FF2B5EF4-FFF2-40B4-BE49-F238E27FC236}">
                <a16:creationId xmlns:a16="http://schemas.microsoft.com/office/drawing/2014/main" id="{49FDD5E7-579F-972B-89ED-5F53D9D7FCC2}"/>
              </a:ext>
            </a:extLst>
          </p:cNvPr>
          <p:cNvPicPr>
            <a:picLocks noChangeAspect="1"/>
          </p:cNvPicPr>
          <p:nvPr/>
        </p:nvPicPr>
        <p:blipFill>
          <a:blip r:embed="rId3"/>
          <a:stretch>
            <a:fillRect/>
          </a:stretch>
        </p:blipFill>
        <p:spPr>
          <a:xfrm>
            <a:off x="8745138" y="5332819"/>
            <a:ext cx="3368332" cy="1409822"/>
          </a:xfrm>
          <a:prstGeom prst="rect">
            <a:avLst/>
          </a:prstGeom>
        </p:spPr>
      </p:pic>
    </p:spTree>
    <p:extLst>
      <p:ext uri="{BB962C8B-B14F-4D97-AF65-F5344CB8AC3E}">
        <p14:creationId xmlns:p14="http://schemas.microsoft.com/office/powerpoint/2010/main" val="101134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 ANALYSIS &amp; VISUALIZATION</a:t>
            </a:r>
          </a:p>
        </p:txBody>
      </p:sp>
      <p:sp>
        <p:nvSpPr>
          <p:cNvPr id="6" name="Rectangle 5">
            <a:extLst>
              <a:ext uri="{FF2B5EF4-FFF2-40B4-BE49-F238E27FC236}">
                <a16:creationId xmlns:a16="http://schemas.microsoft.com/office/drawing/2014/main" id="{79ADC158-5525-B043-1711-B9BA965F76F2}"/>
              </a:ext>
            </a:extLst>
          </p:cNvPr>
          <p:cNvSpPr/>
          <p:nvPr/>
        </p:nvSpPr>
        <p:spPr>
          <a:xfrm>
            <a:off x="7924801" y="2603670"/>
            <a:ext cx="3309256" cy="1600438"/>
          </a:xfrm>
          <a:prstGeom prst="rect">
            <a:avLst/>
          </a:prstGeom>
          <a:solidFill>
            <a:schemeClr val="accent3">
              <a:lumMod val="40000"/>
              <a:lumOff val="60000"/>
            </a:schemeClr>
          </a:solidFill>
        </p:spPr>
        <p:txBody>
          <a:bodyPr wrap="square" lIns="91440" tIns="45720" rIns="91440" bIns="45720" anchor="ctr">
            <a:spAutoFit/>
          </a:bodyPr>
          <a:lstStyle/>
          <a:p>
            <a:r>
              <a:rPr lang="en-US" sz="1400" b="0" dirty="0">
                <a:solidFill>
                  <a:srgbClr val="000000"/>
                </a:solidFill>
                <a:effectLst/>
                <a:latin typeface="Courier New" panose="02070309020205020404" pitchFamily="49" charset="0"/>
              </a:rPr>
              <a:t>50% of Complaint has been    sent to company On the same  day 11th percent of complaint has been sent to company    after one days 8% of </a:t>
            </a:r>
          </a:p>
          <a:p>
            <a:r>
              <a:rPr lang="en-US" sz="1400" b="0" dirty="0">
                <a:solidFill>
                  <a:srgbClr val="000000"/>
                </a:solidFill>
                <a:effectLst/>
                <a:latin typeface="Courier New" panose="02070309020205020404" pitchFamily="49" charset="0"/>
              </a:rPr>
              <a:t>complaint sends to company </a:t>
            </a:r>
          </a:p>
          <a:p>
            <a:r>
              <a:rPr lang="en-US" sz="1400" b="0" dirty="0">
                <a:solidFill>
                  <a:srgbClr val="000000"/>
                </a:solidFill>
                <a:effectLst/>
                <a:latin typeface="Courier New" panose="02070309020205020404" pitchFamily="49" charset="0"/>
              </a:rPr>
              <a:t>after 2 days</a:t>
            </a:r>
          </a:p>
        </p:txBody>
      </p:sp>
      <p:sp>
        <p:nvSpPr>
          <p:cNvPr id="2" name="Title 13">
            <a:extLst>
              <a:ext uri="{FF2B5EF4-FFF2-40B4-BE49-F238E27FC236}">
                <a16:creationId xmlns:a16="http://schemas.microsoft.com/office/drawing/2014/main" id="{524F0B5D-FD95-C7E8-3E59-FED420EB7D29}"/>
              </a:ext>
            </a:extLst>
          </p:cNvPr>
          <p:cNvSpPr txBox="1">
            <a:spLocks/>
          </p:cNvSpPr>
          <p:nvPr/>
        </p:nvSpPr>
        <p:spPr>
          <a:xfrm>
            <a:off x="685796" y="982821"/>
            <a:ext cx="6803574" cy="432000"/>
          </a:xfrm>
          <a:prstGeom prst="rect">
            <a:avLst/>
          </a:prstGeom>
          <a:noFill/>
          <a:ln>
            <a:noFill/>
          </a:ln>
        </p:spPr>
        <p:style>
          <a:lnRef idx="1">
            <a:schemeClr val="dk1"/>
          </a:lnRef>
          <a:fillRef idx="2">
            <a:schemeClr val="dk1"/>
          </a:fillRef>
          <a:effectRef idx="1">
            <a:schemeClr val="dk1"/>
          </a:effectRef>
          <a:fontRef idx="minor">
            <a:schemeClr val="dk1"/>
          </a:fontRef>
        </p:style>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solidFill>
                  <a:srgbClr val="002060"/>
                </a:solidFill>
              </a:rPr>
              <a:t>Complaints Response Data</a:t>
            </a:r>
          </a:p>
        </p:txBody>
      </p:sp>
      <p:pic>
        <p:nvPicPr>
          <p:cNvPr id="5" name="Picture 4">
            <a:extLst>
              <a:ext uri="{FF2B5EF4-FFF2-40B4-BE49-F238E27FC236}">
                <a16:creationId xmlns:a16="http://schemas.microsoft.com/office/drawing/2014/main" id="{CF2C9589-A2F2-DE6E-5DF8-A36C01A5D675}"/>
              </a:ext>
            </a:extLst>
          </p:cNvPr>
          <p:cNvPicPr>
            <a:picLocks noChangeAspect="1"/>
          </p:cNvPicPr>
          <p:nvPr/>
        </p:nvPicPr>
        <p:blipFill>
          <a:blip r:embed="rId2"/>
          <a:stretch>
            <a:fillRect/>
          </a:stretch>
        </p:blipFill>
        <p:spPr>
          <a:xfrm>
            <a:off x="576940" y="1731733"/>
            <a:ext cx="6803574" cy="5086613"/>
          </a:xfrm>
          <a:prstGeom prst="rect">
            <a:avLst/>
          </a:prstGeom>
        </p:spPr>
      </p:pic>
      <p:pic>
        <p:nvPicPr>
          <p:cNvPr id="7" name="Picture 6">
            <a:extLst>
              <a:ext uri="{FF2B5EF4-FFF2-40B4-BE49-F238E27FC236}">
                <a16:creationId xmlns:a16="http://schemas.microsoft.com/office/drawing/2014/main" id="{0935C5E6-403A-816A-3DF0-5ADE9B7CA0D6}"/>
              </a:ext>
            </a:extLst>
          </p:cNvPr>
          <p:cNvPicPr>
            <a:picLocks noChangeAspect="1"/>
          </p:cNvPicPr>
          <p:nvPr/>
        </p:nvPicPr>
        <p:blipFill>
          <a:blip r:embed="rId3"/>
          <a:stretch>
            <a:fillRect/>
          </a:stretch>
        </p:blipFill>
        <p:spPr>
          <a:xfrm>
            <a:off x="8643175" y="5261101"/>
            <a:ext cx="3368332" cy="1409822"/>
          </a:xfrm>
          <a:prstGeom prst="rect">
            <a:avLst/>
          </a:prstGeom>
        </p:spPr>
      </p:pic>
    </p:spTree>
    <p:extLst>
      <p:ext uri="{BB962C8B-B14F-4D97-AF65-F5344CB8AC3E}">
        <p14:creationId xmlns:p14="http://schemas.microsoft.com/office/powerpoint/2010/main" val="3089038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 Tips for Successful Brainstorming">
            <a:extLst>
              <a:ext uri="{FF2B5EF4-FFF2-40B4-BE49-F238E27FC236}">
                <a16:creationId xmlns:a16="http://schemas.microsoft.com/office/drawing/2014/main" id="{DDC829C5-AB73-6DB2-4991-158E05283E1A}"/>
              </a:ext>
            </a:extLst>
          </p:cNvPr>
          <p:cNvPicPr>
            <a:picLocks noGrp="1" noChangeAspect="1" noChangeArrowheads="1"/>
          </p:cNvPicPr>
          <p:nvPr>
            <p:ph type="pic" sz="quarter" idx="12"/>
          </p:nvPr>
        </p:nvPicPr>
        <p:blipFill>
          <a:blip r:embed="rId2">
            <a:extLst>
              <a:ext uri="{28A0092B-C50C-407E-A947-70E740481C1C}">
                <a14:useLocalDpi xmlns:a14="http://schemas.microsoft.com/office/drawing/2010/main" val="0"/>
              </a:ext>
            </a:extLst>
          </a:blip>
          <a:srcRect t="8289" b="8289"/>
          <a:stretch>
            <a:fillRect/>
          </a:stretch>
        </p:blipFill>
        <p:spPr bwMode="auto">
          <a:xfrm>
            <a:off x="-69193" y="0"/>
            <a:ext cx="12174480" cy="677128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9EE2A26F-22EA-E61F-BC2C-3C8AD75E4C34}"/>
              </a:ext>
            </a:extLst>
          </p:cNvPr>
          <p:cNvSpPr>
            <a:spLocks noGrp="1"/>
          </p:cNvSpPr>
          <p:nvPr>
            <p:ph type="ctrTitle"/>
          </p:nvPr>
        </p:nvSpPr>
        <p:spPr>
          <a:xfrm>
            <a:off x="2446203" y="3780974"/>
            <a:ext cx="6012000" cy="995063"/>
          </a:xfrm>
        </p:spPr>
        <p:txBody>
          <a:bodyPr/>
          <a:lstStyle/>
          <a:p>
            <a:r>
              <a:rPr lang="en-US" dirty="0"/>
              <a:t>About us - </a:t>
            </a:r>
            <a:r>
              <a:rPr lang="en-US" b="1" dirty="0"/>
              <a:t>GROUP 3 </a:t>
            </a:r>
          </a:p>
        </p:txBody>
      </p:sp>
      <p:sp>
        <p:nvSpPr>
          <p:cNvPr id="6" name="Subtitle 2">
            <a:extLst>
              <a:ext uri="{FF2B5EF4-FFF2-40B4-BE49-F238E27FC236}">
                <a16:creationId xmlns:a16="http://schemas.microsoft.com/office/drawing/2014/main" id="{5A08A2FC-83CA-9092-D329-EB059DF267FE}"/>
              </a:ext>
            </a:extLst>
          </p:cNvPr>
          <p:cNvSpPr>
            <a:spLocks noGrp="1"/>
          </p:cNvSpPr>
          <p:nvPr>
            <p:ph type="subTitle" idx="1"/>
          </p:nvPr>
        </p:nvSpPr>
        <p:spPr>
          <a:xfrm>
            <a:off x="2446203" y="4593771"/>
            <a:ext cx="6012000" cy="2177515"/>
          </a:xfrm>
        </p:spPr>
        <p:txBody>
          <a:bodyPr>
            <a:normAutofit/>
          </a:bodyPr>
          <a:lstStyle/>
          <a:p>
            <a:r>
              <a:rPr lang="en-US" sz="2000" dirty="0" err="1">
                <a:latin typeface="Calibri" panose="020F0502020204030204" pitchFamily="34" charset="0"/>
                <a:cs typeface="Calibri" panose="020F0502020204030204" pitchFamily="34" charset="0"/>
              </a:rPr>
              <a:t>Sumit</a:t>
            </a:r>
            <a:r>
              <a:rPr lang="en-US" sz="2000" dirty="0">
                <a:latin typeface="Calibri" panose="020F0502020204030204" pitchFamily="34" charset="0"/>
                <a:cs typeface="Calibri" panose="020F0502020204030204" pitchFamily="34" charset="0"/>
              </a:rPr>
              <a:t> Kumar(2021AIML561)</a:t>
            </a:r>
          </a:p>
          <a:p>
            <a:r>
              <a:rPr lang="en-US" sz="2000" dirty="0">
                <a:latin typeface="Calibri" panose="020F0502020204030204" pitchFamily="34" charset="0"/>
                <a:cs typeface="Calibri" panose="020F0502020204030204" pitchFamily="34" charset="0"/>
              </a:rPr>
              <a:t>Ramya </a:t>
            </a:r>
            <a:r>
              <a:rPr lang="en-US" sz="2000" dirty="0" err="1">
                <a:latin typeface="Calibri" panose="020F0502020204030204" pitchFamily="34" charset="0"/>
                <a:cs typeface="Calibri" panose="020F0502020204030204" pitchFamily="34" charset="0"/>
              </a:rPr>
              <a:t>Kanthamaneni</a:t>
            </a:r>
            <a:r>
              <a:rPr lang="en-US" sz="2000" dirty="0">
                <a:latin typeface="Calibri" panose="020F0502020204030204" pitchFamily="34" charset="0"/>
                <a:cs typeface="Calibri" panose="020F0502020204030204" pitchFamily="34" charset="0"/>
              </a:rPr>
              <a:t>(2021AIML</a:t>
            </a:r>
            <a:r>
              <a:rPr lang="en-IN" sz="2000" b="1" spc="50" dirty="0">
                <a:ln w="11430"/>
                <a:effectLst>
                  <a:outerShdw blurRad="76200" dist="50800" dir="5400000" algn="tl" rotWithShape="0">
                    <a:srgbClr val="000000">
                      <a:alpha val="65000"/>
                    </a:srgbClr>
                  </a:outerShdw>
                </a:effectLst>
              </a:rPr>
              <a:t>549</a:t>
            </a:r>
            <a:r>
              <a:rPr lang="en-US" sz="2000" dirty="0">
                <a:latin typeface="Calibri" panose="020F0502020204030204" pitchFamily="34" charset="0"/>
                <a:cs typeface="Calibri" panose="020F0502020204030204" pitchFamily="34" charset="0"/>
              </a:rPr>
              <a:t>)</a:t>
            </a:r>
          </a:p>
          <a:p>
            <a:r>
              <a:rPr lang="en-US" sz="2000" dirty="0" err="1">
                <a:latin typeface="Calibri" panose="020F0502020204030204" pitchFamily="34" charset="0"/>
                <a:cs typeface="Calibri" panose="020F0502020204030204" pitchFamily="34" charset="0"/>
              </a:rPr>
              <a:t>Phani</a:t>
            </a:r>
            <a:r>
              <a:rPr lang="en-US" sz="2000" dirty="0">
                <a:latin typeface="Calibri" panose="020F0502020204030204" pitchFamily="34" charset="0"/>
                <a:cs typeface="Calibri" panose="020F0502020204030204" pitchFamily="34" charset="0"/>
              </a:rPr>
              <a:t> Kumar(2021AIML</a:t>
            </a:r>
            <a:r>
              <a:rPr lang="en-IN" sz="2000" b="1" spc="50" dirty="0">
                <a:ln w="11430"/>
                <a:effectLst>
                  <a:outerShdw blurRad="76200" dist="50800" dir="5400000" algn="tl" rotWithShape="0">
                    <a:srgbClr val="000000">
                      <a:alpha val="65000"/>
                    </a:srgbClr>
                  </a:outerShdw>
                </a:effectLst>
              </a:rPr>
              <a:t>574</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Maruti Ram(2021AIML</a:t>
            </a:r>
            <a:r>
              <a:rPr lang="en-IN" sz="2000" b="1" spc="50" dirty="0">
                <a:ln w="11430"/>
                <a:effectLst>
                  <a:outerShdw blurRad="76200" dist="50800" dir="5400000" algn="tl" rotWithShape="0">
                    <a:srgbClr val="000000">
                      <a:alpha val="65000"/>
                    </a:srgbClr>
                  </a:outerShdw>
                </a:effectLst>
                <a:latin typeface="Calibri" panose="020F0502020204030204" pitchFamily="34" charset="0"/>
                <a:cs typeface="Calibri" panose="020F0502020204030204" pitchFamily="34" charset="0"/>
              </a:rPr>
              <a:t>588</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Ganga Bhavani </a:t>
            </a:r>
            <a:r>
              <a:rPr lang="en-US" sz="2000" dirty="0" err="1">
                <a:latin typeface="Calibri" panose="020F0502020204030204" pitchFamily="34" charset="0"/>
                <a:cs typeface="Calibri" panose="020F0502020204030204" pitchFamily="34" charset="0"/>
              </a:rPr>
              <a:t>Periketi</a:t>
            </a:r>
            <a:r>
              <a:rPr lang="en-US" sz="2000" dirty="0">
                <a:latin typeface="Calibri" panose="020F0502020204030204" pitchFamily="34" charset="0"/>
                <a:cs typeface="Calibri" panose="020F0502020204030204" pitchFamily="34" charset="0"/>
              </a:rPr>
              <a:t>(2021AIML556)</a:t>
            </a: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6767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 ANALYSIS &amp; VISUALIZATION</a:t>
            </a:r>
          </a:p>
        </p:txBody>
      </p:sp>
      <p:sp>
        <p:nvSpPr>
          <p:cNvPr id="6" name="Rectangle 5">
            <a:extLst>
              <a:ext uri="{FF2B5EF4-FFF2-40B4-BE49-F238E27FC236}">
                <a16:creationId xmlns:a16="http://schemas.microsoft.com/office/drawing/2014/main" id="{79ADC158-5525-B043-1711-B9BA965F76F2}"/>
              </a:ext>
            </a:extLst>
          </p:cNvPr>
          <p:cNvSpPr/>
          <p:nvPr/>
        </p:nvSpPr>
        <p:spPr>
          <a:xfrm>
            <a:off x="6574973" y="4860527"/>
            <a:ext cx="5475513" cy="1815882"/>
          </a:xfrm>
          <a:prstGeom prst="rect">
            <a:avLst/>
          </a:prstGeom>
          <a:solidFill>
            <a:schemeClr val="accent3">
              <a:lumMod val="40000"/>
              <a:lumOff val="60000"/>
            </a:schemeClr>
          </a:solidFill>
        </p:spPr>
        <p:txBody>
          <a:bodyPr wrap="square" lIns="91440" tIns="45720" rIns="91440" bIns="45720" anchor="ctr">
            <a:spAutoFit/>
          </a:bodyPr>
          <a:lstStyle/>
          <a:p>
            <a:r>
              <a:rPr lang="en-US" sz="1400" b="0" dirty="0">
                <a:solidFill>
                  <a:srgbClr val="000000"/>
                </a:solidFill>
                <a:effectLst/>
                <a:latin typeface="Courier New" panose="02070309020205020404" pitchFamily="49" charset="0"/>
              </a:rPr>
              <a:t>mortgage offer 30% of complaints tab collections cover 19% of complaint credit reporting covers   18% of complaint anti credit card covers only 12 persons of complaint and also we can conclude    that consumer loan content 4 persons of complaint HO final conclusion will be consumer loan and   pay day loan , prepaid card have low customer    complaint</a:t>
            </a:r>
          </a:p>
        </p:txBody>
      </p:sp>
      <p:sp>
        <p:nvSpPr>
          <p:cNvPr id="2" name="Title 13">
            <a:extLst>
              <a:ext uri="{FF2B5EF4-FFF2-40B4-BE49-F238E27FC236}">
                <a16:creationId xmlns:a16="http://schemas.microsoft.com/office/drawing/2014/main" id="{524F0B5D-FD95-C7E8-3E59-FED420EB7D29}"/>
              </a:ext>
            </a:extLst>
          </p:cNvPr>
          <p:cNvSpPr txBox="1">
            <a:spLocks/>
          </p:cNvSpPr>
          <p:nvPr/>
        </p:nvSpPr>
        <p:spPr>
          <a:xfrm>
            <a:off x="685796" y="982821"/>
            <a:ext cx="6803574" cy="432000"/>
          </a:xfrm>
          <a:prstGeom prst="rect">
            <a:avLst/>
          </a:prstGeom>
          <a:noFill/>
          <a:ln>
            <a:noFill/>
          </a:ln>
        </p:spPr>
        <p:style>
          <a:lnRef idx="1">
            <a:schemeClr val="dk1"/>
          </a:lnRef>
          <a:fillRef idx="2">
            <a:schemeClr val="dk1"/>
          </a:fillRef>
          <a:effectRef idx="1">
            <a:schemeClr val="dk1"/>
          </a:effectRef>
          <a:fontRef idx="minor">
            <a:schemeClr val="dk1"/>
          </a:fontRef>
        </p:style>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solidFill>
                  <a:srgbClr val="002060"/>
                </a:solidFill>
              </a:rPr>
              <a:t>Complaints by Products Data</a:t>
            </a:r>
          </a:p>
        </p:txBody>
      </p:sp>
      <p:pic>
        <p:nvPicPr>
          <p:cNvPr id="9" name="Picture 8">
            <a:extLst>
              <a:ext uri="{FF2B5EF4-FFF2-40B4-BE49-F238E27FC236}">
                <a16:creationId xmlns:a16="http://schemas.microsoft.com/office/drawing/2014/main" id="{97E75881-C04C-C5EB-3F14-3C41B722D8EB}"/>
              </a:ext>
            </a:extLst>
          </p:cNvPr>
          <p:cNvPicPr>
            <a:picLocks noChangeAspect="1"/>
          </p:cNvPicPr>
          <p:nvPr/>
        </p:nvPicPr>
        <p:blipFill>
          <a:blip r:embed="rId2"/>
          <a:stretch>
            <a:fillRect/>
          </a:stretch>
        </p:blipFill>
        <p:spPr>
          <a:xfrm>
            <a:off x="0" y="1522348"/>
            <a:ext cx="12050486" cy="3284439"/>
          </a:xfrm>
          <a:prstGeom prst="rect">
            <a:avLst/>
          </a:prstGeom>
        </p:spPr>
      </p:pic>
      <p:pic>
        <p:nvPicPr>
          <p:cNvPr id="11" name="Picture 10">
            <a:extLst>
              <a:ext uri="{FF2B5EF4-FFF2-40B4-BE49-F238E27FC236}">
                <a16:creationId xmlns:a16="http://schemas.microsoft.com/office/drawing/2014/main" id="{41871D49-7859-E36A-77BE-8C1356386920}"/>
              </a:ext>
            </a:extLst>
          </p:cNvPr>
          <p:cNvPicPr>
            <a:picLocks noChangeAspect="1"/>
          </p:cNvPicPr>
          <p:nvPr/>
        </p:nvPicPr>
        <p:blipFill>
          <a:blip r:embed="rId3"/>
          <a:stretch>
            <a:fillRect/>
          </a:stretch>
        </p:blipFill>
        <p:spPr>
          <a:xfrm>
            <a:off x="275086" y="4625147"/>
            <a:ext cx="4699685" cy="2232853"/>
          </a:xfrm>
          <a:prstGeom prst="rect">
            <a:avLst/>
          </a:prstGeom>
        </p:spPr>
      </p:pic>
    </p:spTree>
    <p:extLst>
      <p:ext uri="{BB962C8B-B14F-4D97-AF65-F5344CB8AC3E}">
        <p14:creationId xmlns:p14="http://schemas.microsoft.com/office/powerpoint/2010/main" val="1614999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 ANALYSIS &amp; VISUALIZATION</a:t>
            </a:r>
          </a:p>
        </p:txBody>
      </p:sp>
      <p:sp>
        <p:nvSpPr>
          <p:cNvPr id="6" name="Rectangle 5">
            <a:extLst>
              <a:ext uri="{FF2B5EF4-FFF2-40B4-BE49-F238E27FC236}">
                <a16:creationId xmlns:a16="http://schemas.microsoft.com/office/drawing/2014/main" id="{79ADC158-5525-B043-1711-B9BA965F76F2}"/>
              </a:ext>
            </a:extLst>
          </p:cNvPr>
          <p:cNvSpPr/>
          <p:nvPr/>
        </p:nvSpPr>
        <p:spPr>
          <a:xfrm>
            <a:off x="8316686" y="893502"/>
            <a:ext cx="3592286" cy="2246769"/>
          </a:xfrm>
          <a:prstGeom prst="rect">
            <a:avLst/>
          </a:prstGeom>
          <a:solidFill>
            <a:schemeClr val="accent3">
              <a:lumMod val="40000"/>
              <a:lumOff val="60000"/>
            </a:schemeClr>
          </a:solidFill>
        </p:spPr>
        <p:txBody>
          <a:bodyPr wrap="square" lIns="91440" tIns="45720" rIns="91440" bIns="45720" anchor="ctr">
            <a:spAutoFit/>
          </a:bodyPr>
          <a:lstStyle/>
          <a:p>
            <a:r>
              <a:rPr lang="en-US" sz="1400" b="0" dirty="0">
                <a:solidFill>
                  <a:srgbClr val="000000"/>
                </a:solidFill>
                <a:effectLst/>
                <a:latin typeface="Courier New" panose="02070309020205020404" pitchFamily="49" charset="0"/>
              </a:rPr>
              <a:t>By checking the pie chart we can     conclude that product       mortgage have  most of the      complaints for loan modifications collections for closure and   loan servicing payments escrow  account. It should be look after what is the problem with that upper      </a:t>
            </a:r>
            <a:r>
              <a:rPr lang="en-US" sz="1400" b="0" dirty="0" err="1">
                <a:solidFill>
                  <a:srgbClr val="000000"/>
                </a:solidFill>
                <a:effectLst/>
                <a:latin typeface="Courier New" panose="02070309020205020404" pitchFamily="49" charset="0"/>
              </a:rPr>
              <a:t>mension</a:t>
            </a:r>
            <a:r>
              <a:rPr lang="en-US" sz="1400" b="0" dirty="0">
                <a:solidFill>
                  <a:srgbClr val="000000"/>
                </a:solidFill>
                <a:effectLst/>
                <a:latin typeface="Courier New" panose="02070309020205020404" pitchFamily="49" charset="0"/>
              </a:rPr>
              <a:t> category</a:t>
            </a:r>
          </a:p>
        </p:txBody>
      </p:sp>
      <p:sp>
        <p:nvSpPr>
          <p:cNvPr id="2" name="Title 13">
            <a:extLst>
              <a:ext uri="{FF2B5EF4-FFF2-40B4-BE49-F238E27FC236}">
                <a16:creationId xmlns:a16="http://schemas.microsoft.com/office/drawing/2014/main" id="{524F0B5D-FD95-C7E8-3E59-FED420EB7D29}"/>
              </a:ext>
            </a:extLst>
          </p:cNvPr>
          <p:cNvSpPr txBox="1">
            <a:spLocks/>
          </p:cNvSpPr>
          <p:nvPr/>
        </p:nvSpPr>
        <p:spPr>
          <a:xfrm>
            <a:off x="685796" y="982821"/>
            <a:ext cx="6803574" cy="432000"/>
          </a:xfrm>
          <a:prstGeom prst="rect">
            <a:avLst/>
          </a:prstGeom>
          <a:noFill/>
          <a:ln>
            <a:noFill/>
          </a:ln>
        </p:spPr>
        <p:style>
          <a:lnRef idx="1">
            <a:schemeClr val="dk1"/>
          </a:lnRef>
          <a:fillRef idx="2">
            <a:schemeClr val="dk1"/>
          </a:fillRef>
          <a:effectRef idx="1">
            <a:schemeClr val="dk1"/>
          </a:effectRef>
          <a:fontRef idx="minor">
            <a:schemeClr val="dk1"/>
          </a:fontRef>
        </p:style>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solidFill>
                  <a:srgbClr val="002060"/>
                </a:solidFill>
              </a:rPr>
              <a:t>Complaints by Mortgage Data</a:t>
            </a:r>
          </a:p>
        </p:txBody>
      </p:sp>
      <p:pic>
        <p:nvPicPr>
          <p:cNvPr id="5" name="Picture 4">
            <a:extLst>
              <a:ext uri="{FF2B5EF4-FFF2-40B4-BE49-F238E27FC236}">
                <a16:creationId xmlns:a16="http://schemas.microsoft.com/office/drawing/2014/main" id="{176ACEE5-6806-D4DC-AD50-852CF9E58567}"/>
              </a:ext>
            </a:extLst>
          </p:cNvPr>
          <p:cNvPicPr>
            <a:picLocks noChangeAspect="1"/>
          </p:cNvPicPr>
          <p:nvPr/>
        </p:nvPicPr>
        <p:blipFill>
          <a:blip r:embed="rId2"/>
          <a:stretch>
            <a:fillRect/>
          </a:stretch>
        </p:blipFill>
        <p:spPr>
          <a:xfrm>
            <a:off x="576940" y="1866523"/>
            <a:ext cx="7053946" cy="2088061"/>
          </a:xfrm>
          <a:prstGeom prst="rect">
            <a:avLst/>
          </a:prstGeom>
        </p:spPr>
      </p:pic>
      <p:pic>
        <p:nvPicPr>
          <p:cNvPr id="8" name="Picture 7">
            <a:extLst>
              <a:ext uri="{FF2B5EF4-FFF2-40B4-BE49-F238E27FC236}">
                <a16:creationId xmlns:a16="http://schemas.microsoft.com/office/drawing/2014/main" id="{E7A607F5-BB51-3B22-94DF-1E93B271A344}"/>
              </a:ext>
            </a:extLst>
          </p:cNvPr>
          <p:cNvPicPr>
            <a:picLocks noChangeAspect="1"/>
          </p:cNvPicPr>
          <p:nvPr/>
        </p:nvPicPr>
        <p:blipFill>
          <a:blip r:embed="rId3"/>
          <a:stretch>
            <a:fillRect/>
          </a:stretch>
        </p:blipFill>
        <p:spPr>
          <a:xfrm>
            <a:off x="860837" y="4406286"/>
            <a:ext cx="7847734" cy="2253372"/>
          </a:xfrm>
          <a:prstGeom prst="rect">
            <a:avLst/>
          </a:prstGeom>
        </p:spPr>
      </p:pic>
      <p:pic>
        <p:nvPicPr>
          <p:cNvPr id="7" name="Picture 6">
            <a:extLst>
              <a:ext uri="{FF2B5EF4-FFF2-40B4-BE49-F238E27FC236}">
                <a16:creationId xmlns:a16="http://schemas.microsoft.com/office/drawing/2014/main" id="{C9D8D5CB-5099-197A-6D07-4A74D584D172}"/>
              </a:ext>
            </a:extLst>
          </p:cNvPr>
          <p:cNvPicPr>
            <a:picLocks noChangeAspect="1"/>
          </p:cNvPicPr>
          <p:nvPr/>
        </p:nvPicPr>
        <p:blipFill>
          <a:blip r:embed="rId4"/>
          <a:stretch>
            <a:fillRect/>
          </a:stretch>
        </p:blipFill>
        <p:spPr>
          <a:xfrm>
            <a:off x="8708571" y="5249836"/>
            <a:ext cx="3368332" cy="1409822"/>
          </a:xfrm>
          <a:prstGeom prst="rect">
            <a:avLst/>
          </a:prstGeom>
        </p:spPr>
      </p:pic>
    </p:spTree>
    <p:extLst>
      <p:ext uri="{BB962C8B-B14F-4D97-AF65-F5344CB8AC3E}">
        <p14:creationId xmlns:p14="http://schemas.microsoft.com/office/powerpoint/2010/main" val="1885400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 ANALYSIS &amp; VISUALIZATION</a:t>
            </a:r>
          </a:p>
        </p:txBody>
      </p:sp>
      <p:sp>
        <p:nvSpPr>
          <p:cNvPr id="6" name="Rectangle 5">
            <a:extLst>
              <a:ext uri="{FF2B5EF4-FFF2-40B4-BE49-F238E27FC236}">
                <a16:creationId xmlns:a16="http://schemas.microsoft.com/office/drawing/2014/main" id="{79ADC158-5525-B043-1711-B9BA965F76F2}"/>
              </a:ext>
            </a:extLst>
          </p:cNvPr>
          <p:cNvSpPr/>
          <p:nvPr/>
        </p:nvSpPr>
        <p:spPr>
          <a:xfrm>
            <a:off x="7924801" y="2711391"/>
            <a:ext cx="3309256" cy="1384995"/>
          </a:xfrm>
          <a:prstGeom prst="rect">
            <a:avLst/>
          </a:prstGeom>
          <a:solidFill>
            <a:schemeClr val="accent3">
              <a:lumMod val="40000"/>
              <a:lumOff val="60000"/>
            </a:schemeClr>
          </a:solidFill>
        </p:spPr>
        <p:txBody>
          <a:bodyPr wrap="square" lIns="91440" tIns="45720" rIns="91440" bIns="45720" anchor="ctr">
            <a:spAutoFit/>
          </a:bodyPr>
          <a:lstStyle/>
          <a:p>
            <a:r>
              <a:rPr lang="en-US" sz="1400" b="0" dirty="0">
                <a:solidFill>
                  <a:srgbClr val="000000"/>
                </a:solidFill>
                <a:effectLst/>
                <a:latin typeface="Courier New" panose="02070309020205020404" pitchFamily="49" charset="0"/>
              </a:rPr>
              <a:t>Only less than 25 percent of complain in every product is disputed Cause may be customer giving falls complains or company </a:t>
            </a:r>
            <a:r>
              <a:rPr lang="en-US" sz="1400" b="0" dirty="0" err="1">
                <a:solidFill>
                  <a:srgbClr val="000000"/>
                </a:solidFill>
                <a:effectLst/>
                <a:latin typeface="Courier New" panose="02070309020205020404" pitchFamily="49" charset="0"/>
              </a:rPr>
              <a:t>dont</a:t>
            </a:r>
            <a:r>
              <a:rPr lang="en-US" sz="1400" b="0" dirty="0">
                <a:solidFill>
                  <a:srgbClr val="000000"/>
                </a:solidFill>
                <a:effectLst/>
                <a:latin typeface="Courier New" panose="02070309020205020404" pitchFamily="49" charset="0"/>
              </a:rPr>
              <a:t> </a:t>
            </a:r>
          </a:p>
          <a:p>
            <a:r>
              <a:rPr lang="en-US" sz="1400" b="0" dirty="0">
                <a:solidFill>
                  <a:srgbClr val="000000"/>
                </a:solidFill>
                <a:effectLst/>
                <a:latin typeface="Courier New" panose="02070309020205020404" pitchFamily="49" charset="0"/>
              </a:rPr>
              <a:t>want to give claims</a:t>
            </a:r>
          </a:p>
        </p:txBody>
      </p:sp>
      <p:sp>
        <p:nvSpPr>
          <p:cNvPr id="2" name="Title 13">
            <a:extLst>
              <a:ext uri="{FF2B5EF4-FFF2-40B4-BE49-F238E27FC236}">
                <a16:creationId xmlns:a16="http://schemas.microsoft.com/office/drawing/2014/main" id="{524F0B5D-FD95-C7E8-3E59-FED420EB7D29}"/>
              </a:ext>
            </a:extLst>
          </p:cNvPr>
          <p:cNvSpPr txBox="1">
            <a:spLocks/>
          </p:cNvSpPr>
          <p:nvPr/>
        </p:nvSpPr>
        <p:spPr>
          <a:xfrm>
            <a:off x="685796" y="982821"/>
            <a:ext cx="6803574" cy="432000"/>
          </a:xfrm>
          <a:prstGeom prst="rect">
            <a:avLst/>
          </a:prstGeom>
          <a:noFill/>
          <a:ln>
            <a:noFill/>
          </a:ln>
        </p:spPr>
        <p:style>
          <a:lnRef idx="1">
            <a:schemeClr val="dk1"/>
          </a:lnRef>
          <a:fillRef idx="2">
            <a:schemeClr val="dk1"/>
          </a:fillRef>
          <a:effectRef idx="1">
            <a:schemeClr val="dk1"/>
          </a:effectRef>
          <a:fontRef idx="minor">
            <a:schemeClr val="dk1"/>
          </a:fontRef>
        </p:style>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solidFill>
                  <a:srgbClr val="002060"/>
                </a:solidFill>
              </a:rPr>
              <a:t>Product wise Disputes Data</a:t>
            </a:r>
          </a:p>
        </p:txBody>
      </p:sp>
      <p:pic>
        <p:nvPicPr>
          <p:cNvPr id="7" name="Picture 6">
            <a:extLst>
              <a:ext uri="{FF2B5EF4-FFF2-40B4-BE49-F238E27FC236}">
                <a16:creationId xmlns:a16="http://schemas.microsoft.com/office/drawing/2014/main" id="{DD16EA4B-1431-BD9B-4D30-C3DC55154E71}"/>
              </a:ext>
            </a:extLst>
          </p:cNvPr>
          <p:cNvPicPr>
            <a:picLocks noChangeAspect="1"/>
          </p:cNvPicPr>
          <p:nvPr/>
        </p:nvPicPr>
        <p:blipFill>
          <a:blip r:embed="rId2"/>
          <a:stretch>
            <a:fillRect/>
          </a:stretch>
        </p:blipFill>
        <p:spPr>
          <a:xfrm>
            <a:off x="0" y="1653384"/>
            <a:ext cx="7738239" cy="5204616"/>
          </a:xfrm>
          <a:prstGeom prst="rect">
            <a:avLst/>
          </a:prstGeom>
        </p:spPr>
      </p:pic>
      <p:pic>
        <p:nvPicPr>
          <p:cNvPr id="5" name="Picture 4">
            <a:extLst>
              <a:ext uri="{FF2B5EF4-FFF2-40B4-BE49-F238E27FC236}">
                <a16:creationId xmlns:a16="http://schemas.microsoft.com/office/drawing/2014/main" id="{5762CB1E-5FF7-4D5E-545C-44BC8F77FE0C}"/>
              </a:ext>
            </a:extLst>
          </p:cNvPr>
          <p:cNvPicPr>
            <a:picLocks noChangeAspect="1"/>
          </p:cNvPicPr>
          <p:nvPr/>
        </p:nvPicPr>
        <p:blipFill>
          <a:blip r:embed="rId3"/>
          <a:stretch>
            <a:fillRect/>
          </a:stretch>
        </p:blipFill>
        <p:spPr>
          <a:xfrm>
            <a:off x="8643175" y="5448178"/>
            <a:ext cx="3368332" cy="1409822"/>
          </a:xfrm>
          <a:prstGeom prst="rect">
            <a:avLst/>
          </a:prstGeom>
        </p:spPr>
      </p:pic>
    </p:spTree>
    <p:extLst>
      <p:ext uri="{BB962C8B-B14F-4D97-AF65-F5344CB8AC3E}">
        <p14:creationId xmlns:p14="http://schemas.microsoft.com/office/powerpoint/2010/main" val="957363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 ANALYSIS &amp; VISUALIZATION</a:t>
            </a:r>
          </a:p>
        </p:txBody>
      </p:sp>
      <p:sp>
        <p:nvSpPr>
          <p:cNvPr id="6" name="Rectangle 5">
            <a:extLst>
              <a:ext uri="{FF2B5EF4-FFF2-40B4-BE49-F238E27FC236}">
                <a16:creationId xmlns:a16="http://schemas.microsoft.com/office/drawing/2014/main" id="{79ADC158-5525-B043-1711-B9BA965F76F2}"/>
              </a:ext>
            </a:extLst>
          </p:cNvPr>
          <p:cNvSpPr/>
          <p:nvPr/>
        </p:nvSpPr>
        <p:spPr>
          <a:xfrm>
            <a:off x="7924801" y="3142278"/>
            <a:ext cx="3309256" cy="523220"/>
          </a:xfrm>
          <a:prstGeom prst="rect">
            <a:avLst/>
          </a:prstGeom>
          <a:solidFill>
            <a:schemeClr val="accent3">
              <a:lumMod val="40000"/>
              <a:lumOff val="60000"/>
            </a:schemeClr>
          </a:solidFill>
        </p:spPr>
        <p:txBody>
          <a:bodyPr wrap="square" lIns="91440" tIns="45720" rIns="91440" bIns="45720" anchor="ctr">
            <a:spAutoFit/>
          </a:bodyPr>
          <a:lstStyle/>
          <a:p>
            <a:r>
              <a:rPr lang="en-US" sz="1400" b="0" dirty="0">
                <a:solidFill>
                  <a:srgbClr val="000000"/>
                </a:solidFill>
                <a:effectLst/>
                <a:latin typeface="Courier New" panose="02070309020205020404" pitchFamily="49" charset="0"/>
              </a:rPr>
              <a:t>Top 20 company which received highest complaints</a:t>
            </a:r>
          </a:p>
        </p:txBody>
      </p:sp>
      <p:sp>
        <p:nvSpPr>
          <p:cNvPr id="2" name="Title 13">
            <a:extLst>
              <a:ext uri="{FF2B5EF4-FFF2-40B4-BE49-F238E27FC236}">
                <a16:creationId xmlns:a16="http://schemas.microsoft.com/office/drawing/2014/main" id="{524F0B5D-FD95-C7E8-3E59-FED420EB7D29}"/>
              </a:ext>
            </a:extLst>
          </p:cNvPr>
          <p:cNvSpPr txBox="1">
            <a:spLocks/>
          </p:cNvSpPr>
          <p:nvPr/>
        </p:nvSpPr>
        <p:spPr>
          <a:xfrm>
            <a:off x="685796" y="982821"/>
            <a:ext cx="6803574" cy="432000"/>
          </a:xfrm>
          <a:prstGeom prst="rect">
            <a:avLst/>
          </a:prstGeom>
          <a:noFill/>
          <a:ln>
            <a:noFill/>
          </a:ln>
        </p:spPr>
        <p:style>
          <a:lnRef idx="1">
            <a:schemeClr val="dk1"/>
          </a:lnRef>
          <a:fillRef idx="2">
            <a:schemeClr val="dk1"/>
          </a:fillRef>
          <a:effectRef idx="1">
            <a:schemeClr val="dk1"/>
          </a:effectRef>
          <a:fontRef idx="minor">
            <a:schemeClr val="dk1"/>
          </a:fontRef>
        </p:style>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solidFill>
                  <a:srgbClr val="002060"/>
                </a:solidFill>
              </a:rPr>
              <a:t>Company Analysis Data</a:t>
            </a:r>
          </a:p>
        </p:txBody>
      </p:sp>
      <p:pic>
        <p:nvPicPr>
          <p:cNvPr id="5" name="Picture 4">
            <a:extLst>
              <a:ext uri="{FF2B5EF4-FFF2-40B4-BE49-F238E27FC236}">
                <a16:creationId xmlns:a16="http://schemas.microsoft.com/office/drawing/2014/main" id="{7D1BC458-C010-3E6A-07B0-128CA38D12E4}"/>
              </a:ext>
            </a:extLst>
          </p:cNvPr>
          <p:cNvPicPr>
            <a:picLocks noChangeAspect="1"/>
          </p:cNvPicPr>
          <p:nvPr/>
        </p:nvPicPr>
        <p:blipFill>
          <a:blip r:embed="rId2"/>
          <a:stretch>
            <a:fillRect/>
          </a:stretch>
        </p:blipFill>
        <p:spPr>
          <a:xfrm>
            <a:off x="101564" y="1653383"/>
            <a:ext cx="7823238" cy="4540587"/>
          </a:xfrm>
          <a:prstGeom prst="rect">
            <a:avLst/>
          </a:prstGeom>
        </p:spPr>
      </p:pic>
      <p:pic>
        <p:nvPicPr>
          <p:cNvPr id="7" name="Picture 6">
            <a:extLst>
              <a:ext uri="{FF2B5EF4-FFF2-40B4-BE49-F238E27FC236}">
                <a16:creationId xmlns:a16="http://schemas.microsoft.com/office/drawing/2014/main" id="{4FFAC1A6-613C-7BA8-56A9-BEC30FE722A7}"/>
              </a:ext>
            </a:extLst>
          </p:cNvPr>
          <p:cNvPicPr>
            <a:picLocks noChangeAspect="1"/>
          </p:cNvPicPr>
          <p:nvPr/>
        </p:nvPicPr>
        <p:blipFill>
          <a:blip r:embed="rId3"/>
          <a:stretch>
            <a:fillRect/>
          </a:stretch>
        </p:blipFill>
        <p:spPr>
          <a:xfrm>
            <a:off x="8722104" y="5314889"/>
            <a:ext cx="3368332" cy="1409822"/>
          </a:xfrm>
          <a:prstGeom prst="rect">
            <a:avLst/>
          </a:prstGeom>
        </p:spPr>
      </p:pic>
    </p:spTree>
    <p:extLst>
      <p:ext uri="{BB962C8B-B14F-4D97-AF65-F5344CB8AC3E}">
        <p14:creationId xmlns:p14="http://schemas.microsoft.com/office/powerpoint/2010/main" val="2512046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 ANALYSIS &amp; VISUALIZATION</a:t>
            </a:r>
          </a:p>
        </p:txBody>
      </p:sp>
      <p:sp>
        <p:nvSpPr>
          <p:cNvPr id="2" name="Title 13">
            <a:extLst>
              <a:ext uri="{FF2B5EF4-FFF2-40B4-BE49-F238E27FC236}">
                <a16:creationId xmlns:a16="http://schemas.microsoft.com/office/drawing/2014/main" id="{524F0B5D-FD95-C7E8-3E59-FED420EB7D29}"/>
              </a:ext>
            </a:extLst>
          </p:cNvPr>
          <p:cNvSpPr txBox="1">
            <a:spLocks/>
          </p:cNvSpPr>
          <p:nvPr/>
        </p:nvSpPr>
        <p:spPr>
          <a:xfrm>
            <a:off x="566049" y="982821"/>
            <a:ext cx="9394375" cy="432000"/>
          </a:xfrm>
          <a:prstGeom prst="rect">
            <a:avLst/>
          </a:prstGeom>
          <a:noFill/>
          <a:ln>
            <a:noFill/>
          </a:ln>
        </p:spPr>
        <p:style>
          <a:lnRef idx="1">
            <a:schemeClr val="dk1"/>
          </a:lnRef>
          <a:fillRef idx="2">
            <a:schemeClr val="dk1"/>
          </a:fillRef>
          <a:effectRef idx="1">
            <a:schemeClr val="dk1"/>
          </a:effectRef>
          <a:fontRef idx="minor">
            <a:schemeClr val="dk1"/>
          </a:fontRef>
        </p:style>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solidFill>
                  <a:srgbClr val="002060"/>
                </a:solidFill>
              </a:rPr>
              <a:t>Company vs Timely Response Percentage</a:t>
            </a:r>
          </a:p>
        </p:txBody>
      </p:sp>
      <p:pic>
        <p:nvPicPr>
          <p:cNvPr id="9" name="Picture 8">
            <a:extLst>
              <a:ext uri="{FF2B5EF4-FFF2-40B4-BE49-F238E27FC236}">
                <a16:creationId xmlns:a16="http://schemas.microsoft.com/office/drawing/2014/main" id="{50FF8A74-B4C7-E641-86D9-AAAA841312E4}"/>
              </a:ext>
            </a:extLst>
          </p:cNvPr>
          <p:cNvPicPr>
            <a:picLocks noChangeAspect="1"/>
          </p:cNvPicPr>
          <p:nvPr/>
        </p:nvPicPr>
        <p:blipFill>
          <a:blip r:embed="rId2"/>
          <a:stretch>
            <a:fillRect/>
          </a:stretch>
        </p:blipFill>
        <p:spPr>
          <a:xfrm>
            <a:off x="680116" y="1530305"/>
            <a:ext cx="6700397" cy="5212532"/>
          </a:xfrm>
          <a:prstGeom prst="rect">
            <a:avLst/>
          </a:prstGeom>
        </p:spPr>
      </p:pic>
      <p:pic>
        <p:nvPicPr>
          <p:cNvPr id="5" name="Picture 4">
            <a:extLst>
              <a:ext uri="{FF2B5EF4-FFF2-40B4-BE49-F238E27FC236}">
                <a16:creationId xmlns:a16="http://schemas.microsoft.com/office/drawing/2014/main" id="{690FD721-3F42-DC07-1C07-2E69603BBEED}"/>
              </a:ext>
            </a:extLst>
          </p:cNvPr>
          <p:cNvPicPr>
            <a:picLocks noChangeAspect="1"/>
          </p:cNvPicPr>
          <p:nvPr/>
        </p:nvPicPr>
        <p:blipFill>
          <a:blip r:embed="rId3"/>
          <a:stretch>
            <a:fillRect/>
          </a:stretch>
        </p:blipFill>
        <p:spPr>
          <a:xfrm>
            <a:off x="8823668" y="5333015"/>
            <a:ext cx="3368332" cy="1409822"/>
          </a:xfrm>
          <a:prstGeom prst="rect">
            <a:avLst/>
          </a:prstGeom>
        </p:spPr>
      </p:pic>
    </p:spTree>
    <p:extLst>
      <p:ext uri="{BB962C8B-B14F-4D97-AF65-F5344CB8AC3E}">
        <p14:creationId xmlns:p14="http://schemas.microsoft.com/office/powerpoint/2010/main" val="262934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 ANALYSIS &amp; VISUALIZATION</a:t>
            </a:r>
          </a:p>
        </p:txBody>
      </p:sp>
      <p:sp>
        <p:nvSpPr>
          <p:cNvPr id="6" name="Rectangle 5">
            <a:extLst>
              <a:ext uri="{FF2B5EF4-FFF2-40B4-BE49-F238E27FC236}">
                <a16:creationId xmlns:a16="http://schemas.microsoft.com/office/drawing/2014/main" id="{79ADC158-5525-B043-1711-B9BA965F76F2}"/>
              </a:ext>
            </a:extLst>
          </p:cNvPr>
          <p:cNvSpPr/>
          <p:nvPr/>
        </p:nvSpPr>
        <p:spPr>
          <a:xfrm>
            <a:off x="8262258" y="2521059"/>
            <a:ext cx="3309256" cy="1815882"/>
          </a:xfrm>
          <a:prstGeom prst="rect">
            <a:avLst/>
          </a:prstGeom>
          <a:solidFill>
            <a:schemeClr val="accent3">
              <a:lumMod val="40000"/>
              <a:lumOff val="60000"/>
            </a:schemeClr>
          </a:solidFill>
        </p:spPr>
        <p:txBody>
          <a:bodyPr wrap="square" lIns="91440" tIns="45720" rIns="91440" bIns="45720" anchor="ctr">
            <a:spAutoFit/>
          </a:bodyPr>
          <a:lstStyle/>
          <a:p>
            <a:r>
              <a:rPr lang="en-IN" sz="1400" b="0" dirty="0">
                <a:solidFill>
                  <a:srgbClr val="000000"/>
                </a:solidFill>
                <a:effectLst/>
                <a:latin typeface="Courier New" panose="02070309020205020404" pitchFamily="49" charset="0"/>
              </a:rPr>
              <a:t>That means more </a:t>
            </a:r>
            <a:r>
              <a:rPr lang="en-IN" sz="1400" b="0" dirty="0" err="1">
                <a:solidFill>
                  <a:srgbClr val="000000"/>
                </a:solidFill>
                <a:effectLst/>
                <a:latin typeface="Courier New" panose="02070309020205020404" pitchFamily="49" charset="0"/>
              </a:rPr>
              <a:t>tahn</a:t>
            </a:r>
            <a:r>
              <a:rPr lang="en-IN" sz="1400" b="0" dirty="0">
                <a:solidFill>
                  <a:srgbClr val="000000"/>
                </a:solidFill>
                <a:effectLst/>
                <a:latin typeface="Courier New" panose="02070309020205020404" pitchFamily="49" charset="0"/>
              </a:rPr>
              <a:t> 82% of </a:t>
            </a:r>
          </a:p>
          <a:p>
            <a:r>
              <a:rPr lang="en-IN" sz="1400" b="0" dirty="0">
                <a:solidFill>
                  <a:srgbClr val="000000"/>
                </a:solidFill>
                <a:effectLst/>
                <a:latin typeface="Courier New" panose="02070309020205020404" pitchFamily="49" charset="0"/>
              </a:rPr>
              <a:t>the product sells in those </a:t>
            </a:r>
          </a:p>
          <a:p>
            <a:r>
              <a:rPr lang="en-IN" sz="1400" b="0" dirty="0">
                <a:solidFill>
                  <a:srgbClr val="000000"/>
                </a:solidFill>
                <a:effectLst/>
                <a:latin typeface="Courier New" panose="02070309020205020404" pitchFamily="49" charset="0"/>
              </a:rPr>
              <a:t>states</a:t>
            </a:r>
          </a:p>
          <a:p>
            <a:r>
              <a:rPr lang="en-IN" sz="1400" b="0" dirty="0">
                <a:solidFill>
                  <a:srgbClr val="000000"/>
                </a:solidFill>
                <a:effectLst/>
                <a:latin typeface="Courier New" panose="02070309020205020404" pitchFamily="49" charset="0"/>
              </a:rPr>
              <a:t>'CA', 'FL', 'TX', 'NY', 'GA', 'NJ', 'IL', 'PA', 'VA', 'MD', 'OH', 'NC', 'MI', 'AZ', 'WA', 'MA', 'CO', 'TN', 'MO’, </a:t>
            </a:r>
          </a:p>
          <a:p>
            <a:r>
              <a:rPr lang="en-IN" sz="1400" b="0" dirty="0">
                <a:solidFill>
                  <a:srgbClr val="000000"/>
                </a:solidFill>
                <a:effectLst/>
                <a:latin typeface="Courier New" panose="02070309020205020404" pitchFamily="49" charset="0"/>
              </a:rPr>
              <a:t>'SC'</a:t>
            </a:r>
          </a:p>
        </p:txBody>
      </p:sp>
      <p:sp>
        <p:nvSpPr>
          <p:cNvPr id="2" name="Title 13">
            <a:extLst>
              <a:ext uri="{FF2B5EF4-FFF2-40B4-BE49-F238E27FC236}">
                <a16:creationId xmlns:a16="http://schemas.microsoft.com/office/drawing/2014/main" id="{524F0B5D-FD95-C7E8-3E59-FED420EB7D29}"/>
              </a:ext>
            </a:extLst>
          </p:cNvPr>
          <p:cNvSpPr txBox="1">
            <a:spLocks/>
          </p:cNvSpPr>
          <p:nvPr/>
        </p:nvSpPr>
        <p:spPr>
          <a:xfrm>
            <a:off x="576940" y="982821"/>
            <a:ext cx="6803574" cy="432000"/>
          </a:xfrm>
          <a:prstGeom prst="rect">
            <a:avLst/>
          </a:prstGeom>
          <a:noFill/>
          <a:ln>
            <a:noFill/>
          </a:ln>
        </p:spPr>
        <p:style>
          <a:lnRef idx="1">
            <a:schemeClr val="dk1"/>
          </a:lnRef>
          <a:fillRef idx="2">
            <a:schemeClr val="dk1"/>
          </a:fillRef>
          <a:effectRef idx="1">
            <a:schemeClr val="dk1"/>
          </a:effectRef>
          <a:fontRef idx="minor">
            <a:schemeClr val="dk1"/>
          </a:fontRef>
        </p:style>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err="1">
                <a:solidFill>
                  <a:srgbClr val="002060"/>
                </a:solidFill>
              </a:rPr>
              <a:t>Statewise</a:t>
            </a:r>
            <a:r>
              <a:rPr lang="en-US" dirty="0">
                <a:solidFill>
                  <a:srgbClr val="002060"/>
                </a:solidFill>
              </a:rPr>
              <a:t> Complaint Analysis Data</a:t>
            </a:r>
          </a:p>
        </p:txBody>
      </p:sp>
      <p:pic>
        <p:nvPicPr>
          <p:cNvPr id="7" name="Picture 6">
            <a:extLst>
              <a:ext uri="{FF2B5EF4-FFF2-40B4-BE49-F238E27FC236}">
                <a16:creationId xmlns:a16="http://schemas.microsoft.com/office/drawing/2014/main" id="{1E5E6766-AB50-CA15-8023-49EAC6761110}"/>
              </a:ext>
            </a:extLst>
          </p:cNvPr>
          <p:cNvPicPr>
            <a:picLocks noChangeAspect="1"/>
          </p:cNvPicPr>
          <p:nvPr/>
        </p:nvPicPr>
        <p:blipFill>
          <a:blip r:embed="rId2"/>
          <a:stretch>
            <a:fillRect/>
          </a:stretch>
        </p:blipFill>
        <p:spPr>
          <a:xfrm>
            <a:off x="97676" y="1653384"/>
            <a:ext cx="7979813" cy="5204616"/>
          </a:xfrm>
          <a:prstGeom prst="rect">
            <a:avLst/>
          </a:prstGeom>
        </p:spPr>
      </p:pic>
      <p:pic>
        <p:nvPicPr>
          <p:cNvPr id="5" name="Picture 4">
            <a:extLst>
              <a:ext uri="{FF2B5EF4-FFF2-40B4-BE49-F238E27FC236}">
                <a16:creationId xmlns:a16="http://schemas.microsoft.com/office/drawing/2014/main" id="{C3AB1F7D-4E36-7FB2-12D8-34F1534819B4}"/>
              </a:ext>
            </a:extLst>
          </p:cNvPr>
          <p:cNvPicPr>
            <a:picLocks noChangeAspect="1"/>
          </p:cNvPicPr>
          <p:nvPr/>
        </p:nvPicPr>
        <p:blipFill>
          <a:blip r:embed="rId3"/>
          <a:stretch>
            <a:fillRect/>
          </a:stretch>
        </p:blipFill>
        <p:spPr>
          <a:xfrm>
            <a:off x="8725992" y="5296959"/>
            <a:ext cx="3368332" cy="1409822"/>
          </a:xfrm>
          <a:prstGeom prst="rect">
            <a:avLst/>
          </a:prstGeom>
        </p:spPr>
      </p:pic>
    </p:spTree>
    <p:extLst>
      <p:ext uri="{BB962C8B-B14F-4D97-AF65-F5344CB8AC3E}">
        <p14:creationId xmlns:p14="http://schemas.microsoft.com/office/powerpoint/2010/main" val="23424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 ANALYSIS &amp; VISUALIZATION</a:t>
            </a:r>
          </a:p>
        </p:txBody>
      </p:sp>
      <p:sp>
        <p:nvSpPr>
          <p:cNvPr id="6" name="Rectangle 5">
            <a:extLst>
              <a:ext uri="{FF2B5EF4-FFF2-40B4-BE49-F238E27FC236}">
                <a16:creationId xmlns:a16="http://schemas.microsoft.com/office/drawing/2014/main" id="{79ADC158-5525-B043-1711-B9BA965F76F2}"/>
              </a:ext>
            </a:extLst>
          </p:cNvPr>
          <p:cNvSpPr/>
          <p:nvPr/>
        </p:nvSpPr>
        <p:spPr>
          <a:xfrm>
            <a:off x="8262258" y="2844225"/>
            <a:ext cx="3309256" cy="1169551"/>
          </a:xfrm>
          <a:prstGeom prst="rect">
            <a:avLst/>
          </a:prstGeom>
          <a:solidFill>
            <a:schemeClr val="accent3">
              <a:lumMod val="40000"/>
              <a:lumOff val="60000"/>
            </a:schemeClr>
          </a:solidFill>
        </p:spPr>
        <p:txBody>
          <a:bodyPr wrap="square" lIns="91440" tIns="45720" rIns="91440" bIns="45720" anchor="ctr">
            <a:spAutoFit/>
          </a:bodyPr>
          <a:lstStyle/>
          <a:p>
            <a:r>
              <a:rPr lang="en-US" sz="1400" b="0" dirty="0">
                <a:solidFill>
                  <a:srgbClr val="000000"/>
                </a:solidFill>
                <a:effectLst/>
                <a:latin typeface="Courier New" panose="02070309020205020404" pitchFamily="49" charset="0"/>
              </a:rPr>
              <a:t>Bank of </a:t>
            </a:r>
            <a:r>
              <a:rPr lang="en-US" sz="1400" dirty="0">
                <a:solidFill>
                  <a:srgbClr val="000000"/>
                </a:solidFill>
                <a:latin typeface="Courier New" panose="02070309020205020404" pitchFamily="49" charset="0"/>
              </a:rPr>
              <a:t>A</a:t>
            </a:r>
            <a:r>
              <a:rPr lang="en-US" sz="1400" b="0" dirty="0">
                <a:solidFill>
                  <a:srgbClr val="000000"/>
                </a:solidFill>
                <a:effectLst/>
                <a:latin typeface="Courier New" panose="02070309020205020404" pitchFamily="49" charset="0"/>
              </a:rPr>
              <a:t>merica has topped </a:t>
            </a:r>
            <a:r>
              <a:rPr lang="en-US" sz="1400" dirty="0">
                <a:solidFill>
                  <a:srgbClr val="000000"/>
                </a:solidFill>
                <a:latin typeface="Courier New" panose="02070309020205020404" pitchFamily="49" charset="0"/>
              </a:rPr>
              <a:t>the list of complaints</a:t>
            </a:r>
            <a:r>
              <a:rPr lang="en-US" sz="1400" b="0" dirty="0">
                <a:solidFill>
                  <a:srgbClr val="000000"/>
                </a:solidFill>
                <a:effectLst/>
                <a:latin typeface="Courier New" panose="02070309020205020404" pitchFamily="49" charset="0"/>
              </a:rPr>
              <a:t> in 24 states and </a:t>
            </a:r>
          </a:p>
          <a:p>
            <a:r>
              <a:rPr lang="en-US" sz="1400" dirty="0">
                <a:solidFill>
                  <a:srgbClr val="000000"/>
                </a:solidFill>
                <a:latin typeface="Courier New" panose="02070309020205020404" pitchFamily="49" charset="0"/>
              </a:rPr>
              <a:t>W</a:t>
            </a:r>
            <a:r>
              <a:rPr lang="en-US" sz="1400" b="0" dirty="0">
                <a:solidFill>
                  <a:srgbClr val="000000"/>
                </a:solidFill>
                <a:effectLst/>
                <a:latin typeface="Courier New" panose="02070309020205020404" pitchFamily="49" charset="0"/>
              </a:rPr>
              <a:t>ells </a:t>
            </a:r>
            <a:r>
              <a:rPr lang="en-US" sz="1400" dirty="0">
                <a:solidFill>
                  <a:srgbClr val="000000"/>
                </a:solidFill>
                <a:latin typeface="Courier New" panose="02070309020205020404" pitchFamily="49" charset="0"/>
              </a:rPr>
              <a:t>F</a:t>
            </a:r>
            <a:r>
              <a:rPr lang="en-US" sz="1400" b="0" dirty="0">
                <a:solidFill>
                  <a:srgbClr val="000000"/>
                </a:solidFill>
                <a:effectLst/>
                <a:latin typeface="Courier New" panose="02070309020205020404" pitchFamily="49" charset="0"/>
              </a:rPr>
              <a:t>argo has topped in 15 states</a:t>
            </a:r>
          </a:p>
        </p:txBody>
      </p:sp>
      <p:sp>
        <p:nvSpPr>
          <p:cNvPr id="2" name="Title 13">
            <a:extLst>
              <a:ext uri="{FF2B5EF4-FFF2-40B4-BE49-F238E27FC236}">
                <a16:creationId xmlns:a16="http://schemas.microsoft.com/office/drawing/2014/main" id="{524F0B5D-FD95-C7E8-3E59-FED420EB7D29}"/>
              </a:ext>
            </a:extLst>
          </p:cNvPr>
          <p:cNvSpPr txBox="1">
            <a:spLocks/>
          </p:cNvSpPr>
          <p:nvPr/>
        </p:nvSpPr>
        <p:spPr>
          <a:xfrm>
            <a:off x="576939" y="982821"/>
            <a:ext cx="9808032" cy="432000"/>
          </a:xfrm>
          <a:prstGeom prst="rect">
            <a:avLst/>
          </a:prstGeom>
          <a:noFill/>
          <a:ln>
            <a:noFill/>
          </a:ln>
        </p:spPr>
        <p:style>
          <a:lnRef idx="1">
            <a:schemeClr val="dk1"/>
          </a:lnRef>
          <a:fillRef idx="2">
            <a:schemeClr val="dk1"/>
          </a:fillRef>
          <a:effectRef idx="1">
            <a:schemeClr val="dk1"/>
          </a:effectRef>
          <a:fontRef idx="minor">
            <a:schemeClr val="dk1"/>
          </a:fontRef>
        </p:style>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err="1">
                <a:solidFill>
                  <a:srgbClr val="002060"/>
                </a:solidFill>
              </a:rPr>
              <a:t>Companywise</a:t>
            </a:r>
            <a:r>
              <a:rPr lang="en-US" dirty="0">
                <a:solidFill>
                  <a:srgbClr val="002060"/>
                </a:solidFill>
              </a:rPr>
              <a:t> with States Complaint Analysis Data</a:t>
            </a:r>
          </a:p>
        </p:txBody>
      </p:sp>
      <p:pic>
        <p:nvPicPr>
          <p:cNvPr id="5" name="Picture 4">
            <a:extLst>
              <a:ext uri="{FF2B5EF4-FFF2-40B4-BE49-F238E27FC236}">
                <a16:creationId xmlns:a16="http://schemas.microsoft.com/office/drawing/2014/main" id="{28A3598F-1F5B-76C9-37E4-C14C0F7316E5}"/>
              </a:ext>
            </a:extLst>
          </p:cNvPr>
          <p:cNvPicPr>
            <a:picLocks noChangeAspect="1"/>
          </p:cNvPicPr>
          <p:nvPr/>
        </p:nvPicPr>
        <p:blipFill>
          <a:blip r:embed="rId2"/>
          <a:stretch>
            <a:fillRect/>
          </a:stretch>
        </p:blipFill>
        <p:spPr>
          <a:xfrm>
            <a:off x="169611" y="1906542"/>
            <a:ext cx="8092648" cy="4875257"/>
          </a:xfrm>
          <a:prstGeom prst="rect">
            <a:avLst/>
          </a:prstGeom>
        </p:spPr>
      </p:pic>
      <p:pic>
        <p:nvPicPr>
          <p:cNvPr id="7" name="Picture 6">
            <a:extLst>
              <a:ext uri="{FF2B5EF4-FFF2-40B4-BE49-F238E27FC236}">
                <a16:creationId xmlns:a16="http://schemas.microsoft.com/office/drawing/2014/main" id="{1E521868-9447-EFE8-CFBE-E7B7F9C526EB}"/>
              </a:ext>
            </a:extLst>
          </p:cNvPr>
          <p:cNvPicPr>
            <a:picLocks noChangeAspect="1"/>
          </p:cNvPicPr>
          <p:nvPr/>
        </p:nvPicPr>
        <p:blipFill>
          <a:blip r:embed="rId3"/>
          <a:stretch>
            <a:fillRect/>
          </a:stretch>
        </p:blipFill>
        <p:spPr>
          <a:xfrm>
            <a:off x="8654057" y="5279030"/>
            <a:ext cx="3368332" cy="1409822"/>
          </a:xfrm>
          <a:prstGeom prst="rect">
            <a:avLst/>
          </a:prstGeom>
        </p:spPr>
      </p:pic>
    </p:spTree>
    <p:extLst>
      <p:ext uri="{BB962C8B-B14F-4D97-AF65-F5344CB8AC3E}">
        <p14:creationId xmlns:p14="http://schemas.microsoft.com/office/powerpoint/2010/main" val="1584724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 ANALYSIS &amp; VISUALIZATION</a:t>
            </a:r>
          </a:p>
        </p:txBody>
      </p:sp>
      <p:sp>
        <p:nvSpPr>
          <p:cNvPr id="6" name="Rectangle 5">
            <a:extLst>
              <a:ext uri="{FF2B5EF4-FFF2-40B4-BE49-F238E27FC236}">
                <a16:creationId xmlns:a16="http://schemas.microsoft.com/office/drawing/2014/main" id="{79ADC158-5525-B043-1711-B9BA965F76F2}"/>
              </a:ext>
            </a:extLst>
          </p:cNvPr>
          <p:cNvSpPr/>
          <p:nvPr/>
        </p:nvSpPr>
        <p:spPr>
          <a:xfrm>
            <a:off x="8262258" y="2521062"/>
            <a:ext cx="3309256" cy="1815882"/>
          </a:xfrm>
          <a:prstGeom prst="rect">
            <a:avLst/>
          </a:prstGeom>
          <a:solidFill>
            <a:schemeClr val="accent3">
              <a:lumMod val="40000"/>
              <a:lumOff val="60000"/>
            </a:schemeClr>
          </a:solidFill>
        </p:spPr>
        <p:txBody>
          <a:bodyPr wrap="square" lIns="91440" tIns="45720" rIns="91440" bIns="45720" anchor="ctr">
            <a:spAutoFit/>
          </a:bodyPr>
          <a:lstStyle/>
          <a:p>
            <a:r>
              <a:rPr lang="en-US" sz="1400" b="0" dirty="0">
                <a:solidFill>
                  <a:srgbClr val="000000"/>
                </a:solidFill>
                <a:effectLst/>
                <a:latin typeface="Courier New" panose="02070309020205020404" pitchFamily="49" charset="0"/>
              </a:rPr>
              <a:t>Complaints submitted through web 68.39%</a:t>
            </a:r>
          </a:p>
          <a:p>
            <a:r>
              <a:rPr lang="en-US" sz="1400" dirty="0">
                <a:solidFill>
                  <a:srgbClr val="000000"/>
                </a:solidFill>
                <a:latin typeface="Courier New" panose="02070309020205020404" pitchFamily="49" charset="0"/>
              </a:rPr>
              <a:t>C</a:t>
            </a:r>
            <a:r>
              <a:rPr lang="en-US" sz="1400" b="0" dirty="0">
                <a:solidFill>
                  <a:srgbClr val="000000"/>
                </a:solidFill>
                <a:effectLst/>
                <a:latin typeface="Courier New" panose="02070309020205020404" pitchFamily="49" charset="0"/>
              </a:rPr>
              <a:t>omplaints submitted through </a:t>
            </a:r>
          </a:p>
          <a:p>
            <a:r>
              <a:rPr lang="en-US" sz="1400" b="0" dirty="0">
                <a:solidFill>
                  <a:srgbClr val="000000"/>
                </a:solidFill>
                <a:effectLst/>
                <a:latin typeface="Courier New" panose="02070309020205020404" pitchFamily="49" charset="0"/>
              </a:rPr>
              <a:t>referral 17.20% </a:t>
            </a:r>
          </a:p>
          <a:p>
            <a:r>
              <a:rPr lang="en-US" sz="1400" dirty="0">
                <a:solidFill>
                  <a:srgbClr val="000000"/>
                </a:solidFill>
                <a:latin typeface="Courier New" panose="02070309020205020404" pitchFamily="49" charset="0"/>
              </a:rPr>
              <a:t>C</a:t>
            </a:r>
            <a:r>
              <a:rPr lang="en-US" sz="1400" b="0" dirty="0">
                <a:solidFill>
                  <a:srgbClr val="000000"/>
                </a:solidFill>
                <a:effectLst/>
                <a:latin typeface="Courier New" panose="02070309020205020404" pitchFamily="49" charset="0"/>
              </a:rPr>
              <a:t>omplaints submitted through phone 6.68%</a:t>
            </a:r>
          </a:p>
          <a:p>
            <a:r>
              <a:rPr lang="en-US" sz="1400" dirty="0">
                <a:solidFill>
                  <a:srgbClr val="000000"/>
                </a:solidFill>
                <a:latin typeface="Courier New" panose="02070309020205020404" pitchFamily="49" charset="0"/>
              </a:rPr>
              <a:t>C</a:t>
            </a:r>
            <a:r>
              <a:rPr lang="en-US" sz="1400" b="0" dirty="0">
                <a:solidFill>
                  <a:srgbClr val="000000"/>
                </a:solidFill>
                <a:effectLst/>
                <a:latin typeface="Courier New" panose="02070309020205020404" pitchFamily="49" charset="0"/>
              </a:rPr>
              <a:t>omplaints submitted email is very less</a:t>
            </a:r>
          </a:p>
        </p:txBody>
      </p:sp>
      <p:sp>
        <p:nvSpPr>
          <p:cNvPr id="2" name="Title 13">
            <a:extLst>
              <a:ext uri="{FF2B5EF4-FFF2-40B4-BE49-F238E27FC236}">
                <a16:creationId xmlns:a16="http://schemas.microsoft.com/office/drawing/2014/main" id="{524F0B5D-FD95-C7E8-3E59-FED420EB7D29}"/>
              </a:ext>
            </a:extLst>
          </p:cNvPr>
          <p:cNvSpPr txBox="1">
            <a:spLocks/>
          </p:cNvSpPr>
          <p:nvPr/>
        </p:nvSpPr>
        <p:spPr>
          <a:xfrm>
            <a:off x="576939" y="982821"/>
            <a:ext cx="9808032" cy="432000"/>
          </a:xfrm>
          <a:prstGeom prst="rect">
            <a:avLst/>
          </a:prstGeom>
          <a:noFill/>
          <a:ln>
            <a:noFill/>
          </a:ln>
        </p:spPr>
        <p:style>
          <a:lnRef idx="1">
            <a:schemeClr val="dk1"/>
          </a:lnRef>
          <a:fillRef idx="2">
            <a:schemeClr val="dk1"/>
          </a:fillRef>
          <a:effectRef idx="1">
            <a:schemeClr val="dk1"/>
          </a:effectRef>
          <a:fontRef idx="minor">
            <a:schemeClr val="dk1"/>
          </a:fontRef>
        </p:style>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solidFill>
                  <a:srgbClr val="002060"/>
                </a:solidFill>
              </a:rPr>
              <a:t>Mode of Submitted Complaints Data</a:t>
            </a:r>
          </a:p>
        </p:txBody>
      </p:sp>
      <p:pic>
        <p:nvPicPr>
          <p:cNvPr id="7" name="Picture 6">
            <a:extLst>
              <a:ext uri="{FF2B5EF4-FFF2-40B4-BE49-F238E27FC236}">
                <a16:creationId xmlns:a16="http://schemas.microsoft.com/office/drawing/2014/main" id="{49137178-8835-865A-BFC8-9B56A4D9A74D}"/>
              </a:ext>
            </a:extLst>
          </p:cNvPr>
          <p:cNvPicPr>
            <a:picLocks noChangeAspect="1"/>
          </p:cNvPicPr>
          <p:nvPr/>
        </p:nvPicPr>
        <p:blipFill>
          <a:blip r:embed="rId2"/>
          <a:stretch>
            <a:fillRect/>
          </a:stretch>
        </p:blipFill>
        <p:spPr>
          <a:xfrm>
            <a:off x="905990" y="1653384"/>
            <a:ext cx="6047505" cy="5067631"/>
          </a:xfrm>
          <a:prstGeom prst="rect">
            <a:avLst/>
          </a:prstGeom>
        </p:spPr>
      </p:pic>
      <p:pic>
        <p:nvPicPr>
          <p:cNvPr id="5" name="Picture 4">
            <a:extLst>
              <a:ext uri="{FF2B5EF4-FFF2-40B4-BE49-F238E27FC236}">
                <a16:creationId xmlns:a16="http://schemas.microsoft.com/office/drawing/2014/main" id="{902E8BD6-9B21-CED8-2BA0-6C3578F6BC92}"/>
              </a:ext>
            </a:extLst>
          </p:cNvPr>
          <p:cNvPicPr>
            <a:picLocks noChangeAspect="1"/>
          </p:cNvPicPr>
          <p:nvPr/>
        </p:nvPicPr>
        <p:blipFill>
          <a:blip r:embed="rId3"/>
          <a:stretch>
            <a:fillRect/>
          </a:stretch>
        </p:blipFill>
        <p:spPr>
          <a:xfrm>
            <a:off x="8823668" y="5311193"/>
            <a:ext cx="3368332" cy="1409822"/>
          </a:xfrm>
          <a:prstGeom prst="rect">
            <a:avLst/>
          </a:prstGeom>
        </p:spPr>
      </p:pic>
    </p:spTree>
    <p:extLst>
      <p:ext uri="{BB962C8B-B14F-4D97-AF65-F5344CB8AC3E}">
        <p14:creationId xmlns:p14="http://schemas.microsoft.com/office/powerpoint/2010/main" val="3236249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 ANALYSIS &amp; VISUALIZATION</a:t>
            </a:r>
          </a:p>
        </p:txBody>
      </p:sp>
      <p:sp>
        <p:nvSpPr>
          <p:cNvPr id="6" name="Rectangle 5">
            <a:extLst>
              <a:ext uri="{FF2B5EF4-FFF2-40B4-BE49-F238E27FC236}">
                <a16:creationId xmlns:a16="http://schemas.microsoft.com/office/drawing/2014/main" id="{79ADC158-5525-B043-1711-B9BA965F76F2}"/>
              </a:ext>
            </a:extLst>
          </p:cNvPr>
          <p:cNvSpPr/>
          <p:nvPr/>
        </p:nvSpPr>
        <p:spPr>
          <a:xfrm>
            <a:off x="8262258" y="2844227"/>
            <a:ext cx="3309256" cy="1169551"/>
          </a:xfrm>
          <a:prstGeom prst="rect">
            <a:avLst/>
          </a:prstGeom>
          <a:solidFill>
            <a:schemeClr val="accent3">
              <a:lumMod val="40000"/>
              <a:lumOff val="60000"/>
            </a:schemeClr>
          </a:solidFill>
        </p:spPr>
        <p:txBody>
          <a:bodyPr wrap="square" lIns="91440" tIns="45720" rIns="91440" bIns="45720" anchor="ctr">
            <a:spAutoFit/>
          </a:bodyPr>
          <a:lstStyle/>
          <a:p>
            <a:r>
              <a:rPr lang="en-US" sz="1400" b="0" dirty="0">
                <a:solidFill>
                  <a:srgbClr val="000000"/>
                </a:solidFill>
                <a:effectLst/>
                <a:latin typeface="Courier New" panose="02070309020205020404" pitchFamily="49" charset="0"/>
              </a:rPr>
              <a:t>Most practices way for </a:t>
            </a:r>
          </a:p>
          <a:p>
            <a:r>
              <a:rPr lang="en-US" sz="1400" b="0" dirty="0">
                <a:solidFill>
                  <a:srgbClr val="000000"/>
                </a:solidFill>
                <a:effectLst/>
                <a:latin typeface="Courier New" panose="02070309020205020404" pitchFamily="49" charset="0"/>
              </a:rPr>
              <a:t>complaint is via WEB </a:t>
            </a:r>
          </a:p>
          <a:p>
            <a:r>
              <a:rPr lang="en-US" sz="1400" b="0" dirty="0">
                <a:solidFill>
                  <a:srgbClr val="000000"/>
                </a:solidFill>
                <a:effectLst/>
                <a:latin typeface="Courier New" panose="02070309020205020404" pitchFamily="49" charset="0"/>
              </a:rPr>
              <a:t> </a:t>
            </a:r>
          </a:p>
          <a:p>
            <a:r>
              <a:rPr lang="en-US" sz="1400" b="0" dirty="0">
                <a:solidFill>
                  <a:srgbClr val="000000"/>
                </a:solidFill>
                <a:effectLst/>
                <a:latin typeface="Courier New" panose="02070309020205020404" pitchFamily="49" charset="0"/>
              </a:rPr>
              <a:t>Email is not the accepted way for </a:t>
            </a:r>
            <a:r>
              <a:rPr lang="en-US" sz="1400" b="0" dirty="0" err="1">
                <a:solidFill>
                  <a:srgbClr val="000000"/>
                </a:solidFill>
                <a:effectLst/>
                <a:latin typeface="Courier New" panose="02070309020205020404" pitchFamily="49" charset="0"/>
              </a:rPr>
              <a:t>compliants</a:t>
            </a:r>
            <a:endParaRPr lang="en-US" sz="1400" b="0" dirty="0">
              <a:solidFill>
                <a:srgbClr val="000000"/>
              </a:solidFill>
              <a:effectLst/>
              <a:latin typeface="Courier New" panose="02070309020205020404" pitchFamily="49" charset="0"/>
            </a:endParaRPr>
          </a:p>
        </p:txBody>
      </p:sp>
      <p:sp>
        <p:nvSpPr>
          <p:cNvPr id="2" name="Title 13">
            <a:extLst>
              <a:ext uri="{FF2B5EF4-FFF2-40B4-BE49-F238E27FC236}">
                <a16:creationId xmlns:a16="http://schemas.microsoft.com/office/drawing/2014/main" id="{524F0B5D-FD95-C7E8-3E59-FED420EB7D29}"/>
              </a:ext>
            </a:extLst>
          </p:cNvPr>
          <p:cNvSpPr txBox="1">
            <a:spLocks/>
          </p:cNvSpPr>
          <p:nvPr/>
        </p:nvSpPr>
        <p:spPr>
          <a:xfrm>
            <a:off x="576939" y="982821"/>
            <a:ext cx="9808032" cy="432000"/>
          </a:xfrm>
          <a:prstGeom prst="rect">
            <a:avLst/>
          </a:prstGeom>
          <a:noFill/>
          <a:ln>
            <a:noFill/>
          </a:ln>
        </p:spPr>
        <p:style>
          <a:lnRef idx="1">
            <a:schemeClr val="dk1"/>
          </a:lnRef>
          <a:fillRef idx="2">
            <a:schemeClr val="dk1"/>
          </a:fillRef>
          <a:effectRef idx="1">
            <a:schemeClr val="dk1"/>
          </a:effectRef>
          <a:fontRef idx="minor">
            <a:schemeClr val="dk1"/>
          </a:fontRef>
        </p:style>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solidFill>
                  <a:srgbClr val="002060"/>
                </a:solidFill>
              </a:rPr>
              <a:t>Complaints vs Submitted Mode Data</a:t>
            </a:r>
          </a:p>
        </p:txBody>
      </p:sp>
      <p:pic>
        <p:nvPicPr>
          <p:cNvPr id="5" name="Picture 4">
            <a:extLst>
              <a:ext uri="{FF2B5EF4-FFF2-40B4-BE49-F238E27FC236}">
                <a16:creationId xmlns:a16="http://schemas.microsoft.com/office/drawing/2014/main" id="{7639C26A-3998-5FE1-A9B7-13343B340D60}"/>
              </a:ext>
            </a:extLst>
          </p:cNvPr>
          <p:cNvPicPr>
            <a:picLocks noChangeAspect="1"/>
          </p:cNvPicPr>
          <p:nvPr/>
        </p:nvPicPr>
        <p:blipFill>
          <a:blip r:embed="rId2"/>
          <a:stretch>
            <a:fillRect/>
          </a:stretch>
        </p:blipFill>
        <p:spPr>
          <a:xfrm>
            <a:off x="293230" y="1906004"/>
            <a:ext cx="7726806" cy="4639738"/>
          </a:xfrm>
          <a:prstGeom prst="rect">
            <a:avLst/>
          </a:prstGeom>
        </p:spPr>
      </p:pic>
      <p:pic>
        <p:nvPicPr>
          <p:cNvPr id="7" name="Picture 6">
            <a:extLst>
              <a:ext uri="{FF2B5EF4-FFF2-40B4-BE49-F238E27FC236}">
                <a16:creationId xmlns:a16="http://schemas.microsoft.com/office/drawing/2014/main" id="{D92B9D3E-C41C-3AAE-B0EF-095D8D0BC85F}"/>
              </a:ext>
            </a:extLst>
          </p:cNvPr>
          <p:cNvPicPr>
            <a:picLocks noChangeAspect="1"/>
          </p:cNvPicPr>
          <p:nvPr/>
        </p:nvPicPr>
        <p:blipFill>
          <a:blip r:embed="rId3"/>
          <a:stretch>
            <a:fillRect/>
          </a:stretch>
        </p:blipFill>
        <p:spPr>
          <a:xfrm>
            <a:off x="8700805" y="5323853"/>
            <a:ext cx="3368332" cy="1409822"/>
          </a:xfrm>
          <a:prstGeom prst="rect">
            <a:avLst/>
          </a:prstGeom>
        </p:spPr>
      </p:pic>
    </p:spTree>
    <p:extLst>
      <p:ext uri="{BB962C8B-B14F-4D97-AF65-F5344CB8AC3E}">
        <p14:creationId xmlns:p14="http://schemas.microsoft.com/office/powerpoint/2010/main" val="596902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 ANALYSIS &amp; VISUALIZATION</a:t>
            </a:r>
          </a:p>
        </p:txBody>
      </p:sp>
      <p:sp>
        <p:nvSpPr>
          <p:cNvPr id="6" name="Rectangle 5">
            <a:extLst>
              <a:ext uri="{FF2B5EF4-FFF2-40B4-BE49-F238E27FC236}">
                <a16:creationId xmlns:a16="http://schemas.microsoft.com/office/drawing/2014/main" id="{79ADC158-5525-B043-1711-B9BA965F76F2}"/>
              </a:ext>
            </a:extLst>
          </p:cNvPr>
          <p:cNvSpPr/>
          <p:nvPr/>
        </p:nvSpPr>
        <p:spPr>
          <a:xfrm>
            <a:off x="8262258" y="2628784"/>
            <a:ext cx="3309256" cy="1600438"/>
          </a:xfrm>
          <a:prstGeom prst="rect">
            <a:avLst/>
          </a:prstGeom>
          <a:solidFill>
            <a:schemeClr val="accent3">
              <a:lumMod val="40000"/>
              <a:lumOff val="60000"/>
            </a:schemeClr>
          </a:solidFill>
        </p:spPr>
        <p:txBody>
          <a:bodyPr wrap="square" lIns="91440" tIns="45720" rIns="91440" bIns="45720" anchor="ctr">
            <a:spAutoFit/>
          </a:bodyPr>
          <a:lstStyle/>
          <a:p>
            <a:r>
              <a:rPr lang="en-US" sz="1400" b="0" dirty="0">
                <a:solidFill>
                  <a:srgbClr val="000000"/>
                </a:solidFill>
                <a:effectLst/>
                <a:latin typeface="Courier New" panose="02070309020205020404" pitchFamily="49" charset="0"/>
              </a:rPr>
              <a:t>Complaints submitted by </a:t>
            </a:r>
          </a:p>
          <a:p>
            <a:r>
              <a:rPr lang="en-US" sz="1400" b="0" dirty="0">
                <a:solidFill>
                  <a:srgbClr val="000000"/>
                </a:solidFill>
                <a:effectLst/>
                <a:latin typeface="Courier New" panose="02070309020205020404" pitchFamily="49" charset="0"/>
              </a:rPr>
              <a:t>postal mail is with the highest </a:t>
            </a:r>
          </a:p>
          <a:p>
            <a:r>
              <a:rPr lang="en-US" sz="1400" b="0" dirty="0">
                <a:solidFill>
                  <a:srgbClr val="000000"/>
                </a:solidFill>
                <a:effectLst/>
                <a:latin typeface="Courier New" panose="02070309020205020404" pitchFamily="49" charset="0"/>
              </a:rPr>
              <a:t>timely response but other </a:t>
            </a:r>
          </a:p>
          <a:p>
            <a:r>
              <a:rPr lang="en-US" sz="1400" b="0" dirty="0">
                <a:solidFill>
                  <a:srgbClr val="000000"/>
                </a:solidFill>
                <a:effectLst/>
                <a:latin typeface="Courier New" panose="02070309020205020404" pitchFamily="49" charset="0"/>
              </a:rPr>
              <a:t>mode however received more than 96% timely response</a:t>
            </a:r>
          </a:p>
        </p:txBody>
      </p:sp>
      <p:sp>
        <p:nvSpPr>
          <p:cNvPr id="2" name="Title 13">
            <a:extLst>
              <a:ext uri="{FF2B5EF4-FFF2-40B4-BE49-F238E27FC236}">
                <a16:creationId xmlns:a16="http://schemas.microsoft.com/office/drawing/2014/main" id="{524F0B5D-FD95-C7E8-3E59-FED420EB7D29}"/>
              </a:ext>
            </a:extLst>
          </p:cNvPr>
          <p:cNvSpPr txBox="1">
            <a:spLocks/>
          </p:cNvSpPr>
          <p:nvPr/>
        </p:nvSpPr>
        <p:spPr>
          <a:xfrm>
            <a:off x="576939" y="982821"/>
            <a:ext cx="9808032" cy="432000"/>
          </a:xfrm>
          <a:prstGeom prst="rect">
            <a:avLst/>
          </a:prstGeom>
          <a:noFill/>
          <a:ln>
            <a:noFill/>
          </a:ln>
        </p:spPr>
        <p:style>
          <a:lnRef idx="1">
            <a:schemeClr val="dk1"/>
          </a:lnRef>
          <a:fillRef idx="2">
            <a:schemeClr val="dk1"/>
          </a:fillRef>
          <a:effectRef idx="1">
            <a:schemeClr val="dk1"/>
          </a:effectRef>
          <a:fontRef idx="minor">
            <a:schemeClr val="dk1"/>
          </a:fontRef>
        </p:style>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solidFill>
                  <a:srgbClr val="002060"/>
                </a:solidFill>
              </a:rPr>
              <a:t>Timely Response vs Submitted Mode Data</a:t>
            </a:r>
          </a:p>
        </p:txBody>
      </p:sp>
      <p:pic>
        <p:nvPicPr>
          <p:cNvPr id="7" name="Picture 6">
            <a:extLst>
              <a:ext uri="{FF2B5EF4-FFF2-40B4-BE49-F238E27FC236}">
                <a16:creationId xmlns:a16="http://schemas.microsoft.com/office/drawing/2014/main" id="{3B20F6C7-316B-98AF-85A5-C3689F8821EB}"/>
              </a:ext>
            </a:extLst>
          </p:cNvPr>
          <p:cNvPicPr>
            <a:picLocks noChangeAspect="1"/>
          </p:cNvPicPr>
          <p:nvPr/>
        </p:nvPicPr>
        <p:blipFill>
          <a:blip r:embed="rId2"/>
          <a:stretch>
            <a:fillRect/>
          </a:stretch>
        </p:blipFill>
        <p:spPr>
          <a:xfrm>
            <a:off x="207228" y="1907082"/>
            <a:ext cx="7512332" cy="4950918"/>
          </a:xfrm>
          <a:prstGeom prst="rect">
            <a:avLst/>
          </a:prstGeom>
        </p:spPr>
      </p:pic>
      <p:pic>
        <p:nvPicPr>
          <p:cNvPr id="5" name="Picture 4">
            <a:extLst>
              <a:ext uri="{FF2B5EF4-FFF2-40B4-BE49-F238E27FC236}">
                <a16:creationId xmlns:a16="http://schemas.microsoft.com/office/drawing/2014/main" id="{B522E3DE-5C50-E396-02E3-7354A9F7D3D8}"/>
              </a:ext>
            </a:extLst>
          </p:cNvPr>
          <p:cNvPicPr>
            <a:picLocks noChangeAspect="1"/>
          </p:cNvPicPr>
          <p:nvPr/>
        </p:nvPicPr>
        <p:blipFill>
          <a:blip r:embed="rId3"/>
          <a:stretch>
            <a:fillRect/>
          </a:stretch>
        </p:blipFill>
        <p:spPr>
          <a:xfrm>
            <a:off x="8700805" y="5350748"/>
            <a:ext cx="3368332" cy="1409822"/>
          </a:xfrm>
          <a:prstGeom prst="rect">
            <a:avLst/>
          </a:prstGeom>
        </p:spPr>
      </p:pic>
    </p:spTree>
    <p:extLst>
      <p:ext uri="{BB962C8B-B14F-4D97-AF65-F5344CB8AC3E}">
        <p14:creationId xmlns:p14="http://schemas.microsoft.com/office/powerpoint/2010/main" val="316604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E2A26F-22EA-E61F-BC2C-3C8AD75E4C34}"/>
              </a:ext>
            </a:extLst>
          </p:cNvPr>
          <p:cNvSpPr>
            <a:spLocks noGrp="1"/>
          </p:cNvSpPr>
          <p:nvPr>
            <p:ph type="ctrTitle"/>
          </p:nvPr>
        </p:nvSpPr>
        <p:spPr>
          <a:xfrm>
            <a:off x="2446203" y="4053117"/>
            <a:ext cx="6012000" cy="863601"/>
          </a:xfrm>
        </p:spPr>
        <p:txBody>
          <a:bodyPr/>
          <a:lstStyle/>
          <a:p>
            <a:r>
              <a:rPr lang="en-US" dirty="0"/>
              <a:t>About Us</a:t>
            </a:r>
          </a:p>
        </p:txBody>
      </p:sp>
      <p:sp>
        <p:nvSpPr>
          <p:cNvPr id="6" name="Subtitle 2">
            <a:extLst>
              <a:ext uri="{FF2B5EF4-FFF2-40B4-BE49-F238E27FC236}">
                <a16:creationId xmlns:a16="http://schemas.microsoft.com/office/drawing/2014/main" id="{5A08A2FC-83CA-9092-D329-EB059DF267FE}"/>
              </a:ext>
            </a:extLst>
          </p:cNvPr>
          <p:cNvSpPr>
            <a:spLocks noGrp="1"/>
          </p:cNvSpPr>
          <p:nvPr>
            <p:ph type="subTitle" idx="1"/>
          </p:nvPr>
        </p:nvSpPr>
        <p:spPr>
          <a:xfrm>
            <a:off x="2446203" y="4916718"/>
            <a:ext cx="6012000" cy="1845743"/>
          </a:xfrm>
        </p:spPr>
        <p:txBody>
          <a:bodyPr>
            <a:normAutofit lnSpcReduction="10000"/>
          </a:bodyPr>
          <a:lstStyle/>
          <a:p>
            <a:r>
              <a:rPr lang="en-US" sz="2400" dirty="0">
                <a:latin typeface="Calibri" panose="020F0502020204030204" pitchFamily="34" charset="0"/>
                <a:cs typeface="Calibri" panose="020F0502020204030204" pitchFamily="34" charset="0"/>
              </a:rPr>
              <a:t>Amerish Kesar(2021AIML539)</a:t>
            </a:r>
          </a:p>
          <a:p>
            <a:r>
              <a:rPr lang="en-US" sz="2400" dirty="0" err="1">
                <a:latin typeface="Calibri" panose="020F0502020204030204" pitchFamily="34" charset="0"/>
                <a:cs typeface="Calibri" panose="020F0502020204030204" pitchFamily="34" charset="0"/>
              </a:rPr>
              <a:t>Balakrishna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Tammisetty</a:t>
            </a:r>
            <a:r>
              <a:rPr lang="en-US" sz="2400" dirty="0">
                <a:latin typeface="Calibri" panose="020F0502020204030204" pitchFamily="34" charset="0"/>
                <a:cs typeface="Calibri" panose="020F0502020204030204" pitchFamily="34" charset="0"/>
              </a:rPr>
              <a:t>(2021AIML</a:t>
            </a:r>
            <a:r>
              <a:rPr lang="en-IN" sz="2400" b="1" spc="50" dirty="0">
                <a:ln w="11430"/>
                <a:effectLst>
                  <a:outerShdw blurRad="76200" dist="50800" dir="5400000" algn="tl" rotWithShape="0">
                    <a:srgbClr val="000000">
                      <a:alpha val="65000"/>
                    </a:srgbClr>
                  </a:outerShdw>
                </a:effectLst>
              </a:rPr>
              <a:t>586</a:t>
            </a:r>
            <a:r>
              <a:rPr lang="en-US" sz="2400" dirty="0">
                <a:latin typeface="Calibri" panose="020F0502020204030204" pitchFamily="34" charset="0"/>
                <a:cs typeface="Calibri" panose="020F0502020204030204" pitchFamily="34" charset="0"/>
              </a:rPr>
              <a:t>)</a:t>
            </a:r>
          </a:p>
          <a:p>
            <a:r>
              <a:rPr lang="en-US" sz="2400" dirty="0" err="1">
                <a:latin typeface="Calibri" panose="020F0502020204030204" pitchFamily="34" charset="0"/>
                <a:cs typeface="Calibri" panose="020F0502020204030204" pitchFamily="34" charset="0"/>
              </a:rPr>
              <a:t>Puneet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Khurana</a:t>
            </a:r>
            <a:r>
              <a:rPr lang="en-US" sz="2400" dirty="0">
                <a:latin typeface="Calibri" panose="020F0502020204030204" pitchFamily="34" charset="0"/>
                <a:cs typeface="Calibri" panose="020F0502020204030204" pitchFamily="34" charset="0"/>
              </a:rPr>
              <a:t>(2021AIML</a:t>
            </a:r>
            <a:r>
              <a:rPr lang="en-IN" sz="2400" b="1" spc="50" dirty="0">
                <a:ln w="11430"/>
                <a:effectLst>
                  <a:outerShdw blurRad="76200" dist="50800" dir="5400000" algn="tl" rotWithShape="0">
                    <a:srgbClr val="000000">
                      <a:alpha val="65000"/>
                    </a:srgbClr>
                  </a:outerShdw>
                </a:effectLst>
              </a:rPr>
              <a:t>547</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Shubham Mohan Sharma(2021AIML</a:t>
            </a:r>
            <a:r>
              <a:rPr lang="en-IN" sz="2400" b="1" spc="50" dirty="0">
                <a:ln w="11430"/>
                <a:effectLst>
                  <a:outerShdw blurRad="76200" dist="50800" dir="5400000" algn="tl" rotWithShape="0">
                    <a:srgbClr val="000000">
                      <a:alpha val="65000"/>
                    </a:srgbClr>
                  </a:outerShdw>
                </a:effectLst>
              </a:rPr>
              <a:t>610</a:t>
            </a:r>
            <a:r>
              <a:rPr lang="en-US" sz="2400" dirty="0">
                <a:latin typeface="Calibri" panose="020F0502020204030204" pitchFamily="34" charset="0"/>
                <a:cs typeface="Calibri" panose="020F0502020204030204" pitchFamily="34" charset="0"/>
              </a:rPr>
              <a:t>)</a:t>
            </a:r>
          </a:p>
        </p:txBody>
      </p:sp>
      <p:sp>
        <p:nvSpPr>
          <p:cNvPr id="10" name="Picture Placeholder 9">
            <a:extLst>
              <a:ext uri="{FF2B5EF4-FFF2-40B4-BE49-F238E27FC236}">
                <a16:creationId xmlns:a16="http://schemas.microsoft.com/office/drawing/2014/main" id="{5ED66663-5258-16BD-A4E0-082CA8976CF9}"/>
              </a:ext>
            </a:extLst>
          </p:cNvPr>
          <p:cNvSpPr>
            <a:spLocks noGrp="1"/>
          </p:cNvSpPr>
          <p:nvPr>
            <p:ph type="pic" sz="quarter" idx="12"/>
          </p:nvPr>
        </p:nvSpPr>
        <p:spPr/>
      </p:sp>
      <p:pic>
        <p:nvPicPr>
          <p:cNvPr id="5130" name="Picture 10" descr="Natural Language Processing Tutorial | DataCamp">
            <a:extLst>
              <a:ext uri="{FF2B5EF4-FFF2-40B4-BE49-F238E27FC236}">
                <a16:creationId xmlns:a16="http://schemas.microsoft.com/office/drawing/2014/main" id="{3C37646F-8E75-383E-B90B-A755C58303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5">
            <a:extLst>
              <a:ext uri="{FF2B5EF4-FFF2-40B4-BE49-F238E27FC236}">
                <a16:creationId xmlns:a16="http://schemas.microsoft.com/office/drawing/2014/main" id="{170097DF-D7AF-0972-3D84-F41666B0E529}"/>
              </a:ext>
            </a:extLst>
          </p:cNvPr>
          <p:cNvSpPr txBox="1">
            <a:spLocks/>
          </p:cNvSpPr>
          <p:nvPr/>
        </p:nvSpPr>
        <p:spPr>
          <a:xfrm>
            <a:off x="6650800" y="0"/>
            <a:ext cx="5541200" cy="4068402"/>
          </a:xfrm>
          <a:prstGeom prst="rect">
            <a:avLst/>
          </a:prstGeom>
          <a:solidFill>
            <a:schemeClr val="tx1">
              <a:alpha val="80000"/>
            </a:schemeClr>
          </a:solidFill>
        </p:spPr>
        <p:txBody>
          <a:bodyPr vert="horz" lIns="432000" tIns="45720" rIns="432000" bIns="144000" rtlCol="0" anchor="b">
            <a:norm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algn="ctr"/>
            <a:r>
              <a:rPr lang="en-US" dirty="0"/>
              <a:t>NLIDB – Database Query in Natural Language</a:t>
            </a:r>
          </a:p>
        </p:txBody>
      </p:sp>
      <p:sp>
        <p:nvSpPr>
          <p:cNvPr id="12" name="Subtitle 6">
            <a:extLst>
              <a:ext uri="{FF2B5EF4-FFF2-40B4-BE49-F238E27FC236}">
                <a16:creationId xmlns:a16="http://schemas.microsoft.com/office/drawing/2014/main" id="{BA44EC2C-FB45-31E8-4D39-3D780E2BB2A3}"/>
              </a:ext>
            </a:extLst>
          </p:cNvPr>
          <p:cNvSpPr txBox="1">
            <a:spLocks/>
          </p:cNvSpPr>
          <p:nvPr/>
        </p:nvSpPr>
        <p:spPr>
          <a:xfrm>
            <a:off x="6650800" y="4092852"/>
            <a:ext cx="5541200" cy="1818422"/>
          </a:xfrm>
          <a:prstGeom prst="rect">
            <a:avLst/>
          </a:prstGeom>
          <a:solidFill>
            <a:schemeClr val="tx1">
              <a:alpha val="90000"/>
            </a:schemeClr>
          </a:solidFill>
        </p:spPr>
        <p:txBody>
          <a:bodyPr vert="horz" lIns="432000" tIns="14400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Provides information stored in the database by typing requests in natural language, without the knowledge of database languages</a:t>
            </a:r>
          </a:p>
        </p:txBody>
      </p:sp>
    </p:spTree>
    <p:extLst>
      <p:ext uri="{BB962C8B-B14F-4D97-AF65-F5344CB8AC3E}">
        <p14:creationId xmlns:p14="http://schemas.microsoft.com/office/powerpoint/2010/main" val="524667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 ANALYSIS &amp; VISUALIZATION</a:t>
            </a:r>
          </a:p>
        </p:txBody>
      </p:sp>
      <p:sp>
        <p:nvSpPr>
          <p:cNvPr id="6" name="Rectangle 5">
            <a:extLst>
              <a:ext uri="{FF2B5EF4-FFF2-40B4-BE49-F238E27FC236}">
                <a16:creationId xmlns:a16="http://schemas.microsoft.com/office/drawing/2014/main" id="{79ADC158-5525-B043-1711-B9BA965F76F2}"/>
              </a:ext>
            </a:extLst>
          </p:cNvPr>
          <p:cNvSpPr/>
          <p:nvPr/>
        </p:nvSpPr>
        <p:spPr>
          <a:xfrm>
            <a:off x="8262258" y="2844227"/>
            <a:ext cx="3309256" cy="1169551"/>
          </a:xfrm>
          <a:prstGeom prst="rect">
            <a:avLst/>
          </a:prstGeom>
          <a:solidFill>
            <a:schemeClr val="accent3">
              <a:lumMod val="40000"/>
              <a:lumOff val="60000"/>
            </a:schemeClr>
          </a:solidFill>
        </p:spPr>
        <p:txBody>
          <a:bodyPr wrap="square" lIns="91440" tIns="45720" rIns="91440" bIns="45720" anchor="ctr">
            <a:spAutoFit/>
          </a:bodyPr>
          <a:lstStyle/>
          <a:p>
            <a:r>
              <a:rPr lang="en-US" sz="1400" dirty="0">
                <a:solidFill>
                  <a:srgbClr val="000000"/>
                </a:solidFill>
                <a:latin typeface="Courier New" panose="02070309020205020404" pitchFamily="49" charset="0"/>
              </a:rPr>
              <a:t>W</a:t>
            </a:r>
            <a:r>
              <a:rPr lang="en-US" sz="1400" dirty="0">
                <a:solidFill>
                  <a:srgbClr val="000000"/>
                </a:solidFill>
                <a:effectLst/>
                <a:latin typeface="Courier New" panose="02070309020205020404" pitchFamily="49" charset="0"/>
              </a:rPr>
              <a:t>e can conclude from the </a:t>
            </a:r>
          </a:p>
          <a:p>
            <a:r>
              <a:rPr lang="en-US" sz="1400" dirty="0">
                <a:solidFill>
                  <a:srgbClr val="000000"/>
                </a:solidFill>
                <a:effectLst/>
                <a:latin typeface="Courier New" panose="02070309020205020404" pitchFamily="49" charset="0"/>
              </a:rPr>
              <a:t>graph that credit card and   bank account service have    high no of monetary benefit </a:t>
            </a:r>
          </a:p>
          <a:p>
            <a:r>
              <a:rPr lang="en-US" sz="1400" dirty="0">
                <a:solidFill>
                  <a:srgbClr val="000000"/>
                </a:solidFill>
                <a:effectLst/>
                <a:latin typeface="Courier New" panose="02070309020205020404" pitchFamily="49" charset="0"/>
              </a:rPr>
              <a:t>compared to others</a:t>
            </a:r>
          </a:p>
        </p:txBody>
      </p:sp>
      <p:sp>
        <p:nvSpPr>
          <p:cNvPr id="2" name="Title 13">
            <a:extLst>
              <a:ext uri="{FF2B5EF4-FFF2-40B4-BE49-F238E27FC236}">
                <a16:creationId xmlns:a16="http://schemas.microsoft.com/office/drawing/2014/main" id="{524F0B5D-FD95-C7E8-3E59-FED420EB7D29}"/>
              </a:ext>
            </a:extLst>
          </p:cNvPr>
          <p:cNvSpPr txBox="1">
            <a:spLocks/>
          </p:cNvSpPr>
          <p:nvPr/>
        </p:nvSpPr>
        <p:spPr>
          <a:xfrm>
            <a:off x="576939" y="982821"/>
            <a:ext cx="9808032" cy="432000"/>
          </a:xfrm>
          <a:prstGeom prst="rect">
            <a:avLst/>
          </a:prstGeom>
          <a:noFill/>
          <a:ln>
            <a:noFill/>
          </a:ln>
        </p:spPr>
        <p:style>
          <a:lnRef idx="1">
            <a:schemeClr val="dk1"/>
          </a:lnRef>
          <a:fillRef idx="2">
            <a:schemeClr val="dk1"/>
          </a:fillRef>
          <a:effectRef idx="1">
            <a:schemeClr val="dk1"/>
          </a:effectRef>
          <a:fontRef idx="minor">
            <a:schemeClr val="dk1"/>
          </a:fontRef>
        </p:style>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solidFill>
                  <a:srgbClr val="002060"/>
                </a:solidFill>
              </a:rPr>
              <a:t>Product vs Claim Type Data</a:t>
            </a:r>
          </a:p>
        </p:txBody>
      </p:sp>
      <p:pic>
        <p:nvPicPr>
          <p:cNvPr id="5" name="Picture 4">
            <a:extLst>
              <a:ext uri="{FF2B5EF4-FFF2-40B4-BE49-F238E27FC236}">
                <a16:creationId xmlns:a16="http://schemas.microsoft.com/office/drawing/2014/main" id="{98949792-B863-8ECA-6AEC-48AB66585C13}"/>
              </a:ext>
            </a:extLst>
          </p:cNvPr>
          <p:cNvPicPr>
            <a:picLocks noChangeAspect="1"/>
          </p:cNvPicPr>
          <p:nvPr/>
        </p:nvPicPr>
        <p:blipFill>
          <a:blip r:embed="rId2"/>
          <a:stretch>
            <a:fillRect/>
          </a:stretch>
        </p:blipFill>
        <p:spPr>
          <a:xfrm>
            <a:off x="122836" y="1853198"/>
            <a:ext cx="8063221" cy="4692544"/>
          </a:xfrm>
          <a:prstGeom prst="rect">
            <a:avLst/>
          </a:prstGeom>
        </p:spPr>
      </p:pic>
      <p:pic>
        <p:nvPicPr>
          <p:cNvPr id="7" name="Picture 6">
            <a:extLst>
              <a:ext uri="{FF2B5EF4-FFF2-40B4-BE49-F238E27FC236}">
                <a16:creationId xmlns:a16="http://schemas.microsoft.com/office/drawing/2014/main" id="{A71BFC92-552B-8942-E179-1A89F7CAE56A}"/>
              </a:ext>
            </a:extLst>
          </p:cNvPr>
          <p:cNvPicPr>
            <a:picLocks noChangeAspect="1"/>
          </p:cNvPicPr>
          <p:nvPr/>
        </p:nvPicPr>
        <p:blipFill>
          <a:blip r:embed="rId3"/>
          <a:stretch>
            <a:fillRect/>
          </a:stretch>
        </p:blipFill>
        <p:spPr>
          <a:xfrm>
            <a:off x="8700805" y="5443184"/>
            <a:ext cx="3368332" cy="1409822"/>
          </a:xfrm>
          <a:prstGeom prst="rect">
            <a:avLst/>
          </a:prstGeom>
        </p:spPr>
      </p:pic>
    </p:spTree>
    <p:extLst>
      <p:ext uri="{BB962C8B-B14F-4D97-AF65-F5344CB8AC3E}">
        <p14:creationId xmlns:p14="http://schemas.microsoft.com/office/powerpoint/2010/main" val="1642781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 ANALYSIS &amp; VISUALIZATION</a:t>
            </a:r>
          </a:p>
        </p:txBody>
      </p:sp>
      <p:sp>
        <p:nvSpPr>
          <p:cNvPr id="2" name="Title 13">
            <a:extLst>
              <a:ext uri="{FF2B5EF4-FFF2-40B4-BE49-F238E27FC236}">
                <a16:creationId xmlns:a16="http://schemas.microsoft.com/office/drawing/2014/main" id="{524F0B5D-FD95-C7E8-3E59-FED420EB7D29}"/>
              </a:ext>
            </a:extLst>
          </p:cNvPr>
          <p:cNvSpPr txBox="1">
            <a:spLocks/>
          </p:cNvSpPr>
          <p:nvPr/>
        </p:nvSpPr>
        <p:spPr>
          <a:xfrm>
            <a:off x="576939" y="982821"/>
            <a:ext cx="9808032" cy="432000"/>
          </a:xfrm>
          <a:prstGeom prst="rect">
            <a:avLst/>
          </a:prstGeom>
          <a:noFill/>
          <a:ln>
            <a:noFill/>
          </a:ln>
        </p:spPr>
        <p:style>
          <a:lnRef idx="1">
            <a:schemeClr val="dk1"/>
          </a:lnRef>
          <a:fillRef idx="2">
            <a:schemeClr val="dk1"/>
          </a:fillRef>
          <a:effectRef idx="1">
            <a:schemeClr val="dk1"/>
          </a:effectRef>
          <a:fontRef idx="minor">
            <a:schemeClr val="dk1"/>
          </a:fontRef>
        </p:style>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solidFill>
                  <a:srgbClr val="002060"/>
                </a:solidFill>
              </a:rPr>
              <a:t>Mode vs Complaints Time to company Data</a:t>
            </a:r>
          </a:p>
        </p:txBody>
      </p:sp>
      <p:pic>
        <p:nvPicPr>
          <p:cNvPr id="7" name="Picture 6">
            <a:extLst>
              <a:ext uri="{FF2B5EF4-FFF2-40B4-BE49-F238E27FC236}">
                <a16:creationId xmlns:a16="http://schemas.microsoft.com/office/drawing/2014/main" id="{88E27626-A5D0-2CB5-F36A-4BF5D66CFDCA}"/>
              </a:ext>
            </a:extLst>
          </p:cNvPr>
          <p:cNvPicPr>
            <a:picLocks noChangeAspect="1"/>
          </p:cNvPicPr>
          <p:nvPr/>
        </p:nvPicPr>
        <p:blipFill>
          <a:blip r:embed="rId2"/>
          <a:stretch>
            <a:fillRect/>
          </a:stretch>
        </p:blipFill>
        <p:spPr>
          <a:xfrm>
            <a:off x="286641" y="1964040"/>
            <a:ext cx="7891730" cy="4806874"/>
          </a:xfrm>
          <a:prstGeom prst="rect">
            <a:avLst/>
          </a:prstGeom>
        </p:spPr>
      </p:pic>
      <p:pic>
        <p:nvPicPr>
          <p:cNvPr id="5" name="Picture 4">
            <a:extLst>
              <a:ext uri="{FF2B5EF4-FFF2-40B4-BE49-F238E27FC236}">
                <a16:creationId xmlns:a16="http://schemas.microsoft.com/office/drawing/2014/main" id="{E8313CFD-DD7F-83A9-E9A9-49C5F6FEA344}"/>
              </a:ext>
            </a:extLst>
          </p:cNvPr>
          <p:cNvPicPr>
            <a:picLocks noChangeAspect="1"/>
          </p:cNvPicPr>
          <p:nvPr/>
        </p:nvPicPr>
        <p:blipFill>
          <a:blip r:embed="rId3"/>
          <a:stretch>
            <a:fillRect/>
          </a:stretch>
        </p:blipFill>
        <p:spPr>
          <a:xfrm>
            <a:off x="8823668" y="5252137"/>
            <a:ext cx="3368332" cy="1409822"/>
          </a:xfrm>
          <a:prstGeom prst="rect">
            <a:avLst/>
          </a:prstGeom>
        </p:spPr>
      </p:pic>
    </p:spTree>
    <p:extLst>
      <p:ext uri="{BB962C8B-B14F-4D97-AF65-F5344CB8AC3E}">
        <p14:creationId xmlns:p14="http://schemas.microsoft.com/office/powerpoint/2010/main" val="3823083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E2A26F-22EA-E61F-BC2C-3C8AD75E4C34}"/>
              </a:ext>
            </a:extLst>
          </p:cNvPr>
          <p:cNvSpPr>
            <a:spLocks noGrp="1"/>
          </p:cNvSpPr>
          <p:nvPr>
            <p:ph type="ctrTitle"/>
          </p:nvPr>
        </p:nvSpPr>
        <p:spPr>
          <a:xfrm>
            <a:off x="2446203" y="4053117"/>
            <a:ext cx="6012000" cy="863601"/>
          </a:xfrm>
        </p:spPr>
        <p:txBody>
          <a:bodyPr/>
          <a:lstStyle/>
          <a:p>
            <a:r>
              <a:rPr lang="en-US" dirty="0"/>
              <a:t>About Us</a:t>
            </a:r>
          </a:p>
        </p:txBody>
      </p:sp>
      <p:sp>
        <p:nvSpPr>
          <p:cNvPr id="11" name="Title 5">
            <a:extLst>
              <a:ext uri="{FF2B5EF4-FFF2-40B4-BE49-F238E27FC236}">
                <a16:creationId xmlns:a16="http://schemas.microsoft.com/office/drawing/2014/main" id="{170097DF-D7AF-0972-3D84-F41666B0E529}"/>
              </a:ext>
            </a:extLst>
          </p:cNvPr>
          <p:cNvSpPr txBox="1">
            <a:spLocks/>
          </p:cNvSpPr>
          <p:nvPr/>
        </p:nvSpPr>
        <p:spPr>
          <a:xfrm>
            <a:off x="7826827" y="2018916"/>
            <a:ext cx="4822743" cy="4068402"/>
          </a:xfrm>
          <a:prstGeom prst="rect">
            <a:avLst/>
          </a:prstGeom>
          <a:solidFill>
            <a:schemeClr val="tx1">
              <a:alpha val="0"/>
            </a:schemeClr>
          </a:solidFill>
        </p:spPr>
        <p:txBody>
          <a:bodyPr vert="horz" lIns="432000" tIns="45720" rIns="432000" bIns="144000" rtlCol="0" anchor="ctr">
            <a:norm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algn="ctr"/>
            <a:r>
              <a:rPr lang="en-US" dirty="0"/>
              <a:t>Customer Complaints : Data Analysis &amp; Visualization</a:t>
            </a:r>
          </a:p>
        </p:txBody>
      </p:sp>
      <p:sp>
        <p:nvSpPr>
          <p:cNvPr id="2" name="Picture Placeholder 1">
            <a:extLst>
              <a:ext uri="{FF2B5EF4-FFF2-40B4-BE49-F238E27FC236}">
                <a16:creationId xmlns:a16="http://schemas.microsoft.com/office/drawing/2014/main" id="{9961136C-5F97-50CC-746A-EBC5DB339FF1}"/>
              </a:ext>
            </a:extLst>
          </p:cNvPr>
          <p:cNvSpPr>
            <a:spLocks noGrp="1"/>
          </p:cNvSpPr>
          <p:nvPr>
            <p:ph type="pic" sz="quarter" idx="12"/>
          </p:nvPr>
        </p:nvSpPr>
        <p:spPr/>
      </p:sp>
      <p:pic>
        <p:nvPicPr>
          <p:cNvPr id="14338" name="Picture 2" descr="Model Training with Machine Learning - Data Science Primer">
            <a:extLst>
              <a:ext uri="{FF2B5EF4-FFF2-40B4-BE49-F238E27FC236}">
                <a16:creationId xmlns:a16="http://schemas.microsoft.com/office/drawing/2014/main" id="{74D4772E-49B8-DE9E-EC58-5FC6358F4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59344"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A45A658-2653-E4CC-A5A0-A619F30181C3}"/>
              </a:ext>
            </a:extLst>
          </p:cNvPr>
          <p:cNvPicPr>
            <a:picLocks noChangeAspect="1"/>
          </p:cNvPicPr>
          <p:nvPr/>
        </p:nvPicPr>
        <p:blipFill>
          <a:blip r:embed="rId3"/>
          <a:stretch>
            <a:fillRect/>
          </a:stretch>
        </p:blipFill>
        <p:spPr>
          <a:xfrm>
            <a:off x="9559330" y="5063088"/>
            <a:ext cx="2223569" cy="1453502"/>
          </a:xfrm>
          <a:prstGeom prst="rect">
            <a:avLst/>
          </a:prstGeom>
        </p:spPr>
      </p:pic>
    </p:spTree>
    <p:extLst>
      <p:ext uri="{BB962C8B-B14F-4D97-AF65-F5344CB8AC3E}">
        <p14:creationId xmlns:p14="http://schemas.microsoft.com/office/powerpoint/2010/main" val="388082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426244" y="312258"/>
            <a:ext cx="5214260"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MODEL TRAINING </a:t>
            </a:r>
          </a:p>
        </p:txBody>
      </p:sp>
      <p:sp>
        <p:nvSpPr>
          <p:cNvPr id="4" name="Text Placeholder 23">
            <a:extLst>
              <a:ext uri="{FF2B5EF4-FFF2-40B4-BE49-F238E27FC236}">
                <a16:creationId xmlns:a16="http://schemas.microsoft.com/office/drawing/2014/main" id="{EE225421-053F-C602-2586-28A45EFB5977}"/>
              </a:ext>
            </a:extLst>
          </p:cNvPr>
          <p:cNvSpPr txBox="1">
            <a:spLocks/>
          </p:cNvSpPr>
          <p:nvPr/>
        </p:nvSpPr>
        <p:spPr>
          <a:xfrm>
            <a:off x="426244" y="1262748"/>
            <a:ext cx="7999300" cy="559525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endParaRPr lang="en-US" b="0" i="0" dirty="0">
              <a:solidFill>
                <a:srgbClr val="3C4043"/>
              </a:solidFill>
              <a:effectLst/>
              <a:latin typeface="Inter"/>
            </a:endParaRPr>
          </a:p>
          <a:p>
            <a:pPr marL="0" indent="0" algn="l" fontAlgn="base">
              <a:buNone/>
            </a:pPr>
            <a:r>
              <a:rPr lang="en-US" dirty="0">
                <a:solidFill>
                  <a:srgbClr val="3C4043"/>
                </a:solidFill>
                <a:latin typeface="Inter"/>
              </a:rPr>
              <a:t>We have used </a:t>
            </a:r>
            <a:r>
              <a:rPr lang="en-US" b="1" dirty="0">
                <a:solidFill>
                  <a:srgbClr val="3C4043"/>
                </a:solidFill>
                <a:latin typeface="Inter"/>
              </a:rPr>
              <a:t>TAPEX</a:t>
            </a:r>
            <a:r>
              <a:rPr lang="en-US" dirty="0">
                <a:solidFill>
                  <a:srgbClr val="3C4043"/>
                </a:solidFill>
                <a:latin typeface="Inter"/>
              </a:rPr>
              <a:t> model to solve the problem</a:t>
            </a:r>
          </a:p>
          <a:p>
            <a:pPr algn="l" fontAlgn="base"/>
            <a:endParaRPr lang="en-US" b="0" i="0" dirty="0">
              <a:solidFill>
                <a:srgbClr val="3C4043"/>
              </a:solidFill>
              <a:effectLst/>
              <a:latin typeface="Inter"/>
            </a:endParaRPr>
          </a:p>
          <a:p>
            <a:pPr algn="l" fontAlgn="base"/>
            <a:r>
              <a:rPr lang="en-US" b="0" i="0" dirty="0">
                <a:solidFill>
                  <a:srgbClr val="4B5563"/>
                </a:solidFill>
                <a:effectLst/>
                <a:latin typeface="Inter"/>
              </a:rPr>
              <a:t>TAPEX (</a:t>
            </a:r>
            <a:r>
              <a:rPr lang="en-US" b="1" i="0" dirty="0">
                <a:effectLst/>
                <a:latin typeface="Inter"/>
              </a:rPr>
              <a:t>Ta</a:t>
            </a:r>
            <a:r>
              <a:rPr lang="en-US" b="0" i="0" dirty="0">
                <a:solidFill>
                  <a:srgbClr val="4B5563"/>
                </a:solidFill>
                <a:effectLst/>
                <a:latin typeface="Inter"/>
              </a:rPr>
              <a:t>ble </a:t>
            </a:r>
            <a:r>
              <a:rPr lang="en-US" b="1" i="0" dirty="0">
                <a:effectLst/>
                <a:latin typeface="Inter"/>
              </a:rPr>
              <a:t>P</a:t>
            </a:r>
            <a:r>
              <a:rPr lang="en-US" b="0" i="0" dirty="0">
                <a:solidFill>
                  <a:srgbClr val="4B5563"/>
                </a:solidFill>
                <a:effectLst/>
                <a:latin typeface="Inter"/>
              </a:rPr>
              <a:t>re-training via </a:t>
            </a:r>
            <a:r>
              <a:rPr lang="en-US" b="1" i="0" dirty="0">
                <a:effectLst/>
                <a:latin typeface="Inter"/>
              </a:rPr>
              <a:t>Ex</a:t>
            </a:r>
            <a:r>
              <a:rPr lang="en-US" b="0" i="0" dirty="0">
                <a:solidFill>
                  <a:srgbClr val="4B5563"/>
                </a:solidFill>
                <a:effectLst/>
                <a:latin typeface="Inter"/>
              </a:rPr>
              <a:t>ecution) is a model for simulating neural SQL execution, i.e., employ TAPEX to execute a SQL query on a given table.</a:t>
            </a:r>
          </a:p>
          <a:p>
            <a:pPr marL="0" indent="0" algn="l" fontAlgn="base">
              <a:buNone/>
            </a:pPr>
            <a:endParaRPr lang="en-US" b="0" i="0" dirty="0">
              <a:solidFill>
                <a:srgbClr val="4B5563"/>
              </a:solidFill>
              <a:effectLst/>
              <a:latin typeface="Inter"/>
            </a:endParaRPr>
          </a:p>
          <a:p>
            <a:pPr algn="l" fontAlgn="base"/>
            <a:r>
              <a:rPr lang="en-US" b="0" i="0" dirty="0">
                <a:solidFill>
                  <a:srgbClr val="4B5563"/>
                </a:solidFill>
                <a:effectLst/>
                <a:latin typeface="Inter"/>
              </a:rPr>
              <a:t>TAPEX can be fine-tuned to tackle table question answering tasks and table fact verification tasks.</a:t>
            </a:r>
          </a:p>
          <a:p>
            <a:pPr marL="0" indent="0" algn="l" fontAlgn="base">
              <a:buNone/>
            </a:pPr>
            <a:endParaRPr lang="en-US" dirty="0">
              <a:solidFill>
                <a:srgbClr val="4B5563"/>
              </a:solidFill>
              <a:latin typeface="Inter"/>
            </a:endParaRPr>
          </a:p>
          <a:p>
            <a:pPr algn="l" fontAlgn="base"/>
            <a:r>
              <a:rPr lang="en-US" b="0" i="0" dirty="0">
                <a:solidFill>
                  <a:srgbClr val="4B5563"/>
                </a:solidFill>
                <a:effectLst/>
                <a:latin typeface="Inter"/>
              </a:rPr>
              <a:t>We are using this model on our structured dataset</a:t>
            </a:r>
            <a:endParaRPr lang="en-US" b="0" i="0" dirty="0">
              <a:solidFill>
                <a:srgbClr val="3C4043"/>
              </a:solidFill>
              <a:effectLst/>
              <a:latin typeface="Inter"/>
            </a:endParaRPr>
          </a:p>
          <a:p>
            <a:pPr marL="0" indent="0">
              <a:buNone/>
            </a:pPr>
            <a:br>
              <a:rPr lang="en-US" dirty="0">
                <a:latin typeface="Inter"/>
              </a:rPr>
            </a:br>
            <a:endParaRPr lang="en-IN" sz="1800" dirty="0">
              <a:effectLst/>
              <a:latin typeface="Inter"/>
              <a:ea typeface="Calibri" panose="020F0502020204030204" pitchFamily="34" charset="0"/>
              <a:cs typeface="Gautami" panose="020B0502040204020203" pitchFamily="34" charset="0"/>
            </a:endParaRPr>
          </a:p>
        </p:txBody>
      </p:sp>
      <p:pic>
        <p:nvPicPr>
          <p:cNvPr id="5" name="Picture 4">
            <a:extLst>
              <a:ext uri="{FF2B5EF4-FFF2-40B4-BE49-F238E27FC236}">
                <a16:creationId xmlns:a16="http://schemas.microsoft.com/office/drawing/2014/main" id="{B45CCA1A-DFEF-49FE-EB17-2BA1377FABF4}"/>
              </a:ext>
            </a:extLst>
          </p:cNvPr>
          <p:cNvPicPr>
            <a:picLocks noChangeAspect="1"/>
          </p:cNvPicPr>
          <p:nvPr/>
        </p:nvPicPr>
        <p:blipFill>
          <a:blip r:embed="rId2"/>
          <a:stretch>
            <a:fillRect/>
          </a:stretch>
        </p:blipFill>
        <p:spPr>
          <a:xfrm>
            <a:off x="8661104" y="5368677"/>
            <a:ext cx="3368332" cy="1409822"/>
          </a:xfrm>
          <a:prstGeom prst="rect">
            <a:avLst/>
          </a:prstGeom>
        </p:spPr>
      </p:pic>
    </p:spTree>
    <p:extLst>
      <p:ext uri="{BB962C8B-B14F-4D97-AF65-F5344CB8AC3E}">
        <p14:creationId xmlns:p14="http://schemas.microsoft.com/office/powerpoint/2010/main" val="2150974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7282546"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MODEL TRAINING – Importing TAPEX</a:t>
            </a:r>
          </a:p>
        </p:txBody>
      </p:sp>
      <p:pic>
        <p:nvPicPr>
          <p:cNvPr id="5" name="Picture 4">
            <a:extLst>
              <a:ext uri="{FF2B5EF4-FFF2-40B4-BE49-F238E27FC236}">
                <a16:creationId xmlns:a16="http://schemas.microsoft.com/office/drawing/2014/main" id="{861D3E71-BBC3-98E3-B43B-4C8E0C0394EA}"/>
              </a:ext>
            </a:extLst>
          </p:cNvPr>
          <p:cNvPicPr>
            <a:picLocks noChangeAspect="1"/>
          </p:cNvPicPr>
          <p:nvPr/>
        </p:nvPicPr>
        <p:blipFill>
          <a:blip r:embed="rId2"/>
          <a:stretch>
            <a:fillRect/>
          </a:stretch>
        </p:blipFill>
        <p:spPr>
          <a:xfrm>
            <a:off x="451836" y="1301173"/>
            <a:ext cx="11658059" cy="5360884"/>
          </a:xfrm>
          <a:prstGeom prst="rect">
            <a:avLst/>
          </a:prstGeom>
        </p:spPr>
      </p:pic>
      <p:pic>
        <p:nvPicPr>
          <p:cNvPr id="8" name="Picture 7">
            <a:extLst>
              <a:ext uri="{FF2B5EF4-FFF2-40B4-BE49-F238E27FC236}">
                <a16:creationId xmlns:a16="http://schemas.microsoft.com/office/drawing/2014/main" id="{9EE681B1-93FE-C462-5F2E-DAE606282CF0}"/>
              </a:ext>
            </a:extLst>
          </p:cNvPr>
          <p:cNvPicPr>
            <a:picLocks noChangeAspect="1"/>
          </p:cNvPicPr>
          <p:nvPr/>
        </p:nvPicPr>
        <p:blipFill>
          <a:blip r:embed="rId3"/>
          <a:stretch>
            <a:fillRect/>
          </a:stretch>
        </p:blipFill>
        <p:spPr>
          <a:xfrm>
            <a:off x="10882969" y="1103036"/>
            <a:ext cx="1226926" cy="396274"/>
          </a:xfrm>
          <a:prstGeom prst="rect">
            <a:avLst/>
          </a:prstGeom>
        </p:spPr>
      </p:pic>
    </p:spTree>
    <p:extLst>
      <p:ext uri="{BB962C8B-B14F-4D97-AF65-F5344CB8AC3E}">
        <p14:creationId xmlns:p14="http://schemas.microsoft.com/office/powerpoint/2010/main" val="296427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76940" y="312258"/>
            <a:ext cx="6803574"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MODEL TRAINING – Loading Dataset</a:t>
            </a:r>
          </a:p>
        </p:txBody>
      </p:sp>
      <p:pic>
        <p:nvPicPr>
          <p:cNvPr id="8" name="Picture 7">
            <a:extLst>
              <a:ext uri="{FF2B5EF4-FFF2-40B4-BE49-F238E27FC236}">
                <a16:creationId xmlns:a16="http://schemas.microsoft.com/office/drawing/2014/main" id="{9EE681B1-93FE-C462-5F2E-DAE606282CF0}"/>
              </a:ext>
            </a:extLst>
          </p:cNvPr>
          <p:cNvPicPr>
            <a:picLocks noChangeAspect="1"/>
          </p:cNvPicPr>
          <p:nvPr/>
        </p:nvPicPr>
        <p:blipFill>
          <a:blip r:embed="rId2"/>
          <a:stretch>
            <a:fillRect/>
          </a:stretch>
        </p:blipFill>
        <p:spPr>
          <a:xfrm>
            <a:off x="10882969" y="1103036"/>
            <a:ext cx="1226926" cy="396274"/>
          </a:xfrm>
          <a:prstGeom prst="rect">
            <a:avLst/>
          </a:prstGeom>
        </p:spPr>
      </p:pic>
      <p:pic>
        <p:nvPicPr>
          <p:cNvPr id="4" name="Picture 3">
            <a:extLst>
              <a:ext uri="{FF2B5EF4-FFF2-40B4-BE49-F238E27FC236}">
                <a16:creationId xmlns:a16="http://schemas.microsoft.com/office/drawing/2014/main" id="{B12A2CDC-3D17-61A3-DEC0-1CB7F497E6C7}"/>
              </a:ext>
            </a:extLst>
          </p:cNvPr>
          <p:cNvPicPr>
            <a:picLocks noChangeAspect="1"/>
          </p:cNvPicPr>
          <p:nvPr/>
        </p:nvPicPr>
        <p:blipFill>
          <a:blip r:embed="rId3"/>
          <a:stretch>
            <a:fillRect/>
          </a:stretch>
        </p:blipFill>
        <p:spPr>
          <a:xfrm>
            <a:off x="576940" y="1301173"/>
            <a:ext cx="11532955" cy="5479840"/>
          </a:xfrm>
          <a:prstGeom prst="rect">
            <a:avLst/>
          </a:prstGeom>
        </p:spPr>
      </p:pic>
    </p:spTree>
    <p:extLst>
      <p:ext uri="{BB962C8B-B14F-4D97-AF65-F5344CB8AC3E}">
        <p14:creationId xmlns:p14="http://schemas.microsoft.com/office/powerpoint/2010/main" val="624308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66057" y="531366"/>
            <a:ext cx="9268086"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 SET UPDATION</a:t>
            </a:r>
          </a:p>
        </p:txBody>
      </p:sp>
      <p:sp>
        <p:nvSpPr>
          <p:cNvPr id="4" name="Text Placeholder 23">
            <a:extLst>
              <a:ext uri="{FF2B5EF4-FFF2-40B4-BE49-F238E27FC236}">
                <a16:creationId xmlns:a16="http://schemas.microsoft.com/office/drawing/2014/main" id="{EE225421-053F-C602-2586-28A45EFB5977}"/>
              </a:ext>
            </a:extLst>
          </p:cNvPr>
          <p:cNvSpPr txBox="1">
            <a:spLocks/>
          </p:cNvSpPr>
          <p:nvPr/>
        </p:nvSpPr>
        <p:spPr>
          <a:xfrm>
            <a:off x="317386" y="1285875"/>
            <a:ext cx="7269957" cy="3155495"/>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IN" dirty="0">
                <a:latin typeface="Calibri" panose="020F0502020204030204" pitchFamily="34" charset="0"/>
                <a:ea typeface="Calibri" panose="020F0502020204030204" pitchFamily="34" charset="0"/>
                <a:cs typeface="Gautami" panose="020B0502040204020203" pitchFamily="34" charset="0"/>
              </a:rPr>
              <a:t>Since TAPEX model is pre-trained but will not able to provide the results of the queries for larger data</a:t>
            </a:r>
          </a:p>
          <a:p>
            <a:pPr>
              <a:lnSpc>
                <a:spcPct val="107000"/>
              </a:lnSpc>
              <a:spcAft>
                <a:spcPts val="800"/>
              </a:spcAft>
            </a:pPr>
            <a:r>
              <a:rPr lang="en-IN" dirty="0">
                <a:latin typeface="Calibri" panose="020F0502020204030204" pitchFamily="34" charset="0"/>
                <a:ea typeface="Calibri" panose="020F0502020204030204" pitchFamily="34" charset="0"/>
                <a:cs typeface="Gautami" panose="020B0502040204020203" pitchFamily="34" charset="0"/>
              </a:rPr>
              <a:t>To retrieve the data using TAPEX model, we have updated the dataset to 1023 rows with 18 columns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Gautami" panose="020B0502040204020203" pitchFamily="34" charset="0"/>
              </a:rPr>
              <a:t>Furthermore, we will be working in retrieving the data by increasing the dataset size.</a:t>
            </a:r>
          </a:p>
        </p:txBody>
      </p:sp>
      <p:pic>
        <p:nvPicPr>
          <p:cNvPr id="7" name="Picture 6">
            <a:extLst>
              <a:ext uri="{FF2B5EF4-FFF2-40B4-BE49-F238E27FC236}">
                <a16:creationId xmlns:a16="http://schemas.microsoft.com/office/drawing/2014/main" id="{F56F03D7-6436-8141-8B81-F79445FF200C}"/>
              </a:ext>
            </a:extLst>
          </p:cNvPr>
          <p:cNvPicPr>
            <a:picLocks noChangeAspect="1"/>
          </p:cNvPicPr>
          <p:nvPr/>
        </p:nvPicPr>
        <p:blipFill>
          <a:blip r:embed="rId2"/>
          <a:stretch>
            <a:fillRect/>
          </a:stretch>
        </p:blipFill>
        <p:spPr>
          <a:xfrm>
            <a:off x="9458535" y="5914883"/>
            <a:ext cx="1417443" cy="739204"/>
          </a:xfrm>
          <a:prstGeom prst="rect">
            <a:avLst/>
          </a:prstGeom>
        </p:spPr>
      </p:pic>
      <p:pic>
        <p:nvPicPr>
          <p:cNvPr id="9" name="Picture 8">
            <a:extLst>
              <a:ext uri="{FF2B5EF4-FFF2-40B4-BE49-F238E27FC236}">
                <a16:creationId xmlns:a16="http://schemas.microsoft.com/office/drawing/2014/main" id="{C112C946-93E6-88F4-3DAD-84C87BC30BDF}"/>
              </a:ext>
            </a:extLst>
          </p:cNvPr>
          <p:cNvPicPr>
            <a:picLocks noChangeAspect="1"/>
          </p:cNvPicPr>
          <p:nvPr/>
        </p:nvPicPr>
        <p:blipFill>
          <a:blip r:embed="rId2"/>
          <a:stretch>
            <a:fillRect/>
          </a:stretch>
        </p:blipFill>
        <p:spPr>
          <a:xfrm>
            <a:off x="10774557" y="5950968"/>
            <a:ext cx="1417443" cy="739204"/>
          </a:xfrm>
          <a:prstGeom prst="rect">
            <a:avLst/>
          </a:prstGeom>
        </p:spPr>
      </p:pic>
    </p:spTree>
    <p:extLst>
      <p:ext uri="{BB962C8B-B14F-4D97-AF65-F5344CB8AC3E}">
        <p14:creationId xmlns:p14="http://schemas.microsoft.com/office/powerpoint/2010/main" val="3951697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66057" y="531366"/>
            <a:ext cx="9268086"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DATA SET UPDATION(Contd.)</a:t>
            </a:r>
          </a:p>
        </p:txBody>
      </p:sp>
      <p:pic>
        <p:nvPicPr>
          <p:cNvPr id="7" name="Picture 6">
            <a:extLst>
              <a:ext uri="{FF2B5EF4-FFF2-40B4-BE49-F238E27FC236}">
                <a16:creationId xmlns:a16="http://schemas.microsoft.com/office/drawing/2014/main" id="{F56F03D7-6436-8141-8B81-F79445FF200C}"/>
              </a:ext>
            </a:extLst>
          </p:cNvPr>
          <p:cNvPicPr>
            <a:picLocks noChangeAspect="1"/>
          </p:cNvPicPr>
          <p:nvPr/>
        </p:nvPicPr>
        <p:blipFill>
          <a:blip r:embed="rId2"/>
          <a:stretch>
            <a:fillRect/>
          </a:stretch>
        </p:blipFill>
        <p:spPr>
          <a:xfrm>
            <a:off x="9458535" y="5914883"/>
            <a:ext cx="1417443" cy="739204"/>
          </a:xfrm>
          <a:prstGeom prst="rect">
            <a:avLst/>
          </a:prstGeom>
        </p:spPr>
      </p:pic>
      <p:pic>
        <p:nvPicPr>
          <p:cNvPr id="9" name="Picture 8">
            <a:extLst>
              <a:ext uri="{FF2B5EF4-FFF2-40B4-BE49-F238E27FC236}">
                <a16:creationId xmlns:a16="http://schemas.microsoft.com/office/drawing/2014/main" id="{C112C946-93E6-88F4-3DAD-84C87BC30BDF}"/>
              </a:ext>
            </a:extLst>
          </p:cNvPr>
          <p:cNvPicPr>
            <a:picLocks noChangeAspect="1"/>
          </p:cNvPicPr>
          <p:nvPr/>
        </p:nvPicPr>
        <p:blipFill>
          <a:blip r:embed="rId2"/>
          <a:stretch>
            <a:fillRect/>
          </a:stretch>
        </p:blipFill>
        <p:spPr>
          <a:xfrm>
            <a:off x="10774557" y="5950968"/>
            <a:ext cx="1417443" cy="739204"/>
          </a:xfrm>
          <a:prstGeom prst="rect">
            <a:avLst/>
          </a:prstGeom>
        </p:spPr>
      </p:pic>
      <p:pic>
        <p:nvPicPr>
          <p:cNvPr id="12" name="Picture 11">
            <a:extLst>
              <a:ext uri="{FF2B5EF4-FFF2-40B4-BE49-F238E27FC236}">
                <a16:creationId xmlns:a16="http://schemas.microsoft.com/office/drawing/2014/main" id="{C89D76C0-D160-0B15-1225-0DA159A8F6EE}"/>
              </a:ext>
            </a:extLst>
          </p:cNvPr>
          <p:cNvPicPr>
            <a:picLocks noChangeAspect="1"/>
          </p:cNvPicPr>
          <p:nvPr/>
        </p:nvPicPr>
        <p:blipFill>
          <a:blip r:embed="rId3"/>
          <a:stretch>
            <a:fillRect/>
          </a:stretch>
        </p:blipFill>
        <p:spPr>
          <a:xfrm>
            <a:off x="350043" y="1361047"/>
            <a:ext cx="11689557" cy="4767610"/>
          </a:xfrm>
          <a:prstGeom prst="rect">
            <a:avLst/>
          </a:prstGeom>
        </p:spPr>
      </p:pic>
    </p:spTree>
    <p:extLst>
      <p:ext uri="{BB962C8B-B14F-4D97-AF65-F5344CB8AC3E}">
        <p14:creationId xmlns:p14="http://schemas.microsoft.com/office/powerpoint/2010/main" val="636105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E2A26F-22EA-E61F-BC2C-3C8AD75E4C34}"/>
              </a:ext>
            </a:extLst>
          </p:cNvPr>
          <p:cNvSpPr>
            <a:spLocks noGrp="1"/>
          </p:cNvSpPr>
          <p:nvPr>
            <p:ph type="ctrTitle"/>
          </p:nvPr>
        </p:nvSpPr>
        <p:spPr>
          <a:xfrm>
            <a:off x="2446203" y="4053117"/>
            <a:ext cx="6012000" cy="863601"/>
          </a:xfrm>
        </p:spPr>
        <p:txBody>
          <a:bodyPr/>
          <a:lstStyle/>
          <a:p>
            <a:r>
              <a:rPr lang="en-US" dirty="0"/>
              <a:t>About Us</a:t>
            </a:r>
          </a:p>
        </p:txBody>
      </p:sp>
      <p:sp>
        <p:nvSpPr>
          <p:cNvPr id="2" name="Picture Placeholder 1">
            <a:extLst>
              <a:ext uri="{FF2B5EF4-FFF2-40B4-BE49-F238E27FC236}">
                <a16:creationId xmlns:a16="http://schemas.microsoft.com/office/drawing/2014/main" id="{9961136C-5F97-50CC-746A-EBC5DB339FF1}"/>
              </a:ext>
            </a:extLst>
          </p:cNvPr>
          <p:cNvSpPr>
            <a:spLocks noGrp="1"/>
          </p:cNvSpPr>
          <p:nvPr>
            <p:ph type="pic" sz="quarter" idx="12"/>
          </p:nvPr>
        </p:nvSpPr>
        <p:spPr/>
      </p:sp>
      <p:pic>
        <p:nvPicPr>
          <p:cNvPr id="15362" name="Picture 2" descr="Maharashtra Board Declares Class 12 Supplementary Exam Results - Careerindia">
            <a:extLst>
              <a:ext uri="{FF2B5EF4-FFF2-40B4-BE49-F238E27FC236}">
                <a16:creationId xmlns:a16="http://schemas.microsoft.com/office/drawing/2014/main" id="{300CE38D-2379-E2A6-B405-C31EC4CA2C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3" y="86714"/>
            <a:ext cx="12018572" cy="673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3567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566057" y="453247"/>
            <a:ext cx="9268086"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MODEL Training Results - NLIDB</a:t>
            </a:r>
          </a:p>
        </p:txBody>
      </p:sp>
      <p:pic>
        <p:nvPicPr>
          <p:cNvPr id="7" name="Picture 6">
            <a:extLst>
              <a:ext uri="{FF2B5EF4-FFF2-40B4-BE49-F238E27FC236}">
                <a16:creationId xmlns:a16="http://schemas.microsoft.com/office/drawing/2014/main" id="{F56F03D7-6436-8141-8B81-F79445FF200C}"/>
              </a:ext>
            </a:extLst>
          </p:cNvPr>
          <p:cNvPicPr>
            <a:picLocks noChangeAspect="1"/>
          </p:cNvPicPr>
          <p:nvPr/>
        </p:nvPicPr>
        <p:blipFill>
          <a:blip r:embed="rId2"/>
          <a:stretch>
            <a:fillRect/>
          </a:stretch>
        </p:blipFill>
        <p:spPr>
          <a:xfrm>
            <a:off x="9458535" y="5914883"/>
            <a:ext cx="1417443" cy="739204"/>
          </a:xfrm>
          <a:prstGeom prst="rect">
            <a:avLst/>
          </a:prstGeom>
        </p:spPr>
      </p:pic>
      <p:pic>
        <p:nvPicPr>
          <p:cNvPr id="9" name="Picture 8">
            <a:extLst>
              <a:ext uri="{FF2B5EF4-FFF2-40B4-BE49-F238E27FC236}">
                <a16:creationId xmlns:a16="http://schemas.microsoft.com/office/drawing/2014/main" id="{C112C946-93E6-88F4-3DAD-84C87BC30BDF}"/>
              </a:ext>
            </a:extLst>
          </p:cNvPr>
          <p:cNvPicPr>
            <a:picLocks noChangeAspect="1"/>
          </p:cNvPicPr>
          <p:nvPr/>
        </p:nvPicPr>
        <p:blipFill>
          <a:blip r:embed="rId2"/>
          <a:stretch>
            <a:fillRect/>
          </a:stretch>
        </p:blipFill>
        <p:spPr>
          <a:xfrm>
            <a:off x="10774557" y="5950968"/>
            <a:ext cx="1417443" cy="739204"/>
          </a:xfrm>
          <a:prstGeom prst="rect">
            <a:avLst/>
          </a:prstGeom>
        </p:spPr>
      </p:pic>
      <p:pic>
        <p:nvPicPr>
          <p:cNvPr id="8" name="Picture 7">
            <a:extLst>
              <a:ext uri="{FF2B5EF4-FFF2-40B4-BE49-F238E27FC236}">
                <a16:creationId xmlns:a16="http://schemas.microsoft.com/office/drawing/2014/main" id="{5E796DB4-1680-6DFE-B8BD-D6E42E4E947C}"/>
              </a:ext>
            </a:extLst>
          </p:cNvPr>
          <p:cNvPicPr>
            <a:picLocks noChangeAspect="1"/>
          </p:cNvPicPr>
          <p:nvPr/>
        </p:nvPicPr>
        <p:blipFill>
          <a:blip r:embed="rId3"/>
          <a:stretch>
            <a:fillRect/>
          </a:stretch>
        </p:blipFill>
        <p:spPr>
          <a:xfrm>
            <a:off x="566057" y="1089160"/>
            <a:ext cx="7948349" cy="5768840"/>
          </a:xfrm>
          <a:prstGeom prst="rect">
            <a:avLst/>
          </a:prstGeom>
        </p:spPr>
      </p:pic>
      <p:sp>
        <p:nvSpPr>
          <p:cNvPr id="10" name="Title 13">
            <a:extLst>
              <a:ext uri="{FF2B5EF4-FFF2-40B4-BE49-F238E27FC236}">
                <a16:creationId xmlns:a16="http://schemas.microsoft.com/office/drawing/2014/main" id="{CEF14D9D-5AEE-AD69-60D5-59219D7A02BC}"/>
              </a:ext>
            </a:extLst>
          </p:cNvPr>
          <p:cNvSpPr txBox="1">
            <a:spLocks/>
          </p:cNvSpPr>
          <p:nvPr/>
        </p:nvSpPr>
        <p:spPr>
          <a:xfrm>
            <a:off x="8647600" y="2209106"/>
            <a:ext cx="3472543" cy="2003665"/>
          </a:xfrm>
          <a:prstGeom prst="rect">
            <a:avLst/>
          </a:prstGeom>
          <a:solidFill>
            <a:schemeClr val="accent2">
              <a:lumMod val="60000"/>
              <a:lumOff val="40000"/>
            </a:schemeClr>
          </a:solidFill>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sz="2400" dirty="0">
                <a:solidFill>
                  <a:schemeClr val="tx1"/>
                </a:solidFill>
              </a:rPr>
              <a:t>Since the dataset is of lesser size now, we were able to fetch the data from the dataset using natural language</a:t>
            </a:r>
          </a:p>
        </p:txBody>
      </p:sp>
    </p:spTree>
    <p:extLst>
      <p:ext uri="{BB962C8B-B14F-4D97-AF65-F5344CB8AC3E}">
        <p14:creationId xmlns:p14="http://schemas.microsoft.com/office/powerpoint/2010/main" val="428722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431800" y="432000"/>
            <a:ext cx="11340000"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Introduction</a:t>
            </a:r>
          </a:p>
        </p:txBody>
      </p:sp>
      <p:sp>
        <p:nvSpPr>
          <p:cNvPr id="4" name="Text Placeholder 23">
            <a:extLst>
              <a:ext uri="{FF2B5EF4-FFF2-40B4-BE49-F238E27FC236}">
                <a16:creationId xmlns:a16="http://schemas.microsoft.com/office/drawing/2014/main" id="{EE225421-053F-C602-2586-28A45EFB5977}"/>
              </a:ext>
            </a:extLst>
          </p:cNvPr>
          <p:cNvSpPr txBox="1">
            <a:spLocks/>
          </p:cNvSpPr>
          <p:nvPr/>
        </p:nvSpPr>
        <p:spPr>
          <a:xfrm>
            <a:off x="431800" y="1080000"/>
            <a:ext cx="11339513" cy="4602343"/>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Gautami" panose="020B0502040204020203" pitchFamily="34" charset="0"/>
              </a:rPr>
              <a:t>In today's digital age, access to accurate and relevant information is crucial for the success of businesses and organizations.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Gautami" panose="020B0502040204020203" pitchFamily="34" charset="0"/>
              </a:rPr>
              <a:t>The vast amounts of data generated by platforms and traffic sources can make it challenging for platform owners and traffic analysts to retrieve the information they need.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Gautami" panose="020B0502040204020203" pitchFamily="34" charset="0"/>
              </a:rPr>
              <a:t>This is where Natural Language Interface Database (NLIDB) comes into play.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Gautami" panose="020B0502040204020203" pitchFamily="34" charset="0"/>
              </a:rPr>
              <a:t>The goal of this project is to develop a solution that democratizes information retrieval for platform owners and traffic analysts, making it easier for them to access and analyse the data they need.</a:t>
            </a:r>
          </a:p>
          <a:p>
            <a:pPr marL="285750" indent="-285750">
              <a:buFontTx/>
              <a:buChar char="-"/>
            </a:pPr>
            <a:endParaRPr lang="en-US" dirty="0"/>
          </a:p>
          <a:p>
            <a:pPr marL="285750" indent="-285750">
              <a:buFontTx/>
              <a:buChar char="-"/>
            </a:pPr>
            <a:endParaRPr lang="en-US" dirty="0"/>
          </a:p>
        </p:txBody>
      </p:sp>
      <p:pic>
        <p:nvPicPr>
          <p:cNvPr id="5" name="Picture 4">
            <a:extLst>
              <a:ext uri="{FF2B5EF4-FFF2-40B4-BE49-F238E27FC236}">
                <a16:creationId xmlns:a16="http://schemas.microsoft.com/office/drawing/2014/main" id="{C33C0F25-DED4-58D2-2CA9-1DE2BBC809DD}"/>
              </a:ext>
            </a:extLst>
          </p:cNvPr>
          <p:cNvPicPr>
            <a:picLocks noChangeAspect="1"/>
          </p:cNvPicPr>
          <p:nvPr/>
        </p:nvPicPr>
        <p:blipFill>
          <a:blip r:embed="rId2"/>
          <a:stretch>
            <a:fillRect/>
          </a:stretch>
        </p:blipFill>
        <p:spPr>
          <a:xfrm>
            <a:off x="8696963" y="5448178"/>
            <a:ext cx="3368332" cy="1409822"/>
          </a:xfrm>
          <a:prstGeom prst="rect">
            <a:avLst/>
          </a:prstGeom>
        </p:spPr>
      </p:pic>
    </p:spTree>
    <p:extLst>
      <p:ext uri="{BB962C8B-B14F-4D97-AF65-F5344CB8AC3E}">
        <p14:creationId xmlns:p14="http://schemas.microsoft.com/office/powerpoint/2010/main" val="80359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E2A26F-22EA-E61F-BC2C-3C8AD75E4C34}"/>
              </a:ext>
            </a:extLst>
          </p:cNvPr>
          <p:cNvSpPr>
            <a:spLocks noGrp="1"/>
          </p:cNvSpPr>
          <p:nvPr>
            <p:ph type="ctrTitle"/>
          </p:nvPr>
        </p:nvSpPr>
        <p:spPr>
          <a:xfrm>
            <a:off x="2446203" y="4053117"/>
            <a:ext cx="6012000" cy="863601"/>
          </a:xfrm>
        </p:spPr>
        <p:txBody>
          <a:bodyPr/>
          <a:lstStyle/>
          <a:p>
            <a:r>
              <a:rPr lang="en-US" dirty="0"/>
              <a:t>About Us</a:t>
            </a:r>
          </a:p>
        </p:txBody>
      </p:sp>
      <p:sp>
        <p:nvSpPr>
          <p:cNvPr id="2" name="Picture Placeholder 1">
            <a:extLst>
              <a:ext uri="{FF2B5EF4-FFF2-40B4-BE49-F238E27FC236}">
                <a16:creationId xmlns:a16="http://schemas.microsoft.com/office/drawing/2014/main" id="{9961136C-5F97-50CC-746A-EBC5DB339FF1}"/>
              </a:ext>
            </a:extLst>
          </p:cNvPr>
          <p:cNvSpPr>
            <a:spLocks noGrp="1"/>
          </p:cNvSpPr>
          <p:nvPr>
            <p:ph type="pic" sz="quarter" idx="12"/>
          </p:nvPr>
        </p:nvSpPr>
        <p:spPr/>
      </p:sp>
      <p:pic>
        <p:nvPicPr>
          <p:cNvPr id="17410" name="Picture 2" descr="Free Thank You Slide | Slidebazaar">
            <a:extLst>
              <a:ext uri="{FF2B5EF4-FFF2-40B4-BE49-F238E27FC236}">
                <a16:creationId xmlns:a16="http://schemas.microsoft.com/office/drawing/2014/main" id="{C65B2D88-FE81-7DEA-3ADE-28041CEF8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3" y="101231"/>
            <a:ext cx="12018572" cy="67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24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2503714" y="432000"/>
            <a:ext cx="9268086"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Problem Statement</a:t>
            </a:r>
          </a:p>
        </p:txBody>
      </p:sp>
      <p:sp>
        <p:nvSpPr>
          <p:cNvPr id="4" name="Text Placeholder 23">
            <a:extLst>
              <a:ext uri="{FF2B5EF4-FFF2-40B4-BE49-F238E27FC236}">
                <a16:creationId xmlns:a16="http://schemas.microsoft.com/office/drawing/2014/main" id="{EE225421-053F-C602-2586-28A45EFB5977}"/>
              </a:ext>
            </a:extLst>
          </p:cNvPr>
          <p:cNvSpPr txBox="1">
            <a:spLocks/>
          </p:cNvSpPr>
          <p:nvPr/>
        </p:nvSpPr>
        <p:spPr>
          <a:xfrm>
            <a:off x="426243" y="2151562"/>
            <a:ext cx="11339513" cy="2143125"/>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Gautami" panose="020B0502040204020203" pitchFamily="34" charset="0"/>
              </a:rPr>
              <a:t>The current methods of accessing and analysing data from platforms and traffic sources are time-consuming, complex, and often inaccurate.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Gautami" panose="020B0502040204020203" pitchFamily="34" charset="0"/>
              </a:rPr>
              <a:t>This makes it difficult for platform owners and traffic analysts to make informed decisions based on the data they have access to.</a:t>
            </a:r>
          </a:p>
        </p:txBody>
      </p:sp>
      <p:pic>
        <p:nvPicPr>
          <p:cNvPr id="6148" name="Picture 4" descr="Idea Creative Concept With Head And Bulb Stock Vector Stock Illustration -  Download Image Now - iStock">
            <a:extLst>
              <a:ext uri="{FF2B5EF4-FFF2-40B4-BE49-F238E27FC236}">
                <a16:creationId xmlns:a16="http://schemas.microsoft.com/office/drawing/2014/main" id="{1D4CCC43-00BB-2663-236C-507D26774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37"/>
            <a:ext cx="2143125" cy="2143125"/>
          </a:xfrm>
          <a:prstGeom prst="rect">
            <a:avLst/>
          </a:prstGeom>
          <a:noFill/>
          <a:scene3d>
            <a:camera prst="orthographicFront">
              <a:rot lat="0" lon="21299999" rev="0"/>
            </a:camera>
            <a:lightRig rig="threePt" dir="t"/>
          </a:scene3d>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2C0A1A0-A53B-32A6-2601-461998CE2BE8}"/>
              </a:ext>
            </a:extLst>
          </p:cNvPr>
          <p:cNvPicPr>
            <a:picLocks noChangeAspect="1"/>
          </p:cNvPicPr>
          <p:nvPr/>
        </p:nvPicPr>
        <p:blipFill>
          <a:blip r:embed="rId3"/>
          <a:stretch>
            <a:fillRect/>
          </a:stretch>
        </p:blipFill>
        <p:spPr>
          <a:xfrm>
            <a:off x="8696963" y="5293630"/>
            <a:ext cx="3368332" cy="1409822"/>
          </a:xfrm>
          <a:prstGeom prst="rect">
            <a:avLst/>
          </a:prstGeom>
        </p:spPr>
      </p:pic>
    </p:spTree>
    <p:extLst>
      <p:ext uri="{BB962C8B-B14F-4D97-AF65-F5344CB8AC3E}">
        <p14:creationId xmlns:p14="http://schemas.microsoft.com/office/powerpoint/2010/main" val="154202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3548742" y="432000"/>
            <a:ext cx="9268086"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Objectives</a:t>
            </a:r>
          </a:p>
        </p:txBody>
      </p:sp>
      <p:sp>
        <p:nvSpPr>
          <p:cNvPr id="4" name="Text Placeholder 23">
            <a:extLst>
              <a:ext uri="{FF2B5EF4-FFF2-40B4-BE49-F238E27FC236}">
                <a16:creationId xmlns:a16="http://schemas.microsoft.com/office/drawing/2014/main" id="{EE225421-053F-C602-2586-28A45EFB5977}"/>
              </a:ext>
            </a:extLst>
          </p:cNvPr>
          <p:cNvSpPr txBox="1">
            <a:spLocks/>
          </p:cNvSpPr>
          <p:nvPr/>
        </p:nvSpPr>
        <p:spPr>
          <a:xfrm>
            <a:off x="426243" y="2151562"/>
            <a:ext cx="11339513" cy="2899409"/>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Gautami" panose="020B0502040204020203" pitchFamily="34" charset="0"/>
              </a:rPr>
              <a:t>The main objectives of this project are:</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Gautami" panose="020B0502040204020203" pitchFamily="34" charset="0"/>
              </a:rPr>
              <a:t>To develop a natural language interface for retrieving information from databases.</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Gautami" panose="020B0502040204020203" pitchFamily="34" charset="0"/>
              </a:rPr>
              <a:t>To improve the accuracy and efficiency of information retrieval using advanced NLP techniques and machine learning algorithms.</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Gautami" panose="020B0502040204020203" pitchFamily="34" charset="0"/>
              </a:rPr>
              <a:t>To empower platform owners and traffic analysts with an intuitive and user-friendly interface for accessing and analysing data.</a:t>
            </a:r>
          </a:p>
        </p:txBody>
      </p:sp>
      <p:pic>
        <p:nvPicPr>
          <p:cNvPr id="7172" name="Picture 4" descr="5 Common Errors Made While Defining Learning Objectives">
            <a:extLst>
              <a:ext uri="{FF2B5EF4-FFF2-40B4-BE49-F238E27FC236}">
                <a16:creationId xmlns:a16="http://schemas.microsoft.com/office/drawing/2014/main" id="{5C1A6A24-67AB-5E0F-52D0-E73C14CE2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63900"/>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FA9BDB1-684C-4873-D80C-A2090E9A92DF}"/>
              </a:ext>
            </a:extLst>
          </p:cNvPr>
          <p:cNvPicPr>
            <a:picLocks noChangeAspect="1"/>
          </p:cNvPicPr>
          <p:nvPr/>
        </p:nvPicPr>
        <p:blipFill>
          <a:blip r:embed="rId3"/>
          <a:stretch>
            <a:fillRect/>
          </a:stretch>
        </p:blipFill>
        <p:spPr>
          <a:xfrm>
            <a:off x="8823668" y="5305924"/>
            <a:ext cx="3368332" cy="1409822"/>
          </a:xfrm>
          <a:prstGeom prst="rect">
            <a:avLst/>
          </a:prstGeom>
        </p:spPr>
      </p:pic>
    </p:spTree>
    <p:extLst>
      <p:ext uri="{BB962C8B-B14F-4D97-AF65-F5344CB8AC3E}">
        <p14:creationId xmlns:p14="http://schemas.microsoft.com/office/powerpoint/2010/main" val="1893911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653140" y="192515"/>
            <a:ext cx="3331031"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Approach</a:t>
            </a:r>
          </a:p>
        </p:txBody>
      </p:sp>
      <p:sp>
        <p:nvSpPr>
          <p:cNvPr id="4" name="Text Placeholder 23">
            <a:extLst>
              <a:ext uri="{FF2B5EF4-FFF2-40B4-BE49-F238E27FC236}">
                <a16:creationId xmlns:a16="http://schemas.microsoft.com/office/drawing/2014/main" id="{EE225421-053F-C602-2586-28A45EFB5977}"/>
              </a:ext>
            </a:extLst>
          </p:cNvPr>
          <p:cNvSpPr txBox="1">
            <a:spLocks/>
          </p:cNvSpPr>
          <p:nvPr/>
        </p:nvSpPr>
        <p:spPr>
          <a:xfrm>
            <a:off x="371814" y="1124657"/>
            <a:ext cx="6355557" cy="5540828"/>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Gautami" panose="020B0502040204020203" pitchFamily="34" charset="0"/>
              </a:rPr>
              <a:t>The project will use a combination of NLP techniques and machine learning algorithms to develop a natural language interface for retrieving information from databases. The approach will involve:</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Gautami" panose="020B0502040204020203" pitchFamily="34" charset="0"/>
              </a:rPr>
              <a:t>Data collection and pre-processing: Collecting data from various platforms and traffic sources, and pre-processing the data to make it suitable for analysis.</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Gautami" panose="020B0502040204020203" pitchFamily="34" charset="0"/>
              </a:rPr>
              <a:t>NLP techniques: Implementing NLP techniques, such as sentiment analysis, topic modelling, and named entity recognition, to extract relevant information from the data.</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Gautami" panose="020B0502040204020203" pitchFamily="34" charset="0"/>
              </a:rPr>
              <a:t>Machine learning algorithms: Using machine learning algorithms, such as decision trees, random forests, and gradient boosting, to classify and predict patterns in the data.</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Gautami" panose="020B0502040204020203" pitchFamily="34" charset="0"/>
              </a:rPr>
              <a:t>User interface design: Designing a user-friendly interface that enables platform owners and traffic analysts to retrieve and analyse information in a simple and intuitive way.</a:t>
            </a:r>
          </a:p>
        </p:txBody>
      </p:sp>
      <p:pic>
        <p:nvPicPr>
          <p:cNvPr id="8194" name="Picture 2" descr="Three Approaches to Strategic Planning |">
            <a:extLst>
              <a:ext uri="{FF2B5EF4-FFF2-40B4-BE49-F238E27FC236}">
                <a16:creationId xmlns:a16="http://schemas.microsoft.com/office/drawing/2014/main" id="{1D653093-0E91-DED0-FAA0-CB23F6BDE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685" y="0"/>
            <a:ext cx="434931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66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2862940" y="453772"/>
            <a:ext cx="3331031"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Deliverables</a:t>
            </a:r>
          </a:p>
        </p:txBody>
      </p:sp>
      <p:sp>
        <p:nvSpPr>
          <p:cNvPr id="4" name="Text Placeholder 23">
            <a:extLst>
              <a:ext uri="{FF2B5EF4-FFF2-40B4-BE49-F238E27FC236}">
                <a16:creationId xmlns:a16="http://schemas.microsoft.com/office/drawing/2014/main" id="{EE225421-053F-C602-2586-28A45EFB5977}"/>
              </a:ext>
            </a:extLst>
          </p:cNvPr>
          <p:cNvSpPr txBox="1">
            <a:spLocks/>
          </p:cNvSpPr>
          <p:nvPr/>
        </p:nvSpPr>
        <p:spPr>
          <a:xfrm>
            <a:off x="393585" y="2242462"/>
            <a:ext cx="9664814" cy="2732308"/>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Gautami" panose="020B0502040204020203" pitchFamily="34" charset="0"/>
              </a:rPr>
              <a:t>The key deliverables of this project include:</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Gautami" panose="020B0502040204020203" pitchFamily="34" charset="0"/>
              </a:rPr>
              <a:t>A natural language interface for retrieving information from databases.</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Gautami" panose="020B0502040204020203" pitchFamily="34" charset="0"/>
              </a:rPr>
              <a:t>Improved accuracy and efficiency of information retrieval.</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Gautami" panose="020B0502040204020203" pitchFamily="34" charset="0"/>
              </a:rPr>
              <a:t>A user-friendly interface for accessing and analysing data.</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Gautami" panose="020B0502040204020203" pitchFamily="34" charset="0"/>
              </a:rPr>
              <a:t>Documentation of the project, including a user manual and technical documentation.</a:t>
            </a:r>
          </a:p>
        </p:txBody>
      </p:sp>
      <p:pic>
        <p:nvPicPr>
          <p:cNvPr id="9220" name="Picture 4" descr="A Complete Guide to Project Deliverables | Kissflow Project">
            <a:extLst>
              <a:ext uri="{FF2B5EF4-FFF2-40B4-BE49-F238E27FC236}">
                <a16:creationId xmlns:a16="http://schemas.microsoft.com/office/drawing/2014/main" id="{A3599358-85A6-9A0A-EE2F-241AEAC50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9" y="10204"/>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FF16507-9815-1908-437C-CEEEF77CD73F}"/>
              </a:ext>
            </a:extLst>
          </p:cNvPr>
          <p:cNvPicPr>
            <a:picLocks noChangeAspect="1"/>
          </p:cNvPicPr>
          <p:nvPr/>
        </p:nvPicPr>
        <p:blipFill>
          <a:blip r:embed="rId3"/>
          <a:stretch>
            <a:fillRect/>
          </a:stretch>
        </p:blipFill>
        <p:spPr>
          <a:xfrm>
            <a:off x="8652139" y="5448178"/>
            <a:ext cx="3368332" cy="1409822"/>
          </a:xfrm>
          <a:prstGeom prst="rect">
            <a:avLst/>
          </a:prstGeom>
        </p:spPr>
      </p:pic>
    </p:spTree>
    <p:extLst>
      <p:ext uri="{BB962C8B-B14F-4D97-AF65-F5344CB8AC3E}">
        <p14:creationId xmlns:p14="http://schemas.microsoft.com/office/powerpoint/2010/main" val="1189524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3">
            <a:extLst>
              <a:ext uri="{FF2B5EF4-FFF2-40B4-BE49-F238E27FC236}">
                <a16:creationId xmlns:a16="http://schemas.microsoft.com/office/drawing/2014/main" id="{3F64D3E4-B9EB-F4D7-AFDA-D0C6C78CC0A5}"/>
              </a:ext>
            </a:extLst>
          </p:cNvPr>
          <p:cNvSpPr txBox="1">
            <a:spLocks/>
          </p:cNvSpPr>
          <p:nvPr/>
        </p:nvSpPr>
        <p:spPr>
          <a:xfrm>
            <a:off x="393586" y="453772"/>
            <a:ext cx="5800386" cy="432000"/>
          </a:xfrm>
          <a:prstGeom prst="rect">
            <a:avLst/>
          </a:prstGeom>
        </p:spPr>
        <p:txBody>
          <a:bodyPr/>
          <a:lstStyle>
            <a:lvl1pPr algn="l" defTabSz="914400" rtl="0" eaLnBrk="1" latinLnBrk="0" hangingPunct="1">
              <a:lnSpc>
                <a:spcPct val="90000"/>
              </a:lnSpc>
              <a:spcBef>
                <a:spcPct val="0"/>
              </a:spcBef>
              <a:buNone/>
              <a:defRPr sz="3200" kern="1200">
                <a:solidFill>
                  <a:schemeClr val="tx2"/>
                </a:solidFill>
                <a:latin typeface="+mj-lt"/>
                <a:ea typeface="+mj-ea"/>
                <a:cs typeface="+mj-cs"/>
              </a:defRPr>
            </a:lvl1pPr>
          </a:lstStyle>
          <a:p>
            <a:r>
              <a:rPr lang="en-US" dirty="0"/>
              <a:t>Risks &amp; Challenges</a:t>
            </a:r>
          </a:p>
        </p:txBody>
      </p:sp>
      <p:sp>
        <p:nvSpPr>
          <p:cNvPr id="4" name="Text Placeholder 23">
            <a:extLst>
              <a:ext uri="{FF2B5EF4-FFF2-40B4-BE49-F238E27FC236}">
                <a16:creationId xmlns:a16="http://schemas.microsoft.com/office/drawing/2014/main" id="{EE225421-053F-C602-2586-28A45EFB5977}"/>
              </a:ext>
            </a:extLst>
          </p:cNvPr>
          <p:cNvSpPr txBox="1">
            <a:spLocks/>
          </p:cNvSpPr>
          <p:nvPr/>
        </p:nvSpPr>
        <p:spPr>
          <a:xfrm>
            <a:off x="305651" y="1632862"/>
            <a:ext cx="6878920" cy="4615538"/>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Gautami" panose="020B0502040204020203" pitchFamily="34" charset="0"/>
              </a:rPr>
              <a:t>Potential risks and challenges that may impact the success of the project include:</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Gautami" panose="020B0502040204020203" pitchFamily="34" charset="0"/>
              </a:rPr>
              <a:t>Data quality and availability: The quality and availability of data from platforms and traffic sources may impact the accuracy of the information retrieval system.</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Gautami" panose="020B0502040204020203" pitchFamily="34" charset="0"/>
              </a:rPr>
              <a:t>Technical difficulties: The implementation of NLP techniques and machine learning algorithms may be technically challenging and require specialized expertise.</a:t>
            </a:r>
          </a:p>
          <a:p>
            <a:r>
              <a:rPr lang="en-IN" sz="1800" dirty="0">
                <a:effectLst/>
                <a:latin typeface="Calibri" panose="020F0502020204030204" pitchFamily="34" charset="0"/>
                <a:ea typeface="Calibri" panose="020F0502020204030204" pitchFamily="34" charset="0"/>
                <a:cs typeface="Gautami" panose="020B0502040204020203" pitchFamily="34" charset="0"/>
              </a:rPr>
              <a:t>User adoption: The success of the project will depend on the willingness of platform owners and traffic analysts to adopt the natural language interface.</a:t>
            </a:r>
          </a:p>
        </p:txBody>
      </p:sp>
      <p:pic>
        <p:nvPicPr>
          <p:cNvPr id="10244" name="Picture 4" descr="Enterprises report rise in risk events, yet risk management lags | CSO  Online">
            <a:extLst>
              <a:ext uri="{FF2B5EF4-FFF2-40B4-BE49-F238E27FC236}">
                <a16:creationId xmlns:a16="http://schemas.microsoft.com/office/drawing/2014/main" id="{83C60CDA-6C7D-627E-B802-DC541E86E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571" y="0"/>
            <a:ext cx="500742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703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5_Green pitch deck_AAS_v4" id="{7774237F-020F-43A5-B912-064E6C199417}" vid="{D87B7C14-9379-4774-A3D4-9FA5066AD9E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TotalTime>
  <Words>1553</Words>
  <Application>Microsoft Office PowerPoint</Application>
  <PresentationFormat>Widescreen</PresentationFormat>
  <Paragraphs>158</Paragraphs>
  <Slides>40</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40</vt:i4>
      </vt:variant>
    </vt:vector>
  </HeadingPairs>
  <TitlesOfParts>
    <vt:vector size="51" baseType="lpstr">
      <vt:lpstr>Arial</vt:lpstr>
      <vt:lpstr>Calibri</vt:lpstr>
      <vt:lpstr>Calibri Light</vt:lpstr>
      <vt:lpstr>Courier New</vt:lpstr>
      <vt:lpstr>inherit</vt:lpstr>
      <vt:lpstr>Inter</vt:lpstr>
      <vt:lpstr>Rockwell</vt:lpstr>
      <vt:lpstr>Symbol</vt:lpstr>
      <vt:lpstr>Times New Roman</vt:lpstr>
      <vt:lpstr>Office Theme</vt:lpstr>
      <vt:lpstr>1_Office Theme</vt:lpstr>
      <vt:lpstr>   Database Query in Natural Language : Customer Complaints </vt:lpstr>
      <vt:lpstr>About us - GROUP 3 </vt:lpstr>
      <vt:lpstr>About 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About Us</vt:lpstr>
      <vt:lpstr>PowerPoint Presentation</vt:lpstr>
      <vt:lpstr>EDA – Missing Data </vt:lpstr>
      <vt:lpstr>PowerPoint Presentation</vt:lpstr>
      <vt:lpstr>PowerPoint Presentation</vt:lpstr>
      <vt:lpstr>About 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About Us</vt:lpstr>
      <vt:lpstr>PowerPoint Presentation</vt:lpstr>
      <vt:lpstr>PowerPoint Presentation</vt:lpstr>
      <vt:lpstr>PowerPoint Presentation</vt:lpstr>
      <vt:lpstr>PowerPoint Presentation</vt:lpstr>
      <vt:lpstr>PowerPoint Presentation</vt:lpstr>
      <vt:lpstr>About Us</vt:lpstr>
      <vt:lpstr>PowerPoint Presentation</vt:lpstr>
      <vt:lpstr>About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Database Query in Natural Language : Customer Complaints </dc:title>
  <dc:creator>BHAVANIMOHAN</dc:creator>
  <cp:lastModifiedBy>BHAVANIMOHAN</cp:lastModifiedBy>
  <cp:revision>19</cp:revision>
  <dcterms:created xsi:type="dcterms:W3CDTF">2023-02-15T15:22:37Z</dcterms:created>
  <dcterms:modified xsi:type="dcterms:W3CDTF">2023-02-16T17:06:45Z</dcterms:modified>
</cp:coreProperties>
</file>