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FBgqAtg9YWfxv+Qs/c/m8llRN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E09498-904E-4BEE-8290-EE0BD610BC9A}">
  <a:tblStyle styleId="{EEE09498-904E-4BEE-8290-EE0BD610BC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3DB1B-6871-4794-BF27-82AF3668EE44}"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7" name="Google Shape;167;p11: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8" name="Google Shape;178;p1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8" name="Google Shape;188;p1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8" name="Google Shape;208;p1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16" name="Google Shape;216;p1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1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 name="Google Shape;86;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 name="Google Shape;95;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 name="Google Shape;131;p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9: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5" name="Google Shape;155;p10: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a:spLocks noGrp="1"/>
          </p:cNvSpPr>
          <p:nvPr>
            <p:ph type="pic" idx="2"/>
          </p:nvPr>
        </p:nvSpPr>
        <p:spPr>
          <a:xfrm>
            <a:off x="5183188" y="987425"/>
            <a:ext cx="6172200" cy="4873625"/>
          </a:xfrm>
          <a:prstGeom prst="rect">
            <a:avLst/>
          </a:prstGeom>
          <a:noFill/>
          <a:ln>
            <a:noFill/>
          </a:ln>
        </p:spPr>
      </p:sp>
      <p:sp>
        <p:nvSpPr>
          <p:cNvPr id="71" name="Google Shape;71;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20"/>
          <p:cNvGrpSpPr/>
          <p:nvPr/>
        </p:nvGrpSpPr>
        <p:grpSpPr>
          <a:xfrm>
            <a:off x="10962132" y="226826"/>
            <a:ext cx="783335" cy="276600"/>
            <a:chOff x="8283500" y="77358"/>
            <a:chExt cx="783335" cy="276600"/>
          </a:xfrm>
        </p:grpSpPr>
        <p:pic>
          <p:nvPicPr>
            <p:cNvPr id="16" name="Google Shape;16;p20"/>
            <p:cNvPicPr preferRelativeResize="0"/>
            <p:nvPr/>
          </p:nvPicPr>
          <p:blipFill rotWithShape="1">
            <a:blip r:embed="rId11">
              <a:alphaModFix/>
            </a:blip>
            <a:srcRect/>
            <a:stretch/>
          </p:blipFill>
          <p:spPr>
            <a:xfrm>
              <a:off x="8335643" y="101458"/>
              <a:ext cx="731192" cy="228259"/>
            </a:xfrm>
            <a:prstGeom prst="rect">
              <a:avLst/>
            </a:prstGeom>
            <a:noFill/>
            <a:ln>
              <a:noFill/>
            </a:ln>
          </p:spPr>
        </p:pic>
        <p:cxnSp>
          <p:nvCxnSpPr>
            <p:cNvPr id="17" name="Google Shape;17;p20"/>
            <p:cNvCxnSpPr/>
            <p:nvPr/>
          </p:nvCxnSpPr>
          <p:spPr>
            <a:xfrm>
              <a:off x="8283500" y="77358"/>
              <a:ext cx="0" cy="276600"/>
            </a:xfrm>
            <a:prstGeom prst="straightConnector1">
              <a:avLst/>
            </a:prstGeom>
            <a:noFill/>
            <a:ln w="9525" cap="flat" cmpd="sng">
              <a:solidFill>
                <a:srgbClr val="B7B7B7"/>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ieeexplore.ieee.org/document/9137924" TargetMode="External"/><Relationship Id="rId3" Type="http://schemas.openxmlformats.org/officeDocument/2006/relationships/hyperlink" Target="https://ieeexplore.ieee.org/document/8597368" TargetMode="External"/><Relationship Id="rId7" Type="http://schemas.openxmlformats.org/officeDocument/2006/relationships/hyperlink" Target="https://ieeexplore.ieee.org/document/8752913"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ieeexplore.ieee.org/document/9120917" TargetMode="External"/><Relationship Id="rId5" Type="http://schemas.openxmlformats.org/officeDocument/2006/relationships/hyperlink" Target="https://ieeexplore.ieee.org/document/9544841" TargetMode="External"/><Relationship Id="rId4" Type="http://schemas.openxmlformats.org/officeDocument/2006/relationships/hyperlink" Target="https://ieeexplore.ieee.org/document/8318756" TargetMode="External"/><Relationship Id="rId9" Type="http://schemas.openxmlformats.org/officeDocument/2006/relationships/hyperlink" Target="https://www.kaggle.com/rmisra/news-headlines-dataset-for-sarcasm-detec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p:nvPr/>
        </p:nvSpPr>
        <p:spPr>
          <a:xfrm>
            <a:off x="2362200" y="709900"/>
            <a:ext cx="7467600" cy="1540500"/>
          </a:xfrm>
          <a:prstGeom prst="rect">
            <a:avLst/>
          </a:prstGeom>
          <a:noFill/>
          <a:ln>
            <a:noFill/>
          </a:ln>
        </p:spPr>
        <p:txBody>
          <a:bodyPr spcFirstLastPara="1" wrap="square" lIns="91425" tIns="45700" rIns="91425" bIns="45700" anchor="t" anchorCtr="0">
            <a:spAutoFit/>
          </a:bodyPr>
          <a:lstStyle/>
          <a:p>
            <a:pPr marL="342891" marR="0" lvl="0" indent="-342891" algn="ctr" rtl="0">
              <a:spcBef>
                <a:spcPts val="0"/>
              </a:spcBef>
              <a:spcAft>
                <a:spcPts val="0"/>
              </a:spcAft>
              <a:buNone/>
            </a:pPr>
            <a:r>
              <a:rPr lang="en-US" sz="3100" b="1" i="0" u="none" strike="noStrike" cap="none">
                <a:solidFill>
                  <a:srgbClr val="FF0000"/>
                </a:solidFill>
                <a:latin typeface="Times New Roman"/>
                <a:ea typeface="Times New Roman"/>
                <a:cs typeface="Times New Roman"/>
                <a:sym typeface="Times New Roman"/>
              </a:rPr>
              <a:t>NLP Project Phase #2</a:t>
            </a:r>
            <a:endParaRPr sz="1700">
              <a:latin typeface="Times New Roman"/>
              <a:ea typeface="Times New Roman"/>
              <a:cs typeface="Times New Roman"/>
              <a:sym typeface="Times New Roman"/>
            </a:endParaRPr>
          </a:p>
          <a:p>
            <a:pPr marL="342891" marR="0" lvl="0" indent="-342891" algn="ctr" rtl="0">
              <a:spcBef>
                <a:spcPts val="0"/>
              </a:spcBef>
              <a:spcAft>
                <a:spcPts val="0"/>
              </a:spcAft>
              <a:buNone/>
            </a:pPr>
            <a:r>
              <a:rPr lang="en-US" sz="3100" i="0" u="none" strike="noStrike" cap="none">
                <a:solidFill>
                  <a:srgbClr val="FF0000"/>
                </a:solidFill>
                <a:latin typeface="Times New Roman"/>
                <a:ea typeface="Times New Roman"/>
                <a:cs typeface="Times New Roman"/>
                <a:sym typeface="Times New Roman"/>
              </a:rPr>
              <a:t>(Project High Level Architecture and Literature Survey)</a:t>
            </a:r>
            <a:endParaRPr sz="2700" i="0" u="none" strike="noStrike" cap="none">
              <a:solidFill>
                <a:srgbClr val="FF0000"/>
              </a:solidFill>
              <a:latin typeface="Times New Roman"/>
              <a:ea typeface="Times New Roman"/>
              <a:cs typeface="Times New Roman"/>
              <a:sym typeface="Times New Roman"/>
            </a:endParaRPr>
          </a:p>
          <a:p>
            <a:pPr marL="342891" marR="0" lvl="0" indent="-342891" algn="r" rtl="0">
              <a:spcBef>
                <a:spcPts val="0"/>
              </a:spcBef>
              <a:spcAft>
                <a:spcPts val="0"/>
              </a:spcAft>
              <a:buNone/>
            </a:pPr>
            <a:endParaRPr sz="2800" b="1" i="0" u="none" strike="noStrike" cap="none">
              <a:solidFill>
                <a:srgbClr val="FF0000"/>
              </a:solidFill>
              <a:latin typeface="Trebuchet MS"/>
              <a:ea typeface="Trebuchet MS"/>
              <a:cs typeface="Trebuchet MS"/>
              <a:sym typeface="Trebuchet MS"/>
            </a:endParaRPr>
          </a:p>
        </p:txBody>
      </p:sp>
      <p:sp>
        <p:nvSpPr>
          <p:cNvPr id="80" name="Google Shape;80;p1"/>
          <p:cNvSpPr txBox="1"/>
          <p:nvPr/>
        </p:nvSpPr>
        <p:spPr>
          <a:xfrm>
            <a:off x="1981200" y="2445300"/>
            <a:ext cx="8458200" cy="8898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2800">
                <a:solidFill>
                  <a:srgbClr val="00FFFF"/>
                </a:solidFill>
                <a:latin typeface="Cambria"/>
                <a:ea typeface="Cambria"/>
                <a:cs typeface="Cambria"/>
                <a:sym typeface="Cambria"/>
              </a:rPr>
              <a:t>SARCASM DETECTION USING NLP</a:t>
            </a:r>
            <a:endParaRPr sz="2800">
              <a:solidFill>
                <a:srgbClr val="00FFFF"/>
              </a:solidFill>
              <a:latin typeface="Cambria"/>
              <a:ea typeface="Cambria"/>
              <a:cs typeface="Cambria"/>
              <a:sym typeface="Cambria"/>
            </a:endParaRPr>
          </a:p>
          <a:p>
            <a:pPr marL="0" lvl="0" indent="0" algn="ctr" rtl="0">
              <a:lnSpc>
                <a:spcPct val="115000"/>
              </a:lnSpc>
              <a:spcBef>
                <a:spcPts val="0"/>
              </a:spcBef>
              <a:spcAft>
                <a:spcPts val="0"/>
              </a:spcAft>
              <a:buSzPts val="1100"/>
              <a:buNone/>
            </a:pPr>
            <a:r>
              <a:rPr lang="en-US" sz="2800">
                <a:solidFill>
                  <a:srgbClr val="00FFFF"/>
                </a:solidFill>
                <a:latin typeface="Cambria"/>
                <a:ea typeface="Cambria"/>
                <a:cs typeface="Cambria"/>
                <a:sym typeface="Cambria"/>
              </a:rPr>
              <a:t> AND ML</a:t>
            </a:r>
            <a:endParaRPr sz="2400">
              <a:solidFill>
                <a:srgbClr val="FF00FF"/>
              </a:solidFill>
              <a:latin typeface="Cambria"/>
              <a:ea typeface="Cambria"/>
              <a:cs typeface="Cambria"/>
              <a:sym typeface="Cambria"/>
            </a:endParaRPr>
          </a:p>
          <a:p>
            <a:pPr marL="0" marR="0" lvl="0" indent="0" algn="ctr" rtl="0">
              <a:spcBef>
                <a:spcPts val="0"/>
              </a:spcBef>
              <a:spcAft>
                <a:spcPts val="0"/>
              </a:spcAft>
              <a:buNone/>
            </a:pPr>
            <a:r>
              <a:rPr lang="en-US" sz="2100" i="0" u="none" strike="noStrike" cap="none">
                <a:solidFill>
                  <a:srgbClr val="9900FF"/>
                </a:solidFill>
                <a:latin typeface="Times New Roman"/>
                <a:ea typeface="Times New Roman"/>
                <a:cs typeface="Times New Roman"/>
                <a:sym typeface="Times New Roman"/>
              </a:rPr>
              <a:t>Project ID</a:t>
            </a:r>
            <a:r>
              <a:rPr lang="en-US" sz="2100">
                <a:solidFill>
                  <a:srgbClr val="9900FF"/>
                </a:solidFill>
                <a:latin typeface="Times New Roman"/>
                <a:ea typeface="Times New Roman"/>
                <a:cs typeface="Times New Roman"/>
                <a:sym typeface="Times New Roman"/>
              </a:rPr>
              <a:t> </a:t>
            </a:r>
            <a:r>
              <a:rPr lang="en-US" sz="2100" i="0" u="none" strike="noStrike" cap="none">
                <a:solidFill>
                  <a:srgbClr val="9900FF"/>
                </a:solidFill>
                <a:latin typeface="Times New Roman"/>
                <a:ea typeface="Times New Roman"/>
                <a:cs typeface="Times New Roman"/>
                <a:sym typeface="Times New Roman"/>
              </a:rPr>
              <a:t>: 05</a:t>
            </a:r>
            <a:endParaRPr sz="2100" i="0" u="none" strike="noStrike" cap="none">
              <a:solidFill>
                <a:srgbClr val="9900FF"/>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0" i="0" u="none" strike="noStrike" cap="none">
                <a:solidFill>
                  <a:srgbClr val="0033CC"/>
                </a:solidFill>
                <a:latin typeface="Trebuchet MS"/>
                <a:ea typeface="Trebuchet MS"/>
                <a:cs typeface="Trebuchet MS"/>
                <a:sym typeface="Trebuchet MS"/>
              </a:rPr>
              <a:t>    </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a:solidFill>
                  <a:srgbClr val="0033CC"/>
                </a:solidFill>
                <a:latin typeface="Trebuchet MS"/>
                <a:ea typeface="Trebuchet MS"/>
                <a:cs typeface="Trebuchet MS"/>
                <a:sym typeface="Trebuchet MS"/>
              </a:rPr>
              <a:t> </a:t>
            </a:r>
            <a:endParaRPr sz="2000" b="0" i="0" u="none" strike="noStrike" cap="none">
              <a:solidFill>
                <a:srgbClr val="0033CC"/>
              </a:solidFill>
              <a:latin typeface="Arial"/>
              <a:ea typeface="Arial"/>
              <a:cs typeface="Arial"/>
              <a:sym typeface="Arial"/>
            </a:endParaRPr>
          </a:p>
          <a:p>
            <a:pPr marL="0" marR="0" lvl="0" indent="0" algn="l"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81" name="Google Shape;81;p1"/>
          <p:cNvSpPr txBox="1">
            <a:spLocks noGrp="1"/>
          </p:cNvSpPr>
          <p:nvPr>
            <p:ph type="sldNum" idx="12"/>
          </p:nvPr>
        </p:nvSpPr>
        <p:spPr>
          <a:xfrm>
            <a:off x="8610600" y="6356350"/>
            <a:ext cx="352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82" name="Google Shape;82;p1"/>
          <p:cNvGraphicFramePr/>
          <p:nvPr/>
        </p:nvGraphicFramePr>
        <p:xfrm>
          <a:off x="1066800" y="4354700"/>
          <a:ext cx="10287000" cy="1885832"/>
        </p:xfrm>
        <a:graphic>
          <a:graphicData uri="http://schemas.openxmlformats.org/drawingml/2006/table">
            <a:tbl>
              <a:tblPr>
                <a:noFill/>
                <a:tableStyleId>{EEE09498-904E-4BEE-8290-EE0BD610BC9A}</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0"/>
                        </a:spcBef>
                        <a:spcAft>
                          <a:spcPts val="0"/>
                        </a:spcAft>
                        <a:buNone/>
                      </a:pPr>
                      <a:r>
                        <a:rPr lang="en-US" sz="1800" b="1">
                          <a:solidFill>
                            <a:srgbClr val="FF0066"/>
                          </a:solidFill>
                          <a:latin typeface="Cambria"/>
                          <a:ea typeface="Cambria"/>
                          <a:cs typeface="Cambria"/>
                          <a:sym typeface="Cambria"/>
                        </a:rPr>
                        <a:t>Name</a:t>
                      </a:r>
                      <a:endParaRPr sz="1800" b="1">
                        <a:solidFill>
                          <a:srgbClr val="FF0066"/>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b="1">
                          <a:solidFill>
                            <a:srgbClr val="FF0066"/>
                          </a:solidFill>
                          <a:latin typeface="Cambria"/>
                          <a:ea typeface="Cambria"/>
                          <a:cs typeface="Cambria"/>
                          <a:sym typeface="Cambria"/>
                        </a:rPr>
                        <a:t>SRN</a:t>
                      </a:r>
                      <a:endParaRPr sz="1800" b="1">
                        <a:solidFill>
                          <a:srgbClr val="FF0066"/>
                        </a:solidFill>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Rithika Reddy Kara</a:t>
                      </a:r>
                      <a:endParaRPr sz="1800">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PES2UG19CS331</a:t>
                      </a:r>
                      <a:endParaRPr sz="1800">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Phani Kumar Vedurumudi</a:t>
                      </a:r>
                      <a:endParaRPr sz="1800">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PES2UG19CS281</a:t>
                      </a:r>
                      <a:endParaRPr sz="1800">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Pawan Prasad P</a:t>
                      </a:r>
                      <a:endParaRPr sz="1800">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PES2UG19CS280</a:t>
                      </a:r>
                      <a:endParaRPr sz="180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p:nvPr/>
        </p:nvSpPr>
        <p:spPr>
          <a:xfrm>
            <a:off x="3114975" y="975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1"/>
          <p:cNvSpPr txBox="1"/>
          <p:nvPr/>
        </p:nvSpPr>
        <p:spPr>
          <a:xfrm>
            <a:off x="1981200" y="1752600"/>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71" name="Google Shape;171;p11"/>
          <p:cNvSpPr txBox="1"/>
          <p:nvPr/>
        </p:nvSpPr>
        <p:spPr>
          <a:xfrm>
            <a:off x="4257975" y="51345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72" name="Google Shape;172;p11"/>
          <p:cNvGraphicFramePr/>
          <p:nvPr/>
        </p:nvGraphicFramePr>
        <p:xfrm>
          <a:off x="266750" y="1381045"/>
          <a:ext cx="3000000" cy="3000000"/>
        </p:xfrm>
        <a:graphic>
          <a:graphicData uri="http://schemas.openxmlformats.org/drawingml/2006/table">
            <a:tbl>
              <a:tblPr firstRow="1" bandRow="1">
                <a:noFill/>
                <a:tableStyleId>{4ED3DB1B-6871-4794-BF27-82AF3668EE44}</a:tableStyleId>
              </a:tblPr>
              <a:tblGrid>
                <a:gridCol w="2328500">
                  <a:extLst>
                    <a:ext uri="{9D8B030D-6E8A-4147-A177-3AD203B41FA5}">
                      <a16:colId xmlns:a16="http://schemas.microsoft.com/office/drawing/2014/main" val="20000"/>
                    </a:ext>
                  </a:extLst>
                </a:gridCol>
                <a:gridCol w="2420625">
                  <a:extLst>
                    <a:ext uri="{9D8B030D-6E8A-4147-A177-3AD203B41FA5}">
                      <a16:colId xmlns:a16="http://schemas.microsoft.com/office/drawing/2014/main" val="20001"/>
                    </a:ext>
                  </a:extLst>
                </a:gridCol>
                <a:gridCol w="4251350">
                  <a:extLst>
                    <a:ext uri="{9D8B030D-6E8A-4147-A177-3AD203B41FA5}">
                      <a16:colId xmlns:a16="http://schemas.microsoft.com/office/drawing/2014/main" val="20002"/>
                    </a:ext>
                  </a:extLst>
                </a:gridCol>
                <a:gridCol w="2505600">
                  <a:extLst>
                    <a:ext uri="{9D8B030D-6E8A-4147-A177-3AD203B41FA5}">
                      <a16:colId xmlns:a16="http://schemas.microsoft.com/office/drawing/2014/main" val="20003"/>
                    </a:ext>
                  </a:extLst>
                </a:gridCol>
              </a:tblGrid>
              <a:tr h="640100">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4539950">
                <a:tc>
                  <a:txBody>
                    <a:bodyPr/>
                    <a:lstStyle/>
                    <a:p>
                      <a:pPr marL="0" lvl="0" indent="0" algn="l" rtl="0">
                        <a:spcBef>
                          <a:spcPts val="0"/>
                        </a:spcBef>
                        <a:spcAft>
                          <a:spcPts val="0"/>
                        </a:spcAft>
                        <a:buSzPts val="1100"/>
                        <a:buNone/>
                      </a:pPr>
                      <a:r>
                        <a:rPr lang="en-US"/>
                        <a:t>Statistical approach to sarcasm detection using Twitter data</a:t>
                      </a:r>
                      <a:endParaRPr/>
                    </a:p>
                    <a:p>
                      <a:pPr marL="0" lvl="0" indent="0" algn="l" rtl="0">
                        <a:spcBef>
                          <a:spcPts val="0"/>
                        </a:spcBef>
                        <a:spcAft>
                          <a:spcPts val="0"/>
                        </a:spcAft>
                        <a:buClr>
                          <a:schemeClr val="dk1"/>
                        </a:buClr>
                        <a:buSzPts val="1100"/>
                        <a:buFont typeface="Arial"/>
                        <a:buNone/>
                      </a:pPr>
                      <a:r>
                        <a:rPr lang="en-US"/>
                        <a:t>Rahul Gupta;Jitendra Kumar;Harsh Agrawal;Kunal</a:t>
                      </a:r>
                      <a:endParaRPr/>
                    </a:p>
                    <a:p>
                      <a:pPr marL="0" lvl="0" indent="0" algn="l" rtl="0">
                        <a:spcBef>
                          <a:spcPts val="0"/>
                        </a:spcBef>
                        <a:spcAft>
                          <a:spcPts val="0"/>
                        </a:spcAft>
                        <a:buClr>
                          <a:schemeClr val="dk1"/>
                        </a:buClr>
                        <a:buSzPts val="1100"/>
                        <a:buFont typeface="Arial"/>
                        <a:buNone/>
                      </a:pPr>
                      <a:r>
                        <a:rPr lang="en-US"/>
                        <a:t>2020 4th International Conference on Intelligent Computing and Control Systems (ICICCS)</a:t>
                      </a:r>
                      <a:endParaRPr/>
                    </a:p>
                    <a:p>
                      <a:pPr marL="0" lvl="0" indent="0" algn="l" rtl="0">
                        <a:spcBef>
                          <a:spcPts val="0"/>
                        </a:spcBef>
                        <a:spcAft>
                          <a:spcPts val="0"/>
                        </a:spcAft>
                        <a:buClr>
                          <a:schemeClr val="dk1"/>
                        </a:buClr>
                        <a:buSzPts val="1100"/>
                        <a:buFont typeface="Arial"/>
                        <a:buNone/>
                      </a:pPr>
                      <a:r>
                        <a:rPr lang="en-US"/>
                        <a:t>Year: 2020 | Conference Paper | Publisher: IEEE</a:t>
                      </a:r>
                      <a:endParaRPr>
                        <a:solidFill>
                          <a:srgbClr val="333333"/>
                        </a:solidFill>
                        <a:highlight>
                          <a:srgbClr val="FFFFFF"/>
                        </a:highlight>
                      </a:endParaRPr>
                    </a:p>
                    <a:p>
                      <a:pPr marL="0" marR="0" lvl="0" indent="0" algn="l" rtl="0">
                        <a:spcBef>
                          <a:spcPts val="0"/>
                        </a:spcBef>
                        <a:spcAft>
                          <a:spcPts val="0"/>
                        </a:spcAft>
                        <a:buNone/>
                      </a:pPr>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a:t>-&gt;The objective of this paper is to detect sarcasm in a piece of text using statistical and NLP techniques.</a:t>
                      </a:r>
                      <a:endParaRPr/>
                    </a:p>
                    <a:p>
                      <a:pPr marL="0" marR="0" lvl="0" indent="0" algn="l" rtl="0">
                        <a:spcBef>
                          <a:spcPts val="0"/>
                        </a:spcBef>
                        <a:spcAft>
                          <a:spcPts val="0"/>
                        </a:spcAft>
                        <a:buNone/>
                      </a:pPr>
                      <a:r>
                        <a:rPr lang="en-US"/>
                        <a:t>-&gt;The methods use are text preprocessing,feature extraction,feature selection and training of classification algorithms such as KNN,Random Forest,Decision Tree,SVM classifier,voting classifier</a:t>
                      </a:r>
                      <a:endParaRPr/>
                    </a:p>
                  </a:txBody>
                  <a:tcPr marL="91450" marR="91450" marT="45725" marB="45725"/>
                </a:tc>
                <a:tc>
                  <a:txBody>
                    <a:bodyPr/>
                    <a:lstStyle/>
                    <a:p>
                      <a:pPr marL="0" marR="0" lvl="0" indent="0" algn="l" rtl="0">
                        <a:spcBef>
                          <a:spcPts val="0"/>
                        </a:spcBef>
                        <a:spcAft>
                          <a:spcPts val="0"/>
                        </a:spcAft>
                        <a:buNone/>
                      </a:pPr>
                      <a:r>
                        <a:rPr lang="en-US" b="1"/>
                        <a:t>EXPLANATION:</a:t>
                      </a:r>
                      <a:endParaRPr b="1"/>
                    </a:p>
                    <a:p>
                      <a:pPr marL="0" marR="0" lvl="0" indent="0" algn="l" rtl="0">
                        <a:spcBef>
                          <a:spcPts val="0"/>
                        </a:spcBef>
                        <a:spcAft>
                          <a:spcPts val="0"/>
                        </a:spcAft>
                        <a:buNone/>
                      </a:pPr>
                      <a:r>
                        <a:rPr lang="en-US"/>
                        <a:t>1)Data cleaning and preprocessing includes:-</a:t>
                      </a:r>
                      <a:endParaRPr/>
                    </a:p>
                    <a:p>
                      <a:pPr marL="0" marR="0" lvl="0" indent="0" algn="l" rtl="0">
                        <a:spcBef>
                          <a:spcPts val="0"/>
                        </a:spcBef>
                        <a:spcAft>
                          <a:spcPts val="0"/>
                        </a:spcAft>
                        <a:buNone/>
                      </a:pPr>
                      <a:r>
                        <a:rPr lang="en-US"/>
                        <a:t>-&gt;removal of Email-ID’s</a:t>
                      </a:r>
                      <a:endParaRPr/>
                    </a:p>
                    <a:p>
                      <a:pPr marL="0" marR="0" lvl="0" indent="0" algn="l" rtl="0">
                        <a:spcBef>
                          <a:spcPts val="0"/>
                        </a:spcBef>
                        <a:spcAft>
                          <a:spcPts val="0"/>
                        </a:spcAft>
                        <a:buNone/>
                      </a:pPr>
                      <a:r>
                        <a:rPr lang="en-US"/>
                        <a:t>-&gt;removal of the links present.</a:t>
                      </a:r>
                      <a:endParaRPr/>
                    </a:p>
                    <a:p>
                      <a:pPr marL="0" marR="0" lvl="0" indent="0" algn="l" rtl="0">
                        <a:spcBef>
                          <a:spcPts val="0"/>
                        </a:spcBef>
                        <a:spcAft>
                          <a:spcPts val="0"/>
                        </a:spcAft>
                        <a:buNone/>
                      </a:pPr>
                      <a:r>
                        <a:rPr lang="en-US"/>
                        <a:t>-&gt;removing the stop words</a:t>
                      </a:r>
                      <a:endParaRPr/>
                    </a:p>
                    <a:p>
                      <a:pPr marL="0" marR="0" lvl="0" indent="0" algn="l" rtl="0">
                        <a:spcBef>
                          <a:spcPts val="0"/>
                        </a:spcBef>
                        <a:spcAft>
                          <a:spcPts val="0"/>
                        </a:spcAft>
                        <a:buNone/>
                      </a:pPr>
                      <a:r>
                        <a:rPr lang="en-US"/>
                        <a:t>-&gt;lemmatization to get the root word.</a:t>
                      </a:r>
                      <a:endParaRPr/>
                    </a:p>
                    <a:p>
                      <a:pPr marL="0" marR="0" lvl="0" indent="0" algn="l" rtl="0">
                        <a:spcBef>
                          <a:spcPts val="0"/>
                        </a:spcBef>
                        <a:spcAft>
                          <a:spcPts val="0"/>
                        </a:spcAft>
                        <a:buNone/>
                      </a:pPr>
                      <a:r>
                        <a:rPr lang="en-US"/>
                        <a:t>2)feature extraction includes:-</a:t>
                      </a:r>
                      <a:endParaRPr/>
                    </a:p>
                    <a:p>
                      <a:pPr marL="0" marR="0" lvl="0" indent="0" algn="l" rtl="0">
                        <a:spcBef>
                          <a:spcPts val="0"/>
                        </a:spcBef>
                        <a:spcAft>
                          <a:spcPts val="0"/>
                        </a:spcAft>
                        <a:buNone/>
                      </a:pPr>
                      <a:r>
                        <a:rPr lang="en-US"/>
                        <a:t>-&gt;extracting the sentimental features such as positive word count,negative word count,count of words having high emotional positive and negative </a:t>
                      </a:r>
                      <a:endParaRPr/>
                    </a:p>
                    <a:p>
                      <a:pPr marL="0" marR="0" lvl="0" indent="0" algn="l" rtl="0">
                        <a:spcBef>
                          <a:spcPts val="0"/>
                        </a:spcBef>
                        <a:spcAft>
                          <a:spcPts val="0"/>
                        </a:spcAft>
                        <a:buNone/>
                      </a:pPr>
                      <a:r>
                        <a:rPr lang="en-US"/>
                        <a:t>content. </a:t>
                      </a:r>
                      <a:endParaRPr/>
                    </a:p>
                    <a:p>
                      <a:pPr marL="0" marR="0" lvl="0" indent="0" algn="l" rtl="0">
                        <a:spcBef>
                          <a:spcPts val="0"/>
                        </a:spcBef>
                        <a:spcAft>
                          <a:spcPts val="0"/>
                        </a:spcAft>
                        <a:buNone/>
                      </a:pPr>
                      <a:r>
                        <a:rPr lang="en-US"/>
                        <a:t>-&gt;extracting the punctuation related features such as count of capital letters,count of punctuation symbols such as question and exclamation marks.</a:t>
                      </a:r>
                      <a:endParaRPr/>
                    </a:p>
                    <a:p>
                      <a:pPr marL="0" marR="0" lvl="0" indent="0" algn="l" rtl="0">
                        <a:spcBef>
                          <a:spcPts val="0"/>
                        </a:spcBef>
                        <a:spcAft>
                          <a:spcPts val="0"/>
                        </a:spcAft>
                        <a:buNone/>
                      </a:pPr>
                      <a:r>
                        <a:rPr lang="en-US"/>
                        <a:t>3)selection of important features using chi-square analysis</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b="1"/>
                        <a:t>RESULTS:</a:t>
                      </a:r>
                      <a:endParaRPr b="1"/>
                    </a:p>
                    <a:p>
                      <a:pPr marL="0" marR="0" lvl="0" indent="0" algn="l" rtl="0">
                        <a:spcBef>
                          <a:spcPts val="0"/>
                        </a:spcBef>
                        <a:spcAft>
                          <a:spcPts val="0"/>
                        </a:spcAft>
                        <a:buNone/>
                      </a:pPr>
                      <a:r>
                        <a:rPr lang="en-US"/>
                        <a:t>The voting classifier gives the best accuracy of around 83.53% as compared to the other classification algorithms</a:t>
                      </a:r>
                      <a:endParaRPr/>
                    </a:p>
                  </a:txBody>
                  <a:tcPr marL="91450" marR="91450" marT="45725" marB="45725"/>
                </a:tc>
                <a:tc>
                  <a:txBody>
                    <a:bodyPr/>
                    <a:lstStyle/>
                    <a:p>
                      <a:pPr marL="0" marR="0" lvl="0" indent="0" algn="l" rtl="0">
                        <a:spcBef>
                          <a:spcPts val="0"/>
                        </a:spcBef>
                        <a:spcAft>
                          <a:spcPts val="0"/>
                        </a:spcAft>
                        <a:buNone/>
                      </a:pPr>
                      <a:r>
                        <a:rPr lang="en-US"/>
                        <a:t>-&gt;The techniques used for sarcasm detection in this paper are limited to the scope of only twitter comments/posts.</a:t>
                      </a:r>
                      <a:endParaRPr/>
                    </a:p>
                  </a:txBody>
                  <a:tcPr marL="91450" marR="91450" marT="45725" marB="45725"/>
                </a:tc>
                <a:extLst>
                  <a:ext uri="{0D108BD9-81ED-4DB2-BD59-A6C34878D82A}">
                    <a16:rowId xmlns:a16="http://schemas.microsoft.com/office/drawing/2014/main" val="10001"/>
                  </a:ext>
                </a:extLst>
              </a:tr>
            </a:tbl>
          </a:graphicData>
        </a:graphic>
      </p:graphicFrame>
      <p:sp>
        <p:nvSpPr>
          <p:cNvPr id="173" name="Google Shape;173;p11"/>
          <p:cNvSpPr txBox="1"/>
          <p:nvPr/>
        </p:nvSpPr>
        <p:spPr>
          <a:xfrm>
            <a:off x="228600" y="10117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Paper-4</a:t>
            </a:r>
            <a:endParaRPr/>
          </a:p>
        </p:txBody>
      </p:sp>
      <p:sp>
        <p:nvSpPr>
          <p:cNvPr id="174" name="Google Shape;174;p11"/>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p:nvPr/>
        </p:nvSpPr>
        <p:spPr>
          <a:xfrm>
            <a:off x="3048000" y="10790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2"/>
          <p:cNvSpPr txBox="1"/>
          <p:nvPr/>
        </p:nvSpPr>
        <p:spPr>
          <a:xfrm>
            <a:off x="4191000" y="653877"/>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82" name="Google Shape;182;p12"/>
          <p:cNvGraphicFramePr/>
          <p:nvPr/>
        </p:nvGraphicFramePr>
        <p:xfrm>
          <a:off x="501475" y="1930557"/>
          <a:ext cx="3000000" cy="3000000"/>
        </p:xfrm>
        <a:graphic>
          <a:graphicData uri="http://schemas.openxmlformats.org/drawingml/2006/table">
            <a:tbl>
              <a:tblPr firstRow="1" bandRow="1">
                <a:noFill/>
                <a:tableStyleId>{4ED3DB1B-6871-4794-BF27-82AF3668EE44}</a:tableStyleId>
              </a:tblPr>
              <a:tblGrid>
                <a:gridCol w="2881200">
                  <a:extLst>
                    <a:ext uri="{9D8B030D-6E8A-4147-A177-3AD203B41FA5}">
                      <a16:colId xmlns:a16="http://schemas.microsoft.com/office/drawing/2014/main" val="20000"/>
                    </a:ext>
                  </a:extLst>
                </a:gridCol>
                <a:gridCol w="3046200">
                  <a:extLst>
                    <a:ext uri="{9D8B030D-6E8A-4147-A177-3AD203B41FA5}">
                      <a16:colId xmlns:a16="http://schemas.microsoft.com/office/drawing/2014/main" val="20001"/>
                    </a:ext>
                  </a:extLst>
                </a:gridCol>
                <a:gridCol w="2424175">
                  <a:extLst>
                    <a:ext uri="{9D8B030D-6E8A-4147-A177-3AD203B41FA5}">
                      <a16:colId xmlns:a16="http://schemas.microsoft.com/office/drawing/2014/main" val="20002"/>
                    </a:ext>
                  </a:extLst>
                </a:gridCol>
                <a:gridCol w="2783900">
                  <a:extLst>
                    <a:ext uri="{9D8B030D-6E8A-4147-A177-3AD203B41FA5}">
                      <a16:colId xmlns:a16="http://schemas.microsoft.com/office/drawing/2014/main" val="20003"/>
                    </a:ext>
                  </a:extLst>
                </a:gridCol>
              </a:tblGrid>
              <a:tr h="914400">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3263150">
                <a:tc>
                  <a:txBody>
                    <a:bodyPr/>
                    <a:lstStyle/>
                    <a:p>
                      <a:pPr marL="0" marR="0" lvl="0" indent="0" algn="l" rtl="0">
                        <a:spcBef>
                          <a:spcPts val="0"/>
                        </a:spcBef>
                        <a:spcAft>
                          <a:spcPts val="0"/>
                        </a:spcAft>
                        <a:buNone/>
                      </a:pPr>
                      <a:r>
                        <a:rPr lang="en-US"/>
                        <a:t>D. A. P. Rahayu, S. Kuntur and N. Hayatin, "Sarcasm Detection on Indonesian Twitter Feeds," 2018 5th International Conference on Electrical Engineering, Computer Science and Informatics (EECSI), 2018, pp. 137-141, doi: 10.1109/EECSI.2018.8752913.</a:t>
                      </a: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US"/>
                        <a:t>Two different weighting methods and two different classification algorithms like Naive Bayes and KNN were used by combining punctuation and interjection feature extraction methods of the sentences. </a:t>
                      </a:r>
                      <a:endParaRPr/>
                    </a:p>
                    <a:p>
                      <a:pPr marL="0" marR="0" lvl="0" indent="0" algn="l" rtl="0">
                        <a:spcBef>
                          <a:spcPts val="0"/>
                        </a:spcBef>
                        <a:spcAft>
                          <a:spcPts val="0"/>
                        </a:spcAft>
                        <a:buNone/>
                      </a:pPr>
                      <a:r>
                        <a:rPr lang="en-US"/>
                        <a:t>Preprocessing and stemming algorithms are used instead of translation of sentences to reduce the error count. The dataset is split into 70-30 form.</a:t>
                      </a:r>
                      <a:endParaRPr/>
                    </a:p>
                    <a:p>
                      <a:pPr marL="0" marR="0" lvl="0" indent="0" algn="l" rtl="0">
                        <a:spcBef>
                          <a:spcPts val="0"/>
                        </a:spcBef>
                        <a:spcAft>
                          <a:spcPts val="0"/>
                        </a:spcAft>
                        <a:buNone/>
                      </a:pPr>
                      <a:r>
                        <a:rPr lang="en-US"/>
                        <a:t>The objective is to find the sentiment of the Indonesian tweet.</a:t>
                      </a:r>
                      <a:endParaRPr/>
                    </a:p>
                  </a:txBody>
                  <a:tcPr marL="91450" marR="91450" marT="45725" marB="45725"/>
                </a:tc>
                <a:tc>
                  <a:txBody>
                    <a:bodyPr/>
                    <a:lstStyle/>
                    <a:p>
                      <a:pPr marL="0" marR="0" lvl="0" indent="0" algn="l" rtl="0">
                        <a:spcBef>
                          <a:spcPts val="0"/>
                        </a:spcBef>
                        <a:spcAft>
                          <a:spcPts val="0"/>
                        </a:spcAft>
                        <a:buNone/>
                      </a:pPr>
                      <a:r>
                        <a:rPr lang="en-US"/>
                        <a:t>The data set is in the form of crawled tweets which is preprocessed with stemming, case Folding and filtering and  a bag of words, and fed into the Naive Bayes Model to obtain the positive tweets. From those positive tweets, again feature extraction is done with interjection  and fed to classification using Naive Bayes and KNN for obtaining sarcastic tweets.</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The accuracy of the KNN model is nearly 82%.</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b="1"/>
                        <a:t>KNN </a:t>
                      </a:r>
                      <a:r>
                        <a:rPr lang="en-US"/>
                        <a:t> method does not lead to higher precision, and the chances of poor results are quite high in this, the values of the classification report is not constant.</a:t>
                      </a:r>
                      <a:endParaRPr/>
                    </a:p>
                  </a:txBody>
                  <a:tcPr marL="91450" marR="91450" marT="45725" marB="45725"/>
                </a:tc>
                <a:extLst>
                  <a:ext uri="{0D108BD9-81ED-4DB2-BD59-A6C34878D82A}">
                    <a16:rowId xmlns:a16="http://schemas.microsoft.com/office/drawing/2014/main" val="10001"/>
                  </a:ext>
                </a:extLst>
              </a:tr>
            </a:tbl>
          </a:graphicData>
        </a:graphic>
      </p:graphicFrame>
      <p:sp>
        <p:nvSpPr>
          <p:cNvPr id="183" name="Google Shape;183;p12"/>
          <p:cNvSpPr txBox="1"/>
          <p:nvPr/>
        </p:nvSpPr>
        <p:spPr>
          <a:xfrm>
            <a:off x="501475" y="13335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Paper-5</a:t>
            </a:r>
            <a:endParaRPr/>
          </a:p>
        </p:txBody>
      </p:sp>
      <p:sp>
        <p:nvSpPr>
          <p:cNvPr id="184" name="Google Shape;184;p12"/>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p:nvPr/>
        </p:nvSpPr>
        <p:spPr>
          <a:xfrm>
            <a:off x="3048000" y="11359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3"/>
          <p:cNvSpPr txBox="1"/>
          <p:nvPr/>
        </p:nvSpPr>
        <p:spPr>
          <a:xfrm>
            <a:off x="1981200" y="1752600"/>
            <a:ext cx="8077200" cy="4724400"/>
          </a:xfrm>
          <a:prstGeom prst="rect">
            <a:avLst/>
          </a:prstGeom>
          <a:noFill/>
          <a:ln>
            <a:noFill/>
          </a:ln>
        </p:spPr>
        <p:txBody>
          <a:bodyPr spcFirstLastPara="1" wrap="square" lIns="91425" tIns="45700" rIns="91425" bIns="45700" anchor="t" anchorCtr="0">
            <a:noAutofit/>
          </a:bodyPr>
          <a:lstStyle/>
          <a:p>
            <a:pPr marL="0" marR="0" lvl="1" indent="0"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92" name="Google Shape;192;p13"/>
          <p:cNvSpPr txBox="1"/>
          <p:nvPr/>
        </p:nvSpPr>
        <p:spPr>
          <a:xfrm>
            <a:off x="4191000" y="6742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93" name="Google Shape;193;p13"/>
          <p:cNvGraphicFramePr/>
          <p:nvPr/>
        </p:nvGraphicFramePr>
        <p:xfrm>
          <a:off x="647700" y="1761332"/>
          <a:ext cx="3000000" cy="3000000"/>
        </p:xfrm>
        <a:graphic>
          <a:graphicData uri="http://schemas.openxmlformats.org/drawingml/2006/table">
            <a:tbl>
              <a:tblPr firstRow="1" bandRow="1">
                <a:noFill/>
                <a:tableStyleId>{4ED3DB1B-6871-4794-BF27-82AF3668EE44}</a:tableStyleId>
              </a:tblPr>
              <a:tblGrid>
                <a:gridCol w="2872975">
                  <a:extLst>
                    <a:ext uri="{9D8B030D-6E8A-4147-A177-3AD203B41FA5}">
                      <a16:colId xmlns:a16="http://schemas.microsoft.com/office/drawing/2014/main" val="20000"/>
                    </a:ext>
                  </a:extLst>
                </a:gridCol>
                <a:gridCol w="2575325">
                  <a:extLst>
                    <a:ext uri="{9D8B030D-6E8A-4147-A177-3AD203B41FA5}">
                      <a16:colId xmlns:a16="http://schemas.microsoft.com/office/drawing/2014/main" val="20001"/>
                    </a:ext>
                  </a:extLst>
                </a:gridCol>
                <a:gridCol w="2724150">
                  <a:extLst>
                    <a:ext uri="{9D8B030D-6E8A-4147-A177-3AD203B41FA5}">
                      <a16:colId xmlns:a16="http://schemas.microsoft.com/office/drawing/2014/main" val="20002"/>
                    </a:ext>
                  </a:extLst>
                </a:gridCol>
                <a:gridCol w="2724150">
                  <a:extLst>
                    <a:ext uri="{9D8B030D-6E8A-4147-A177-3AD203B41FA5}">
                      <a16:colId xmlns:a16="http://schemas.microsoft.com/office/drawing/2014/main" val="20003"/>
                    </a:ext>
                  </a:extLst>
                </a:gridCol>
              </a:tblGrid>
              <a:tr h="675625">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3699875">
                <a:tc>
                  <a:txBody>
                    <a:bodyPr/>
                    <a:lstStyle/>
                    <a:p>
                      <a:pPr marL="0" lvl="0" indent="0" algn="l" rtl="0">
                        <a:spcBef>
                          <a:spcPts val="0"/>
                        </a:spcBef>
                        <a:spcAft>
                          <a:spcPts val="0"/>
                        </a:spcAft>
                        <a:buNone/>
                      </a:pPr>
                      <a:r>
                        <a:rPr lang="en-US"/>
                        <a:t>N. Pawar and S. Bhingarkar, "Machine Learning based Sarcasm Detection on Twitter Data," 2020 5th International Conference on Communication and Electronics Systems (ICCES), 2020, pp. 957-961, doi: 10.1109/ICCES48766.2020.9137924.</a:t>
                      </a: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a:t>The SVM, KNN and Random Forests are used as the classification of the models. In the approach to assessment used key performance indicators (KPIs) like Accuracy, Precision, and recall are interesting ratings in classification problems. </a:t>
                      </a:r>
                      <a:endParaRPr/>
                    </a:p>
                    <a:p>
                      <a:pPr marL="0" marR="0" lvl="0" indent="0" algn="l" rtl="0">
                        <a:spcBef>
                          <a:spcPts val="0"/>
                        </a:spcBef>
                        <a:spcAft>
                          <a:spcPts val="0"/>
                        </a:spcAft>
                        <a:buNone/>
                      </a:pPr>
                      <a:r>
                        <a:rPr lang="en-US"/>
                        <a:t>The objective is to find the tweets is sarcastic or not based on this classification models.</a:t>
                      </a:r>
                      <a:endParaRPr/>
                    </a:p>
                  </a:txBody>
                  <a:tcPr marL="91450" marR="91450" marT="45725" marB="45725"/>
                </a:tc>
                <a:tc>
                  <a:txBody>
                    <a:bodyPr/>
                    <a:lstStyle/>
                    <a:p>
                      <a:pPr marL="0" marR="0" lvl="0" indent="0" algn="l" rtl="0">
                        <a:spcBef>
                          <a:spcPts val="0"/>
                        </a:spcBef>
                        <a:spcAft>
                          <a:spcPts val="0"/>
                        </a:spcAft>
                        <a:buNone/>
                      </a:pPr>
                      <a:r>
                        <a:rPr lang="en-US"/>
                        <a:t>The dataset is preprocessed by using document which is split based on whitespaces and punctuation and the unnecessary punctuation are removed. The Vocabulary is build and then encoded then the feature extraction is done. They have split the data and passed into various classification models like SVM, Random Forest and KNN and output the result.</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Random Forest Model - 81%</a:t>
                      </a:r>
                      <a:endParaRPr/>
                    </a:p>
                    <a:p>
                      <a:pPr marL="0" marR="0" lvl="0" indent="0" algn="l" rtl="0">
                        <a:spcBef>
                          <a:spcPts val="0"/>
                        </a:spcBef>
                        <a:spcAft>
                          <a:spcPts val="0"/>
                        </a:spcAft>
                        <a:buNone/>
                      </a:pPr>
                      <a:r>
                        <a:rPr lang="en-US"/>
                        <a:t>SVM Model - 74%</a:t>
                      </a:r>
                      <a:endParaRPr/>
                    </a:p>
                    <a:p>
                      <a:pPr marL="0" marR="0" lvl="0" indent="0" algn="l" rtl="0">
                        <a:spcBef>
                          <a:spcPts val="0"/>
                        </a:spcBef>
                        <a:spcAft>
                          <a:spcPts val="0"/>
                        </a:spcAft>
                        <a:buNone/>
                      </a:pPr>
                      <a:r>
                        <a:rPr lang="en-US"/>
                        <a:t>KNN Model - 58%</a:t>
                      </a:r>
                      <a:endParaRPr/>
                    </a:p>
                  </a:txBody>
                  <a:tcPr marL="91450" marR="91450" marT="45725" marB="45725"/>
                </a:tc>
                <a:tc>
                  <a:txBody>
                    <a:bodyPr/>
                    <a:lstStyle/>
                    <a:p>
                      <a:pPr marL="0" marR="0" lvl="0" indent="0" algn="l" rtl="0">
                        <a:spcBef>
                          <a:spcPts val="0"/>
                        </a:spcBef>
                        <a:spcAft>
                          <a:spcPts val="0"/>
                        </a:spcAft>
                        <a:buNone/>
                      </a:pPr>
                      <a:r>
                        <a:rPr lang="en-US"/>
                        <a:t>The KNN and SVM model are not time efficient, the main issue with </a:t>
                      </a:r>
                      <a:r>
                        <a:rPr lang="en-US" b="1"/>
                        <a:t>SVM</a:t>
                      </a:r>
                      <a:r>
                        <a:rPr lang="en-US"/>
                        <a:t> is both the speed and the size (both in training and testing). So, in future Neural Network, Genetic Algorithm and Pattern-based approach can be combined for more accuracy.</a:t>
                      </a:r>
                      <a:endParaRPr/>
                    </a:p>
                  </a:txBody>
                  <a:tcPr marL="91450" marR="91450" marT="45725" marB="45725"/>
                </a:tc>
                <a:extLst>
                  <a:ext uri="{0D108BD9-81ED-4DB2-BD59-A6C34878D82A}">
                    <a16:rowId xmlns:a16="http://schemas.microsoft.com/office/drawing/2014/main" val="10001"/>
                  </a:ext>
                </a:extLst>
              </a:tr>
            </a:tbl>
          </a:graphicData>
        </a:graphic>
      </p:graphicFrame>
      <p:sp>
        <p:nvSpPr>
          <p:cNvPr id="194" name="Google Shape;194;p13"/>
          <p:cNvSpPr txBox="1"/>
          <p:nvPr/>
        </p:nvSpPr>
        <p:spPr>
          <a:xfrm>
            <a:off x="647700" y="13198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Paper-6</a:t>
            </a:r>
            <a:endParaRPr/>
          </a:p>
        </p:txBody>
      </p:sp>
      <p:sp>
        <p:nvSpPr>
          <p:cNvPr id="195" name="Google Shape;195;p13"/>
          <p:cNvSpPr txBox="1">
            <a:spLocks noGrp="1"/>
          </p:cNvSpPr>
          <p:nvPr>
            <p:ph type="sldNum" idx="12"/>
          </p:nvPr>
        </p:nvSpPr>
        <p:spPr>
          <a:xfrm>
            <a:off x="8610600" y="6356350"/>
            <a:ext cx="352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4"/>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Summary :Learning from Literature Survey</a:t>
            </a:r>
            <a:endParaRPr/>
          </a:p>
        </p:txBody>
      </p:sp>
      <p:sp>
        <p:nvSpPr>
          <p:cNvPr id="203" name="Google Shape;203;p14"/>
          <p:cNvSpPr txBox="1"/>
          <p:nvPr/>
        </p:nvSpPr>
        <p:spPr>
          <a:xfrm>
            <a:off x="1928825" y="2078825"/>
            <a:ext cx="9046500" cy="47244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From all the papers we came to know that most of them have used various machine learning algorithms like SVM, KNN, Naive Bayes, Random Forest and MLP but the accuracy of the models are almost same which is less than 83%. In this papers, we can observe that they have used most ML algorithms for identification of sarcasm but we have planned to use the Deep learning techniques to enhance our model to provide good accuracy and able to detect the sarcasm in a sentence. We have planned to use RNN like LSTM (</a:t>
            </a:r>
            <a:r>
              <a:rPr lang="en-US" sz="2200" b="1">
                <a:solidFill>
                  <a:srgbClr val="202124"/>
                </a:solidFill>
                <a:highlight>
                  <a:srgbClr val="FFFFFF"/>
                </a:highlight>
                <a:latin typeface="Times New Roman"/>
                <a:ea typeface="Times New Roman"/>
                <a:cs typeface="Times New Roman"/>
                <a:sym typeface="Times New Roman"/>
              </a:rPr>
              <a:t>Long short-term memory)</a:t>
            </a:r>
            <a:r>
              <a:rPr lang="en-US" sz="2200">
                <a:solidFill>
                  <a:srgbClr val="202124"/>
                </a:solidFill>
                <a:highlight>
                  <a:srgbClr val="FFFFFF"/>
                </a:highlight>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for our project.</a:t>
            </a: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rgbClr val="0000FF"/>
                </a:solidFill>
                <a:latin typeface="Trebuchet MS"/>
                <a:ea typeface="Trebuchet MS"/>
                <a:cs typeface="Trebuchet MS"/>
                <a:sym typeface="Trebuchet MS"/>
              </a:rPr>
              <a:t> </a:t>
            </a:r>
            <a:endParaRPr/>
          </a:p>
        </p:txBody>
      </p:sp>
      <p:sp>
        <p:nvSpPr>
          <p:cNvPr id="204" name="Google Shape;204;p14"/>
          <p:cNvSpPr txBox="1">
            <a:spLocks noGrp="1"/>
          </p:cNvSpPr>
          <p:nvPr>
            <p:ph type="sldNum" idx="12"/>
          </p:nvPr>
        </p:nvSpPr>
        <p:spPr>
          <a:xfrm>
            <a:off x="8610600" y="6356350"/>
            <a:ext cx="3498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15"/>
          <p:cNvSpPr txBox="1"/>
          <p:nvPr/>
        </p:nvSpPr>
        <p:spPr>
          <a:xfrm>
            <a:off x="2743200" y="1119490"/>
            <a:ext cx="79248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High Level Architecture Diagram/ Detailed Flowchart</a:t>
            </a:r>
            <a:endParaRPr/>
          </a:p>
        </p:txBody>
      </p:sp>
      <p:sp>
        <p:nvSpPr>
          <p:cNvPr id="212" name="Google Shape;212;p15"/>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13" name="Google Shape;213;p15"/>
          <p:cNvPicPr preferRelativeResize="0"/>
          <p:nvPr/>
        </p:nvPicPr>
        <p:blipFill>
          <a:blip r:embed="rId3">
            <a:alphaModFix/>
          </a:blip>
          <a:stretch>
            <a:fillRect/>
          </a:stretch>
        </p:blipFill>
        <p:spPr>
          <a:xfrm>
            <a:off x="1808250" y="1915425"/>
            <a:ext cx="8800199" cy="396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1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Work Done so far</a:t>
            </a:r>
            <a:endParaRPr sz="1400">
              <a:solidFill>
                <a:srgbClr val="000000"/>
              </a:solidFill>
              <a:latin typeface="Arial"/>
              <a:ea typeface="Arial"/>
              <a:cs typeface="Arial"/>
              <a:sym typeface="Arial"/>
            </a:endParaRPr>
          </a:p>
        </p:txBody>
      </p:sp>
      <p:sp>
        <p:nvSpPr>
          <p:cNvPr id="220" name="Google Shape;220;p16"/>
          <p:cNvSpPr txBox="1"/>
          <p:nvPr/>
        </p:nvSpPr>
        <p:spPr>
          <a:xfrm>
            <a:off x="1524000" y="2109775"/>
            <a:ext cx="9144000" cy="4038300"/>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15000"/>
              </a:lnSpc>
              <a:spcBef>
                <a:spcPts val="48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collected the Dataset regarding our project from kaggle source.</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Literature Survey regarding our project.</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came to a conclusion from the 6 papers that we are going to use the RNN deep learning model specifically LSTM Model to implement our project.</a:t>
            </a:r>
            <a:endParaRPr sz="2400">
              <a:solidFill>
                <a:schemeClr val="dk1"/>
              </a:solidFill>
              <a:latin typeface="Times New Roman"/>
              <a:ea typeface="Times New Roman"/>
              <a:cs typeface="Times New Roman"/>
              <a:sym typeface="Times New Roman"/>
            </a:endParaRPr>
          </a:p>
        </p:txBody>
      </p:sp>
      <p:sp>
        <p:nvSpPr>
          <p:cNvPr id="221" name="Google Shape;221;p16"/>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p:nvPr/>
        </p:nvSpPr>
        <p:spPr>
          <a:xfrm>
            <a:off x="3048000" y="11284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18"/>
          <p:cNvSpPr txBox="1"/>
          <p:nvPr/>
        </p:nvSpPr>
        <p:spPr>
          <a:xfrm>
            <a:off x="2895600" y="666752"/>
            <a:ext cx="77724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29" name="Google Shape;229;p18"/>
          <p:cNvSpPr txBox="1"/>
          <p:nvPr/>
        </p:nvSpPr>
        <p:spPr>
          <a:xfrm>
            <a:off x="1125150" y="1321500"/>
            <a:ext cx="9941700" cy="5198400"/>
          </a:xfrm>
          <a:prstGeom prst="rect">
            <a:avLst/>
          </a:prstGeom>
          <a:noFill/>
          <a:ln>
            <a:noFill/>
          </a:ln>
        </p:spPr>
        <p:txBody>
          <a:bodyPr spcFirstLastPara="1" wrap="square" lIns="91425" tIns="45700" rIns="91425" bIns="45700" anchor="t" anchorCtr="0">
            <a:noAutofit/>
          </a:bodyPr>
          <a:lstStyle/>
          <a:p>
            <a:pPr marL="0" marR="0" lvl="0" indent="0" algn="l" rtl="0">
              <a:spcBef>
                <a:spcPts val="400"/>
              </a:spcBef>
              <a:spcAft>
                <a:spcPts val="0"/>
              </a:spcAft>
              <a:buNone/>
            </a:pPr>
            <a:r>
              <a:rPr lang="en-US" sz="2200">
                <a:solidFill>
                  <a:srgbClr val="9900FF"/>
                </a:solidFill>
                <a:latin typeface="Times New Roman"/>
                <a:ea typeface="Times New Roman"/>
                <a:cs typeface="Times New Roman"/>
                <a:sym typeface="Times New Roman"/>
              </a:rPr>
              <a:t>Literature Paper links:</a:t>
            </a:r>
            <a:endParaRPr sz="1800">
              <a:solidFill>
                <a:srgbClr val="9900FF"/>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1: </a:t>
            </a:r>
            <a:r>
              <a:rPr lang="en-US" sz="1800" u="sng">
                <a:solidFill>
                  <a:schemeClr val="hlink"/>
                </a:solidFill>
                <a:latin typeface="Times New Roman"/>
                <a:ea typeface="Times New Roman"/>
                <a:cs typeface="Times New Roman"/>
                <a:sym typeface="Times New Roman"/>
                <a:hlinkClick r:id="rId3"/>
              </a:rPr>
              <a:t>Sarcasm Detection of Online Comments Using Emotion Detection | IEEE Conference Publication | IEEE Xplore</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2: </a:t>
            </a:r>
            <a:r>
              <a:rPr lang="en-US" sz="1800" u="sng">
                <a:solidFill>
                  <a:schemeClr val="hlink"/>
                </a:solidFill>
                <a:latin typeface="Times New Roman"/>
                <a:ea typeface="Times New Roman"/>
                <a:cs typeface="Times New Roman"/>
                <a:sym typeface="Times New Roman"/>
                <a:hlinkClick r:id="rId4"/>
              </a:rPr>
              <a:t>Sarcasm detection of non # tagged statements using MLP-BP | IEEE Conference Publication</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3: </a:t>
            </a:r>
            <a:r>
              <a:rPr lang="en-US" sz="1800" u="sng">
                <a:solidFill>
                  <a:schemeClr val="hlink"/>
                </a:solidFill>
                <a:latin typeface="Times New Roman"/>
                <a:ea typeface="Times New Roman"/>
                <a:cs typeface="Times New Roman"/>
                <a:sym typeface="Times New Roman"/>
                <a:hlinkClick r:id="rId5"/>
              </a:rPr>
              <a:t>https://ieeexplore.ieee.org/document/9544841</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4: </a:t>
            </a:r>
            <a:r>
              <a:rPr lang="en-US" sz="1800" u="sng">
                <a:solidFill>
                  <a:schemeClr val="hlink"/>
                </a:solidFill>
                <a:latin typeface="Times New Roman"/>
                <a:ea typeface="Times New Roman"/>
                <a:cs typeface="Times New Roman"/>
                <a:sym typeface="Times New Roman"/>
                <a:hlinkClick r:id="rId6"/>
              </a:rPr>
              <a:t>A Statistical Approach for Sarcasm Detection Using Twitter Data | IEEE Conference Publication | IEEE Xplore</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5: </a:t>
            </a:r>
            <a:r>
              <a:rPr lang="en-US" sz="1800" u="sng">
                <a:solidFill>
                  <a:schemeClr val="hlink"/>
                </a:solidFill>
                <a:latin typeface="Times New Roman"/>
                <a:ea typeface="Times New Roman"/>
                <a:cs typeface="Times New Roman"/>
                <a:sym typeface="Times New Roman"/>
                <a:hlinkClick r:id="rId7"/>
              </a:rPr>
              <a:t>Sarcasm Detection on Indonesian Twitter Feeds | IEEE Conference Publication</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6: </a:t>
            </a:r>
            <a:r>
              <a:rPr lang="en-US" sz="1800" u="sng">
                <a:solidFill>
                  <a:schemeClr val="hlink"/>
                </a:solidFill>
                <a:latin typeface="Times New Roman"/>
                <a:ea typeface="Times New Roman"/>
                <a:cs typeface="Times New Roman"/>
                <a:sym typeface="Times New Roman"/>
                <a:hlinkClick r:id="rId8"/>
              </a:rPr>
              <a:t>Machine Learning based Sarcasm Detection on Twitter Data | IEEE Conference Publication</a:t>
            </a:r>
            <a:endParaRPr sz="1800">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endParaRPr sz="2200">
              <a:solidFill>
                <a:srgbClr val="FF00FF"/>
              </a:solidFill>
              <a:latin typeface="Times New Roman"/>
              <a:ea typeface="Times New Roman"/>
              <a:cs typeface="Times New Roman"/>
              <a:sym typeface="Times New Roman"/>
            </a:endParaRPr>
          </a:p>
          <a:p>
            <a:pPr marL="0" marR="0" lvl="0" indent="0" algn="l" rtl="0">
              <a:spcBef>
                <a:spcPts val="400"/>
              </a:spcBef>
              <a:spcAft>
                <a:spcPts val="0"/>
              </a:spcAft>
              <a:buNone/>
            </a:pPr>
            <a:r>
              <a:rPr lang="en-US" sz="2200">
                <a:solidFill>
                  <a:srgbClr val="FF0000"/>
                </a:solidFill>
                <a:latin typeface="Times New Roman"/>
                <a:ea typeface="Times New Roman"/>
                <a:cs typeface="Times New Roman"/>
                <a:sym typeface="Times New Roman"/>
              </a:rPr>
              <a:t>Dataset link:</a:t>
            </a:r>
            <a:endParaRPr sz="2200">
              <a:solidFill>
                <a:srgbClr val="FF0000"/>
              </a:solidFill>
              <a:latin typeface="Times New Roman"/>
              <a:ea typeface="Times New Roman"/>
              <a:cs typeface="Times New Roman"/>
              <a:sym typeface="Times New Roman"/>
            </a:endParaRPr>
          </a:p>
          <a:p>
            <a:pPr marL="342900" marR="0" lvl="0" indent="-342900" algn="l" rtl="0">
              <a:spcBef>
                <a:spcPts val="400"/>
              </a:spcBef>
              <a:spcAft>
                <a:spcPts val="0"/>
              </a:spcAft>
              <a:buNone/>
            </a:pPr>
            <a:r>
              <a:rPr lang="en-US" sz="2000" u="sng">
                <a:solidFill>
                  <a:schemeClr val="hlink"/>
                </a:solidFill>
                <a:latin typeface="Times New Roman"/>
                <a:ea typeface="Times New Roman"/>
                <a:cs typeface="Times New Roman"/>
                <a:sym typeface="Times New Roman"/>
                <a:hlinkClick r:id="rId9"/>
              </a:rPr>
              <a:t>https://www.kaggle.com/rmisra/news-headlines-dataset-for-sarcasm-detection</a:t>
            </a:r>
            <a:endParaRPr sz="2000">
              <a:solidFill>
                <a:schemeClr val="dk1"/>
              </a:solidFill>
              <a:latin typeface="Times New Roman"/>
              <a:ea typeface="Times New Roman"/>
              <a:cs typeface="Times New Roman"/>
              <a:sym typeface="Times New Roman"/>
            </a:endParaRPr>
          </a:p>
        </p:txBody>
      </p:sp>
      <p:sp>
        <p:nvSpPr>
          <p:cNvPr id="230" name="Google Shape;230;p18"/>
          <p:cNvSpPr txBox="1">
            <a:spLocks noGrp="1"/>
          </p:cNvSpPr>
          <p:nvPr>
            <p:ph type="sldNum" idx="12"/>
          </p:nvPr>
        </p:nvSpPr>
        <p:spPr>
          <a:xfrm>
            <a:off x="8610600" y="6356350"/>
            <a:ext cx="34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p:nvPr/>
        </p:nvSpPr>
        <p:spPr>
          <a:xfrm>
            <a:off x="4271245" y="3075000"/>
            <a:ext cx="36495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00FF00"/>
                </a:solidFill>
                <a:latin typeface="Cambria"/>
                <a:ea typeface="Cambria"/>
                <a:cs typeface="Cambria"/>
                <a:sym typeface="Cambria"/>
              </a:rPr>
              <a:t>Thank You</a:t>
            </a:r>
            <a:endParaRPr sz="2800">
              <a:solidFill>
                <a:srgbClr val="00FF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2"/>
          <p:cNvSpPr txBox="1"/>
          <p:nvPr/>
        </p:nvSpPr>
        <p:spPr>
          <a:xfrm>
            <a:off x="1114425" y="1395425"/>
            <a:ext cx="8534400" cy="4724400"/>
          </a:xfrm>
          <a:prstGeom prst="rect">
            <a:avLst/>
          </a:prstGeom>
          <a:noFill/>
          <a:ln>
            <a:noFill/>
          </a:ln>
        </p:spPr>
        <p:txBody>
          <a:bodyPr spcFirstLastPara="1" wrap="square" lIns="91425" tIns="45700" rIns="91425" bIns="45700" anchor="t" anchorCtr="0">
            <a:noAutofit/>
          </a:bodyPr>
          <a:lstStyle/>
          <a:p>
            <a:pPr marL="685791" marR="0" lvl="0" indent="-215900" algn="just" rtl="0">
              <a:spcBef>
                <a:spcPts val="0"/>
              </a:spcBef>
              <a:spcAft>
                <a:spcPts val="0"/>
              </a:spcAft>
              <a:buClr>
                <a:schemeClr val="dk1"/>
              </a:buClr>
              <a:buSzPts val="2000"/>
              <a:buFont typeface="Arial"/>
              <a:buNone/>
            </a:pPr>
            <a:endParaRPr sz="2000">
              <a:solidFill>
                <a:srgbClr val="0000FF"/>
              </a:solidFill>
              <a:latin typeface="Trebuchet MS"/>
              <a:ea typeface="Trebuchet MS"/>
              <a:cs typeface="Trebuchet MS"/>
              <a:sym typeface="Trebuchet MS"/>
            </a:endParaRPr>
          </a:p>
          <a:p>
            <a:pPr marL="685791" marR="0" lvl="0" indent="-215900" algn="just" rtl="0">
              <a:spcBef>
                <a:spcPts val="400"/>
              </a:spcBef>
              <a:spcAft>
                <a:spcPts val="0"/>
              </a:spcAft>
              <a:buClr>
                <a:schemeClr val="dk1"/>
              </a:buClr>
              <a:buSzPts val="2000"/>
              <a:buFont typeface="Arial"/>
              <a:buNone/>
            </a:pPr>
            <a:endParaRPr sz="2000">
              <a:solidFill>
                <a:srgbClr val="0000FF"/>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Abstract </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Motivation and Scope of the Project</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Suggestions from Review – 1</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Literature Survey (6 papers) </a:t>
            </a:r>
            <a:r>
              <a:rPr lang="en-US" sz="1400">
                <a:solidFill>
                  <a:srgbClr val="FF0000"/>
                </a:solidFill>
                <a:latin typeface="Cambria"/>
                <a:ea typeface="Cambria"/>
                <a:cs typeface="Cambria"/>
                <a:sym typeface="Cambria"/>
              </a:rPr>
              <a:t>(Individual information is mandatory)</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Summary: Learning from Literature Survey</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High Level Architecture /Detailed Flowchart </a:t>
            </a:r>
            <a:r>
              <a:rPr lang="en-US" sz="2400">
                <a:solidFill>
                  <a:srgbClr val="FF0000"/>
                </a:solidFill>
                <a:latin typeface="Cambria"/>
                <a:ea typeface="Cambria"/>
                <a:cs typeface="Cambria"/>
                <a:sym typeface="Cambria"/>
              </a:rPr>
              <a:t>(DIAGRAM)</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Work Done So far</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References </a:t>
            </a:r>
            <a:endParaRPr>
              <a:latin typeface="Cambria"/>
              <a:ea typeface="Cambria"/>
              <a:cs typeface="Cambria"/>
              <a:sym typeface="Cambria"/>
            </a:endParaRPr>
          </a:p>
          <a:p>
            <a:pPr marL="685791" marR="0" lvl="0" indent="-190500" algn="just" rtl="0">
              <a:spcBef>
                <a:spcPts val="0"/>
              </a:spcBef>
              <a:spcAft>
                <a:spcPts val="0"/>
              </a:spcAft>
              <a:buClr>
                <a:schemeClr val="dk1"/>
              </a:buClr>
              <a:buSzPts val="2400"/>
              <a:buFont typeface="Arial"/>
              <a:buNone/>
            </a:pPr>
            <a:endParaRPr sz="2400">
              <a:solidFill>
                <a:srgbClr val="0033CC"/>
              </a:solidFill>
              <a:latin typeface="Trebuchet MS"/>
              <a:ea typeface="Trebuchet MS"/>
              <a:cs typeface="Trebuchet MS"/>
              <a:sym typeface="Trebuchet MS"/>
            </a:endParaRPr>
          </a:p>
        </p:txBody>
      </p:sp>
      <p:sp>
        <p:nvSpPr>
          <p:cNvPr id="90" name="Google Shape;90;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
        <p:nvSpPr>
          <p:cNvPr id="91" name="Google Shape;91;p2"/>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p:nvPr/>
        </p:nvSpPr>
        <p:spPr>
          <a:xfrm>
            <a:off x="32766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3"/>
          <p:cNvSpPr txBox="1"/>
          <p:nvPr/>
        </p:nvSpPr>
        <p:spPr>
          <a:xfrm>
            <a:off x="1419825" y="1822675"/>
            <a:ext cx="9684300" cy="4466700"/>
          </a:xfrm>
          <a:prstGeom prst="rect">
            <a:avLst/>
          </a:prstGeom>
          <a:noFill/>
          <a:ln>
            <a:noFill/>
          </a:ln>
        </p:spPr>
        <p:txBody>
          <a:bodyPr spcFirstLastPara="1" wrap="square" lIns="91425" tIns="45700" rIns="91425" bIns="45700" anchor="t" anchorCtr="0">
            <a:noAutofit/>
          </a:bodyPr>
          <a:lstStyle/>
          <a:p>
            <a:pPr marL="457200" lvl="0" indent="-368300" algn="just" rtl="0">
              <a:lnSpc>
                <a:spcPct val="115000"/>
              </a:lnSpc>
              <a:spcBef>
                <a:spcPts val="0"/>
              </a:spcBef>
              <a:spcAft>
                <a:spcPts val="0"/>
              </a:spcAft>
              <a:buClr>
                <a:srgbClr val="202124"/>
              </a:buClr>
              <a:buSzPts val="2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Sarcasm refers to the use of words that mean the opposite of what you really want to say, especially in order to insult someone, or to show irritation, or just to be funny.</a:t>
            </a:r>
            <a:endParaRPr sz="2900">
              <a:solidFill>
                <a:srgbClr val="202124"/>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202124"/>
              </a:buClr>
              <a:buSzPts val="2300"/>
              <a:buFont typeface="Times New Roman"/>
              <a:buChar char="❖"/>
            </a:pPr>
            <a:r>
              <a:rPr lang="en-US" sz="2300">
                <a:solidFill>
                  <a:srgbClr val="202124"/>
                </a:solidFill>
                <a:latin typeface="Times New Roman"/>
                <a:ea typeface="Times New Roman"/>
                <a:cs typeface="Times New Roman"/>
                <a:sym typeface="Times New Roman"/>
              </a:rPr>
              <a:t>Sarcasm detection is a very narrow research field in NLP, a specific case of sentiment analysis where instead of detecting a sentiment in the whole spectrum, the focus is on sarcasm. Therefore the task of this field is to detect if a given text is sarcastic or not.</a:t>
            </a:r>
            <a:endParaRPr sz="2300">
              <a:solidFill>
                <a:srgbClr val="202124"/>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202124"/>
              </a:buClr>
              <a:buSzPts val="2300"/>
              <a:buFont typeface="Times New Roman"/>
              <a:buChar char="❖"/>
            </a:pPr>
            <a:r>
              <a:rPr lang="en-US" sz="2300">
                <a:solidFill>
                  <a:srgbClr val="202124"/>
                </a:solidFill>
                <a:latin typeface="Times New Roman"/>
                <a:ea typeface="Times New Roman"/>
                <a:cs typeface="Times New Roman"/>
                <a:sym typeface="Times New Roman"/>
              </a:rPr>
              <a:t>Our project aim is to find a more accurate and precise way of predicting whether the sentence is sarcastic or not using ML model.</a:t>
            </a:r>
            <a:endParaRPr sz="230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300">
              <a:solidFill>
                <a:srgbClr val="202124"/>
              </a:solidFill>
            </a:endParaRPr>
          </a:p>
          <a:p>
            <a:pPr marL="0" lvl="0" indent="0" algn="just" rtl="0">
              <a:lnSpc>
                <a:spcPct val="115000"/>
              </a:lnSpc>
              <a:spcBef>
                <a:spcPts val="0"/>
              </a:spcBef>
              <a:spcAft>
                <a:spcPts val="0"/>
              </a:spcAft>
              <a:buClr>
                <a:schemeClr val="dk1"/>
              </a:buClr>
              <a:buSzPts val="1100"/>
              <a:buFont typeface="Arial"/>
              <a:buNone/>
            </a:pPr>
            <a:endParaRPr sz="2200" b="1">
              <a:solidFill>
                <a:srgbClr val="202124"/>
              </a:solidFill>
            </a:endParaRPr>
          </a:p>
        </p:txBody>
      </p:sp>
      <p:sp>
        <p:nvSpPr>
          <p:cNvPr id="99" name="Google Shape;99;p3"/>
          <p:cNvSpPr txBox="1"/>
          <p:nvPr/>
        </p:nvSpPr>
        <p:spPr>
          <a:xfrm>
            <a:off x="4419600" y="1119490"/>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
        <p:nvSpPr>
          <p:cNvPr id="100" name="Google Shape;100;p3"/>
          <p:cNvSpPr txBox="1">
            <a:spLocks noGrp="1"/>
          </p:cNvSpPr>
          <p:nvPr>
            <p:ph type="sldNum" idx="12"/>
          </p:nvPr>
        </p:nvSpPr>
        <p:spPr>
          <a:xfrm>
            <a:off x="8610600" y="6356350"/>
            <a:ext cx="3498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3303400" y="17113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4"/>
          <p:cNvSpPr txBox="1"/>
          <p:nvPr/>
        </p:nvSpPr>
        <p:spPr>
          <a:xfrm>
            <a:off x="1535800" y="2165350"/>
            <a:ext cx="9387600" cy="4191000"/>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In the field of sentiment analysis to detect the sentiment of a person.</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rebuchet MS"/>
              <a:buChar char="❖"/>
            </a:pPr>
            <a:r>
              <a:rPr lang="en-US" sz="2200">
                <a:solidFill>
                  <a:schemeClr val="dk1"/>
                </a:solidFill>
                <a:latin typeface="Times New Roman"/>
                <a:ea typeface="Times New Roman"/>
                <a:cs typeface="Times New Roman"/>
                <a:sym typeface="Times New Roman"/>
              </a:rPr>
              <a:t>Sarcasm detection is the task of </a:t>
            </a:r>
            <a:r>
              <a:rPr lang="en-US" sz="2200" b="1">
                <a:solidFill>
                  <a:schemeClr val="dk1"/>
                </a:solidFill>
                <a:latin typeface="Times New Roman"/>
                <a:ea typeface="Times New Roman"/>
                <a:cs typeface="Times New Roman"/>
                <a:sym typeface="Times New Roman"/>
              </a:rPr>
              <a:t>identifying irony containing utterances in sentiment-bearing text</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Sarcasm is very dependent and highly contextual</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Sarcasm detection is the task of predicting sarcasm in text. This is the crucial step in sentiment analysis due to inherently ambiguous nature of sarcasm.</a:t>
            </a:r>
            <a:endParaRPr sz="2200">
              <a:solidFill>
                <a:srgbClr val="333333"/>
              </a:solidFill>
              <a:highlight>
                <a:srgbClr val="FFFFFF"/>
              </a:highlight>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With this ambiguity, sarcasm detection has always been a difficult task, even for humans. </a:t>
            </a:r>
            <a:endParaRPr sz="2200">
              <a:solidFill>
                <a:srgbClr val="333333"/>
              </a:solidFill>
              <a:highlight>
                <a:srgbClr val="FFFFFF"/>
              </a:highlight>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2200">
              <a:solidFill>
                <a:srgbClr val="333333"/>
              </a:solidFill>
              <a:highlight>
                <a:srgbClr val="FFFFFF"/>
              </a:highlight>
              <a:latin typeface="Times New Roman"/>
              <a:ea typeface="Times New Roman"/>
              <a:cs typeface="Times New Roman"/>
              <a:sym typeface="Times New Roman"/>
            </a:endParaRPr>
          </a:p>
        </p:txBody>
      </p:sp>
      <p:sp>
        <p:nvSpPr>
          <p:cNvPr id="108" name="Google Shape;108;p4"/>
          <p:cNvSpPr txBox="1"/>
          <p:nvPr/>
        </p:nvSpPr>
        <p:spPr>
          <a:xfrm>
            <a:off x="4446400" y="1286190"/>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Motivation and Scope of the Project</a:t>
            </a:r>
            <a:endParaRPr sz="2400">
              <a:solidFill>
                <a:srgbClr val="FF0000"/>
              </a:solidFill>
              <a:latin typeface="Trebuchet MS"/>
              <a:ea typeface="Trebuchet MS"/>
              <a:cs typeface="Trebuchet MS"/>
              <a:sym typeface="Trebuchet MS"/>
            </a:endParaRPr>
          </a:p>
        </p:txBody>
      </p:sp>
      <p:sp>
        <p:nvSpPr>
          <p:cNvPr id="109" name="Google Shape;109;p4"/>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p:nvPr/>
        </p:nvSpPr>
        <p:spPr>
          <a:xfrm>
            <a:off x="3124200" y="14157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5"/>
          <p:cNvSpPr txBox="1"/>
          <p:nvPr/>
        </p:nvSpPr>
        <p:spPr>
          <a:xfrm>
            <a:off x="2131200" y="2039250"/>
            <a:ext cx="8613000" cy="27795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find the better model for sarcasm detection from the existing one to give a better identification of sarcasm in a sentence.</a:t>
            </a:r>
            <a:endParaRPr sz="2400">
              <a:solidFill>
                <a:schemeClr val="dk1"/>
              </a:solidFill>
              <a:latin typeface="Times New Roman"/>
              <a:ea typeface="Times New Roman"/>
              <a:cs typeface="Times New Roman"/>
              <a:sym typeface="Times New Roman"/>
            </a:endParaRPr>
          </a:p>
          <a:p>
            <a:pPr marL="0" marR="0" lvl="0" indent="0" algn="just" rtl="0">
              <a:spcBef>
                <a:spcPts val="480"/>
              </a:spcBef>
              <a:spcAft>
                <a:spcPts val="0"/>
              </a:spcAft>
              <a:buNone/>
            </a:pPr>
            <a:endParaRPr sz="2400">
              <a:solidFill>
                <a:schemeClr val="dk1"/>
              </a:solidFill>
              <a:latin typeface="Times New Roman"/>
              <a:ea typeface="Times New Roman"/>
              <a:cs typeface="Times New Roman"/>
              <a:sym typeface="Times New Roman"/>
            </a:endParaRPr>
          </a:p>
          <a:p>
            <a:pPr marL="457200" marR="0" lvl="0" indent="-381000" algn="just" rtl="0">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build a more accurate and precise model for sarcasm detection.</a:t>
            </a:r>
            <a:endParaRPr sz="2400">
              <a:solidFill>
                <a:schemeClr val="dk1"/>
              </a:solidFill>
              <a:latin typeface="Times New Roman"/>
              <a:ea typeface="Times New Roman"/>
              <a:cs typeface="Times New Roman"/>
              <a:sym typeface="Times New Roman"/>
            </a:endParaRPr>
          </a:p>
        </p:txBody>
      </p:sp>
      <p:sp>
        <p:nvSpPr>
          <p:cNvPr id="117" name="Google Shape;117;p5"/>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
        <p:nvSpPr>
          <p:cNvPr id="118" name="Google Shape;118;p5"/>
          <p:cNvSpPr txBox="1">
            <a:spLocks noGrp="1"/>
          </p:cNvSpPr>
          <p:nvPr>
            <p:ph type="sldNum" idx="12"/>
          </p:nvPr>
        </p:nvSpPr>
        <p:spPr>
          <a:xfrm>
            <a:off x="9372600" y="63697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p:nvPr/>
        </p:nvSpPr>
        <p:spPr>
          <a:xfrm>
            <a:off x="3048000" y="13905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7"/>
          <p:cNvSpPr txBox="1"/>
          <p:nvPr/>
        </p:nvSpPr>
        <p:spPr>
          <a:xfrm>
            <a:off x="1905000" y="965402"/>
            <a:ext cx="8763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Individual Information on Literature Survey</a:t>
            </a:r>
            <a:endParaRPr/>
          </a:p>
        </p:txBody>
      </p:sp>
      <p:graphicFrame>
        <p:nvGraphicFramePr>
          <p:cNvPr id="126" name="Google Shape;126;p7"/>
          <p:cNvGraphicFramePr/>
          <p:nvPr/>
        </p:nvGraphicFramePr>
        <p:xfrm>
          <a:off x="304800" y="1601125"/>
          <a:ext cx="3000000" cy="3000000"/>
        </p:xfrm>
        <a:graphic>
          <a:graphicData uri="http://schemas.openxmlformats.org/drawingml/2006/table">
            <a:tbl>
              <a:tblPr firstRow="1" bandRow="1">
                <a:noFill/>
                <a:tableStyleId>{4ED3DB1B-6871-4794-BF27-82AF3668EE44}</a:tableStyleId>
              </a:tblPr>
              <a:tblGrid>
                <a:gridCol w="826200">
                  <a:extLst>
                    <a:ext uri="{9D8B030D-6E8A-4147-A177-3AD203B41FA5}">
                      <a16:colId xmlns:a16="http://schemas.microsoft.com/office/drawing/2014/main" val="20000"/>
                    </a:ext>
                  </a:extLst>
                </a:gridCol>
                <a:gridCol w="2119225">
                  <a:extLst>
                    <a:ext uri="{9D8B030D-6E8A-4147-A177-3AD203B41FA5}">
                      <a16:colId xmlns:a16="http://schemas.microsoft.com/office/drawing/2014/main" val="20001"/>
                    </a:ext>
                  </a:extLst>
                </a:gridCol>
                <a:gridCol w="2119225">
                  <a:extLst>
                    <a:ext uri="{9D8B030D-6E8A-4147-A177-3AD203B41FA5}">
                      <a16:colId xmlns:a16="http://schemas.microsoft.com/office/drawing/2014/main" val="20002"/>
                    </a:ext>
                  </a:extLst>
                </a:gridCol>
                <a:gridCol w="878950">
                  <a:extLst>
                    <a:ext uri="{9D8B030D-6E8A-4147-A177-3AD203B41FA5}">
                      <a16:colId xmlns:a16="http://schemas.microsoft.com/office/drawing/2014/main" val="20003"/>
                    </a:ext>
                  </a:extLst>
                </a:gridCol>
                <a:gridCol w="56388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u="none" strike="noStrike" cap="none"/>
                        <a:t>S.N.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Name of the Student</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SRN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Paper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Paper Title</a:t>
                      </a:r>
                      <a:endParaRPr sz="1800" u="none" strike="noStrike" cap="none"/>
                    </a:p>
                  </a:txBody>
                  <a:tcPr marL="91450" marR="91450" marT="45725" marB="45725"/>
                </a:tc>
                <a:extLst>
                  <a:ext uri="{0D108BD9-81ED-4DB2-BD59-A6C34878D82A}">
                    <a16:rowId xmlns:a16="http://schemas.microsoft.com/office/drawing/2014/main" val="10000"/>
                  </a:ext>
                </a:extLst>
              </a:tr>
              <a:tr h="370850">
                <a:tc rowSpan="2">
                  <a:txBody>
                    <a:bodyPr/>
                    <a:lstStyle/>
                    <a:p>
                      <a:pPr marL="0" marR="0" lvl="0" indent="0" algn="l" rtl="0">
                        <a:spcBef>
                          <a:spcPts val="0"/>
                        </a:spcBef>
                        <a:spcAft>
                          <a:spcPts val="0"/>
                        </a:spcAft>
                        <a:buNone/>
                      </a:pPr>
                      <a:r>
                        <a:rPr lang="en-US" sz="1800" u="none" strike="noStrike" cap="none"/>
                        <a:t>1</a:t>
                      </a:r>
                      <a:endParaRPr sz="1800"/>
                    </a:p>
                  </a:txBody>
                  <a:tcPr marL="91450" marR="91450" marT="45725" marB="45725"/>
                </a:tc>
                <a:tc rowSpan="2">
                  <a:txBody>
                    <a:bodyPr/>
                    <a:lstStyle/>
                    <a:p>
                      <a:pPr marL="0" marR="0" lvl="0" indent="0" algn="l" rtl="0">
                        <a:spcBef>
                          <a:spcPts val="0"/>
                        </a:spcBef>
                        <a:spcAft>
                          <a:spcPts val="0"/>
                        </a:spcAft>
                        <a:buNone/>
                      </a:pPr>
                      <a:r>
                        <a:rPr lang="en-US" sz="1800"/>
                        <a:t>Rithika Reddy Kara</a:t>
                      </a:r>
                      <a:endParaRPr sz="1800"/>
                    </a:p>
                  </a:txBody>
                  <a:tcPr marL="91450" marR="91450" marT="45725" marB="45725"/>
                </a:tc>
                <a:tc rowSpan="2">
                  <a:txBody>
                    <a:bodyPr/>
                    <a:lstStyle/>
                    <a:p>
                      <a:pPr marL="0" marR="0" lvl="0" indent="0" algn="l" rtl="0">
                        <a:spcBef>
                          <a:spcPts val="0"/>
                        </a:spcBef>
                        <a:spcAft>
                          <a:spcPts val="0"/>
                        </a:spcAft>
                        <a:buNone/>
                      </a:pPr>
                      <a:r>
                        <a:rPr lang="en-US" sz="1800"/>
                        <a:t>PES2UG19CS331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lvl="0" indent="0" algn="l" rtl="0">
                        <a:lnSpc>
                          <a:spcPct val="115000"/>
                        </a:lnSpc>
                        <a:spcBef>
                          <a:spcPts val="0"/>
                        </a:spcBef>
                        <a:spcAft>
                          <a:spcPts val="0"/>
                        </a:spcAft>
                        <a:buSzPts val="1100"/>
                        <a:buNone/>
                      </a:pPr>
                      <a:r>
                        <a:rPr lang="en-US" sz="1800"/>
                        <a:t>Sarcasm Detection Of Online Comments Using Emotion Detection </a:t>
                      </a:r>
                      <a:endParaRPr sz="2600"/>
                    </a:p>
                  </a:txBody>
                  <a:tcPr marL="91450" marR="91450" marT="45725" marB="45725"/>
                </a:tc>
                <a:extLst>
                  <a:ext uri="{0D108BD9-81ED-4DB2-BD59-A6C34878D82A}">
                    <a16:rowId xmlns:a16="http://schemas.microsoft.com/office/drawing/2014/main" val="10001"/>
                  </a:ext>
                </a:extLst>
              </a:tr>
              <a:tr h="3708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SzPts val="1100"/>
                        <a:buNone/>
                      </a:pPr>
                      <a:r>
                        <a:rPr lang="en-US" sz="1800">
                          <a:solidFill>
                            <a:srgbClr val="333333"/>
                          </a:solidFill>
                        </a:rPr>
                        <a:t>Sarcasm detection of statements using MLP-BP</a:t>
                      </a:r>
                      <a:endParaRPr sz="2600"/>
                    </a:p>
                  </a:txBody>
                  <a:tcPr marL="91450" marR="91450" marT="45725" marB="45725"/>
                </a:tc>
                <a:extLst>
                  <a:ext uri="{0D108BD9-81ED-4DB2-BD59-A6C34878D82A}">
                    <a16:rowId xmlns:a16="http://schemas.microsoft.com/office/drawing/2014/main" val="10002"/>
                  </a:ext>
                </a:extLst>
              </a:tr>
              <a:tr h="370850">
                <a:tc gridSpan="5">
                  <a:txBody>
                    <a:bodyPr/>
                    <a:lstStyle/>
                    <a:p>
                      <a:pPr marL="0" marR="0" lvl="0" indent="0" algn="l" rtl="0">
                        <a:spcBef>
                          <a:spcPts val="0"/>
                        </a:spcBef>
                        <a:spcAft>
                          <a:spcPts val="0"/>
                        </a:spcAft>
                        <a:buNone/>
                      </a:pP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70850">
                <a:tc rowSpan="2">
                  <a:txBody>
                    <a:bodyPr/>
                    <a:lstStyle/>
                    <a:p>
                      <a:pPr marL="0" marR="0" lvl="0" indent="0" algn="l" rtl="0">
                        <a:spcBef>
                          <a:spcPts val="0"/>
                        </a:spcBef>
                        <a:spcAft>
                          <a:spcPts val="0"/>
                        </a:spcAft>
                        <a:buNone/>
                      </a:pPr>
                      <a:r>
                        <a:rPr lang="en-US" sz="1800"/>
                        <a:t>2</a:t>
                      </a:r>
                      <a:endParaRPr sz="1800"/>
                    </a:p>
                  </a:txBody>
                  <a:tcPr marL="91450" marR="91450" marT="45725" marB="45725"/>
                </a:tc>
                <a:tc rowSpan="2">
                  <a:txBody>
                    <a:bodyPr/>
                    <a:lstStyle/>
                    <a:p>
                      <a:pPr marL="0" marR="0" lvl="0" indent="0" algn="l" rtl="0">
                        <a:spcBef>
                          <a:spcPts val="0"/>
                        </a:spcBef>
                        <a:spcAft>
                          <a:spcPts val="0"/>
                        </a:spcAft>
                        <a:buNone/>
                      </a:pPr>
                      <a:r>
                        <a:rPr lang="en-US" sz="1800"/>
                        <a:t>Phani Kumar Vedurumudi</a:t>
                      </a:r>
                      <a:endParaRPr sz="1800"/>
                    </a:p>
                  </a:txBody>
                  <a:tcPr marL="91450" marR="91450" marT="45725" marB="45725"/>
                </a:tc>
                <a:tc rowSpan="2">
                  <a:txBody>
                    <a:bodyPr/>
                    <a:lstStyle/>
                    <a:p>
                      <a:pPr marL="0" marR="0" lvl="0" indent="0" algn="l" rtl="0">
                        <a:spcBef>
                          <a:spcPts val="0"/>
                        </a:spcBef>
                        <a:spcAft>
                          <a:spcPts val="0"/>
                        </a:spcAft>
                        <a:buNone/>
                      </a:pPr>
                      <a:r>
                        <a:rPr lang="en-US" sz="1800"/>
                        <a:t>PES2UG19CS281</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Automatic Sarcasm detection using feature selection</a:t>
                      </a:r>
                      <a:endParaRPr sz="1800"/>
                    </a:p>
                  </a:txBody>
                  <a:tcPr marL="91450" marR="91450" marT="45725" marB="45725"/>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A statistical approach to sarcasm detection using Twitter data</a:t>
                      </a:r>
                      <a:endParaRPr sz="1800"/>
                    </a:p>
                  </a:txBody>
                  <a:tcPr marL="91450" marR="91450" marT="45725" marB="45725"/>
                </a:tc>
                <a:extLst>
                  <a:ext uri="{0D108BD9-81ED-4DB2-BD59-A6C34878D82A}">
                    <a16:rowId xmlns:a16="http://schemas.microsoft.com/office/drawing/2014/main" val="10005"/>
                  </a:ext>
                </a:extLst>
              </a:tr>
              <a:tr h="370850">
                <a:tc gridSpan="5">
                  <a:txBody>
                    <a:bodyPr/>
                    <a:lstStyle/>
                    <a:p>
                      <a:pPr marL="0" marR="0" lvl="0" indent="0" algn="l" rtl="0">
                        <a:spcBef>
                          <a:spcPts val="0"/>
                        </a:spcBef>
                        <a:spcAft>
                          <a:spcPts val="0"/>
                        </a:spcAft>
                        <a:buNone/>
                      </a:pP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70850">
                <a:tc rowSpan="2">
                  <a:txBody>
                    <a:bodyPr/>
                    <a:lstStyle/>
                    <a:p>
                      <a:pPr marL="0" marR="0" lvl="0" indent="0" algn="l" rtl="0">
                        <a:spcBef>
                          <a:spcPts val="0"/>
                        </a:spcBef>
                        <a:spcAft>
                          <a:spcPts val="0"/>
                        </a:spcAft>
                        <a:buNone/>
                      </a:pPr>
                      <a:r>
                        <a:rPr lang="en-US" sz="1800"/>
                        <a:t>3</a:t>
                      </a:r>
                      <a:endParaRPr sz="1800"/>
                    </a:p>
                  </a:txBody>
                  <a:tcPr marL="91450" marR="91450" marT="45725" marB="45725"/>
                </a:tc>
                <a:tc rowSpan="2">
                  <a:txBody>
                    <a:bodyPr/>
                    <a:lstStyle/>
                    <a:p>
                      <a:pPr marL="0" marR="0" lvl="0" indent="0" algn="l" rtl="0">
                        <a:spcBef>
                          <a:spcPts val="0"/>
                        </a:spcBef>
                        <a:spcAft>
                          <a:spcPts val="0"/>
                        </a:spcAft>
                        <a:buNone/>
                      </a:pPr>
                      <a:r>
                        <a:rPr lang="en-US" sz="1800"/>
                        <a:t>Pawan Prasad</a:t>
                      </a:r>
                      <a:endParaRPr sz="1800"/>
                    </a:p>
                  </a:txBody>
                  <a:tcPr marL="91450" marR="91450" marT="45725" marB="45725"/>
                </a:tc>
                <a:tc rowSpan="2">
                  <a:txBody>
                    <a:bodyPr/>
                    <a:lstStyle/>
                    <a:p>
                      <a:pPr marL="0" marR="0" lvl="0" indent="0" algn="l" rtl="0">
                        <a:spcBef>
                          <a:spcPts val="0"/>
                        </a:spcBef>
                        <a:spcAft>
                          <a:spcPts val="0"/>
                        </a:spcAft>
                        <a:buNone/>
                      </a:pPr>
                      <a:r>
                        <a:rPr lang="en-US" sz="1800"/>
                        <a:t>PES2UG19CS280</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Sarcasm Detection on Indonesian Twitter Feeds</a:t>
                      </a:r>
                      <a:endParaRPr sz="2300">
                        <a:solidFill>
                          <a:srgbClr val="333333"/>
                        </a:solidFill>
                        <a:highlight>
                          <a:srgbClr val="FFFFFF"/>
                        </a:highlight>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r h="3708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lvl="0" indent="0" algn="l" rtl="0">
                        <a:spcBef>
                          <a:spcPts val="0"/>
                        </a:spcBef>
                        <a:spcAft>
                          <a:spcPts val="0"/>
                        </a:spcAft>
                        <a:buSzPts val="1100"/>
                        <a:buNone/>
                      </a:pPr>
                      <a:r>
                        <a:rPr lang="en-US" sz="1800"/>
                        <a:t>Machine Learning based Sarcasm Detection on Twitter Data</a:t>
                      </a:r>
                      <a:endParaRPr sz="1800"/>
                    </a:p>
                  </a:txBody>
                  <a:tcPr marL="91450" marR="91450" marT="45725" marB="45725"/>
                </a:tc>
                <a:extLst>
                  <a:ext uri="{0D108BD9-81ED-4DB2-BD59-A6C34878D82A}">
                    <a16:rowId xmlns:a16="http://schemas.microsoft.com/office/drawing/2014/main" val="10008"/>
                  </a:ext>
                </a:extLst>
              </a:tr>
            </a:tbl>
          </a:graphicData>
        </a:graphic>
      </p:graphicFrame>
      <p:sp>
        <p:nvSpPr>
          <p:cNvPr id="127" name="Google Shape;127;p7"/>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8"/>
          <p:cNvSpPr txBox="1"/>
          <p:nvPr/>
        </p:nvSpPr>
        <p:spPr>
          <a:xfrm>
            <a:off x="-370225" y="4602000"/>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35" name="Google Shape;135;p8"/>
          <p:cNvSpPr txBox="1"/>
          <p:nvPr/>
        </p:nvSpPr>
        <p:spPr>
          <a:xfrm>
            <a:off x="4934450" y="677897"/>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36" name="Google Shape;136;p8"/>
          <p:cNvGraphicFramePr/>
          <p:nvPr/>
        </p:nvGraphicFramePr>
        <p:xfrm>
          <a:off x="169350" y="1581157"/>
          <a:ext cx="3000000" cy="3000000"/>
        </p:xfrm>
        <a:graphic>
          <a:graphicData uri="http://schemas.openxmlformats.org/drawingml/2006/table">
            <a:tbl>
              <a:tblPr firstRow="1" bandRow="1">
                <a:noFill/>
                <a:tableStyleId>{4ED3DB1B-6871-4794-BF27-82AF3668EE44}</a:tableStyleId>
              </a:tblPr>
              <a:tblGrid>
                <a:gridCol w="3066950">
                  <a:extLst>
                    <a:ext uri="{9D8B030D-6E8A-4147-A177-3AD203B41FA5}">
                      <a16:colId xmlns:a16="http://schemas.microsoft.com/office/drawing/2014/main" val="20000"/>
                    </a:ext>
                  </a:extLst>
                </a:gridCol>
                <a:gridCol w="2859700">
                  <a:extLst>
                    <a:ext uri="{9D8B030D-6E8A-4147-A177-3AD203B41FA5}">
                      <a16:colId xmlns:a16="http://schemas.microsoft.com/office/drawing/2014/main" val="20001"/>
                    </a:ext>
                  </a:extLst>
                </a:gridCol>
                <a:gridCol w="2963325">
                  <a:extLst>
                    <a:ext uri="{9D8B030D-6E8A-4147-A177-3AD203B41FA5}">
                      <a16:colId xmlns:a16="http://schemas.microsoft.com/office/drawing/2014/main" val="20002"/>
                    </a:ext>
                  </a:extLst>
                </a:gridCol>
                <a:gridCol w="2963325">
                  <a:extLst>
                    <a:ext uri="{9D8B030D-6E8A-4147-A177-3AD203B41FA5}">
                      <a16:colId xmlns:a16="http://schemas.microsoft.com/office/drawing/2014/main" val="20003"/>
                    </a:ext>
                  </a:extLst>
                </a:gridCol>
              </a:tblGrid>
              <a:tr h="686150">
                <a:tc>
                  <a:txBody>
                    <a:bodyPr/>
                    <a:lstStyle/>
                    <a:p>
                      <a:pPr marL="0" marR="0" lvl="0" indent="0" algn="l" rtl="0">
                        <a:spcBef>
                          <a:spcPts val="0"/>
                        </a:spcBef>
                        <a:spcAft>
                          <a:spcPts val="0"/>
                        </a:spcAft>
                        <a:buNone/>
                      </a:pPr>
                      <a:r>
                        <a:rPr lang="en-US" sz="1800"/>
                        <a:t>Paper Details (Citation)</a:t>
                      </a:r>
                      <a:endParaRPr sz="1800"/>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sz="1800"/>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sz="1800"/>
                    </a:p>
                  </a:txBody>
                  <a:tcPr marL="91450" marR="91450" marT="45725" marB="45725"/>
                </a:tc>
                <a:tc>
                  <a:txBody>
                    <a:bodyPr/>
                    <a:lstStyle/>
                    <a:p>
                      <a:pPr marL="0" marR="0" lvl="0" indent="0" algn="l" rtl="0">
                        <a:spcBef>
                          <a:spcPts val="0"/>
                        </a:spcBef>
                        <a:spcAft>
                          <a:spcPts val="0"/>
                        </a:spcAft>
                        <a:buNone/>
                      </a:pPr>
                      <a:r>
                        <a:rPr lang="en-US" sz="1800"/>
                        <a:t>Limitations</a:t>
                      </a:r>
                      <a:endParaRPr sz="1800"/>
                    </a:p>
                  </a:txBody>
                  <a:tcPr marL="91450" marR="91450" marT="45725" marB="45725"/>
                </a:tc>
                <a:extLst>
                  <a:ext uri="{0D108BD9-81ED-4DB2-BD59-A6C34878D82A}">
                    <a16:rowId xmlns:a16="http://schemas.microsoft.com/office/drawing/2014/main" val="10000"/>
                  </a:ext>
                </a:extLst>
              </a:tr>
              <a:tr h="4191775">
                <a:tc>
                  <a:txBody>
                    <a:bodyPr/>
                    <a:lstStyle/>
                    <a:p>
                      <a:pPr marL="0" marR="0" lvl="0" indent="0" algn="l" rtl="0">
                        <a:spcBef>
                          <a:spcPts val="0"/>
                        </a:spcBef>
                        <a:spcAft>
                          <a:spcPts val="0"/>
                        </a:spcAft>
                        <a:buNone/>
                      </a:pPr>
                      <a:r>
                        <a:rPr lang="en-US"/>
                        <a:t>S. Rendalkar and C. Chandankhede, "Sarcasm Detection of Online Comments Using Emotion Detection," 2018 International Conference on Inventive Research in Computing Applications (ICIRCA), 2018, pp. 1244-1249, doi: 10.1109/ICIRCA.2018.8597368.</a:t>
                      </a: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500" b="0" i="0">
                        <a:solidFill>
                          <a:schemeClr val="dk1"/>
                        </a:solidFill>
                        <a:latin typeface="Calibri"/>
                        <a:ea typeface="Calibri"/>
                        <a:cs typeface="Calibri"/>
                        <a:sym typeface="Calibri"/>
                      </a:endParaRPr>
                    </a:p>
                    <a:p>
                      <a:pPr marL="0" marR="0" lvl="0" indent="0" algn="l" rtl="0">
                        <a:spcBef>
                          <a:spcPts val="0"/>
                        </a:spcBef>
                        <a:spcAft>
                          <a:spcPts val="0"/>
                        </a:spcAft>
                        <a:buNone/>
                      </a:pPr>
                      <a:endParaRPr sz="1700" b="0" i="0">
                        <a:solidFill>
                          <a:schemeClr val="dk1"/>
                        </a:solidFill>
                        <a:latin typeface="Calibri"/>
                        <a:ea typeface="Calibri"/>
                        <a:cs typeface="Calibri"/>
                        <a:sym typeface="Calibri"/>
                      </a:endParaRPr>
                    </a:p>
                    <a:p>
                      <a:pPr marL="0" marR="0" lvl="0" indent="0" algn="l" rtl="0">
                        <a:spcBef>
                          <a:spcPts val="0"/>
                        </a:spcBef>
                        <a:spcAft>
                          <a:spcPts val="0"/>
                        </a:spcAft>
                        <a:buNone/>
                      </a:pPr>
                      <a:endParaRPr sz="1700" b="0" i="0">
                        <a:solidFill>
                          <a:schemeClr val="dk1"/>
                        </a:solidFill>
                        <a:latin typeface="Calibri"/>
                        <a:ea typeface="Calibri"/>
                        <a:cs typeface="Calibri"/>
                        <a:sym typeface="Calibri"/>
                      </a:endParaRPr>
                    </a:p>
                    <a:p>
                      <a:pPr marL="0" marR="0" lvl="0" indent="0" algn="l" rtl="0">
                        <a:spcBef>
                          <a:spcPts val="0"/>
                        </a:spcBef>
                        <a:spcAft>
                          <a:spcPts val="0"/>
                        </a:spcAft>
                        <a:buNone/>
                      </a:pPr>
                      <a:endParaRPr sz="1700" b="0" i="0">
                        <a:solidFill>
                          <a:schemeClr val="dk1"/>
                        </a:solidFill>
                        <a:latin typeface="Calibri"/>
                        <a:ea typeface="Calibri"/>
                        <a:cs typeface="Calibri"/>
                        <a:sym typeface="Calibri"/>
                      </a:endParaRPr>
                    </a:p>
                    <a:p>
                      <a:pPr marL="0" marR="0" lvl="0" indent="0" algn="l" rtl="0">
                        <a:spcBef>
                          <a:spcPts val="0"/>
                        </a:spcBef>
                        <a:spcAft>
                          <a:spcPts val="0"/>
                        </a:spcAft>
                        <a:buNone/>
                      </a:pPr>
                      <a:endParaRPr sz="17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a:t>Sentiment scores are used to detect emotions, after filtering out the data for non-english words. After the sentiment scores, word based and emotion based sarcasm detection methodologies are used to detect the sarcasm. Hybrid Sarcasm method is also utilized.</a:t>
                      </a:r>
                      <a:endParaRPr/>
                    </a:p>
                    <a:p>
                      <a:pPr marL="0" marR="0" lvl="0" indent="0" algn="l" rtl="0">
                        <a:spcBef>
                          <a:spcPts val="0"/>
                        </a:spcBef>
                        <a:spcAft>
                          <a:spcPts val="0"/>
                        </a:spcAft>
                        <a:buClr>
                          <a:schemeClr val="dk1"/>
                        </a:buClr>
                        <a:buSzPts val="1100"/>
                        <a:buFont typeface="Arial"/>
                        <a:buNone/>
                      </a:pPr>
                      <a:r>
                        <a:rPr lang="en-US"/>
                        <a:t>Preprocessing is done: by fetching of data, Parsing using POS Tagger and feature extraction. Emotion and sentiment identification: Finds emotions based on words nad emoticons. Keeps sentiment scores and emotion of emoticons. </a:t>
                      </a:r>
                      <a:endParaRPr/>
                    </a:p>
                    <a:p>
                      <a:pPr marL="0" marR="0" lvl="0" indent="0" algn="l" rtl="0">
                        <a:spcBef>
                          <a:spcPts val="0"/>
                        </a:spcBef>
                        <a:spcAft>
                          <a:spcPts val="0"/>
                        </a:spcAft>
                        <a:buClr>
                          <a:schemeClr val="dk1"/>
                        </a:buClr>
                        <a:buSzPts val="1100"/>
                        <a:buFont typeface="Arial"/>
                        <a:buNone/>
                      </a:pPr>
                      <a:r>
                        <a:rPr lang="en-US"/>
                        <a:t>Then Sarcasm Detection.</a:t>
                      </a:r>
                      <a:endParaRPr/>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a:t>Using a single metric to evaluate and search for sarcasm won't do. Multiple approaches need to be taken, as sarcasm is vast and has many forms. The data is obtained from various social media websites as well as public posts using GRAPH API and PBGLA model is utilized. The hybrid combination gives out much better results rather than going with a single approach.Recall, precision, f-Measure and accuracy were used for results. </a:t>
                      </a:r>
                      <a:endParaRPr/>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a:t>The methodologies to detect sarcasm</a:t>
                      </a:r>
                      <a:endParaRPr/>
                    </a:p>
                    <a:p>
                      <a:pPr marL="0" marR="0" lvl="0" indent="0" algn="l" rtl="0">
                        <a:spcBef>
                          <a:spcPts val="0"/>
                        </a:spcBef>
                        <a:spcAft>
                          <a:spcPts val="0"/>
                        </a:spcAft>
                        <a:buClr>
                          <a:schemeClr val="dk1"/>
                        </a:buClr>
                        <a:buSzPts val="1100"/>
                        <a:buFont typeface="Arial"/>
                        <a:buNone/>
                      </a:pPr>
                      <a:r>
                        <a:rPr lang="en-US"/>
                        <a:t>are a lot. To have to choose a hybrid</a:t>
                      </a:r>
                      <a:endParaRPr/>
                    </a:p>
                    <a:p>
                      <a:pPr marL="0" marR="0" lvl="0" indent="0" algn="l" rtl="0">
                        <a:spcBef>
                          <a:spcPts val="0"/>
                        </a:spcBef>
                        <a:spcAft>
                          <a:spcPts val="0"/>
                        </a:spcAft>
                        <a:buClr>
                          <a:schemeClr val="dk1"/>
                        </a:buClr>
                        <a:buSzPts val="1100"/>
                        <a:buFont typeface="Arial"/>
                        <a:buNone/>
                      </a:pPr>
                      <a:r>
                        <a:rPr lang="en-US"/>
                        <a:t>method out of all those combinations</a:t>
                      </a:r>
                      <a:endParaRPr/>
                    </a:p>
                    <a:p>
                      <a:pPr marL="0" marR="0" lvl="0" indent="0" algn="l" rtl="0">
                        <a:spcBef>
                          <a:spcPts val="0"/>
                        </a:spcBef>
                        <a:spcAft>
                          <a:spcPts val="0"/>
                        </a:spcAft>
                        <a:buNone/>
                      </a:pPr>
                      <a:r>
                        <a:rPr lang="en-US"/>
                        <a:t>to give out the best result is tough.</a:t>
                      </a:r>
                      <a:endParaRPr/>
                    </a:p>
                    <a:p>
                      <a:pPr marL="0" marR="0" lvl="0" indent="0" algn="l" rtl="0">
                        <a:spcBef>
                          <a:spcPts val="0"/>
                        </a:spcBef>
                        <a:spcAft>
                          <a:spcPts val="0"/>
                        </a:spcAft>
                        <a:buNone/>
                      </a:pPr>
                      <a:r>
                        <a:rPr lang="en-US"/>
                        <a:t>The Sarcasm detection is done through: Word based detection, emotion based detection,hybrid sarcasm detection, pattern and text match based, IWS- Interjection Word Start. </a:t>
                      </a:r>
                      <a:endParaRPr/>
                    </a:p>
                  </a:txBody>
                  <a:tcPr marL="91450" marR="91450" marT="45725" marB="45725"/>
                </a:tc>
                <a:extLst>
                  <a:ext uri="{0D108BD9-81ED-4DB2-BD59-A6C34878D82A}">
                    <a16:rowId xmlns:a16="http://schemas.microsoft.com/office/drawing/2014/main" val="10001"/>
                  </a:ext>
                </a:extLst>
              </a:tr>
            </a:tbl>
          </a:graphicData>
        </a:graphic>
      </p:graphicFrame>
      <p:sp>
        <p:nvSpPr>
          <p:cNvPr id="137" name="Google Shape;137;p8"/>
          <p:cNvSpPr txBox="1"/>
          <p:nvPr/>
        </p:nvSpPr>
        <p:spPr>
          <a:xfrm>
            <a:off x="169350" y="117620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Paper-1</a:t>
            </a:r>
            <a:endParaRPr/>
          </a:p>
        </p:txBody>
      </p:sp>
      <p:sp>
        <p:nvSpPr>
          <p:cNvPr id="138" name="Google Shape;138;p8"/>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39" name="Google Shape;139;p8"/>
          <p:cNvSpPr/>
          <p:nvPr/>
        </p:nvSpPr>
        <p:spPr>
          <a:xfrm>
            <a:off x="3791450" y="11396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9"/>
          <p:cNvSpPr txBox="1"/>
          <p:nvPr/>
        </p:nvSpPr>
        <p:spPr>
          <a:xfrm>
            <a:off x="1981200" y="1752600"/>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47" name="Google Shape;147;p9"/>
          <p:cNvSpPr txBox="1"/>
          <p:nvPr/>
        </p:nvSpPr>
        <p:spPr>
          <a:xfrm>
            <a:off x="4362950" y="57131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48" name="Google Shape;148;p9"/>
          <p:cNvGraphicFramePr/>
          <p:nvPr/>
        </p:nvGraphicFramePr>
        <p:xfrm>
          <a:off x="421300" y="1433712"/>
          <a:ext cx="3000000" cy="3000000"/>
        </p:xfrm>
        <a:graphic>
          <a:graphicData uri="http://schemas.openxmlformats.org/drawingml/2006/table">
            <a:tbl>
              <a:tblPr firstRow="1" bandRow="1">
                <a:noFill/>
                <a:tableStyleId>{4ED3DB1B-6871-4794-BF27-82AF3668EE44}</a:tableStyleId>
              </a:tblPr>
              <a:tblGrid>
                <a:gridCol w="2134550">
                  <a:extLst>
                    <a:ext uri="{9D8B030D-6E8A-4147-A177-3AD203B41FA5}">
                      <a16:colId xmlns:a16="http://schemas.microsoft.com/office/drawing/2014/main" val="20000"/>
                    </a:ext>
                  </a:extLst>
                </a:gridCol>
                <a:gridCol w="3797125">
                  <a:extLst>
                    <a:ext uri="{9D8B030D-6E8A-4147-A177-3AD203B41FA5}">
                      <a16:colId xmlns:a16="http://schemas.microsoft.com/office/drawing/2014/main" val="20001"/>
                    </a:ext>
                  </a:extLst>
                </a:gridCol>
                <a:gridCol w="2954900">
                  <a:extLst>
                    <a:ext uri="{9D8B030D-6E8A-4147-A177-3AD203B41FA5}">
                      <a16:colId xmlns:a16="http://schemas.microsoft.com/office/drawing/2014/main" val="20002"/>
                    </a:ext>
                  </a:extLst>
                </a:gridCol>
                <a:gridCol w="2144000">
                  <a:extLst>
                    <a:ext uri="{9D8B030D-6E8A-4147-A177-3AD203B41FA5}">
                      <a16:colId xmlns:a16="http://schemas.microsoft.com/office/drawing/2014/main" val="20003"/>
                    </a:ext>
                  </a:extLst>
                </a:gridCol>
              </a:tblGrid>
              <a:tr h="587100">
                <a:tc>
                  <a:txBody>
                    <a:bodyPr/>
                    <a:lstStyle/>
                    <a:p>
                      <a:pPr marL="0" marR="0" lvl="0" indent="0" algn="l" rtl="0">
                        <a:spcBef>
                          <a:spcPts val="0"/>
                        </a:spcBef>
                        <a:spcAft>
                          <a:spcPts val="0"/>
                        </a:spcAft>
                        <a:buNone/>
                      </a:pPr>
                      <a:r>
                        <a:rPr lang="en-US" sz="1800"/>
                        <a:t>Paper Details (Citation)</a:t>
                      </a:r>
                      <a:endParaRPr sz="1800"/>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sz="1800"/>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sz="1800"/>
                    </a:p>
                  </a:txBody>
                  <a:tcPr marL="91450" marR="91450" marT="45725" marB="45725"/>
                </a:tc>
                <a:tc>
                  <a:txBody>
                    <a:bodyPr/>
                    <a:lstStyle/>
                    <a:p>
                      <a:pPr marL="0" marR="0" lvl="0" indent="0" algn="l" rtl="0">
                        <a:spcBef>
                          <a:spcPts val="0"/>
                        </a:spcBef>
                        <a:spcAft>
                          <a:spcPts val="0"/>
                        </a:spcAft>
                        <a:buNone/>
                      </a:pPr>
                      <a:r>
                        <a:rPr lang="en-US" sz="1800"/>
                        <a:t>Limitations</a:t>
                      </a:r>
                      <a:endParaRPr sz="1800"/>
                    </a:p>
                  </a:txBody>
                  <a:tcPr marL="91450" marR="91450" marT="45725" marB="45725"/>
                </a:tc>
                <a:extLst>
                  <a:ext uri="{0D108BD9-81ED-4DB2-BD59-A6C34878D82A}">
                    <a16:rowId xmlns:a16="http://schemas.microsoft.com/office/drawing/2014/main" val="10000"/>
                  </a:ext>
                </a:extLst>
              </a:tr>
              <a:tr h="3971725">
                <a:tc>
                  <a:txBody>
                    <a:bodyPr/>
                    <a:lstStyle/>
                    <a:p>
                      <a:pPr marL="0" lvl="0" indent="0" algn="l" rtl="0">
                        <a:spcBef>
                          <a:spcPts val="0"/>
                        </a:spcBef>
                        <a:spcAft>
                          <a:spcPts val="0"/>
                        </a:spcAft>
                        <a:buNone/>
                      </a:pPr>
                      <a:r>
                        <a:rPr lang="en-US"/>
                        <a:t>P. Gidhe and L. Ragha, "Sarcasm detection of non # tagged statements using MLP-BP," 2017 International Conference on Advances in Computing, Communication and Control (ICAC3), 2017, pp. 1-4, doi: 10.1109/ICAC3.2017.8318756.</a:t>
                      </a:r>
                      <a:endParaRPr/>
                    </a:p>
                    <a:p>
                      <a:pPr marL="0" marR="0" lvl="0" indent="0" algn="l" rtl="0">
                        <a:spcBef>
                          <a:spcPts val="0"/>
                        </a:spcBef>
                        <a:spcAft>
                          <a:spcPts val="0"/>
                        </a:spcAft>
                        <a:buNone/>
                      </a:pPr>
                      <a:endParaRPr sz="1600" b="0" i="0">
                        <a:solidFill>
                          <a:schemeClr val="dk1"/>
                        </a:solidFill>
                        <a:latin typeface="Calibri"/>
                        <a:ea typeface="Calibri"/>
                        <a:cs typeface="Calibri"/>
                        <a:sym typeface="Calibri"/>
                      </a:endParaRPr>
                    </a:p>
                    <a:p>
                      <a:pPr marL="0" marR="0" lvl="0" indent="0" algn="l" rtl="0">
                        <a:spcBef>
                          <a:spcPts val="0"/>
                        </a:spcBef>
                        <a:spcAft>
                          <a:spcPts val="0"/>
                        </a:spcAft>
                        <a:buNone/>
                      </a:pPr>
                      <a:endParaRPr sz="1600"/>
                    </a:p>
                  </a:txBody>
                  <a:tcPr marL="91450" marR="91450" marT="45725" marB="45725">
                    <a:solidFill>
                      <a:srgbClr val="E8EBF5"/>
                    </a:solidFill>
                  </a:tcPr>
                </a:tc>
                <a:tc>
                  <a:txBody>
                    <a:bodyPr/>
                    <a:lstStyle/>
                    <a:p>
                      <a:pPr marL="0" lvl="0" indent="0" algn="l" rtl="0">
                        <a:spcBef>
                          <a:spcPts val="0"/>
                        </a:spcBef>
                        <a:spcAft>
                          <a:spcPts val="0"/>
                        </a:spcAft>
                        <a:buNone/>
                      </a:pPr>
                      <a:r>
                        <a:rPr lang="en-US"/>
                        <a:t>The Reddit dataset was used on the project. With the back propagation Neural Networks and MLP-BP classifiers were implemented </a:t>
                      </a:r>
                      <a:endParaRPr/>
                    </a:p>
                    <a:p>
                      <a:pPr marL="0" lvl="0" indent="0" algn="l" rtl="0">
                        <a:spcBef>
                          <a:spcPts val="0"/>
                        </a:spcBef>
                        <a:spcAft>
                          <a:spcPts val="0"/>
                        </a:spcAft>
                        <a:buNone/>
                      </a:pPr>
                      <a:r>
                        <a:rPr lang="en-US"/>
                        <a:t>in the project.  Only the sentences which are not tagged with #sarcasm were implemented by the model. </a:t>
                      </a:r>
                      <a:endParaRPr/>
                    </a:p>
                    <a:p>
                      <a:pPr marL="0" lvl="0" indent="0" algn="l" rtl="0">
                        <a:spcBef>
                          <a:spcPts val="0"/>
                        </a:spcBef>
                        <a:spcAft>
                          <a:spcPts val="0"/>
                        </a:spcAft>
                        <a:buNone/>
                      </a:pPr>
                      <a:r>
                        <a:rPr lang="en-US"/>
                        <a:t>To decipher sarcasm through sentiment emotions and semantic similarity through feature extractions. </a:t>
                      </a:r>
                      <a:endParaRPr/>
                    </a:p>
                    <a:p>
                      <a:pPr marL="0" marR="0" lvl="0" indent="0" algn="l" rtl="0">
                        <a:spcBef>
                          <a:spcPts val="0"/>
                        </a:spcBef>
                        <a:spcAft>
                          <a:spcPts val="0"/>
                        </a:spcAft>
                        <a:buNone/>
                      </a:pPr>
                      <a:r>
                        <a:rPr lang="en-US"/>
                        <a:t>Sigmoid function and Purelin activation functions are used in the hidden layer. Purelin activation function is the last function adn after that, it outputs the sentence whether it is sarcastic or not.</a:t>
                      </a:r>
                      <a:r>
                        <a:rPr lang="en-US">
                          <a:highlight>
                            <a:srgbClr val="FFFFFF"/>
                          </a:highlight>
                          <a:latin typeface="Arial"/>
                          <a:ea typeface="Arial"/>
                          <a:cs typeface="Arial"/>
                          <a:sym typeface="Arial"/>
                        </a:rPr>
                        <a:t> </a:t>
                      </a:r>
                      <a:endParaRPr>
                        <a:highlight>
                          <a:srgbClr val="FFFFFF"/>
                        </a:highlight>
                        <a:latin typeface="Arial"/>
                        <a:ea typeface="Arial"/>
                        <a:cs typeface="Arial"/>
                        <a:sym typeface="Arial"/>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a:t>The Reddit Dataset goes through the  tokenization process.(Preprocessing) Sentences which are structural, affective, and semantic are extracted(Feature Extraction).  The pleasantness, imagery, and activation values are extracted from DAL dictionary and sent to classifier. Pointwise Mutual Information (PMI) and Similarity Index are the metrics used to for evaluation. Cosine similarity index. </a:t>
                      </a:r>
                      <a:endParaRPr/>
                    </a:p>
                  </a:txBody>
                  <a:tcPr marL="91450" marR="91450" marT="45725" marB="45725"/>
                </a:tc>
                <a:tc>
                  <a:txBody>
                    <a:bodyPr/>
                    <a:lstStyle/>
                    <a:p>
                      <a:pPr marL="0" marR="0" lvl="0" indent="0" algn="l" rtl="0">
                        <a:spcBef>
                          <a:spcPts val="0"/>
                        </a:spcBef>
                        <a:spcAft>
                          <a:spcPts val="0"/>
                        </a:spcAft>
                        <a:buNone/>
                      </a:pPr>
                      <a:r>
                        <a:rPr lang="en-US"/>
                        <a:t>Sarcasm is not only in the sentence structures but in the emotions. To interpret sarcasm through indirectly portrayed emotions is very tough. </a:t>
                      </a:r>
                      <a:endParaRPr/>
                    </a:p>
                  </a:txBody>
                  <a:tcPr marL="91450" marR="91450" marT="45725" marB="45725"/>
                </a:tc>
                <a:extLst>
                  <a:ext uri="{0D108BD9-81ED-4DB2-BD59-A6C34878D82A}">
                    <a16:rowId xmlns:a16="http://schemas.microsoft.com/office/drawing/2014/main" val="10001"/>
                  </a:ext>
                </a:extLst>
              </a:tr>
            </a:tbl>
          </a:graphicData>
        </a:graphic>
      </p:graphicFrame>
      <p:sp>
        <p:nvSpPr>
          <p:cNvPr id="149" name="Google Shape;149;p9"/>
          <p:cNvSpPr txBox="1"/>
          <p:nvPr/>
        </p:nvSpPr>
        <p:spPr>
          <a:xfrm>
            <a:off x="421300" y="103300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Paper-2</a:t>
            </a:r>
            <a:endParaRPr/>
          </a:p>
        </p:txBody>
      </p:sp>
      <p:sp>
        <p:nvSpPr>
          <p:cNvPr id="150" name="Google Shape;150;p9"/>
          <p:cNvSpPr txBox="1">
            <a:spLocks noGrp="1"/>
          </p:cNvSpPr>
          <p:nvPr>
            <p:ph type="sldNum" idx="12"/>
          </p:nvPr>
        </p:nvSpPr>
        <p:spPr>
          <a:xfrm>
            <a:off x="8610600" y="6356350"/>
            <a:ext cx="352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1" name="Google Shape;151;p9"/>
          <p:cNvSpPr/>
          <p:nvPr/>
        </p:nvSpPr>
        <p:spPr>
          <a:xfrm>
            <a:off x="3219950" y="10330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p:nvPr/>
        </p:nvSpPr>
        <p:spPr>
          <a:xfrm>
            <a:off x="3048000" y="10019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0"/>
          <p:cNvSpPr txBox="1"/>
          <p:nvPr/>
        </p:nvSpPr>
        <p:spPr>
          <a:xfrm>
            <a:off x="2057400" y="1526375"/>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59" name="Google Shape;159;p10"/>
          <p:cNvSpPr txBox="1"/>
          <p:nvPr/>
        </p:nvSpPr>
        <p:spPr>
          <a:xfrm>
            <a:off x="4191000" y="54025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60" name="Google Shape;160;p10"/>
          <p:cNvGraphicFramePr/>
          <p:nvPr/>
        </p:nvGraphicFramePr>
        <p:xfrm>
          <a:off x="363050" y="1371262"/>
          <a:ext cx="3000000" cy="3000000"/>
        </p:xfrm>
        <a:graphic>
          <a:graphicData uri="http://schemas.openxmlformats.org/drawingml/2006/table">
            <a:tbl>
              <a:tblPr firstRow="1" bandRow="1">
                <a:noFill/>
                <a:tableStyleId>{4ED3DB1B-6871-4794-BF27-82AF3668EE44}</a:tableStyleId>
              </a:tblPr>
              <a:tblGrid>
                <a:gridCol w="2966700">
                  <a:extLst>
                    <a:ext uri="{9D8B030D-6E8A-4147-A177-3AD203B41FA5}">
                      <a16:colId xmlns:a16="http://schemas.microsoft.com/office/drawing/2014/main" val="20000"/>
                    </a:ext>
                  </a:extLst>
                </a:gridCol>
                <a:gridCol w="2766250">
                  <a:extLst>
                    <a:ext uri="{9D8B030D-6E8A-4147-A177-3AD203B41FA5}">
                      <a16:colId xmlns:a16="http://schemas.microsoft.com/office/drawing/2014/main" val="20001"/>
                    </a:ext>
                  </a:extLst>
                </a:gridCol>
                <a:gridCol w="2866475">
                  <a:extLst>
                    <a:ext uri="{9D8B030D-6E8A-4147-A177-3AD203B41FA5}">
                      <a16:colId xmlns:a16="http://schemas.microsoft.com/office/drawing/2014/main" val="20002"/>
                    </a:ext>
                  </a:extLst>
                </a:gridCol>
                <a:gridCol w="2866475">
                  <a:extLst>
                    <a:ext uri="{9D8B030D-6E8A-4147-A177-3AD203B41FA5}">
                      <a16:colId xmlns:a16="http://schemas.microsoft.com/office/drawing/2014/main" val="20003"/>
                    </a:ext>
                  </a:extLst>
                </a:gridCol>
              </a:tblGrid>
              <a:tr h="640100">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4572000">
                <a:tc>
                  <a:txBody>
                    <a:bodyPr/>
                    <a:lstStyle/>
                    <a:p>
                      <a:pPr marL="0" lvl="0" indent="0" algn="l" rtl="0">
                        <a:spcBef>
                          <a:spcPts val="0"/>
                        </a:spcBef>
                        <a:spcAft>
                          <a:spcPts val="0"/>
                        </a:spcAft>
                        <a:buSzPts val="1100"/>
                        <a:buNone/>
                      </a:pPr>
                      <a:r>
                        <a:rPr lang="en-US"/>
                        <a:t>Automatic Sarcasm detection using feature selection</a:t>
                      </a:r>
                      <a:endParaRPr/>
                    </a:p>
                    <a:p>
                      <a:pPr marL="0" lvl="0" indent="0" algn="l" rtl="0">
                        <a:spcBef>
                          <a:spcPts val="0"/>
                        </a:spcBef>
                        <a:spcAft>
                          <a:spcPts val="0"/>
                        </a:spcAft>
                        <a:buClr>
                          <a:schemeClr val="dk1"/>
                        </a:buClr>
                        <a:buSzPts val="1100"/>
                        <a:buFont typeface="Arial"/>
                        <a:buNone/>
                      </a:pPr>
                      <a:r>
                        <a:rPr lang="en-US"/>
                        <a:t>Authors:Paras Dharwal;Tanupriya Choudhury;Rajat Mittal;Praveen Kumar</a:t>
                      </a:r>
                      <a:endParaRPr/>
                    </a:p>
                    <a:p>
                      <a:pPr marL="0" lvl="0" indent="0" algn="l" rtl="0">
                        <a:spcBef>
                          <a:spcPts val="0"/>
                        </a:spcBef>
                        <a:spcAft>
                          <a:spcPts val="0"/>
                        </a:spcAft>
                        <a:buClr>
                          <a:schemeClr val="dk1"/>
                        </a:buClr>
                        <a:buSzPts val="1100"/>
                        <a:buFont typeface="Arial"/>
                        <a:buNone/>
                      </a:pPr>
                      <a:r>
                        <a:rPr lang="en-US"/>
                        <a:t>2017 3rd International Conference on Applied and Theoretical Computing and Communication Technology (iCATccT)</a:t>
                      </a:r>
                      <a:endParaRPr>
                        <a:highlight>
                          <a:srgbClr val="FFFFFF"/>
                        </a:highlight>
                      </a:endParaRPr>
                    </a:p>
                    <a:p>
                      <a:pPr marL="0" marR="0" lvl="0" indent="0" algn="l" rtl="0">
                        <a:spcBef>
                          <a:spcPts val="0"/>
                        </a:spcBef>
                        <a:spcAft>
                          <a:spcPts val="0"/>
                        </a:spcAft>
                        <a:buNone/>
                      </a:pPr>
                      <a:endParaRPr>
                        <a:highlight>
                          <a:srgbClr val="FFFFFF"/>
                        </a:highlight>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US"/>
                        <a:t>The objective of this paper is to automatically detect sarcasm in a given piece of text by building a model through the  application of the techniques such as preprocessing, feature engineering,feature selection and training these features on to some classification algorithms such as Logistic Regression,Support vector </a:t>
                      </a:r>
                      <a:endParaRPr/>
                    </a:p>
                    <a:p>
                      <a:pPr marL="0" marR="0" lvl="0" indent="0" algn="l" rtl="0">
                        <a:spcBef>
                          <a:spcPts val="0"/>
                        </a:spcBef>
                        <a:spcAft>
                          <a:spcPts val="0"/>
                        </a:spcAft>
                        <a:buNone/>
                      </a:pPr>
                      <a:r>
                        <a:rPr lang="en-US"/>
                        <a:t>Machines and Naive Bayes Classifier</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These methods are highly useful when we have more texts from a particular category. E.g., we have more positive texts than negative, and then this is useful.</a:t>
                      </a:r>
                      <a:endParaRPr/>
                    </a:p>
                  </a:txBody>
                  <a:tcPr marL="91450" marR="91450" marT="45725" marB="45725"/>
                </a:tc>
                <a:tc>
                  <a:txBody>
                    <a:bodyPr/>
                    <a:lstStyle/>
                    <a:p>
                      <a:pPr marL="0" marR="0" lvl="0" indent="0" algn="l" rtl="0">
                        <a:spcBef>
                          <a:spcPts val="0"/>
                        </a:spcBef>
                        <a:spcAft>
                          <a:spcPts val="0"/>
                        </a:spcAft>
                        <a:buNone/>
                      </a:pPr>
                      <a:r>
                        <a:rPr lang="en-US" b="1"/>
                        <a:t>EXPLANATION:</a:t>
                      </a:r>
                      <a:endParaRPr b="1"/>
                    </a:p>
                    <a:p>
                      <a:pPr marL="0" marR="0" lvl="0" indent="0" algn="l" rtl="0">
                        <a:spcBef>
                          <a:spcPts val="0"/>
                        </a:spcBef>
                        <a:spcAft>
                          <a:spcPts val="0"/>
                        </a:spcAft>
                        <a:buNone/>
                      </a:pPr>
                      <a:r>
                        <a:rPr lang="en-US" b="1"/>
                        <a:t>-&gt;</a:t>
                      </a:r>
                      <a:r>
                        <a:rPr lang="en-US"/>
                        <a:t>Preprocessing includes removal of unwanted symbols,characters,stop words etc from the given piece of text.</a:t>
                      </a:r>
                      <a:endParaRPr/>
                    </a:p>
                    <a:p>
                      <a:pPr marL="0" marR="0" lvl="0" indent="0" algn="l" rtl="0">
                        <a:spcBef>
                          <a:spcPts val="0"/>
                        </a:spcBef>
                        <a:spcAft>
                          <a:spcPts val="0"/>
                        </a:spcAft>
                        <a:buNone/>
                      </a:pPr>
                      <a:r>
                        <a:rPr lang="en-US" b="1"/>
                        <a:t>-&gt;</a:t>
                      </a:r>
                      <a:r>
                        <a:rPr lang="en-US"/>
                        <a:t>Feature engineering constitutes the following processes of tokenization, stemming, lemmatization and n-grams,in addition to feature extraction.</a:t>
                      </a:r>
                      <a:endParaRPr/>
                    </a:p>
                    <a:p>
                      <a:pPr marL="0" marR="0" lvl="0" indent="0" algn="l" rtl="0">
                        <a:spcBef>
                          <a:spcPts val="0"/>
                        </a:spcBef>
                        <a:spcAft>
                          <a:spcPts val="0"/>
                        </a:spcAft>
                        <a:buNone/>
                      </a:pPr>
                      <a:r>
                        <a:rPr lang="en-US" b="1"/>
                        <a:t>-&gt;</a:t>
                      </a:r>
                      <a:r>
                        <a:rPr lang="en-US"/>
                        <a:t>Feature selection constitutes selecting the important features from the extracted features by using using the techniques such as TF-IDF and chi-square analysis</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b="1"/>
                        <a:t>RESULTS:</a:t>
                      </a:r>
                      <a:endParaRPr b="1"/>
                    </a:p>
                    <a:p>
                      <a:pPr marL="285750" marR="0" lvl="0" indent="-317500" algn="l" rtl="0">
                        <a:spcBef>
                          <a:spcPts val="0"/>
                        </a:spcBef>
                        <a:spcAft>
                          <a:spcPts val="0"/>
                        </a:spcAft>
                        <a:buSzPts val="1400"/>
                        <a:buFont typeface="Calibri"/>
                        <a:buChar char="●"/>
                      </a:pPr>
                      <a:r>
                        <a:rPr lang="en-US"/>
                        <a:t>The n-grams model has given an F-score of around 0.56</a:t>
                      </a:r>
                      <a:endParaRPr/>
                    </a:p>
                    <a:p>
                      <a:pPr marL="285750" marR="0" lvl="0" indent="-317500" algn="l" rtl="0">
                        <a:spcBef>
                          <a:spcPts val="0"/>
                        </a:spcBef>
                        <a:spcAft>
                          <a:spcPts val="0"/>
                        </a:spcAft>
                        <a:buSzPts val="1400"/>
                        <a:buFont typeface="Calibri"/>
                        <a:buChar char="●"/>
                      </a:pPr>
                      <a:r>
                        <a:rPr lang="en-US"/>
                        <a:t>sentiment features have given an F-score around 0.41</a:t>
                      </a:r>
                      <a:endParaRPr/>
                    </a:p>
                  </a:txBody>
                  <a:tcPr marL="91450" marR="91450" marT="45725" marB="45725"/>
                </a:tc>
                <a:tc>
                  <a:txBody>
                    <a:bodyPr/>
                    <a:lstStyle/>
                    <a:p>
                      <a:pPr marL="0" marR="0" lvl="0" indent="0" algn="l" rtl="0">
                        <a:spcBef>
                          <a:spcPts val="0"/>
                        </a:spcBef>
                        <a:spcAft>
                          <a:spcPts val="0"/>
                        </a:spcAft>
                        <a:buNone/>
                      </a:pPr>
                      <a:r>
                        <a:rPr lang="en-US" b="1"/>
                        <a:t>Naïve Bayes</a:t>
                      </a:r>
                      <a:r>
                        <a:rPr lang="en-US"/>
                        <a:t> method does not lead to higher precision, and the chances of poor results are quite high in this,the main issue with </a:t>
                      </a:r>
                      <a:r>
                        <a:rPr lang="en-US" b="1"/>
                        <a:t>SVM</a:t>
                      </a:r>
                      <a:r>
                        <a:rPr lang="en-US"/>
                        <a:t> is both the speed and the size (both in training and testing), </a:t>
                      </a:r>
                      <a:r>
                        <a:rPr lang="en-US" b="1"/>
                        <a:t>Logistic regression</a:t>
                      </a:r>
                      <a:r>
                        <a:rPr lang="en-US"/>
                        <a:t> can provide excellent results but not as efficient as SVM.</a:t>
                      </a:r>
                      <a:endParaRPr/>
                    </a:p>
                  </a:txBody>
                  <a:tcPr marL="91450" marR="91450" marT="45725" marB="45725"/>
                </a:tc>
                <a:extLst>
                  <a:ext uri="{0D108BD9-81ED-4DB2-BD59-A6C34878D82A}">
                    <a16:rowId xmlns:a16="http://schemas.microsoft.com/office/drawing/2014/main" val="10001"/>
                  </a:ext>
                </a:extLst>
              </a:tr>
            </a:tbl>
          </a:graphicData>
        </a:graphic>
      </p:graphicFrame>
      <p:sp>
        <p:nvSpPr>
          <p:cNvPr id="161" name="Google Shape;161;p10"/>
          <p:cNvSpPr txBox="1"/>
          <p:nvPr/>
        </p:nvSpPr>
        <p:spPr>
          <a:xfrm>
            <a:off x="288125" y="10019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Paper-3</a:t>
            </a:r>
            <a:endParaRPr/>
          </a:p>
        </p:txBody>
      </p:sp>
      <p:sp>
        <p:nvSpPr>
          <p:cNvPr id="162" name="Google Shape;162;p10"/>
          <p:cNvSpPr txBox="1">
            <a:spLocks noGrp="1"/>
          </p:cNvSpPr>
          <p:nvPr>
            <p:ph type="sldNum" idx="12"/>
          </p:nvPr>
        </p:nvSpPr>
        <p:spPr>
          <a:xfrm>
            <a:off x="8610600" y="6356350"/>
            <a:ext cx="348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63" name="Google Shape;163;p10"/>
          <p:cNvSpPr txBox="1"/>
          <p:nvPr/>
        </p:nvSpPr>
        <p:spPr>
          <a:xfrm>
            <a:off x="0" y="0"/>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100">
              <a:highlight>
                <a:srgbClr val="FFFFFF"/>
              </a:highlight>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2291</Words>
  <Application>Microsoft Office PowerPoint</Application>
  <PresentationFormat>Widescreen</PresentationFormat>
  <Paragraphs>246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Noto Sans Symbols</vt:lpstr>
      <vt:lpstr>Times New Roman</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Pooja Agarwal</dc:creator>
  <cp:lastModifiedBy>Phani kumar Vedurumudi</cp:lastModifiedBy>
  <cp:revision>1</cp:revision>
  <dcterms:created xsi:type="dcterms:W3CDTF">2020-11-22T08:14:37Z</dcterms:created>
  <dcterms:modified xsi:type="dcterms:W3CDTF">2022-09-23T14:08:40Z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