
<file path=[Content_Types].xml><?xml version="1.0" encoding="utf-8"?>
<Types xmlns="http://schemas.openxmlformats.org/package/2006/content-types">
  <Default Extension="jpeg" ContentType="image/jpeg"/>
  <Default Extension="png" ContentType="image/png"/>
  <Default Extension="ppm"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9" r:id="rId2"/>
    <p:sldId id="291" r:id="rId3"/>
    <p:sldId id="269" r:id="rId4"/>
    <p:sldId id="271" r:id="rId5"/>
    <p:sldId id="283" r:id="rId6"/>
    <p:sldId id="287" r:id="rId7"/>
    <p:sldId id="286" r:id="rId8"/>
    <p:sldId id="288" r:id="rId9"/>
    <p:sldId id="289" r:id="rId10"/>
    <p:sldId id="290" r:id="rId11"/>
    <p:sldId id="285" r:id="rId12"/>
    <p:sldId id="272" r:id="rId13"/>
    <p:sldId id="273" r:id="rId14"/>
    <p:sldId id="274" r:id="rId15"/>
    <p:sldId id="276" r:id="rId16"/>
    <p:sldId id="277" r:id="rId17"/>
    <p:sldId id="278" r:id="rId18"/>
    <p:sldId id="279" r:id="rId19"/>
    <p:sldId id="281" r:id="rId20"/>
    <p:sldId id="282" r:id="rId21"/>
    <p:sldId id="284" r:id="rId22"/>
    <p:sldId id="257" r:id="rId23"/>
    <p:sldId id="258" r:id="rId24"/>
    <p:sldId id="261" r:id="rId25"/>
    <p:sldId id="262" r:id="rId26"/>
    <p:sldId id="260" r:id="rId27"/>
    <p:sldId id="263" r:id="rId28"/>
    <p:sldId id="268" r:id="rId29"/>
    <p:sldId id="265" r:id="rId30"/>
    <p:sldId id="264" r:id="rId31"/>
    <p:sldId id="267"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1/31/2023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1/31/2023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1/31/2023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1/31/2023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1/31/2023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1/31/2023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1/31/2023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pm"/><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7735D2-4218-A9CF-9DDD-3BBEEF80D6DF}"/>
              </a:ext>
            </a:extLst>
          </p:cNvPr>
          <p:cNvSpPr txBox="1"/>
          <p:nvPr/>
        </p:nvSpPr>
        <p:spPr>
          <a:xfrm>
            <a:off x="977153" y="5271247"/>
            <a:ext cx="6140823" cy="1446550"/>
          </a:xfrm>
          <a:prstGeom prst="rect">
            <a:avLst/>
          </a:prstGeom>
          <a:noFill/>
        </p:spPr>
        <p:txBody>
          <a:bodyPr wrap="square" rtlCol="0">
            <a:spAutoFit/>
          </a:bodyPr>
          <a:lstStyle/>
          <a:p>
            <a:r>
              <a:rPr lang="en-US" sz="8800" b="1" u="sng" dirty="0">
                <a:latin typeface="Agency FB" panose="020B0503020202020204" pitchFamily="34" charset="0"/>
              </a:rPr>
              <a:t>Neural network</a:t>
            </a:r>
          </a:p>
        </p:txBody>
      </p:sp>
      <p:pic>
        <p:nvPicPr>
          <p:cNvPr id="5" name="Picture 4">
            <a:extLst>
              <a:ext uri="{FF2B5EF4-FFF2-40B4-BE49-F238E27FC236}">
                <a16:creationId xmlns:a16="http://schemas.microsoft.com/office/drawing/2014/main" id="{24EC853F-A9BC-F6F2-CB19-C31FAB26A8BB}"/>
              </a:ext>
            </a:extLst>
          </p:cNvPr>
          <p:cNvPicPr>
            <a:picLocks noChangeAspect="1"/>
          </p:cNvPicPr>
          <p:nvPr/>
        </p:nvPicPr>
        <p:blipFill>
          <a:blip r:embed="rId2"/>
          <a:stretch>
            <a:fillRect/>
          </a:stretch>
        </p:blipFill>
        <p:spPr>
          <a:xfrm>
            <a:off x="0" y="0"/>
            <a:ext cx="12192000" cy="5271247"/>
          </a:xfrm>
          <a:prstGeom prst="rect">
            <a:avLst/>
          </a:prstGeom>
        </p:spPr>
      </p:pic>
      <p:sp>
        <p:nvSpPr>
          <p:cNvPr id="3" name="TextBox 2">
            <a:extLst>
              <a:ext uri="{FF2B5EF4-FFF2-40B4-BE49-F238E27FC236}">
                <a16:creationId xmlns:a16="http://schemas.microsoft.com/office/drawing/2014/main" id="{0D8FB406-7CCD-00F5-0801-7C0E4A12718F}"/>
              </a:ext>
            </a:extLst>
          </p:cNvPr>
          <p:cNvSpPr txBox="1"/>
          <p:nvPr/>
        </p:nvSpPr>
        <p:spPr>
          <a:xfrm>
            <a:off x="7117976" y="6357755"/>
            <a:ext cx="3926541" cy="369332"/>
          </a:xfrm>
          <a:prstGeom prst="rect">
            <a:avLst/>
          </a:prstGeom>
          <a:noFill/>
        </p:spPr>
        <p:txBody>
          <a:bodyPr wrap="square" rtlCol="0">
            <a:spAutoFit/>
          </a:bodyPr>
          <a:lstStyle/>
          <a:p>
            <a:r>
              <a:rPr lang="en-IN" dirty="0"/>
              <a:t>by Phani musunuri</a:t>
            </a:r>
          </a:p>
        </p:txBody>
      </p:sp>
    </p:spTree>
    <p:extLst>
      <p:ext uri="{BB962C8B-B14F-4D97-AF65-F5344CB8AC3E}">
        <p14:creationId xmlns:p14="http://schemas.microsoft.com/office/powerpoint/2010/main" val="2861988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777BAC6-CC07-F519-7430-2AD1EDF6170D}"/>
              </a:ext>
            </a:extLst>
          </p:cNvPr>
          <p:cNvSpPr txBox="1"/>
          <p:nvPr/>
        </p:nvSpPr>
        <p:spPr>
          <a:xfrm>
            <a:off x="1407459" y="1129553"/>
            <a:ext cx="7458635" cy="5355312"/>
          </a:xfrm>
          <a:prstGeom prst="rect">
            <a:avLst/>
          </a:prstGeom>
          <a:noFill/>
        </p:spPr>
        <p:txBody>
          <a:bodyPr wrap="square" rtlCol="0">
            <a:spAutoFit/>
          </a:bodyPr>
          <a:lstStyle/>
          <a:p>
            <a:r>
              <a:rPr lang="en-IN" b="1" u="sng" dirty="0">
                <a:solidFill>
                  <a:srgbClr val="002E5B"/>
                </a:solidFill>
                <a:latin typeface="Arial" panose="020B0604020202020204" pitchFamily="34" charset="0"/>
              </a:rPr>
              <a:t>Application of neural networks:</a:t>
            </a:r>
          </a:p>
          <a:p>
            <a:endParaRPr lang="en-IN" b="1" i="0" dirty="0">
              <a:solidFill>
                <a:srgbClr val="002E5B"/>
              </a:solidFill>
              <a:effectLst/>
              <a:latin typeface="Arial" panose="020B0604020202020204" pitchFamily="34" charset="0"/>
            </a:endParaRPr>
          </a:p>
          <a:p>
            <a:pPr marL="285750" indent="-285750">
              <a:buFont typeface="Wingdings" panose="05000000000000000000" pitchFamily="2" charset="2"/>
              <a:buChar char="Ø"/>
            </a:pPr>
            <a:r>
              <a:rPr lang="en-US" dirty="0">
                <a:latin typeface="roboto" panose="020B0604020202020204" pitchFamily="2" charset="0"/>
              </a:rPr>
              <a:t>T</a:t>
            </a:r>
            <a:r>
              <a:rPr lang="en-US" b="0" i="0" dirty="0">
                <a:effectLst/>
                <a:latin typeface="roboto" panose="020B0604020202020204" pitchFamily="2" charset="0"/>
              </a:rPr>
              <a:t>hese artificial neurons function in a way similar to the human brain.</a:t>
            </a:r>
          </a:p>
          <a:p>
            <a:pPr marL="285750" indent="-285750">
              <a:buFont typeface="Wingdings" panose="05000000000000000000" pitchFamily="2" charset="2"/>
              <a:buChar char="Ø"/>
            </a:pPr>
            <a:r>
              <a:rPr lang="en-US" b="0" i="0" dirty="0">
                <a:effectLst/>
                <a:latin typeface="roboto" panose="020B0604020202020204" pitchFamily="2" charset="0"/>
              </a:rPr>
              <a:t>They can be used for image recognition, character recognition and stock market predictions.</a:t>
            </a:r>
            <a:endParaRPr lang="en-IN" b="1" i="0" dirty="0">
              <a:effectLst/>
              <a:latin typeface="Arial" panose="020B0604020202020204" pitchFamily="34" charset="0"/>
            </a:endParaRPr>
          </a:p>
          <a:p>
            <a:pPr marL="285750" indent="-285750">
              <a:buFont typeface="Wingdings" panose="05000000000000000000" pitchFamily="2" charset="2"/>
              <a:buChar char="Ø"/>
            </a:pPr>
            <a:r>
              <a:rPr lang="en-IN" dirty="0">
                <a:latin typeface="Arial" panose="020B0604020202020204" pitchFamily="34" charset="0"/>
                <a:cs typeface="Arial" panose="020B0604020202020204" pitchFamily="34" charset="0"/>
              </a:rPr>
              <a:t>Weather forecasting</a:t>
            </a:r>
          </a:p>
          <a:p>
            <a:pPr marL="285750" indent="-285750">
              <a:buFont typeface="Wingdings" panose="05000000000000000000" pitchFamily="2" charset="2"/>
              <a:buChar char="Ø"/>
            </a:pPr>
            <a:r>
              <a:rPr lang="en-IN" i="0" dirty="0">
                <a:effectLst/>
                <a:latin typeface="Arial" panose="020B0604020202020204" pitchFamily="34" charset="0"/>
                <a:cs typeface="Arial" panose="020B0604020202020204" pitchFamily="34" charset="0"/>
              </a:rPr>
              <a:t>Healthcare</a:t>
            </a:r>
          </a:p>
          <a:p>
            <a:pPr marL="285750" indent="-285750">
              <a:buFont typeface="Wingdings" panose="05000000000000000000" pitchFamily="2" charset="2"/>
              <a:buChar char="Ø"/>
            </a:pPr>
            <a:r>
              <a:rPr lang="en-IN" i="0" dirty="0">
                <a:effectLst/>
                <a:latin typeface="Arial" panose="020B0604020202020204" pitchFamily="34" charset="0"/>
                <a:cs typeface="Arial" panose="020B0604020202020204" pitchFamily="34" charset="0"/>
              </a:rPr>
              <a:t>Defence</a:t>
            </a:r>
          </a:p>
          <a:p>
            <a:pPr marL="285750" indent="-285750">
              <a:buFont typeface="Wingdings" panose="05000000000000000000" pitchFamily="2" charset="2"/>
              <a:buChar char="Ø"/>
            </a:pPr>
            <a:r>
              <a:rPr lang="en-IN" i="0" dirty="0">
                <a:effectLst/>
                <a:latin typeface="Arial" panose="020B0604020202020204" pitchFamily="34" charset="0"/>
                <a:cs typeface="Arial" panose="020B0604020202020204" pitchFamily="34" charset="0"/>
              </a:rPr>
              <a:t>Aerospace</a:t>
            </a:r>
          </a:p>
          <a:p>
            <a:pPr marL="285750" indent="-285750">
              <a:buFont typeface="Wingdings" panose="05000000000000000000" pitchFamily="2" charset="2"/>
              <a:buChar char="Ø"/>
            </a:pP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IN" i="0" dirty="0">
                <a:effectLst/>
                <a:latin typeface="Arial" panose="020B0604020202020204" pitchFamily="34" charset="0"/>
                <a:cs typeface="Arial" panose="020B0604020202020204" pitchFamily="34" charset="0"/>
              </a:rPr>
              <a:t>In this project we use artificial neural network (ANN) to give better estimates for the two use cases:</a:t>
            </a:r>
          </a:p>
          <a:p>
            <a:pPr marL="285750" indent="-285750">
              <a:buFont typeface="Wingdings" panose="05000000000000000000" pitchFamily="2" charset="2"/>
              <a:buChar char="Ø"/>
            </a:pPr>
            <a:r>
              <a:rPr lang="en-IN" dirty="0">
                <a:latin typeface="Arial" panose="020B0604020202020204" pitchFamily="34" charset="0"/>
                <a:cs typeface="Arial" panose="020B0604020202020204" pitchFamily="34" charset="0"/>
              </a:rPr>
              <a:t> auto-mpg(regression)</a:t>
            </a:r>
          </a:p>
          <a:p>
            <a:pPr marL="285750" indent="-285750">
              <a:buFont typeface="Wingdings" panose="05000000000000000000" pitchFamily="2" charset="2"/>
              <a:buChar char="Ø"/>
            </a:pPr>
            <a:r>
              <a:rPr lang="en-IN" dirty="0">
                <a:latin typeface="Arial" panose="020B0604020202020204" pitchFamily="34" charset="0"/>
                <a:cs typeface="Arial" panose="020B0604020202020204" pitchFamily="34" charset="0"/>
              </a:rPr>
              <a:t>Hepatitis(classification)</a:t>
            </a:r>
          </a:p>
          <a:p>
            <a:pPr marL="285750" indent="-285750">
              <a:buFont typeface="Wingdings" panose="05000000000000000000" pitchFamily="2" charset="2"/>
              <a:buChar char="Ø"/>
            </a:pPr>
            <a:endParaRPr lang="en-IN" i="0" dirty="0">
              <a:effectLst/>
              <a:latin typeface="Arial" panose="020B0604020202020204" pitchFamily="34" charset="0"/>
              <a:cs typeface="Arial" panose="020B0604020202020204" pitchFamily="34" charset="0"/>
            </a:endParaRPr>
          </a:p>
          <a:p>
            <a:endParaRPr lang="en-IN" b="0" i="0" dirty="0">
              <a:solidFill>
                <a:srgbClr val="000000"/>
              </a:solidFill>
              <a:effectLst/>
              <a:latin typeface="roboto" panose="02000000000000000000" pitchFamily="2" charset="0"/>
            </a:endParaRPr>
          </a:p>
          <a:p>
            <a:endParaRPr lang="en-IN" b="0" i="0" dirty="0">
              <a:solidFill>
                <a:srgbClr val="000000"/>
              </a:solidFill>
              <a:effectLst/>
              <a:latin typeface="roboto" panose="02000000000000000000" pitchFamily="2" charset="0"/>
            </a:endParaRPr>
          </a:p>
          <a:p>
            <a:endParaRPr lang="en-IN" dirty="0"/>
          </a:p>
          <a:p>
            <a:endParaRPr lang="en-IN" dirty="0"/>
          </a:p>
        </p:txBody>
      </p:sp>
    </p:spTree>
    <p:extLst>
      <p:ext uri="{BB962C8B-B14F-4D97-AF65-F5344CB8AC3E}">
        <p14:creationId xmlns:p14="http://schemas.microsoft.com/office/powerpoint/2010/main" val="3020502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FEABB-95A2-7082-A37F-479362C87D8B}"/>
              </a:ext>
            </a:extLst>
          </p:cNvPr>
          <p:cNvSpPr>
            <a:spLocks noGrp="1"/>
          </p:cNvSpPr>
          <p:nvPr>
            <p:ph type="ctrTitle"/>
          </p:nvPr>
        </p:nvSpPr>
        <p:spPr/>
        <p:txBody>
          <a:bodyPr/>
          <a:lstStyle/>
          <a:p>
            <a:r>
              <a:rPr lang="en-IN" dirty="0"/>
              <a:t>Neural network approach for the auto-mpg</a:t>
            </a:r>
          </a:p>
        </p:txBody>
      </p:sp>
      <p:sp>
        <p:nvSpPr>
          <p:cNvPr id="3" name="Subtitle 2">
            <a:extLst>
              <a:ext uri="{FF2B5EF4-FFF2-40B4-BE49-F238E27FC236}">
                <a16:creationId xmlns:a16="http://schemas.microsoft.com/office/drawing/2014/main" id="{745F6015-3E9B-EC16-FCDF-5714EB8F2318}"/>
              </a:ext>
            </a:extLst>
          </p:cNvPr>
          <p:cNvSpPr>
            <a:spLocks noGrp="1"/>
          </p:cNvSpPr>
          <p:nvPr>
            <p:ph type="subTitle" idx="1"/>
          </p:nvPr>
        </p:nvSpPr>
        <p:spPr/>
        <p:txBody>
          <a:bodyPr/>
          <a:lstStyle/>
          <a:p>
            <a:r>
              <a:rPr lang="en-IN" dirty="0"/>
              <a:t>Regression problem</a:t>
            </a:r>
          </a:p>
        </p:txBody>
      </p:sp>
    </p:spTree>
    <p:extLst>
      <p:ext uri="{BB962C8B-B14F-4D97-AF65-F5344CB8AC3E}">
        <p14:creationId xmlns:p14="http://schemas.microsoft.com/office/powerpoint/2010/main" val="2480580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2C45C4B-98F9-A27A-CDDB-CDCF143F1565}"/>
              </a:ext>
            </a:extLst>
          </p:cNvPr>
          <p:cNvSpPr txBox="1"/>
          <p:nvPr/>
        </p:nvSpPr>
        <p:spPr>
          <a:xfrm>
            <a:off x="1048871" y="1048871"/>
            <a:ext cx="9224682" cy="5201424"/>
          </a:xfrm>
          <a:prstGeom prst="rect">
            <a:avLst/>
          </a:prstGeom>
          <a:noFill/>
        </p:spPr>
        <p:txBody>
          <a:bodyPr wrap="square" rtlCol="0">
            <a:spAutoFit/>
          </a:bodyPr>
          <a:lstStyle/>
          <a:p>
            <a:r>
              <a:rPr lang="en-IN" sz="2400" b="1" u="sng" dirty="0">
                <a:solidFill>
                  <a:schemeClr val="bg1"/>
                </a:solidFill>
                <a:latin typeface="Arial" panose="020B0604020202020204" pitchFamily="34" charset="0"/>
                <a:cs typeface="Arial" panose="020B0604020202020204" pitchFamily="34" charset="0"/>
              </a:rPr>
              <a:t>Background:</a:t>
            </a:r>
          </a:p>
          <a:p>
            <a:endParaRPr lang="en-IN" sz="2400" u="sng" dirty="0">
              <a:latin typeface="Arial" panose="020B0604020202020204" pitchFamily="34" charset="0"/>
              <a:cs typeface="Arial" panose="020B0604020202020204" pitchFamily="34" charset="0"/>
            </a:endParaRPr>
          </a:p>
          <a:p>
            <a:r>
              <a:rPr lang="en-US" sz="2000" dirty="0">
                <a:latin typeface="Average"/>
                <a:ea typeface="Average"/>
                <a:cs typeface="Average"/>
                <a:sym typeface="Average"/>
              </a:rPr>
              <a:t>The automotive industry is extremely competitive. With increasing fuel prices and picky customers, automobile makers are constantly optimizing their process to increase fuel efficiency</a:t>
            </a:r>
          </a:p>
          <a:p>
            <a:endParaRPr lang="en-US" sz="2400" dirty="0">
              <a:latin typeface="Average"/>
              <a:ea typeface="Average"/>
              <a:cs typeface="Average"/>
              <a:sym typeface="Average"/>
            </a:endParaRPr>
          </a:p>
          <a:p>
            <a:r>
              <a:rPr lang="en-US" sz="2800" b="1" u="sng" dirty="0">
                <a:solidFill>
                  <a:schemeClr val="bg1"/>
                </a:solidFill>
                <a:latin typeface="Average"/>
                <a:ea typeface="Average"/>
                <a:cs typeface="Average"/>
                <a:sym typeface="Average"/>
              </a:rPr>
              <a:t>Problem statement:</a:t>
            </a:r>
          </a:p>
          <a:p>
            <a:endParaRPr lang="en-US" sz="2400" dirty="0">
              <a:latin typeface="Average"/>
              <a:ea typeface="Average"/>
              <a:cs typeface="Average"/>
              <a:sym typeface="Average"/>
            </a:endParaRPr>
          </a:p>
          <a:p>
            <a:r>
              <a:rPr lang="en-US" sz="2000" dirty="0">
                <a:latin typeface="Average"/>
              </a:rPr>
              <a:t>In this project we will train an Artificial Neural Network (ANN) to give better estimates for MPG rates all over the automobile industry. Such calculation would help to reduce the efforts needed to design and analyze automobile fuel consumption with such limited factors "attributes (cylinders, displacement factor, horsepower, weight, acceleration, model year and origins of manufacturing).</a:t>
            </a:r>
            <a:endParaRPr lang="en-IN" sz="2000" dirty="0">
              <a:latin typeface="Average"/>
            </a:endParaRPr>
          </a:p>
          <a:p>
            <a:endParaRPr lang="en-IN" sz="2400" dirty="0">
              <a:latin typeface="Average"/>
              <a:ea typeface="Average"/>
              <a:cs typeface="Average"/>
              <a:sym typeface="Average"/>
            </a:endParaRPr>
          </a:p>
          <a:p>
            <a:endParaRPr lang="en-IN" sz="2400" dirty="0"/>
          </a:p>
        </p:txBody>
      </p:sp>
    </p:spTree>
    <p:extLst>
      <p:ext uri="{BB962C8B-B14F-4D97-AF65-F5344CB8AC3E}">
        <p14:creationId xmlns:p14="http://schemas.microsoft.com/office/powerpoint/2010/main" val="12979135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C18BA0-6609-4B62-CC5D-062A39B34956}"/>
              </a:ext>
            </a:extLst>
          </p:cNvPr>
          <p:cNvSpPr txBox="1"/>
          <p:nvPr/>
        </p:nvSpPr>
        <p:spPr>
          <a:xfrm>
            <a:off x="1443318" y="1039906"/>
            <a:ext cx="3863788" cy="523220"/>
          </a:xfrm>
          <a:prstGeom prst="rect">
            <a:avLst/>
          </a:prstGeom>
          <a:noFill/>
        </p:spPr>
        <p:txBody>
          <a:bodyPr wrap="square" rtlCol="0">
            <a:spAutoFit/>
          </a:bodyPr>
          <a:lstStyle/>
          <a:p>
            <a:r>
              <a:rPr lang="en-IN" sz="2800" dirty="0">
                <a:solidFill>
                  <a:schemeClr val="bg1"/>
                </a:solidFill>
                <a:latin typeface="Arial" panose="020B0604020202020204" pitchFamily="34" charset="0"/>
                <a:cs typeface="Arial" panose="020B0604020202020204" pitchFamily="34" charset="0"/>
              </a:rPr>
              <a:t>Data &amp; quality check:</a:t>
            </a:r>
          </a:p>
        </p:txBody>
      </p:sp>
      <p:sp>
        <p:nvSpPr>
          <p:cNvPr id="3" name="TextBox 2">
            <a:extLst>
              <a:ext uri="{FF2B5EF4-FFF2-40B4-BE49-F238E27FC236}">
                <a16:creationId xmlns:a16="http://schemas.microsoft.com/office/drawing/2014/main" id="{243E98D7-282D-A3C1-3C5C-B1F109665A46}"/>
              </a:ext>
            </a:extLst>
          </p:cNvPr>
          <p:cNvSpPr txBox="1"/>
          <p:nvPr/>
        </p:nvSpPr>
        <p:spPr>
          <a:xfrm>
            <a:off x="1272988" y="2026024"/>
            <a:ext cx="8130988" cy="1292662"/>
          </a:xfrm>
          <a:prstGeom prst="rect">
            <a:avLst/>
          </a:prstGeom>
          <a:noFill/>
        </p:spPr>
        <p:txBody>
          <a:bodyPr wrap="square" rtlCol="0">
            <a:spAutoFit/>
          </a:bodyPr>
          <a:lstStyle/>
          <a:p>
            <a:pPr marL="457200" marR="0" lvl="0" indent="-457200" rtl="0">
              <a:lnSpc>
                <a:spcPct val="100000"/>
              </a:lnSpc>
              <a:spcBef>
                <a:spcPts val="0"/>
              </a:spcBef>
              <a:spcAft>
                <a:spcPts val="0"/>
              </a:spcAft>
              <a:buClr>
                <a:schemeClr val="tx1"/>
              </a:buClr>
              <a:buSzPts val="1400"/>
              <a:buFont typeface="Wingdings" panose="05000000000000000000" pitchFamily="2" charset="2"/>
              <a:buChar char="Ø"/>
            </a:pPr>
            <a:r>
              <a:rPr lang="en-US" sz="2000" b="0" i="0" u="none" strike="noStrike" cap="none" dirty="0">
                <a:latin typeface="Average"/>
                <a:ea typeface="Average"/>
                <a:cs typeface="Average"/>
                <a:sym typeface="Average"/>
              </a:rPr>
              <a:t>In this data we have 9 attributes  and 398 observations.</a:t>
            </a:r>
            <a:endParaRPr lang="en-US" sz="2000" dirty="0">
              <a:sym typeface="Average"/>
            </a:endParaRPr>
          </a:p>
          <a:p>
            <a:pPr marL="457200" marR="0" lvl="0" indent="-457200" rtl="0">
              <a:lnSpc>
                <a:spcPct val="100000"/>
              </a:lnSpc>
              <a:spcBef>
                <a:spcPts val="0"/>
              </a:spcBef>
              <a:spcAft>
                <a:spcPts val="0"/>
              </a:spcAft>
              <a:buClr>
                <a:schemeClr val="tx1"/>
              </a:buClr>
              <a:buSzPts val="1400"/>
              <a:buFont typeface="Wingdings" panose="05000000000000000000" pitchFamily="2" charset="2"/>
              <a:buChar char="Ø"/>
            </a:pPr>
            <a:r>
              <a:rPr lang="en-US" sz="2000" b="0" i="0" u="none" strike="noStrike" cap="none" dirty="0">
                <a:latin typeface="Average"/>
                <a:ea typeface="Average"/>
                <a:cs typeface="Average"/>
                <a:sym typeface="Average"/>
              </a:rPr>
              <a:t>Attributes present  in the data set are Horsepower, Acceleration, Cylinders, Displacement, Weight, MPG, Car name, Origin, Model year.</a:t>
            </a:r>
            <a:endParaRPr lang="en-US" sz="2000" dirty="0"/>
          </a:p>
          <a:p>
            <a:endParaRPr lang="en-IN" dirty="0"/>
          </a:p>
        </p:txBody>
      </p:sp>
      <p:pic>
        <p:nvPicPr>
          <p:cNvPr id="5" name="Picture 4">
            <a:extLst>
              <a:ext uri="{FF2B5EF4-FFF2-40B4-BE49-F238E27FC236}">
                <a16:creationId xmlns:a16="http://schemas.microsoft.com/office/drawing/2014/main" id="{D1A13F32-EFA9-3F7E-6393-B6A1C8A78C7C}"/>
              </a:ext>
            </a:extLst>
          </p:cNvPr>
          <p:cNvPicPr>
            <a:picLocks noChangeAspect="1"/>
          </p:cNvPicPr>
          <p:nvPr/>
        </p:nvPicPr>
        <p:blipFill>
          <a:blip r:embed="rId2"/>
          <a:stretch>
            <a:fillRect/>
          </a:stretch>
        </p:blipFill>
        <p:spPr>
          <a:xfrm>
            <a:off x="1416424" y="3429000"/>
            <a:ext cx="9754961" cy="2600688"/>
          </a:xfrm>
          <a:prstGeom prst="rect">
            <a:avLst/>
          </a:prstGeom>
        </p:spPr>
      </p:pic>
    </p:spTree>
    <p:extLst>
      <p:ext uri="{BB962C8B-B14F-4D97-AF65-F5344CB8AC3E}">
        <p14:creationId xmlns:p14="http://schemas.microsoft.com/office/powerpoint/2010/main" val="1859604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7">
            <a:extLst>
              <a:ext uri="{FF2B5EF4-FFF2-40B4-BE49-F238E27FC236}">
                <a16:creationId xmlns:a16="http://schemas.microsoft.com/office/drawing/2014/main" id="{D966064B-B6FA-0A92-264D-9C3FE6348F04}"/>
              </a:ext>
            </a:extLst>
          </p:cNvPr>
          <p:cNvPicPr>
            <a:picLocks noChangeAspect="1"/>
          </p:cNvPicPr>
          <p:nvPr/>
        </p:nvPicPr>
        <p:blipFill>
          <a:blip r:embed="rId2"/>
          <a:stretch>
            <a:fillRect/>
          </a:stretch>
        </p:blipFill>
        <p:spPr>
          <a:xfrm>
            <a:off x="2877672" y="943888"/>
            <a:ext cx="8037568" cy="5698959"/>
          </a:xfrm>
          <a:prstGeom prst="rect">
            <a:avLst/>
          </a:prstGeom>
        </p:spPr>
      </p:pic>
      <p:sp>
        <p:nvSpPr>
          <p:cNvPr id="3" name="TextBox 2">
            <a:extLst>
              <a:ext uri="{FF2B5EF4-FFF2-40B4-BE49-F238E27FC236}">
                <a16:creationId xmlns:a16="http://schemas.microsoft.com/office/drawing/2014/main" id="{6F5C757B-5206-A6CC-8E37-D6A5FB5FB442}"/>
              </a:ext>
            </a:extLst>
          </p:cNvPr>
          <p:cNvSpPr txBox="1"/>
          <p:nvPr/>
        </p:nvSpPr>
        <p:spPr>
          <a:xfrm>
            <a:off x="502024" y="80682"/>
            <a:ext cx="3415552" cy="584775"/>
          </a:xfrm>
          <a:prstGeom prst="rect">
            <a:avLst/>
          </a:prstGeom>
          <a:noFill/>
        </p:spPr>
        <p:txBody>
          <a:bodyPr wrap="square" rtlCol="0">
            <a:spAutoFit/>
          </a:bodyPr>
          <a:lstStyle/>
          <a:p>
            <a:r>
              <a:rPr lang="en-IN" sz="3200" b="1" u="sng" dirty="0">
                <a:solidFill>
                  <a:schemeClr val="bg1"/>
                </a:solidFill>
              </a:rPr>
              <a:t>EDA Insights:</a:t>
            </a:r>
          </a:p>
        </p:txBody>
      </p:sp>
      <p:sp>
        <p:nvSpPr>
          <p:cNvPr id="4" name="TextBox 3">
            <a:extLst>
              <a:ext uri="{FF2B5EF4-FFF2-40B4-BE49-F238E27FC236}">
                <a16:creationId xmlns:a16="http://schemas.microsoft.com/office/drawing/2014/main" id="{9297165D-57B2-7FD4-E52D-4D817F5CEA6A}"/>
              </a:ext>
            </a:extLst>
          </p:cNvPr>
          <p:cNvSpPr txBox="1"/>
          <p:nvPr/>
        </p:nvSpPr>
        <p:spPr>
          <a:xfrm>
            <a:off x="277906" y="3254188"/>
            <a:ext cx="2303929" cy="584775"/>
          </a:xfrm>
          <a:prstGeom prst="rect">
            <a:avLst/>
          </a:prstGeom>
          <a:noFill/>
        </p:spPr>
        <p:txBody>
          <a:bodyPr wrap="square" rtlCol="0">
            <a:spAutoFit/>
          </a:bodyPr>
          <a:lstStyle/>
          <a:p>
            <a:r>
              <a:rPr lang="en-IN" sz="3200" u="sng" dirty="0">
                <a:solidFill>
                  <a:schemeClr val="bg1"/>
                </a:solidFill>
              </a:rPr>
              <a:t>HEAT MAP:</a:t>
            </a:r>
          </a:p>
        </p:txBody>
      </p:sp>
    </p:spTree>
    <p:extLst>
      <p:ext uri="{BB962C8B-B14F-4D97-AF65-F5344CB8AC3E}">
        <p14:creationId xmlns:p14="http://schemas.microsoft.com/office/powerpoint/2010/main" val="2041712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3A9C297-E25E-7F3B-3600-E705E3523327}"/>
              </a:ext>
            </a:extLst>
          </p:cNvPr>
          <p:cNvPicPr>
            <a:picLocks noChangeAspect="1"/>
          </p:cNvPicPr>
          <p:nvPr/>
        </p:nvPicPr>
        <p:blipFill>
          <a:blip r:embed="rId2"/>
          <a:stretch>
            <a:fillRect/>
          </a:stretch>
        </p:blipFill>
        <p:spPr>
          <a:xfrm>
            <a:off x="2850777" y="0"/>
            <a:ext cx="5853952" cy="6275294"/>
          </a:xfrm>
          <a:prstGeom prst="rect">
            <a:avLst/>
          </a:prstGeom>
        </p:spPr>
      </p:pic>
      <p:sp>
        <p:nvSpPr>
          <p:cNvPr id="3" name="TextBox 2">
            <a:extLst>
              <a:ext uri="{FF2B5EF4-FFF2-40B4-BE49-F238E27FC236}">
                <a16:creationId xmlns:a16="http://schemas.microsoft.com/office/drawing/2014/main" id="{8A008D43-4AA2-E78E-17B0-DE7085799BB9}"/>
              </a:ext>
            </a:extLst>
          </p:cNvPr>
          <p:cNvSpPr txBox="1"/>
          <p:nvPr/>
        </p:nvSpPr>
        <p:spPr>
          <a:xfrm>
            <a:off x="663388" y="537882"/>
            <a:ext cx="1945341" cy="369332"/>
          </a:xfrm>
          <a:prstGeom prst="rect">
            <a:avLst/>
          </a:prstGeom>
          <a:noFill/>
        </p:spPr>
        <p:txBody>
          <a:bodyPr wrap="square" rtlCol="0">
            <a:spAutoFit/>
          </a:bodyPr>
          <a:lstStyle/>
          <a:p>
            <a:r>
              <a:rPr lang="en-US" b="1" u="sng" dirty="0">
                <a:solidFill>
                  <a:schemeClr val="bg1"/>
                </a:solidFill>
                <a:latin typeface="Arial" panose="020B0604020202020204" pitchFamily="34" charset="0"/>
                <a:cs typeface="Arial" panose="020B0604020202020204" pitchFamily="34" charset="0"/>
              </a:rPr>
              <a:t>Histogram:</a:t>
            </a:r>
            <a:endParaRPr lang="en-IN" b="1" u="sng"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28977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BFEB30C-16DB-9B66-605D-1B55C79FC1E0}"/>
              </a:ext>
            </a:extLst>
          </p:cNvPr>
          <p:cNvPicPr>
            <a:picLocks noChangeAspect="1"/>
          </p:cNvPicPr>
          <p:nvPr/>
        </p:nvPicPr>
        <p:blipFill>
          <a:blip r:embed="rId2"/>
          <a:stretch>
            <a:fillRect/>
          </a:stretch>
        </p:blipFill>
        <p:spPr>
          <a:xfrm>
            <a:off x="932329" y="817540"/>
            <a:ext cx="10559583" cy="5340372"/>
          </a:xfrm>
          <a:prstGeom prst="rect">
            <a:avLst/>
          </a:prstGeom>
        </p:spPr>
      </p:pic>
      <p:sp>
        <p:nvSpPr>
          <p:cNvPr id="2" name="TextBox 1">
            <a:extLst>
              <a:ext uri="{FF2B5EF4-FFF2-40B4-BE49-F238E27FC236}">
                <a16:creationId xmlns:a16="http://schemas.microsoft.com/office/drawing/2014/main" id="{B7F5088B-8949-5794-5D53-9C9174874E56}"/>
              </a:ext>
            </a:extLst>
          </p:cNvPr>
          <p:cNvSpPr txBox="1"/>
          <p:nvPr/>
        </p:nvSpPr>
        <p:spPr>
          <a:xfrm>
            <a:off x="690282" y="322729"/>
            <a:ext cx="3460377" cy="461665"/>
          </a:xfrm>
          <a:prstGeom prst="rect">
            <a:avLst/>
          </a:prstGeom>
          <a:noFill/>
        </p:spPr>
        <p:txBody>
          <a:bodyPr wrap="square" rtlCol="0">
            <a:spAutoFit/>
          </a:bodyPr>
          <a:lstStyle/>
          <a:p>
            <a:r>
              <a:rPr lang="en-US" sz="2400" b="1" u="sng" dirty="0">
                <a:solidFill>
                  <a:schemeClr val="bg1"/>
                </a:solidFill>
              </a:rPr>
              <a:t>Box plot:</a:t>
            </a:r>
            <a:endParaRPr lang="en-IN" sz="2400" dirty="0"/>
          </a:p>
        </p:txBody>
      </p:sp>
    </p:spTree>
    <p:extLst>
      <p:ext uri="{BB962C8B-B14F-4D97-AF65-F5344CB8AC3E}">
        <p14:creationId xmlns:p14="http://schemas.microsoft.com/office/powerpoint/2010/main" val="23731921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A9C0C4-BFF3-B731-59D6-6CCFEA29C0E6}"/>
              </a:ext>
            </a:extLst>
          </p:cNvPr>
          <p:cNvSpPr txBox="1"/>
          <p:nvPr/>
        </p:nvSpPr>
        <p:spPr>
          <a:xfrm>
            <a:off x="1237129" y="1028343"/>
            <a:ext cx="7620000" cy="1846659"/>
          </a:xfrm>
          <a:prstGeom prst="rect">
            <a:avLst/>
          </a:prstGeom>
          <a:noFill/>
        </p:spPr>
        <p:txBody>
          <a:bodyPr wrap="square" rtlCol="0">
            <a:spAutoFit/>
          </a:bodyPr>
          <a:lstStyle/>
          <a:p>
            <a:r>
              <a:rPr lang="en-IN" sz="2400" b="1" u="sng" dirty="0">
                <a:solidFill>
                  <a:schemeClr val="bg1"/>
                </a:solidFill>
                <a:latin typeface="Arial" panose="020B0604020202020204" pitchFamily="34" charset="0"/>
                <a:cs typeface="Arial" panose="020B0604020202020204" pitchFamily="34" charset="0"/>
              </a:rPr>
              <a:t>Train&amp; test:</a:t>
            </a:r>
          </a:p>
          <a:p>
            <a:endParaRPr lang="en-IN" dirty="0"/>
          </a:p>
          <a:p>
            <a:pPr marL="285750" indent="-285750">
              <a:buFont typeface="Wingdings" panose="05000000000000000000" pitchFamily="2" charset="2"/>
              <a:buChar char="Ø"/>
            </a:pPr>
            <a:r>
              <a:rPr lang="en-IN" dirty="0">
                <a:latin typeface="Arial" panose="020B0604020202020204" pitchFamily="34" charset="0"/>
                <a:cs typeface="Arial" panose="020B0604020202020204" pitchFamily="34" charset="0"/>
              </a:rPr>
              <a:t>In train &amp; test split we did experiment with several sizes like (60%,40%), (70%,30%), (75%,25%), (80%,20%), </a:t>
            </a:r>
          </a:p>
          <a:p>
            <a:pPr marL="285750" indent="-285750">
              <a:buFont typeface="Wingdings" panose="05000000000000000000" pitchFamily="2" charset="2"/>
              <a:buChar char="Ø"/>
            </a:pPr>
            <a:r>
              <a:rPr lang="en-IN" dirty="0">
                <a:latin typeface="Arial" panose="020B0604020202020204" pitchFamily="34" charset="0"/>
                <a:cs typeface="Arial" panose="020B0604020202020204" pitchFamily="34" charset="0"/>
              </a:rPr>
              <a:t>ANN training used 80% of the 398 cases and 20% of the cases are selected for the testing.</a:t>
            </a:r>
          </a:p>
        </p:txBody>
      </p:sp>
      <p:sp>
        <p:nvSpPr>
          <p:cNvPr id="3" name="TextBox 2">
            <a:extLst>
              <a:ext uri="{FF2B5EF4-FFF2-40B4-BE49-F238E27FC236}">
                <a16:creationId xmlns:a16="http://schemas.microsoft.com/office/drawing/2014/main" id="{773E3AD9-5CB7-014D-A375-F2E032A26753}"/>
              </a:ext>
            </a:extLst>
          </p:cNvPr>
          <p:cNvSpPr txBox="1"/>
          <p:nvPr/>
        </p:nvSpPr>
        <p:spPr>
          <a:xfrm>
            <a:off x="1407458" y="3012141"/>
            <a:ext cx="7360023" cy="3416320"/>
          </a:xfrm>
          <a:prstGeom prst="rect">
            <a:avLst/>
          </a:prstGeom>
          <a:noFill/>
        </p:spPr>
        <p:txBody>
          <a:bodyPr wrap="square" rtlCol="0">
            <a:spAutoFit/>
          </a:bodyPr>
          <a:lstStyle/>
          <a:p>
            <a:r>
              <a:rPr lang="en-IN" b="1" u="sng" dirty="0">
                <a:solidFill>
                  <a:schemeClr val="bg1"/>
                </a:solidFill>
                <a:latin typeface="Arial" panose="020B0604020202020204" pitchFamily="34" charset="0"/>
                <a:cs typeface="Arial" panose="020B0604020202020204" pitchFamily="34" charset="0"/>
              </a:rPr>
              <a:t>Model fit:</a:t>
            </a:r>
          </a:p>
          <a:p>
            <a:endParaRPr lang="en-IN" b="1" u="sng" dirty="0">
              <a:solidFill>
                <a:schemeClr val="bg1"/>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IN" sz="2000" dirty="0">
                <a:latin typeface="Arial" panose="020B0604020202020204" pitchFamily="34" charset="0"/>
                <a:cs typeface="Arial" panose="020B0604020202020204" pitchFamily="34" charset="0"/>
              </a:rPr>
              <a:t>We fit the model using ANN</a:t>
            </a:r>
          </a:p>
          <a:p>
            <a:endParaRPr lang="en-IN" sz="20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IN" sz="2000" dirty="0">
                <a:latin typeface="Arial" panose="020B0604020202020204" pitchFamily="34" charset="0"/>
                <a:cs typeface="Arial" panose="020B0604020202020204" pitchFamily="34" charset="0"/>
              </a:rPr>
              <a:t>Optimizers used in the neural network are SGD &amp; Adam.</a:t>
            </a:r>
          </a:p>
          <a:p>
            <a:endParaRPr lang="en-IN" sz="20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IN" sz="2000" dirty="0">
                <a:latin typeface="Arial" panose="020B0604020202020204" pitchFamily="34" charset="0"/>
                <a:cs typeface="Arial" panose="020B0604020202020204" pitchFamily="34" charset="0"/>
              </a:rPr>
              <a:t>Different architectures&amp; epochs considered to get the better estimates.</a:t>
            </a:r>
          </a:p>
          <a:p>
            <a:endParaRPr lang="en-IN" sz="20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IN" sz="2000" dirty="0">
                <a:latin typeface="Arial" panose="020B0604020202020204" pitchFamily="34" charset="0"/>
                <a:cs typeface="Arial" panose="020B0604020202020204" pitchFamily="34" charset="0"/>
              </a:rPr>
              <a:t>MAE is taken as the loss function</a:t>
            </a:r>
          </a:p>
          <a:p>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19926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4872416-2B39-AB6B-0990-77AC4F17883B}"/>
              </a:ext>
            </a:extLst>
          </p:cNvPr>
          <p:cNvPicPr>
            <a:picLocks noChangeAspect="1"/>
          </p:cNvPicPr>
          <p:nvPr/>
        </p:nvPicPr>
        <p:blipFill>
          <a:blip r:embed="rId2"/>
          <a:stretch>
            <a:fillRect/>
          </a:stretch>
        </p:blipFill>
        <p:spPr>
          <a:xfrm>
            <a:off x="5109882" y="427901"/>
            <a:ext cx="4796118" cy="5858764"/>
          </a:xfrm>
          <a:prstGeom prst="rect">
            <a:avLst/>
          </a:prstGeom>
        </p:spPr>
      </p:pic>
      <p:sp>
        <p:nvSpPr>
          <p:cNvPr id="3" name="TextBox 2">
            <a:extLst>
              <a:ext uri="{FF2B5EF4-FFF2-40B4-BE49-F238E27FC236}">
                <a16:creationId xmlns:a16="http://schemas.microsoft.com/office/drawing/2014/main" id="{7DD7DF75-AE7A-0DFB-226A-60D993D9E55D}"/>
              </a:ext>
            </a:extLst>
          </p:cNvPr>
          <p:cNvSpPr txBox="1"/>
          <p:nvPr/>
        </p:nvSpPr>
        <p:spPr>
          <a:xfrm>
            <a:off x="851647" y="959224"/>
            <a:ext cx="4078941" cy="1754326"/>
          </a:xfrm>
          <a:prstGeom prst="rect">
            <a:avLst/>
          </a:prstGeom>
          <a:noFill/>
        </p:spPr>
        <p:txBody>
          <a:bodyPr wrap="square" rtlCol="0">
            <a:spAutoFit/>
          </a:bodyPr>
          <a:lstStyle/>
          <a:p>
            <a:pPr marL="285750" indent="-285750">
              <a:buFont typeface="Wingdings" panose="05000000000000000000" pitchFamily="2" charset="2"/>
              <a:buChar char="Ø"/>
            </a:pPr>
            <a:r>
              <a:rPr lang="en-IN" dirty="0">
                <a:latin typeface="Arial" panose="020B0604020202020204" pitchFamily="34" charset="0"/>
                <a:cs typeface="Arial" panose="020B0604020202020204" pitchFamily="34" charset="0"/>
              </a:rPr>
              <a:t>To get the best result we perform lot of experiment by considering different test size , architecture, epochs, optimizers</a:t>
            </a:r>
          </a:p>
          <a:p>
            <a:endParaRPr lang="en-IN" dirty="0"/>
          </a:p>
          <a:p>
            <a:endParaRPr lang="en-IN" dirty="0"/>
          </a:p>
        </p:txBody>
      </p:sp>
    </p:spTree>
    <p:extLst>
      <p:ext uri="{BB962C8B-B14F-4D97-AF65-F5344CB8AC3E}">
        <p14:creationId xmlns:p14="http://schemas.microsoft.com/office/powerpoint/2010/main" val="31455885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CB4F7-D8BF-5399-050F-D2445D87BDD2}"/>
              </a:ext>
            </a:extLst>
          </p:cNvPr>
          <p:cNvSpPr>
            <a:spLocks noGrp="1"/>
          </p:cNvSpPr>
          <p:nvPr>
            <p:ph type="title"/>
          </p:nvPr>
        </p:nvSpPr>
        <p:spPr/>
        <p:txBody>
          <a:bodyPr>
            <a:normAutofit/>
          </a:bodyPr>
          <a:lstStyle/>
          <a:p>
            <a:r>
              <a:rPr lang="en-US" sz="2000" b="1" dirty="0">
                <a:solidFill>
                  <a:schemeClr val="bg1"/>
                </a:solidFill>
                <a:latin typeface="Arial" panose="020B0604020202020204" pitchFamily="34" charset="0"/>
                <a:cs typeface="Arial" panose="020B0604020202020204" pitchFamily="34" charset="0"/>
              </a:rPr>
              <a:t>The graph represents the performance of ANN model</a:t>
            </a:r>
            <a:endParaRPr lang="en-IN" sz="2000" b="1" dirty="0">
              <a:solidFill>
                <a:schemeClr val="bg1"/>
              </a:solidFill>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339B4A24-DB3A-9C9B-447F-0A8DAB9B373C}"/>
              </a:ext>
            </a:extLst>
          </p:cNvPr>
          <p:cNvPicPr>
            <a:picLocks noChangeAspect="1"/>
          </p:cNvPicPr>
          <p:nvPr/>
        </p:nvPicPr>
        <p:blipFill>
          <a:blip r:embed="rId2"/>
          <a:stretch>
            <a:fillRect/>
          </a:stretch>
        </p:blipFill>
        <p:spPr>
          <a:xfrm>
            <a:off x="1864660" y="2635625"/>
            <a:ext cx="7117976" cy="4069976"/>
          </a:xfrm>
          <a:prstGeom prst="rect">
            <a:avLst/>
          </a:prstGeom>
        </p:spPr>
      </p:pic>
    </p:spTree>
    <p:extLst>
      <p:ext uri="{BB962C8B-B14F-4D97-AF65-F5344CB8AC3E}">
        <p14:creationId xmlns:p14="http://schemas.microsoft.com/office/powerpoint/2010/main" val="2453620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7E9238-C6C2-8085-A3CE-4FC71B273D14}"/>
              </a:ext>
            </a:extLst>
          </p:cNvPr>
          <p:cNvSpPr txBox="1"/>
          <p:nvPr/>
        </p:nvSpPr>
        <p:spPr>
          <a:xfrm>
            <a:off x="1568823" y="1272987"/>
            <a:ext cx="5764305" cy="5386090"/>
          </a:xfrm>
          <a:prstGeom prst="rect">
            <a:avLst/>
          </a:prstGeom>
          <a:noFill/>
        </p:spPr>
        <p:txBody>
          <a:bodyPr wrap="square" rtlCol="0">
            <a:spAutoFit/>
          </a:bodyPr>
          <a:lstStyle/>
          <a:p>
            <a:r>
              <a:rPr lang="en-IN" sz="2800" b="1" dirty="0">
                <a:solidFill>
                  <a:schemeClr val="bg1"/>
                </a:solidFill>
              </a:rPr>
              <a:t>Agenda:</a:t>
            </a:r>
          </a:p>
          <a:p>
            <a:pPr marL="285750" indent="-285750">
              <a:buFont typeface="Wingdings" panose="05000000000000000000" pitchFamily="2" charset="2"/>
              <a:buChar char="Ø"/>
            </a:pPr>
            <a:r>
              <a:rPr lang="en-IN" sz="2000" dirty="0">
                <a:latin typeface="Arial" panose="020B0604020202020204" pitchFamily="34" charset="0"/>
                <a:cs typeface="Arial" panose="020B0604020202020204" pitchFamily="34" charset="0"/>
              </a:rPr>
              <a:t>Introduction to neural network</a:t>
            </a:r>
          </a:p>
          <a:p>
            <a:pPr marL="285750" indent="-285750">
              <a:buFont typeface="Wingdings" panose="05000000000000000000" pitchFamily="2" charset="2"/>
              <a:buChar char="Ø"/>
            </a:pPr>
            <a:r>
              <a:rPr lang="en-IN" sz="2000" dirty="0">
                <a:latin typeface="Arial" panose="020B0604020202020204" pitchFamily="34" charset="0"/>
                <a:cs typeface="Arial" panose="020B0604020202020204" pitchFamily="34" charset="0"/>
              </a:rPr>
              <a:t>Activation function</a:t>
            </a:r>
          </a:p>
          <a:p>
            <a:pPr marL="285750" indent="-285750">
              <a:buFont typeface="Wingdings" panose="05000000000000000000" pitchFamily="2" charset="2"/>
              <a:buChar char="Ø"/>
            </a:pPr>
            <a:r>
              <a:rPr lang="en-IN" sz="2000" dirty="0">
                <a:latin typeface="Arial" panose="020B0604020202020204" pitchFamily="34" charset="0"/>
                <a:cs typeface="Arial" panose="020B0604020202020204" pitchFamily="34" charset="0"/>
              </a:rPr>
              <a:t>Optimizers</a:t>
            </a:r>
          </a:p>
          <a:p>
            <a:pPr marL="285750" indent="-285750">
              <a:buFont typeface="Wingdings" panose="05000000000000000000" pitchFamily="2" charset="2"/>
              <a:buChar char="Ø"/>
            </a:pPr>
            <a:r>
              <a:rPr lang="en-IN" sz="2000" dirty="0">
                <a:latin typeface="Arial" panose="020B0604020202020204" pitchFamily="34" charset="0"/>
                <a:cs typeface="Arial" panose="020B0604020202020204" pitchFamily="34" charset="0"/>
              </a:rPr>
              <a:t>Pros&amp; cons</a:t>
            </a:r>
          </a:p>
          <a:p>
            <a:pPr marL="285750" indent="-285750">
              <a:buFont typeface="Wingdings" panose="05000000000000000000" pitchFamily="2" charset="2"/>
              <a:buChar char="Ø"/>
            </a:pPr>
            <a:r>
              <a:rPr lang="en-IN" sz="2000" dirty="0">
                <a:latin typeface="Arial" panose="020B0604020202020204" pitchFamily="34" charset="0"/>
                <a:cs typeface="Arial" panose="020B0604020202020204" pitchFamily="34" charset="0"/>
              </a:rPr>
              <a:t>Neural-network approach to the auto mpg data</a:t>
            </a:r>
          </a:p>
          <a:p>
            <a:pPr marL="285750" indent="-285750">
              <a:buFont typeface="Wingdings" panose="05000000000000000000" pitchFamily="2" charset="2"/>
              <a:buChar char="Ø"/>
            </a:pPr>
            <a:r>
              <a:rPr lang="en-IN" sz="2000" dirty="0">
                <a:latin typeface="Arial" panose="020B0604020202020204" pitchFamily="34" charset="0"/>
                <a:cs typeface="Arial" panose="020B0604020202020204" pitchFamily="34" charset="0"/>
              </a:rPr>
              <a:t>Introduction to data</a:t>
            </a:r>
          </a:p>
          <a:p>
            <a:pPr marL="285750" indent="-285750">
              <a:buFont typeface="Wingdings" panose="05000000000000000000" pitchFamily="2" charset="2"/>
              <a:buChar char="Ø"/>
            </a:pPr>
            <a:r>
              <a:rPr lang="en-IN" sz="2000" dirty="0">
                <a:latin typeface="Arial" panose="020B0604020202020204" pitchFamily="34" charset="0"/>
                <a:cs typeface="Arial" panose="020B0604020202020204" pitchFamily="34" charset="0"/>
              </a:rPr>
              <a:t>Eda</a:t>
            </a:r>
          </a:p>
          <a:p>
            <a:pPr marL="285750" indent="-285750">
              <a:buFont typeface="Wingdings" panose="05000000000000000000" pitchFamily="2" charset="2"/>
              <a:buChar char="Ø"/>
            </a:pPr>
            <a:r>
              <a:rPr lang="en-IN" sz="2000" dirty="0">
                <a:latin typeface="Arial" panose="020B0604020202020204" pitchFamily="34" charset="0"/>
                <a:cs typeface="Arial" panose="020B0604020202020204" pitchFamily="34" charset="0"/>
              </a:rPr>
              <a:t>Experiment</a:t>
            </a:r>
          </a:p>
          <a:p>
            <a:pPr marL="285750" indent="-285750">
              <a:buFont typeface="Wingdings" panose="05000000000000000000" pitchFamily="2" charset="2"/>
              <a:buChar char="Ø"/>
            </a:pPr>
            <a:r>
              <a:rPr lang="en-IN" sz="2000" dirty="0">
                <a:latin typeface="Arial" panose="020B0604020202020204" pitchFamily="34" charset="0"/>
                <a:cs typeface="Arial" panose="020B0604020202020204" pitchFamily="34" charset="0"/>
              </a:rPr>
              <a:t>Conclusion</a:t>
            </a:r>
          </a:p>
          <a:p>
            <a:pPr marL="285750" indent="-285750">
              <a:buFont typeface="Wingdings" panose="05000000000000000000" pitchFamily="2" charset="2"/>
              <a:buChar char="Ø"/>
            </a:pPr>
            <a:r>
              <a:rPr lang="en-IN" sz="2000" dirty="0">
                <a:latin typeface="Arial" panose="020B0604020202020204" pitchFamily="34" charset="0"/>
                <a:cs typeface="Arial" panose="020B0604020202020204" pitchFamily="34" charset="0"/>
              </a:rPr>
              <a:t>Neural-network approach to the hepatitis data</a:t>
            </a:r>
          </a:p>
          <a:p>
            <a:pPr marL="285750" indent="-285750">
              <a:buFont typeface="Wingdings" panose="05000000000000000000" pitchFamily="2" charset="2"/>
              <a:buChar char="Ø"/>
            </a:pPr>
            <a:r>
              <a:rPr lang="en-IN" sz="2000" dirty="0">
                <a:latin typeface="Arial" panose="020B0604020202020204" pitchFamily="34" charset="0"/>
                <a:cs typeface="Arial" panose="020B0604020202020204" pitchFamily="34" charset="0"/>
              </a:rPr>
              <a:t>Introduction to data</a:t>
            </a:r>
          </a:p>
          <a:p>
            <a:pPr marL="285750" indent="-285750">
              <a:buFont typeface="Wingdings" panose="05000000000000000000" pitchFamily="2" charset="2"/>
              <a:buChar char="Ø"/>
            </a:pPr>
            <a:r>
              <a:rPr lang="en-IN" sz="2000" dirty="0">
                <a:latin typeface="Arial" panose="020B0604020202020204" pitchFamily="34" charset="0"/>
                <a:cs typeface="Arial" panose="020B0604020202020204" pitchFamily="34" charset="0"/>
              </a:rPr>
              <a:t>Eda</a:t>
            </a:r>
          </a:p>
          <a:p>
            <a:pPr marL="285750" indent="-285750">
              <a:buFont typeface="Wingdings" panose="05000000000000000000" pitchFamily="2" charset="2"/>
              <a:buChar char="Ø"/>
            </a:pPr>
            <a:r>
              <a:rPr lang="en-IN" sz="2000" dirty="0">
                <a:latin typeface="Arial" panose="020B0604020202020204" pitchFamily="34" charset="0"/>
                <a:cs typeface="Arial" panose="020B0604020202020204" pitchFamily="34" charset="0"/>
              </a:rPr>
              <a:t>Experiment</a:t>
            </a:r>
          </a:p>
          <a:p>
            <a:pPr marL="285750" indent="-285750">
              <a:buFont typeface="Wingdings" panose="05000000000000000000" pitchFamily="2" charset="2"/>
              <a:buChar char="Ø"/>
            </a:pPr>
            <a:r>
              <a:rPr lang="en-IN" sz="2000" dirty="0">
                <a:latin typeface="Arial" panose="020B0604020202020204" pitchFamily="34" charset="0"/>
                <a:cs typeface="Arial" panose="020B0604020202020204" pitchFamily="34" charset="0"/>
              </a:rPr>
              <a:t>conclusion</a:t>
            </a:r>
          </a:p>
          <a:p>
            <a:endParaRPr lang="en-IN" dirty="0"/>
          </a:p>
          <a:p>
            <a:endParaRPr lang="en-IN" dirty="0"/>
          </a:p>
        </p:txBody>
      </p:sp>
    </p:spTree>
    <p:extLst>
      <p:ext uri="{BB962C8B-B14F-4D97-AF65-F5344CB8AC3E}">
        <p14:creationId xmlns:p14="http://schemas.microsoft.com/office/powerpoint/2010/main" val="31005005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DAFD03-D608-EF2C-6494-6FFA107B0C50}"/>
              </a:ext>
            </a:extLst>
          </p:cNvPr>
          <p:cNvSpPr txBox="1"/>
          <p:nvPr/>
        </p:nvSpPr>
        <p:spPr>
          <a:xfrm>
            <a:off x="1326776" y="1783976"/>
            <a:ext cx="7655859" cy="5509200"/>
          </a:xfrm>
          <a:prstGeom prst="rect">
            <a:avLst/>
          </a:prstGeom>
          <a:noFill/>
        </p:spPr>
        <p:txBody>
          <a:bodyPr wrap="square" rtlCol="0">
            <a:spAutoFit/>
          </a:bodyPr>
          <a:lstStyle/>
          <a:p>
            <a:pPr marL="342900" indent="-342900">
              <a:buFont typeface="Wingdings" panose="05000000000000000000" pitchFamily="2" charset="2"/>
              <a:buChar char="Ø"/>
            </a:pPr>
            <a:r>
              <a:rPr lang="en-IN" sz="2000" b="0" i="0" u="none" strike="noStrike" baseline="0" dirty="0">
                <a:latin typeface="Arial" panose="020B0604020202020204" pitchFamily="34" charset="0"/>
                <a:cs typeface="Arial" panose="020B0604020202020204" pitchFamily="34" charset="0"/>
              </a:rPr>
              <a:t>An artificial Neural Network model for the auto-mpg was presented.</a:t>
            </a:r>
          </a:p>
          <a:p>
            <a:pPr marL="342900" indent="-342900">
              <a:buFont typeface="Wingdings" panose="05000000000000000000" pitchFamily="2" charset="2"/>
              <a:buChar char="Ø"/>
            </a:pPr>
            <a:endParaRPr lang="en-IN" sz="20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IN" sz="2000" dirty="0">
                <a:latin typeface="Arial" panose="020B0604020202020204" pitchFamily="34" charset="0"/>
                <a:cs typeface="Arial" panose="020B0604020202020204" pitchFamily="34" charset="0"/>
              </a:rPr>
              <a:t>We got the best result for neural network which consists of </a:t>
            </a:r>
            <a:r>
              <a:rPr lang="en-US" sz="2000" u="none" strike="noStrike" baseline="0" dirty="0">
                <a:latin typeface="Arial" panose="020B0604020202020204" pitchFamily="34" charset="0"/>
                <a:cs typeface="Arial" panose="020B0604020202020204" pitchFamily="34" charset="0"/>
              </a:rPr>
              <a:t>Single input layer (7 inputs), a hidden layer (3 inputs) and a single </a:t>
            </a:r>
            <a:r>
              <a:rPr lang="en-IN" sz="2000" u="none" strike="noStrike" baseline="0" dirty="0">
                <a:latin typeface="Arial" panose="020B0604020202020204" pitchFamily="34" charset="0"/>
                <a:cs typeface="Arial" panose="020B0604020202020204" pitchFamily="34" charset="0"/>
              </a:rPr>
              <a:t>Output layer</a:t>
            </a:r>
            <a:r>
              <a:rPr lang="en-IN" sz="2000" i="1" u="none" strike="noStrike" baseline="0" dirty="0">
                <a:latin typeface="Arial" panose="020B0604020202020204" pitchFamily="34" charset="0"/>
                <a:cs typeface="Arial" panose="020B0604020202020204" pitchFamily="34" charset="0"/>
              </a:rPr>
              <a:t> </a:t>
            </a:r>
            <a:r>
              <a:rPr lang="en-IN" sz="1800" b="0" i="0" u="none" strike="noStrike" baseline="0" dirty="0">
                <a:latin typeface="Arial" panose="020B0604020202020204" pitchFamily="34" charset="0"/>
                <a:cs typeface="Arial" panose="020B0604020202020204" pitchFamily="34" charset="0"/>
              </a:rPr>
              <a:t>.</a:t>
            </a:r>
          </a:p>
          <a:p>
            <a:pPr marL="342900" indent="-342900">
              <a:buFont typeface="Wingdings" panose="05000000000000000000" pitchFamily="2" charset="2"/>
              <a:buChar char="Ø"/>
            </a:pPr>
            <a:endParaRPr lang="en-US" sz="2000" b="0" i="0" u="none" strike="noStrike" baseline="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sz="2000" dirty="0">
                <a:latin typeface="Arial" panose="020B0604020202020204" pitchFamily="34" charset="0"/>
                <a:cs typeface="Arial" panose="020B0604020202020204" pitchFamily="34" charset="0"/>
              </a:rPr>
              <a:t>After observing the graph, after some epochs the loss is parallel to x axis .There is no big difference in the loss.</a:t>
            </a:r>
          </a:p>
          <a:p>
            <a:pPr marL="342900" indent="-342900">
              <a:buFont typeface="Wingdings" panose="05000000000000000000" pitchFamily="2" charset="2"/>
              <a:buChar char="Ø"/>
            </a:pPr>
            <a:endParaRPr lang="en-US" sz="20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IN" sz="2000" b="0" i="0" u="none" strike="noStrike" baseline="0" dirty="0">
                <a:latin typeface="Arial" panose="020B0604020202020204" pitchFamily="34" charset="0"/>
                <a:cs typeface="Arial" panose="020B0604020202020204" pitchFamily="34" charset="0"/>
              </a:rPr>
              <a:t>The model was </a:t>
            </a:r>
            <a:r>
              <a:rPr lang="en-US" sz="2000" b="0" i="0" u="none" strike="noStrike" baseline="0" dirty="0">
                <a:latin typeface="Arial" panose="020B0604020202020204" pitchFamily="34" charset="0"/>
                <a:cs typeface="Arial" panose="020B0604020202020204" pitchFamily="34" charset="0"/>
              </a:rPr>
              <a:t>tested and got the lowest Mae.</a:t>
            </a:r>
          </a:p>
          <a:p>
            <a:r>
              <a:rPr lang="en-US" sz="2000" dirty="0">
                <a:latin typeface="Times New Roman" panose="02020603050405020304" pitchFamily="18" charset="0"/>
              </a:rPr>
              <a:t> </a:t>
            </a:r>
          </a:p>
          <a:p>
            <a:endParaRPr lang="en-US" sz="2000" dirty="0">
              <a:latin typeface="Times New Roman" panose="02020603050405020304" pitchFamily="18" charset="0"/>
            </a:endParaRPr>
          </a:p>
          <a:p>
            <a:pPr marL="342900" indent="-342900">
              <a:buFont typeface="Wingdings" panose="05000000000000000000" pitchFamily="2" charset="2"/>
              <a:buChar char="Ø"/>
            </a:pPr>
            <a:endParaRPr lang="en-US" sz="2000" b="0" i="0" u="none" strike="noStrike" baseline="0" dirty="0">
              <a:latin typeface="Times New Roman" panose="02020603050405020304" pitchFamily="18" charset="0"/>
            </a:endParaRPr>
          </a:p>
          <a:p>
            <a:endParaRPr lang="en-IN" sz="1800" b="0" i="0" u="none" strike="noStrike" baseline="0" dirty="0">
              <a:latin typeface="Average"/>
            </a:endParaRPr>
          </a:p>
          <a:p>
            <a:endParaRPr lang="en-IN" sz="1800" dirty="0">
              <a:latin typeface="Average"/>
            </a:endParaRPr>
          </a:p>
          <a:p>
            <a:endParaRPr lang="en-US" sz="1800" b="0" i="0" u="none" strike="noStrike" baseline="0" dirty="0">
              <a:latin typeface="Average"/>
            </a:endParaRPr>
          </a:p>
          <a:p>
            <a:endParaRPr lang="en-IN" dirty="0"/>
          </a:p>
        </p:txBody>
      </p:sp>
      <p:sp>
        <p:nvSpPr>
          <p:cNvPr id="4" name="TextBox 3">
            <a:extLst>
              <a:ext uri="{FF2B5EF4-FFF2-40B4-BE49-F238E27FC236}">
                <a16:creationId xmlns:a16="http://schemas.microsoft.com/office/drawing/2014/main" id="{087C510D-6281-2481-ECF8-ED473C09BD48}"/>
              </a:ext>
            </a:extLst>
          </p:cNvPr>
          <p:cNvSpPr txBox="1"/>
          <p:nvPr/>
        </p:nvSpPr>
        <p:spPr>
          <a:xfrm>
            <a:off x="1326776" y="717176"/>
            <a:ext cx="4634753" cy="523220"/>
          </a:xfrm>
          <a:prstGeom prst="rect">
            <a:avLst/>
          </a:prstGeom>
          <a:noFill/>
        </p:spPr>
        <p:txBody>
          <a:bodyPr wrap="square" rtlCol="0">
            <a:spAutoFit/>
          </a:bodyPr>
          <a:lstStyle/>
          <a:p>
            <a:r>
              <a:rPr lang="en-IN" sz="2800" b="1" u="sng" dirty="0">
                <a:solidFill>
                  <a:schemeClr val="bg1"/>
                </a:solidFill>
                <a:latin typeface="Arial" panose="020B0604020202020204" pitchFamily="34" charset="0"/>
                <a:cs typeface="Arial" panose="020B0604020202020204" pitchFamily="34" charset="0"/>
              </a:rPr>
              <a:t>Conclusion:</a:t>
            </a:r>
          </a:p>
        </p:txBody>
      </p:sp>
    </p:spTree>
    <p:extLst>
      <p:ext uri="{BB962C8B-B14F-4D97-AF65-F5344CB8AC3E}">
        <p14:creationId xmlns:p14="http://schemas.microsoft.com/office/powerpoint/2010/main" val="40114361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8AB2D-6361-625B-B4C1-EFBD26F069DB}"/>
              </a:ext>
            </a:extLst>
          </p:cNvPr>
          <p:cNvSpPr>
            <a:spLocks noGrp="1"/>
          </p:cNvSpPr>
          <p:nvPr>
            <p:ph type="ctrTitle"/>
          </p:nvPr>
        </p:nvSpPr>
        <p:spPr/>
        <p:txBody>
          <a:bodyPr/>
          <a:lstStyle/>
          <a:p>
            <a:r>
              <a:rPr lang="en-IN" dirty="0"/>
              <a:t>Neural network approach for the hepatitis data</a:t>
            </a:r>
          </a:p>
        </p:txBody>
      </p:sp>
      <p:sp>
        <p:nvSpPr>
          <p:cNvPr id="3" name="Subtitle 2">
            <a:extLst>
              <a:ext uri="{FF2B5EF4-FFF2-40B4-BE49-F238E27FC236}">
                <a16:creationId xmlns:a16="http://schemas.microsoft.com/office/drawing/2014/main" id="{3771B5C4-0629-6878-38E4-0227406307FA}"/>
              </a:ext>
            </a:extLst>
          </p:cNvPr>
          <p:cNvSpPr>
            <a:spLocks noGrp="1"/>
          </p:cNvSpPr>
          <p:nvPr>
            <p:ph type="subTitle" idx="1"/>
          </p:nvPr>
        </p:nvSpPr>
        <p:spPr/>
        <p:txBody>
          <a:bodyPr/>
          <a:lstStyle/>
          <a:p>
            <a:r>
              <a:rPr lang="en-IN" dirty="0"/>
              <a:t>Classification problem</a:t>
            </a:r>
          </a:p>
        </p:txBody>
      </p:sp>
    </p:spTree>
    <p:extLst>
      <p:ext uri="{BB962C8B-B14F-4D97-AF65-F5344CB8AC3E}">
        <p14:creationId xmlns:p14="http://schemas.microsoft.com/office/powerpoint/2010/main" val="6622550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87146C4-D24B-16E7-378A-5C861152B260}"/>
              </a:ext>
            </a:extLst>
          </p:cNvPr>
          <p:cNvSpPr txBox="1"/>
          <p:nvPr/>
        </p:nvSpPr>
        <p:spPr>
          <a:xfrm>
            <a:off x="914400" y="744071"/>
            <a:ext cx="9699812" cy="1261884"/>
          </a:xfrm>
          <a:prstGeom prst="rect">
            <a:avLst/>
          </a:prstGeom>
          <a:noFill/>
        </p:spPr>
        <p:txBody>
          <a:bodyPr wrap="square" rtlCol="0">
            <a:spAutoFit/>
          </a:bodyPr>
          <a:lstStyle/>
          <a:p>
            <a:r>
              <a:rPr lang="en-IN" sz="1800" u="sng" dirty="0">
                <a:solidFill>
                  <a:schemeClr val="bg1"/>
                </a:solidFill>
                <a:latin typeface="Berlin Sans FB Demi" panose="020E0802020502020306" pitchFamily="34" charset="0"/>
              </a:rPr>
              <a:t>BACKGROUND</a:t>
            </a:r>
            <a:r>
              <a:rPr lang="en-IN" u="sng" dirty="0">
                <a:solidFill>
                  <a:schemeClr val="bg1"/>
                </a:solidFill>
                <a:latin typeface="Berlin Sans FB Demi" panose="020E0802020502020306" pitchFamily="34" charset="0"/>
              </a:rPr>
              <a:t> :</a:t>
            </a:r>
          </a:p>
          <a:p>
            <a:endParaRPr lang="en-IN" sz="1800" u="sng" dirty="0"/>
          </a:p>
          <a:p>
            <a:r>
              <a:rPr lang="en-US" sz="2000" dirty="0">
                <a:latin typeface="Times New Roman" panose="02020603050405020304" pitchFamily="18" charset="0"/>
                <a:cs typeface="Times New Roman" panose="02020603050405020304" pitchFamily="18" charset="0"/>
              </a:rPr>
              <a:t>Hepatitis is an swelling of the liver. Viral hepatitis is major public health concern, 10 million cases occur worldwide.</a:t>
            </a:r>
            <a:endParaRPr lang="en-IN"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30EBCBA-8018-C6F4-CD83-552F74D5CCE7}"/>
              </a:ext>
            </a:extLst>
          </p:cNvPr>
          <p:cNvSpPr txBox="1"/>
          <p:nvPr/>
        </p:nvSpPr>
        <p:spPr>
          <a:xfrm>
            <a:off x="977153" y="2178424"/>
            <a:ext cx="9484659" cy="1877437"/>
          </a:xfrm>
          <a:prstGeom prst="rect">
            <a:avLst/>
          </a:prstGeom>
          <a:noFill/>
        </p:spPr>
        <p:txBody>
          <a:bodyPr wrap="square" rtlCol="0">
            <a:spAutoFit/>
          </a:bodyPr>
          <a:lstStyle/>
          <a:p>
            <a:r>
              <a:rPr lang="en-IN" sz="1800" u="sng" dirty="0">
                <a:solidFill>
                  <a:schemeClr val="bg1"/>
                </a:solidFill>
                <a:latin typeface="Berlin Sans FB Demi" panose="020E0802020502020306" pitchFamily="34" charset="0"/>
              </a:rPr>
              <a:t>OBJECTIVE</a:t>
            </a:r>
            <a:r>
              <a:rPr lang="en-IN" u="sng" dirty="0">
                <a:solidFill>
                  <a:schemeClr val="bg1"/>
                </a:solidFill>
                <a:latin typeface="Berlin Sans FB Demi" panose="020E0802020502020306" pitchFamily="34" charset="0"/>
              </a:rPr>
              <a:t>:</a:t>
            </a:r>
            <a:endParaRPr lang="en-IN" sz="1800" u="sng" dirty="0"/>
          </a:p>
          <a:p>
            <a:pPr algn="l"/>
            <a:endParaRPr lang="en-IN" b="0" i="0" u="none" strike="noStrike" baseline="0" dirty="0">
              <a:latin typeface="Times New Roman" panose="02020603050405020304" pitchFamily="18" charset="0"/>
            </a:endParaRPr>
          </a:p>
          <a:p>
            <a:pPr algn="l"/>
            <a:r>
              <a:rPr lang="en-US" sz="2000" b="0" i="0" u="none" strike="noStrike" baseline="0" dirty="0">
                <a:latin typeface="Times New Roman" panose="02020603050405020304" pitchFamily="18" charset="0"/>
              </a:rPr>
              <a:t>The purpose of this project is to use the dataset for the diagnosis of hepatitis using an Artificial Neural Network</a:t>
            </a:r>
            <a:r>
              <a:rPr lang="en-IN" sz="2000" b="0" i="0" u="none" strike="noStrike" baseline="0" dirty="0">
                <a:latin typeface="Times New Roman" panose="02020603050405020304" pitchFamily="18" charset="0"/>
              </a:rPr>
              <a:t>(ANN)</a:t>
            </a:r>
            <a:r>
              <a:rPr lang="en-IN" sz="2000" dirty="0"/>
              <a:t>.</a:t>
            </a:r>
          </a:p>
          <a:p>
            <a:pPr algn="l"/>
            <a:r>
              <a:rPr lang="en-US" sz="2000" b="0" u="none" strike="noStrike" baseline="0" dirty="0">
                <a:latin typeface="Times New Roman" panose="02020603050405020304" pitchFamily="18" charset="0"/>
                <a:cs typeface="Times New Roman" panose="02020603050405020304" pitchFamily="18" charset="0"/>
              </a:rPr>
              <a:t>This project presents an artificial neural network based approach for the diagnosis of hepatitis virus</a:t>
            </a:r>
            <a:endParaRPr lang="en-IN"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53F85D9-3090-497D-9F0C-5EAE84635CF8}"/>
              </a:ext>
            </a:extLst>
          </p:cNvPr>
          <p:cNvSpPr txBox="1"/>
          <p:nvPr/>
        </p:nvSpPr>
        <p:spPr>
          <a:xfrm>
            <a:off x="1093694" y="4303059"/>
            <a:ext cx="8534400" cy="1538883"/>
          </a:xfrm>
          <a:prstGeom prst="rect">
            <a:avLst/>
          </a:prstGeom>
          <a:noFill/>
        </p:spPr>
        <p:txBody>
          <a:bodyPr wrap="square" rtlCol="0">
            <a:spAutoFit/>
          </a:bodyPr>
          <a:lstStyle/>
          <a:p>
            <a:r>
              <a:rPr lang="en-US" sz="1800" u="sng" dirty="0">
                <a:solidFill>
                  <a:schemeClr val="bg1"/>
                </a:solidFill>
                <a:latin typeface="Berlin Sans FB Demi" panose="020E0802020502020306" pitchFamily="34" charset="0"/>
                <a:cs typeface="Arial" panose="020B0604020202020204" pitchFamily="34" charset="0"/>
              </a:rPr>
              <a:t>THE PATH:</a:t>
            </a:r>
          </a:p>
          <a:p>
            <a:endParaRPr lang="en-US" sz="1800" u="sng" dirty="0">
              <a:solidFill>
                <a:schemeClr val="bg1"/>
              </a:solidFill>
              <a:latin typeface="Berlin Sans FB Demi" panose="020E0802020502020306" pitchFamily="34" charset="0"/>
              <a:cs typeface="Arial" panose="020B0604020202020204" pitchFamily="34" charset="0"/>
            </a:endParaRPr>
          </a:p>
          <a:p>
            <a:r>
              <a:rPr lang="en-US" sz="2000" dirty="0">
                <a:latin typeface="Times New Roman" pitchFamily="18" charset="0"/>
                <a:cs typeface="Times New Roman" pitchFamily="18" charset="0"/>
              </a:rPr>
              <a:t>A dataset is provided and the class variable is analyzed to predict the person either die/live  .</a:t>
            </a:r>
          </a:p>
          <a:p>
            <a:endParaRPr lang="en-IN" dirty="0"/>
          </a:p>
        </p:txBody>
      </p:sp>
    </p:spTree>
    <p:extLst>
      <p:ext uri="{BB962C8B-B14F-4D97-AF65-F5344CB8AC3E}">
        <p14:creationId xmlns:p14="http://schemas.microsoft.com/office/powerpoint/2010/main" val="42297862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691E6F2-DA76-93B2-4110-D04E43DAA112}"/>
              </a:ext>
            </a:extLst>
          </p:cNvPr>
          <p:cNvSpPr txBox="1"/>
          <p:nvPr/>
        </p:nvSpPr>
        <p:spPr>
          <a:xfrm>
            <a:off x="968188" y="1936376"/>
            <a:ext cx="9672917" cy="4247317"/>
          </a:xfrm>
          <a:prstGeom prst="rect">
            <a:avLst/>
          </a:prstGeom>
          <a:noFill/>
        </p:spPr>
        <p:txBody>
          <a:bodyPr wrap="square" rtlCol="0">
            <a:spAutoFit/>
          </a:bodyPr>
          <a:lstStyle/>
          <a:p>
            <a:pPr>
              <a:buFont typeface="Wingdings" pitchFamily="2" charset="2"/>
              <a:buChar char="Ø"/>
            </a:pP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1800" dirty="0">
                <a:solidFill>
                  <a:schemeClr val="tx1">
                    <a:lumMod val="95000"/>
                    <a:lumOff val="5000"/>
                  </a:schemeClr>
                </a:solidFill>
                <a:latin typeface="Arial" panose="020B0604020202020204" pitchFamily="34" charset="0"/>
                <a:cs typeface="Arial" panose="020B0604020202020204" pitchFamily="34" charset="0"/>
              </a:rPr>
              <a:t>Data Contains 19 Attributes and 155 Observations.</a:t>
            </a:r>
          </a:p>
          <a:p>
            <a:endParaRPr lang="en-US" sz="1800" dirty="0">
              <a:solidFill>
                <a:schemeClr val="tx1">
                  <a:lumMod val="95000"/>
                  <a:lumOff val="5000"/>
                </a:schemeClr>
              </a:solidFill>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Ø"/>
            </a:pPr>
            <a:r>
              <a:rPr lang="en-IN" sz="1800" b="0" u="none" strike="noStrike" baseline="0" dirty="0">
                <a:latin typeface="Arial" panose="020B0604020202020204" pitchFamily="34" charset="0"/>
                <a:cs typeface="Arial" panose="020B0604020202020204" pitchFamily="34" charset="0"/>
              </a:rPr>
              <a:t>A number of factors </a:t>
            </a:r>
            <a:r>
              <a:rPr lang="en-US" sz="1800" b="0" u="none" strike="noStrike" baseline="0" dirty="0">
                <a:latin typeface="Arial" panose="020B0604020202020204" pitchFamily="34" charset="0"/>
                <a:cs typeface="Arial" panose="020B0604020202020204" pitchFamily="34" charset="0"/>
              </a:rPr>
              <a:t>that may possibly influence the performance of patients were outlined. Such   factors as age, sex, Steroid, Antivirals, Fatigue,</a:t>
            </a:r>
            <a:r>
              <a:rPr lang="en-IN" sz="1800" b="0" u="none" strike="noStrike" baseline="0" dirty="0">
                <a:latin typeface="Arial" panose="020B0604020202020204" pitchFamily="34" charset="0"/>
                <a:cs typeface="Arial" panose="020B0604020202020204" pitchFamily="34" charset="0"/>
              </a:rPr>
              <a:t>Malaise, Anorexia, Liver Big, Liver Firm Splean Palpable, Spiders, Ascites, Varices, Bilirubin, Alk Phosphate, SGOT, Albumin,</a:t>
            </a:r>
            <a:r>
              <a:rPr lang="en-US" sz="1800" b="0" u="none" strike="noStrike" baseline="0" dirty="0">
                <a:latin typeface="Arial" panose="020B0604020202020204" pitchFamily="34" charset="0"/>
                <a:cs typeface="Arial" panose="020B0604020202020204" pitchFamily="34" charset="0"/>
              </a:rPr>
              <a:t>Protein and Histology, were then used as input variables for the ANN model</a:t>
            </a:r>
          </a:p>
          <a:p>
            <a:pPr algn="l"/>
            <a:endParaRPr lang="en-US" sz="1800" b="0" i="1" u="none" strike="noStrike" baseline="0" dirty="0">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Ø"/>
            </a:pPr>
            <a:r>
              <a:rPr lang="en-US" sz="1800" b="0" i="0" u="none" strike="noStrike" baseline="0" dirty="0">
                <a:latin typeface="Arial" panose="020B0604020202020204" pitchFamily="34" charset="0"/>
                <a:cs typeface="Arial" panose="020B0604020202020204" pitchFamily="34" charset="0"/>
              </a:rPr>
              <a:t>The output variable represents the diagnosis of hepatitis by knowing the probability of survive or     </a:t>
            </a:r>
          </a:p>
          <a:p>
            <a:pPr algn="l"/>
            <a:r>
              <a:rPr lang="en-US" dirty="0">
                <a:latin typeface="Arial" panose="020B0604020202020204" pitchFamily="34" charset="0"/>
                <a:cs typeface="Arial" panose="020B0604020202020204" pitchFamily="34" charset="0"/>
              </a:rPr>
              <a:t>     </a:t>
            </a:r>
            <a:r>
              <a:rPr lang="en-US" sz="1800" b="0" i="0" u="none" strike="noStrike" baseline="0" dirty="0">
                <a:latin typeface="Arial" panose="020B0604020202020204" pitchFamily="34" charset="0"/>
                <a:cs typeface="Arial" panose="020B0604020202020204" pitchFamily="34" charset="0"/>
              </a:rPr>
              <a:t>death of the patient.</a:t>
            </a:r>
          </a:p>
          <a:p>
            <a:pPr algn="l"/>
            <a:endParaRPr lang="en-US" sz="1800" dirty="0">
              <a:solidFill>
                <a:schemeClr val="tx1">
                  <a:lumMod val="95000"/>
                  <a:lumOff val="5000"/>
                </a:schemeClr>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sz="1800" dirty="0">
                <a:solidFill>
                  <a:schemeClr val="tx1">
                    <a:lumMod val="95000"/>
                    <a:lumOff val="5000"/>
                  </a:schemeClr>
                </a:solidFill>
                <a:latin typeface="Arial" panose="020B0604020202020204" pitchFamily="34" charset="0"/>
                <a:cs typeface="Arial" panose="020B0604020202020204" pitchFamily="34" charset="0"/>
              </a:rPr>
              <a:t>No of Categorical variables are 13 .</a:t>
            </a:r>
          </a:p>
          <a:p>
            <a:endParaRPr lang="en-US" sz="1800" dirty="0">
              <a:solidFill>
                <a:schemeClr val="tx1">
                  <a:lumMod val="95000"/>
                  <a:lumOff val="5000"/>
                </a:schemeClr>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sz="1800" dirty="0">
                <a:solidFill>
                  <a:schemeClr val="tx1">
                    <a:lumMod val="95000"/>
                    <a:lumOff val="5000"/>
                  </a:schemeClr>
                </a:solidFill>
                <a:latin typeface="Arial" panose="020B0604020202020204" pitchFamily="34" charset="0"/>
                <a:cs typeface="Arial" panose="020B0604020202020204" pitchFamily="34" charset="0"/>
              </a:rPr>
              <a:t>No of continuous Variables are 6.</a:t>
            </a:r>
          </a:p>
          <a:p>
            <a:endParaRPr lang="en-IN" dirty="0"/>
          </a:p>
        </p:txBody>
      </p:sp>
      <p:sp>
        <p:nvSpPr>
          <p:cNvPr id="2" name="TextBox 1">
            <a:extLst>
              <a:ext uri="{FF2B5EF4-FFF2-40B4-BE49-F238E27FC236}">
                <a16:creationId xmlns:a16="http://schemas.microsoft.com/office/drawing/2014/main" id="{797A3496-DA38-5979-C070-10FFDAB8C023}"/>
              </a:ext>
            </a:extLst>
          </p:cNvPr>
          <p:cNvSpPr txBox="1"/>
          <p:nvPr/>
        </p:nvSpPr>
        <p:spPr>
          <a:xfrm>
            <a:off x="968188" y="1246094"/>
            <a:ext cx="7261412" cy="461665"/>
          </a:xfrm>
          <a:prstGeom prst="rect">
            <a:avLst/>
          </a:prstGeom>
          <a:noFill/>
        </p:spPr>
        <p:txBody>
          <a:bodyPr wrap="square" rtlCol="0">
            <a:spAutoFit/>
          </a:bodyPr>
          <a:lstStyle/>
          <a:p>
            <a:r>
              <a:rPr lang="en-US" b="1" u="sng" dirty="0"/>
              <a:t> </a:t>
            </a:r>
            <a:r>
              <a:rPr lang="en-US" sz="2400" b="1" u="sng" dirty="0">
                <a:solidFill>
                  <a:schemeClr val="bg1"/>
                </a:solidFill>
              </a:rPr>
              <a:t>INTRODUCTION TO DATASET</a:t>
            </a:r>
            <a:endParaRPr lang="en-IN" sz="2400" b="1" u="sng" dirty="0">
              <a:solidFill>
                <a:schemeClr val="bg1"/>
              </a:solidFill>
            </a:endParaRPr>
          </a:p>
        </p:txBody>
      </p:sp>
    </p:spTree>
    <p:extLst>
      <p:ext uri="{BB962C8B-B14F-4D97-AF65-F5344CB8AC3E}">
        <p14:creationId xmlns:p14="http://schemas.microsoft.com/office/powerpoint/2010/main" val="29577736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B421FEF-B6EA-AB50-9DFF-D26BA0FF3AC6}"/>
              </a:ext>
            </a:extLst>
          </p:cNvPr>
          <p:cNvPicPr>
            <a:picLocks noChangeAspect="1"/>
          </p:cNvPicPr>
          <p:nvPr/>
        </p:nvPicPr>
        <p:blipFill>
          <a:blip r:embed="rId2"/>
          <a:stretch>
            <a:fillRect/>
          </a:stretch>
        </p:blipFill>
        <p:spPr>
          <a:xfrm>
            <a:off x="2652712" y="1662112"/>
            <a:ext cx="6886575" cy="3533775"/>
          </a:xfrm>
          <a:prstGeom prst="rect">
            <a:avLst/>
          </a:prstGeom>
        </p:spPr>
      </p:pic>
      <p:sp>
        <p:nvSpPr>
          <p:cNvPr id="3" name="TextBox 2">
            <a:extLst>
              <a:ext uri="{FF2B5EF4-FFF2-40B4-BE49-F238E27FC236}">
                <a16:creationId xmlns:a16="http://schemas.microsoft.com/office/drawing/2014/main" id="{C9006F77-B264-11B6-C219-9482F4C623E1}"/>
              </a:ext>
            </a:extLst>
          </p:cNvPr>
          <p:cNvSpPr txBox="1"/>
          <p:nvPr/>
        </p:nvSpPr>
        <p:spPr>
          <a:xfrm>
            <a:off x="1398494" y="986118"/>
            <a:ext cx="4993341" cy="584775"/>
          </a:xfrm>
          <a:prstGeom prst="rect">
            <a:avLst/>
          </a:prstGeom>
          <a:noFill/>
        </p:spPr>
        <p:txBody>
          <a:bodyPr wrap="square" rtlCol="0">
            <a:spAutoFit/>
          </a:bodyPr>
          <a:lstStyle/>
          <a:p>
            <a:r>
              <a:rPr lang="en-US" sz="3200" b="1" u="sng" dirty="0">
                <a:solidFill>
                  <a:schemeClr val="bg1"/>
                </a:solidFill>
              </a:rPr>
              <a:t>EDA INSIGHTS:</a:t>
            </a:r>
            <a:endParaRPr lang="en-IN" sz="3200" b="1" u="sng" dirty="0">
              <a:solidFill>
                <a:schemeClr val="bg1"/>
              </a:solidFill>
            </a:endParaRPr>
          </a:p>
        </p:txBody>
      </p:sp>
    </p:spTree>
    <p:extLst>
      <p:ext uri="{BB962C8B-B14F-4D97-AF65-F5344CB8AC3E}">
        <p14:creationId xmlns:p14="http://schemas.microsoft.com/office/powerpoint/2010/main" val="27672489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FC207C9-CEA1-E7EA-6B89-3EBC41A3EC33}"/>
              </a:ext>
            </a:extLst>
          </p:cNvPr>
          <p:cNvPicPr>
            <a:picLocks noChangeAspect="1"/>
          </p:cNvPicPr>
          <p:nvPr/>
        </p:nvPicPr>
        <p:blipFill>
          <a:blip r:embed="rId2"/>
          <a:stretch>
            <a:fillRect/>
          </a:stretch>
        </p:blipFill>
        <p:spPr>
          <a:xfrm>
            <a:off x="1704975" y="814387"/>
            <a:ext cx="8782050" cy="5229225"/>
          </a:xfrm>
          <a:prstGeom prst="rect">
            <a:avLst/>
          </a:prstGeom>
        </p:spPr>
      </p:pic>
      <p:sp>
        <p:nvSpPr>
          <p:cNvPr id="3" name="TextBox 2">
            <a:extLst>
              <a:ext uri="{FF2B5EF4-FFF2-40B4-BE49-F238E27FC236}">
                <a16:creationId xmlns:a16="http://schemas.microsoft.com/office/drawing/2014/main" id="{8506984F-4BCF-3B8B-34D3-24D5F4CD223F}"/>
              </a:ext>
            </a:extLst>
          </p:cNvPr>
          <p:cNvSpPr txBox="1"/>
          <p:nvPr/>
        </p:nvSpPr>
        <p:spPr>
          <a:xfrm>
            <a:off x="1416424" y="519953"/>
            <a:ext cx="2770094" cy="369332"/>
          </a:xfrm>
          <a:prstGeom prst="rect">
            <a:avLst/>
          </a:prstGeom>
          <a:noFill/>
        </p:spPr>
        <p:txBody>
          <a:bodyPr wrap="square" rtlCol="0">
            <a:spAutoFit/>
          </a:bodyPr>
          <a:lstStyle/>
          <a:p>
            <a:r>
              <a:rPr lang="en-US" b="1" u="sng" dirty="0">
                <a:solidFill>
                  <a:schemeClr val="bg1"/>
                </a:solidFill>
              </a:rPr>
              <a:t>HEAT MAP:</a:t>
            </a:r>
            <a:endParaRPr lang="en-IN" b="1" u="sng" dirty="0">
              <a:solidFill>
                <a:schemeClr val="bg1"/>
              </a:solidFill>
            </a:endParaRPr>
          </a:p>
        </p:txBody>
      </p:sp>
    </p:spTree>
    <p:extLst>
      <p:ext uri="{BB962C8B-B14F-4D97-AF65-F5344CB8AC3E}">
        <p14:creationId xmlns:p14="http://schemas.microsoft.com/office/powerpoint/2010/main" val="37874107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440248-0EA4-E2D0-171F-323AF3D6815E}"/>
              </a:ext>
            </a:extLst>
          </p:cNvPr>
          <p:cNvSpPr txBox="1"/>
          <p:nvPr/>
        </p:nvSpPr>
        <p:spPr>
          <a:xfrm>
            <a:off x="1290918" y="1766047"/>
            <a:ext cx="6535270" cy="3447098"/>
          </a:xfrm>
          <a:prstGeom prst="rect">
            <a:avLst/>
          </a:prstGeom>
          <a:noFill/>
        </p:spPr>
        <p:txBody>
          <a:bodyPr wrap="square" rtlCol="0">
            <a:spAutoFit/>
          </a:bodyPr>
          <a:lstStyle/>
          <a:p>
            <a:r>
              <a:rPr lang="en-IN" sz="2400" b="1" u="sng" dirty="0">
                <a:solidFill>
                  <a:schemeClr val="bg1"/>
                </a:solidFill>
              </a:rPr>
              <a:t>Train &amp; Test proportion:</a:t>
            </a:r>
          </a:p>
          <a:p>
            <a:endParaRPr lang="en-IN" dirty="0"/>
          </a:p>
          <a:p>
            <a:pPr marL="285750"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In train &amp; test split we did experiment with several sizes like (70%,30%), (75%,25%), (80%,20%), (60%,40%)</a:t>
            </a:r>
            <a:endParaRPr lang="en-US" sz="2000" b="0" i="0" u="none" strike="noStrike" baseline="0" dirty="0">
              <a:latin typeface="Times New Roman" panose="02020603050405020304" pitchFamily="18" charset="0"/>
            </a:endParaRPr>
          </a:p>
          <a:p>
            <a:pPr marL="285750" indent="-285750" algn="l">
              <a:buFont typeface="Wingdings" panose="05000000000000000000" pitchFamily="2" charset="2"/>
              <a:buChar char="Ø"/>
            </a:pPr>
            <a:endParaRPr lang="en-US" sz="2000" dirty="0">
              <a:latin typeface="Times New Roman" panose="02020603050405020304" pitchFamily="18" charset="0"/>
            </a:endParaRP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rPr>
              <a:t>A total of 216 patients records were used in the analysis.</a:t>
            </a:r>
          </a:p>
          <a:p>
            <a:pPr algn="l"/>
            <a:r>
              <a:rPr lang="en-US" sz="2000" b="0" i="0" u="none" strike="noStrike" baseline="0" dirty="0">
                <a:latin typeface="Times New Roman" panose="02020603050405020304" pitchFamily="18" charset="0"/>
              </a:rPr>
              <a:t>     About 70% of the total data (</a:t>
            </a:r>
            <a:r>
              <a:rPr lang="en-US" sz="2000" b="0" i="1" u="none" strike="noStrike" baseline="0" dirty="0">
                <a:latin typeface="Times New Roman" panose="02020603050405020304" pitchFamily="18" charset="0"/>
              </a:rPr>
              <a:t>i.e. </a:t>
            </a:r>
            <a:r>
              <a:rPr lang="en-US" sz="2000" b="0" i="0" u="none" strike="noStrike" baseline="0" dirty="0">
                <a:latin typeface="Times New Roman" panose="02020603050405020304" pitchFamily="18" charset="0"/>
              </a:rPr>
              <a:t>152 patients) were used as</a:t>
            </a:r>
          </a:p>
          <a:p>
            <a:pPr algn="l"/>
            <a:r>
              <a:rPr lang="en-US" sz="2000" b="0" i="0" u="none" strike="noStrike" baseline="0" dirty="0">
                <a:latin typeface="Times New Roman" panose="02020603050405020304" pitchFamily="18" charset="0"/>
              </a:rPr>
              <a:t>     the training set, and 30% (</a:t>
            </a:r>
            <a:r>
              <a:rPr lang="en-US" sz="2000" b="0" i="1" u="none" strike="noStrike" baseline="0" dirty="0">
                <a:latin typeface="Times New Roman" panose="02020603050405020304" pitchFamily="18" charset="0"/>
              </a:rPr>
              <a:t>i.e. </a:t>
            </a:r>
            <a:r>
              <a:rPr lang="en-US" sz="2000" b="0" i="0" u="none" strike="noStrike" baseline="0" dirty="0">
                <a:latin typeface="Times New Roman" panose="02020603050405020304" pitchFamily="18" charset="0"/>
              </a:rPr>
              <a:t>64 patients) used for cross</a:t>
            </a:r>
          </a:p>
          <a:p>
            <a:pPr algn="l"/>
            <a:r>
              <a:rPr lang="en-IN" sz="2000" b="0" i="0" u="none" strike="noStrike" baseline="0" dirty="0">
                <a:latin typeface="Times New Roman" panose="02020603050405020304" pitchFamily="18" charset="0"/>
              </a:rPr>
              <a:t>     validation.</a:t>
            </a:r>
            <a:endParaRPr lang="en-IN" sz="2000" dirty="0"/>
          </a:p>
          <a:p>
            <a:endParaRPr lang="en-IN" dirty="0"/>
          </a:p>
          <a:p>
            <a:endParaRPr lang="en-IN" dirty="0"/>
          </a:p>
        </p:txBody>
      </p:sp>
    </p:spTree>
    <p:extLst>
      <p:ext uri="{BB962C8B-B14F-4D97-AF65-F5344CB8AC3E}">
        <p14:creationId xmlns:p14="http://schemas.microsoft.com/office/powerpoint/2010/main" val="38874662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D63FE9-28C1-3371-3F2E-C2DF724AFCAD}"/>
              </a:ext>
            </a:extLst>
          </p:cNvPr>
          <p:cNvSpPr txBox="1"/>
          <p:nvPr/>
        </p:nvSpPr>
        <p:spPr>
          <a:xfrm>
            <a:off x="1879786" y="2169458"/>
            <a:ext cx="8097931" cy="2585323"/>
          </a:xfrm>
          <a:prstGeom prst="rect">
            <a:avLst/>
          </a:prstGeom>
          <a:noFill/>
        </p:spPr>
        <p:txBody>
          <a:bodyPr wrap="square" rtlCol="0">
            <a:spAutoFit/>
          </a:bodyPr>
          <a:lstStyle/>
          <a:p>
            <a:pPr algn="l"/>
            <a:endParaRPr lang="en-IN" dirty="0">
              <a:latin typeface="Times New Roman" panose="02020603050405020304" pitchFamily="18" charset="0"/>
            </a:endParaRPr>
          </a:p>
          <a:p>
            <a:pPr marL="342900" indent="-342900">
              <a:buFont typeface="Wingdings" panose="05000000000000000000" pitchFamily="2" charset="2"/>
              <a:buChar char="Ø"/>
            </a:pPr>
            <a:r>
              <a:rPr lang="en-IN" sz="1800" dirty="0">
                <a:latin typeface="Arial" panose="020B0604020202020204" pitchFamily="34" charset="0"/>
                <a:cs typeface="Arial" panose="020B0604020202020204" pitchFamily="34" charset="0"/>
              </a:rPr>
              <a:t>We fit the model using ANN</a:t>
            </a:r>
          </a:p>
          <a:p>
            <a:endParaRPr lang="en-IN" sz="18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IN" sz="1800" dirty="0">
                <a:latin typeface="Arial" panose="020B0604020202020204" pitchFamily="34" charset="0"/>
                <a:cs typeface="Arial" panose="020B0604020202020204" pitchFamily="34" charset="0"/>
              </a:rPr>
              <a:t>Optimizers used in the neural network are SGD &amp; Adam.</a:t>
            </a:r>
          </a:p>
          <a:p>
            <a:endParaRPr lang="en-IN" sz="18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IN" sz="1800" dirty="0">
                <a:latin typeface="Arial" panose="020B0604020202020204" pitchFamily="34" charset="0"/>
                <a:cs typeface="Arial" panose="020B0604020202020204" pitchFamily="34" charset="0"/>
              </a:rPr>
              <a:t>Different architectures&amp; epochs considered to get the better estimates.</a:t>
            </a:r>
          </a:p>
          <a:p>
            <a:pPr marL="342900" indent="-342900">
              <a:buFont typeface="Wingdings" panose="05000000000000000000" pitchFamily="2" charset="2"/>
              <a:buChar char="Ø"/>
            </a:pPr>
            <a:endParaRPr lang="en-IN"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IN" dirty="0">
                <a:latin typeface="Arial" panose="020B0604020202020204" pitchFamily="34" charset="0"/>
                <a:cs typeface="Arial" panose="020B0604020202020204" pitchFamily="34" charset="0"/>
              </a:rPr>
              <a:t>For evaluating the model we use ACCURACY</a:t>
            </a:r>
            <a:endParaRPr lang="en-IN" sz="1800" dirty="0">
              <a:latin typeface="Arial" panose="020B0604020202020204" pitchFamily="34" charset="0"/>
              <a:cs typeface="Arial" panose="020B0604020202020204" pitchFamily="34" charset="0"/>
            </a:endParaRPr>
          </a:p>
          <a:p>
            <a:pPr algn="l"/>
            <a:endParaRPr lang="en-IN" dirty="0"/>
          </a:p>
        </p:txBody>
      </p:sp>
      <p:sp>
        <p:nvSpPr>
          <p:cNvPr id="5" name="TextBox 4">
            <a:extLst>
              <a:ext uri="{FF2B5EF4-FFF2-40B4-BE49-F238E27FC236}">
                <a16:creationId xmlns:a16="http://schemas.microsoft.com/office/drawing/2014/main" id="{6EAC5BFE-B89B-2D3B-5AFA-23EA9F7CB0B0}"/>
              </a:ext>
            </a:extLst>
          </p:cNvPr>
          <p:cNvSpPr txBox="1"/>
          <p:nvPr/>
        </p:nvSpPr>
        <p:spPr>
          <a:xfrm>
            <a:off x="1879786" y="1523127"/>
            <a:ext cx="4655484" cy="646331"/>
          </a:xfrm>
          <a:prstGeom prst="rect">
            <a:avLst/>
          </a:prstGeom>
          <a:noFill/>
        </p:spPr>
        <p:txBody>
          <a:bodyPr wrap="square" rtlCol="0">
            <a:spAutoFit/>
          </a:bodyPr>
          <a:lstStyle/>
          <a:p>
            <a:r>
              <a:rPr lang="en-US" sz="3600" b="1" u="sng" dirty="0">
                <a:solidFill>
                  <a:schemeClr val="bg1"/>
                </a:solidFill>
                <a:latin typeface="Times New Roman" panose="02020603050405020304" pitchFamily="18" charset="0"/>
                <a:cs typeface="Times New Roman" panose="02020603050405020304" pitchFamily="18" charset="0"/>
              </a:rPr>
              <a:t>Model fitting</a:t>
            </a:r>
            <a:endParaRPr lang="en-IN" sz="3600" b="1" u="sng"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12122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A04F42-0184-5DD3-0AA1-E5E1F9868B72}"/>
              </a:ext>
            </a:extLst>
          </p:cNvPr>
          <p:cNvSpPr txBox="1"/>
          <p:nvPr/>
        </p:nvSpPr>
        <p:spPr>
          <a:xfrm>
            <a:off x="1434353" y="1371600"/>
            <a:ext cx="8059271"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 graph indicates the performance of the artificial neural network model(ANN)</a:t>
            </a:r>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AA2E454-70CE-4AFF-D3C4-005690F554FA}"/>
              </a:ext>
            </a:extLst>
          </p:cNvPr>
          <p:cNvPicPr>
            <a:picLocks noChangeAspect="1"/>
          </p:cNvPicPr>
          <p:nvPr/>
        </p:nvPicPr>
        <p:blipFill>
          <a:blip r:embed="rId2"/>
          <a:stretch>
            <a:fillRect/>
          </a:stretch>
        </p:blipFill>
        <p:spPr>
          <a:xfrm>
            <a:off x="3558988" y="2605366"/>
            <a:ext cx="5414683" cy="3033433"/>
          </a:xfrm>
          <a:prstGeom prst="rect">
            <a:avLst/>
          </a:prstGeom>
        </p:spPr>
      </p:pic>
    </p:spTree>
    <p:extLst>
      <p:ext uri="{BB962C8B-B14F-4D97-AF65-F5344CB8AC3E}">
        <p14:creationId xmlns:p14="http://schemas.microsoft.com/office/powerpoint/2010/main" val="39940744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149EF12-62BA-4BC7-EEB3-0D56A34072A1}"/>
              </a:ext>
            </a:extLst>
          </p:cNvPr>
          <p:cNvSpPr txBox="1"/>
          <p:nvPr/>
        </p:nvSpPr>
        <p:spPr>
          <a:xfrm>
            <a:off x="724460" y="519954"/>
            <a:ext cx="3890682" cy="769441"/>
          </a:xfrm>
          <a:prstGeom prst="rect">
            <a:avLst/>
          </a:prstGeom>
          <a:noFill/>
        </p:spPr>
        <p:txBody>
          <a:bodyPr wrap="square" rtlCol="0">
            <a:spAutoFit/>
          </a:bodyPr>
          <a:lstStyle/>
          <a:p>
            <a:r>
              <a:rPr lang="en-US" sz="4400" b="1" u="sng" dirty="0">
                <a:solidFill>
                  <a:schemeClr val="bg1"/>
                </a:solidFill>
                <a:latin typeface="Times New Roman" panose="02020603050405020304" pitchFamily="18" charset="0"/>
                <a:cs typeface="Times New Roman" panose="02020603050405020304" pitchFamily="18" charset="0"/>
              </a:rPr>
              <a:t>Model tuning</a:t>
            </a:r>
            <a:endParaRPr lang="en-IN" sz="4400" b="1" u="sng" dirty="0">
              <a:solidFill>
                <a:schemeClr val="bg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973C75F-E963-6E8C-DECA-30E29FB2CCA5}"/>
              </a:ext>
            </a:extLst>
          </p:cNvPr>
          <p:cNvPicPr>
            <a:picLocks noChangeAspect="1"/>
          </p:cNvPicPr>
          <p:nvPr/>
        </p:nvPicPr>
        <p:blipFill>
          <a:blip r:embed="rId2"/>
          <a:stretch>
            <a:fillRect/>
          </a:stretch>
        </p:blipFill>
        <p:spPr>
          <a:xfrm>
            <a:off x="5479116" y="815508"/>
            <a:ext cx="4819650" cy="5495925"/>
          </a:xfrm>
          <a:prstGeom prst="rect">
            <a:avLst/>
          </a:prstGeom>
        </p:spPr>
      </p:pic>
      <p:sp>
        <p:nvSpPr>
          <p:cNvPr id="2" name="TextBox 1">
            <a:extLst>
              <a:ext uri="{FF2B5EF4-FFF2-40B4-BE49-F238E27FC236}">
                <a16:creationId xmlns:a16="http://schemas.microsoft.com/office/drawing/2014/main" id="{3036B20D-DBA8-4BCF-F966-FB1F0066C779}"/>
              </a:ext>
            </a:extLst>
          </p:cNvPr>
          <p:cNvSpPr txBox="1"/>
          <p:nvPr/>
        </p:nvSpPr>
        <p:spPr>
          <a:xfrm>
            <a:off x="555813" y="1685365"/>
            <a:ext cx="4733364" cy="1723549"/>
          </a:xfrm>
          <a:prstGeom prst="rect">
            <a:avLst/>
          </a:prstGeom>
          <a:noFill/>
        </p:spPr>
        <p:txBody>
          <a:bodyPr wrap="square" rtlCol="0">
            <a:spAutoFit/>
          </a:bodyPr>
          <a:lstStyle/>
          <a:p>
            <a:pPr marL="285750" indent="-285750">
              <a:buFont typeface="Wingdings" panose="05000000000000000000" pitchFamily="2" charset="2"/>
              <a:buChar char="Ø"/>
            </a:pPr>
            <a:r>
              <a:rPr lang="en-IN" dirty="0">
                <a:latin typeface="Arial" panose="020B0604020202020204" pitchFamily="34" charset="0"/>
                <a:cs typeface="Arial" panose="020B0604020202020204" pitchFamily="34" charset="0"/>
              </a:rPr>
              <a:t>To get the best result we perform lot of experiment by considering different test size , architecture, epochs, optimizers</a:t>
            </a:r>
          </a:p>
          <a:p>
            <a:endParaRPr lang="en-IN" dirty="0"/>
          </a:p>
          <a:p>
            <a:endParaRPr lang="en-IN" sz="1600" b="0" i="0" u="none" strike="noStrike" baseline="0" dirty="0">
              <a:latin typeface="Times New Roman" panose="02020603050405020304" pitchFamily="18" charset="0"/>
            </a:endParaRPr>
          </a:p>
          <a:p>
            <a:endParaRPr lang="en-IN" dirty="0"/>
          </a:p>
        </p:txBody>
      </p:sp>
    </p:spTree>
    <p:extLst>
      <p:ext uri="{BB962C8B-B14F-4D97-AF65-F5344CB8AC3E}">
        <p14:creationId xmlns:p14="http://schemas.microsoft.com/office/powerpoint/2010/main" val="2232058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018416-9ADF-EF99-6BC7-86F2B6E02C18}"/>
              </a:ext>
            </a:extLst>
          </p:cNvPr>
          <p:cNvSpPr txBox="1"/>
          <p:nvPr/>
        </p:nvSpPr>
        <p:spPr>
          <a:xfrm>
            <a:off x="878541" y="1048871"/>
            <a:ext cx="9583271" cy="4401205"/>
          </a:xfrm>
          <a:prstGeom prst="rect">
            <a:avLst/>
          </a:prstGeom>
          <a:noFill/>
        </p:spPr>
        <p:txBody>
          <a:bodyPr wrap="square" rtlCol="0">
            <a:spAutoFit/>
          </a:bodyPr>
          <a:lstStyle/>
          <a:p>
            <a:r>
              <a:rPr lang="en-US" sz="3200" b="1" u="sng" dirty="0">
                <a:solidFill>
                  <a:schemeClr val="bg1"/>
                </a:solidFill>
                <a:latin typeface="Arial" panose="020B0604020202020204" pitchFamily="34" charset="0"/>
                <a:cs typeface="Arial" panose="020B0604020202020204" pitchFamily="34" charset="0"/>
              </a:rPr>
              <a:t>What is neural network?</a:t>
            </a:r>
          </a:p>
          <a:p>
            <a:endParaRPr lang="en-US" sz="3200" dirty="0"/>
          </a:p>
          <a:p>
            <a:pPr marL="285750" indent="-285750">
              <a:buFont typeface="Wingdings" panose="05000000000000000000" pitchFamily="2" charset="2"/>
              <a:buChar char="Ø"/>
            </a:pPr>
            <a:r>
              <a:rPr lang="en-US" i="0" dirty="0">
                <a:effectLst/>
                <a:latin typeface="Arial" panose="020B0604020202020204" pitchFamily="34" charset="0"/>
                <a:cs typeface="Arial" panose="020B0604020202020204" pitchFamily="34" charset="0"/>
              </a:rPr>
              <a:t>A neural network is an algorithms that endeavors to recognize underlying relationships in a set of data through a process that mimics the way the human brain operates</a:t>
            </a:r>
            <a:r>
              <a:rPr lang="en-US" b="0" i="0" dirty="0">
                <a:effectLst/>
                <a:latin typeface="Arial" panose="020B0604020202020204" pitchFamily="34" charset="0"/>
                <a:cs typeface="Arial" panose="020B0604020202020204" pitchFamily="34" charset="0"/>
              </a:rPr>
              <a:t>.</a:t>
            </a:r>
          </a:p>
          <a:p>
            <a:pPr marL="285750" indent="-285750">
              <a:buFont typeface="Wingdings" panose="05000000000000000000" pitchFamily="2" charset="2"/>
              <a:buChar char="Ø"/>
            </a:pPr>
            <a:endParaRPr lang="en-US" b="0" i="0" dirty="0">
              <a:effectLst/>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b="0" i="0" dirty="0">
                <a:effectLst/>
                <a:latin typeface="Arial" panose="020B0604020202020204" pitchFamily="34" charset="0"/>
                <a:cs typeface="Arial" panose="020B0604020202020204" pitchFamily="34" charset="0"/>
              </a:rPr>
              <a:t>Neurons are at the heart of deep learning algorithms. Their name and structure are inspired by the human brain, mimicking the way that biological neurons signal to one another.</a:t>
            </a:r>
          </a:p>
          <a:p>
            <a:pPr marL="285750" indent="-285750">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b="0" i="0" dirty="0">
                <a:effectLst/>
                <a:latin typeface="Arial" panose="020B0604020202020204" pitchFamily="34" charset="0"/>
                <a:cs typeface="Arial" panose="020B0604020202020204" pitchFamily="34" charset="0"/>
              </a:rPr>
              <a:t>Types of neural network:</a:t>
            </a:r>
          </a:p>
          <a:p>
            <a:pPr marL="342900" indent="-342900">
              <a:buFont typeface="Wingdings" panose="05000000000000000000" pitchFamily="2" charset="2"/>
              <a:buChar char="Ø"/>
            </a:pPr>
            <a:r>
              <a:rPr lang="en-IN" dirty="0">
                <a:latin typeface="Arial" panose="020B0604020202020204" pitchFamily="34" charset="0"/>
                <a:cs typeface="Arial" panose="020B0604020202020204" pitchFamily="34" charset="0"/>
              </a:rPr>
              <a:t>Feed forward</a:t>
            </a:r>
            <a:r>
              <a:rPr lang="en-IN" i="0" dirty="0">
                <a:effectLst/>
                <a:latin typeface="Arial" panose="020B0604020202020204" pitchFamily="34" charset="0"/>
                <a:cs typeface="Arial" panose="020B0604020202020204" pitchFamily="34" charset="0"/>
              </a:rPr>
              <a:t> Neural Networks </a:t>
            </a:r>
          </a:p>
          <a:p>
            <a:pPr marL="342900" indent="-342900">
              <a:buFont typeface="Wingdings" panose="05000000000000000000" pitchFamily="2" charset="2"/>
              <a:buChar char="Ø"/>
            </a:pPr>
            <a:r>
              <a:rPr lang="en-IN" i="0" dirty="0">
                <a:effectLst/>
                <a:latin typeface="Arial" panose="020B0604020202020204" pitchFamily="34" charset="0"/>
                <a:cs typeface="Arial" panose="020B0604020202020204" pitchFamily="34" charset="0"/>
              </a:rPr>
              <a:t> Convolution Neural Networks (CNN) </a:t>
            </a:r>
          </a:p>
          <a:p>
            <a:pPr marL="342900" indent="-342900">
              <a:buFont typeface="Wingdings" panose="05000000000000000000" pitchFamily="2" charset="2"/>
              <a:buChar char="Ø"/>
            </a:pPr>
            <a:r>
              <a:rPr lang="en-IN" i="0" dirty="0">
                <a:effectLst/>
                <a:latin typeface="Arial" panose="020B0604020202020204" pitchFamily="34" charset="0"/>
                <a:cs typeface="Arial" panose="020B0604020202020204" pitchFamily="34" charset="0"/>
              </a:rPr>
              <a:t>Recurrent Neural Networ</a:t>
            </a:r>
            <a:r>
              <a:rPr lang="en-IN" i="0" dirty="0">
                <a:effectLst/>
                <a:latin typeface="arial" panose="020B0604020202020204" pitchFamily="34" charset="0"/>
              </a:rPr>
              <a:t>ks (RNN).</a:t>
            </a:r>
            <a:endParaRPr lang="en-US" i="0" dirty="0">
              <a:effectLst/>
              <a:latin typeface="arial" panose="020B0604020202020204" pitchFamily="34" charset="0"/>
            </a:endParaRPr>
          </a:p>
          <a:p>
            <a:endParaRPr lang="en-IN" dirty="0"/>
          </a:p>
        </p:txBody>
      </p:sp>
    </p:spTree>
    <p:extLst>
      <p:ext uri="{BB962C8B-B14F-4D97-AF65-F5344CB8AC3E}">
        <p14:creationId xmlns:p14="http://schemas.microsoft.com/office/powerpoint/2010/main" val="8410588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CE00C7B-BCEE-3477-93E3-BC7CEA77D174}"/>
              </a:ext>
            </a:extLst>
          </p:cNvPr>
          <p:cNvSpPr txBox="1"/>
          <p:nvPr/>
        </p:nvSpPr>
        <p:spPr>
          <a:xfrm>
            <a:off x="1255058" y="1344265"/>
            <a:ext cx="8426824" cy="3847207"/>
          </a:xfrm>
          <a:prstGeom prst="rect">
            <a:avLst/>
          </a:prstGeom>
          <a:noFill/>
        </p:spPr>
        <p:txBody>
          <a:bodyPr wrap="square" rtlCol="0">
            <a:spAutoFit/>
          </a:bodyPr>
          <a:lstStyle/>
          <a:p>
            <a:r>
              <a:rPr lang="en-US" sz="2800" u="sng" dirty="0">
                <a:solidFill>
                  <a:schemeClr val="bg1"/>
                </a:solidFill>
                <a:latin typeface="Times New Roman" panose="02020603050405020304" pitchFamily="18" charset="0"/>
                <a:cs typeface="Times New Roman" panose="02020603050405020304" pitchFamily="18" charset="0"/>
              </a:rPr>
              <a:t>Conclusion</a:t>
            </a:r>
            <a:r>
              <a:rPr lang="en-US" dirty="0"/>
              <a:t>:</a:t>
            </a:r>
          </a:p>
          <a:p>
            <a:endParaRPr lang="en-US" dirty="0"/>
          </a:p>
          <a:p>
            <a:pPr marL="285750" indent="-285750" algn="l">
              <a:buFont typeface="Wingdings" panose="05000000000000000000" pitchFamily="2" charset="2"/>
              <a:buChar char="Ø"/>
            </a:pPr>
            <a:r>
              <a:rPr lang="en-IN" sz="1800" b="0" i="0" u="none" strike="noStrike" baseline="0" dirty="0">
                <a:latin typeface="Arial" panose="020B0604020202020204" pitchFamily="34" charset="0"/>
                <a:cs typeface="Arial" panose="020B0604020202020204" pitchFamily="34" charset="0"/>
              </a:rPr>
              <a:t>An artificial Neural Network model for diagnose patients with hepatitis was presented.</a:t>
            </a:r>
          </a:p>
          <a:p>
            <a:pPr marL="285750" indent="-285750" algn="l">
              <a:buFont typeface="Wingdings" panose="05000000000000000000" pitchFamily="2" charset="2"/>
              <a:buChar char="Ø"/>
            </a:pPr>
            <a:endParaRPr lang="en-IN" dirty="0">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Ø"/>
            </a:pPr>
            <a:r>
              <a:rPr lang="en-IN" dirty="0">
                <a:latin typeface="Arial" panose="020B0604020202020204" pitchFamily="34" charset="0"/>
                <a:cs typeface="Arial" panose="020B0604020202020204" pitchFamily="34" charset="0"/>
              </a:rPr>
              <a:t>We got the best result for neural network which consists of </a:t>
            </a:r>
            <a:r>
              <a:rPr lang="en-US" sz="1800" u="none" strike="noStrike" baseline="0" dirty="0">
                <a:latin typeface="Arial" panose="020B0604020202020204" pitchFamily="34" charset="0"/>
                <a:cs typeface="Arial" panose="020B0604020202020204" pitchFamily="34" charset="0"/>
              </a:rPr>
              <a:t>Single input layer (19inputs), a hidden layer (10 inputs) and a single </a:t>
            </a:r>
            <a:r>
              <a:rPr lang="en-IN" sz="1800" u="none" strike="noStrike" baseline="0" dirty="0">
                <a:latin typeface="Arial" panose="020B0604020202020204" pitchFamily="34" charset="0"/>
                <a:cs typeface="Arial" panose="020B0604020202020204" pitchFamily="34" charset="0"/>
              </a:rPr>
              <a:t>Output layer</a:t>
            </a:r>
            <a:endParaRPr lang="en-IN" sz="1800" b="0" i="0" u="none" strike="noStrike" baseline="0"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Ø"/>
            </a:pPr>
            <a:r>
              <a:rPr lang="en-IN" sz="1800" b="0" i="0" u="none" strike="noStrike" baseline="0" dirty="0">
                <a:latin typeface="Arial" panose="020B0604020202020204" pitchFamily="34" charset="0"/>
                <a:cs typeface="Arial" panose="020B0604020202020204" pitchFamily="34" charset="0"/>
              </a:rPr>
              <a:t>The model was </a:t>
            </a:r>
            <a:r>
              <a:rPr lang="en-US" sz="1800" b="0" i="0" u="none" strike="noStrike" baseline="0" dirty="0">
                <a:latin typeface="Arial" panose="020B0604020202020204" pitchFamily="34" charset="0"/>
                <a:cs typeface="Arial" panose="020B0604020202020204" pitchFamily="34" charset="0"/>
              </a:rPr>
              <a:t>tested and the overall result was </a:t>
            </a:r>
            <a:r>
              <a:rPr lang="en-US" dirty="0">
                <a:latin typeface="Arial" panose="020B0604020202020204" pitchFamily="34" charset="0"/>
                <a:cs typeface="Arial" panose="020B0604020202020204" pitchFamily="34" charset="0"/>
              </a:rPr>
              <a:t>93</a:t>
            </a:r>
            <a:r>
              <a:rPr lang="en-US" sz="1800" b="0" i="0" u="none" strike="noStrike" baseline="0" dirty="0">
                <a:latin typeface="Arial" panose="020B0604020202020204" pitchFamily="34" charset="0"/>
                <a:cs typeface="Arial" panose="020B0604020202020204" pitchFamily="34" charset="0"/>
              </a:rPr>
              <a:t>%.</a:t>
            </a:r>
          </a:p>
          <a:p>
            <a:pPr algn="l"/>
            <a:endParaRPr lang="en-US" sz="1800" b="0" i="0" u="none" strike="noStrike" baseline="0" dirty="0">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Ø"/>
            </a:pPr>
            <a:r>
              <a:rPr lang="en-US" sz="1800" b="0" i="0" u="none" strike="noStrike" baseline="0" dirty="0">
                <a:latin typeface="Arial" panose="020B0604020202020204" pitchFamily="34" charset="0"/>
                <a:cs typeface="Arial" panose="020B0604020202020204" pitchFamily="34" charset="0"/>
              </a:rPr>
              <a:t> This study showed the potential of the artificial neural network for diagnoses patients with hepatitis by knowing the probability of survive or death of this patient.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621053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F164E7-E38E-032B-63CC-C45742A5021A}"/>
              </a:ext>
            </a:extLst>
          </p:cNvPr>
          <p:cNvSpPr>
            <a:spLocks noGrp="1"/>
          </p:cNvSpPr>
          <p:nvPr>
            <p:ph sz="half" idx="1"/>
          </p:nvPr>
        </p:nvSpPr>
        <p:spPr>
          <a:xfrm>
            <a:off x="908327" y="447580"/>
            <a:ext cx="4878389" cy="3541714"/>
          </a:xfrm>
        </p:spPr>
        <p:txBody>
          <a:bodyPr>
            <a:normAutofit fontScale="92500"/>
          </a:bodyPr>
          <a:lstStyle/>
          <a:p>
            <a:r>
              <a:rPr lang="en-US" sz="3200" b="1" u="sng" dirty="0">
                <a:solidFill>
                  <a:schemeClr val="bg1"/>
                </a:solidFill>
              </a:rPr>
              <a:t>APPENDIX </a:t>
            </a:r>
            <a:r>
              <a:rPr lang="en-US" dirty="0">
                <a:solidFill>
                  <a:schemeClr val="bg1"/>
                </a:solidFill>
              </a:rPr>
              <a:t>: </a:t>
            </a:r>
            <a:r>
              <a:rPr lang="en-US" dirty="0"/>
              <a:t>https://github.com/phanimusunuri1234/hepatitis-neural-network/blob/main/Untitled62.ipynb</a:t>
            </a:r>
          </a:p>
          <a:p>
            <a:r>
              <a:rPr lang="en-IN" sz="2400" dirty="0"/>
              <a:t>https://github.com/phanimusunuri1234/autompg-neural-network/blob/main/autompg_nn.ipynb</a:t>
            </a:r>
            <a:endParaRPr lang="en-IN" dirty="0"/>
          </a:p>
        </p:txBody>
      </p:sp>
      <p:pic>
        <p:nvPicPr>
          <p:cNvPr id="5" name="Picture 4">
            <a:extLst>
              <a:ext uri="{FF2B5EF4-FFF2-40B4-BE49-F238E27FC236}">
                <a16:creationId xmlns:a16="http://schemas.microsoft.com/office/drawing/2014/main" id="{ADFFBB97-13A6-0128-0FA8-7DB46E1CFA3D}"/>
              </a:ext>
            </a:extLst>
          </p:cNvPr>
          <p:cNvPicPr>
            <a:picLocks noChangeAspect="1"/>
          </p:cNvPicPr>
          <p:nvPr/>
        </p:nvPicPr>
        <p:blipFill>
          <a:blip r:embed="rId2"/>
          <a:stretch>
            <a:fillRect/>
          </a:stretch>
        </p:blipFill>
        <p:spPr>
          <a:xfrm>
            <a:off x="6776477" y="3713909"/>
            <a:ext cx="4205288" cy="2480703"/>
          </a:xfrm>
          <a:prstGeom prst="rect">
            <a:avLst/>
          </a:prstGeom>
        </p:spPr>
      </p:pic>
    </p:spTree>
    <p:extLst>
      <p:ext uri="{BB962C8B-B14F-4D97-AF65-F5344CB8AC3E}">
        <p14:creationId xmlns:p14="http://schemas.microsoft.com/office/powerpoint/2010/main" val="2069582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FC47F3-6657-897B-39B7-E3CA875A2D91}"/>
              </a:ext>
            </a:extLst>
          </p:cNvPr>
          <p:cNvSpPr txBox="1"/>
          <p:nvPr/>
        </p:nvSpPr>
        <p:spPr>
          <a:xfrm>
            <a:off x="1228165" y="950259"/>
            <a:ext cx="9224682" cy="1569660"/>
          </a:xfrm>
          <a:prstGeom prst="rect">
            <a:avLst/>
          </a:prstGeom>
          <a:noFill/>
        </p:spPr>
        <p:txBody>
          <a:bodyPr wrap="square" rtlCol="0">
            <a:spAutoFit/>
          </a:bodyPr>
          <a:lstStyle/>
          <a:p>
            <a:pPr marL="342900" indent="-342900">
              <a:buFont typeface="Wingdings" panose="05000000000000000000" pitchFamily="2" charset="2"/>
              <a:buChar char="Ø"/>
            </a:pPr>
            <a:r>
              <a:rPr lang="en-US" sz="2400" b="0" i="0" dirty="0">
                <a:effectLst/>
                <a:latin typeface="Arial" panose="020B0604020202020204" pitchFamily="34" charset="0"/>
                <a:cs typeface="Arial" panose="020B0604020202020204" pitchFamily="34" charset="0"/>
              </a:rPr>
              <a:t>Artificial neural networks (ANNs) are comprised of an input layer, one or more hidden layers, and an output layer.</a:t>
            </a:r>
          </a:p>
          <a:p>
            <a:pPr marL="342900" indent="-342900">
              <a:buFont typeface="Wingdings" panose="05000000000000000000" pitchFamily="2" charset="2"/>
              <a:buChar char="Ø"/>
            </a:pPr>
            <a:r>
              <a:rPr lang="en-US" sz="2400" b="0" i="0" dirty="0">
                <a:effectLst/>
                <a:latin typeface="Arial" panose="020B0604020202020204" pitchFamily="34" charset="0"/>
                <a:cs typeface="Arial" panose="020B0604020202020204" pitchFamily="34" charset="0"/>
              </a:rPr>
              <a:t> Each node, or artificial neuron, connects to another and has an associated weight and threshold.</a:t>
            </a:r>
            <a:endParaRPr lang="en-IN" sz="24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D7718B97-F25A-F971-6A05-48CAA889B1C4}"/>
              </a:ext>
            </a:extLst>
          </p:cNvPr>
          <p:cNvPicPr>
            <a:picLocks noChangeAspect="1"/>
          </p:cNvPicPr>
          <p:nvPr/>
        </p:nvPicPr>
        <p:blipFill>
          <a:blip r:embed="rId2"/>
          <a:stretch>
            <a:fillRect/>
          </a:stretch>
        </p:blipFill>
        <p:spPr>
          <a:xfrm>
            <a:off x="2935100" y="3025300"/>
            <a:ext cx="5312429" cy="3067059"/>
          </a:xfrm>
          <a:prstGeom prst="rect">
            <a:avLst/>
          </a:prstGeom>
        </p:spPr>
      </p:pic>
    </p:spTree>
    <p:extLst>
      <p:ext uri="{BB962C8B-B14F-4D97-AF65-F5344CB8AC3E}">
        <p14:creationId xmlns:p14="http://schemas.microsoft.com/office/powerpoint/2010/main" val="2080022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9B6EF1-AD82-9F07-2802-C5454143496F}"/>
              </a:ext>
            </a:extLst>
          </p:cNvPr>
          <p:cNvSpPr txBox="1"/>
          <p:nvPr/>
        </p:nvSpPr>
        <p:spPr>
          <a:xfrm>
            <a:off x="1290918" y="914400"/>
            <a:ext cx="8668870" cy="5601533"/>
          </a:xfrm>
          <a:prstGeom prst="rect">
            <a:avLst/>
          </a:prstGeom>
          <a:noFill/>
        </p:spPr>
        <p:txBody>
          <a:bodyPr wrap="square" rtlCol="0">
            <a:spAutoFit/>
          </a:bodyPr>
          <a:lstStyle/>
          <a:p>
            <a:pPr>
              <a:buClr>
                <a:schemeClr val="tx1"/>
              </a:buClr>
            </a:pPr>
            <a:r>
              <a:rPr lang="en-IN" b="1" u="sng" dirty="0">
                <a:solidFill>
                  <a:schemeClr val="bg1"/>
                </a:solidFill>
                <a:latin typeface="Arial" panose="020B0604020202020204" pitchFamily="34" charset="0"/>
                <a:cs typeface="Arial" panose="020B0604020202020204" pitchFamily="34" charset="0"/>
              </a:rPr>
              <a:t>Forward propagation:</a:t>
            </a:r>
            <a:endParaRPr lang="en-IN" dirty="0"/>
          </a:p>
          <a:p>
            <a:pPr marL="285750" indent="-285750">
              <a:buClr>
                <a:schemeClr val="tx1"/>
              </a:buClr>
              <a:buFont typeface="Wingdings" panose="05000000000000000000" pitchFamily="2" charset="2"/>
              <a:buChar char="Ø"/>
            </a:pPr>
            <a:r>
              <a:rPr lang="en-US" sz="1600" i="0" dirty="0">
                <a:effectLst/>
                <a:latin typeface="Arial" panose="020B0604020202020204" pitchFamily="34" charset="0"/>
                <a:cs typeface="Arial" panose="020B0604020202020204" pitchFamily="34" charset="0"/>
              </a:rPr>
              <a:t>Forward propagation refers to storage and calculation of input data which is fed in forward direction through the network to generate an output.</a:t>
            </a:r>
          </a:p>
          <a:p>
            <a:pPr marL="342900" indent="-342900">
              <a:buFont typeface="Wingdings" panose="05000000000000000000" pitchFamily="2" charset="2"/>
              <a:buChar char="Ø"/>
            </a:pPr>
            <a:r>
              <a:rPr lang="en-US" sz="1600" i="0" dirty="0">
                <a:effectLst/>
                <a:latin typeface="Arial" panose="020B0604020202020204" pitchFamily="34" charset="0"/>
                <a:cs typeface="Arial" panose="020B0604020202020204" pitchFamily="34" charset="0"/>
              </a:rPr>
              <a:t>I</a:t>
            </a:r>
            <a:r>
              <a:rPr lang="en-US" sz="1600" b="0" i="0" dirty="0">
                <a:effectLst/>
                <a:latin typeface="Arial" panose="020B0604020202020204" pitchFamily="34" charset="0"/>
                <a:cs typeface="Arial" panose="020B0604020202020204" pitchFamily="34" charset="0"/>
              </a:rPr>
              <a:t>t is the way to move from the Input layer (left) to the Output layer (right) in the neural network.</a:t>
            </a:r>
          </a:p>
          <a:p>
            <a:endParaRPr lang="en-US" sz="1600" dirty="0">
              <a:latin typeface="Arial" panose="020B0604020202020204" pitchFamily="34" charset="0"/>
              <a:cs typeface="Arial" panose="020B0604020202020204" pitchFamily="34" charset="0"/>
            </a:endParaRPr>
          </a:p>
          <a:p>
            <a:r>
              <a:rPr lang="en-US" b="1" i="0" u="sng" dirty="0">
                <a:solidFill>
                  <a:schemeClr val="bg1"/>
                </a:solidFill>
                <a:effectLst/>
                <a:latin typeface="Arial" panose="020B0604020202020204" pitchFamily="34" charset="0"/>
                <a:cs typeface="Arial" panose="020B0604020202020204" pitchFamily="34" charset="0"/>
              </a:rPr>
              <a:t>Backward propagation:</a:t>
            </a:r>
          </a:p>
          <a:p>
            <a:pPr marL="342900" indent="-342900">
              <a:buFont typeface="Wingdings" panose="05000000000000000000" pitchFamily="2" charset="2"/>
              <a:buChar char="Ø"/>
            </a:pPr>
            <a:r>
              <a:rPr lang="en-US" sz="1600" b="0" i="0" dirty="0">
                <a:effectLst/>
                <a:latin typeface="Arial" panose="020B0604020202020204" pitchFamily="34" charset="0"/>
                <a:cs typeface="Arial" panose="020B0604020202020204" pitchFamily="34" charset="0"/>
              </a:rPr>
              <a:t>The process of moving  backward from the Output to the Input layer is called the Backward Propagation.</a:t>
            </a:r>
          </a:p>
          <a:p>
            <a:pPr marL="342900" indent="-342900">
              <a:buFont typeface="Wingdings" panose="05000000000000000000" pitchFamily="2" charset="2"/>
              <a:buChar char="Ø"/>
            </a:pPr>
            <a:r>
              <a:rPr lang="en-US" sz="1600" dirty="0">
                <a:latin typeface="Arial" panose="020B0604020202020204" pitchFamily="34" charset="0"/>
                <a:cs typeface="Arial" panose="020B0604020202020204" pitchFamily="34" charset="0"/>
              </a:rPr>
              <a:t>It is used to update the weights.</a:t>
            </a:r>
          </a:p>
          <a:p>
            <a:endParaRPr lang="en-US" sz="1600" i="0" dirty="0">
              <a:effectLst/>
              <a:latin typeface="Arial" panose="020B0604020202020204" pitchFamily="34" charset="0"/>
              <a:cs typeface="Arial" panose="020B0604020202020204" pitchFamily="34" charset="0"/>
            </a:endParaRPr>
          </a:p>
          <a:p>
            <a:r>
              <a:rPr lang="en-US" b="1" u="sng" dirty="0">
                <a:solidFill>
                  <a:schemeClr val="bg1"/>
                </a:solidFill>
                <a:latin typeface="Arial" panose="020B0604020202020204" pitchFamily="34" charset="0"/>
                <a:cs typeface="Arial" panose="020B0604020202020204" pitchFamily="34" charset="0"/>
              </a:rPr>
              <a:t>Epochs:</a:t>
            </a:r>
          </a:p>
          <a:p>
            <a:pPr marL="285750" indent="-285750">
              <a:buFont typeface="Wingdings" panose="05000000000000000000" pitchFamily="2" charset="2"/>
              <a:buChar char="Ø"/>
            </a:pPr>
            <a:r>
              <a:rPr lang="en-US" sz="1600" b="0" i="0" dirty="0">
                <a:effectLst/>
                <a:latin typeface="arial" panose="020B0604020202020204" pitchFamily="34" charset="0"/>
              </a:rPr>
              <a:t>An epoch means </a:t>
            </a:r>
            <a:r>
              <a:rPr lang="en-US" sz="1600" b="1" i="0" dirty="0">
                <a:effectLst/>
                <a:latin typeface="arial" panose="020B0604020202020204" pitchFamily="34" charset="0"/>
              </a:rPr>
              <a:t>training the neural network with all the training data for one cycle</a:t>
            </a:r>
          </a:p>
          <a:p>
            <a:pPr marL="285750" indent="-285750">
              <a:buFont typeface="Wingdings" panose="05000000000000000000" pitchFamily="2" charset="2"/>
              <a:buChar char="Ø"/>
            </a:pPr>
            <a:endParaRPr lang="en-US" sz="1600" b="1" dirty="0">
              <a:latin typeface="arial" panose="020B0604020202020204" pitchFamily="34" charset="0"/>
              <a:cs typeface="Arial" panose="020B0604020202020204" pitchFamily="34" charset="0"/>
            </a:endParaRPr>
          </a:p>
          <a:p>
            <a:r>
              <a:rPr lang="en-US" sz="1600" b="1" i="0" u="sng" dirty="0">
                <a:solidFill>
                  <a:schemeClr val="bg1"/>
                </a:solidFill>
                <a:effectLst/>
                <a:latin typeface="Arial" panose="020B0604020202020204" pitchFamily="34" charset="0"/>
                <a:cs typeface="Arial" panose="020B0604020202020204" pitchFamily="34" charset="0"/>
              </a:rPr>
              <a:t>Loss function:</a:t>
            </a:r>
          </a:p>
          <a:p>
            <a:endParaRPr lang="en-US" sz="1600" dirty="0">
              <a:solidFill>
                <a:schemeClr val="bg1"/>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sz="1600" i="0" dirty="0">
                <a:effectLst/>
                <a:latin typeface="Arial" panose="020B0604020202020204" pitchFamily="34" charset="0"/>
                <a:cs typeface="Arial" panose="020B0604020202020204" pitchFamily="34" charset="0"/>
              </a:rPr>
              <a:t>It finds the difference between predicted &amp; actual outcome</a:t>
            </a:r>
          </a:p>
          <a:p>
            <a:pPr marL="285750" indent="-285750">
              <a:buFont typeface="Wingdings" panose="05000000000000000000" pitchFamily="2" charset="2"/>
              <a:buChar char="Ø"/>
            </a:pPr>
            <a:endParaRPr lang="en-US" sz="1600" i="0" dirty="0">
              <a:effectLst/>
              <a:latin typeface="Arial" panose="020B0604020202020204" pitchFamily="34" charset="0"/>
              <a:cs typeface="Arial" panose="020B0604020202020204" pitchFamily="34" charset="0"/>
            </a:endParaRPr>
          </a:p>
          <a:p>
            <a:endParaRPr lang="en-US" sz="1600" i="0" dirty="0">
              <a:effectLst/>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endParaRPr lang="en-US" sz="1600" dirty="0">
              <a:latin typeface="Arial" panose="020B0604020202020204" pitchFamily="34" charset="0"/>
              <a:cs typeface="Arial" panose="020B0604020202020204" pitchFamily="34" charset="0"/>
            </a:endParaRPr>
          </a:p>
          <a:p>
            <a:pPr marL="342900" indent="-342900">
              <a:buAutoNum type="arabicParenR"/>
            </a:pPr>
            <a:endParaRPr lang="en-US" sz="1600" i="0" dirty="0">
              <a:effectLst/>
              <a:latin typeface="Arial" panose="020B0604020202020204" pitchFamily="34" charset="0"/>
              <a:cs typeface="Arial" panose="020B0604020202020204" pitchFamily="34" charset="0"/>
            </a:endParaRPr>
          </a:p>
          <a:p>
            <a:pPr marL="342900" indent="-342900">
              <a:buAutoNum type="arabicParenR"/>
            </a:pPr>
            <a:endParaRPr lang="en-IN" dirty="0"/>
          </a:p>
        </p:txBody>
      </p:sp>
    </p:spTree>
    <p:extLst>
      <p:ext uri="{BB962C8B-B14F-4D97-AF65-F5344CB8AC3E}">
        <p14:creationId xmlns:p14="http://schemas.microsoft.com/office/powerpoint/2010/main" val="1834316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1C5689-9E43-A16B-D62B-000B2D7B4983}"/>
              </a:ext>
            </a:extLst>
          </p:cNvPr>
          <p:cNvSpPr txBox="1"/>
          <p:nvPr/>
        </p:nvSpPr>
        <p:spPr>
          <a:xfrm>
            <a:off x="815788" y="385482"/>
            <a:ext cx="7987553" cy="646331"/>
          </a:xfrm>
          <a:prstGeom prst="rect">
            <a:avLst/>
          </a:prstGeom>
          <a:noFill/>
        </p:spPr>
        <p:txBody>
          <a:bodyPr wrap="square" rtlCol="0">
            <a:spAutoFit/>
          </a:bodyPr>
          <a:lstStyle/>
          <a:p>
            <a:endParaRPr lang="en-US" b="0" i="0" dirty="0">
              <a:solidFill>
                <a:srgbClr val="4D5156"/>
              </a:solidFill>
              <a:effectLst/>
              <a:latin typeface="arial" panose="020B0604020202020204" pitchFamily="34" charset="0"/>
            </a:endParaRPr>
          </a:p>
          <a:p>
            <a:endParaRPr lang="en-IN" dirty="0"/>
          </a:p>
        </p:txBody>
      </p:sp>
      <p:sp>
        <p:nvSpPr>
          <p:cNvPr id="6" name="AutoShape 11" descr="Common activation functions in artificial neural networks (NNs) that... |  Download Scientific Diagram">
            <a:extLst>
              <a:ext uri="{FF2B5EF4-FFF2-40B4-BE49-F238E27FC236}">
                <a16:creationId xmlns:a16="http://schemas.microsoft.com/office/drawing/2014/main" id="{C260C8E9-7421-04E6-0C2B-60230A638005}"/>
              </a:ext>
            </a:extLst>
          </p:cNvPr>
          <p:cNvSpPr>
            <a:spLocks noChangeAspect="1" noChangeArrowheads="1"/>
          </p:cNvSpPr>
          <p:nvPr/>
        </p:nvSpPr>
        <p:spPr bwMode="auto">
          <a:xfrm>
            <a:off x="5943599" y="3276599"/>
            <a:ext cx="4096871" cy="409687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a:extLst>
              <a:ext uri="{FF2B5EF4-FFF2-40B4-BE49-F238E27FC236}">
                <a16:creationId xmlns:a16="http://schemas.microsoft.com/office/drawing/2014/main" id="{E02A4549-324F-2025-B269-E43BC59086B3}"/>
              </a:ext>
            </a:extLst>
          </p:cNvPr>
          <p:cNvPicPr>
            <a:picLocks noChangeAspect="1"/>
          </p:cNvPicPr>
          <p:nvPr/>
        </p:nvPicPr>
        <p:blipFill>
          <a:blip r:embed="rId2"/>
          <a:stretch>
            <a:fillRect/>
          </a:stretch>
        </p:blipFill>
        <p:spPr>
          <a:xfrm>
            <a:off x="5943599" y="1380564"/>
            <a:ext cx="5565401" cy="4096872"/>
          </a:xfrm>
          <a:prstGeom prst="rect">
            <a:avLst/>
          </a:prstGeom>
        </p:spPr>
      </p:pic>
      <p:sp>
        <p:nvSpPr>
          <p:cNvPr id="9" name="TextBox 8">
            <a:extLst>
              <a:ext uri="{FF2B5EF4-FFF2-40B4-BE49-F238E27FC236}">
                <a16:creationId xmlns:a16="http://schemas.microsoft.com/office/drawing/2014/main" id="{1A5838D8-9B91-4D5D-F7E3-A2858F83C740}"/>
              </a:ext>
            </a:extLst>
          </p:cNvPr>
          <p:cNvSpPr txBox="1"/>
          <p:nvPr/>
        </p:nvSpPr>
        <p:spPr>
          <a:xfrm>
            <a:off x="690282" y="1031812"/>
            <a:ext cx="5136777" cy="5355312"/>
          </a:xfrm>
          <a:prstGeom prst="rect">
            <a:avLst/>
          </a:prstGeom>
          <a:noFill/>
        </p:spPr>
        <p:txBody>
          <a:bodyPr wrap="square" rtlCol="0">
            <a:spAutoFit/>
          </a:bodyPr>
          <a:lstStyle/>
          <a:p>
            <a:r>
              <a:rPr lang="en-IN" dirty="0">
                <a:latin typeface="Arial" panose="020B0604020202020204" pitchFamily="34" charset="0"/>
                <a:cs typeface="Arial" panose="020B0604020202020204" pitchFamily="34" charset="0"/>
              </a:rPr>
              <a:t>An </a:t>
            </a:r>
            <a:r>
              <a:rPr lang="en-US" b="1" i="0" dirty="0">
                <a:effectLst/>
                <a:latin typeface="Arial" panose="020B0604020202020204" pitchFamily="34" charset="0"/>
                <a:cs typeface="Arial" panose="020B0604020202020204" pitchFamily="34" charset="0"/>
              </a:rPr>
              <a:t>activation function</a:t>
            </a:r>
            <a:r>
              <a:rPr lang="en-US" b="0" i="0" dirty="0">
                <a:effectLst/>
                <a:latin typeface="Arial" panose="020B0604020202020204" pitchFamily="34" charset="0"/>
                <a:cs typeface="Arial" panose="020B0604020202020204" pitchFamily="34" charset="0"/>
              </a:rPr>
              <a:t> in a neural network defines how the weighted sum of the input is transformed into an output.</a:t>
            </a:r>
          </a:p>
          <a:p>
            <a:endParaRPr lang="en-US" dirty="0">
              <a:latin typeface="Arial" panose="020B0604020202020204" pitchFamily="34" charset="0"/>
              <a:cs typeface="Arial" panose="020B0604020202020204" pitchFamily="34" charset="0"/>
            </a:endParaRPr>
          </a:p>
          <a:p>
            <a:r>
              <a:rPr lang="en-US" b="0" i="0" dirty="0">
                <a:effectLst/>
                <a:latin typeface="Arial" panose="020B0604020202020204" pitchFamily="34" charset="0"/>
                <a:cs typeface="Arial" panose="020B0604020202020204" pitchFamily="34" charset="0"/>
              </a:rPr>
              <a:t>For the Binary classification problem we use  </a:t>
            </a:r>
          </a:p>
          <a:p>
            <a:r>
              <a:rPr lang="en-US" dirty="0">
                <a:latin typeface="Arial" panose="020B0604020202020204" pitchFamily="34" charset="0"/>
                <a:cs typeface="Arial" panose="020B0604020202020204" pitchFamily="34" charset="0"/>
              </a:rPr>
              <a:t>Relu , pre relu in the hidden layer and for the output </a:t>
            </a:r>
            <a:r>
              <a:rPr lang="en-US" b="0" i="0" dirty="0">
                <a:effectLst/>
                <a:latin typeface="Arial" panose="020B0604020202020204" pitchFamily="34" charset="0"/>
                <a:cs typeface="Arial" panose="020B0604020202020204" pitchFamily="34" charset="0"/>
              </a:rPr>
              <a:t> we use sigmoid activation function.</a:t>
            </a:r>
          </a:p>
          <a:p>
            <a:endParaRPr lang="en-US" dirty="0">
              <a:latin typeface="Arial" panose="020B0604020202020204" pitchFamily="34" charset="0"/>
              <a:cs typeface="Arial" panose="020B0604020202020204" pitchFamily="34" charset="0"/>
            </a:endParaRPr>
          </a:p>
          <a:p>
            <a:r>
              <a:rPr lang="en-US" b="0" i="0" dirty="0">
                <a:effectLst/>
                <a:latin typeface="Arial" panose="020B0604020202020204" pitchFamily="34" charset="0"/>
                <a:cs typeface="Arial" panose="020B0604020202020204" pitchFamily="34" charset="0"/>
              </a:rPr>
              <a:t>For the multi class classification problem we use  </a:t>
            </a:r>
          </a:p>
          <a:p>
            <a:r>
              <a:rPr lang="en-US" dirty="0">
                <a:latin typeface="Arial" panose="020B0604020202020204" pitchFamily="34" charset="0"/>
                <a:cs typeface="Arial" panose="020B0604020202020204" pitchFamily="34" charset="0"/>
              </a:rPr>
              <a:t>Relu , pre relu in the hidden layer and for the output </a:t>
            </a:r>
            <a:r>
              <a:rPr lang="en-US" b="0" i="0" dirty="0">
                <a:effectLst/>
                <a:latin typeface="Arial" panose="020B0604020202020204" pitchFamily="34" charset="0"/>
                <a:cs typeface="Arial" panose="020B0604020202020204" pitchFamily="34" charset="0"/>
              </a:rPr>
              <a:t> we use SoftMax activation function</a:t>
            </a:r>
          </a:p>
          <a:p>
            <a:endParaRPr lang="en-US" dirty="0">
              <a:latin typeface="Arial" panose="020B0604020202020204" pitchFamily="34" charset="0"/>
              <a:cs typeface="Arial" panose="020B0604020202020204" pitchFamily="34" charset="0"/>
            </a:endParaRPr>
          </a:p>
          <a:p>
            <a:r>
              <a:rPr lang="en-US" b="0" i="0" dirty="0">
                <a:effectLst/>
                <a:latin typeface="Arial" panose="020B0604020202020204" pitchFamily="34" charset="0"/>
                <a:cs typeface="Arial" panose="020B0604020202020204" pitchFamily="34" charset="0"/>
              </a:rPr>
              <a:t>For the Regression problem we use  </a:t>
            </a:r>
            <a:r>
              <a:rPr lang="en-US" dirty="0">
                <a:latin typeface="Arial" panose="020B0604020202020204" pitchFamily="34" charset="0"/>
                <a:cs typeface="Arial" panose="020B0604020202020204" pitchFamily="34" charset="0"/>
              </a:rPr>
              <a:t>Relu , pre relu in the hidden layer and for the output </a:t>
            </a:r>
            <a:r>
              <a:rPr lang="en-US" b="0" i="0" dirty="0">
                <a:effectLst/>
                <a:latin typeface="Arial" panose="020B0604020202020204" pitchFamily="34" charset="0"/>
                <a:cs typeface="Arial" panose="020B0604020202020204" pitchFamily="34" charset="0"/>
              </a:rPr>
              <a:t> we use Linear activation function</a:t>
            </a:r>
          </a:p>
          <a:p>
            <a:endParaRPr lang="en-US" b="0" i="0" dirty="0">
              <a:effectLst/>
              <a:latin typeface="Arial" panose="020B0604020202020204" pitchFamily="34" charset="0"/>
              <a:cs typeface="Arial" panose="020B0604020202020204" pitchFamily="34" charset="0"/>
            </a:endParaRPr>
          </a:p>
          <a:p>
            <a:endParaRPr lang="en-US" b="0" i="0" dirty="0">
              <a:effectLst/>
              <a:latin typeface="Arial" panose="020B0604020202020204" pitchFamily="34" charset="0"/>
              <a:cs typeface="Arial" panose="020B0604020202020204" pitchFamily="34" charset="0"/>
            </a:endParaRPr>
          </a:p>
          <a:p>
            <a:endParaRPr lang="en-US" dirty="0">
              <a:solidFill>
                <a:srgbClr val="4D5156"/>
              </a:solidFill>
              <a:latin typeface="arial" panose="020B0604020202020204" pitchFamily="34" charset="0"/>
            </a:endParaRPr>
          </a:p>
          <a:p>
            <a:endParaRPr lang="en-IN" dirty="0"/>
          </a:p>
        </p:txBody>
      </p:sp>
      <p:sp>
        <p:nvSpPr>
          <p:cNvPr id="3" name="TextBox 2">
            <a:extLst>
              <a:ext uri="{FF2B5EF4-FFF2-40B4-BE49-F238E27FC236}">
                <a16:creationId xmlns:a16="http://schemas.microsoft.com/office/drawing/2014/main" id="{6F8038BD-ACCA-4F28-8AC3-1383A22E5C52}"/>
              </a:ext>
            </a:extLst>
          </p:cNvPr>
          <p:cNvSpPr txBox="1"/>
          <p:nvPr/>
        </p:nvSpPr>
        <p:spPr>
          <a:xfrm>
            <a:off x="815788" y="385482"/>
            <a:ext cx="3567953" cy="369332"/>
          </a:xfrm>
          <a:prstGeom prst="rect">
            <a:avLst/>
          </a:prstGeom>
          <a:noFill/>
        </p:spPr>
        <p:txBody>
          <a:bodyPr wrap="square" rtlCol="0">
            <a:spAutoFit/>
          </a:bodyPr>
          <a:lstStyle/>
          <a:p>
            <a:r>
              <a:rPr lang="en-US" b="1" u="sng" dirty="0">
                <a:solidFill>
                  <a:schemeClr val="bg1"/>
                </a:solidFill>
                <a:latin typeface="Arial" panose="020B0604020202020204" pitchFamily="34" charset="0"/>
                <a:cs typeface="Arial" panose="020B0604020202020204" pitchFamily="34" charset="0"/>
              </a:rPr>
              <a:t>ACTIVATION FUNCTION:</a:t>
            </a:r>
            <a:endParaRPr lang="en-IN" b="1" u="sng"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42327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685558-B2EB-33A3-9C84-DFF6BEDE5696}"/>
              </a:ext>
            </a:extLst>
          </p:cNvPr>
          <p:cNvSpPr txBox="1"/>
          <p:nvPr/>
        </p:nvSpPr>
        <p:spPr>
          <a:xfrm>
            <a:off x="1066800" y="1013012"/>
            <a:ext cx="9628094" cy="5539978"/>
          </a:xfrm>
          <a:prstGeom prst="rect">
            <a:avLst/>
          </a:prstGeom>
          <a:noFill/>
        </p:spPr>
        <p:txBody>
          <a:bodyPr wrap="square" rtlCol="0">
            <a:spAutoFit/>
          </a:bodyPr>
          <a:lstStyle/>
          <a:p>
            <a:r>
              <a:rPr lang="en-IN" sz="2000" b="1" u="sng" dirty="0">
                <a:solidFill>
                  <a:schemeClr val="bg1"/>
                </a:solidFill>
                <a:latin typeface="Arial" panose="020B0604020202020204" pitchFamily="34" charset="0"/>
                <a:cs typeface="Arial" panose="020B0604020202020204" pitchFamily="34" charset="0"/>
              </a:rPr>
              <a:t>optimizers:</a:t>
            </a:r>
          </a:p>
          <a:p>
            <a:endParaRPr lang="en-IN" sz="2000" b="1" u="sng" dirty="0">
              <a:solidFill>
                <a:schemeClr val="bg1"/>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sz="2000" i="0" dirty="0">
                <a:effectLst/>
                <a:latin typeface="Arial" panose="020B0604020202020204" pitchFamily="34" charset="0"/>
                <a:cs typeface="Arial" panose="020B0604020202020204" pitchFamily="34" charset="0"/>
              </a:rPr>
              <a:t>An optimizer is a function or an algorithm that modifies the attributes of the neural network, such as weights and learning rate. Thus, it helps in reducing the overall loss and improve the accuracy.</a:t>
            </a:r>
          </a:p>
          <a:p>
            <a:endParaRPr lang="en-IN" sz="2000" u="sng"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IN" dirty="0">
                <a:latin typeface="Arial" panose="020B0604020202020204" pitchFamily="34" charset="0"/>
                <a:cs typeface="Arial" panose="020B0604020202020204" pitchFamily="34" charset="0"/>
              </a:rPr>
              <a:t>Optimizers will make sure that each and every weight will get updated in back propagation</a:t>
            </a:r>
          </a:p>
          <a:p>
            <a:pPr marL="285750" indent="-285750">
              <a:buFont typeface="Wingdings" panose="05000000000000000000" pitchFamily="2" charset="2"/>
              <a:buChar char="Ø"/>
            </a:pP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IN" dirty="0">
                <a:latin typeface="Arial" panose="020B0604020202020204" pitchFamily="34" charset="0"/>
                <a:cs typeface="Arial" panose="020B0604020202020204" pitchFamily="34" charset="0"/>
              </a:rPr>
              <a:t>SGD</a:t>
            </a:r>
          </a:p>
          <a:p>
            <a:pPr marL="285750" indent="-285750">
              <a:buFont typeface="Wingdings" panose="05000000000000000000" pitchFamily="2" charset="2"/>
              <a:buChar char="Ø"/>
            </a:pPr>
            <a:r>
              <a:rPr lang="en-IN" dirty="0">
                <a:latin typeface="Arial" panose="020B0604020202020204" pitchFamily="34" charset="0"/>
                <a:cs typeface="Arial" panose="020B0604020202020204" pitchFamily="34" charset="0"/>
              </a:rPr>
              <a:t>Mini batch SGD</a:t>
            </a:r>
          </a:p>
          <a:p>
            <a:pPr marL="285750" indent="-285750">
              <a:buFont typeface="Wingdings" panose="05000000000000000000" pitchFamily="2" charset="2"/>
              <a:buChar char="Ø"/>
            </a:pPr>
            <a:r>
              <a:rPr lang="en-IN" dirty="0">
                <a:latin typeface="Arial" panose="020B0604020202020204" pitchFamily="34" charset="0"/>
                <a:cs typeface="Arial" panose="020B0604020202020204" pitchFamily="34" charset="0"/>
              </a:rPr>
              <a:t>SGD with momentum</a:t>
            </a:r>
          </a:p>
          <a:p>
            <a:pPr marL="285750" indent="-285750">
              <a:buFont typeface="Wingdings" panose="05000000000000000000" pitchFamily="2" charset="2"/>
              <a:buChar char="Ø"/>
            </a:pPr>
            <a:r>
              <a:rPr lang="en-IN" dirty="0">
                <a:latin typeface="Arial" panose="020B0604020202020204" pitchFamily="34" charset="0"/>
                <a:cs typeface="Arial" panose="020B0604020202020204" pitchFamily="34" charset="0"/>
              </a:rPr>
              <a:t>Ada grad</a:t>
            </a:r>
          </a:p>
          <a:p>
            <a:pPr marL="285750" indent="-285750">
              <a:buFont typeface="Wingdings" panose="05000000000000000000" pitchFamily="2" charset="2"/>
              <a:buChar char="Ø"/>
            </a:pPr>
            <a:r>
              <a:rPr lang="en-IN" dirty="0">
                <a:latin typeface="Arial" panose="020B0604020202020204" pitchFamily="34" charset="0"/>
                <a:cs typeface="Arial" panose="020B0604020202020204" pitchFamily="34" charset="0"/>
              </a:rPr>
              <a:t>Rms prop</a:t>
            </a:r>
          </a:p>
          <a:p>
            <a:pPr marL="285750" indent="-285750">
              <a:buFont typeface="Wingdings" panose="05000000000000000000" pitchFamily="2" charset="2"/>
              <a:buChar char="Ø"/>
            </a:pPr>
            <a:r>
              <a:rPr lang="en-IN" dirty="0">
                <a:latin typeface="Arial" panose="020B0604020202020204" pitchFamily="34" charset="0"/>
                <a:cs typeface="Arial" panose="020B0604020202020204" pitchFamily="34" charset="0"/>
              </a:rPr>
              <a:t>Adam optimizer.</a:t>
            </a:r>
          </a:p>
          <a:p>
            <a:r>
              <a:rPr lang="en-IN" dirty="0">
                <a:latin typeface="Arial" panose="020B0604020202020204" pitchFamily="34" charset="0"/>
                <a:cs typeface="Arial" panose="020B0604020202020204" pitchFamily="34" charset="0"/>
              </a:rPr>
              <a:t>    Adam optimizer has adaptive learning rate &amp; momentum.</a:t>
            </a:r>
          </a:p>
          <a:p>
            <a:endParaRPr lang="en-IN" dirty="0">
              <a:latin typeface="Arial" panose="020B0604020202020204" pitchFamily="34" charset="0"/>
              <a:cs typeface="Arial" panose="020B0604020202020204" pitchFamily="34" charset="0"/>
            </a:endParaRPr>
          </a:p>
          <a:p>
            <a:endParaRPr lang="en-IN" dirty="0"/>
          </a:p>
          <a:p>
            <a:endParaRPr lang="en-IN" dirty="0"/>
          </a:p>
          <a:p>
            <a:endParaRPr lang="en-IN" dirty="0"/>
          </a:p>
        </p:txBody>
      </p:sp>
    </p:spTree>
    <p:extLst>
      <p:ext uri="{BB962C8B-B14F-4D97-AF65-F5344CB8AC3E}">
        <p14:creationId xmlns:p14="http://schemas.microsoft.com/office/powerpoint/2010/main" val="1364032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19FA24-C9BC-EC29-0FFF-72B1970456F8}"/>
              </a:ext>
            </a:extLst>
          </p:cNvPr>
          <p:cNvSpPr txBox="1"/>
          <p:nvPr/>
        </p:nvSpPr>
        <p:spPr>
          <a:xfrm>
            <a:off x="1237129" y="977153"/>
            <a:ext cx="7512424" cy="3970318"/>
          </a:xfrm>
          <a:prstGeom prst="rect">
            <a:avLst/>
          </a:prstGeom>
          <a:noFill/>
        </p:spPr>
        <p:txBody>
          <a:bodyPr wrap="square" rtlCol="0">
            <a:spAutoFit/>
          </a:bodyPr>
          <a:lstStyle/>
          <a:p>
            <a:r>
              <a:rPr lang="en-US" b="1" i="0" u="sng" dirty="0">
                <a:solidFill>
                  <a:schemeClr val="bg1"/>
                </a:solidFill>
                <a:effectLst/>
                <a:latin typeface="Arial" panose="020B0604020202020204" pitchFamily="34" charset="0"/>
                <a:cs typeface="Arial" panose="020B0604020202020204" pitchFamily="34" charset="0"/>
              </a:rPr>
              <a:t>Weights:</a:t>
            </a:r>
          </a:p>
          <a:p>
            <a:pPr marL="342900" indent="-342900">
              <a:buFont typeface="Wingdings" panose="05000000000000000000" pitchFamily="2" charset="2"/>
              <a:buChar char="Ø"/>
            </a:pPr>
            <a:r>
              <a:rPr lang="en-US" sz="1800" dirty="0">
                <a:latin typeface="Arial" panose="020B0604020202020204" pitchFamily="34" charset="0"/>
                <a:cs typeface="Arial" panose="020B0604020202020204" pitchFamily="34" charset="0"/>
              </a:rPr>
              <a:t>Weights will actually help your neurons to activated at what level it should be activated</a:t>
            </a:r>
          </a:p>
          <a:p>
            <a:pPr marL="342900" indent="-342900">
              <a:buFont typeface="Wingdings" panose="05000000000000000000" pitchFamily="2" charset="2"/>
              <a:buChar char="Ø"/>
            </a:pPr>
            <a:r>
              <a:rPr lang="en-US" sz="1800" i="0" dirty="0">
                <a:effectLst/>
                <a:latin typeface="Arial" panose="020B0604020202020204" pitchFamily="34" charset="0"/>
                <a:cs typeface="Arial" panose="020B0604020202020204" pitchFamily="34" charset="0"/>
              </a:rPr>
              <a:t>Weights say how much neurons can be activated/deactivated</a:t>
            </a:r>
          </a:p>
          <a:p>
            <a:pPr marL="342900" indent="-342900">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r>
              <a:rPr lang="en-US" b="1" u="sng" dirty="0">
                <a:solidFill>
                  <a:schemeClr val="bg1"/>
                </a:solidFill>
                <a:latin typeface="Arial" panose="020B0604020202020204" pitchFamily="34" charset="0"/>
                <a:cs typeface="Arial" panose="020B0604020202020204" pitchFamily="34" charset="0"/>
              </a:rPr>
              <a:t>Learning rate:</a:t>
            </a:r>
          </a:p>
          <a:p>
            <a:pPr marL="285750" indent="-285750">
              <a:buFont typeface="Wingdings" panose="05000000000000000000" pitchFamily="2" charset="2"/>
              <a:buChar char="Ø"/>
            </a:pPr>
            <a:r>
              <a:rPr lang="en-US" b="1" i="0" dirty="0">
                <a:effectLst/>
                <a:latin typeface="Droid Serif"/>
              </a:rPr>
              <a:t>Learning rate</a:t>
            </a:r>
            <a:r>
              <a:rPr lang="en-US" b="0" i="0" dirty="0">
                <a:effectLst/>
                <a:latin typeface="Droid Serif"/>
              </a:rPr>
              <a:t> is a hyper-parameter that controls the weights of our neural network with respect to the loss gradient.</a:t>
            </a:r>
          </a:p>
          <a:p>
            <a:pPr marL="285750" indent="-285750">
              <a:buFont typeface="Wingdings" panose="05000000000000000000" pitchFamily="2" charset="2"/>
              <a:buChar char="Ø"/>
            </a:pPr>
            <a:r>
              <a:rPr lang="en-US" b="0" i="0" dirty="0">
                <a:effectLst/>
                <a:latin typeface="Droid Serif"/>
              </a:rPr>
              <a:t> It defines how quickly the neural network updates the concepts it has learned.</a:t>
            </a:r>
          </a:p>
          <a:p>
            <a:pPr marL="342900" indent="-342900">
              <a:buFont typeface="Wingdings" panose="05000000000000000000" pitchFamily="2" charset="2"/>
              <a:buChar char="Ø"/>
            </a:pPr>
            <a:endParaRPr lang="en-US" sz="1800" i="0" dirty="0">
              <a:effectLst/>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endParaRPr lang="en-US" sz="1800" i="0" dirty="0">
              <a:effectLst/>
              <a:latin typeface="Arial" panose="020B0604020202020204" pitchFamily="34" charset="0"/>
              <a:cs typeface="Arial" panose="020B0604020202020204" pitchFamily="34" charset="0"/>
            </a:endParaRPr>
          </a:p>
          <a:p>
            <a:endParaRPr lang="en-IN" dirty="0"/>
          </a:p>
        </p:txBody>
      </p:sp>
      <p:pic>
        <p:nvPicPr>
          <p:cNvPr id="4" name="Picture 3">
            <a:extLst>
              <a:ext uri="{FF2B5EF4-FFF2-40B4-BE49-F238E27FC236}">
                <a16:creationId xmlns:a16="http://schemas.microsoft.com/office/drawing/2014/main" id="{F4D63CAE-5A90-8222-CF92-3D1B4BCCC2DE}"/>
              </a:ext>
            </a:extLst>
          </p:cNvPr>
          <p:cNvPicPr>
            <a:picLocks noChangeAspect="1"/>
          </p:cNvPicPr>
          <p:nvPr/>
        </p:nvPicPr>
        <p:blipFill>
          <a:blip r:embed="rId2"/>
          <a:stretch>
            <a:fillRect/>
          </a:stretch>
        </p:blipFill>
        <p:spPr>
          <a:xfrm>
            <a:off x="3774141" y="4661647"/>
            <a:ext cx="3558428" cy="2103588"/>
          </a:xfrm>
          <a:prstGeom prst="rect">
            <a:avLst/>
          </a:prstGeom>
        </p:spPr>
      </p:pic>
    </p:spTree>
    <p:extLst>
      <p:ext uri="{BB962C8B-B14F-4D97-AF65-F5344CB8AC3E}">
        <p14:creationId xmlns:p14="http://schemas.microsoft.com/office/powerpoint/2010/main" val="2282667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4A52F57-3450-E9E6-4553-19C0F87E5B32}"/>
              </a:ext>
            </a:extLst>
          </p:cNvPr>
          <p:cNvSpPr txBox="1"/>
          <p:nvPr/>
        </p:nvSpPr>
        <p:spPr>
          <a:xfrm>
            <a:off x="1156447" y="905435"/>
            <a:ext cx="8561294" cy="4832092"/>
          </a:xfrm>
          <a:prstGeom prst="rect">
            <a:avLst/>
          </a:prstGeom>
          <a:noFill/>
        </p:spPr>
        <p:txBody>
          <a:bodyPr wrap="square" rtlCol="0">
            <a:spAutoFit/>
          </a:bodyPr>
          <a:lstStyle/>
          <a:p>
            <a:r>
              <a:rPr lang="en-US" sz="2000" b="1" u="sng" dirty="0">
                <a:solidFill>
                  <a:schemeClr val="bg1"/>
                </a:solidFill>
                <a:latin typeface="Arial" panose="020B0604020202020204" pitchFamily="34" charset="0"/>
                <a:cs typeface="Arial" panose="020B0604020202020204" pitchFamily="34" charset="0"/>
              </a:rPr>
              <a:t>ADVANTAGES:</a:t>
            </a:r>
          </a:p>
          <a:p>
            <a:r>
              <a:rPr lang="en-US" dirty="0"/>
              <a:t> </a:t>
            </a:r>
          </a:p>
          <a:p>
            <a:pPr marL="285750" indent="-285750">
              <a:buFont typeface="Wingdings" panose="05000000000000000000" pitchFamily="2" charset="2"/>
              <a:buChar char="Ø"/>
            </a:pPr>
            <a:r>
              <a:rPr lang="en-IN" b="1" i="0" dirty="0">
                <a:effectLst/>
                <a:latin typeface="Arial" panose="020B0604020202020204" pitchFamily="34" charset="0"/>
              </a:rPr>
              <a:t>Efficiency</a:t>
            </a:r>
          </a:p>
          <a:p>
            <a:pPr marL="285750" indent="-285750">
              <a:buFont typeface="Wingdings" panose="05000000000000000000" pitchFamily="2" charset="2"/>
              <a:buChar char="Ø"/>
            </a:pPr>
            <a:r>
              <a:rPr lang="en-IN" b="1" i="0" dirty="0">
                <a:effectLst/>
                <a:latin typeface="Arial" panose="020B0604020202020204" pitchFamily="34" charset="0"/>
              </a:rPr>
              <a:t>Continuous Learning</a:t>
            </a:r>
          </a:p>
          <a:p>
            <a:pPr marL="285750" indent="-285750">
              <a:buFont typeface="Wingdings" panose="05000000000000000000" pitchFamily="2" charset="2"/>
              <a:buChar char="Ø"/>
            </a:pPr>
            <a:r>
              <a:rPr lang="en-US" b="1" i="0" dirty="0">
                <a:effectLst/>
                <a:latin typeface="Arial" panose="020B0604020202020204" pitchFamily="34" charset="0"/>
              </a:rPr>
              <a:t>Multitasking is one of the common advantages of Neural Networks</a:t>
            </a:r>
          </a:p>
          <a:p>
            <a:pPr marL="285750" indent="-285750">
              <a:buFont typeface="Wingdings" panose="05000000000000000000" pitchFamily="2" charset="2"/>
              <a:buChar char="Ø"/>
            </a:pPr>
            <a:r>
              <a:rPr lang="en-US" b="1" dirty="0">
                <a:latin typeface="Arial" panose="020B0604020202020204" pitchFamily="34" charset="0"/>
              </a:rPr>
              <a:t>The ability of parallel processing</a:t>
            </a:r>
            <a:endParaRPr lang="en-US" b="1" i="0" dirty="0">
              <a:effectLst/>
              <a:latin typeface="Arial" panose="020B0604020202020204" pitchFamily="34" charset="0"/>
            </a:endParaRPr>
          </a:p>
          <a:p>
            <a:endParaRPr lang="en-IN" b="1" i="0" dirty="0">
              <a:solidFill>
                <a:srgbClr val="002E5B"/>
              </a:solidFill>
              <a:effectLst/>
              <a:latin typeface="Arial" panose="020B0604020202020204" pitchFamily="34" charset="0"/>
            </a:endParaRPr>
          </a:p>
          <a:p>
            <a:r>
              <a:rPr lang="en-US" dirty="0"/>
              <a:t> </a:t>
            </a:r>
            <a:r>
              <a:rPr lang="en-US" b="1" u="sng" dirty="0">
                <a:solidFill>
                  <a:schemeClr val="bg1"/>
                </a:solidFill>
                <a:latin typeface="Arial" panose="020B0604020202020204" pitchFamily="34" charset="0"/>
                <a:cs typeface="Arial" panose="020B0604020202020204" pitchFamily="34" charset="0"/>
              </a:rPr>
              <a:t>DISADVANTAGES:</a:t>
            </a:r>
          </a:p>
          <a:p>
            <a:endParaRPr lang="en-US" b="1" u="sng" dirty="0">
              <a:solidFill>
                <a:schemeClr val="bg1"/>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IN" b="1" i="0" dirty="0">
                <a:effectLst/>
                <a:latin typeface="Arial" panose="020B0604020202020204" pitchFamily="34" charset="0"/>
              </a:rPr>
              <a:t>Hardware dependent</a:t>
            </a:r>
          </a:p>
          <a:p>
            <a:pPr marL="285750" indent="-285750">
              <a:buFont typeface="Wingdings" panose="05000000000000000000" pitchFamily="2" charset="2"/>
              <a:buChar char="Ø"/>
            </a:pPr>
            <a:r>
              <a:rPr lang="en-IN" b="1" i="0" dirty="0">
                <a:effectLst/>
                <a:latin typeface="Arial" panose="020B0604020202020204" pitchFamily="34" charset="0"/>
              </a:rPr>
              <a:t>Black Box Nature</a:t>
            </a:r>
          </a:p>
          <a:p>
            <a:pPr marL="285750" indent="-285750">
              <a:buFont typeface="Wingdings" panose="05000000000000000000" pitchFamily="2" charset="2"/>
              <a:buChar char="Ø"/>
            </a:pPr>
            <a:r>
              <a:rPr lang="en-IN" b="1" i="0" dirty="0">
                <a:effectLst/>
                <a:latin typeface="Arial" panose="020B0604020202020204" pitchFamily="34" charset="0"/>
              </a:rPr>
              <a:t>Approximate Results</a:t>
            </a:r>
          </a:p>
          <a:p>
            <a:pPr marL="285750" indent="-285750">
              <a:buFont typeface="Wingdings" panose="05000000000000000000" pitchFamily="2" charset="2"/>
              <a:buChar char="Ø"/>
            </a:pPr>
            <a:r>
              <a:rPr lang="en-IN" b="1" dirty="0">
                <a:latin typeface="Arial" panose="020B0604020202020204" pitchFamily="34" charset="0"/>
              </a:rPr>
              <a:t>Long training processes</a:t>
            </a:r>
            <a:endParaRPr lang="en-IN" b="1" i="0" dirty="0">
              <a:effectLst/>
              <a:latin typeface="Arial" panose="020B0604020202020204" pitchFamily="34" charset="0"/>
            </a:endParaRPr>
          </a:p>
          <a:p>
            <a:endParaRPr lang="en-IN" b="1" i="0" dirty="0">
              <a:solidFill>
                <a:srgbClr val="002E5B"/>
              </a:solidFill>
              <a:effectLst/>
              <a:latin typeface="Arial" panose="020B0604020202020204" pitchFamily="34" charset="0"/>
            </a:endParaRPr>
          </a:p>
          <a:p>
            <a:endParaRPr lang="en-IN" b="1" i="0" dirty="0">
              <a:solidFill>
                <a:srgbClr val="002E5B"/>
              </a:solidFill>
              <a:effectLst/>
              <a:latin typeface="Arial" panose="020B0604020202020204" pitchFamily="34" charset="0"/>
            </a:endParaRPr>
          </a:p>
          <a:p>
            <a:endParaRPr lang="en-IN" b="1" i="0" dirty="0">
              <a:solidFill>
                <a:srgbClr val="002E5B"/>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41279413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859</TotalTime>
  <Words>1493</Words>
  <Application>Microsoft Office PowerPoint</Application>
  <PresentationFormat>Widescreen</PresentationFormat>
  <Paragraphs>213</Paragraphs>
  <Slides>31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31</vt:i4>
      </vt:variant>
    </vt:vector>
  </HeadingPairs>
  <TitlesOfParts>
    <vt:vector size="42" baseType="lpstr">
      <vt:lpstr>Agency FB</vt:lpstr>
      <vt:lpstr>arial</vt:lpstr>
      <vt:lpstr>arial</vt:lpstr>
      <vt:lpstr>Average</vt:lpstr>
      <vt:lpstr>Berlin Sans FB Demi</vt:lpstr>
      <vt:lpstr>Droid Serif</vt:lpstr>
      <vt:lpstr>roboto</vt:lpstr>
      <vt:lpstr>Times New Roman</vt:lpstr>
      <vt:lpstr>Tw Cen MT</vt:lpstr>
      <vt:lpstr>Wingdings</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Neural network approach for the auto-mpg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graph represents the performance of ANN model</vt:lpstr>
      <vt:lpstr>PowerPoint Presentation</vt:lpstr>
      <vt:lpstr>Neural network approach for the hepatitis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Naga Phani Musunuri</dc:creator>
  <cp:lastModifiedBy>Naga Phani Musunuri</cp:lastModifiedBy>
  <cp:revision>12</cp:revision>
  <dcterms:created xsi:type="dcterms:W3CDTF">2022-11-01T04:50:33Z</dcterms:created>
  <dcterms:modified xsi:type="dcterms:W3CDTF">2023-01-31T04:37:03Z</dcterms:modified>
</cp:coreProperties>
</file>