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xml" ContentType="application/vnd.openxmlformats-officedocument.presentationml.notesSlide+xml"/>
  <Override PartName="/ppt/ink/ink15.xml" ContentType="application/inkml+xml"/>
  <Override PartName="/ppt/notesSlides/notesSlide3.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60" r:id="rId5"/>
    <p:sldId id="6565" r:id="rId6"/>
    <p:sldId id="2142533431" r:id="rId7"/>
    <p:sldId id="2142533429" r:id="rId8"/>
    <p:sldId id="6573" r:id="rId9"/>
    <p:sldId id="2142533458" r:id="rId10"/>
    <p:sldId id="2142533428" r:id="rId11"/>
    <p:sldId id="2142533446" r:id="rId12"/>
    <p:sldId id="265" r:id="rId13"/>
    <p:sldId id="2142533457" r:id="rId14"/>
    <p:sldId id="2142533437" r:id="rId15"/>
    <p:sldId id="21425334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3228" autoAdjust="0"/>
  </p:normalViewPr>
  <p:slideViewPr>
    <p:cSldViewPr snapToGrid="0">
      <p:cViewPr>
        <p:scale>
          <a:sx n="58" d="100"/>
          <a:sy n="58" d="100"/>
        </p:scale>
        <p:origin x="10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09:25.339"/>
    </inkml:context>
    <inkml:brush xml:id="br0">
      <inkml:brushProperty name="width" value="0.35" units="cm"/>
      <inkml:brushProperty name="height" value="0.3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27:17.08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135 1,'0'24,"-20"312,1-51,17-175,-6 140,2-187,-26 121,-12-19,41-147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27:18.032"/>
    </inkml:context>
    <inkml:brush xml:id="br0">
      <inkml:brushProperty name="width" value="0.35" units="cm"/>
      <inkml:brushProperty name="height" value="0.35" units="cm"/>
      <inkml:brushProperty name="color" value="#FFFFFF"/>
      <inkml:brushProperty name="ignorePressure" value="1"/>
    </inkml:brush>
  </inkml:definitions>
  <inkml:trace contextRef="#ctx0" brushRef="#br0">364 1,'0'2,"-1"1,0-1,1 0,-1 0,0 1,0-1,0 0,-1 0,-1 2,-2 5,-98 171,10-20,71-118,-30 86,29-43,3 0,-9 102,29-185,-5 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27:18.933"/>
    </inkml:context>
    <inkml:brush xml:id="br0">
      <inkml:brushProperty name="width" value="0.35" units="cm"/>
      <inkml:brushProperty name="height" value="0.35" units="cm"/>
      <inkml:brushProperty name="color" value="#FFFFFF"/>
      <inkml:brushProperty name="ignorePressure" value="1"/>
    </inkml:brush>
  </inkml:definitions>
  <inkml:trace contextRef="#ctx0" brushRef="#br0">395 1,'0'0,"-2"1,0 0,0 1,-1-1,1 0,0 1,1 0,-1-1,0 1,0 0,-1 2,-2 1,-18 20,1 0,1 1,1 1,2 1,1 1,-17 37,12-14,2 0,-25 108,-75 380,115-518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31:17.492"/>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0 147,'36'-2,"0"-2,-1-1,53-15,-48 10,0 2,49-4,27-3,-73 8,50-1,-42 9,-38 0,0 0,1-1,-1 0,1-1,-1-1,0 0,0-1,24-8,0-9,-5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31:23.333"/>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0 247,'12'0,"0"-2,-1 0,1 0,12-5,23-4,1 6,78 3,-85 3,0-2,74-11,76-11,-50 8,-47 6,-57 7,54-11,-48 5,0 2,53-1,89 8,-69 1,815-2,-894-2,67-12,-63 7,52-2,453 8,-257 3,1504-2,-1778-1,0-2,-1 1,1-2,0 0,-1 0,25-12,17-6,-30 14,-10 2,1 0,1 2,34-6,251 8,-155 4,1271-2,-1413 0,0 0,-1 0,1 1,0 0,0 0,-1 0,1 1,-1 0,1 0,-1 0,6 4,-8-4,0 1,0-1,0 0,-1 1,1 0,-1 0,0-1,0 1,0 1,0-1,0 0,-1 0,1 1,-1-1,0 1,0-1,0 1,-1-1,1 6,-1-5,0 1,0 0,-1-1,0 1,0 0,0-1,0 1,-1-1,1 1,-1-1,0 0,-1 0,1 0,-1 0,0 0,0 0,-4 4,-8 6,0 0,-29 20,30-23,6-6,0 0,0 0,0-1,0-1,-1 1,0-1,0 0,1-1,-1 0,-14 1,-9-2,-55-3,34 0,-52 2,-63-2,152-1,-1 0,1-1,0 0,-30-14,-17-4,27 11,14 4,0 1,-1 1,-40-4,-257 8,151 3,-707-2,1386 0,-482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31:45.04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1 126,'0'-3,"1"-1,-1 1,1 0,0 0,0 0,0 0,0 0,1 0,-1 0,1 1,-1-1,1 0,0 1,0 0,1-1,-1 1,0 0,1 0,-1 0,1 0,0 0,-1 1,1-1,0 1,5-2,7-2,1 0,0 0,27-3,18 2,1 3,83 5,-31 1,826-3,-912 1,1 2,-1 1,0 2,0 0,32 13,-39-10,-17-3,-13-1,-14-2,0-1,0-1,-42-3,15 0,18 1,1-3,-33-7,31 5,-58-4,-362 9,212 2,230 0,0 0,1 0,-1 1,1 0,0 1,0 0,-1 0,2 1,-1 1,1 0,-1 0,-16 13,8-7,0-1,-1-1,0 0,-1-2,-27 8,20-9,15-4,-1 1,0 0,1 1,-19 8,29-11,0 0,0 0,0 0,0 0,0 1,0-1,1 0,-1 1,1-1,-1 1,1 0,-1 0,1-1,0 1,0 0,0 0,0 0,0 0,0 0,1 0,-1 0,1 1,-1-1,1 0,0 0,0 0,0 1,0-1,0 0,1 0,-1 0,0 0,2 3,-1-3,0 0,0 1,0-1,1 0,-1 0,1 0,-1 0,1-1,0 1,0 0,0-1,0 1,0-1,0 0,0 1,0-1,0 0,1 0,-1-1,0 1,1 0,2 0,8 1,0 0,24 0,-33-2,289-2,-90 0,-146 3,74-3,-112 0,0 0,0-2,0 0,33-12,-34 10,1 0,0 1,1 1,30-3,78 4,-11 1,-92-1,36-9,-36 7,38-4,265 6,-168 5,3264-2,-3399-1,0-2,35-7,17-3,-49 9,0-2,50-16,13-5,-46 18,49-12,184-16,-248 34,-1-1,-1-2,40-12,-39 10,1 0,-1 2,37-3,228 8,-131 4,315-3,-446 2,1 1,-1 2,0 2,54 18,-38-11,-26-7,0 2,32 18,-38-18,1-1,0 0,0-2,0 1,26 4,-3-6,52-2,-55-3,64 9,38 10,-135-19,-1 1,0-1,0 1,0 0,0 0,0 0,0 1,-1-1,1 1,0 0,-1-1,1 1,-1 0,1 1,-1-1,0 0,0 1,3 4,-4-5,0-1,-1 1,1 0,0 0,-1 1,1-1,-1 0,0 0,0 0,1 0,-2 0,1 0,0 0,0 0,-1 0,1 1,-1-1,1 0,-1 0,0-1,0 1,0 0,0 0,0 0,0 0,-1-1,1 1,-3 2,0-1,1 0,-1 0,0 0,0-1,0 0,0 0,-1 0,1 0,-1 0,1-1,-1 0,-7 1,-8 0,-33 0,38-2,-712-4,-213 4,907 2,1 1,-56 14,73-14,-86 26,76-19,-1-2,-1-2,-41 7,30-8,1 2,0 1,-49 19,-25 5,89-26,-1-2,1-1,-24 1,37-4,0 0,1 0,-1-1,1-1,-1 1,1-1,0-1,-1 0,1 0,0 0,-7-5,-15-12,21 14,0-1,0 1,-1 1,0 0,0 0,-1 1,1 1,-13-3,-8 2,0 2,0 1,-34 4,-49-2,112-1,1 0,-1 0,0 0,1-1,-1 1,0 0,0-1,1 1,-1-1,1 1,-1-1,1 0,-1 0,1 0,-1 1,1-1,-1-1,1 1,0 0,0 0,0 0,0-1,0 1,0-1,-1-1,2 2,-1-1,1 0,0 0,1 1,-1-1,0 0,0 0,1 1,-1-1,1 0,-1 1,1-1,0 1,-1-1,1 1,0-1,0 1,0-1,0 1,1 0,-1-1,0 1,1 0,-1 0,2-1,3-2,0 0,0 1,1-1,-1 2,1-1,-1 1,1 0,0 0,0 0,11 0,12 0,34 1,-43 2,9-3,0-1,0-1,-1-1,55-18,-56 15,26-3,-29 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32:52.698"/>
    </inkml:context>
    <inkml:brush xml:id="br0">
      <inkml:brushProperty name="width" value="0.35" units="cm"/>
      <inkml:brushProperty name="height" value="0.35" units="cm"/>
      <inkml:brushProperty name="color" value="#FFFFFF"/>
      <inkml:brushProperty name="ignorePressure" value="1"/>
    </inkml:brush>
  </inkml:definitions>
  <inkml:trace contextRef="#ctx0" brushRef="#br0">152 126,'2201'0,"-2169"0,0-2,0-2,0-1,0-1,34-11,-59 14,0 0,0-1,0 0,-1 0,1 0,5-6,-10 8,-1 1,0 0,1 0,-1-1,0 1,0 0,0-1,0 1,0-1,-1 1,1-1,0 0,-1 1,1-3,-1 3,0 0,0 0,0 0,-1 0,1 0,0 0,-1 0,1 0,0 0,-1 0,1 0,-1 0,0 0,1 0,-1 1,0-1,1 0,-1 1,0-1,0 0,0 1,0-1,0 1,1-1,-1 1,-2-1,-4-2,0 1,1 0,-1 0,-1 0,1 1,-13-1,-48 3,40 0,-1100 3,702-5,237 16,5 0,-235-16,413 1,-1 0,0 0,1 1,-1 0,1 0,-1 1,1 0,0 0,-1 0,1 1,0 0,0 0,1 0,-6 5,5-4,-13 11,19-15,-1 0,1 1,0-1,0 0,0 0,0 0,0 0,0 1,0-1,0 0,0 0,0 0,-1 1,1-1,0 0,0 0,0 1,0-1,0 0,0 0,1 0,-1 1,0-1,0 0,0 0,0 0,0 1,0-1,0 0,0 0,0 0,1 0,-1 1,13 3,33 0,75-5,-83-1,1 2,-1 1,61 10,-30 5,-24-5,75 9,317 28,-82-7,45-33,-234-11,385 3,-513 2,59 10,3 1,301-8,-225-7,2780 2,-2923-2,59-10,2-1,-48 11,-23 2,0-2,0 0,30-8,-23 4,0 1,0 1,36 0,-28 3,54-10,-37 2,98-3,59 13,-76 1,803-2,-932 0,0 0,0 0,0-1,-1 0,1 0,0-1,7-2,-13 3,1 0,-1 1,1-1,-1 0,1 0,-1 0,0 0,1-1,-1 1,0 0,0 0,0-1,0 1,0-1,0 1,0-1,-1 1,1-1,-1 0,1 1,-1-1,1 0,-1 1,0-1,0 0,0 0,0 1,0-1,0 0,0 1,-1-1,1 0,-1-2,0-1,-1-1,0 1,0 0,0-1,0 1,-1 0,0 0,0 0,0 1,-1-1,1 1,-1 0,-7-7,4 6,0 0,-1 1,1-1,-1 1,0 1,0 0,0 0,-10-2,-12-1,0 2,0 1,-60 2,-1235 6,792-6,478 3,-58 11,-22 1,-303-12,224-4,-821 2,986 3,-66 10,-38 3,-424-15,274-3,-461 2,738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37:41.0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34,'3921'0,"-3881"2,62 11,30 3,349-15,-229-3,-215 4,0 2,0 2,52 14,-49-10,1-2,59 5,71 5,-96-9,1-4,109-6,-65-1,-23 0,113 5,-189 0,1 1,-1 1,30 12,-27-9,45 10,-19-12,-33-5,0 1,-1 0,20 6,235 69,-216-66,1-1,0-4,58 0,479-7,-585 1,-1 0,0 0,1-1,-1 0,0-1,8-1,-13 2,1 0,-1-1,1 1,-1 0,0-1,1 0,-1 1,0-1,0 0,0 0,0 0,-1-1,1 1,-1 0,1-1,-1 1,0 0,1-1,0-3,8-30,-8 27,0 1,1 0,0-1,0 1,1 0,0 1,0-1,8-9,-4 8,1 0,0 0,1 1,0 1,19-13,59-24,-17 10,-58 28,-1 1,1 0,0 1,0 1,0 0,1 0,-1 2,18-1,-1100 6,591-6,-837 2,1290 2,0 0,-40 10,36-6,-39 3,-11-8,50-1,-1 1,1 1,-32 6,20 0,0-2,-51 1,-83-8,64-1,79 1,16 0,-1 1,1 1,0 0,-21 4,16 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37:51.24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94,'368'0,"-335"2,-1 1,36 8,41 4,109-15,15 1,-137 13,-62-8,37 2,-12-7,-37-1,1 0,0 2,-1 0,25 7,-17-2,0-2,0-1,33 1,93-6,-66-1,1556 2,-2954 0,1285-1,-1-2,1 0,0-2,0 0,-24-10,1 1,22 9,0 0,-33-1,30 4,-40-9,15-2,15 3,-1 1,0 2,-56-3,71 8,1 0,-1-1,1-1,-1-1,-26-10,48 14,0 1,0 0,0-1,-1 1,1-1,0 1,0-1,0 0,0 1,0-1,0 0,0 0,0 1,0-1,0 0,1 0,-2-1,2 1,0 1,0-1,1 1,-1-1,0 1,0-1,1 1,-1 0,0-1,0 1,1-1,-1 1,1 0,-1-1,0 1,1 0,-1 0,0-1,1 1,-1 0,1 0,-1 0,1-1,-1 1,1 0,-1 0,1 0,8-2,0 0,0 1,10-1,307 0,-155 4,-141 0,-1 1,38 8,-35-5,54 4,0-10,-48-1,0 2,75 10,-71-2,22 5,0-3,115 6,769-19,-898 5,95 17,-108-14,22 6,-21-5,44 4,11-8,-46-3,78 12,-60-3,93 3,68-13,-84-1,-34 3,122-3,-181-3,77-20,-84 15,1 2,77-5,436 13,-232 1,1133-1,-4557 0,3069-1,1-2,-1-2,1-1,-33-10,-42-9,64 20,0 2,-59 3,70 1,3-1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39:41.157"/>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0 312,'1620'0,"-1571"3,73 12,-78-9,38 7,124 12,-146-24,-17-1,75 11,-54-1,94 1,68-12,-85-1,1968 2,-2109 0,10 1,0-2,0 0,0 0,11-3,-20 4,1 0,-1 0,1-1,-1 1,1-1,-1 1,0-1,1 1,-1-1,0 0,0 1,0-1,1 0,-1 0,0 0,0 0,0 0,0 0,-1-1,1 1,0 0,0 0,-1-1,1 1,0 0,-1-1,0 1,1 0,-1-1,0 1,0-1,1 1,-1-1,0 1,0-1,-1 1,1 0,-1-3,1 2,-1 0,0 0,0 1,0-1,0 0,-1 0,1 1,0-1,-1 1,1 0,-1-1,1 1,-1 0,1 0,-1 0,0 0,-3-2,-38-11,24 8,-6-2,0 2,-1 0,1 2,-38-2,-106 6,84 2,-1668 0,929-3,800-1,0-1,-1-1,2-2,-1 0,-42-18,-12-2,23 7,36 12,1 1,-1 0,-38-5,42 9,0 0,-1 0,1-1,-24-9,36 10,0 1,0 0,0-1,0 0,0 0,1 0,-1 0,0 0,1 0,0-1,-1 1,-1-4,3 4,0 0,0-1,0 1,1 0,-1 0,1 0,-1-1,1 1,0 0,0 0,0-1,0 1,0 0,0 0,1-1,-1 1,1 0,0 0,-1 0,3-3,-1 1,0 0,1 0,-1 0,1 1,0-1,0 1,1 0,-1 0,1 0,-1 0,1 1,0-1,0 1,0 0,0 0,1 0,-1 1,0 0,1 0,8-2,10 0,-1 1,44 2,-56 1,83 0,223 15,573 52,-143-55,-419 7,-3 24,-163-21,-35-6,161 2,703-21,-945 0,0-2,-1-3,45-12,31-4,221-15,-188 24,52-2,-182 14,-1-1,0-1,0-2,-1 0,0-1,23-11,-20 8,1 1,0 1,48-9,-9 12,111 6,-72 1,827-2,-922 0,0 1,1 0,-1 0,0 0,0 1,0 1,0-1,-1 1,10 5,-13-6,-1 0,1 0,0 1,-1-1,0 1,1 0,-1 0,0 0,-1 1,1-1,0 1,-1-1,0 1,0 0,0 0,-1 0,1 0,-1 0,1 5,-1-7,-1 0,0 0,0-1,0 1,0 0,0 0,0 0,0-1,-1 1,1 0,0 0,-1-1,0 1,1-1,-1 1,0 0,0-1,0 1,0-1,0 1,-2 0,0 1,0-1,0 0,0 0,0 0,-1 0,1 0,0-1,-1 1,-5 0,-8 2,1-2,-1 0,-24 0,39-2,-295-3,66 1,69 3,-202-3,64-30,104 8,-214 16,241 10,72-2,-137 1,161 3,-86 16,-166 18,-22 4,286-33,0-2,-117-3,375-4,206 10,-158 8,-40-5,77 4,-14-2,530 3,-611-19,-157 0,0-2,38-9,-35 6,52-4,358 9,-213 3,-204-2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09:36.407"/>
    </inkml:context>
    <inkml:brush xml:id="br0">
      <inkml:brushProperty name="width" value="0.35" units="cm"/>
      <inkml:brushProperty name="height" value="0.35" units="cm"/>
      <inkml:brushProperty name="ignorePressure" value="1"/>
    </inkml:brush>
  </inkml:definitions>
  <inkml:trace contextRef="#ctx0" brushRef="#br0">1388 1981,'174'14,"-4"-4,74-3,74-7,64-12,1490-194,-30-191,-1498 304,-59 10,-60 11,52-32,-264 99,-1-2,24-15,-22 6,-14 15,0 1,1-1,-1 1,0-1,0 1,0-1,0 1,0-1,0 1,0-1,0 0,0 1,0-1,0 1,0-1,-1 1,1-1,0 1,0-1,0 1,-1-1,1 1,-1-1,-1-1,-1 0,1 0,-1 0,0 1,0-1,1 1,-1-1,0 1,0 0,-1 0,-3 0,-22-5,-51-4,-116 1,-95 10,-82 12,-431 43,4 35,-971 238,1378-230,-172 40,501-126,61-13,-24 3,27-3,0 0,0 0,0 0,0 0,0 0,0 0,0 0,0 0,-1 0,1 0,0-1,0 1,0 0,0 0,0 0,0 0,0 0,0 0,0 0,0 0,0-1,0 1,0 0,0 0,0 0,0 0,0 0,0 0,0 0,0-1,0 1,0 0,0 0,0 0,0 0,0 0,0 0,0 0,0-1,0 1,0 0,0 0,0 0,0 0,0 0,0 0,0 0,1 0,-1 0,0-1,0 1,0 0,0 0,0 0,0 0,0 0,1 0,17-13,201-96,-175 88,210-91,743-307,154-68,-1108 468,300-143,-328 153,-8 6,0 0,0-1,0-1,0 1,-1-1,0 0,7-7,-13 12,0-1,1 1,-1 0,0 0,0 0,0-1,0 1,1 0,-1 0,0-1,0 1,0 0,0-1,0 1,0 0,0 0,0-1,1 1,-1 0,0-1,0 1,0 0,0 0,-1-1,1 1,0 0,0-1,0 1,0 0,0 0,0-1,0 1,0 0,-1-1,1 1,0 0,0 0,0 0,-1-1,1 1,0 0,0 0,0 0,-1-1,1 1,0 0,-1 0,1 0,0 0,0 0,-1 0,1 0,0 0,-1 0,1 0,0 0,0 0,-1 0,0 0,-25-1,-33 7,-96 23,137-25,-216 52,-75 28,-1308 494,58 158,1528-721,20-10,-1 1,-17 12,48-24,252-99,11-2,84-27,843-277,24 74,-972 282,76 6,-331 49,69-3,-68 4,0-1,-1 1,1 0,0 1,-1-1,1 1,10 5,-15-6,-1 0,0-1,1 1,-1 0,0 0,1 0,-1 0,0 0,0 0,0 1,0-1,0 0,0 0,0 1,0-1,-1 1,1-1,0 1,-1-1,1 1,-1-1,1 3,-1 0,-1-1,1 1,-1-1,1 1,-1-1,0 1,0-1,0 1,-1-1,-1 4,-6 9,-1 0,0-1,-23 26,-50 45,80-83,-380 334,-25-23,-200 168,577-456,2 2,-32 37,61-65,-3 3,1 0,0-1,0 1,0 0,1 1,-3 4,4-7,-1-1,1 1,0-1,0 1,0-1,0 1,0-1,0 1,0-1,0 1,0-1,1 0,-1 1,0-1,0 1,0-1,0 1,1-1,-1 0,0 1,0-1,1 1,0 0,0 0,0-1,0 1,0-1,1 1,-1-1,0 1,0-1,0 0,0 0,1 1,-1-1,2 0,11-1,0 0,0 0,20-6,121-32,84-35,69-33,735-315,-39-98,-982 506,67-38,90-72,-148 97,-31 27,1 0,-1-1,1 1,-1-1,1 1,-1-1,1 1,-1-1,0 1,1-1,-1 0,0 1,1-1,-1 0,0 1,0-1,0 0,0 1,0-1,1 0,-1 0,-1 0,1 1,0-1,-1 1,1 0,-1-1,1 1,0 0,-1 0,1-1,-1 1,1 0,-1 0,1 0,-1-1,1 1,-1 0,1 0,-1 0,1 0,-1 0,0 0,-36 5,37-5,-253 69,0 21,219-78,-230 89,-420 226,676-322,-39 20,2 2,1 3,-52 44,96-74,-6 5,1 0,0 1,-8 9,13-14,-1-1,1 1,-1 0,1-1,-1 1,1 0,0-1,-1 1,1 0,0-1,-1 1,1 0,0 0,0-1,0 1,-1 0,1 0,0 0,0-1,0 1,0 0,1 0,-1 0,0-1,0 1,0 0,1 0,-1-1,0 1,1 0,-1-1,0 1,1 0,-1-1,1 1,-1 0,1-1,0 1,-1-1,1 1,0-1,-1 1,1-1,0 0,0 1,7 1,0 0,0 0,0-1,0 0,0-1,1 0,-1 0,0-1,15-3,-2 2,382-67,1-28,-356 85,901-256,-854 240,-91 27,-11 5,-25 12,-690 292,432-187,133-55,-855 333,981-388,14-4,0-1,-1-1,0-1,-30 4,48-8,0 0,0 0,1-1,-1 1,0 0,0 0,0-1,0 1,1 0,-1 0,0-1,0 1,0 0,0 0,0-1,0 1,0 0,0-1,0 1,0 0,0 0,0-1,0 1,0 0,0-1,0 1,0 0,0 0,0-1,0 1,0 0,-1 0,1-1,0 1,0 0,0 0,0-1,-1 1,1 0,0 0,0 0,0-1,-1 1,1 0,0 0,-1 0,1 0,0 0,0-1,-1 1,1 0,0 0,0 0,-1 0,1 0,0 0,-1 0,1 0,0 0,0 0,-1 0,0 1,28-24,-23 19,271-190,18 15,-277 169,302-174,107-64,-380 217,-34 20,-11 10,0 1,0 0,0 0,1 0,-1 0,0-1,0 1,0 0,0 0,0 0,0 0,0-1,0 1,0 0,0 0,0 0,0-1,0 1,0 0,0 0,0 0,0 0,0-1,0 1,0 0,-1 0,1 0,0 0,0-1,0 1,0 0,0 0,0 0,0 0,-1 0,1-1,0 1,0 0,0 0,-4-1,0 0,1 1,-1-1,1 1,-1 0,0 0,-5 1,-258 36,206-26,-255 48,-859 209,2 46,1135-303,-136 32,131-39,33-6,10 2,0 0,-1 0,1-1,0 1,0 0,0 0,0 0,0-1,-1 1,1 0,0 0,0-1,0 1,0 0,0 0,0-1,0 1,0 0,0 0,0-1,0 1,0 0,0 0,0 0,0-1,0 1,0 0,0 0,0-1,0 1,1 0,-1-1,4-5,0 0,0 1,0-1,1 1,10-10,88-72,74-46,66-31,143-76,11 18,458-185,-610 314,-234 89,1 0,0 0,0 1,0 0,19-1,-24 5,-9 3,-37 25,-228 117,249-136,-226 112,-859 408,377-183,637-306,81-38,11-6,20-12,201-109,-212 118,221-115,68-29,1810-839,-2057 964,-37 16,-48 18,-261 89,290-97,-279 99,-626 252,-988 539,1701-787,168-88,22-13,0 0,0-1,0 1,0-1,-6 2,34-17,215-114,-3 4,784-392,19 26,-955 451,-6 2,113-35,-356 133,-48 15,-82 28,-2055 798,2292-878,8-4,-77 24,113-43,13-2,1 0,0 0,0 0,0 0,0 0,-1 0,1 0,0 0,0 0,0 0,0 0,0 0,-1 0,1 0,0 0,0 0,0 0,0 0,0-1,0 1,-1 0,1 0,0 0,0 0,0 0,0 0,0 0,0-1,0 1,0 0,0 0,0 0,-1 0,1 0,0-1,0 1,0 0,0 0,0 0,0-1,2-2,-1 0,1 0,0 1,0-1,0 0,0 1,0-1,3-1,42-43,3 3,67-46,-99 76,215-153,730-448,36 46,-819 471,-145 80,-78 39,-1522 785,58 113,1446-879,-146 106,199-138,13-11,18-12,1403-864,-1055 677,12 25,-369 171,-11 4,1 1,-1-1,1 0,-1 1,1 0,0 0,0 0,0 0,-1 1,7-1,-10 4,-8 1,-860 374,718-311,140-62,12-4,26-9,245-80,-10 2,482-161,807-262,-1398 462,-143 44,-9 2,0 1,-1-1,1 0,0 1,-1-1,1 1,0 0,0 0,-1-1,1 1,0 0,0 1,0-1,-1 0,4 1,-5 0,0-1,0 1,0-1,0 1,0-1,-1 0,1 1,0-1,0 1,0-1,0 1,-1-1,1 1,0-1,0 0,-1 1,1-1,0 0,-1 1,1-1,0 0,-1 1,1-1,0 0,-1 0,1 1,-1-1,1 0,-1 0,1 0,-1 0,0 1,-30 19,-48 24,76-42,-145 71,-75 31,-779 339,92-43,21 10,859-398,67-35,936-489,-831 441,77-38,157-81,-331 164,-87 32,-147 39,-13 4,-888 243,6 63,1062-346,15-6,0 0,0-1,0 1,-1-1,1-1,-11 2,17-4,4-3,14-9,0 0,35-19,-14 9,120-69,65-31,1409-654,-1477 714,173-43,-316 103,-6 1,-1 0,1 1,0 0,0 0,12 0,-18 1,0 0,0 0,0 0,0 0,0 0,1 0,-1 0,0 0,0 0,0 0,0 0,1 0,-1 0,0 0,0 0,0 0,1 0,-1 0,0 0,0 0,0 0,0 0,0 0,1 0,-1 0,0 0,0 1,0-1,0 0,0 0,1 0,-1 0,0 0,0 0,0 1,0-1,0 0,0 0,0 0,0 0,0 1,0-1,0 0,0 0,1 0,-1 0,0 1,0-1,0 0,0 0,-1 0,-10 10,-104 51,-799 343,153-74,650-275,-46 20,145-71,9-6,22-17,38-24,79-45,-135 87,206-120,199-97,842-322,-1242 538,99-35,142-32,-207 63,-28 6,-11 3,-20 11,-144 64,135-66,-168 70,-603 239,-756 323,1285-515,125-58,134-67,15-10,22-17,-22 20,208-153,1182-684,-917 602,-353 179,-168 72,12-4,-177 59,14 0,-795 327,684-251,-336 213,593-327,5-4,2 2,-68 58,101-75,9-11,0 0,0 0,0 1,0-1,0 0,1 0,-1 0,0 0,0 0,0 0,0 0,0 1,0-1,0 0,0 0,0 0,0 0,0 0,0 0,0 0,0 0,0 1,1-1,-1 0,0 0,0 0,0 0,0 0,0 0,0 0,0 0,1 0,-1 0,0 0,0 0,0 0,0 0,0 0,0 0,0 0,1 0,-1 0,0 0,0 0,0 0,0 0,0 0,1 0,25-9,559-298,-346 176,923-444,-1148 568,-10 5,0 0,-1 0,1 0,0 0,0 1,0 0,0 0,0 0,0 0,6 0,-10 1,0 0,1 0,-1 0,0 1,0-1,0 0,0 0,0 0,0 0,0 0,0 0,0 0,0 0,1 0,-1 0,0 0,0 0,0 0,0 0,0 0,0 0,0 0,0 0,0 0,0 1,0-1,0 0,0 0,0 0,0 0,1 0,-1 0,0 0,0 0,0 0,0 0,0 1,0-1,0 0,0 0,0 0,0 0,0 0,0 0,-1 0,1 0,0 0,0 1,0-1,0 0,0 0,0 0,0 0,0 0,0 0,0 0,0 0,-10 9,-301 180,139-88,-854 516,1014-609,8-5,-1 0,1-1,-1 1,1 0,-1-1,0 0,1 0,-1-1,0 0,-10 2,15-3,-3 0,5-6,16-11,34-26,-30 26,674-469,43 58,-700 406,-25 13,1 1,1 0,27-10,-50 28,-12 5,-84 46,-123 53,60-34,-178 119,12 19,-137 84,282-203,153-84,-2-1,0-2,-57 11,89-22,-28 3,30-4,0 0,1 0,-1 0,0 0,0-1,1 1,-1-1,0 1,1-1,-1 1,0-1,1 0,-1 1,1-1,-3-2,4 2,0 0,0 0,0 0,-1 0,1 0,0 0,0 0,0 0,0 1,1-1,-1 0,0 0,0 0,1 0,-1 0,0 0,1 0,-1 0,1 1,-1-1,1 0,-1 0,1 0,1 0,1-4,20-31,1 1,2 2,53-53,104-77,-56 64,4 6,280-149,-397 234,2 0,1 0,-1 1,31-9,-34 16,-10 3,-10 3,-43 20,-97 34,67-29,-1126 398,1193-424,4-2,1-1,-1 1,1-1,-1-1,0 1,-14-1,22-1,0 0,1 0,-1 0,1 0,-1 0,0 0,1 0,-1 0,1-1,-1 1,1 0,-1 0,0 0,1-1,-1 1,1 0,-1-1,1 1,-1-1,1 1,0 0,-1-1,1 1,0-1,-1 1,1-1,0 1,-1-1,1 1,0-1,0 0,-1 1,1-1,0 1,0-1,0 1,0-1,0-1,0 0,1-1,0 1,-1-1,1 1,0 0,0-1,0 1,1 0,1-3,9-13,2 1,0-1,29-25,57-41,-84 72,111-85,4 7,5 5,2 5,4 8,3 5,260-81,-385 142,-6 1,-1 1,1 1,0 0,0 1,19 0,-33 1,1 1,-1 0,0 0,1 0,-1 0,1 0,-1 0,1 0,-1 0,0 0,1 0,-1 0,1 1,-1-1,1 0,-1 0,0 0,1 0,-1 1,0-1,1 0,-1 0,0 1,1-1,-1 0,1 1,-9 6,-20 7,-447 160,-6 4,93-1,306-132,2 3,-113 91,187-134,-23 22,28-27,1 1,0-1,0 0,0 0,0 0,0 0,-1 0,1 0,0 0,0 1,0-1,0 0,0 0,0 0,0 0,-1 0,1 1,0-1,0 0,0 0,0 0,0 1,0-1,0 0,0 0,0 0,0 0,0 1,0-1,0 0,0 0,0 0,0 0,0 1,0-1,1 0,-1 0,0 0,0 0,0 1,0-1,0 0,0 0,0 0,1 0,-1 1,12-2,12-3,36-12,-22 4,495-143,258-73,4 35,-777 189,99-21,209-17,-315 42,-5-1,0 0,0 1,0 0,0 0,0 1,0-1,-1 1,1 1,0-1,0 1,8 3,-14-4,1-1,-1 0,0 0,1 0,-1 1,0-1,1 0,-1 0,0 1,0-1,1 0,-1 0,0 1,0-1,1 0,-1 1,0-1,0 0,0 1,0-1,1 1,-1-1,0 0,0 1,0-1,0 1,0-1,0 0,0 1,0-1,0 0,0 1,0-1,0 1,-1-1,1 0,0 1,0-1,0 0,0 1,-1-1,1 0,0 1,0-1,-1 1,-18 12,17-12,-30 16,-1-1,-52 16,-423 125,-14-26,511-128,-1136 233,1133-234,8-1,0 0,0 0,1 0,-1-1,-10-1,21-3,121-47,-78 33,145-53,1591-489,-1758 553,286-73,-6 22,-298 57,4-1,0 0,0 1,0 1,21 1,-21 4,-16 3,-22 8,21-13,-434 186,406-176,-948 341,723-263,74-19,146-53,1 0,-59 44,-512 341,591-394,1-1,1 0,-1-1,0-1,-1 0,-29 7,44-14,0 1,0-1,0 0,0 1,0-1,0 0,0 0,0-1,0 1,0 0,0-1,1 1,-1-1,0 0,0 1,0-1,1 0,-1 0,0 0,-2-2,2 1,1 0,-1-1,1 1,-1 0,1-1,0 1,0 0,0-1,0 0,0 1,0-1,1 0,-1-2,0-10,1 1,0-1,2 1,3-21,-5 30,25-114,4 1,6 1,51-118,-78 216,-7 12,2 1,-1 0,0 0,1 0,1 1,-1-1,7-8,-4 46,68 383,-30-191,52 353,-43 7,-53-533,-11-110,-100-442,16 77,41 145,-26-415,78 678,0 22,-1 30,13 309,-2-198,21 1134,-29-1225,-1-25,1 1,2 0,1 0,10 42,-6-60,-3-9,-1-9,-2-29,-1 0,-2-1,-10-52,4 26,-106-709,-20-169,127 880,-13-182,18 236,-1 11,-2 15,-1 51,2 1,7 87,0-70,-1 17,37 852,-37-931,10 88,-9-100,0 0,1-1,1 1,11 25,-15-40,-1-1,1 0,0 1,-1-1,1 0,0 0,0 0,0 1,-1-1,1 0,0 0,1 0,1 1,-3-2,0 0,1 0,-1 0,1 0,-1 0,0-1,0 1,1 0,-1 0,0 0,1 0,-1-1,0 1,0 0,1 0,-1-1,0 1,0 0,1-1,-1 1,0 0,0 0,0-1,0 1,1 0,-1-1,0 1,0 0,0-1,0 1,0 0,0-1,0 0,4-47,-4 40,-38-880,-8 522,29 271,-54-169,66 247,-12-28,16 42,-1-1,1 1,-1 0,0-1,0 1,-1 0,1 1,-1-1,-3-3,5 5,1 1,0 0,0 0,0 0,-1 0,1 0,0 0,0 0,0 0,-1 0,1 0,0 0,0 0,0 0,-1 0,1 0,0 1,0-1,0 0,-1 0,1 0,0 0,0 0,0 0,-1 0,1 1,0-1,0 0,0 0,0 0,0 0,0 1,-1-1,1 0,0 0,0 0,0 0,0 1,0-1,0 0,0 0,0 1,0-1,0 0,0 0,0 0,0 1,0-1,0 0,0 0,0 0,0 1,0-1,0 0,0 0,1 0,-1 1,1 20,-1-16,16 245,22 391,-25 3,-14-539,-55-795,20 288,35 380,-4-40,-14-63,20 133,0 0,-1 1,-1-1,-1 10,0 16,12 1235,-3-1008,-6-208,11 223,-13-308,2-39,1 9,-21-726,-1 35,21 717,20 159,5 24,16 70,17 64,16 43,0-11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40:22.524"/>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0 124,'9'-7,"0"0,0 1,0 0,1 0,0 1,0 0,0 1,1 0,-1 1,1 0,0 1,17-2,14 0,1 3,42 4,-13 0,2383-1,-1272-4,365 2,-1508-2,62-10,6-2,148 12,-1 0,-137-12,24-1,510 14,-313 2,559-1,-865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40:25.081"/>
    </inkml:context>
    <inkml:brush xml:id="br0">
      <inkml:brushProperty name="width" value="0.35" units="cm"/>
      <inkml:brushProperty name="height" value="0.35" units="cm"/>
      <inkml:brushProperty name="color" value="#FFFFFF"/>
      <inkml:brushProperty name="ignorePressure" value="1"/>
    </inkml:brush>
  </inkml:definitions>
  <inkml:trace contextRef="#ctx0" brushRef="#br0">3228 0,'-614'0,"583"3,-1 0,1 2,-51 14,-34 6,-282 38,315-50,27-3,-66 3,-28 2,2 0,47-15,56-1,0 2,-74 11,64-3,-93 3,-57-13,73-1,-280 2,408 0,-9 0,0-1,-16-2,26 3,1 0,0-1,0 1,0-1,-1 1,1-1,0 0,0 0,0 0,0 0,0 0,0-1,1 1,-1 0,0-1,0 1,1-1,-1 0,1 0,-3-3,4 4,0 1,0-1,0 1,0-1,0 1,-1-1,1 0,0 1,0-1,0 1,1-1,-1 1,0-1,0 1,0-1,0 1,0-1,1 1,-1-1,0 1,0-1,1 1,-1-1,0 1,1-1,-1 1,0 0,1-1,18-8,22 2,-40 7,63-2,-35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09:37.162"/>
    </inkml:context>
    <inkml:brush xml:id="br0">
      <inkml:brushProperty name="width" value="0.35" units="cm"/>
      <inkml:brushProperty name="height" value="0.35" units="cm"/>
      <inkml:brushProperty name="ignorePressure" value="1"/>
    </inkml:brush>
  </inkml:definitions>
  <inkml:trace contextRef="#ctx0" brushRef="#br0">1 436,'0'0,"11"-13,18-12,26-10,42-8,55-4,69-4,79 2,75 2,69 5,48 7,31 9,14 10,5 9,12 10,-88 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18:16.382"/>
    </inkml:context>
    <inkml:brush xml:id="br0">
      <inkml:brushProperty name="width" value="0.35" units="cm"/>
      <inkml:brushProperty name="height" value="0.35" units="cm"/>
      <inkml:brushProperty name="color" value="#FFFFFF"/>
      <inkml:brushProperty name="ignorePressure" value="1"/>
    </inkml:brush>
  </inkml:definitions>
  <inkml:trace contextRef="#ctx0" brushRef="#br0">26 186,'0'0,"18"9,-6-2,3-3,0 0,0-1,0 0,0-2,0 1,0-2,21-2,111-18,-110 14,6-2,68-11,0 4,117 0,314 60,-276-16,-194-22,541 53,-3 25,-248-18,184 29,-378-75,1-8,172-8,-223-10,-1-6,-1-5,203-55,-304 67,45-16,-57 19,1-1,-1 1,0-1,0 0,-1 1,1-1,0-1,-1 1,1 0,-1-1,1 1,-1-1,0 1,3-6,-5 7,0 0,0 0,0 0,0 0,0 0,-1 0,1 1,0-1,0 0,-1 0,1 0,0 0,-1 1,1-1,-1 0,1 0,-1 1,1-1,-1 0,0 1,1-1,-1 1,0-1,-1 0,-22-16,21 15,-27-14,0 1,-1 1,-1 2,-39-11,-137-23,194 43,-1004-144,912 134,-446-45,-3 45,453 21,1 4,1 4,0 5,1 4,-155 61,243-82,1 0,0 0,0 0,0 1,0 1,-15 11,25-16,0-1,-1 1,1-1,0 1,0-1,0 1,0-1,0 1,0-1,0 0,0 1,0-1,0 1,0-1,0 1,1-1,-1 1,0-1,0 1,0-1,1 0,-1 1,0-1,0 1,1-1,-1 0,0 1,1-1,-1 0,0 0,1 1,-1-1,1 0,-1 0,0 1,1-1,-1 0,1 0,0 0,22 13,-21-12,48 22,1-3,1-2,106 21,169 4,62-29,0-22,248 4,-160 51,-3 29,-396-63,61 8,55 10,-216-34,0 1,-24 0,-4 0,-396-21,-600 47,871-9,29-2,-195-6,423-9,-17-1,660 27,116-3,119-100,-646 45,-112 19,1 8,0 10,337 46,-540-49,290 37,-203-29,119-7,-197-1,47-5,-52 4,0 0,0 0,0 0,0 0,0-1,0 1,0-1,-1 0,1 0,5-5,-8 7,-1 0,0-1,0 1,0 0,1 0,-1 0,0-1,0 1,0 0,1 0,-1 0,0-1,0 1,0 0,0 0,0-1,0 1,0 0,0-1,0 1,0 0,0 0,0-1,0 1,0 0,0 0,0-1,0 1,0 0,0-1,0 1,0 0,0 0,0-1,-1 1,1 0,0 0,0-1,0 1,0 0,-1 0,1-1,-15-7,9 5,-39-18,-1 1,-89-24,-106-5,103 32,-250 3,-143 41,240-9,73-11,-328-31,540 23,-443-56,483 54,-8 0,428-32,251-22,-3-25,-645 74,396-46,-378 50,1 3,-1 3,150 25,-217-25,31 7,-38-9,1 1,-1-1,1 1,-1-1,1 1,-1 0,1 0,-1 0,0-1,1 1,-1 1,0-1,0 0,0 0,1 0,-2 0,1 1,0-1,1 2,-6-1,-31 0,-60-4,46 0,-206-8,-661-12,0 76,697-20,-231 66,435-97,10-1,21-3,643-40,309-16,732 66,-1693-9,246 13,0-21,-246 6,-13-1,-16-4,20 7,-146-33,-1 7,-188-8,-309 19,465 14,-66-2,-624 6,22 76,517-21,-112 14,298-57,-270-8,-94-20,375 12,43-2,-134-24,-88-35,119 10,-44-10,93 39,0 5,-201 3,-282 16,569 2,-91 19,-38 2,160-23,-1 1,0 1,1 2,0 1,0 1,-50 21,64-22,0 1,0-2,0 0,-29 5,39-9,-13 2,-36 1,51-4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18:17.472"/>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1,'0'0,"2"1,13 11,-1 1,0 1,-1 0,0 0,13 22,45 85,-6-8,-17-51,-28-38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18:20.357"/>
    </inkml:context>
    <inkml:brush xml:id="br0">
      <inkml:brushProperty name="width" value="0.35" units="cm"/>
      <inkml:brushProperty name="height" value="0.35" units="cm"/>
      <inkml:brushProperty name="color" value="#FFFFFF"/>
      <inkml:brushProperty name="ignorePressure" value="1"/>
    </inkml:brush>
  </inkml:definitions>
  <inkml:trace contextRef="#ctx0" brushRef="#br0">46 353,'-18'-12,"16"11,0 0,0-1,0 1,0-1,1 0,-1 1,0-1,1 0,-1 0,1 0,0 0,0 0,0 0,0-1,0 1,0 0,0-1,1 1,-1 0,1-1,-1-3,2 2,0 0,0 0,0 0,0 0,0 0,1 0,-1 1,1-1,0 0,1 1,-1 0,4-5,5-4,1-1,0 1,1 1,1 0,-1 1,2 1,-1 0,1 1,28-11,15-2,79-19,-128 38,71-18,1 4,0 3,1 4,0 4,110 6,-12 13,189 6,112 15,-333-20,202 30,-147-16,-202-29,20 4,0-2,0 0,1-1,-1-1,1-1,36-7,-33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42:08.976"/>
    </inkml:context>
    <inkml:brush xml:id="br0">
      <inkml:brushProperty name="width" value="0.35" units="cm"/>
      <inkml:brushProperty name="height" value="0.35" units="cm"/>
      <inkml:brushProperty name="color" value="#FFFFFF"/>
      <inkml:brushProperty name="ignorePressure" value="1"/>
    </inkml:brush>
  </inkml:definitions>
  <inkml:trace contextRef="#ctx0" brushRef="#br0">211 51,'-1'2,"1"1,-1-1,0 0,1 0,-1 1,0-1,-1 0,-1 4,-6 11,3 16,1 0,2 0,1 0,4 47,-8-114,-1 0,-21-57,-15-11,42 98,0 1,-1 0,0-1,1 1,-1 0,-1 0,1 1,0-1,-1 0,-5-4,8 7,-1-1,0 1,1-1,-1 1,0 0,0-1,1 1,-1 0,0 0,0-1,0 1,1 0,-1 0,0 0,0 0,0 0,0 0,1 0,-1 0,-1 1,1 0,0-1,-1 1,1 0,0 0,0 0,0-1,1 1,-1 0,0 0,0 1,0-1,1 0,-1 0,1 0,-1 0,1 1,-1 1,-7 23,2 0,-5 38,7-39,2-13,0 1,1 0,1-1,0 1,1 15,0-24,0-1,-1 1,1-1,0 0,1 1,-1-1,0 0,1 0,0 0,0 0,0 0,0 0,0-1,1 1,-1-1,1 1,-1-1,1 0,0 0,0 0,0 0,0-1,6 3,7 0,0-1,-1-1,1 0,0-1,0 0,0-2,21-2,1 1,-30 2,1-1,0 0,0 0,0-1,0 0,13-5,-18 5,-2 1,1-1,0 0,0 0,0 0,-1 0,1 0,-1 0,0-1,0 1,0-1,0 0,0 0,0 0,-1 0,1 0,-1 0,0 0,0 0,0 0,0-4,2-16,-1 0,-1-1,-2-31,0-25,1 78,0 0,0 0,0 0,0 0,0 0,1 0,-1 0,1 0,0 0,-1 0,1 0,0 0,0 1,0-1,0 0,0 0,1 1,-1-1,0 1,1-1,-1 1,1 0,0-1,-1 1,1 0,0 0,3-1,-2 1,0 1,0 0,0 0,0 0,0 0,-1 0,1 1,0-1,0 1,0 0,0 0,-1 0,1 0,0 1,-1-1,1 0,-1 1,0 0,3 2,7 7,0 0,-1 1,-1 0,0 1,0 0,-1 0,-1 1,0 0,-1 1,-1 0,0 0,-1 0,3 20,4 3,-8-29,-1 1,0 0,0-1,-1 1,-1 0,1 0,-1 18,-1-27,0 1,0-1,-1 0,1 1,0-1,0 1,-1-1,1 1,-1-1,1 0,-1 1,0-1,0 0,1 0,-1 1,0-1,0 0,0 0,0 0,0 0,0 0,-1 0,1-1,0 1,0 0,-1 0,1-1,0 1,-1-1,1 1,-1-1,1 0,0 0,-1 1,1-1,-1 0,1 0,-1 0,1 0,-1-1,1 1,0 0,-3-2,-3 0,0 0,1-1,-1 1,1-2,0 1,-1-1,-8-7,6 2,-1 0,2 0,-1-1,-9-15,-5-7,20 29,-1-1,0 1,0 0,0 0,0 0,0 0,-1 1,1 0,-1 0,1 0,-1 0,0 1,0 0,0 0,0 0,0 0,-6 1,3-1,0 0,0-1,-1 1,1-2,-8-3,0-1,0-1,0 1,0 1,-22-6,14 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27:09.167"/>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3T07:27:15.763"/>
    </inkml:context>
    <inkml:brush xml:id="br0">
      <inkml:brushProperty name="width" value="0.35" units="cm"/>
      <inkml:brushProperty name="height" value="0.35" units="cm"/>
      <inkml:brushProperty name="color" value="#FFFFFF"/>
      <inkml:brushProperty name="ignorePressure" value="1"/>
    </inkml:brush>
  </inkml:definitions>
  <inkml:trace contextRef="#ctx0" brushRef="#br0">229 98,'-2'3,"-1"1,1-1,0 1,1-1,-1 1,0 0,1 0,0 0,0 0,0-1,1 1,-1 1,1-1,0 0,0 0,0 0,1 4,1-3,0 0,-1-1,2 1,-1-1,0 1,1-1,0 0,0 0,0 0,1-1,-1 1,1-1,7 6,4 1,-1 0,2-1,-1-1,1-1,0 0,21 6,8-1,57 7,20-3,204-1,131-31,-433 14,1055-74,13 0,0 61,-446 61,-491-24,-2 6,169 54,-309-77,18 3,-2 2,0 1,0 1,48 29,-76-41,0 1,0 0,0 0,0-1,0 1,0 0,0 0,-1 0,1 0,0 0,0 0,0 2,-1-3,0 1,0-1,0 0,0 1,0-1,0 0,0 1,0-1,0 0,0 1,0-1,0 0,0 1,0-1,0 0,-1 1,1-1,0 0,0 0,0 1,-1-1,1 0,0 0,0 1,-1-1,1 0,0 0,0 0,-1 0,1 1,-3 0,-1 0,1 0,0 0,-1-1,1 1,0-1,-1 0,-4 0,-63-5,1-3,-96-25,84 16,-758-135,-12 67,653 79,-323 33,416-13,1 5,0 4,2 4,-170 71,259-93,7-2,-1 0,1 0,-1 1,1 0,0 0,0 1,1-1,0 2,-7 6,12-12,1 0,0 1,0-1,0 0,0 0,0 1,0-1,0 0,0 1,0-1,0 0,0 0,0 1,0-1,0 0,0 1,0-1,0 0,0 0,0 1,0-1,0 0,0 0,1 1,-1-1,0 0,0 0,0 1,0-1,1 0,-1 0,0 0,0 1,0-1,1 0,-1 0,0 0,0 0,1 0,14 8,-11-7,34 15,1-3,61 13,89 8,115 6,527 2,-798-44,-25 1,0 0,0 1,13 1,-52-5,-1 2,0 2,-35 3,31-2,-849 80,37-1,613-76,201-6,0-1,0-1,0-2,-59-19,80 20,0-1,0 0,1-1,-1 0,1-1,1 0,-1-1,2-1,-1 1,1-2,1 1,-12-17,2-3,2-1,1 0,-22-60,19 41,-44-81,51 112,0 0,-1 1,-1 0,-1 1,-1 0,-29-24,25 25,-2 1,-40-22,53 33,0 0,0 0,0 1,0 0,-1 1,1-1,-1 2,0 0,1 0,-18 1,21 1,-1 1,1 0,0 0,-1 1,1-1,0 1,0 1,1-1,-1 1,1 0,0 0,0 1,0 0,-6 7,-7 10,2 0,-15 25,31-47,-38 66,3 1,-47 130,-22 153,87-277,10-35,-16 43,23-80,0-1,0 1,0-1,0 0,0 1,-1-1,1 1,0-1,0 0,0 1,-1-1,1 0,0 1,-1-1,1 0,0 1,-1-1,1 0,0 0,-1 1,1-1,0 0,-1 0,1 0,-1 1,1-1,-1 0,1 0,0 0,-1 0,1 0,-1 0,1 0,-1 0,1 0,-1 0,1 0,0 0,-1 0,1-1,-1 1,1 0,0 0,-1 0,1-1,-1 1,1 0,0 0,-1-1,1 1,0 0,-1-1,1 1,0 0,0-1,-1 1,1 0,0-2,-19-25,16 23,-145-263,25 41,118 217,-14-22,18 29,-1 0,1 0,-1 0,1 0,-1 1,0-1,1 1,-1 0,0-1,0 1,0 0,-2-1,3 2,0 0,0 0,0 0,0 0,0 0,0 0,0 1,1-1,-1 0,0 1,0-1,0 0,1 1,-1-1,0 1,0 0,1-1,-1 1,0-1,1 1,-1 0,1-1,-1 1,1 0,-1 0,1 0,-1-1,1 1,0 0,-1 1,-10 32,9-28,-37 132,-30 200,64-281,2 86,1-8,1-128,-1 1,0-1,-1 0,0 0,0 0,0 0,-1-1,0 1,0-1,0 0,-1 0,0 0,-8 6,13-11,-1-1,0 1,0-1,0 1,0-1,1 0,-1 0,0 1,0-1,0 0,0 0,0 0,0 0,0 0,0 0,0 0,0 0,1 0,-1 0,0 0,0-1,0 1,0 0,0-1,0 1,1-1,-1 1,0-1,0 1,1-1,-1 1,0-1,1 0,-1 1,0-1,1 0,-1 0,1 0,0 1,-1-1,1 0,-1 0,1-1,-4-6,0 0,1-1,-3-12,4 16,-7-28,0-1,3 0,0 0,2-1,2 1,1-1,2 0,1 1,2-1,1 1,2 0,1 0,14-34,-16 52,39-91,-40 96,1 0,1 1,0 0,0 0,1 0,0 1,12-11,-19 19,1 0,-1 0,1 0,-1 0,1 0,0 0,-1 1,1-1,0 1,-1-1,1 1,0-1,0 1,0 0,-1 0,1 0,0 0,0 0,-1 1,1-1,0 0,0 1,-1-1,1 1,0 0,-1-1,3 2,3 3,0 0,0 0,0 1,9 10,-3-4,41 42,-29-28,34 28,-49-46,1 0,0-2,0 1,0-1,1-1,-1 0,17 5,14-2,0-1,1-1,62-2,-55-2,1124 8,-846-11,-71 0,1684 20,-1499-8,-3-25,-425 12,-13 2,-1 0,0 0,0-1,0 1,0 0,0 0,0 0,0 0,0 0,0 0,0 0,0 0,1 0,-1 0,0 0,0 0,0-1,0 1,0 0,0 0,0 0,0 0,0 0,0 0,0 0,0 0,0-1,0 1,0 0,0 0,0 0,0 0,0 0,0 0,0 0,0 0,0-1,0 1,0 0,0 0,0 0,0 0,0 0,0 0,-1 0,1 0,0 0,0 0,0 0,0-1,0 1,0 0,-24-12,18 10,-217-88,-4 10,-3 11,-3 9,-2 10,-272-20,-258 43,546 38,-321 58,482-60,21-3,0 1,-66 22,128-27,1474-50,-1026 27,-312 15,1308-44,-1424 49,-8-1,1 2,0 2,38 6,-54-1,-21-7,-1 1,1-1,-1 0,1 0,-1 0,1 0,-1 1,0-1,1 0,-1 0,1 1,-1-1,0 0,1 1,-1-1,0 0,0 1,1-1,-1 1,0-1,0 0,1 1,-1-1,0 1,0-1,0 1,0-1,0 1,1-1,-1 1,0-1,0 0,0 1,-1-1,1 1,0-1,0 1,0-1,0 1,0-1,-1 1,-7 3,-26 4,-43 6,55-11,-807 94,-9-39,731-52,-891 35,964-41,17 1,1-1,-1 0,1-2,-1 0,-21-5,78 6,167 13,-19 1,961 49,3-57,-139-60,-351 14,-365 34,-207 10,114 19,-172-18,0-2,1-1,-1-1,1-2,-1-2,50-11,186-64,-240 69,34-13,-93 20,-1242-65,577 84,6 58,672-73,41-10,554-125,-480 115,740-140,8 40,-808 115,-17 1,0 1,0 1,36 2,-49 2,-12 0,-14 2,-104 9,-725 47,-291 29,402 4,-109 12,234-84,463-29,1-7,-159-36,50-11,-212-37,416 92,-89 3,-54 16,106-6,-548 15,609-22,-283-10,259 5,1-3,0-1,-96-32,80 13,47 18,-1 1,1 1,-2 1,1 1,-30-4,47 10,1 0,-1 1,0-1,1 1,-1 0,1 1,-1-1,1 1,0 0,0 0,0 0,0 0,0 1,0 0,0 0,1 0,0 0,-6 6,-4 7,0 1,-18 31,28-43,-54 92,4 2,-56 150,101-228,1-1,0 1,2 1,0-1,2 1,0 0,1 34,2-56,0 0,0 0,0 0,0 0,0 1,0-1,0 0,0 0,0 0,0 0,0 0,0 0,0 0,0 0,0 0,0 0,0 1,0-1,0 0,0 0,0 0,0 0,0 0,0 0,0 0,0 0,0 0,0 0,0 0,-1 1,1-1,0 0,0 0,0 0,0 0,0 0,0 0,0 0,0 0,0 0,0 0,0 0,0 0,-1 0,1 0,0 0,0 0,0 0,0 0,0 0,0 0,0 0,0 0,0 0,0 0,-1 0,1 0,0 0,0 0,0 0,0 0,0 0,0 0,0 0,0 0,0 0,0 0,-1 0,-6-8,-7-12,4-11,1 0,2 0,1-1,-4-62,6 49,0 4,1 0,2 0,2 0,12-80,-12 114,1 0,0 1,0-1,0 1,1 0,0 0,1 0,-1 0,1 0,0 1,0 0,1 0,5-6,20-14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101F3-DC1A-4983-B783-9C8F72D43C85}" type="datetimeFigureOut">
              <a:rPr lang="en-US" smtClean="0"/>
              <a:t>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1CA01-C86E-490E-A4F1-C1A40963DD6C}" type="slidenum">
              <a:rPr lang="en-US" smtClean="0"/>
              <a:t>‹#›</a:t>
            </a:fld>
            <a:endParaRPr lang="en-US" dirty="0"/>
          </a:p>
        </p:txBody>
      </p:sp>
    </p:spTree>
    <p:extLst>
      <p:ext uri="{BB962C8B-B14F-4D97-AF65-F5344CB8AC3E}">
        <p14:creationId xmlns:p14="http://schemas.microsoft.com/office/powerpoint/2010/main" val="227009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338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3937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61CA01-C86E-490E-A4F1-C1A40963DD6C}" type="slidenum">
              <a:rPr lang="en-US" smtClean="0"/>
              <a:t>8</a:t>
            </a:fld>
            <a:endParaRPr lang="en-US" dirty="0"/>
          </a:p>
        </p:txBody>
      </p:sp>
    </p:spTree>
    <p:extLst>
      <p:ext uri="{BB962C8B-B14F-4D97-AF65-F5344CB8AC3E}">
        <p14:creationId xmlns:p14="http://schemas.microsoft.com/office/powerpoint/2010/main" val="3605672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Chronicle Display Black"/>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5" name="Rectangle 2"/>
          <p:cNvSpPr>
            <a:spLocks/>
          </p:cNvSpPr>
          <p:nvPr userDrawn="1"/>
        </p:nvSpPr>
        <p:spPr bwMode="auto">
          <a:xfrm>
            <a:off x="914719" y="6444147"/>
            <a:ext cx="334707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2019 Deloitte Development LLC. All rights reserved.</a:t>
            </a:r>
          </a:p>
        </p:txBody>
      </p:sp>
    </p:spTree>
    <p:extLst>
      <p:ext uri="{BB962C8B-B14F-4D97-AF65-F5344CB8AC3E}">
        <p14:creationId xmlns:p14="http://schemas.microsoft.com/office/powerpoint/2010/main" val="120110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34130499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19"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87"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633" b="0" i="0">
                <a:solidFill>
                  <a:schemeClr val="tx1"/>
                </a:solidFill>
                <a:latin typeface="Verdana"/>
                <a:cs typeface="Verdana"/>
              </a:defRPr>
            </a:lvl1pPr>
          </a:lstStyle>
          <a:p>
            <a:pPr marL="8929">
              <a:spcBef>
                <a:spcPts val="74"/>
              </a:spcBef>
            </a:pPr>
            <a:r>
              <a:rPr lang="en-US" spc="7"/>
              <a:t>Copyright @2022 Space Development LLC. All rights reserved.</a:t>
            </a:r>
            <a:endParaRPr lang="en-US" spc="7"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defRPr sz="633" b="1" i="0">
                <a:solidFill>
                  <a:schemeClr val="tx1"/>
                </a:solidFill>
                <a:latin typeface="Arial"/>
                <a:cs typeface="Arial"/>
              </a:defRPr>
            </a:lvl1pPr>
          </a:lstStyle>
          <a:p>
            <a:pPr marL="26788">
              <a:spcBef>
                <a:spcPts val="11"/>
              </a:spcBef>
            </a:pPr>
            <a:fld id="{81D60167-4931-47E6-BA6A-407CBD079E47}" type="slidenum">
              <a:rPr lang="en-US" smtClean="0"/>
              <a:pPr marL="26788">
                <a:spcBef>
                  <a:spcPts val="11"/>
                </a:spcBef>
              </a:pPr>
              <a:t>‹#›</a:t>
            </a:fld>
            <a:endParaRPr lang="en-US" dirty="0"/>
          </a:p>
        </p:txBody>
      </p:sp>
    </p:spTree>
    <p:extLst>
      <p:ext uri="{BB962C8B-B14F-4D97-AF65-F5344CB8AC3E}">
        <p14:creationId xmlns:p14="http://schemas.microsoft.com/office/powerpoint/2010/main" val="202151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ppendix_icon">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2" name="Rectangle 1"/>
          <p:cNvSpPr/>
          <p:nvPr userDrawn="1"/>
        </p:nvSpPr>
        <p:spPr bwMode="gray">
          <a:xfrm>
            <a:off x="10104438" y="0"/>
            <a:ext cx="2087562" cy="685800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21724975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01882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Chronicle Display Black"/>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Rectangle 2"/>
          <p:cNvSpPr>
            <a:spLocks/>
          </p:cNvSpPr>
          <p:nvPr userDrawn="1"/>
        </p:nvSpPr>
        <p:spPr bwMode="auto">
          <a:xfrm>
            <a:off x="914719" y="6444147"/>
            <a:ext cx="334707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2021 Deloitte Development LLC. All rights reserved.</a:t>
            </a:r>
          </a:p>
        </p:txBody>
      </p:sp>
    </p:spTree>
    <p:extLst>
      <p:ext uri="{BB962C8B-B14F-4D97-AF65-F5344CB8AC3E}">
        <p14:creationId xmlns:p14="http://schemas.microsoft.com/office/powerpoint/2010/main" val="14200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ubhead Left">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Chronicle Display Black"/>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107930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Chronicle Display Black"/>
              </a:defRPr>
            </a:lvl1pPr>
          </a:lstStyle>
          <a:p>
            <a:pPr lvl="0" defTabSz="685800">
              <a:lnSpc>
                <a:spcPct val="85000"/>
              </a:lnSpc>
            </a:pPr>
            <a:r>
              <a:rPr lang="en-US" dirty="0"/>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
        <p:nvSpPr>
          <p:cNvPr id="6" name="Rectangle 2"/>
          <p:cNvSpPr>
            <a:spLocks/>
          </p:cNvSpPr>
          <p:nvPr userDrawn="1"/>
        </p:nvSpPr>
        <p:spPr bwMode="auto">
          <a:xfrm>
            <a:off x="914719" y="6444147"/>
            <a:ext cx="334707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2021 Deloitte Development LLC. All rights reserved.</a:t>
            </a:r>
          </a:p>
        </p:txBody>
      </p:sp>
    </p:spTree>
    <p:extLst>
      <p:ext uri="{BB962C8B-B14F-4D97-AF65-F5344CB8AC3E}">
        <p14:creationId xmlns:p14="http://schemas.microsoft.com/office/powerpoint/2010/main" val="49368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6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LLP and its subsidiaries. Certain services may not be available to attest clients under 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Touche Tohmatsu Limited</a:t>
            </a:r>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52800"/>
          <a:stretch/>
        </p:blipFill>
        <p:spPr>
          <a:xfrm>
            <a:off x="914400" y="762001"/>
            <a:ext cx="1788289" cy="390938"/>
          </a:xfrm>
          <a:prstGeom prst="rect">
            <a:avLst/>
          </a:prstGeom>
        </p:spPr>
      </p:pic>
    </p:spTree>
    <p:extLst>
      <p:ext uri="{BB962C8B-B14F-4D97-AF65-F5344CB8AC3E}">
        <p14:creationId xmlns:p14="http://schemas.microsoft.com/office/powerpoint/2010/main" val="361575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
        <p:nvSpPr>
          <p:cNvPr id="4" name="TextBox 3"/>
          <p:cNvSpPr txBox="1"/>
          <p:nvPr userDrawn="1"/>
        </p:nvSpPr>
        <p:spPr>
          <a:xfrm>
            <a:off x="10297391" y="-32778"/>
            <a:ext cx="1749197" cy="707886"/>
          </a:xfrm>
          <a:prstGeom prst="rect">
            <a:avLst/>
          </a:prstGeom>
          <a:noFill/>
        </p:spPr>
        <p:txBody>
          <a:bodyPr wrap="none" rtlCol="0">
            <a:spAutoFit/>
          </a:bodyPr>
          <a:lstStyle/>
          <a:p>
            <a:r>
              <a:rPr lang="en-US" sz="4000" dirty="0">
                <a:solidFill>
                  <a:srgbClr val="FF0000"/>
                </a:solidFill>
              </a:rPr>
              <a:t>DRAFT</a:t>
            </a:r>
          </a:p>
        </p:txBody>
      </p:sp>
    </p:spTree>
    <p:extLst>
      <p:ext uri="{BB962C8B-B14F-4D97-AF65-F5344CB8AC3E}">
        <p14:creationId xmlns:p14="http://schemas.microsoft.com/office/powerpoint/2010/main" val="136224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7765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4324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325730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2022 Space Development LLC. All rights reserved.</a:t>
            </a:r>
          </a:p>
        </p:txBody>
      </p:sp>
      <p:sp>
        <p:nvSpPr>
          <p:cNvPr id="5" name="CaseCode">
            <a:extLst>
              <a:ext uri="{FF2B5EF4-FFF2-40B4-BE49-F238E27FC236}">
                <a16:creationId xmlns:a16="http://schemas.microsoft.com/office/drawing/2014/main" id="{C100E112-6F98-4B67-BAEE-B2FBC213B80A}"/>
              </a:ext>
            </a:extLst>
          </p:cNvPr>
          <p:cNvSpPr txBox="1"/>
          <p:nvPr userDrawn="1"/>
        </p:nvSpPr>
        <p:spPr>
          <a:xfrm>
            <a:off x="6336000" y="6477000"/>
            <a:ext cx="4896560" cy="138499"/>
          </a:xfrm>
          <a:prstGeom prst="rect">
            <a:avLst/>
          </a:prstGeom>
          <a:noFill/>
        </p:spPr>
        <p:txBody>
          <a:bodyPr vert="horz" wrap="square" lIns="0" tIns="0" rIns="0" bIns="0" rtlCol="0" anchor="t">
            <a:noAutofit/>
          </a:bodyPr>
          <a:lstStyle/>
          <a:p>
            <a:pPr marL="0" indent="0" algn="r" defTabSz="914400" rtl="0" eaLnBrk="1" latinLnBrk="0" hangingPunct="1">
              <a:buFontTx/>
              <a:buNone/>
            </a:pPr>
            <a:r>
              <a:rPr lang="en-US" sz="900" b="0">
                <a:solidFill>
                  <a:schemeClr val="tx1"/>
                </a:solidFill>
                <a:latin typeface="+mn-lt"/>
              </a:rPr>
              <a:t>Space</a:t>
            </a:r>
          </a:p>
        </p:txBody>
      </p:sp>
    </p:spTree>
    <p:extLst>
      <p:ext uri="{BB962C8B-B14F-4D97-AF65-F5344CB8AC3E}">
        <p14:creationId xmlns:p14="http://schemas.microsoft.com/office/powerpoint/2010/main" val="2533623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721" r:id="rId10"/>
    <p:sldLayoutId id="2147483722" r:id="rId11"/>
    <p:sldLayoutId id="2147483723" r:id="rId12"/>
    <p:sldLayoutId id="2147483724" r:id="rId13"/>
  </p:sldLayoutIdLst>
  <p:hf sldNum="0" hdr="0" dt="0"/>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100.png"/><Relationship Id="rId3" Type="http://schemas.openxmlformats.org/officeDocument/2006/relationships/image" Target="../media/image97.svg"/><Relationship Id="rId7" Type="http://schemas.openxmlformats.org/officeDocument/2006/relationships/image" Target="../media/image92.png"/><Relationship Id="rId12" Type="http://schemas.openxmlformats.org/officeDocument/2006/relationships/customXml" Target="../ink/ink18.xml"/><Relationship Id="rId2" Type="http://schemas.openxmlformats.org/officeDocument/2006/relationships/image" Target="../media/image96.png"/><Relationship Id="rId1" Type="http://schemas.openxmlformats.org/officeDocument/2006/relationships/slideLayout" Target="../slideLayouts/slideLayout12.xml"/><Relationship Id="rId6" Type="http://schemas.openxmlformats.org/officeDocument/2006/relationships/image" Target="../media/image52.png"/><Relationship Id="rId11" Type="http://schemas.openxmlformats.org/officeDocument/2006/relationships/image" Target="../media/image99.png"/><Relationship Id="rId5" Type="http://schemas.openxmlformats.org/officeDocument/2006/relationships/image" Target="../media/image51.svg"/><Relationship Id="rId10" Type="http://schemas.openxmlformats.org/officeDocument/2006/relationships/image" Target="../media/image49.png"/><Relationship Id="rId4" Type="http://schemas.openxmlformats.org/officeDocument/2006/relationships/image" Target="../media/image50.png"/><Relationship Id="rId9" Type="http://schemas.openxmlformats.org/officeDocument/2006/relationships/image" Target="../media/image98.png"/></Relationships>
</file>

<file path=ppt/slides/_rels/slide11.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0.png"/><Relationship Id="rId7" Type="http://schemas.openxmlformats.org/officeDocument/2006/relationships/image" Target="../media/image49.png"/><Relationship Id="rId2" Type="http://schemas.openxmlformats.org/officeDocument/2006/relationships/image" Target="../media/image89.png"/><Relationship Id="rId1" Type="http://schemas.openxmlformats.org/officeDocument/2006/relationships/slideLayout" Target="../slideLayouts/slideLayout12.xml"/><Relationship Id="rId6"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101.png"/><Relationship Id="rId4" Type="http://schemas.openxmlformats.org/officeDocument/2006/relationships/image" Target="../media/image91.png"/><Relationship Id="rId9" Type="http://schemas.openxmlformats.org/officeDocument/2006/relationships/customXml" Target="../ink/ink19.xml"/></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51.svg"/><Relationship Id="rId12" Type="http://schemas.openxmlformats.org/officeDocument/2006/relationships/customXml" Target="../ink/ink20.xml"/><Relationship Id="rId2"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0.png"/><Relationship Id="rId11" Type="http://schemas.openxmlformats.org/officeDocument/2006/relationships/image" Target="../media/image89.png"/><Relationship Id="rId5" Type="http://schemas.openxmlformats.org/officeDocument/2006/relationships/image" Target="../media/image97.svg"/><Relationship Id="rId15" Type="http://schemas.openxmlformats.org/officeDocument/2006/relationships/image" Target="../media/image105.png"/><Relationship Id="rId10" Type="http://schemas.openxmlformats.org/officeDocument/2006/relationships/image" Target="../media/image103.png"/><Relationship Id="rId4" Type="http://schemas.openxmlformats.org/officeDocument/2006/relationships/image" Target="../media/image96.png"/><Relationship Id="rId9" Type="http://schemas.openxmlformats.org/officeDocument/2006/relationships/image" Target="../media/image102.png"/><Relationship Id="rId14" Type="http://schemas.openxmlformats.org/officeDocument/2006/relationships/customXml" Target="../ink/ink21.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customXml" Target="../ink/ink6.xml"/><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customXml" Target="../ink/ink5.xml"/><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customXml" Target="../ink/ink4.xml"/><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0.png"/><Relationship Id="rId3" Type="http://schemas.openxmlformats.org/officeDocument/2006/relationships/image" Target="../media/image17.svg"/><Relationship Id="rId21" Type="http://schemas.openxmlformats.org/officeDocument/2006/relationships/customXml" Target="../ink/ink11.xml"/><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customXml" Target="../ink/ink9.xml"/><Relationship Id="rId2" Type="http://schemas.openxmlformats.org/officeDocument/2006/relationships/image" Target="../media/image16.png"/><Relationship Id="rId16" Type="http://schemas.openxmlformats.org/officeDocument/2006/relationships/image" Target="../media/image29.png"/><Relationship Id="rId20"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3.png"/><Relationship Id="rId5" Type="http://schemas.openxmlformats.org/officeDocument/2006/relationships/image" Target="../media/image19.svg"/><Relationship Id="rId15" Type="http://schemas.openxmlformats.org/officeDocument/2006/relationships/customXml" Target="../ink/ink8.xml"/><Relationship Id="rId23" Type="http://schemas.openxmlformats.org/officeDocument/2006/relationships/customXml" Target="../ink/ink12.xml"/><Relationship Id="rId10" Type="http://schemas.openxmlformats.org/officeDocument/2006/relationships/image" Target="../media/image24.jpeg"/><Relationship Id="rId19" Type="http://schemas.openxmlformats.org/officeDocument/2006/relationships/customXml" Target="../ink/ink10.xml"/><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svg"/><Relationship Id="rId22"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7.png"/><Relationship Id="rId4"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customXml" Target="../ink/ink13.xml"/><Relationship Id="rId3" Type="http://schemas.openxmlformats.org/officeDocument/2006/relationships/image" Target="../media/image40.png"/><Relationship Id="rId21" Type="http://schemas.openxmlformats.org/officeDocument/2006/relationships/image" Target="../media/image56.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customXml" Target="../ink/ink14.xml"/><Relationship Id="rId1" Type="http://schemas.openxmlformats.org/officeDocument/2006/relationships/slideLayout" Target="../slideLayouts/slideLayout1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5.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svg"/></Relationships>
</file>

<file path=ppt/slides/_rels/slide7.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image" Target="../media/image71.svg"/><Relationship Id="rId26" Type="http://schemas.openxmlformats.org/officeDocument/2006/relationships/image" Target="../media/image79.svg"/><Relationship Id="rId3" Type="http://schemas.openxmlformats.org/officeDocument/2006/relationships/image" Target="../media/image57.png"/><Relationship Id="rId21" Type="http://schemas.openxmlformats.org/officeDocument/2006/relationships/image" Target="../media/image74.png"/><Relationship Id="rId34" Type="http://schemas.openxmlformats.org/officeDocument/2006/relationships/image" Target="../media/image86.png"/><Relationship Id="rId7" Type="http://schemas.openxmlformats.org/officeDocument/2006/relationships/image" Target="../media/image61.png"/><Relationship Id="rId12" Type="http://schemas.openxmlformats.org/officeDocument/2006/relationships/image" Target="../media/image66.svg"/><Relationship Id="rId17" Type="http://schemas.openxmlformats.org/officeDocument/2006/relationships/image" Target="../media/image70.png"/><Relationship Id="rId25" Type="http://schemas.openxmlformats.org/officeDocument/2006/relationships/image" Target="../media/image78.png"/><Relationship Id="rId33" Type="http://schemas.openxmlformats.org/officeDocument/2006/relationships/customXml" Target="../ink/ink15.xml"/><Relationship Id="rId2" Type="http://schemas.openxmlformats.org/officeDocument/2006/relationships/notesSlide" Target="../notesSlides/notesSlide2.xml"/><Relationship Id="rId16" Type="http://schemas.microsoft.com/office/2007/relationships/hdphoto" Target="../media/hdphoto3.wdp"/><Relationship Id="rId20" Type="http://schemas.openxmlformats.org/officeDocument/2006/relationships/image" Target="../media/image73.svg"/><Relationship Id="rId29" Type="http://schemas.openxmlformats.org/officeDocument/2006/relationships/image" Target="../media/image82.png"/><Relationship Id="rId1" Type="http://schemas.openxmlformats.org/officeDocument/2006/relationships/slideLayout" Target="../slideLayouts/slideLayout13.xml"/><Relationship Id="rId6" Type="http://schemas.openxmlformats.org/officeDocument/2006/relationships/image" Target="../media/image60.svg"/><Relationship Id="rId11" Type="http://schemas.openxmlformats.org/officeDocument/2006/relationships/image" Target="../media/image65.png"/><Relationship Id="rId24" Type="http://schemas.openxmlformats.org/officeDocument/2006/relationships/image" Target="../media/image77.svg"/><Relationship Id="rId32" Type="http://schemas.openxmlformats.org/officeDocument/2006/relationships/image" Target="../media/image85.svg"/><Relationship Id="rId5" Type="http://schemas.openxmlformats.org/officeDocument/2006/relationships/image" Target="../media/image59.png"/><Relationship Id="rId15" Type="http://schemas.openxmlformats.org/officeDocument/2006/relationships/image" Target="../media/image69.png"/><Relationship Id="rId23" Type="http://schemas.openxmlformats.org/officeDocument/2006/relationships/image" Target="../media/image76.png"/><Relationship Id="rId28" Type="http://schemas.openxmlformats.org/officeDocument/2006/relationships/image" Target="../media/image81.svg"/><Relationship Id="rId10" Type="http://schemas.openxmlformats.org/officeDocument/2006/relationships/image" Target="../media/image64.svg"/><Relationship Id="rId19" Type="http://schemas.openxmlformats.org/officeDocument/2006/relationships/image" Target="../media/image72.png"/><Relationship Id="rId31" Type="http://schemas.openxmlformats.org/officeDocument/2006/relationships/image" Target="../media/image84.png"/><Relationship Id="rId4" Type="http://schemas.openxmlformats.org/officeDocument/2006/relationships/image" Target="../media/image58.sv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5.svg"/><Relationship Id="rId27" Type="http://schemas.openxmlformats.org/officeDocument/2006/relationships/image" Target="../media/image80.png"/><Relationship Id="rId30" Type="http://schemas.openxmlformats.org/officeDocument/2006/relationships/image" Target="../media/image83.svg"/><Relationship Id="rId8" Type="http://schemas.openxmlformats.org/officeDocument/2006/relationships/image" Target="../media/image62.svg"/></Relationships>
</file>

<file path=ppt/slides/_rels/slide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0.png"/><Relationship Id="rId11" Type="http://schemas.openxmlformats.org/officeDocument/2006/relationships/image" Target="../media/image94.png"/><Relationship Id="rId5" Type="http://schemas.openxmlformats.org/officeDocument/2006/relationships/image" Target="../media/image89.png"/><Relationship Id="rId10" Type="http://schemas.openxmlformats.org/officeDocument/2006/relationships/customXml" Target="../ink/ink16.xml"/><Relationship Id="rId4" Type="http://schemas.openxmlformats.org/officeDocument/2006/relationships/image" Target="../media/image88.png"/><Relationship Id="rId9" Type="http://schemas.openxmlformats.org/officeDocument/2006/relationships/image" Target="../media/image93.png"/></Relationships>
</file>

<file path=ppt/slides/_rels/slide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customXml" Target="../ink/ink1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A2DA53-CD20-46F2-8B0E-17DC675DB58A}"/>
              </a:ext>
            </a:extLst>
          </p:cNvPr>
          <p:cNvSpPr txBox="1"/>
          <p:nvPr/>
        </p:nvSpPr>
        <p:spPr>
          <a:xfrm>
            <a:off x="10487753" y="6098002"/>
            <a:ext cx="1913704" cy="307777"/>
          </a:xfrm>
          <a:prstGeom prst="rect">
            <a:avLst/>
          </a:prstGeom>
          <a:noFill/>
          <a:effectLst>
            <a:reflection blurRad="6350" stA="50000" endA="300" endPos="90000" dir="5400000" sy="-100000" algn="bl" rotWithShape="0"/>
          </a:effectLst>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2000" b="1" i="0" u="none" strike="noStrike" kern="1200" cap="none" spc="0" normalizeH="0" baseline="0" noProof="0" dirty="0">
                <a:ln>
                  <a:noFill/>
                </a:ln>
                <a:solidFill>
                  <a:srgbClr val="86BC25"/>
                </a:solidFill>
                <a:effectLst/>
                <a:uLnTx/>
                <a:uFillTx/>
                <a:latin typeface="Verdana"/>
                <a:ea typeface="+mn-ea"/>
                <a:cs typeface="+mn-cs"/>
              </a:rPr>
              <a:t>Space</a:t>
            </a:r>
          </a:p>
        </p:txBody>
      </p:sp>
      <p:sp>
        <p:nvSpPr>
          <p:cNvPr id="8" name="Subtitle 1">
            <a:extLst>
              <a:ext uri="{FF2B5EF4-FFF2-40B4-BE49-F238E27FC236}">
                <a16:creationId xmlns:a16="http://schemas.microsoft.com/office/drawing/2014/main" id="{2B57D3AA-841D-492B-86EE-3E0C602F67AE}"/>
              </a:ext>
            </a:extLst>
          </p:cNvPr>
          <p:cNvSpPr>
            <a:spLocks noGrp="1"/>
          </p:cNvSpPr>
          <p:nvPr>
            <p:ph type="subTitle" idx="1"/>
          </p:nvPr>
        </p:nvSpPr>
        <p:spPr/>
        <p:txBody>
          <a:bodyPr/>
          <a:lstStyle/>
          <a:p>
            <a:r>
              <a:rPr lang="en-GB" dirty="0"/>
              <a:t>Space</a:t>
            </a:r>
          </a:p>
          <a:p>
            <a:r>
              <a:rPr lang="en-US" spc="-20" dirty="0">
                <a:latin typeface="Open Sans Light" panose="020B0306030504020204" pitchFamily="34" charset="0"/>
                <a:ea typeface="Open Sans Light" panose="020B0306030504020204" pitchFamily="34" charset="0"/>
                <a:cs typeface="Open Sans Light" panose="020B0306030504020204" pitchFamily="34" charset="0"/>
              </a:rPr>
              <a:t>Accelerate your journey </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 Placeholder 2">
            <a:extLst>
              <a:ext uri="{FF2B5EF4-FFF2-40B4-BE49-F238E27FC236}">
                <a16:creationId xmlns:a16="http://schemas.microsoft.com/office/drawing/2014/main" id="{BEB20443-F572-49D9-B9CB-509388C1B1CA}"/>
              </a:ext>
            </a:extLst>
          </p:cNvPr>
          <p:cNvSpPr>
            <a:spLocks noGrp="1"/>
          </p:cNvSpPr>
          <p:nvPr>
            <p:ph type="body" sz="quarter" idx="10"/>
          </p:nvPr>
        </p:nvSpPr>
        <p:spPr/>
        <p:txBody>
          <a:bodyPr/>
          <a:lstStyle/>
          <a:p>
            <a:pPr marL="0" indent="0">
              <a:buNone/>
            </a:pPr>
            <a:r>
              <a:rPr lang="en-GB" dirty="0"/>
              <a:t> Feb 2022</a:t>
            </a:r>
          </a:p>
        </p:txBody>
      </p:sp>
      <p:pic>
        <p:nvPicPr>
          <p:cNvPr id="13" name="#[TitlePage]">
            <a:extLst>
              <a:ext uri="{FF2B5EF4-FFF2-40B4-BE49-F238E27FC236}">
                <a16:creationId xmlns:a16="http://schemas.microsoft.com/office/drawing/2014/main" id="{64888644-CE8C-42D2-830E-C7728A2B7EE6}"/>
              </a:ext>
            </a:extLst>
          </p:cNvPr>
          <p:cNvPicPr>
            <a:picLocks noChangeAspect="1"/>
          </p:cNvPicPr>
          <p:nvPr>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330169" y="663169"/>
            <a:ext cx="5531662" cy="5531662"/>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C7C92B5-4CB9-4293-8847-6CD35CD16D96}"/>
                  </a:ext>
                </a:extLst>
              </p14:cNvPr>
              <p14:cNvContentPartPr/>
              <p14:nvPr/>
            </p14:nvContentPartPr>
            <p14:xfrm>
              <a:off x="2195996" y="1663118"/>
              <a:ext cx="360" cy="360"/>
            </p14:xfrm>
          </p:contentPart>
        </mc:Choice>
        <mc:Fallback>
          <p:pic>
            <p:nvPicPr>
              <p:cNvPr id="3" name="Ink 2">
                <a:extLst>
                  <a:ext uri="{FF2B5EF4-FFF2-40B4-BE49-F238E27FC236}">
                    <a16:creationId xmlns:a16="http://schemas.microsoft.com/office/drawing/2014/main" id="{3C7C92B5-4CB9-4293-8847-6CD35CD16D96}"/>
                  </a:ext>
                </a:extLst>
              </p:cNvPr>
              <p:cNvPicPr/>
              <p:nvPr/>
            </p:nvPicPr>
            <p:blipFill>
              <a:blip r:embed="rId5"/>
              <a:stretch>
                <a:fillRect/>
              </a:stretch>
            </p:blipFill>
            <p:spPr>
              <a:xfrm>
                <a:off x="2132996" y="1600118"/>
                <a:ext cx="126000" cy="126000"/>
              </a:xfrm>
              <a:prstGeom prst="rect">
                <a:avLst/>
              </a:prstGeom>
            </p:spPr>
          </p:pic>
        </mc:Fallback>
      </mc:AlternateContent>
      <p:grpSp>
        <p:nvGrpSpPr>
          <p:cNvPr id="7" name="Group 6">
            <a:extLst>
              <a:ext uri="{FF2B5EF4-FFF2-40B4-BE49-F238E27FC236}">
                <a16:creationId xmlns:a16="http://schemas.microsoft.com/office/drawing/2014/main" id="{15238FE2-1FEC-4CE6-BC36-22705FB4C881}"/>
              </a:ext>
            </a:extLst>
          </p:cNvPr>
          <p:cNvGrpSpPr/>
          <p:nvPr/>
        </p:nvGrpSpPr>
        <p:grpSpPr>
          <a:xfrm>
            <a:off x="461516" y="348038"/>
            <a:ext cx="3011040" cy="934920"/>
            <a:chOff x="461516" y="348038"/>
            <a:chExt cx="3011040" cy="93492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39DE795-173D-452E-96E5-5FBAC563C8E9}"/>
                    </a:ext>
                  </a:extLst>
                </p14:cNvPr>
                <p14:cNvContentPartPr/>
                <p14:nvPr/>
              </p14:nvContentPartPr>
              <p14:xfrm>
                <a:off x="461516" y="348038"/>
                <a:ext cx="2735280" cy="934920"/>
              </p14:xfrm>
            </p:contentPart>
          </mc:Choice>
          <mc:Fallback>
            <p:pic>
              <p:nvPicPr>
                <p:cNvPr id="4" name="Ink 3">
                  <a:extLst>
                    <a:ext uri="{FF2B5EF4-FFF2-40B4-BE49-F238E27FC236}">
                      <a16:creationId xmlns:a16="http://schemas.microsoft.com/office/drawing/2014/main" id="{839DE795-173D-452E-96E5-5FBAC563C8E9}"/>
                    </a:ext>
                  </a:extLst>
                </p:cNvPr>
                <p:cNvPicPr/>
                <p:nvPr/>
              </p:nvPicPr>
              <p:blipFill>
                <a:blip r:embed="rId7"/>
                <a:stretch>
                  <a:fillRect/>
                </a:stretch>
              </p:blipFill>
              <p:spPr>
                <a:xfrm>
                  <a:off x="398516" y="285038"/>
                  <a:ext cx="2860920" cy="10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A147B76-6D04-415F-8FA0-03680B69A617}"/>
                    </a:ext>
                  </a:extLst>
                </p14:cNvPr>
                <p14:cNvContentPartPr/>
                <p14:nvPr/>
              </p14:nvContentPartPr>
              <p14:xfrm>
                <a:off x="1744916" y="715598"/>
                <a:ext cx="1727640" cy="157320"/>
              </p14:xfrm>
            </p:contentPart>
          </mc:Choice>
          <mc:Fallback>
            <p:pic>
              <p:nvPicPr>
                <p:cNvPr id="6" name="Ink 5">
                  <a:extLst>
                    <a:ext uri="{FF2B5EF4-FFF2-40B4-BE49-F238E27FC236}">
                      <a16:creationId xmlns:a16="http://schemas.microsoft.com/office/drawing/2014/main" id="{5A147B76-6D04-415F-8FA0-03680B69A617}"/>
                    </a:ext>
                  </a:extLst>
                </p:cNvPr>
                <p:cNvPicPr/>
                <p:nvPr/>
              </p:nvPicPr>
              <p:blipFill>
                <a:blip r:embed="rId9"/>
                <a:stretch>
                  <a:fillRect/>
                </a:stretch>
              </p:blipFill>
              <p:spPr>
                <a:xfrm>
                  <a:off x="1682276" y="652598"/>
                  <a:ext cx="1853280" cy="282960"/>
                </a:xfrm>
                <a:prstGeom prst="rect">
                  <a:avLst/>
                </a:prstGeom>
              </p:spPr>
            </p:pic>
          </mc:Fallback>
        </mc:AlternateContent>
      </p:grpSp>
    </p:spTree>
    <p:extLst>
      <p:ext uri="{BB962C8B-B14F-4D97-AF65-F5344CB8AC3E}">
        <p14:creationId xmlns:p14="http://schemas.microsoft.com/office/powerpoint/2010/main" val="37241365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Rectangle 262">
            <a:extLst>
              <a:ext uri="{FF2B5EF4-FFF2-40B4-BE49-F238E27FC236}">
                <a16:creationId xmlns:a16="http://schemas.microsoft.com/office/drawing/2014/main" id="{D851AF56-F135-4161-837A-A6B0B4A0F84E}"/>
              </a:ext>
            </a:extLst>
          </p:cNvPr>
          <p:cNvSpPr/>
          <p:nvPr/>
        </p:nvSpPr>
        <p:spPr bwMode="gray">
          <a:xfrm>
            <a:off x="4048464" y="5049429"/>
            <a:ext cx="3965528" cy="1460325"/>
          </a:xfrm>
          <a:prstGeom prst="rect">
            <a:avLst/>
          </a:prstGeom>
          <a:solidFill>
            <a:schemeClr val="bg1"/>
          </a:solidFill>
          <a:ln>
            <a:solidFill>
              <a:schemeClr val="accent4">
                <a:lumMod val="20000"/>
                <a:lumOff val="80000"/>
              </a:schemeClr>
            </a:solidFill>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86" name="Title 1">
            <a:extLst>
              <a:ext uri="{FF2B5EF4-FFF2-40B4-BE49-F238E27FC236}">
                <a16:creationId xmlns:a16="http://schemas.microsoft.com/office/drawing/2014/main" id="{64067443-667B-474E-A0C3-D6F8EB45F02F}"/>
              </a:ext>
            </a:extLst>
          </p:cNvPr>
          <p:cNvSpPr>
            <a:spLocks noGrp="1"/>
          </p:cNvSpPr>
          <p:nvPr>
            <p:ph type="title"/>
          </p:nvPr>
        </p:nvSpPr>
        <p:spPr>
          <a:xfrm>
            <a:off x="365084" y="663180"/>
            <a:ext cx="10360152" cy="566928"/>
          </a:xfrm>
        </p:spPr>
        <p:txBody>
          <a:bodyPr/>
          <a:lstStyle/>
          <a:p>
            <a:pPr marL="8929" lvl="0">
              <a:spcBef>
                <a:spcPts val="67"/>
              </a:spcBef>
              <a:defRPr/>
            </a:pPr>
            <a:r>
              <a:rPr lang="en-US" sz="3600" kern="0" spc="-14" dirty="0">
                <a:solidFill>
                  <a:srgbClr val="000000"/>
                </a:solidFill>
              </a:rPr>
              <a:t>SPACE</a:t>
            </a:r>
            <a:r>
              <a:rPr lang="en-US" sz="3600" b="0" kern="0" spc="-14" dirty="0">
                <a:solidFill>
                  <a:srgbClr val="000000"/>
                </a:solidFill>
              </a:rPr>
              <a:t> –Kubernetes Deployment Architecture</a:t>
            </a:r>
            <a:endParaRPr lang="en-US" sz="3600" b="0" kern="0" dirty="0">
              <a:solidFill>
                <a:sysClr val="window" lastClr="FFFFFF"/>
              </a:solidFill>
            </a:endParaRPr>
          </a:p>
        </p:txBody>
      </p:sp>
      <p:sp>
        <p:nvSpPr>
          <p:cNvPr id="71" name="Text Placeholder 1">
            <a:extLst>
              <a:ext uri="{FF2B5EF4-FFF2-40B4-BE49-F238E27FC236}">
                <a16:creationId xmlns:a16="http://schemas.microsoft.com/office/drawing/2014/main" id="{969D3036-99FB-41EB-9311-74325D3C2047}"/>
              </a:ext>
            </a:extLst>
          </p:cNvPr>
          <p:cNvSpPr txBox="1">
            <a:spLocks/>
          </p:cNvSpPr>
          <p:nvPr/>
        </p:nvSpPr>
        <p:spPr>
          <a:xfrm>
            <a:off x="323549" y="292040"/>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sz="900" b="1" kern="0" cap="all" spc="250" dirty="0">
                <a:solidFill>
                  <a:srgbClr val="787878">
                    <a:lumMod val="60000"/>
                    <a:lumOff val="40000"/>
                  </a:srgbClr>
                </a:solidFill>
                <a:latin typeface="Open Sans"/>
                <a:ea typeface="Nexa Black" charset="0"/>
                <a:cs typeface="Nexa Black" charset="0"/>
              </a:rPr>
              <a:t>Application PACKAGING</a:t>
            </a:r>
            <a:endPar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endParaRPr>
          </a:p>
        </p:txBody>
      </p:sp>
      <p:sp>
        <p:nvSpPr>
          <p:cNvPr id="72" name="TextBox 71">
            <a:extLst>
              <a:ext uri="{FF2B5EF4-FFF2-40B4-BE49-F238E27FC236}">
                <a16:creationId xmlns:a16="http://schemas.microsoft.com/office/drawing/2014/main" id="{03712EBC-D2B6-4007-B5A6-F90C08BE1AFE}"/>
              </a:ext>
            </a:extLst>
          </p:cNvPr>
          <p:cNvSpPr txBox="1"/>
          <p:nvPr/>
        </p:nvSpPr>
        <p:spPr>
          <a:xfrm>
            <a:off x="517842" y="1274782"/>
            <a:ext cx="10372331" cy="523220"/>
          </a:xfrm>
          <a:prstGeom prst="rect">
            <a:avLst/>
          </a:prstGeom>
          <a:noFill/>
        </p:spPr>
        <p:txBody>
          <a:bodyPr wrap="square" rtlCol="0">
            <a:spAutoFit/>
          </a:bodyPr>
          <a:lstStyle/>
          <a:p>
            <a:pPr lvl="0">
              <a:defRPr/>
            </a:pPr>
            <a:r>
              <a:rPr lang="en-US" sz="1400" dirty="0">
                <a:solidFill>
                  <a:srgbClr val="000000"/>
                </a:solidFill>
              </a:rPr>
              <a:t>Space follows the docker container approach to leverage distributed microservice architecture . Docker Images will be built for all the services and will be deployed to Kubernetes Cluster using Helm Charts. </a:t>
            </a:r>
          </a:p>
        </p:txBody>
      </p:sp>
      <p:sp>
        <p:nvSpPr>
          <p:cNvPr id="2" name="TextBox 1">
            <a:extLst>
              <a:ext uri="{FF2B5EF4-FFF2-40B4-BE49-F238E27FC236}">
                <a16:creationId xmlns:a16="http://schemas.microsoft.com/office/drawing/2014/main" id="{EABEAED4-09DC-473F-B16C-6E08C8B6495C}"/>
              </a:ext>
            </a:extLst>
          </p:cNvPr>
          <p:cNvSpPr txBox="1"/>
          <p:nvPr/>
        </p:nvSpPr>
        <p:spPr>
          <a:xfrm>
            <a:off x="2146145" y="3777365"/>
            <a:ext cx="939165" cy="123111"/>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Load balancer</a:t>
            </a:r>
          </a:p>
        </p:txBody>
      </p:sp>
      <p:pic>
        <p:nvPicPr>
          <p:cNvPr id="8" name="Graphic 7" descr="Programmer">
            <a:extLst>
              <a:ext uri="{FF2B5EF4-FFF2-40B4-BE49-F238E27FC236}">
                <a16:creationId xmlns:a16="http://schemas.microsoft.com/office/drawing/2014/main" id="{DDAC4BFD-34F8-4424-ABEC-8370AB72C941}"/>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6207" y="2254140"/>
            <a:ext cx="457200" cy="457200"/>
          </a:xfrm>
          <a:prstGeom prst="rect">
            <a:avLst/>
          </a:prstGeom>
        </p:spPr>
      </p:pic>
      <p:pic>
        <p:nvPicPr>
          <p:cNvPr id="10" name="Graphic 9" descr="Tablet">
            <a:extLst>
              <a:ext uri="{FF2B5EF4-FFF2-40B4-BE49-F238E27FC236}">
                <a16:creationId xmlns:a16="http://schemas.microsoft.com/office/drawing/2014/main" id="{E9E2B22C-554A-417E-AC47-6CEA1F24B20B}"/>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291" y="3227295"/>
            <a:ext cx="457200" cy="457200"/>
          </a:xfrm>
          <a:prstGeom prst="rect">
            <a:avLst/>
          </a:prstGeom>
        </p:spPr>
      </p:pic>
      <p:pic>
        <p:nvPicPr>
          <p:cNvPr id="95" name="Picture 94">
            <a:extLst>
              <a:ext uri="{FF2B5EF4-FFF2-40B4-BE49-F238E27FC236}">
                <a16:creationId xmlns:a16="http://schemas.microsoft.com/office/drawing/2014/main" id="{129D704D-8D8E-4026-921D-701276B529AD}"/>
              </a:ext>
            </a:extLst>
          </p:cNvPr>
          <p:cNvPicPr>
            <a:picLocks noChangeAspect="1"/>
          </p:cNvPicPr>
          <p:nvPr/>
        </p:nvPicPr>
        <p:blipFill>
          <a:blip r:embed="rId6"/>
          <a:stretch>
            <a:fillRect/>
          </a:stretch>
        </p:blipFill>
        <p:spPr>
          <a:xfrm>
            <a:off x="2296486" y="3245784"/>
            <a:ext cx="487718" cy="441583"/>
          </a:xfrm>
          <a:prstGeom prst="rect">
            <a:avLst/>
          </a:prstGeom>
        </p:spPr>
      </p:pic>
      <p:sp>
        <p:nvSpPr>
          <p:cNvPr id="96" name="TextBox 95">
            <a:extLst>
              <a:ext uri="{FF2B5EF4-FFF2-40B4-BE49-F238E27FC236}">
                <a16:creationId xmlns:a16="http://schemas.microsoft.com/office/drawing/2014/main" id="{4EE1F320-C83C-4592-BBAA-F189171C7CFC}"/>
              </a:ext>
            </a:extLst>
          </p:cNvPr>
          <p:cNvSpPr txBox="1"/>
          <p:nvPr/>
        </p:nvSpPr>
        <p:spPr>
          <a:xfrm>
            <a:off x="973658" y="3774140"/>
            <a:ext cx="631419" cy="123110"/>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Public IP</a:t>
            </a:r>
          </a:p>
        </p:txBody>
      </p:sp>
      <p:cxnSp>
        <p:nvCxnSpPr>
          <p:cNvPr id="103" name="Straight Arrow Connector 102">
            <a:extLst>
              <a:ext uri="{FF2B5EF4-FFF2-40B4-BE49-F238E27FC236}">
                <a16:creationId xmlns:a16="http://schemas.microsoft.com/office/drawing/2014/main" id="{56C075F8-B58A-44AB-BAF8-3315888E2EDA}"/>
              </a:ext>
            </a:extLst>
          </p:cNvPr>
          <p:cNvCxnSpPr>
            <a:cxnSpLocks/>
            <a:endCxn id="10" idx="0"/>
          </p:cNvCxnSpPr>
          <p:nvPr/>
        </p:nvCxnSpPr>
        <p:spPr>
          <a:xfrm>
            <a:off x="1181891" y="2711340"/>
            <a:ext cx="0" cy="5159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5EED15A-1160-4198-959E-C9853482E89B}"/>
              </a:ext>
            </a:extLst>
          </p:cNvPr>
          <p:cNvCxnSpPr>
            <a:cxnSpLocks/>
            <a:endCxn id="95" idx="1"/>
          </p:cNvCxnSpPr>
          <p:nvPr/>
        </p:nvCxnSpPr>
        <p:spPr>
          <a:xfrm>
            <a:off x="1357643" y="3464121"/>
            <a:ext cx="938843" cy="24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E1A1F360-1E2F-456C-ADCF-729343C2EC69}"/>
              </a:ext>
            </a:extLst>
          </p:cNvPr>
          <p:cNvCxnSpPr>
            <a:cxnSpLocks/>
            <a:stCxn id="95" idx="3"/>
            <a:endCxn id="194" idx="1"/>
          </p:cNvCxnSpPr>
          <p:nvPr/>
        </p:nvCxnSpPr>
        <p:spPr>
          <a:xfrm flipV="1">
            <a:off x="2784204" y="3460538"/>
            <a:ext cx="849328" cy="60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C1667BDD-99E1-47AD-9ACD-339E55555063}"/>
              </a:ext>
            </a:extLst>
          </p:cNvPr>
          <p:cNvSpPr txBox="1"/>
          <p:nvPr/>
        </p:nvSpPr>
        <p:spPr>
          <a:xfrm>
            <a:off x="2135005" y="2857034"/>
            <a:ext cx="689456" cy="215444"/>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http traffic from internet</a:t>
            </a:r>
          </a:p>
        </p:txBody>
      </p:sp>
      <p:sp>
        <p:nvSpPr>
          <p:cNvPr id="113" name="Rectangle 112">
            <a:extLst>
              <a:ext uri="{FF2B5EF4-FFF2-40B4-BE49-F238E27FC236}">
                <a16:creationId xmlns:a16="http://schemas.microsoft.com/office/drawing/2014/main" id="{42187539-03D7-4B8A-89D5-B70AC74DE794}"/>
              </a:ext>
            </a:extLst>
          </p:cNvPr>
          <p:cNvSpPr/>
          <p:nvPr/>
        </p:nvSpPr>
        <p:spPr bwMode="gray">
          <a:xfrm>
            <a:off x="4357269" y="6198016"/>
            <a:ext cx="1383056" cy="284278"/>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Space Source Code</a:t>
            </a:r>
          </a:p>
        </p:txBody>
      </p:sp>
      <p:sp>
        <p:nvSpPr>
          <p:cNvPr id="234" name="Rectangle 233">
            <a:extLst>
              <a:ext uri="{FF2B5EF4-FFF2-40B4-BE49-F238E27FC236}">
                <a16:creationId xmlns:a16="http://schemas.microsoft.com/office/drawing/2014/main" id="{F9ABD855-5943-44DA-92FF-D77D31726B55}"/>
              </a:ext>
            </a:extLst>
          </p:cNvPr>
          <p:cNvSpPr/>
          <p:nvPr/>
        </p:nvSpPr>
        <p:spPr bwMode="gray">
          <a:xfrm>
            <a:off x="6308707" y="6198016"/>
            <a:ext cx="1583586" cy="269145"/>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Helm Charts(Package manager)</a:t>
            </a:r>
          </a:p>
        </p:txBody>
      </p:sp>
      <p:pic>
        <p:nvPicPr>
          <p:cNvPr id="235" name="Picture 8" descr="mysql 1.0.0 · helm/t3n">
            <a:extLst>
              <a:ext uri="{FF2B5EF4-FFF2-40B4-BE49-F238E27FC236}">
                <a16:creationId xmlns:a16="http://schemas.microsoft.com/office/drawing/2014/main" id="{3FA1BED6-3B8E-4108-9E62-8E460AA3ED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8311" y="5293283"/>
            <a:ext cx="269145" cy="269145"/>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Straight Arrow Connector 114">
            <a:extLst>
              <a:ext uri="{FF2B5EF4-FFF2-40B4-BE49-F238E27FC236}">
                <a16:creationId xmlns:a16="http://schemas.microsoft.com/office/drawing/2014/main" id="{139D360B-4D0B-4E45-9033-2B81C5A98B5B}"/>
              </a:ext>
            </a:extLst>
          </p:cNvPr>
          <p:cNvCxnSpPr>
            <a:cxnSpLocks/>
            <a:stCxn id="113" idx="0"/>
          </p:cNvCxnSpPr>
          <p:nvPr/>
        </p:nvCxnSpPr>
        <p:spPr>
          <a:xfrm flipV="1">
            <a:off x="5048797" y="5948547"/>
            <a:ext cx="9479" cy="2494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F330B3D0-9198-458F-858D-49908BB6AF19}"/>
              </a:ext>
            </a:extLst>
          </p:cNvPr>
          <p:cNvCxnSpPr>
            <a:cxnSpLocks/>
            <a:stCxn id="234" idx="0"/>
            <a:endCxn id="235" idx="2"/>
          </p:cNvCxnSpPr>
          <p:nvPr/>
        </p:nvCxnSpPr>
        <p:spPr>
          <a:xfrm flipV="1">
            <a:off x="7100500" y="5562428"/>
            <a:ext cx="2384" cy="63558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0104B200-637F-4CFC-80A9-0DE9DEA37F1C}"/>
              </a:ext>
            </a:extLst>
          </p:cNvPr>
          <p:cNvCxnSpPr>
            <a:cxnSpLocks/>
            <a:stCxn id="235" idx="0"/>
          </p:cNvCxnSpPr>
          <p:nvPr/>
        </p:nvCxnSpPr>
        <p:spPr>
          <a:xfrm flipV="1">
            <a:off x="7102884" y="4655888"/>
            <a:ext cx="0" cy="6373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F7D640C-0837-4F07-946D-37AE9AEEDE54}"/>
              </a:ext>
            </a:extLst>
          </p:cNvPr>
          <p:cNvCxnSpPr>
            <a:cxnSpLocks/>
          </p:cNvCxnSpPr>
          <p:nvPr/>
        </p:nvCxnSpPr>
        <p:spPr>
          <a:xfrm flipV="1">
            <a:off x="5707914" y="4627163"/>
            <a:ext cx="1414447" cy="6547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5" name="Rectangle 244">
            <a:extLst>
              <a:ext uri="{FF2B5EF4-FFF2-40B4-BE49-F238E27FC236}">
                <a16:creationId xmlns:a16="http://schemas.microsoft.com/office/drawing/2014/main" id="{8812DDC0-5BB6-4365-912F-7C4294090ACD}"/>
              </a:ext>
            </a:extLst>
          </p:cNvPr>
          <p:cNvSpPr/>
          <p:nvPr/>
        </p:nvSpPr>
        <p:spPr bwMode="gray">
          <a:xfrm>
            <a:off x="4345345" y="5683377"/>
            <a:ext cx="1383056" cy="284278"/>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Docker Image</a:t>
            </a:r>
          </a:p>
        </p:txBody>
      </p:sp>
      <p:sp>
        <p:nvSpPr>
          <p:cNvPr id="246" name="Rectangle 245">
            <a:extLst>
              <a:ext uri="{FF2B5EF4-FFF2-40B4-BE49-F238E27FC236}">
                <a16:creationId xmlns:a16="http://schemas.microsoft.com/office/drawing/2014/main" id="{C9432609-4EC1-4A9F-AC03-4114CC91F098}"/>
              </a:ext>
            </a:extLst>
          </p:cNvPr>
          <p:cNvSpPr/>
          <p:nvPr/>
        </p:nvSpPr>
        <p:spPr bwMode="gray">
          <a:xfrm>
            <a:off x="4366748" y="5151144"/>
            <a:ext cx="1383056" cy="284278"/>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Docker Registry</a:t>
            </a:r>
          </a:p>
        </p:txBody>
      </p:sp>
      <p:cxnSp>
        <p:nvCxnSpPr>
          <p:cNvPr id="250" name="Straight Arrow Connector 249">
            <a:extLst>
              <a:ext uri="{FF2B5EF4-FFF2-40B4-BE49-F238E27FC236}">
                <a16:creationId xmlns:a16="http://schemas.microsoft.com/office/drawing/2014/main" id="{14E9BEEE-7153-40E0-8345-A954259259A9}"/>
              </a:ext>
            </a:extLst>
          </p:cNvPr>
          <p:cNvCxnSpPr>
            <a:cxnSpLocks/>
          </p:cNvCxnSpPr>
          <p:nvPr/>
        </p:nvCxnSpPr>
        <p:spPr>
          <a:xfrm flipV="1">
            <a:off x="5036873" y="5404154"/>
            <a:ext cx="9479" cy="2494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F4BF9757-97E2-44D5-B4AB-1906A9ABC2A0}"/>
              </a:ext>
            </a:extLst>
          </p:cNvPr>
          <p:cNvSpPr txBox="1"/>
          <p:nvPr/>
        </p:nvSpPr>
        <p:spPr>
          <a:xfrm>
            <a:off x="5104030" y="6031003"/>
            <a:ext cx="770342" cy="107722"/>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Code Build</a:t>
            </a:r>
          </a:p>
        </p:txBody>
      </p:sp>
      <p:sp>
        <p:nvSpPr>
          <p:cNvPr id="258" name="TextBox 257">
            <a:extLst>
              <a:ext uri="{FF2B5EF4-FFF2-40B4-BE49-F238E27FC236}">
                <a16:creationId xmlns:a16="http://schemas.microsoft.com/office/drawing/2014/main" id="{1A5E03EB-C6A9-493D-B88E-1D88CA8C05E8}"/>
              </a:ext>
            </a:extLst>
          </p:cNvPr>
          <p:cNvSpPr txBox="1"/>
          <p:nvPr/>
        </p:nvSpPr>
        <p:spPr>
          <a:xfrm>
            <a:off x="7207331" y="4730965"/>
            <a:ext cx="728039" cy="123111"/>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Deploy</a:t>
            </a:r>
          </a:p>
        </p:txBody>
      </p:sp>
      <p:sp>
        <p:nvSpPr>
          <p:cNvPr id="266" name="TextBox 265">
            <a:extLst>
              <a:ext uri="{FF2B5EF4-FFF2-40B4-BE49-F238E27FC236}">
                <a16:creationId xmlns:a16="http://schemas.microsoft.com/office/drawing/2014/main" id="{1DF3DF63-FD12-448C-BA94-BD7E801F30EC}"/>
              </a:ext>
            </a:extLst>
          </p:cNvPr>
          <p:cNvSpPr txBox="1"/>
          <p:nvPr/>
        </p:nvSpPr>
        <p:spPr>
          <a:xfrm>
            <a:off x="4516420" y="4815044"/>
            <a:ext cx="2139202" cy="153888"/>
          </a:xfrm>
          <a:prstGeom prst="rect">
            <a:avLst/>
          </a:prstGeom>
          <a:noFill/>
        </p:spPr>
        <p:txBody>
          <a:bodyPr wrap="square" lIns="0" tIns="0" rIns="0" bIns="0" rtlCol="0">
            <a:spAutoFit/>
          </a:bodyPr>
          <a:lstStyle/>
          <a:p>
            <a:pPr>
              <a:spcBef>
                <a:spcPts val="600"/>
              </a:spcBef>
              <a:buSzPct val="100000"/>
            </a:pPr>
            <a:r>
              <a:rPr lang="en-US" sz="1000" b="1" dirty="0">
                <a:solidFill>
                  <a:srgbClr val="313131"/>
                </a:solidFill>
              </a:rPr>
              <a:t>Code Deployment</a:t>
            </a:r>
          </a:p>
        </p:txBody>
      </p:sp>
      <p:sp>
        <p:nvSpPr>
          <p:cNvPr id="4116" name="Rectangle 4115">
            <a:extLst>
              <a:ext uri="{FF2B5EF4-FFF2-40B4-BE49-F238E27FC236}">
                <a16:creationId xmlns:a16="http://schemas.microsoft.com/office/drawing/2014/main" id="{E5654BA6-2171-44A9-9DC8-CF10A071BE5D}"/>
              </a:ext>
            </a:extLst>
          </p:cNvPr>
          <p:cNvSpPr/>
          <p:nvPr/>
        </p:nvSpPr>
        <p:spPr>
          <a:xfrm>
            <a:off x="8739871" y="1872838"/>
            <a:ext cx="3345983" cy="4489883"/>
          </a:xfrm>
          <a:prstGeom prst="rect">
            <a:avLst/>
          </a:prstGeom>
          <a:solidFill>
            <a:schemeClr val="accent3">
              <a:lumMod val="20000"/>
              <a:lumOff val="80000"/>
            </a:schemeClr>
          </a:solidFill>
        </p:spPr>
        <p:txBody>
          <a:bodyPr wrap="square">
            <a:spAutoFit/>
          </a:bodyPr>
          <a:lstStyle/>
          <a:p>
            <a:pPr>
              <a:lnSpc>
                <a:spcPct val="150000"/>
              </a:lnSpc>
              <a:buFont typeface="+mj-lt"/>
              <a:buAutoNum type="arabicPeriod"/>
            </a:pPr>
            <a:r>
              <a:rPr lang="en-US" sz="1200" b="1" dirty="0">
                <a:solidFill>
                  <a:srgbClr val="171717"/>
                </a:solidFill>
                <a:latin typeface="Segoe UI" panose="020B0502040204020203" pitchFamily="34" charset="0"/>
              </a:rPr>
              <a:t>Layer 4 load Balancer-</a:t>
            </a:r>
            <a:r>
              <a:rPr lang="en-US" sz="1200" dirty="0">
                <a:solidFill>
                  <a:srgbClr val="171717"/>
                </a:solidFill>
                <a:latin typeface="Segoe UI" panose="020B0502040204020203" pitchFamily="34" charset="0"/>
              </a:rPr>
              <a:t>This load balancer will route traffic to Ingress Service in Kubernetes cluster that will perform service-specific routing</a:t>
            </a:r>
          </a:p>
          <a:p>
            <a:pPr>
              <a:lnSpc>
                <a:spcPct val="150000"/>
              </a:lnSpc>
              <a:buFont typeface="+mj-lt"/>
              <a:buAutoNum type="arabicPeriod"/>
            </a:pPr>
            <a:r>
              <a:rPr lang="en-US" sz="1200" b="1" dirty="0">
                <a:solidFill>
                  <a:srgbClr val="171717"/>
                </a:solidFill>
                <a:latin typeface="Segoe UI" panose="020B0502040204020203" pitchFamily="34" charset="0"/>
              </a:rPr>
              <a:t>Kubernetes Cluster </a:t>
            </a:r>
            <a:r>
              <a:rPr lang="en-US" sz="1200" dirty="0">
                <a:solidFill>
                  <a:srgbClr val="171717"/>
                </a:solidFill>
                <a:latin typeface="Segoe UI" panose="020B0502040204020203" pitchFamily="34" charset="0"/>
              </a:rPr>
              <a:t>to orchestrate the containerized Space application components.</a:t>
            </a:r>
          </a:p>
          <a:p>
            <a:pPr>
              <a:lnSpc>
                <a:spcPct val="150000"/>
              </a:lnSpc>
              <a:buFont typeface="+mj-lt"/>
              <a:buAutoNum type="arabicPeriod"/>
            </a:pPr>
            <a:r>
              <a:rPr lang="en-US" sz="1200" b="1" dirty="0">
                <a:solidFill>
                  <a:srgbClr val="171717"/>
                </a:solidFill>
                <a:latin typeface="Segoe UI" panose="020B0502040204020203" pitchFamily="34" charset="0"/>
              </a:rPr>
              <a:t>The Ingress Controller </a:t>
            </a:r>
            <a:r>
              <a:rPr lang="en-US" sz="1200" dirty="0">
                <a:solidFill>
                  <a:srgbClr val="171717"/>
                </a:solidFill>
                <a:latin typeface="Segoe UI" panose="020B0502040204020203" pitchFamily="34" charset="0"/>
              </a:rPr>
              <a:t>that routes HTTP/HTTPS traffic to endpoints within the Kubernetes cluster as per routing rules defined </a:t>
            </a:r>
          </a:p>
          <a:p>
            <a:pPr>
              <a:lnSpc>
                <a:spcPct val="150000"/>
              </a:lnSpc>
              <a:buFont typeface="+mj-lt"/>
              <a:buAutoNum type="arabicPeriod"/>
            </a:pPr>
            <a:r>
              <a:rPr lang="en-US" sz="1200" b="1" dirty="0">
                <a:solidFill>
                  <a:srgbClr val="171717"/>
                </a:solidFill>
                <a:latin typeface="Segoe UI" panose="020B0502040204020203" pitchFamily="34" charset="0"/>
              </a:rPr>
              <a:t>ModelX namespace </a:t>
            </a:r>
            <a:r>
              <a:rPr lang="en-US" sz="1200" dirty="0">
                <a:solidFill>
                  <a:srgbClr val="171717"/>
                </a:solidFill>
                <a:latin typeface="Segoe UI" panose="020B0502040204020203" pitchFamily="34" charset="0"/>
              </a:rPr>
              <a:t>that contains the application components for the front end , middleware </a:t>
            </a:r>
            <a:r>
              <a:rPr lang="en-US" sz="1200" dirty="0" err="1">
                <a:solidFill>
                  <a:srgbClr val="171717"/>
                </a:solidFill>
                <a:latin typeface="Segoe UI" panose="020B0502040204020203" pitchFamily="34" charset="0"/>
              </a:rPr>
              <a:t>api</a:t>
            </a:r>
            <a:r>
              <a:rPr lang="en-US" sz="1200" dirty="0">
                <a:solidFill>
                  <a:srgbClr val="171717"/>
                </a:solidFill>
                <a:latin typeface="Segoe UI" panose="020B0502040204020203" pitchFamily="34" charset="0"/>
              </a:rPr>
              <a:t>, ml </a:t>
            </a:r>
            <a:r>
              <a:rPr lang="en-US" sz="1200" dirty="0" err="1">
                <a:solidFill>
                  <a:srgbClr val="171717"/>
                </a:solidFill>
                <a:latin typeface="Segoe UI" panose="020B0502040204020203" pitchFamily="34" charset="0"/>
              </a:rPr>
              <a:t>api</a:t>
            </a:r>
            <a:r>
              <a:rPr lang="en-US" sz="1200" dirty="0">
                <a:solidFill>
                  <a:srgbClr val="171717"/>
                </a:solidFill>
                <a:latin typeface="Segoe UI" panose="020B0502040204020203" pitchFamily="34" charset="0"/>
              </a:rPr>
              <a:t> ,database and ABC services.</a:t>
            </a:r>
          </a:p>
          <a:p>
            <a:pPr>
              <a:lnSpc>
                <a:spcPct val="150000"/>
              </a:lnSpc>
              <a:buFont typeface="+mj-lt"/>
              <a:buAutoNum type="arabicPeriod"/>
            </a:pPr>
            <a:r>
              <a:rPr lang="en-US" sz="1200" b="1" dirty="0">
                <a:solidFill>
                  <a:srgbClr val="171717"/>
                </a:solidFill>
                <a:latin typeface="Segoe UI" panose="020B0502040204020203" pitchFamily="34" charset="0"/>
              </a:rPr>
              <a:t>Code Deployment Pipeline </a:t>
            </a:r>
            <a:r>
              <a:rPr lang="en-US" sz="1200" dirty="0">
                <a:solidFill>
                  <a:srgbClr val="171717"/>
                </a:solidFill>
                <a:latin typeface="Segoe UI" panose="020B0502040204020203" pitchFamily="34" charset="0"/>
              </a:rPr>
              <a:t>to build and deploy the code to Kubernetes using Docker &amp; Helm Client.</a:t>
            </a:r>
          </a:p>
        </p:txBody>
      </p:sp>
      <p:sp>
        <p:nvSpPr>
          <p:cNvPr id="268" name="Oval 267">
            <a:extLst>
              <a:ext uri="{FF2B5EF4-FFF2-40B4-BE49-F238E27FC236}">
                <a16:creationId xmlns:a16="http://schemas.microsoft.com/office/drawing/2014/main" id="{EF789E7B-2171-432D-989E-D4CD6F68B5D4}"/>
              </a:ext>
            </a:extLst>
          </p:cNvPr>
          <p:cNvSpPr/>
          <p:nvPr/>
        </p:nvSpPr>
        <p:spPr bwMode="gray">
          <a:xfrm>
            <a:off x="2445732" y="3960967"/>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272" name="Oval 271">
            <a:extLst>
              <a:ext uri="{FF2B5EF4-FFF2-40B4-BE49-F238E27FC236}">
                <a16:creationId xmlns:a16="http://schemas.microsoft.com/office/drawing/2014/main" id="{11EBC598-85F0-40FE-B0BB-01A5A833BC39}"/>
              </a:ext>
            </a:extLst>
          </p:cNvPr>
          <p:cNvSpPr/>
          <p:nvPr/>
        </p:nvSpPr>
        <p:spPr bwMode="gray">
          <a:xfrm>
            <a:off x="3983594" y="4897875"/>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5</a:t>
            </a:r>
          </a:p>
        </p:txBody>
      </p:sp>
      <p:sp>
        <p:nvSpPr>
          <p:cNvPr id="4117" name="Rectangle 4116">
            <a:extLst>
              <a:ext uri="{FF2B5EF4-FFF2-40B4-BE49-F238E27FC236}">
                <a16:creationId xmlns:a16="http://schemas.microsoft.com/office/drawing/2014/main" id="{FA715F4F-7307-4EF1-A026-563F496B65AD}"/>
              </a:ext>
            </a:extLst>
          </p:cNvPr>
          <p:cNvSpPr/>
          <p:nvPr/>
        </p:nvSpPr>
        <p:spPr bwMode="gray">
          <a:xfrm>
            <a:off x="10164404" y="292040"/>
            <a:ext cx="1662512" cy="632023"/>
          </a:xfrm>
          <a:prstGeom prst="rect">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Draft</a:t>
            </a:r>
          </a:p>
        </p:txBody>
      </p:sp>
      <p:sp>
        <p:nvSpPr>
          <p:cNvPr id="192" name="Rectangle 191">
            <a:extLst>
              <a:ext uri="{FF2B5EF4-FFF2-40B4-BE49-F238E27FC236}">
                <a16:creationId xmlns:a16="http://schemas.microsoft.com/office/drawing/2014/main" id="{54A8EA9E-B29E-4CA4-82B8-D6FAD511A6BD}"/>
              </a:ext>
            </a:extLst>
          </p:cNvPr>
          <p:cNvSpPr/>
          <p:nvPr/>
        </p:nvSpPr>
        <p:spPr bwMode="gray">
          <a:xfrm>
            <a:off x="3952788" y="2235957"/>
            <a:ext cx="4459685" cy="2352334"/>
          </a:xfrm>
          <a:prstGeom prst="rect">
            <a:avLst/>
          </a:prstGeom>
          <a:ln>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193" name="Picture 6" descr="Deploy Your First Deep Learning Model On Kubernetes With Python, Keras,  Flask, and Docker | by Gus Cavanaugh | Analytics Vidhya | Medium">
            <a:extLst>
              <a:ext uri="{FF2B5EF4-FFF2-40B4-BE49-F238E27FC236}">
                <a16:creationId xmlns:a16="http://schemas.microsoft.com/office/drawing/2014/main" id="{55680394-F4EB-43C3-913A-244FFD35AA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8559" y="2317091"/>
            <a:ext cx="860141" cy="432637"/>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4" descr="F5 NGINX Ingress Controller - Production-Grade Kubernetes">
            <a:extLst>
              <a:ext uri="{FF2B5EF4-FFF2-40B4-BE49-F238E27FC236}">
                <a16:creationId xmlns:a16="http://schemas.microsoft.com/office/drawing/2014/main" id="{AB8BE0BA-047A-405C-B2E3-9A9641F785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3532" y="3268818"/>
            <a:ext cx="665812" cy="383440"/>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a:extLst>
              <a:ext uri="{FF2B5EF4-FFF2-40B4-BE49-F238E27FC236}">
                <a16:creationId xmlns:a16="http://schemas.microsoft.com/office/drawing/2014/main" id="{339EE2FB-4196-48C9-A4BB-F6889D380BFE}"/>
              </a:ext>
            </a:extLst>
          </p:cNvPr>
          <p:cNvSpPr/>
          <p:nvPr/>
        </p:nvSpPr>
        <p:spPr>
          <a:xfrm>
            <a:off x="4802115" y="2957293"/>
            <a:ext cx="1085762"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96" name="Picture 195">
            <a:extLst>
              <a:ext uri="{FF2B5EF4-FFF2-40B4-BE49-F238E27FC236}">
                <a16:creationId xmlns:a16="http://schemas.microsoft.com/office/drawing/2014/main" id="{917F877D-249C-422A-A7B0-D73CE2E0A6F9}"/>
              </a:ext>
            </a:extLst>
          </p:cNvPr>
          <p:cNvPicPr>
            <a:picLocks noChangeAspect="1"/>
          </p:cNvPicPr>
          <p:nvPr/>
        </p:nvPicPr>
        <p:blipFill>
          <a:blip r:embed="rId10"/>
          <a:stretch>
            <a:fillRect/>
          </a:stretch>
        </p:blipFill>
        <p:spPr>
          <a:xfrm>
            <a:off x="5351678" y="3159081"/>
            <a:ext cx="374880" cy="289190"/>
          </a:xfrm>
          <a:prstGeom prst="rect">
            <a:avLst/>
          </a:prstGeom>
        </p:spPr>
      </p:pic>
      <p:pic>
        <p:nvPicPr>
          <p:cNvPr id="197" name="Picture 196">
            <a:extLst>
              <a:ext uri="{FF2B5EF4-FFF2-40B4-BE49-F238E27FC236}">
                <a16:creationId xmlns:a16="http://schemas.microsoft.com/office/drawing/2014/main" id="{F2130E84-3946-4B0C-82A7-DF56A40C0E7F}"/>
              </a:ext>
            </a:extLst>
          </p:cNvPr>
          <p:cNvPicPr>
            <a:picLocks noChangeAspect="1"/>
          </p:cNvPicPr>
          <p:nvPr/>
        </p:nvPicPr>
        <p:blipFill>
          <a:blip r:embed="rId11"/>
          <a:stretch>
            <a:fillRect/>
          </a:stretch>
        </p:blipFill>
        <p:spPr>
          <a:xfrm>
            <a:off x="4978283" y="3153442"/>
            <a:ext cx="313357" cy="294829"/>
          </a:xfrm>
          <a:prstGeom prst="rect">
            <a:avLst/>
          </a:prstGeom>
        </p:spPr>
      </p:pic>
      <p:sp>
        <p:nvSpPr>
          <p:cNvPr id="198" name="Rectangle 197">
            <a:extLst>
              <a:ext uri="{FF2B5EF4-FFF2-40B4-BE49-F238E27FC236}">
                <a16:creationId xmlns:a16="http://schemas.microsoft.com/office/drawing/2014/main" id="{084BD4BA-9883-4183-AD8C-12C03CF9272F}"/>
              </a:ext>
            </a:extLst>
          </p:cNvPr>
          <p:cNvSpPr/>
          <p:nvPr/>
        </p:nvSpPr>
        <p:spPr bwMode="gray">
          <a:xfrm>
            <a:off x="4957356" y="2889697"/>
            <a:ext cx="733877" cy="129038"/>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Client UI</a:t>
            </a:r>
          </a:p>
        </p:txBody>
      </p:sp>
      <p:sp>
        <p:nvSpPr>
          <p:cNvPr id="199" name="Rectangle 198">
            <a:extLst>
              <a:ext uri="{FF2B5EF4-FFF2-40B4-BE49-F238E27FC236}">
                <a16:creationId xmlns:a16="http://schemas.microsoft.com/office/drawing/2014/main" id="{AA869421-5A54-4830-9ECA-DC309F0B6446}"/>
              </a:ext>
            </a:extLst>
          </p:cNvPr>
          <p:cNvSpPr/>
          <p:nvPr/>
        </p:nvSpPr>
        <p:spPr>
          <a:xfrm>
            <a:off x="6235782" y="2957293"/>
            <a:ext cx="1085762"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0" name="Picture 199">
            <a:extLst>
              <a:ext uri="{FF2B5EF4-FFF2-40B4-BE49-F238E27FC236}">
                <a16:creationId xmlns:a16="http://schemas.microsoft.com/office/drawing/2014/main" id="{1BC4151A-D851-4974-BECC-DBC9F8BBF356}"/>
              </a:ext>
            </a:extLst>
          </p:cNvPr>
          <p:cNvPicPr>
            <a:picLocks noChangeAspect="1"/>
          </p:cNvPicPr>
          <p:nvPr/>
        </p:nvPicPr>
        <p:blipFill>
          <a:blip r:embed="rId10"/>
          <a:stretch>
            <a:fillRect/>
          </a:stretch>
        </p:blipFill>
        <p:spPr>
          <a:xfrm>
            <a:off x="6785345" y="3159081"/>
            <a:ext cx="374880" cy="289190"/>
          </a:xfrm>
          <a:prstGeom prst="rect">
            <a:avLst/>
          </a:prstGeom>
        </p:spPr>
      </p:pic>
      <p:pic>
        <p:nvPicPr>
          <p:cNvPr id="201" name="Picture 200">
            <a:extLst>
              <a:ext uri="{FF2B5EF4-FFF2-40B4-BE49-F238E27FC236}">
                <a16:creationId xmlns:a16="http://schemas.microsoft.com/office/drawing/2014/main" id="{10A99FEF-BA5C-4A27-AC74-18507904E682}"/>
              </a:ext>
            </a:extLst>
          </p:cNvPr>
          <p:cNvPicPr>
            <a:picLocks noChangeAspect="1"/>
          </p:cNvPicPr>
          <p:nvPr/>
        </p:nvPicPr>
        <p:blipFill>
          <a:blip r:embed="rId11"/>
          <a:stretch>
            <a:fillRect/>
          </a:stretch>
        </p:blipFill>
        <p:spPr>
          <a:xfrm>
            <a:off x="6411950" y="3153442"/>
            <a:ext cx="313357" cy="294829"/>
          </a:xfrm>
          <a:prstGeom prst="rect">
            <a:avLst/>
          </a:prstGeom>
        </p:spPr>
      </p:pic>
      <p:sp>
        <p:nvSpPr>
          <p:cNvPr id="202" name="Rectangle 201">
            <a:extLst>
              <a:ext uri="{FF2B5EF4-FFF2-40B4-BE49-F238E27FC236}">
                <a16:creationId xmlns:a16="http://schemas.microsoft.com/office/drawing/2014/main" id="{F0AA985D-C5EF-46B1-B929-4E15029113F2}"/>
              </a:ext>
            </a:extLst>
          </p:cNvPr>
          <p:cNvSpPr/>
          <p:nvPr/>
        </p:nvSpPr>
        <p:spPr bwMode="gray">
          <a:xfrm>
            <a:off x="6391023" y="2889696"/>
            <a:ext cx="781939"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Back End API</a:t>
            </a:r>
          </a:p>
        </p:txBody>
      </p:sp>
      <p:sp>
        <p:nvSpPr>
          <p:cNvPr id="203" name="Rectangle 202">
            <a:extLst>
              <a:ext uri="{FF2B5EF4-FFF2-40B4-BE49-F238E27FC236}">
                <a16:creationId xmlns:a16="http://schemas.microsoft.com/office/drawing/2014/main" id="{4722C999-8703-47C8-B9F2-D0DDAC3A91C9}"/>
              </a:ext>
            </a:extLst>
          </p:cNvPr>
          <p:cNvSpPr/>
          <p:nvPr/>
        </p:nvSpPr>
        <p:spPr>
          <a:xfrm>
            <a:off x="4490280" y="3861837"/>
            <a:ext cx="1085762"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4" name="Picture 203">
            <a:extLst>
              <a:ext uri="{FF2B5EF4-FFF2-40B4-BE49-F238E27FC236}">
                <a16:creationId xmlns:a16="http://schemas.microsoft.com/office/drawing/2014/main" id="{F4C284B9-4084-45D1-ABB0-6156A9FDCCAB}"/>
              </a:ext>
            </a:extLst>
          </p:cNvPr>
          <p:cNvPicPr>
            <a:picLocks noChangeAspect="1"/>
          </p:cNvPicPr>
          <p:nvPr/>
        </p:nvPicPr>
        <p:blipFill>
          <a:blip r:embed="rId10"/>
          <a:stretch>
            <a:fillRect/>
          </a:stretch>
        </p:blipFill>
        <p:spPr>
          <a:xfrm>
            <a:off x="5039843" y="4063625"/>
            <a:ext cx="374880" cy="289190"/>
          </a:xfrm>
          <a:prstGeom prst="rect">
            <a:avLst/>
          </a:prstGeom>
        </p:spPr>
      </p:pic>
      <p:pic>
        <p:nvPicPr>
          <p:cNvPr id="205" name="Picture 204">
            <a:extLst>
              <a:ext uri="{FF2B5EF4-FFF2-40B4-BE49-F238E27FC236}">
                <a16:creationId xmlns:a16="http://schemas.microsoft.com/office/drawing/2014/main" id="{C0A1448C-7D97-4B53-8C6D-BF7239850B7B}"/>
              </a:ext>
            </a:extLst>
          </p:cNvPr>
          <p:cNvPicPr>
            <a:picLocks noChangeAspect="1"/>
          </p:cNvPicPr>
          <p:nvPr/>
        </p:nvPicPr>
        <p:blipFill>
          <a:blip r:embed="rId11"/>
          <a:stretch>
            <a:fillRect/>
          </a:stretch>
        </p:blipFill>
        <p:spPr>
          <a:xfrm>
            <a:off x="4666448" y="4057986"/>
            <a:ext cx="313357" cy="294829"/>
          </a:xfrm>
          <a:prstGeom prst="rect">
            <a:avLst/>
          </a:prstGeom>
        </p:spPr>
      </p:pic>
      <p:sp>
        <p:nvSpPr>
          <p:cNvPr id="208" name="Rectangle 207">
            <a:extLst>
              <a:ext uri="{FF2B5EF4-FFF2-40B4-BE49-F238E27FC236}">
                <a16:creationId xmlns:a16="http://schemas.microsoft.com/office/drawing/2014/main" id="{A510318E-4EE5-4A0A-B6D7-D14F4EC8575E}"/>
              </a:ext>
            </a:extLst>
          </p:cNvPr>
          <p:cNvSpPr/>
          <p:nvPr/>
        </p:nvSpPr>
        <p:spPr bwMode="gray">
          <a:xfrm>
            <a:off x="4645521" y="3794240"/>
            <a:ext cx="781939"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Database</a:t>
            </a:r>
          </a:p>
        </p:txBody>
      </p:sp>
      <p:sp>
        <p:nvSpPr>
          <p:cNvPr id="209" name="Rectangle 208">
            <a:extLst>
              <a:ext uri="{FF2B5EF4-FFF2-40B4-BE49-F238E27FC236}">
                <a16:creationId xmlns:a16="http://schemas.microsoft.com/office/drawing/2014/main" id="{DE34EFEF-86CB-486D-B221-BEDB02F12854}"/>
              </a:ext>
            </a:extLst>
          </p:cNvPr>
          <p:cNvSpPr/>
          <p:nvPr/>
        </p:nvSpPr>
        <p:spPr>
          <a:xfrm>
            <a:off x="5838407" y="3883681"/>
            <a:ext cx="1085762"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10" name="Picture 209">
            <a:extLst>
              <a:ext uri="{FF2B5EF4-FFF2-40B4-BE49-F238E27FC236}">
                <a16:creationId xmlns:a16="http://schemas.microsoft.com/office/drawing/2014/main" id="{06FB7787-0FC3-4E09-B04B-C7AB190253C5}"/>
              </a:ext>
            </a:extLst>
          </p:cNvPr>
          <p:cNvPicPr>
            <a:picLocks noChangeAspect="1"/>
          </p:cNvPicPr>
          <p:nvPr/>
        </p:nvPicPr>
        <p:blipFill>
          <a:blip r:embed="rId10"/>
          <a:stretch>
            <a:fillRect/>
          </a:stretch>
        </p:blipFill>
        <p:spPr>
          <a:xfrm>
            <a:off x="6387970" y="4085469"/>
            <a:ext cx="374880" cy="289190"/>
          </a:xfrm>
          <a:prstGeom prst="rect">
            <a:avLst/>
          </a:prstGeom>
        </p:spPr>
      </p:pic>
      <p:pic>
        <p:nvPicPr>
          <p:cNvPr id="211" name="Picture 210">
            <a:extLst>
              <a:ext uri="{FF2B5EF4-FFF2-40B4-BE49-F238E27FC236}">
                <a16:creationId xmlns:a16="http://schemas.microsoft.com/office/drawing/2014/main" id="{7E8CF63C-16DF-4F63-8954-297CE8A47444}"/>
              </a:ext>
            </a:extLst>
          </p:cNvPr>
          <p:cNvPicPr>
            <a:picLocks noChangeAspect="1"/>
          </p:cNvPicPr>
          <p:nvPr/>
        </p:nvPicPr>
        <p:blipFill>
          <a:blip r:embed="rId11"/>
          <a:stretch>
            <a:fillRect/>
          </a:stretch>
        </p:blipFill>
        <p:spPr>
          <a:xfrm>
            <a:off x="6014575" y="4079830"/>
            <a:ext cx="313357" cy="294829"/>
          </a:xfrm>
          <a:prstGeom prst="rect">
            <a:avLst/>
          </a:prstGeom>
        </p:spPr>
      </p:pic>
      <p:sp>
        <p:nvSpPr>
          <p:cNvPr id="212" name="Rectangle 211">
            <a:extLst>
              <a:ext uri="{FF2B5EF4-FFF2-40B4-BE49-F238E27FC236}">
                <a16:creationId xmlns:a16="http://schemas.microsoft.com/office/drawing/2014/main" id="{BF0D6807-5BB2-4732-BCE5-599BC633C169}"/>
              </a:ext>
            </a:extLst>
          </p:cNvPr>
          <p:cNvSpPr/>
          <p:nvPr/>
        </p:nvSpPr>
        <p:spPr bwMode="gray">
          <a:xfrm>
            <a:off x="5993648" y="3816084"/>
            <a:ext cx="781939"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ML Service</a:t>
            </a:r>
          </a:p>
        </p:txBody>
      </p:sp>
      <p:sp>
        <p:nvSpPr>
          <p:cNvPr id="213" name="Rectangle 212">
            <a:extLst>
              <a:ext uri="{FF2B5EF4-FFF2-40B4-BE49-F238E27FC236}">
                <a16:creationId xmlns:a16="http://schemas.microsoft.com/office/drawing/2014/main" id="{DF208932-7D19-474F-90C1-62F13492EA47}"/>
              </a:ext>
            </a:extLst>
          </p:cNvPr>
          <p:cNvSpPr/>
          <p:nvPr/>
        </p:nvSpPr>
        <p:spPr>
          <a:xfrm>
            <a:off x="7197568" y="3880388"/>
            <a:ext cx="1085762"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14" name="Picture 213">
            <a:extLst>
              <a:ext uri="{FF2B5EF4-FFF2-40B4-BE49-F238E27FC236}">
                <a16:creationId xmlns:a16="http://schemas.microsoft.com/office/drawing/2014/main" id="{FB1395AD-61A3-46F9-9D8C-BDF415861C9A}"/>
              </a:ext>
            </a:extLst>
          </p:cNvPr>
          <p:cNvPicPr>
            <a:picLocks noChangeAspect="1"/>
          </p:cNvPicPr>
          <p:nvPr/>
        </p:nvPicPr>
        <p:blipFill>
          <a:blip r:embed="rId10"/>
          <a:stretch>
            <a:fillRect/>
          </a:stretch>
        </p:blipFill>
        <p:spPr>
          <a:xfrm>
            <a:off x="7747131" y="4082176"/>
            <a:ext cx="374880" cy="289190"/>
          </a:xfrm>
          <a:prstGeom prst="rect">
            <a:avLst/>
          </a:prstGeom>
        </p:spPr>
      </p:pic>
      <p:pic>
        <p:nvPicPr>
          <p:cNvPr id="215" name="Picture 214">
            <a:extLst>
              <a:ext uri="{FF2B5EF4-FFF2-40B4-BE49-F238E27FC236}">
                <a16:creationId xmlns:a16="http://schemas.microsoft.com/office/drawing/2014/main" id="{98D38F5A-EE7A-4EC7-AAE7-B1B48E3948C3}"/>
              </a:ext>
            </a:extLst>
          </p:cNvPr>
          <p:cNvPicPr>
            <a:picLocks noChangeAspect="1"/>
          </p:cNvPicPr>
          <p:nvPr/>
        </p:nvPicPr>
        <p:blipFill>
          <a:blip r:embed="rId11"/>
          <a:stretch>
            <a:fillRect/>
          </a:stretch>
        </p:blipFill>
        <p:spPr>
          <a:xfrm>
            <a:off x="7373736" y="4076537"/>
            <a:ext cx="313357" cy="294829"/>
          </a:xfrm>
          <a:prstGeom prst="rect">
            <a:avLst/>
          </a:prstGeom>
        </p:spPr>
      </p:pic>
      <p:sp>
        <p:nvSpPr>
          <p:cNvPr id="216" name="Rectangle 215">
            <a:extLst>
              <a:ext uri="{FF2B5EF4-FFF2-40B4-BE49-F238E27FC236}">
                <a16:creationId xmlns:a16="http://schemas.microsoft.com/office/drawing/2014/main" id="{1D83E421-9F3D-44E0-9C2C-1A306877D303}"/>
              </a:ext>
            </a:extLst>
          </p:cNvPr>
          <p:cNvSpPr/>
          <p:nvPr/>
        </p:nvSpPr>
        <p:spPr bwMode="gray">
          <a:xfrm>
            <a:off x="7352809" y="3812791"/>
            <a:ext cx="781939"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ABC Service</a:t>
            </a:r>
          </a:p>
        </p:txBody>
      </p:sp>
      <p:sp>
        <p:nvSpPr>
          <p:cNvPr id="217" name="Oval 216">
            <a:extLst>
              <a:ext uri="{FF2B5EF4-FFF2-40B4-BE49-F238E27FC236}">
                <a16:creationId xmlns:a16="http://schemas.microsoft.com/office/drawing/2014/main" id="{357A7A32-1D22-438D-B57D-0FD83DBE918A}"/>
              </a:ext>
            </a:extLst>
          </p:cNvPr>
          <p:cNvSpPr/>
          <p:nvPr/>
        </p:nvSpPr>
        <p:spPr bwMode="gray">
          <a:xfrm>
            <a:off x="3875709" y="2075973"/>
            <a:ext cx="283305"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cxnSp>
        <p:nvCxnSpPr>
          <p:cNvPr id="218" name="Connector: Elbow 217">
            <a:extLst>
              <a:ext uri="{FF2B5EF4-FFF2-40B4-BE49-F238E27FC236}">
                <a16:creationId xmlns:a16="http://schemas.microsoft.com/office/drawing/2014/main" id="{44B5E11D-218D-40AB-80AB-3F060E99FE35}"/>
              </a:ext>
            </a:extLst>
          </p:cNvPr>
          <p:cNvCxnSpPr>
            <a:cxnSpLocks/>
          </p:cNvCxnSpPr>
          <p:nvPr/>
        </p:nvCxnSpPr>
        <p:spPr>
          <a:xfrm flipV="1">
            <a:off x="4181387" y="3171157"/>
            <a:ext cx="636838" cy="33889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3956EBD7-F479-4AD0-B4B3-9517769B126B}"/>
              </a:ext>
            </a:extLst>
          </p:cNvPr>
          <p:cNvSpPr/>
          <p:nvPr/>
        </p:nvSpPr>
        <p:spPr bwMode="gray">
          <a:xfrm>
            <a:off x="3854783" y="3720125"/>
            <a:ext cx="283305"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233" name="Oval 232">
            <a:extLst>
              <a:ext uri="{FF2B5EF4-FFF2-40B4-BE49-F238E27FC236}">
                <a16:creationId xmlns:a16="http://schemas.microsoft.com/office/drawing/2014/main" id="{F46E3123-EA53-4C09-B082-CAB6EAFDB716}"/>
              </a:ext>
            </a:extLst>
          </p:cNvPr>
          <p:cNvSpPr/>
          <p:nvPr/>
        </p:nvSpPr>
        <p:spPr bwMode="gray">
          <a:xfrm>
            <a:off x="5950380" y="2424714"/>
            <a:ext cx="283305"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4</a:t>
            </a:r>
          </a:p>
        </p:txBody>
      </p:sp>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82267C73-42C5-41C6-8914-39849FFF2FA4}"/>
                  </a:ext>
                </a:extLst>
              </p14:cNvPr>
              <p14:cNvContentPartPr/>
              <p14:nvPr/>
            </p14:nvContentPartPr>
            <p14:xfrm>
              <a:off x="1233716" y="6476678"/>
              <a:ext cx="2894040" cy="68400"/>
            </p14:xfrm>
          </p:contentPart>
        </mc:Choice>
        <mc:Fallback>
          <p:pic>
            <p:nvPicPr>
              <p:cNvPr id="3" name="Ink 2">
                <a:extLst>
                  <a:ext uri="{FF2B5EF4-FFF2-40B4-BE49-F238E27FC236}">
                    <a16:creationId xmlns:a16="http://schemas.microsoft.com/office/drawing/2014/main" id="{82267C73-42C5-41C6-8914-39849FFF2FA4}"/>
                  </a:ext>
                </a:extLst>
              </p:cNvPr>
              <p:cNvPicPr/>
              <p:nvPr/>
            </p:nvPicPr>
            <p:blipFill>
              <a:blip r:embed="rId13"/>
              <a:stretch>
                <a:fillRect/>
              </a:stretch>
            </p:blipFill>
            <p:spPr>
              <a:xfrm>
                <a:off x="1171076" y="6413678"/>
                <a:ext cx="3019680" cy="194040"/>
              </a:xfrm>
              <a:prstGeom prst="rect">
                <a:avLst/>
              </a:prstGeom>
            </p:spPr>
          </p:pic>
        </mc:Fallback>
      </mc:AlternateContent>
    </p:spTree>
    <p:extLst>
      <p:ext uri="{BB962C8B-B14F-4D97-AF65-F5344CB8AC3E}">
        <p14:creationId xmlns:p14="http://schemas.microsoft.com/office/powerpoint/2010/main" val="32007169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146083-A594-4AD3-80BF-6CA6BB880876}"/>
              </a:ext>
            </a:extLst>
          </p:cNvPr>
          <p:cNvSpPr/>
          <p:nvPr/>
        </p:nvSpPr>
        <p:spPr bwMode="gray">
          <a:xfrm>
            <a:off x="449209" y="1956067"/>
            <a:ext cx="1705574" cy="371924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Arrow: Pentagon 4">
            <a:extLst>
              <a:ext uri="{FF2B5EF4-FFF2-40B4-BE49-F238E27FC236}">
                <a16:creationId xmlns:a16="http://schemas.microsoft.com/office/drawing/2014/main" id="{77C9974F-3B3A-4A76-9F67-6F6D489697AB}"/>
              </a:ext>
            </a:extLst>
          </p:cNvPr>
          <p:cNvSpPr/>
          <p:nvPr/>
        </p:nvSpPr>
        <p:spPr bwMode="gray">
          <a:xfrm>
            <a:off x="676333" y="2109110"/>
            <a:ext cx="862260" cy="223464"/>
          </a:xfrm>
          <a:prstGeom prst="homePlat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6" name="Title 1">
            <a:extLst>
              <a:ext uri="{FF2B5EF4-FFF2-40B4-BE49-F238E27FC236}">
                <a16:creationId xmlns:a16="http://schemas.microsoft.com/office/drawing/2014/main" id="{64067443-667B-474E-A0C3-D6F8EB45F02F}"/>
              </a:ext>
            </a:extLst>
          </p:cNvPr>
          <p:cNvSpPr>
            <a:spLocks noGrp="1"/>
          </p:cNvSpPr>
          <p:nvPr>
            <p:ph type="title"/>
          </p:nvPr>
        </p:nvSpPr>
        <p:spPr>
          <a:xfrm>
            <a:off x="365084" y="663180"/>
            <a:ext cx="10360152" cy="566928"/>
          </a:xfrm>
        </p:spPr>
        <p:txBody>
          <a:bodyPr/>
          <a:lstStyle/>
          <a:p>
            <a:pPr marL="8929" lvl="0">
              <a:spcBef>
                <a:spcPts val="67"/>
              </a:spcBef>
              <a:defRPr/>
            </a:pPr>
            <a:r>
              <a:rPr lang="en-US" sz="3600" kern="0" spc="-14" dirty="0">
                <a:solidFill>
                  <a:srgbClr val="000000"/>
                </a:solidFill>
              </a:rPr>
              <a:t>SPACE</a:t>
            </a:r>
            <a:r>
              <a:rPr lang="en-US" sz="3600" b="0" kern="0" spc="-14" dirty="0">
                <a:solidFill>
                  <a:srgbClr val="000000"/>
                </a:solidFill>
              </a:rPr>
              <a:t> Application Packaging </a:t>
            </a:r>
            <a:endParaRPr lang="en-US" sz="3600" b="0" kern="0" dirty="0">
              <a:solidFill>
                <a:sysClr val="window" lastClr="FFFFFF"/>
              </a:solidFill>
            </a:endParaRPr>
          </a:p>
        </p:txBody>
      </p:sp>
      <p:sp>
        <p:nvSpPr>
          <p:cNvPr id="71" name="Text Placeholder 1">
            <a:extLst>
              <a:ext uri="{FF2B5EF4-FFF2-40B4-BE49-F238E27FC236}">
                <a16:creationId xmlns:a16="http://schemas.microsoft.com/office/drawing/2014/main" id="{969D3036-99FB-41EB-9311-74325D3C2047}"/>
              </a:ext>
            </a:extLst>
          </p:cNvPr>
          <p:cNvSpPr txBox="1">
            <a:spLocks/>
          </p:cNvSpPr>
          <p:nvPr/>
        </p:nvSpPr>
        <p:spPr>
          <a:xfrm>
            <a:off x="323549" y="292040"/>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sz="900" b="1" kern="0" cap="all" spc="250" dirty="0">
                <a:solidFill>
                  <a:srgbClr val="787878">
                    <a:lumMod val="60000"/>
                    <a:lumOff val="40000"/>
                  </a:srgbClr>
                </a:solidFill>
                <a:latin typeface="Open Sans"/>
                <a:ea typeface="Nexa Black" charset="0"/>
                <a:cs typeface="Nexa Black" charset="0"/>
              </a:rPr>
              <a:t>Application PACKAGING</a:t>
            </a:r>
            <a:endPar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endParaRPr>
          </a:p>
        </p:txBody>
      </p:sp>
      <p:sp>
        <p:nvSpPr>
          <p:cNvPr id="72" name="TextBox 71">
            <a:extLst>
              <a:ext uri="{FF2B5EF4-FFF2-40B4-BE49-F238E27FC236}">
                <a16:creationId xmlns:a16="http://schemas.microsoft.com/office/drawing/2014/main" id="{03712EBC-D2B6-4007-B5A6-F90C08BE1AFE}"/>
              </a:ext>
            </a:extLst>
          </p:cNvPr>
          <p:cNvSpPr txBox="1"/>
          <p:nvPr/>
        </p:nvSpPr>
        <p:spPr>
          <a:xfrm>
            <a:off x="323549" y="1256810"/>
            <a:ext cx="10372331" cy="523220"/>
          </a:xfrm>
          <a:prstGeom prst="rect">
            <a:avLst/>
          </a:prstGeom>
          <a:noFill/>
        </p:spPr>
        <p:txBody>
          <a:bodyPr wrap="square" rtlCol="0">
            <a:spAutoFit/>
          </a:bodyPr>
          <a:lstStyle/>
          <a:p>
            <a:pPr lvl="0">
              <a:defRPr/>
            </a:pPr>
            <a:r>
              <a:rPr lang="en-US" sz="1400" dirty="0">
                <a:solidFill>
                  <a:srgbClr val="000000"/>
                </a:solidFill>
              </a:rPr>
              <a:t>Space follows the docker container approach to leverage distributed microservice architecture . Docker Images will be built for all the services and will be deployed to Kubernetes Cluster using Helm Charts. </a:t>
            </a:r>
          </a:p>
        </p:txBody>
      </p:sp>
      <p:sp>
        <p:nvSpPr>
          <p:cNvPr id="3" name="TextBox 2">
            <a:extLst>
              <a:ext uri="{FF2B5EF4-FFF2-40B4-BE49-F238E27FC236}">
                <a16:creationId xmlns:a16="http://schemas.microsoft.com/office/drawing/2014/main" id="{2E272210-F5EC-4D7C-9D58-628DBAA1E390}"/>
              </a:ext>
            </a:extLst>
          </p:cNvPr>
          <p:cNvSpPr txBox="1"/>
          <p:nvPr/>
        </p:nvSpPr>
        <p:spPr>
          <a:xfrm>
            <a:off x="797278" y="2142375"/>
            <a:ext cx="1409907" cy="123111"/>
          </a:xfrm>
          <a:prstGeom prst="rect">
            <a:avLst/>
          </a:prstGeom>
          <a:noFill/>
        </p:spPr>
        <p:txBody>
          <a:bodyPr wrap="square" lIns="0" tIns="0" rIns="0" bIns="0" rtlCol="0">
            <a:spAutoFit/>
          </a:bodyPr>
          <a:lstStyle/>
          <a:p>
            <a:pPr>
              <a:spcBef>
                <a:spcPts val="600"/>
              </a:spcBef>
              <a:buSzPct val="100000"/>
            </a:pPr>
            <a:r>
              <a:rPr lang="en-US" sz="800" b="1" dirty="0">
                <a:solidFill>
                  <a:schemeClr val="bg1"/>
                </a:solidFill>
              </a:rPr>
              <a:t>Front End </a:t>
            </a:r>
          </a:p>
        </p:txBody>
      </p:sp>
      <p:sp>
        <p:nvSpPr>
          <p:cNvPr id="4" name="Rectangle: Rounded Corners 3">
            <a:extLst>
              <a:ext uri="{FF2B5EF4-FFF2-40B4-BE49-F238E27FC236}">
                <a16:creationId xmlns:a16="http://schemas.microsoft.com/office/drawing/2014/main" id="{EA16EB2C-3E57-4E7F-A778-ADE2A5DEBB7B}"/>
              </a:ext>
            </a:extLst>
          </p:cNvPr>
          <p:cNvSpPr/>
          <p:nvPr/>
        </p:nvSpPr>
        <p:spPr bwMode="gray">
          <a:xfrm>
            <a:off x="831927" y="2399826"/>
            <a:ext cx="1126198" cy="293313"/>
          </a:xfrm>
          <a:prstGeom prst="roundRect">
            <a:avLst/>
          </a:prstGeom>
          <a:solidFill>
            <a:schemeClr val="bg1"/>
          </a:solidFill>
          <a:ln w="19050" algn="ctr">
            <a:noFill/>
            <a:miter lim="800000"/>
            <a:headEnd/>
            <a:tailEnd/>
          </a:ln>
        </p:spPr>
        <p:txBody>
          <a:bodyPr wrap="square" lIns="88900" tIns="88900" rIns="88900" bIns="88900" rtlCol="0" anchor="ctr"/>
          <a:lstStyle/>
          <a:p>
            <a:pPr marL="171450" indent="-171450" algn="ctr">
              <a:lnSpc>
                <a:spcPct val="106000"/>
              </a:lnSpc>
              <a:buFont typeface="Arial" panose="020B0604020202020204" pitchFamily="34" charset="0"/>
              <a:buChar char="•"/>
            </a:pPr>
            <a:r>
              <a:rPr lang="en-US" sz="800" b="1" dirty="0">
                <a:solidFill>
                  <a:schemeClr val="accent3">
                    <a:lumMod val="75000"/>
                  </a:schemeClr>
                </a:solidFill>
              </a:rPr>
              <a:t>Source Code</a:t>
            </a:r>
          </a:p>
          <a:p>
            <a:pPr marL="171450" indent="-171450" algn="ctr">
              <a:lnSpc>
                <a:spcPct val="106000"/>
              </a:lnSpc>
              <a:buFont typeface="Arial" panose="020B0604020202020204" pitchFamily="34" charset="0"/>
              <a:buChar char="•"/>
            </a:pPr>
            <a:r>
              <a:rPr lang="en-US" sz="800" b="1" dirty="0">
                <a:solidFill>
                  <a:schemeClr val="accent3">
                    <a:lumMod val="75000"/>
                  </a:schemeClr>
                </a:solidFill>
              </a:rPr>
              <a:t>Docker File</a:t>
            </a:r>
          </a:p>
        </p:txBody>
      </p:sp>
      <p:sp>
        <p:nvSpPr>
          <p:cNvPr id="81" name="Arrow: Pentagon 80">
            <a:extLst>
              <a:ext uri="{FF2B5EF4-FFF2-40B4-BE49-F238E27FC236}">
                <a16:creationId xmlns:a16="http://schemas.microsoft.com/office/drawing/2014/main" id="{DF1D8820-2BFB-44AA-871A-A4A7E8EEB375}"/>
              </a:ext>
            </a:extLst>
          </p:cNvPr>
          <p:cNvSpPr/>
          <p:nvPr/>
        </p:nvSpPr>
        <p:spPr bwMode="gray">
          <a:xfrm>
            <a:off x="663184" y="2813538"/>
            <a:ext cx="862260" cy="223464"/>
          </a:xfrm>
          <a:prstGeom prst="homePlat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2" name="Rectangle: Rounded Corners 81">
            <a:extLst>
              <a:ext uri="{FF2B5EF4-FFF2-40B4-BE49-F238E27FC236}">
                <a16:creationId xmlns:a16="http://schemas.microsoft.com/office/drawing/2014/main" id="{774219AC-35D1-49A3-829B-A95860F32A29}"/>
              </a:ext>
            </a:extLst>
          </p:cNvPr>
          <p:cNvSpPr/>
          <p:nvPr/>
        </p:nvSpPr>
        <p:spPr bwMode="gray">
          <a:xfrm>
            <a:off x="818778" y="3104254"/>
            <a:ext cx="1126198" cy="293313"/>
          </a:xfrm>
          <a:prstGeom prst="roundRect">
            <a:avLst/>
          </a:prstGeom>
          <a:solidFill>
            <a:schemeClr val="bg1"/>
          </a:solidFill>
          <a:ln w="19050" algn="ctr">
            <a:noFill/>
            <a:miter lim="800000"/>
            <a:headEnd/>
            <a:tailEnd/>
          </a:ln>
        </p:spPr>
        <p:txBody>
          <a:bodyPr wrap="square" lIns="88900" tIns="88900" rIns="88900" bIns="88900" rtlCol="0" anchor="ctr"/>
          <a:lstStyle/>
          <a:p>
            <a:pPr marL="171450" indent="-171450" algn="ctr">
              <a:lnSpc>
                <a:spcPct val="106000"/>
              </a:lnSpc>
              <a:buFont typeface="Arial" panose="020B0604020202020204" pitchFamily="34" charset="0"/>
              <a:buChar char="•"/>
            </a:pPr>
            <a:r>
              <a:rPr lang="en-US" sz="800" b="1" dirty="0">
                <a:solidFill>
                  <a:schemeClr val="accent3">
                    <a:lumMod val="75000"/>
                  </a:schemeClr>
                </a:solidFill>
              </a:rPr>
              <a:t>Source Code</a:t>
            </a:r>
          </a:p>
          <a:p>
            <a:pPr marL="171450" indent="-171450" algn="ctr">
              <a:lnSpc>
                <a:spcPct val="106000"/>
              </a:lnSpc>
              <a:buFont typeface="Arial" panose="020B0604020202020204" pitchFamily="34" charset="0"/>
              <a:buChar char="•"/>
            </a:pPr>
            <a:r>
              <a:rPr lang="en-US" sz="800" b="1" dirty="0">
                <a:solidFill>
                  <a:schemeClr val="accent3">
                    <a:lumMod val="75000"/>
                  </a:schemeClr>
                </a:solidFill>
              </a:rPr>
              <a:t>Docker File</a:t>
            </a:r>
          </a:p>
        </p:txBody>
      </p:sp>
      <p:sp>
        <p:nvSpPr>
          <p:cNvPr id="83" name="Arrow: Pentagon 82">
            <a:extLst>
              <a:ext uri="{FF2B5EF4-FFF2-40B4-BE49-F238E27FC236}">
                <a16:creationId xmlns:a16="http://schemas.microsoft.com/office/drawing/2014/main" id="{9EFD6218-4077-4295-9ECB-4CED7B72E307}"/>
              </a:ext>
            </a:extLst>
          </p:cNvPr>
          <p:cNvSpPr/>
          <p:nvPr/>
        </p:nvSpPr>
        <p:spPr bwMode="gray">
          <a:xfrm>
            <a:off x="670995" y="3578580"/>
            <a:ext cx="862260" cy="223464"/>
          </a:xfrm>
          <a:prstGeom prst="homePlat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4" name="Rectangle: Rounded Corners 83">
            <a:extLst>
              <a:ext uri="{FF2B5EF4-FFF2-40B4-BE49-F238E27FC236}">
                <a16:creationId xmlns:a16="http://schemas.microsoft.com/office/drawing/2014/main" id="{F6565F2D-FC21-4501-9808-F45CA1B45CC0}"/>
              </a:ext>
            </a:extLst>
          </p:cNvPr>
          <p:cNvSpPr/>
          <p:nvPr/>
        </p:nvSpPr>
        <p:spPr bwMode="gray">
          <a:xfrm>
            <a:off x="826589" y="3869296"/>
            <a:ext cx="1126198" cy="293313"/>
          </a:xfrm>
          <a:prstGeom prst="roundRect">
            <a:avLst/>
          </a:prstGeom>
          <a:solidFill>
            <a:schemeClr val="bg1"/>
          </a:solidFill>
          <a:ln w="19050" algn="ctr">
            <a:noFill/>
            <a:miter lim="800000"/>
            <a:headEnd/>
            <a:tailEnd/>
          </a:ln>
        </p:spPr>
        <p:txBody>
          <a:bodyPr wrap="square" lIns="88900" tIns="88900" rIns="88900" bIns="88900" rtlCol="0" anchor="ctr"/>
          <a:lstStyle/>
          <a:p>
            <a:pPr marL="171450" indent="-171450" algn="ctr">
              <a:lnSpc>
                <a:spcPct val="106000"/>
              </a:lnSpc>
              <a:buFont typeface="Arial" panose="020B0604020202020204" pitchFamily="34" charset="0"/>
              <a:buChar char="•"/>
            </a:pPr>
            <a:r>
              <a:rPr lang="en-US" sz="800" b="1" dirty="0">
                <a:solidFill>
                  <a:schemeClr val="accent3">
                    <a:lumMod val="75000"/>
                  </a:schemeClr>
                </a:solidFill>
              </a:rPr>
              <a:t>Source Code</a:t>
            </a:r>
          </a:p>
          <a:p>
            <a:pPr marL="171450" indent="-171450" algn="ctr">
              <a:lnSpc>
                <a:spcPct val="106000"/>
              </a:lnSpc>
              <a:buFont typeface="Arial" panose="020B0604020202020204" pitchFamily="34" charset="0"/>
              <a:buChar char="•"/>
            </a:pPr>
            <a:r>
              <a:rPr lang="en-US" sz="800" b="1" dirty="0">
                <a:solidFill>
                  <a:schemeClr val="accent3">
                    <a:lumMod val="75000"/>
                  </a:schemeClr>
                </a:solidFill>
              </a:rPr>
              <a:t>Docker File</a:t>
            </a:r>
          </a:p>
        </p:txBody>
      </p:sp>
      <p:sp>
        <p:nvSpPr>
          <p:cNvPr id="85" name="Arrow: Pentagon 84">
            <a:extLst>
              <a:ext uri="{FF2B5EF4-FFF2-40B4-BE49-F238E27FC236}">
                <a16:creationId xmlns:a16="http://schemas.microsoft.com/office/drawing/2014/main" id="{5623BCCE-14D6-49D1-8B69-43908F2C87B3}"/>
              </a:ext>
            </a:extLst>
          </p:cNvPr>
          <p:cNvSpPr/>
          <p:nvPr/>
        </p:nvSpPr>
        <p:spPr bwMode="gray">
          <a:xfrm>
            <a:off x="670995" y="4313887"/>
            <a:ext cx="862260" cy="223464"/>
          </a:xfrm>
          <a:prstGeom prst="homePlat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6" name="Rectangle: Rounded Corners 85">
            <a:extLst>
              <a:ext uri="{FF2B5EF4-FFF2-40B4-BE49-F238E27FC236}">
                <a16:creationId xmlns:a16="http://schemas.microsoft.com/office/drawing/2014/main" id="{73ABFF2F-7FE7-41AC-AB42-9AF6B7BD98A9}"/>
              </a:ext>
            </a:extLst>
          </p:cNvPr>
          <p:cNvSpPr/>
          <p:nvPr/>
        </p:nvSpPr>
        <p:spPr bwMode="gray">
          <a:xfrm>
            <a:off x="826589" y="4604603"/>
            <a:ext cx="1126198" cy="293313"/>
          </a:xfrm>
          <a:prstGeom prst="roundRect">
            <a:avLst/>
          </a:prstGeom>
          <a:solidFill>
            <a:schemeClr val="bg1"/>
          </a:solidFill>
          <a:ln w="19050" algn="ctr">
            <a:noFill/>
            <a:miter lim="800000"/>
            <a:headEnd/>
            <a:tailEnd/>
          </a:ln>
        </p:spPr>
        <p:txBody>
          <a:bodyPr wrap="square" lIns="88900" tIns="88900" rIns="88900" bIns="88900" rtlCol="0" anchor="ctr"/>
          <a:lstStyle/>
          <a:p>
            <a:pPr marL="171450" indent="-171450" algn="ctr">
              <a:lnSpc>
                <a:spcPct val="106000"/>
              </a:lnSpc>
              <a:buFont typeface="Arial" panose="020B0604020202020204" pitchFamily="34" charset="0"/>
              <a:buChar char="•"/>
            </a:pPr>
            <a:r>
              <a:rPr lang="en-US" sz="800" b="1" dirty="0">
                <a:solidFill>
                  <a:schemeClr val="accent3">
                    <a:lumMod val="75000"/>
                  </a:schemeClr>
                </a:solidFill>
              </a:rPr>
              <a:t>Source Code</a:t>
            </a:r>
          </a:p>
          <a:p>
            <a:pPr marL="171450" indent="-171450" algn="ctr">
              <a:lnSpc>
                <a:spcPct val="106000"/>
              </a:lnSpc>
              <a:buFont typeface="Arial" panose="020B0604020202020204" pitchFamily="34" charset="0"/>
              <a:buChar char="•"/>
            </a:pPr>
            <a:r>
              <a:rPr lang="en-US" sz="800" b="1" dirty="0">
                <a:solidFill>
                  <a:schemeClr val="accent3">
                    <a:lumMod val="75000"/>
                  </a:schemeClr>
                </a:solidFill>
              </a:rPr>
              <a:t>Docker File</a:t>
            </a:r>
          </a:p>
        </p:txBody>
      </p:sp>
      <p:sp>
        <p:nvSpPr>
          <p:cNvPr id="87" name="Arrow: Pentagon 86">
            <a:extLst>
              <a:ext uri="{FF2B5EF4-FFF2-40B4-BE49-F238E27FC236}">
                <a16:creationId xmlns:a16="http://schemas.microsoft.com/office/drawing/2014/main" id="{3825DC8F-87F9-4344-9D09-DEFD1CA89CE4}"/>
              </a:ext>
            </a:extLst>
          </p:cNvPr>
          <p:cNvSpPr/>
          <p:nvPr/>
        </p:nvSpPr>
        <p:spPr bwMode="gray">
          <a:xfrm>
            <a:off x="670995" y="5064414"/>
            <a:ext cx="862260" cy="223464"/>
          </a:xfrm>
          <a:prstGeom prst="homePlat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8" name="Rectangle: Rounded Corners 87">
            <a:extLst>
              <a:ext uri="{FF2B5EF4-FFF2-40B4-BE49-F238E27FC236}">
                <a16:creationId xmlns:a16="http://schemas.microsoft.com/office/drawing/2014/main" id="{F2F466FE-3454-4AB5-91B3-7CCE72E77F1C}"/>
              </a:ext>
            </a:extLst>
          </p:cNvPr>
          <p:cNvSpPr/>
          <p:nvPr/>
        </p:nvSpPr>
        <p:spPr bwMode="gray">
          <a:xfrm>
            <a:off x="826589" y="5355130"/>
            <a:ext cx="1126198" cy="293313"/>
          </a:xfrm>
          <a:prstGeom prst="roundRect">
            <a:avLst/>
          </a:prstGeom>
          <a:solidFill>
            <a:schemeClr val="bg1"/>
          </a:solidFill>
          <a:ln w="19050" algn="ctr">
            <a:noFill/>
            <a:miter lim="800000"/>
            <a:headEnd/>
            <a:tailEnd/>
          </a:ln>
        </p:spPr>
        <p:txBody>
          <a:bodyPr wrap="square" lIns="88900" tIns="88900" rIns="88900" bIns="88900" rtlCol="0" anchor="ctr"/>
          <a:lstStyle/>
          <a:p>
            <a:pPr marL="171450" indent="-171450" algn="ctr">
              <a:lnSpc>
                <a:spcPct val="106000"/>
              </a:lnSpc>
              <a:buFont typeface="Arial" panose="020B0604020202020204" pitchFamily="34" charset="0"/>
              <a:buChar char="•"/>
            </a:pPr>
            <a:r>
              <a:rPr lang="en-US" sz="800" b="1" dirty="0">
                <a:solidFill>
                  <a:schemeClr val="accent3">
                    <a:lumMod val="75000"/>
                  </a:schemeClr>
                </a:solidFill>
              </a:rPr>
              <a:t>Source Code</a:t>
            </a:r>
          </a:p>
          <a:p>
            <a:pPr marL="171450" indent="-171450" algn="ctr">
              <a:lnSpc>
                <a:spcPct val="106000"/>
              </a:lnSpc>
              <a:buFont typeface="Arial" panose="020B0604020202020204" pitchFamily="34" charset="0"/>
              <a:buChar char="•"/>
            </a:pPr>
            <a:r>
              <a:rPr lang="en-US" sz="800" b="1" dirty="0">
                <a:solidFill>
                  <a:schemeClr val="accent3">
                    <a:lumMod val="75000"/>
                  </a:schemeClr>
                </a:solidFill>
              </a:rPr>
              <a:t>Docker File</a:t>
            </a:r>
          </a:p>
        </p:txBody>
      </p:sp>
      <p:sp>
        <p:nvSpPr>
          <p:cNvPr id="89" name="TextBox 88">
            <a:extLst>
              <a:ext uri="{FF2B5EF4-FFF2-40B4-BE49-F238E27FC236}">
                <a16:creationId xmlns:a16="http://schemas.microsoft.com/office/drawing/2014/main" id="{F364484B-9B6A-4C35-B230-DB52296455B6}"/>
              </a:ext>
            </a:extLst>
          </p:cNvPr>
          <p:cNvSpPr txBox="1"/>
          <p:nvPr/>
        </p:nvSpPr>
        <p:spPr>
          <a:xfrm>
            <a:off x="758325" y="2859354"/>
            <a:ext cx="1409907" cy="123111"/>
          </a:xfrm>
          <a:prstGeom prst="rect">
            <a:avLst/>
          </a:prstGeom>
          <a:noFill/>
        </p:spPr>
        <p:txBody>
          <a:bodyPr wrap="square" lIns="0" tIns="0" rIns="0" bIns="0" rtlCol="0">
            <a:spAutoFit/>
          </a:bodyPr>
          <a:lstStyle/>
          <a:p>
            <a:pPr>
              <a:spcBef>
                <a:spcPts val="600"/>
              </a:spcBef>
              <a:buSzPct val="100000"/>
            </a:pPr>
            <a:r>
              <a:rPr lang="en-US" sz="800" b="1" dirty="0">
                <a:solidFill>
                  <a:schemeClr val="bg1"/>
                </a:solidFill>
              </a:rPr>
              <a:t>Back End </a:t>
            </a:r>
          </a:p>
        </p:txBody>
      </p:sp>
      <p:sp>
        <p:nvSpPr>
          <p:cNvPr id="90" name="TextBox 89">
            <a:extLst>
              <a:ext uri="{FF2B5EF4-FFF2-40B4-BE49-F238E27FC236}">
                <a16:creationId xmlns:a16="http://schemas.microsoft.com/office/drawing/2014/main" id="{4F232D16-C00B-45E2-A39A-B3CD538EAD30}"/>
              </a:ext>
            </a:extLst>
          </p:cNvPr>
          <p:cNvSpPr txBox="1"/>
          <p:nvPr/>
        </p:nvSpPr>
        <p:spPr>
          <a:xfrm>
            <a:off x="744877" y="3618901"/>
            <a:ext cx="1409907" cy="123111"/>
          </a:xfrm>
          <a:prstGeom prst="rect">
            <a:avLst/>
          </a:prstGeom>
          <a:noFill/>
        </p:spPr>
        <p:txBody>
          <a:bodyPr wrap="square" lIns="0" tIns="0" rIns="0" bIns="0" rtlCol="0">
            <a:spAutoFit/>
          </a:bodyPr>
          <a:lstStyle/>
          <a:p>
            <a:pPr>
              <a:spcBef>
                <a:spcPts val="600"/>
              </a:spcBef>
              <a:buSzPct val="100000"/>
            </a:pPr>
            <a:r>
              <a:rPr lang="en-US" sz="800" b="1" dirty="0">
                <a:solidFill>
                  <a:schemeClr val="bg1"/>
                </a:solidFill>
              </a:rPr>
              <a:t>Database</a:t>
            </a:r>
          </a:p>
        </p:txBody>
      </p:sp>
      <p:sp>
        <p:nvSpPr>
          <p:cNvPr id="91" name="TextBox 90">
            <a:extLst>
              <a:ext uri="{FF2B5EF4-FFF2-40B4-BE49-F238E27FC236}">
                <a16:creationId xmlns:a16="http://schemas.microsoft.com/office/drawing/2014/main" id="{FDC86CF7-18F6-47E1-AABB-6AE49DA0DC2F}"/>
              </a:ext>
            </a:extLst>
          </p:cNvPr>
          <p:cNvSpPr txBox="1"/>
          <p:nvPr/>
        </p:nvSpPr>
        <p:spPr>
          <a:xfrm>
            <a:off x="744876" y="4343622"/>
            <a:ext cx="1409907" cy="123111"/>
          </a:xfrm>
          <a:prstGeom prst="rect">
            <a:avLst/>
          </a:prstGeom>
          <a:noFill/>
        </p:spPr>
        <p:txBody>
          <a:bodyPr wrap="square" lIns="0" tIns="0" rIns="0" bIns="0" rtlCol="0">
            <a:spAutoFit/>
          </a:bodyPr>
          <a:lstStyle/>
          <a:p>
            <a:pPr>
              <a:spcBef>
                <a:spcPts val="600"/>
              </a:spcBef>
              <a:buSzPct val="100000"/>
            </a:pPr>
            <a:r>
              <a:rPr lang="en-US" sz="800" b="1" dirty="0">
                <a:solidFill>
                  <a:schemeClr val="bg1"/>
                </a:solidFill>
              </a:rPr>
              <a:t>Python ML</a:t>
            </a:r>
          </a:p>
        </p:txBody>
      </p:sp>
      <p:sp>
        <p:nvSpPr>
          <p:cNvPr id="92" name="TextBox 91">
            <a:extLst>
              <a:ext uri="{FF2B5EF4-FFF2-40B4-BE49-F238E27FC236}">
                <a16:creationId xmlns:a16="http://schemas.microsoft.com/office/drawing/2014/main" id="{32280939-1840-4E43-9D90-0DB9EFDE1510}"/>
              </a:ext>
            </a:extLst>
          </p:cNvPr>
          <p:cNvSpPr txBox="1"/>
          <p:nvPr/>
        </p:nvSpPr>
        <p:spPr>
          <a:xfrm>
            <a:off x="874260" y="5077405"/>
            <a:ext cx="1409907" cy="123111"/>
          </a:xfrm>
          <a:prstGeom prst="rect">
            <a:avLst/>
          </a:prstGeom>
          <a:noFill/>
        </p:spPr>
        <p:txBody>
          <a:bodyPr wrap="square" lIns="0" tIns="0" rIns="0" bIns="0" rtlCol="0">
            <a:spAutoFit/>
          </a:bodyPr>
          <a:lstStyle/>
          <a:p>
            <a:pPr>
              <a:spcBef>
                <a:spcPts val="600"/>
              </a:spcBef>
              <a:buSzPct val="100000"/>
            </a:pPr>
            <a:r>
              <a:rPr lang="en-US" sz="800" b="1" dirty="0">
                <a:solidFill>
                  <a:schemeClr val="bg1"/>
                </a:solidFill>
              </a:rPr>
              <a:t>ABC </a:t>
            </a:r>
          </a:p>
        </p:txBody>
      </p:sp>
      <p:sp>
        <p:nvSpPr>
          <p:cNvPr id="118" name="Rectangle 117">
            <a:extLst>
              <a:ext uri="{FF2B5EF4-FFF2-40B4-BE49-F238E27FC236}">
                <a16:creationId xmlns:a16="http://schemas.microsoft.com/office/drawing/2014/main" id="{45313EC8-D659-428B-B1C2-58D69C26F8F7}"/>
              </a:ext>
            </a:extLst>
          </p:cNvPr>
          <p:cNvSpPr/>
          <p:nvPr/>
        </p:nvSpPr>
        <p:spPr bwMode="gray">
          <a:xfrm>
            <a:off x="2374794" y="2546657"/>
            <a:ext cx="4696054" cy="2185903"/>
          </a:xfrm>
          <a:prstGeom prst="rect">
            <a:avLst/>
          </a:prstGeom>
          <a:solidFill>
            <a:schemeClr val="bg1"/>
          </a:solidFill>
          <a:ln>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21" name="Rectangle: Rounded Corners 120">
            <a:extLst>
              <a:ext uri="{FF2B5EF4-FFF2-40B4-BE49-F238E27FC236}">
                <a16:creationId xmlns:a16="http://schemas.microsoft.com/office/drawing/2014/main" id="{835BFAE6-7FA7-4516-811F-3778BE3EE0F0}"/>
              </a:ext>
            </a:extLst>
          </p:cNvPr>
          <p:cNvSpPr/>
          <p:nvPr/>
        </p:nvSpPr>
        <p:spPr bwMode="gray">
          <a:xfrm>
            <a:off x="2456953" y="2688404"/>
            <a:ext cx="1305625" cy="1816812"/>
          </a:xfrm>
          <a:prstGeom prst="roundRect">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2" name="Rectangle: Rounded Corners 121">
            <a:extLst>
              <a:ext uri="{FF2B5EF4-FFF2-40B4-BE49-F238E27FC236}">
                <a16:creationId xmlns:a16="http://schemas.microsoft.com/office/drawing/2014/main" id="{39E59F7F-F1FE-4FF3-89E5-3BB0AC4E0B57}"/>
              </a:ext>
            </a:extLst>
          </p:cNvPr>
          <p:cNvSpPr/>
          <p:nvPr/>
        </p:nvSpPr>
        <p:spPr bwMode="gray">
          <a:xfrm>
            <a:off x="4198419" y="2726287"/>
            <a:ext cx="1229165" cy="1778929"/>
          </a:xfrm>
          <a:prstGeom prst="roundRect">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3" name="Rectangle: Rounded Corners 122">
            <a:extLst>
              <a:ext uri="{FF2B5EF4-FFF2-40B4-BE49-F238E27FC236}">
                <a16:creationId xmlns:a16="http://schemas.microsoft.com/office/drawing/2014/main" id="{BA206F52-A669-4F2A-B336-488A0F9230F9}"/>
              </a:ext>
            </a:extLst>
          </p:cNvPr>
          <p:cNvSpPr/>
          <p:nvPr/>
        </p:nvSpPr>
        <p:spPr bwMode="gray">
          <a:xfrm>
            <a:off x="5770935" y="2722256"/>
            <a:ext cx="1128501" cy="1778929"/>
          </a:xfrm>
          <a:prstGeom prst="roundRect">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4" name="TextBox 123">
            <a:extLst>
              <a:ext uri="{FF2B5EF4-FFF2-40B4-BE49-F238E27FC236}">
                <a16:creationId xmlns:a16="http://schemas.microsoft.com/office/drawing/2014/main" id="{EEB55592-8CC1-41FD-88E1-7A999689CA57}"/>
              </a:ext>
            </a:extLst>
          </p:cNvPr>
          <p:cNvSpPr txBox="1"/>
          <p:nvPr/>
        </p:nvSpPr>
        <p:spPr>
          <a:xfrm>
            <a:off x="2542699" y="2800645"/>
            <a:ext cx="1272049" cy="123111"/>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Build Docker Images</a:t>
            </a:r>
          </a:p>
        </p:txBody>
      </p:sp>
      <p:sp>
        <p:nvSpPr>
          <p:cNvPr id="125" name="TextBox 124">
            <a:extLst>
              <a:ext uri="{FF2B5EF4-FFF2-40B4-BE49-F238E27FC236}">
                <a16:creationId xmlns:a16="http://schemas.microsoft.com/office/drawing/2014/main" id="{AEF293F6-0F18-4588-BD93-DCCA21C97461}"/>
              </a:ext>
            </a:extLst>
          </p:cNvPr>
          <p:cNvSpPr txBox="1"/>
          <p:nvPr/>
        </p:nvSpPr>
        <p:spPr>
          <a:xfrm>
            <a:off x="4207874" y="2800645"/>
            <a:ext cx="1124704" cy="369332"/>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Push Docker Images to Docker Repository</a:t>
            </a:r>
          </a:p>
        </p:txBody>
      </p:sp>
      <p:sp>
        <p:nvSpPr>
          <p:cNvPr id="126" name="TextBox 125">
            <a:extLst>
              <a:ext uri="{FF2B5EF4-FFF2-40B4-BE49-F238E27FC236}">
                <a16:creationId xmlns:a16="http://schemas.microsoft.com/office/drawing/2014/main" id="{D1E4C201-4DB0-4336-A7D9-822B25E877AD}"/>
              </a:ext>
            </a:extLst>
          </p:cNvPr>
          <p:cNvSpPr txBox="1"/>
          <p:nvPr/>
        </p:nvSpPr>
        <p:spPr>
          <a:xfrm>
            <a:off x="5581359" y="2799634"/>
            <a:ext cx="1604614" cy="24622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Kubernetes Pod Deployment</a:t>
            </a:r>
          </a:p>
        </p:txBody>
      </p:sp>
      <p:sp>
        <p:nvSpPr>
          <p:cNvPr id="129" name="TextBox 128">
            <a:extLst>
              <a:ext uri="{FF2B5EF4-FFF2-40B4-BE49-F238E27FC236}">
                <a16:creationId xmlns:a16="http://schemas.microsoft.com/office/drawing/2014/main" id="{0E636164-A430-491B-ABB4-43D5EE1AD65A}"/>
              </a:ext>
            </a:extLst>
          </p:cNvPr>
          <p:cNvSpPr txBox="1"/>
          <p:nvPr/>
        </p:nvSpPr>
        <p:spPr>
          <a:xfrm>
            <a:off x="2520602" y="3557173"/>
            <a:ext cx="1205391" cy="769441"/>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Build Docker Images for Front End, Back End , Database ,Python ML &amp; ABC Services</a:t>
            </a:r>
          </a:p>
        </p:txBody>
      </p:sp>
      <p:sp>
        <p:nvSpPr>
          <p:cNvPr id="131" name="TextBox 130">
            <a:extLst>
              <a:ext uri="{FF2B5EF4-FFF2-40B4-BE49-F238E27FC236}">
                <a16:creationId xmlns:a16="http://schemas.microsoft.com/office/drawing/2014/main" id="{A0549E74-0363-4532-825B-17C0880BC670}"/>
              </a:ext>
            </a:extLst>
          </p:cNvPr>
          <p:cNvSpPr txBox="1"/>
          <p:nvPr/>
        </p:nvSpPr>
        <p:spPr>
          <a:xfrm>
            <a:off x="4360961" y="3563705"/>
            <a:ext cx="1294849" cy="846386"/>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Push Docker Images to Container Repository</a:t>
            </a:r>
          </a:p>
          <a:p>
            <a:pPr>
              <a:spcBef>
                <a:spcPts val="600"/>
              </a:spcBef>
              <a:buSzPct val="100000"/>
            </a:pPr>
            <a:endParaRPr lang="en-US" sz="1000" dirty="0">
              <a:solidFill>
                <a:srgbClr val="313131"/>
              </a:solidFill>
            </a:endParaRPr>
          </a:p>
        </p:txBody>
      </p:sp>
      <p:sp>
        <p:nvSpPr>
          <p:cNvPr id="132" name="TextBox 131">
            <a:extLst>
              <a:ext uri="{FF2B5EF4-FFF2-40B4-BE49-F238E27FC236}">
                <a16:creationId xmlns:a16="http://schemas.microsoft.com/office/drawing/2014/main" id="{37458E26-46AA-489E-B272-8A9158E808E2}"/>
              </a:ext>
            </a:extLst>
          </p:cNvPr>
          <p:cNvSpPr txBox="1"/>
          <p:nvPr/>
        </p:nvSpPr>
        <p:spPr>
          <a:xfrm>
            <a:off x="5912288" y="3446065"/>
            <a:ext cx="1053241" cy="769441"/>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Install Helm Chart to deploy all the services and pods to Kubernetes</a:t>
            </a:r>
          </a:p>
        </p:txBody>
      </p:sp>
      <p:sp>
        <p:nvSpPr>
          <p:cNvPr id="133" name="Rectangle 132">
            <a:extLst>
              <a:ext uri="{FF2B5EF4-FFF2-40B4-BE49-F238E27FC236}">
                <a16:creationId xmlns:a16="http://schemas.microsoft.com/office/drawing/2014/main" id="{CD97493A-6621-4E2F-A968-8C295AEA327A}"/>
              </a:ext>
            </a:extLst>
          </p:cNvPr>
          <p:cNvSpPr/>
          <p:nvPr/>
        </p:nvSpPr>
        <p:spPr bwMode="gray">
          <a:xfrm>
            <a:off x="7510178" y="2380225"/>
            <a:ext cx="4305104" cy="2352334"/>
          </a:xfrm>
          <a:prstGeom prst="rect">
            <a:avLst/>
          </a:prstGeom>
          <a:ln>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135" name="Picture 6" descr="Deploy Your First Deep Learning Model On Kubernetes With Python, Keras,  Flask, and Docker | by Gus Cavanaugh | Analytics Vidhya | Medium">
            <a:extLst>
              <a:ext uri="{FF2B5EF4-FFF2-40B4-BE49-F238E27FC236}">
                <a16:creationId xmlns:a16="http://schemas.microsoft.com/office/drawing/2014/main" id="{97A71E00-0C0C-4A76-B07D-467FBDA8C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879" y="2462881"/>
            <a:ext cx="833226" cy="43263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Create a Docker image with docker build command - Sou-Nan-De-Gesu">
            <a:extLst>
              <a:ext uri="{FF2B5EF4-FFF2-40B4-BE49-F238E27FC236}">
                <a16:creationId xmlns:a16="http://schemas.microsoft.com/office/drawing/2014/main" id="{3AA90141-BAB2-4D39-A813-FB8907C9D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060" y="3054444"/>
            <a:ext cx="400172" cy="336471"/>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4" descr="Creating an ECR Repository - beta.awsdocs.com">
            <a:extLst>
              <a:ext uri="{FF2B5EF4-FFF2-40B4-BE49-F238E27FC236}">
                <a16:creationId xmlns:a16="http://schemas.microsoft.com/office/drawing/2014/main" id="{941D5C22-40B0-4E2E-AD03-44BA272A2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050" y="3195874"/>
            <a:ext cx="240170" cy="239103"/>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8" descr="mysql 1.0.0 · helm/t3n">
            <a:extLst>
              <a:ext uri="{FF2B5EF4-FFF2-40B4-BE49-F238E27FC236}">
                <a16:creationId xmlns:a16="http://schemas.microsoft.com/office/drawing/2014/main" id="{EDA1F2C5-5E9F-4E24-BDD6-E63D61E2C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1541" y="3107723"/>
            <a:ext cx="269145" cy="269145"/>
          </a:xfrm>
          <a:prstGeom prst="rect">
            <a:avLst/>
          </a:prstGeom>
          <a:noFill/>
          <a:extLst>
            <a:ext uri="{909E8E84-426E-40DD-AFC4-6F175D3DCCD1}">
              <a14:hiddenFill xmlns:a14="http://schemas.microsoft.com/office/drawing/2010/main">
                <a:solidFill>
                  <a:srgbClr val="FFFFFF"/>
                </a:solidFill>
              </a14:hiddenFill>
            </a:ext>
          </a:extLst>
        </p:spPr>
      </p:pic>
      <p:cxnSp>
        <p:nvCxnSpPr>
          <p:cNvPr id="145" name="Straight Arrow Connector 144">
            <a:extLst>
              <a:ext uri="{FF2B5EF4-FFF2-40B4-BE49-F238E27FC236}">
                <a16:creationId xmlns:a16="http://schemas.microsoft.com/office/drawing/2014/main" id="{CD87D421-8DA5-4F18-869C-B3383D6C1113}"/>
              </a:ext>
            </a:extLst>
          </p:cNvPr>
          <p:cNvCxnSpPr>
            <a:cxnSpLocks/>
          </p:cNvCxnSpPr>
          <p:nvPr/>
        </p:nvCxnSpPr>
        <p:spPr>
          <a:xfrm flipV="1">
            <a:off x="3769087" y="3732677"/>
            <a:ext cx="420763" cy="1"/>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6995401-3A28-449E-8585-0A78DD38FBC5}"/>
              </a:ext>
            </a:extLst>
          </p:cNvPr>
          <p:cNvCxnSpPr>
            <a:cxnSpLocks/>
          </p:cNvCxnSpPr>
          <p:nvPr/>
        </p:nvCxnSpPr>
        <p:spPr>
          <a:xfrm flipV="1">
            <a:off x="5426610" y="3741127"/>
            <a:ext cx="379211" cy="1"/>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100" name="Picture 4" descr="F5 NGINX Ingress Controller - Production-Grade Kubernetes">
            <a:extLst>
              <a:ext uri="{FF2B5EF4-FFF2-40B4-BE49-F238E27FC236}">
                <a16:creationId xmlns:a16="http://schemas.microsoft.com/office/drawing/2014/main" id="{E018A846-9526-4DC7-AF8E-2838809F10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558" y="3556392"/>
            <a:ext cx="570227" cy="339001"/>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a:extLst>
              <a:ext uri="{FF2B5EF4-FFF2-40B4-BE49-F238E27FC236}">
                <a16:creationId xmlns:a16="http://schemas.microsoft.com/office/drawing/2014/main" id="{65C2033A-0ABA-4F69-8963-E02CEAA9F9E3}"/>
              </a:ext>
            </a:extLst>
          </p:cNvPr>
          <p:cNvSpPr/>
          <p:nvPr/>
        </p:nvSpPr>
        <p:spPr>
          <a:xfrm>
            <a:off x="8242394" y="3101561"/>
            <a:ext cx="1051787"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7" name="Picture 176">
            <a:extLst>
              <a:ext uri="{FF2B5EF4-FFF2-40B4-BE49-F238E27FC236}">
                <a16:creationId xmlns:a16="http://schemas.microsoft.com/office/drawing/2014/main" id="{51873C3D-8C5B-4116-9E8B-2A90C3F5B6F9}"/>
              </a:ext>
            </a:extLst>
          </p:cNvPr>
          <p:cNvPicPr>
            <a:picLocks noChangeAspect="1"/>
          </p:cNvPicPr>
          <p:nvPr/>
        </p:nvPicPr>
        <p:blipFill>
          <a:blip r:embed="rId7"/>
          <a:stretch>
            <a:fillRect/>
          </a:stretch>
        </p:blipFill>
        <p:spPr>
          <a:xfrm>
            <a:off x="8791957" y="3303349"/>
            <a:ext cx="363149" cy="289190"/>
          </a:xfrm>
          <a:prstGeom prst="rect">
            <a:avLst/>
          </a:prstGeom>
        </p:spPr>
      </p:pic>
      <p:pic>
        <p:nvPicPr>
          <p:cNvPr id="21" name="Picture 20">
            <a:extLst>
              <a:ext uri="{FF2B5EF4-FFF2-40B4-BE49-F238E27FC236}">
                <a16:creationId xmlns:a16="http://schemas.microsoft.com/office/drawing/2014/main" id="{0CB05A1A-B748-45E5-BE98-5802E1D2D237}"/>
              </a:ext>
            </a:extLst>
          </p:cNvPr>
          <p:cNvPicPr>
            <a:picLocks noChangeAspect="1"/>
          </p:cNvPicPr>
          <p:nvPr/>
        </p:nvPicPr>
        <p:blipFill>
          <a:blip r:embed="rId8"/>
          <a:stretch>
            <a:fillRect/>
          </a:stretch>
        </p:blipFill>
        <p:spPr>
          <a:xfrm>
            <a:off x="8418563" y="3297710"/>
            <a:ext cx="303552" cy="294829"/>
          </a:xfrm>
          <a:prstGeom prst="rect">
            <a:avLst/>
          </a:prstGeom>
        </p:spPr>
      </p:pic>
      <p:sp>
        <p:nvSpPr>
          <p:cNvPr id="22" name="Rectangle 21">
            <a:extLst>
              <a:ext uri="{FF2B5EF4-FFF2-40B4-BE49-F238E27FC236}">
                <a16:creationId xmlns:a16="http://schemas.microsoft.com/office/drawing/2014/main" id="{B4F1CF09-CF3A-44AB-B852-459460A82F37}"/>
              </a:ext>
            </a:extLst>
          </p:cNvPr>
          <p:cNvSpPr/>
          <p:nvPr/>
        </p:nvSpPr>
        <p:spPr bwMode="gray">
          <a:xfrm>
            <a:off x="8397635" y="3033965"/>
            <a:ext cx="710913" cy="129038"/>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Client UI</a:t>
            </a:r>
          </a:p>
        </p:txBody>
      </p:sp>
      <p:sp>
        <p:nvSpPr>
          <p:cNvPr id="179" name="Rectangle 178">
            <a:extLst>
              <a:ext uri="{FF2B5EF4-FFF2-40B4-BE49-F238E27FC236}">
                <a16:creationId xmlns:a16="http://schemas.microsoft.com/office/drawing/2014/main" id="{F04DF929-5D06-4B0C-84B8-9EDD68107F3B}"/>
              </a:ext>
            </a:extLst>
          </p:cNvPr>
          <p:cNvSpPr/>
          <p:nvPr/>
        </p:nvSpPr>
        <p:spPr>
          <a:xfrm>
            <a:off x="9676061" y="3101561"/>
            <a:ext cx="1051787"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0" name="Picture 179">
            <a:extLst>
              <a:ext uri="{FF2B5EF4-FFF2-40B4-BE49-F238E27FC236}">
                <a16:creationId xmlns:a16="http://schemas.microsoft.com/office/drawing/2014/main" id="{75CE90A6-C0B3-4BCA-8758-528A7FD183D5}"/>
              </a:ext>
            </a:extLst>
          </p:cNvPr>
          <p:cNvPicPr>
            <a:picLocks noChangeAspect="1"/>
          </p:cNvPicPr>
          <p:nvPr/>
        </p:nvPicPr>
        <p:blipFill>
          <a:blip r:embed="rId7"/>
          <a:stretch>
            <a:fillRect/>
          </a:stretch>
        </p:blipFill>
        <p:spPr>
          <a:xfrm>
            <a:off x="10225624" y="3303349"/>
            <a:ext cx="363149" cy="289190"/>
          </a:xfrm>
          <a:prstGeom prst="rect">
            <a:avLst/>
          </a:prstGeom>
        </p:spPr>
      </p:pic>
      <p:pic>
        <p:nvPicPr>
          <p:cNvPr id="181" name="Picture 180">
            <a:extLst>
              <a:ext uri="{FF2B5EF4-FFF2-40B4-BE49-F238E27FC236}">
                <a16:creationId xmlns:a16="http://schemas.microsoft.com/office/drawing/2014/main" id="{FF6C5DA5-65D8-4362-BA9C-5B5D9E67E183}"/>
              </a:ext>
            </a:extLst>
          </p:cNvPr>
          <p:cNvPicPr>
            <a:picLocks noChangeAspect="1"/>
          </p:cNvPicPr>
          <p:nvPr/>
        </p:nvPicPr>
        <p:blipFill>
          <a:blip r:embed="rId8"/>
          <a:stretch>
            <a:fillRect/>
          </a:stretch>
        </p:blipFill>
        <p:spPr>
          <a:xfrm>
            <a:off x="9852230" y="3297710"/>
            <a:ext cx="303552" cy="294829"/>
          </a:xfrm>
          <a:prstGeom prst="rect">
            <a:avLst/>
          </a:prstGeom>
        </p:spPr>
      </p:pic>
      <p:sp>
        <p:nvSpPr>
          <p:cNvPr id="182" name="Rectangle 181">
            <a:extLst>
              <a:ext uri="{FF2B5EF4-FFF2-40B4-BE49-F238E27FC236}">
                <a16:creationId xmlns:a16="http://schemas.microsoft.com/office/drawing/2014/main" id="{97D9E99C-35C8-48FE-88B4-FE109BDD39E8}"/>
              </a:ext>
            </a:extLst>
          </p:cNvPr>
          <p:cNvSpPr/>
          <p:nvPr/>
        </p:nvSpPr>
        <p:spPr bwMode="gray">
          <a:xfrm>
            <a:off x="9831302" y="3033964"/>
            <a:ext cx="757471"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Back End API</a:t>
            </a:r>
          </a:p>
        </p:txBody>
      </p:sp>
      <p:sp>
        <p:nvSpPr>
          <p:cNvPr id="184" name="Rectangle 183">
            <a:extLst>
              <a:ext uri="{FF2B5EF4-FFF2-40B4-BE49-F238E27FC236}">
                <a16:creationId xmlns:a16="http://schemas.microsoft.com/office/drawing/2014/main" id="{1EF47411-0114-40D2-95FC-22868E89EC40}"/>
              </a:ext>
            </a:extLst>
          </p:cNvPr>
          <p:cNvSpPr/>
          <p:nvPr/>
        </p:nvSpPr>
        <p:spPr>
          <a:xfrm>
            <a:off x="7930559" y="4006105"/>
            <a:ext cx="1051787"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5" name="Picture 184">
            <a:extLst>
              <a:ext uri="{FF2B5EF4-FFF2-40B4-BE49-F238E27FC236}">
                <a16:creationId xmlns:a16="http://schemas.microsoft.com/office/drawing/2014/main" id="{C73A14DE-0F3A-4390-A855-E924D0A08ACC}"/>
              </a:ext>
            </a:extLst>
          </p:cNvPr>
          <p:cNvPicPr>
            <a:picLocks noChangeAspect="1"/>
          </p:cNvPicPr>
          <p:nvPr/>
        </p:nvPicPr>
        <p:blipFill>
          <a:blip r:embed="rId7"/>
          <a:stretch>
            <a:fillRect/>
          </a:stretch>
        </p:blipFill>
        <p:spPr>
          <a:xfrm>
            <a:off x="8480122" y="4207893"/>
            <a:ext cx="363149" cy="289190"/>
          </a:xfrm>
          <a:prstGeom prst="rect">
            <a:avLst/>
          </a:prstGeom>
        </p:spPr>
      </p:pic>
      <p:pic>
        <p:nvPicPr>
          <p:cNvPr id="187" name="Picture 186">
            <a:extLst>
              <a:ext uri="{FF2B5EF4-FFF2-40B4-BE49-F238E27FC236}">
                <a16:creationId xmlns:a16="http://schemas.microsoft.com/office/drawing/2014/main" id="{1D3758C3-9994-47D9-A9E8-D2FC3625A1A3}"/>
              </a:ext>
            </a:extLst>
          </p:cNvPr>
          <p:cNvPicPr>
            <a:picLocks noChangeAspect="1"/>
          </p:cNvPicPr>
          <p:nvPr/>
        </p:nvPicPr>
        <p:blipFill>
          <a:blip r:embed="rId8"/>
          <a:stretch>
            <a:fillRect/>
          </a:stretch>
        </p:blipFill>
        <p:spPr>
          <a:xfrm>
            <a:off x="8106728" y="4202254"/>
            <a:ext cx="303552" cy="294829"/>
          </a:xfrm>
          <a:prstGeom prst="rect">
            <a:avLst/>
          </a:prstGeom>
        </p:spPr>
      </p:pic>
      <p:sp>
        <p:nvSpPr>
          <p:cNvPr id="195" name="Rectangle 194">
            <a:extLst>
              <a:ext uri="{FF2B5EF4-FFF2-40B4-BE49-F238E27FC236}">
                <a16:creationId xmlns:a16="http://schemas.microsoft.com/office/drawing/2014/main" id="{D6A05B6B-41EE-45C7-BC31-94ADE031BB3D}"/>
              </a:ext>
            </a:extLst>
          </p:cNvPr>
          <p:cNvSpPr/>
          <p:nvPr/>
        </p:nvSpPr>
        <p:spPr bwMode="gray">
          <a:xfrm>
            <a:off x="8085800" y="3938508"/>
            <a:ext cx="757471"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Database</a:t>
            </a:r>
          </a:p>
        </p:txBody>
      </p:sp>
      <p:sp>
        <p:nvSpPr>
          <p:cNvPr id="196" name="Rectangle 195">
            <a:extLst>
              <a:ext uri="{FF2B5EF4-FFF2-40B4-BE49-F238E27FC236}">
                <a16:creationId xmlns:a16="http://schemas.microsoft.com/office/drawing/2014/main" id="{7F28B96E-7FEF-440C-BA1B-F79728A80052}"/>
              </a:ext>
            </a:extLst>
          </p:cNvPr>
          <p:cNvSpPr/>
          <p:nvPr/>
        </p:nvSpPr>
        <p:spPr>
          <a:xfrm>
            <a:off x="9278686" y="4027949"/>
            <a:ext cx="1051787"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97" name="Picture 196">
            <a:extLst>
              <a:ext uri="{FF2B5EF4-FFF2-40B4-BE49-F238E27FC236}">
                <a16:creationId xmlns:a16="http://schemas.microsoft.com/office/drawing/2014/main" id="{849472F0-7AA3-47DA-B7AE-DA1F7770B653}"/>
              </a:ext>
            </a:extLst>
          </p:cNvPr>
          <p:cNvPicPr>
            <a:picLocks noChangeAspect="1"/>
          </p:cNvPicPr>
          <p:nvPr/>
        </p:nvPicPr>
        <p:blipFill>
          <a:blip r:embed="rId7"/>
          <a:stretch>
            <a:fillRect/>
          </a:stretch>
        </p:blipFill>
        <p:spPr>
          <a:xfrm>
            <a:off x="9828249" y="4229737"/>
            <a:ext cx="363149" cy="289190"/>
          </a:xfrm>
          <a:prstGeom prst="rect">
            <a:avLst/>
          </a:prstGeom>
        </p:spPr>
      </p:pic>
      <p:pic>
        <p:nvPicPr>
          <p:cNvPr id="198" name="Picture 197">
            <a:extLst>
              <a:ext uri="{FF2B5EF4-FFF2-40B4-BE49-F238E27FC236}">
                <a16:creationId xmlns:a16="http://schemas.microsoft.com/office/drawing/2014/main" id="{E23DE2D7-7F30-48E9-AA9C-AFC7D7A07B6F}"/>
              </a:ext>
            </a:extLst>
          </p:cNvPr>
          <p:cNvPicPr>
            <a:picLocks noChangeAspect="1"/>
          </p:cNvPicPr>
          <p:nvPr/>
        </p:nvPicPr>
        <p:blipFill>
          <a:blip r:embed="rId8"/>
          <a:stretch>
            <a:fillRect/>
          </a:stretch>
        </p:blipFill>
        <p:spPr>
          <a:xfrm>
            <a:off x="9454855" y="4224098"/>
            <a:ext cx="303552" cy="294829"/>
          </a:xfrm>
          <a:prstGeom prst="rect">
            <a:avLst/>
          </a:prstGeom>
        </p:spPr>
      </p:pic>
      <p:sp>
        <p:nvSpPr>
          <p:cNvPr id="199" name="Rectangle 198">
            <a:extLst>
              <a:ext uri="{FF2B5EF4-FFF2-40B4-BE49-F238E27FC236}">
                <a16:creationId xmlns:a16="http://schemas.microsoft.com/office/drawing/2014/main" id="{8B60032B-3162-45B7-9372-C75EDA4F8CE3}"/>
              </a:ext>
            </a:extLst>
          </p:cNvPr>
          <p:cNvSpPr/>
          <p:nvPr/>
        </p:nvSpPr>
        <p:spPr bwMode="gray">
          <a:xfrm>
            <a:off x="9433927" y="3960352"/>
            <a:ext cx="757471"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ML Service</a:t>
            </a:r>
          </a:p>
        </p:txBody>
      </p:sp>
      <p:sp>
        <p:nvSpPr>
          <p:cNvPr id="200" name="Rectangle 199">
            <a:extLst>
              <a:ext uri="{FF2B5EF4-FFF2-40B4-BE49-F238E27FC236}">
                <a16:creationId xmlns:a16="http://schemas.microsoft.com/office/drawing/2014/main" id="{BA0CE043-97F6-435E-AD8A-A9860692AFAC}"/>
              </a:ext>
            </a:extLst>
          </p:cNvPr>
          <p:cNvSpPr/>
          <p:nvPr/>
        </p:nvSpPr>
        <p:spPr>
          <a:xfrm>
            <a:off x="10637847" y="4024656"/>
            <a:ext cx="1051787" cy="581899"/>
          </a:xfrm>
          <a:prstGeom prst="rect">
            <a:avLst/>
          </a:prstGeom>
          <a:noFill/>
          <a:ln w="9525" cap="sq" cmpd="sng">
            <a:solidFill>
              <a:schemeClr val="accent4">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1" name="Picture 200">
            <a:extLst>
              <a:ext uri="{FF2B5EF4-FFF2-40B4-BE49-F238E27FC236}">
                <a16:creationId xmlns:a16="http://schemas.microsoft.com/office/drawing/2014/main" id="{E4A157A4-42DB-4B7B-81B9-F3DE05377A74}"/>
              </a:ext>
            </a:extLst>
          </p:cNvPr>
          <p:cNvPicPr>
            <a:picLocks noChangeAspect="1"/>
          </p:cNvPicPr>
          <p:nvPr/>
        </p:nvPicPr>
        <p:blipFill>
          <a:blip r:embed="rId7"/>
          <a:stretch>
            <a:fillRect/>
          </a:stretch>
        </p:blipFill>
        <p:spPr>
          <a:xfrm>
            <a:off x="11187410" y="4226444"/>
            <a:ext cx="363149" cy="289190"/>
          </a:xfrm>
          <a:prstGeom prst="rect">
            <a:avLst/>
          </a:prstGeom>
        </p:spPr>
      </p:pic>
      <p:pic>
        <p:nvPicPr>
          <p:cNvPr id="202" name="Picture 201">
            <a:extLst>
              <a:ext uri="{FF2B5EF4-FFF2-40B4-BE49-F238E27FC236}">
                <a16:creationId xmlns:a16="http://schemas.microsoft.com/office/drawing/2014/main" id="{E668498D-8E4B-40A4-8ED8-324C7EF46D54}"/>
              </a:ext>
            </a:extLst>
          </p:cNvPr>
          <p:cNvPicPr>
            <a:picLocks noChangeAspect="1"/>
          </p:cNvPicPr>
          <p:nvPr/>
        </p:nvPicPr>
        <p:blipFill>
          <a:blip r:embed="rId8"/>
          <a:stretch>
            <a:fillRect/>
          </a:stretch>
        </p:blipFill>
        <p:spPr>
          <a:xfrm>
            <a:off x="10814016" y="4220805"/>
            <a:ext cx="303552" cy="294829"/>
          </a:xfrm>
          <a:prstGeom prst="rect">
            <a:avLst/>
          </a:prstGeom>
        </p:spPr>
      </p:pic>
      <p:sp>
        <p:nvSpPr>
          <p:cNvPr id="203" name="Rectangle 202">
            <a:extLst>
              <a:ext uri="{FF2B5EF4-FFF2-40B4-BE49-F238E27FC236}">
                <a16:creationId xmlns:a16="http://schemas.microsoft.com/office/drawing/2014/main" id="{F7DAEF20-FC48-4CF6-826F-EDCAB7F497AB}"/>
              </a:ext>
            </a:extLst>
          </p:cNvPr>
          <p:cNvSpPr/>
          <p:nvPr/>
        </p:nvSpPr>
        <p:spPr bwMode="gray">
          <a:xfrm>
            <a:off x="10793088" y="3957059"/>
            <a:ext cx="757471" cy="1903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ysClr val="windowText" lastClr="000000"/>
                </a:solidFill>
              </a:rPr>
              <a:t>ABC Service</a:t>
            </a:r>
          </a:p>
        </p:txBody>
      </p:sp>
      <p:cxnSp>
        <p:nvCxnSpPr>
          <p:cNvPr id="204" name="Straight Arrow Connector 203">
            <a:extLst>
              <a:ext uri="{FF2B5EF4-FFF2-40B4-BE49-F238E27FC236}">
                <a16:creationId xmlns:a16="http://schemas.microsoft.com/office/drawing/2014/main" id="{07651A55-A7C6-4C03-B67E-8E52083AF83B}"/>
              </a:ext>
            </a:extLst>
          </p:cNvPr>
          <p:cNvCxnSpPr>
            <a:cxnSpLocks/>
          </p:cNvCxnSpPr>
          <p:nvPr/>
        </p:nvCxnSpPr>
        <p:spPr>
          <a:xfrm flipV="1">
            <a:off x="2122783" y="3708424"/>
            <a:ext cx="420763" cy="1"/>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98B29D9F-E1AE-4828-9187-77561F2BC485}"/>
              </a:ext>
            </a:extLst>
          </p:cNvPr>
          <p:cNvCxnSpPr>
            <a:cxnSpLocks/>
          </p:cNvCxnSpPr>
          <p:nvPr/>
        </p:nvCxnSpPr>
        <p:spPr>
          <a:xfrm flipV="1">
            <a:off x="7031920" y="3728615"/>
            <a:ext cx="420763" cy="1"/>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16FFF6F-96D8-496B-AC39-BA6D39286454}"/>
              </a:ext>
            </a:extLst>
          </p:cNvPr>
          <p:cNvSpPr/>
          <p:nvPr/>
        </p:nvSpPr>
        <p:spPr bwMode="gray">
          <a:xfrm>
            <a:off x="6041033" y="5196457"/>
            <a:ext cx="604326" cy="173734"/>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Charts</a:t>
            </a:r>
          </a:p>
        </p:txBody>
      </p:sp>
      <p:sp>
        <p:nvSpPr>
          <p:cNvPr id="25" name="TextBox 24">
            <a:extLst>
              <a:ext uri="{FF2B5EF4-FFF2-40B4-BE49-F238E27FC236}">
                <a16:creationId xmlns:a16="http://schemas.microsoft.com/office/drawing/2014/main" id="{24C69ED5-3E73-40FE-A248-52D4A05A499A}"/>
              </a:ext>
            </a:extLst>
          </p:cNvPr>
          <p:cNvSpPr txBox="1"/>
          <p:nvPr/>
        </p:nvSpPr>
        <p:spPr>
          <a:xfrm>
            <a:off x="6473409" y="5436130"/>
            <a:ext cx="1705574"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Chart.yaml</a:t>
            </a:r>
          </a:p>
        </p:txBody>
      </p:sp>
      <p:sp>
        <p:nvSpPr>
          <p:cNvPr id="208" name="TextBox 207">
            <a:extLst>
              <a:ext uri="{FF2B5EF4-FFF2-40B4-BE49-F238E27FC236}">
                <a16:creationId xmlns:a16="http://schemas.microsoft.com/office/drawing/2014/main" id="{4DF4811C-96AD-4B3B-9E51-DC804FD8251F}"/>
              </a:ext>
            </a:extLst>
          </p:cNvPr>
          <p:cNvSpPr txBox="1"/>
          <p:nvPr/>
        </p:nvSpPr>
        <p:spPr>
          <a:xfrm>
            <a:off x="6484549" y="5593435"/>
            <a:ext cx="1705574"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templates</a:t>
            </a:r>
          </a:p>
        </p:txBody>
      </p:sp>
      <p:sp>
        <p:nvSpPr>
          <p:cNvPr id="209" name="TextBox 208">
            <a:extLst>
              <a:ext uri="{FF2B5EF4-FFF2-40B4-BE49-F238E27FC236}">
                <a16:creationId xmlns:a16="http://schemas.microsoft.com/office/drawing/2014/main" id="{389737AC-0C45-442C-B23B-AD03B270EBA4}"/>
              </a:ext>
            </a:extLst>
          </p:cNvPr>
          <p:cNvSpPr txBox="1"/>
          <p:nvPr/>
        </p:nvSpPr>
        <p:spPr>
          <a:xfrm>
            <a:off x="6740371" y="5839157"/>
            <a:ext cx="1705574" cy="123111"/>
          </a:xfrm>
          <a:prstGeom prst="rect">
            <a:avLst/>
          </a:prstGeom>
          <a:noFill/>
        </p:spPr>
        <p:txBody>
          <a:bodyPr wrap="square" lIns="0" tIns="0" rIns="0" bIns="0" rtlCol="0">
            <a:spAutoFit/>
          </a:bodyPr>
          <a:lstStyle/>
          <a:p>
            <a:pPr>
              <a:spcBef>
                <a:spcPts val="600"/>
              </a:spcBef>
              <a:buSzPct val="100000"/>
            </a:pPr>
            <a:r>
              <a:rPr lang="en-US" sz="800" dirty="0" err="1">
                <a:solidFill>
                  <a:srgbClr val="313131"/>
                </a:solidFill>
              </a:rPr>
              <a:t>deployment.yaml</a:t>
            </a:r>
            <a:endParaRPr lang="en-US" sz="800" dirty="0">
              <a:solidFill>
                <a:srgbClr val="313131"/>
              </a:solidFill>
            </a:endParaRPr>
          </a:p>
        </p:txBody>
      </p:sp>
      <p:sp>
        <p:nvSpPr>
          <p:cNvPr id="210" name="TextBox 209">
            <a:extLst>
              <a:ext uri="{FF2B5EF4-FFF2-40B4-BE49-F238E27FC236}">
                <a16:creationId xmlns:a16="http://schemas.microsoft.com/office/drawing/2014/main" id="{64FFCA24-F2E0-4173-85CE-C7A96C4E95FD}"/>
              </a:ext>
            </a:extLst>
          </p:cNvPr>
          <p:cNvSpPr txBox="1"/>
          <p:nvPr/>
        </p:nvSpPr>
        <p:spPr>
          <a:xfrm>
            <a:off x="6740371" y="5992923"/>
            <a:ext cx="1705574" cy="123111"/>
          </a:xfrm>
          <a:prstGeom prst="rect">
            <a:avLst/>
          </a:prstGeom>
          <a:noFill/>
        </p:spPr>
        <p:txBody>
          <a:bodyPr wrap="square" lIns="0" tIns="0" rIns="0" bIns="0" rtlCol="0">
            <a:spAutoFit/>
          </a:bodyPr>
          <a:lstStyle/>
          <a:p>
            <a:pPr>
              <a:spcBef>
                <a:spcPts val="600"/>
              </a:spcBef>
              <a:buSzPct val="100000"/>
            </a:pPr>
            <a:r>
              <a:rPr lang="en-US" sz="800" dirty="0" err="1">
                <a:solidFill>
                  <a:srgbClr val="313131"/>
                </a:solidFill>
              </a:rPr>
              <a:t>service.yaml</a:t>
            </a:r>
            <a:endParaRPr lang="en-US" sz="800" dirty="0">
              <a:solidFill>
                <a:srgbClr val="313131"/>
              </a:solidFill>
            </a:endParaRPr>
          </a:p>
        </p:txBody>
      </p:sp>
      <p:sp>
        <p:nvSpPr>
          <p:cNvPr id="211" name="TextBox 210">
            <a:extLst>
              <a:ext uri="{FF2B5EF4-FFF2-40B4-BE49-F238E27FC236}">
                <a16:creationId xmlns:a16="http://schemas.microsoft.com/office/drawing/2014/main" id="{8D29E25E-7033-4031-B720-D5326AA31F53}"/>
              </a:ext>
            </a:extLst>
          </p:cNvPr>
          <p:cNvSpPr txBox="1"/>
          <p:nvPr/>
        </p:nvSpPr>
        <p:spPr>
          <a:xfrm>
            <a:off x="6740371" y="6146689"/>
            <a:ext cx="1705574" cy="123111"/>
          </a:xfrm>
          <a:prstGeom prst="rect">
            <a:avLst/>
          </a:prstGeom>
          <a:noFill/>
        </p:spPr>
        <p:txBody>
          <a:bodyPr wrap="square" lIns="0" tIns="0" rIns="0" bIns="0" rtlCol="0">
            <a:spAutoFit/>
          </a:bodyPr>
          <a:lstStyle/>
          <a:p>
            <a:pPr>
              <a:spcBef>
                <a:spcPts val="600"/>
              </a:spcBef>
              <a:buSzPct val="100000"/>
            </a:pPr>
            <a:r>
              <a:rPr lang="en-US" sz="800" dirty="0" err="1">
                <a:solidFill>
                  <a:srgbClr val="313131"/>
                </a:solidFill>
              </a:rPr>
              <a:t>ingress.yaml</a:t>
            </a:r>
            <a:endParaRPr lang="en-US" sz="800" dirty="0">
              <a:solidFill>
                <a:srgbClr val="313131"/>
              </a:solidFill>
            </a:endParaRPr>
          </a:p>
        </p:txBody>
      </p:sp>
      <p:sp>
        <p:nvSpPr>
          <p:cNvPr id="212" name="TextBox 211">
            <a:extLst>
              <a:ext uri="{FF2B5EF4-FFF2-40B4-BE49-F238E27FC236}">
                <a16:creationId xmlns:a16="http://schemas.microsoft.com/office/drawing/2014/main" id="{E9FEBE01-EA59-4869-9FD4-170EEF4F239F}"/>
              </a:ext>
            </a:extLst>
          </p:cNvPr>
          <p:cNvSpPr txBox="1"/>
          <p:nvPr/>
        </p:nvSpPr>
        <p:spPr>
          <a:xfrm>
            <a:off x="6484549" y="6268974"/>
            <a:ext cx="1705574"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Chart.yaml</a:t>
            </a:r>
          </a:p>
        </p:txBody>
      </p:sp>
      <p:cxnSp>
        <p:nvCxnSpPr>
          <p:cNvPr id="28" name="Straight Connector 27">
            <a:extLst>
              <a:ext uri="{FF2B5EF4-FFF2-40B4-BE49-F238E27FC236}">
                <a16:creationId xmlns:a16="http://schemas.microsoft.com/office/drawing/2014/main" id="{F87C8E48-CC9F-4E1B-9AC3-751FF19B4F11}"/>
              </a:ext>
            </a:extLst>
          </p:cNvPr>
          <p:cNvCxnSpPr>
            <a:cxnSpLocks/>
          </p:cNvCxnSpPr>
          <p:nvPr/>
        </p:nvCxnSpPr>
        <p:spPr>
          <a:xfrm>
            <a:off x="6117421" y="5370191"/>
            <a:ext cx="0" cy="96934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336CCC-7053-4A19-9D40-6BCDBCB4A833}"/>
              </a:ext>
            </a:extLst>
          </p:cNvPr>
          <p:cNvCxnSpPr>
            <a:cxnSpLocks/>
          </p:cNvCxnSpPr>
          <p:nvPr/>
        </p:nvCxnSpPr>
        <p:spPr>
          <a:xfrm>
            <a:off x="6133071" y="6330530"/>
            <a:ext cx="274320"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F152266-4366-4D42-81D3-3A100044AEE3}"/>
              </a:ext>
            </a:extLst>
          </p:cNvPr>
          <p:cNvCxnSpPr>
            <a:cxnSpLocks/>
          </p:cNvCxnSpPr>
          <p:nvPr/>
        </p:nvCxnSpPr>
        <p:spPr>
          <a:xfrm>
            <a:off x="6117421" y="5497024"/>
            <a:ext cx="274320"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DAB406D-F6F5-47F3-BDEB-6B0D555234D2}"/>
              </a:ext>
            </a:extLst>
          </p:cNvPr>
          <p:cNvCxnSpPr>
            <a:cxnSpLocks/>
          </p:cNvCxnSpPr>
          <p:nvPr/>
        </p:nvCxnSpPr>
        <p:spPr>
          <a:xfrm>
            <a:off x="6125246" y="5656291"/>
            <a:ext cx="274320"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BEE70BB-C001-489C-93E2-41D0064CD52D}"/>
              </a:ext>
            </a:extLst>
          </p:cNvPr>
          <p:cNvCxnSpPr>
            <a:cxnSpLocks/>
          </p:cNvCxnSpPr>
          <p:nvPr/>
        </p:nvCxnSpPr>
        <p:spPr>
          <a:xfrm>
            <a:off x="6541499" y="5736678"/>
            <a:ext cx="7825" cy="36533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B93C104-4C59-4A71-9206-6228DD0F9A96}"/>
              </a:ext>
            </a:extLst>
          </p:cNvPr>
          <p:cNvCxnSpPr>
            <a:cxnSpLocks/>
          </p:cNvCxnSpPr>
          <p:nvPr/>
        </p:nvCxnSpPr>
        <p:spPr>
          <a:xfrm>
            <a:off x="6541499" y="5812141"/>
            <a:ext cx="274320"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37F476A-4FB7-4271-96BF-938A559388F8}"/>
              </a:ext>
            </a:extLst>
          </p:cNvPr>
          <p:cNvCxnSpPr>
            <a:cxnSpLocks/>
          </p:cNvCxnSpPr>
          <p:nvPr/>
        </p:nvCxnSpPr>
        <p:spPr>
          <a:xfrm>
            <a:off x="6549324" y="5950860"/>
            <a:ext cx="274320"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349DC5D-A5D1-4B17-942E-801F60A2F369}"/>
              </a:ext>
            </a:extLst>
          </p:cNvPr>
          <p:cNvCxnSpPr>
            <a:cxnSpLocks/>
          </p:cNvCxnSpPr>
          <p:nvPr/>
        </p:nvCxnSpPr>
        <p:spPr>
          <a:xfrm>
            <a:off x="6547783" y="6102017"/>
            <a:ext cx="274320"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4DFE0518-8F58-4AD7-BED1-1C9ACA18066F}"/>
              </a:ext>
            </a:extLst>
          </p:cNvPr>
          <p:cNvSpPr/>
          <p:nvPr/>
        </p:nvSpPr>
        <p:spPr bwMode="gray">
          <a:xfrm>
            <a:off x="1178982" y="1818597"/>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220" name="Oval 219">
            <a:extLst>
              <a:ext uri="{FF2B5EF4-FFF2-40B4-BE49-F238E27FC236}">
                <a16:creationId xmlns:a16="http://schemas.microsoft.com/office/drawing/2014/main" id="{40C551AF-D605-4D29-A784-4ECD23EEDD63}"/>
              </a:ext>
            </a:extLst>
          </p:cNvPr>
          <p:cNvSpPr/>
          <p:nvPr/>
        </p:nvSpPr>
        <p:spPr bwMode="gray">
          <a:xfrm>
            <a:off x="4538561" y="2403071"/>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221" name="Oval 220">
            <a:extLst>
              <a:ext uri="{FF2B5EF4-FFF2-40B4-BE49-F238E27FC236}">
                <a16:creationId xmlns:a16="http://schemas.microsoft.com/office/drawing/2014/main" id="{B5192825-FA3A-44B0-8723-700E226FF452}"/>
              </a:ext>
            </a:extLst>
          </p:cNvPr>
          <p:cNvSpPr/>
          <p:nvPr/>
        </p:nvSpPr>
        <p:spPr bwMode="gray">
          <a:xfrm>
            <a:off x="5767619" y="4849323"/>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222" name="Oval 221">
            <a:extLst>
              <a:ext uri="{FF2B5EF4-FFF2-40B4-BE49-F238E27FC236}">
                <a16:creationId xmlns:a16="http://schemas.microsoft.com/office/drawing/2014/main" id="{783F2358-D0DC-4335-AD38-FBB76A0804D1}"/>
              </a:ext>
            </a:extLst>
          </p:cNvPr>
          <p:cNvSpPr/>
          <p:nvPr/>
        </p:nvSpPr>
        <p:spPr bwMode="gray">
          <a:xfrm>
            <a:off x="7876687" y="2237551"/>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4</a:t>
            </a:r>
          </a:p>
        </p:txBody>
      </p:sp>
      <p:sp>
        <p:nvSpPr>
          <p:cNvPr id="43" name="TextBox 42">
            <a:extLst>
              <a:ext uri="{FF2B5EF4-FFF2-40B4-BE49-F238E27FC236}">
                <a16:creationId xmlns:a16="http://schemas.microsoft.com/office/drawing/2014/main" id="{2C246E09-ED42-43D7-8E29-A5A4DEB28A37}"/>
              </a:ext>
            </a:extLst>
          </p:cNvPr>
          <p:cNvSpPr txBox="1"/>
          <p:nvPr/>
        </p:nvSpPr>
        <p:spPr>
          <a:xfrm>
            <a:off x="7830188" y="4931532"/>
            <a:ext cx="4289454" cy="1384995"/>
          </a:xfrm>
          <a:prstGeom prst="rect">
            <a:avLst/>
          </a:prstGeom>
          <a:solidFill>
            <a:schemeClr val="accent3">
              <a:lumMod val="20000"/>
              <a:lumOff val="80000"/>
            </a:schemeClr>
          </a:solidFill>
        </p:spPr>
        <p:txBody>
          <a:bodyPr wrap="square" lIns="0" tIns="0" rIns="0" bIns="0" rtlCol="0">
            <a:spAutoFit/>
          </a:bodyPr>
          <a:lstStyle/>
          <a:p>
            <a:pPr marL="342900" indent="-342900">
              <a:buSzPct val="100000"/>
              <a:buFont typeface="+mj-lt"/>
              <a:buAutoNum type="arabicPeriod"/>
            </a:pPr>
            <a:r>
              <a:rPr lang="en-US" sz="1000" dirty="0">
                <a:solidFill>
                  <a:srgbClr val="313131"/>
                </a:solidFill>
              </a:rPr>
              <a:t>Application File Resides in Artifact Repository along with Docker Files for each component </a:t>
            </a:r>
          </a:p>
          <a:p>
            <a:pPr marL="342900" indent="-342900">
              <a:buSzPct val="100000"/>
              <a:buFont typeface="+mj-lt"/>
              <a:buAutoNum type="arabicPeriod"/>
            </a:pPr>
            <a:r>
              <a:rPr lang="en-US" sz="1000" dirty="0">
                <a:solidFill>
                  <a:srgbClr val="313131"/>
                </a:solidFill>
              </a:rPr>
              <a:t>Create Chart to package all the Kubernetes deployment packages.</a:t>
            </a:r>
          </a:p>
          <a:p>
            <a:pPr marL="342900" indent="-342900">
              <a:buSzPct val="100000"/>
              <a:buFont typeface="+mj-lt"/>
              <a:buAutoNum type="arabicPeriod"/>
            </a:pPr>
            <a:r>
              <a:rPr lang="en-US" sz="1000" dirty="0">
                <a:solidFill>
                  <a:srgbClr val="313131"/>
                </a:solidFill>
              </a:rPr>
              <a:t>All the manifest files –deployment, service ,ingress ,secrets and config map Build Docker Images ,Push the image to Docker Repository and Use helm charts to deploy the services to Kubernetes .Build step can be automated using a shell/python script</a:t>
            </a:r>
          </a:p>
          <a:p>
            <a:pPr marL="342900" indent="-342900">
              <a:buSzPct val="100000"/>
              <a:buFont typeface="+mj-lt"/>
              <a:buAutoNum type="arabicPeriod"/>
            </a:pPr>
            <a:r>
              <a:rPr lang="en-US" sz="1000" dirty="0">
                <a:solidFill>
                  <a:srgbClr val="313131"/>
                </a:solidFill>
              </a:rPr>
              <a:t>All components of Space application are deployed to Kubernetes.</a:t>
            </a:r>
          </a:p>
        </p:txBody>
      </p:sp>
      <p:cxnSp>
        <p:nvCxnSpPr>
          <p:cNvPr id="47" name="Straight Arrow Connector 46">
            <a:extLst>
              <a:ext uri="{FF2B5EF4-FFF2-40B4-BE49-F238E27FC236}">
                <a16:creationId xmlns:a16="http://schemas.microsoft.com/office/drawing/2014/main" id="{1E9D14DF-D1E1-426E-907A-51C36FF3D854}"/>
              </a:ext>
            </a:extLst>
          </p:cNvPr>
          <p:cNvCxnSpPr>
            <a:cxnSpLocks/>
          </p:cNvCxnSpPr>
          <p:nvPr/>
        </p:nvCxnSpPr>
        <p:spPr>
          <a:xfrm flipV="1">
            <a:off x="6343196" y="4550545"/>
            <a:ext cx="0" cy="6400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AC914C40-F920-4D7F-BB71-8D8EDBD83587}"/>
              </a:ext>
            </a:extLst>
          </p:cNvPr>
          <p:cNvSpPr/>
          <p:nvPr/>
        </p:nvSpPr>
        <p:spPr bwMode="gray">
          <a:xfrm>
            <a:off x="10164404" y="292040"/>
            <a:ext cx="1662512" cy="632023"/>
          </a:xfrm>
          <a:prstGeom prst="rect">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Draft</a:t>
            </a:r>
          </a:p>
        </p:txBody>
      </p:sp>
      <p:cxnSp>
        <p:nvCxnSpPr>
          <p:cNvPr id="7" name="Connector: Elbow 6">
            <a:extLst>
              <a:ext uri="{FF2B5EF4-FFF2-40B4-BE49-F238E27FC236}">
                <a16:creationId xmlns:a16="http://schemas.microsoft.com/office/drawing/2014/main" id="{D31820E1-3496-45B0-AFFF-0EFE10A7F6CE}"/>
              </a:ext>
            </a:extLst>
          </p:cNvPr>
          <p:cNvCxnSpPr/>
          <p:nvPr/>
        </p:nvCxnSpPr>
        <p:spPr>
          <a:xfrm flipV="1">
            <a:off x="7628671" y="3315425"/>
            <a:ext cx="629833" cy="425702"/>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3770CC8F-8BA3-4F67-ADE5-EA4A5693C289}"/>
                  </a:ext>
                </a:extLst>
              </p14:cNvPr>
              <p14:cNvContentPartPr/>
              <p14:nvPr/>
            </p14:nvContentPartPr>
            <p14:xfrm>
              <a:off x="1222556" y="6409358"/>
              <a:ext cx="3139920" cy="146880"/>
            </p14:xfrm>
          </p:contentPart>
        </mc:Choice>
        <mc:Fallback>
          <p:pic>
            <p:nvPicPr>
              <p:cNvPr id="2" name="Ink 1">
                <a:extLst>
                  <a:ext uri="{FF2B5EF4-FFF2-40B4-BE49-F238E27FC236}">
                    <a16:creationId xmlns:a16="http://schemas.microsoft.com/office/drawing/2014/main" id="{3770CC8F-8BA3-4F67-ADE5-EA4A5693C289}"/>
                  </a:ext>
                </a:extLst>
              </p:cNvPr>
              <p:cNvPicPr/>
              <p:nvPr/>
            </p:nvPicPr>
            <p:blipFill>
              <a:blip r:embed="rId10"/>
              <a:stretch>
                <a:fillRect/>
              </a:stretch>
            </p:blipFill>
            <p:spPr>
              <a:xfrm>
                <a:off x="1159556" y="6346358"/>
                <a:ext cx="3265560" cy="272520"/>
              </a:xfrm>
              <a:prstGeom prst="rect">
                <a:avLst/>
              </a:prstGeom>
            </p:spPr>
          </p:pic>
        </mc:Fallback>
      </mc:AlternateContent>
    </p:spTree>
    <p:extLst>
      <p:ext uri="{BB962C8B-B14F-4D97-AF65-F5344CB8AC3E}">
        <p14:creationId xmlns:p14="http://schemas.microsoft.com/office/powerpoint/2010/main" val="41104059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ctangle 250">
            <a:extLst>
              <a:ext uri="{FF2B5EF4-FFF2-40B4-BE49-F238E27FC236}">
                <a16:creationId xmlns:a16="http://schemas.microsoft.com/office/drawing/2014/main" id="{92F597C8-13BB-443C-ADC1-739858FEB265}"/>
              </a:ext>
            </a:extLst>
          </p:cNvPr>
          <p:cNvSpPr/>
          <p:nvPr/>
        </p:nvSpPr>
        <p:spPr bwMode="gray">
          <a:xfrm>
            <a:off x="2908208" y="1837157"/>
            <a:ext cx="9205015" cy="3124306"/>
          </a:xfrm>
          <a:prstGeom prst="rect">
            <a:avLst/>
          </a:prstGeom>
          <a:solidFill>
            <a:schemeClr val="bg1"/>
          </a:solidFill>
          <a:ln>
            <a:solidFill>
              <a:schemeClr val="accent1">
                <a:lumMod val="50000"/>
              </a:schemeClr>
            </a:solidFill>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84" name="Rectangle 183">
            <a:extLst>
              <a:ext uri="{FF2B5EF4-FFF2-40B4-BE49-F238E27FC236}">
                <a16:creationId xmlns:a16="http://schemas.microsoft.com/office/drawing/2014/main" id="{60198C3C-AEF5-436B-AB49-5E7A470E345B}"/>
              </a:ext>
            </a:extLst>
          </p:cNvPr>
          <p:cNvSpPr/>
          <p:nvPr/>
        </p:nvSpPr>
        <p:spPr bwMode="gray">
          <a:xfrm>
            <a:off x="5079841" y="2053841"/>
            <a:ext cx="6925830" cy="2832693"/>
          </a:xfrm>
          <a:prstGeom prst="rect">
            <a:avLst/>
          </a:prstGeom>
          <a:solidFill>
            <a:schemeClr val="bg1"/>
          </a:solidFill>
          <a:ln>
            <a:solidFill>
              <a:schemeClr val="bg2">
                <a:lumMod val="90000"/>
              </a:schemeClr>
            </a:solidFill>
            <a:prstDash val="solid"/>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86" name="Title 1">
            <a:extLst>
              <a:ext uri="{FF2B5EF4-FFF2-40B4-BE49-F238E27FC236}">
                <a16:creationId xmlns:a16="http://schemas.microsoft.com/office/drawing/2014/main" id="{64067443-667B-474E-A0C3-D6F8EB45F02F}"/>
              </a:ext>
            </a:extLst>
          </p:cNvPr>
          <p:cNvSpPr>
            <a:spLocks noGrp="1"/>
          </p:cNvSpPr>
          <p:nvPr>
            <p:ph type="title"/>
          </p:nvPr>
        </p:nvSpPr>
        <p:spPr>
          <a:xfrm>
            <a:off x="365084" y="663180"/>
            <a:ext cx="10360152" cy="566928"/>
          </a:xfrm>
        </p:spPr>
        <p:txBody>
          <a:bodyPr/>
          <a:lstStyle/>
          <a:p>
            <a:pPr marL="8929" lvl="0">
              <a:spcBef>
                <a:spcPts val="67"/>
              </a:spcBef>
              <a:defRPr/>
            </a:pPr>
            <a:r>
              <a:rPr lang="en-US" sz="3600" kern="0" spc="-14" dirty="0">
                <a:solidFill>
                  <a:srgbClr val="000000"/>
                </a:solidFill>
              </a:rPr>
              <a:t>Space</a:t>
            </a:r>
            <a:r>
              <a:rPr lang="en-US" sz="3600" b="0" kern="0" spc="-14" dirty="0">
                <a:solidFill>
                  <a:srgbClr val="000000"/>
                </a:solidFill>
              </a:rPr>
              <a:t> – Interaction between Services</a:t>
            </a:r>
            <a:endParaRPr lang="en-US" sz="3600" b="0" kern="0" dirty="0">
              <a:solidFill>
                <a:sysClr val="window" lastClr="FFFFFF"/>
              </a:solidFill>
            </a:endParaRPr>
          </a:p>
        </p:txBody>
      </p:sp>
      <p:sp>
        <p:nvSpPr>
          <p:cNvPr id="71" name="Text Placeholder 1">
            <a:extLst>
              <a:ext uri="{FF2B5EF4-FFF2-40B4-BE49-F238E27FC236}">
                <a16:creationId xmlns:a16="http://schemas.microsoft.com/office/drawing/2014/main" id="{969D3036-99FB-41EB-9311-74325D3C2047}"/>
              </a:ext>
            </a:extLst>
          </p:cNvPr>
          <p:cNvSpPr txBox="1">
            <a:spLocks/>
          </p:cNvSpPr>
          <p:nvPr/>
        </p:nvSpPr>
        <p:spPr>
          <a:xfrm>
            <a:off x="323549" y="292040"/>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sz="900" b="1" kern="0" cap="all" spc="250" dirty="0">
                <a:solidFill>
                  <a:srgbClr val="787878">
                    <a:lumMod val="60000"/>
                    <a:lumOff val="40000"/>
                  </a:srgbClr>
                </a:solidFill>
                <a:latin typeface="Open Sans"/>
                <a:ea typeface="Nexa Black" charset="0"/>
                <a:cs typeface="Nexa Black" charset="0"/>
              </a:rPr>
              <a:t>Application PACKAGING</a:t>
            </a:r>
            <a:endPar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endParaRPr>
          </a:p>
        </p:txBody>
      </p:sp>
      <p:sp>
        <p:nvSpPr>
          <p:cNvPr id="72" name="TextBox 71">
            <a:extLst>
              <a:ext uri="{FF2B5EF4-FFF2-40B4-BE49-F238E27FC236}">
                <a16:creationId xmlns:a16="http://schemas.microsoft.com/office/drawing/2014/main" id="{03712EBC-D2B6-4007-B5A6-F90C08BE1AFE}"/>
              </a:ext>
            </a:extLst>
          </p:cNvPr>
          <p:cNvSpPr txBox="1"/>
          <p:nvPr/>
        </p:nvSpPr>
        <p:spPr>
          <a:xfrm>
            <a:off x="517842" y="1274782"/>
            <a:ext cx="10372331" cy="523220"/>
          </a:xfrm>
          <a:prstGeom prst="rect">
            <a:avLst/>
          </a:prstGeom>
          <a:noFill/>
        </p:spPr>
        <p:txBody>
          <a:bodyPr wrap="square" rtlCol="0">
            <a:spAutoFit/>
          </a:bodyPr>
          <a:lstStyle/>
          <a:p>
            <a:pPr lvl="0">
              <a:defRPr/>
            </a:pPr>
            <a:r>
              <a:rPr lang="en-US" sz="1400" dirty="0">
                <a:solidFill>
                  <a:srgbClr val="000000"/>
                </a:solidFill>
              </a:rPr>
              <a:t>Space follows the docker container approach to leverage distributed microservice architecture . Docker Images will be built for all the services and will be deployed to Kubernetes Cluster using Helm Charts. </a:t>
            </a:r>
          </a:p>
        </p:txBody>
      </p:sp>
      <p:pic>
        <p:nvPicPr>
          <p:cNvPr id="185" name="Picture 184">
            <a:extLst>
              <a:ext uri="{FF2B5EF4-FFF2-40B4-BE49-F238E27FC236}">
                <a16:creationId xmlns:a16="http://schemas.microsoft.com/office/drawing/2014/main" id="{C73A14DE-0F3A-4390-A855-E924D0A08ACC}"/>
              </a:ext>
            </a:extLst>
          </p:cNvPr>
          <p:cNvPicPr>
            <a:picLocks noChangeAspect="1"/>
          </p:cNvPicPr>
          <p:nvPr/>
        </p:nvPicPr>
        <p:blipFill>
          <a:blip r:embed="rId2"/>
          <a:stretch>
            <a:fillRect/>
          </a:stretch>
        </p:blipFill>
        <p:spPr>
          <a:xfrm>
            <a:off x="6170060" y="4032870"/>
            <a:ext cx="363149" cy="289190"/>
          </a:xfrm>
          <a:prstGeom prst="rect">
            <a:avLst/>
          </a:prstGeom>
        </p:spPr>
      </p:pic>
      <p:pic>
        <p:nvPicPr>
          <p:cNvPr id="187" name="Picture 186">
            <a:extLst>
              <a:ext uri="{FF2B5EF4-FFF2-40B4-BE49-F238E27FC236}">
                <a16:creationId xmlns:a16="http://schemas.microsoft.com/office/drawing/2014/main" id="{1D3758C3-9994-47D9-A9E8-D2FC3625A1A3}"/>
              </a:ext>
            </a:extLst>
          </p:cNvPr>
          <p:cNvPicPr>
            <a:picLocks noChangeAspect="1"/>
          </p:cNvPicPr>
          <p:nvPr/>
        </p:nvPicPr>
        <p:blipFill>
          <a:blip r:embed="rId3"/>
          <a:stretch>
            <a:fillRect/>
          </a:stretch>
        </p:blipFill>
        <p:spPr>
          <a:xfrm>
            <a:off x="5740481" y="4035614"/>
            <a:ext cx="303552" cy="294829"/>
          </a:xfrm>
          <a:prstGeom prst="rect">
            <a:avLst/>
          </a:prstGeom>
        </p:spPr>
      </p:pic>
      <p:sp>
        <p:nvSpPr>
          <p:cNvPr id="2" name="TextBox 1">
            <a:extLst>
              <a:ext uri="{FF2B5EF4-FFF2-40B4-BE49-F238E27FC236}">
                <a16:creationId xmlns:a16="http://schemas.microsoft.com/office/drawing/2014/main" id="{EABEAED4-09DC-473F-B16C-6E08C8B6495C}"/>
              </a:ext>
            </a:extLst>
          </p:cNvPr>
          <p:cNvSpPr txBox="1"/>
          <p:nvPr/>
        </p:nvSpPr>
        <p:spPr>
          <a:xfrm>
            <a:off x="1674347" y="4355812"/>
            <a:ext cx="939165" cy="123111"/>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Load balancer</a:t>
            </a:r>
          </a:p>
        </p:txBody>
      </p:sp>
      <p:pic>
        <p:nvPicPr>
          <p:cNvPr id="8" name="Graphic 7" descr="Programmer">
            <a:extLst>
              <a:ext uri="{FF2B5EF4-FFF2-40B4-BE49-F238E27FC236}">
                <a16:creationId xmlns:a16="http://schemas.microsoft.com/office/drawing/2014/main" id="{DDAC4BFD-34F8-4424-ABEC-8370AB72C941}"/>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031" y="3061085"/>
            <a:ext cx="457200" cy="457200"/>
          </a:xfrm>
          <a:prstGeom prst="rect">
            <a:avLst/>
          </a:prstGeom>
        </p:spPr>
      </p:pic>
      <p:pic>
        <p:nvPicPr>
          <p:cNvPr id="10" name="Graphic 9" descr="Tablet">
            <a:extLst>
              <a:ext uri="{FF2B5EF4-FFF2-40B4-BE49-F238E27FC236}">
                <a16:creationId xmlns:a16="http://schemas.microsoft.com/office/drawing/2014/main" id="{E9E2B22C-554A-417E-AC47-6CEA1F24B20B}"/>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031" y="3919161"/>
            <a:ext cx="457200" cy="457200"/>
          </a:xfrm>
          <a:prstGeom prst="rect">
            <a:avLst/>
          </a:prstGeom>
        </p:spPr>
      </p:pic>
      <p:pic>
        <p:nvPicPr>
          <p:cNvPr id="95" name="Picture 94">
            <a:extLst>
              <a:ext uri="{FF2B5EF4-FFF2-40B4-BE49-F238E27FC236}">
                <a16:creationId xmlns:a16="http://schemas.microsoft.com/office/drawing/2014/main" id="{129D704D-8D8E-4026-921D-701276B529AD}"/>
              </a:ext>
            </a:extLst>
          </p:cNvPr>
          <p:cNvPicPr>
            <a:picLocks noChangeAspect="1"/>
          </p:cNvPicPr>
          <p:nvPr/>
        </p:nvPicPr>
        <p:blipFill>
          <a:blip r:embed="rId8"/>
          <a:stretch>
            <a:fillRect/>
          </a:stretch>
        </p:blipFill>
        <p:spPr>
          <a:xfrm>
            <a:off x="1869955" y="3979101"/>
            <a:ext cx="372562" cy="337320"/>
          </a:xfrm>
          <a:prstGeom prst="rect">
            <a:avLst/>
          </a:prstGeom>
        </p:spPr>
      </p:pic>
      <p:sp>
        <p:nvSpPr>
          <p:cNvPr id="96" name="TextBox 95">
            <a:extLst>
              <a:ext uri="{FF2B5EF4-FFF2-40B4-BE49-F238E27FC236}">
                <a16:creationId xmlns:a16="http://schemas.microsoft.com/office/drawing/2014/main" id="{4EE1F320-C83C-4592-BBAA-F189171C7CFC}"/>
              </a:ext>
            </a:extLst>
          </p:cNvPr>
          <p:cNvSpPr txBox="1"/>
          <p:nvPr/>
        </p:nvSpPr>
        <p:spPr>
          <a:xfrm>
            <a:off x="885370" y="4355813"/>
            <a:ext cx="631419" cy="123110"/>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Public IP</a:t>
            </a:r>
          </a:p>
        </p:txBody>
      </p:sp>
      <p:sp>
        <p:nvSpPr>
          <p:cNvPr id="97" name="Rectangle 96">
            <a:extLst>
              <a:ext uri="{FF2B5EF4-FFF2-40B4-BE49-F238E27FC236}">
                <a16:creationId xmlns:a16="http://schemas.microsoft.com/office/drawing/2014/main" id="{0979BBC9-6A55-4E84-BD86-C17F33F4F7A0}"/>
              </a:ext>
            </a:extLst>
          </p:cNvPr>
          <p:cNvSpPr/>
          <p:nvPr/>
        </p:nvSpPr>
        <p:spPr bwMode="gray">
          <a:xfrm>
            <a:off x="3090355" y="3820724"/>
            <a:ext cx="1868742" cy="756897"/>
          </a:xfrm>
          <a:prstGeom prst="rect">
            <a:avLst/>
          </a:prstGeom>
          <a:solidFill>
            <a:schemeClr val="bg1">
              <a:lumMod val="95000"/>
            </a:schemeClr>
          </a:solidFill>
          <a:ln>
            <a:solidFill>
              <a:schemeClr val="bg2">
                <a:lumMod val="90000"/>
              </a:schemeClr>
            </a:solidFill>
            <a:prstDash val="solid"/>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98" name="Picture 97">
            <a:extLst>
              <a:ext uri="{FF2B5EF4-FFF2-40B4-BE49-F238E27FC236}">
                <a16:creationId xmlns:a16="http://schemas.microsoft.com/office/drawing/2014/main" id="{6FA929B7-F65E-48C5-BC07-7B3C38444D72}"/>
              </a:ext>
            </a:extLst>
          </p:cNvPr>
          <p:cNvPicPr>
            <a:picLocks noChangeAspect="1"/>
          </p:cNvPicPr>
          <p:nvPr/>
        </p:nvPicPr>
        <p:blipFill>
          <a:blip r:embed="rId3"/>
          <a:stretch>
            <a:fillRect/>
          </a:stretch>
        </p:blipFill>
        <p:spPr>
          <a:xfrm>
            <a:off x="3311485" y="4026184"/>
            <a:ext cx="303552" cy="294829"/>
          </a:xfrm>
          <a:prstGeom prst="rect">
            <a:avLst/>
          </a:prstGeom>
        </p:spPr>
      </p:pic>
      <p:pic>
        <p:nvPicPr>
          <p:cNvPr id="99" name="Picture 98">
            <a:extLst>
              <a:ext uri="{FF2B5EF4-FFF2-40B4-BE49-F238E27FC236}">
                <a16:creationId xmlns:a16="http://schemas.microsoft.com/office/drawing/2014/main" id="{67D17865-D1ED-478B-8224-8D0605DC97E6}"/>
              </a:ext>
            </a:extLst>
          </p:cNvPr>
          <p:cNvPicPr>
            <a:picLocks noChangeAspect="1"/>
          </p:cNvPicPr>
          <p:nvPr/>
        </p:nvPicPr>
        <p:blipFill>
          <a:blip r:embed="rId2"/>
          <a:stretch>
            <a:fillRect/>
          </a:stretch>
        </p:blipFill>
        <p:spPr>
          <a:xfrm>
            <a:off x="3823928" y="3852949"/>
            <a:ext cx="363149" cy="289190"/>
          </a:xfrm>
          <a:prstGeom prst="rect">
            <a:avLst/>
          </a:prstGeom>
        </p:spPr>
      </p:pic>
      <p:pic>
        <p:nvPicPr>
          <p:cNvPr id="100" name="Picture 99">
            <a:extLst>
              <a:ext uri="{FF2B5EF4-FFF2-40B4-BE49-F238E27FC236}">
                <a16:creationId xmlns:a16="http://schemas.microsoft.com/office/drawing/2014/main" id="{6FDA4D3B-D11B-4311-BE4F-54799BE511B2}"/>
              </a:ext>
            </a:extLst>
          </p:cNvPr>
          <p:cNvPicPr>
            <a:picLocks noChangeAspect="1"/>
          </p:cNvPicPr>
          <p:nvPr/>
        </p:nvPicPr>
        <p:blipFill>
          <a:blip r:embed="rId2"/>
          <a:stretch>
            <a:fillRect/>
          </a:stretch>
        </p:blipFill>
        <p:spPr>
          <a:xfrm>
            <a:off x="3853578" y="4215285"/>
            <a:ext cx="363149" cy="289190"/>
          </a:xfrm>
          <a:prstGeom prst="rect">
            <a:avLst/>
          </a:prstGeom>
        </p:spPr>
      </p:pic>
      <p:pic>
        <p:nvPicPr>
          <p:cNvPr id="11" name="Picture 10">
            <a:extLst>
              <a:ext uri="{FF2B5EF4-FFF2-40B4-BE49-F238E27FC236}">
                <a16:creationId xmlns:a16="http://schemas.microsoft.com/office/drawing/2014/main" id="{51629FA4-81B9-4816-87C0-CEE8E9ADBDBB}"/>
              </a:ext>
            </a:extLst>
          </p:cNvPr>
          <p:cNvPicPr>
            <a:picLocks noChangeAspect="1"/>
          </p:cNvPicPr>
          <p:nvPr/>
        </p:nvPicPr>
        <p:blipFill>
          <a:blip r:embed="rId9"/>
          <a:stretch>
            <a:fillRect/>
          </a:stretch>
        </p:blipFill>
        <p:spPr>
          <a:xfrm>
            <a:off x="4433642" y="4029002"/>
            <a:ext cx="308259" cy="289191"/>
          </a:xfrm>
          <a:prstGeom prst="rect">
            <a:avLst/>
          </a:prstGeom>
        </p:spPr>
      </p:pic>
      <p:cxnSp>
        <p:nvCxnSpPr>
          <p:cNvPr id="13" name="Connector: Elbow 12">
            <a:extLst>
              <a:ext uri="{FF2B5EF4-FFF2-40B4-BE49-F238E27FC236}">
                <a16:creationId xmlns:a16="http://schemas.microsoft.com/office/drawing/2014/main" id="{5EEB2961-F8E5-4819-8137-A3FA49432799}"/>
              </a:ext>
            </a:extLst>
          </p:cNvPr>
          <p:cNvCxnSpPr>
            <a:cxnSpLocks/>
          </p:cNvCxnSpPr>
          <p:nvPr/>
        </p:nvCxnSpPr>
        <p:spPr>
          <a:xfrm flipV="1">
            <a:off x="3615037" y="3997544"/>
            <a:ext cx="208891" cy="17605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25BE1D3A-F372-41C0-BF5C-9318D527C468}"/>
              </a:ext>
            </a:extLst>
          </p:cNvPr>
          <p:cNvCxnSpPr>
            <a:cxnSpLocks/>
          </p:cNvCxnSpPr>
          <p:nvPr/>
        </p:nvCxnSpPr>
        <p:spPr>
          <a:xfrm>
            <a:off x="3615037" y="4173599"/>
            <a:ext cx="238541" cy="18628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160AD79-78FA-44E9-95FD-EBADC4DE9D15}"/>
              </a:ext>
            </a:extLst>
          </p:cNvPr>
          <p:cNvCxnSpPr>
            <a:cxnSpLocks/>
          </p:cNvCxnSpPr>
          <p:nvPr/>
        </p:nvCxnSpPr>
        <p:spPr>
          <a:xfrm rot="10800000">
            <a:off x="4187078" y="3997544"/>
            <a:ext cx="246565" cy="176054"/>
          </a:xfrm>
          <a:prstGeom prst="bentConnector3">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6FD972E8-3315-424E-BA5A-912EEB5DC49C}"/>
              </a:ext>
            </a:extLst>
          </p:cNvPr>
          <p:cNvCxnSpPr>
            <a:cxnSpLocks/>
          </p:cNvCxnSpPr>
          <p:nvPr/>
        </p:nvCxnSpPr>
        <p:spPr>
          <a:xfrm rot="10800000" flipV="1">
            <a:off x="4216728" y="4173598"/>
            <a:ext cx="216915" cy="186282"/>
          </a:xfrm>
          <a:prstGeom prst="bentConnector3">
            <a:avLst>
              <a:gd name="adj1" fmla="val 50000"/>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AC33DAE4-43A3-45D3-A5A2-4FD5ADF5A088}"/>
              </a:ext>
            </a:extLst>
          </p:cNvPr>
          <p:cNvSpPr txBox="1"/>
          <p:nvPr/>
        </p:nvSpPr>
        <p:spPr>
          <a:xfrm>
            <a:off x="4306720" y="4374156"/>
            <a:ext cx="689456" cy="215444"/>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Nginx –ingress controller</a:t>
            </a:r>
          </a:p>
        </p:txBody>
      </p:sp>
      <p:pic>
        <p:nvPicPr>
          <p:cNvPr id="42" name="Picture 41">
            <a:extLst>
              <a:ext uri="{FF2B5EF4-FFF2-40B4-BE49-F238E27FC236}">
                <a16:creationId xmlns:a16="http://schemas.microsoft.com/office/drawing/2014/main" id="{72FF6E12-6E9C-483A-BB38-1D6158242A28}"/>
              </a:ext>
            </a:extLst>
          </p:cNvPr>
          <p:cNvPicPr>
            <a:picLocks noChangeAspect="1"/>
          </p:cNvPicPr>
          <p:nvPr/>
        </p:nvPicPr>
        <p:blipFill>
          <a:blip r:embed="rId10"/>
          <a:stretch>
            <a:fillRect/>
          </a:stretch>
        </p:blipFill>
        <p:spPr>
          <a:xfrm>
            <a:off x="5269154" y="4017459"/>
            <a:ext cx="307864" cy="331132"/>
          </a:xfrm>
          <a:prstGeom prst="rect">
            <a:avLst/>
          </a:prstGeom>
        </p:spPr>
      </p:pic>
      <p:pic>
        <p:nvPicPr>
          <p:cNvPr id="128" name="Picture 127">
            <a:extLst>
              <a:ext uri="{FF2B5EF4-FFF2-40B4-BE49-F238E27FC236}">
                <a16:creationId xmlns:a16="http://schemas.microsoft.com/office/drawing/2014/main" id="{085493B0-5C3F-4504-BAE6-C90868919723}"/>
              </a:ext>
            </a:extLst>
          </p:cNvPr>
          <p:cNvPicPr>
            <a:picLocks noChangeAspect="1"/>
          </p:cNvPicPr>
          <p:nvPr/>
        </p:nvPicPr>
        <p:blipFill>
          <a:blip r:embed="rId9"/>
          <a:stretch>
            <a:fillRect/>
          </a:stretch>
        </p:blipFill>
        <p:spPr>
          <a:xfrm>
            <a:off x="6203713" y="3563758"/>
            <a:ext cx="308259" cy="289191"/>
          </a:xfrm>
          <a:prstGeom prst="rect">
            <a:avLst/>
          </a:prstGeom>
        </p:spPr>
      </p:pic>
      <p:pic>
        <p:nvPicPr>
          <p:cNvPr id="130" name="Picture 129">
            <a:extLst>
              <a:ext uri="{FF2B5EF4-FFF2-40B4-BE49-F238E27FC236}">
                <a16:creationId xmlns:a16="http://schemas.microsoft.com/office/drawing/2014/main" id="{A71FAAE2-0280-4EEB-8D71-A5F566CE85D8}"/>
              </a:ext>
            </a:extLst>
          </p:cNvPr>
          <p:cNvPicPr>
            <a:picLocks noChangeAspect="1"/>
          </p:cNvPicPr>
          <p:nvPr/>
        </p:nvPicPr>
        <p:blipFill>
          <a:blip r:embed="rId3"/>
          <a:stretch>
            <a:fillRect/>
          </a:stretch>
        </p:blipFill>
        <p:spPr>
          <a:xfrm>
            <a:off x="7502274" y="3510667"/>
            <a:ext cx="303552" cy="294829"/>
          </a:xfrm>
          <a:prstGeom prst="rect">
            <a:avLst/>
          </a:prstGeom>
        </p:spPr>
      </p:pic>
      <p:pic>
        <p:nvPicPr>
          <p:cNvPr id="134" name="Picture 133">
            <a:extLst>
              <a:ext uri="{FF2B5EF4-FFF2-40B4-BE49-F238E27FC236}">
                <a16:creationId xmlns:a16="http://schemas.microsoft.com/office/drawing/2014/main" id="{9D2F2780-A598-494D-B82D-347D285859C3}"/>
              </a:ext>
            </a:extLst>
          </p:cNvPr>
          <p:cNvPicPr>
            <a:picLocks noChangeAspect="1"/>
          </p:cNvPicPr>
          <p:nvPr/>
        </p:nvPicPr>
        <p:blipFill>
          <a:blip r:embed="rId2"/>
          <a:stretch>
            <a:fillRect/>
          </a:stretch>
        </p:blipFill>
        <p:spPr>
          <a:xfrm>
            <a:off x="8106721" y="3332196"/>
            <a:ext cx="363149" cy="289190"/>
          </a:xfrm>
          <a:prstGeom prst="rect">
            <a:avLst/>
          </a:prstGeom>
        </p:spPr>
      </p:pic>
      <p:pic>
        <p:nvPicPr>
          <p:cNvPr id="136" name="Picture 135">
            <a:extLst>
              <a:ext uri="{FF2B5EF4-FFF2-40B4-BE49-F238E27FC236}">
                <a16:creationId xmlns:a16="http://schemas.microsoft.com/office/drawing/2014/main" id="{CAD77CBE-3CD7-4F1B-A642-BD7F683E78C4}"/>
              </a:ext>
            </a:extLst>
          </p:cNvPr>
          <p:cNvPicPr>
            <a:picLocks noChangeAspect="1"/>
          </p:cNvPicPr>
          <p:nvPr/>
        </p:nvPicPr>
        <p:blipFill>
          <a:blip r:embed="rId2"/>
          <a:stretch>
            <a:fillRect/>
          </a:stretch>
        </p:blipFill>
        <p:spPr>
          <a:xfrm>
            <a:off x="8121547" y="3695321"/>
            <a:ext cx="363149" cy="289190"/>
          </a:xfrm>
          <a:prstGeom prst="rect">
            <a:avLst/>
          </a:prstGeom>
        </p:spPr>
      </p:pic>
      <p:pic>
        <p:nvPicPr>
          <p:cNvPr id="137" name="Picture 136">
            <a:extLst>
              <a:ext uri="{FF2B5EF4-FFF2-40B4-BE49-F238E27FC236}">
                <a16:creationId xmlns:a16="http://schemas.microsoft.com/office/drawing/2014/main" id="{94322ACE-CC53-4FE0-B9E1-1F2AF3AB5DE6}"/>
              </a:ext>
            </a:extLst>
          </p:cNvPr>
          <p:cNvPicPr>
            <a:picLocks noChangeAspect="1"/>
          </p:cNvPicPr>
          <p:nvPr/>
        </p:nvPicPr>
        <p:blipFill>
          <a:blip r:embed="rId9"/>
          <a:stretch>
            <a:fillRect/>
          </a:stretch>
        </p:blipFill>
        <p:spPr>
          <a:xfrm>
            <a:off x="8716435" y="3508249"/>
            <a:ext cx="308259" cy="289191"/>
          </a:xfrm>
          <a:prstGeom prst="rect">
            <a:avLst/>
          </a:prstGeom>
        </p:spPr>
      </p:pic>
      <p:cxnSp>
        <p:nvCxnSpPr>
          <p:cNvPr id="138" name="Connector: Elbow 137">
            <a:extLst>
              <a:ext uri="{FF2B5EF4-FFF2-40B4-BE49-F238E27FC236}">
                <a16:creationId xmlns:a16="http://schemas.microsoft.com/office/drawing/2014/main" id="{A360B1B9-F9BE-4A91-AA95-E3AC94E7E969}"/>
              </a:ext>
            </a:extLst>
          </p:cNvPr>
          <p:cNvCxnSpPr>
            <a:cxnSpLocks/>
          </p:cNvCxnSpPr>
          <p:nvPr/>
        </p:nvCxnSpPr>
        <p:spPr>
          <a:xfrm flipV="1">
            <a:off x="7805826" y="3496931"/>
            <a:ext cx="300895" cy="1732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4E9A5C69-C436-42DD-88AD-B041B3A2C45F}"/>
              </a:ext>
            </a:extLst>
          </p:cNvPr>
          <p:cNvCxnSpPr>
            <a:cxnSpLocks/>
          </p:cNvCxnSpPr>
          <p:nvPr/>
        </p:nvCxnSpPr>
        <p:spPr>
          <a:xfrm>
            <a:off x="7805826" y="3676935"/>
            <a:ext cx="330545" cy="18910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09377195-E0B9-484D-8B5C-34BF8BE8FC7E}"/>
              </a:ext>
            </a:extLst>
          </p:cNvPr>
          <p:cNvCxnSpPr>
            <a:cxnSpLocks/>
          </p:cNvCxnSpPr>
          <p:nvPr/>
        </p:nvCxnSpPr>
        <p:spPr>
          <a:xfrm rot="10800000">
            <a:off x="8469871" y="3476791"/>
            <a:ext cx="246565" cy="176054"/>
          </a:xfrm>
          <a:prstGeom prst="bentConnector3">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7FDE9162-F4D6-4286-8CEF-5A655605DA72}"/>
              </a:ext>
            </a:extLst>
          </p:cNvPr>
          <p:cNvCxnSpPr>
            <a:cxnSpLocks/>
          </p:cNvCxnSpPr>
          <p:nvPr/>
        </p:nvCxnSpPr>
        <p:spPr>
          <a:xfrm rot="10800000" flipV="1">
            <a:off x="8484697" y="3657990"/>
            <a:ext cx="231741" cy="206301"/>
          </a:xfrm>
          <a:prstGeom prst="bentConnector3">
            <a:avLst>
              <a:gd name="adj1" fmla="val 50000"/>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38C70812-3FEA-451C-AC69-F1E5EB0C6925}"/>
              </a:ext>
            </a:extLst>
          </p:cNvPr>
          <p:cNvSpPr txBox="1"/>
          <p:nvPr/>
        </p:nvSpPr>
        <p:spPr>
          <a:xfrm>
            <a:off x="8673353" y="3858533"/>
            <a:ext cx="770342" cy="215444"/>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Back-end API(Springboot)</a:t>
            </a:r>
          </a:p>
        </p:txBody>
      </p:sp>
      <p:pic>
        <p:nvPicPr>
          <p:cNvPr id="147" name="Picture 146">
            <a:extLst>
              <a:ext uri="{FF2B5EF4-FFF2-40B4-BE49-F238E27FC236}">
                <a16:creationId xmlns:a16="http://schemas.microsoft.com/office/drawing/2014/main" id="{64F91409-4663-4A97-9571-C789A8EEC4A1}"/>
              </a:ext>
            </a:extLst>
          </p:cNvPr>
          <p:cNvPicPr>
            <a:picLocks noChangeAspect="1"/>
          </p:cNvPicPr>
          <p:nvPr/>
        </p:nvPicPr>
        <p:blipFill>
          <a:blip r:embed="rId3"/>
          <a:stretch>
            <a:fillRect/>
          </a:stretch>
        </p:blipFill>
        <p:spPr>
          <a:xfrm>
            <a:off x="7571533" y="2379896"/>
            <a:ext cx="303552" cy="294829"/>
          </a:xfrm>
          <a:prstGeom prst="rect">
            <a:avLst/>
          </a:prstGeom>
        </p:spPr>
      </p:pic>
      <p:pic>
        <p:nvPicPr>
          <p:cNvPr id="148" name="Picture 147">
            <a:extLst>
              <a:ext uri="{FF2B5EF4-FFF2-40B4-BE49-F238E27FC236}">
                <a16:creationId xmlns:a16="http://schemas.microsoft.com/office/drawing/2014/main" id="{94C160C4-FBB5-411F-8BA7-EB085B99065F}"/>
              </a:ext>
            </a:extLst>
          </p:cNvPr>
          <p:cNvPicPr>
            <a:picLocks noChangeAspect="1"/>
          </p:cNvPicPr>
          <p:nvPr/>
        </p:nvPicPr>
        <p:blipFill>
          <a:blip r:embed="rId2"/>
          <a:stretch>
            <a:fillRect/>
          </a:stretch>
        </p:blipFill>
        <p:spPr>
          <a:xfrm>
            <a:off x="8083976" y="2198497"/>
            <a:ext cx="363149" cy="289190"/>
          </a:xfrm>
          <a:prstGeom prst="rect">
            <a:avLst/>
          </a:prstGeom>
        </p:spPr>
      </p:pic>
      <p:pic>
        <p:nvPicPr>
          <p:cNvPr id="149" name="Picture 148">
            <a:extLst>
              <a:ext uri="{FF2B5EF4-FFF2-40B4-BE49-F238E27FC236}">
                <a16:creationId xmlns:a16="http://schemas.microsoft.com/office/drawing/2014/main" id="{1FE6C101-0934-41E4-9EF6-3FDBBC21639A}"/>
              </a:ext>
            </a:extLst>
          </p:cNvPr>
          <p:cNvPicPr>
            <a:picLocks noChangeAspect="1"/>
          </p:cNvPicPr>
          <p:nvPr/>
        </p:nvPicPr>
        <p:blipFill>
          <a:blip r:embed="rId2"/>
          <a:stretch>
            <a:fillRect/>
          </a:stretch>
        </p:blipFill>
        <p:spPr>
          <a:xfrm>
            <a:off x="8116991" y="2572238"/>
            <a:ext cx="363149" cy="289190"/>
          </a:xfrm>
          <a:prstGeom prst="rect">
            <a:avLst/>
          </a:prstGeom>
        </p:spPr>
      </p:pic>
      <p:pic>
        <p:nvPicPr>
          <p:cNvPr id="150" name="Picture 149">
            <a:extLst>
              <a:ext uri="{FF2B5EF4-FFF2-40B4-BE49-F238E27FC236}">
                <a16:creationId xmlns:a16="http://schemas.microsoft.com/office/drawing/2014/main" id="{11315D01-DDC3-4297-8B04-4C4312ACBE2A}"/>
              </a:ext>
            </a:extLst>
          </p:cNvPr>
          <p:cNvPicPr>
            <a:picLocks noChangeAspect="1"/>
          </p:cNvPicPr>
          <p:nvPr/>
        </p:nvPicPr>
        <p:blipFill>
          <a:blip r:embed="rId9"/>
          <a:stretch>
            <a:fillRect/>
          </a:stretch>
        </p:blipFill>
        <p:spPr>
          <a:xfrm>
            <a:off x="8693690" y="2374550"/>
            <a:ext cx="308259" cy="289191"/>
          </a:xfrm>
          <a:prstGeom prst="rect">
            <a:avLst/>
          </a:prstGeom>
        </p:spPr>
      </p:pic>
      <p:cxnSp>
        <p:nvCxnSpPr>
          <p:cNvPr id="151" name="Connector: Elbow 150">
            <a:extLst>
              <a:ext uri="{FF2B5EF4-FFF2-40B4-BE49-F238E27FC236}">
                <a16:creationId xmlns:a16="http://schemas.microsoft.com/office/drawing/2014/main" id="{D0A534F8-6DB0-4754-9C5B-3E870B5A0ABE}"/>
              </a:ext>
            </a:extLst>
          </p:cNvPr>
          <p:cNvCxnSpPr>
            <a:cxnSpLocks/>
          </p:cNvCxnSpPr>
          <p:nvPr/>
        </p:nvCxnSpPr>
        <p:spPr>
          <a:xfrm flipV="1">
            <a:off x="7875085" y="2343092"/>
            <a:ext cx="208891" cy="17605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91693099-5FEF-4D40-8044-25884682000D}"/>
              </a:ext>
            </a:extLst>
          </p:cNvPr>
          <p:cNvCxnSpPr>
            <a:cxnSpLocks/>
          </p:cNvCxnSpPr>
          <p:nvPr/>
        </p:nvCxnSpPr>
        <p:spPr>
          <a:xfrm>
            <a:off x="7875085" y="2519147"/>
            <a:ext cx="238541" cy="18628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6E83AE39-F592-41F0-8276-288F2395FCBD}"/>
              </a:ext>
            </a:extLst>
          </p:cNvPr>
          <p:cNvCxnSpPr>
            <a:cxnSpLocks/>
          </p:cNvCxnSpPr>
          <p:nvPr/>
        </p:nvCxnSpPr>
        <p:spPr>
          <a:xfrm rot="10800000">
            <a:off x="8447126" y="2332465"/>
            <a:ext cx="246565" cy="176054"/>
          </a:xfrm>
          <a:prstGeom prst="bentConnector3">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F2AAD01F-CC5B-4E98-8CB1-3A2BC9731EC9}"/>
              </a:ext>
            </a:extLst>
          </p:cNvPr>
          <p:cNvCxnSpPr>
            <a:cxnSpLocks/>
          </p:cNvCxnSpPr>
          <p:nvPr/>
        </p:nvCxnSpPr>
        <p:spPr>
          <a:xfrm rot="10800000" flipV="1">
            <a:off x="8476776" y="2508519"/>
            <a:ext cx="216915" cy="186282"/>
          </a:xfrm>
          <a:prstGeom prst="bentConnector3">
            <a:avLst>
              <a:gd name="adj1" fmla="val 50000"/>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67807995-A136-45B4-B2C1-3BB3D9F68B24}"/>
              </a:ext>
            </a:extLst>
          </p:cNvPr>
          <p:cNvSpPr txBox="1"/>
          <p:nvPr/>
        </p:nvSpPr>
        <p:spPr>
          <a:xfrm>
            <a:off x="8617043" y="2685733"/>
            <a:ext cx="753302" cy="107722"/>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ML API(Python)</a:t>
            </a:r>
          </a:p>
        </p:txBody>
      </p:sp>
      <p:pic>
        <p:nvPicPr>
          <p:cNvPr id="157" name="Picture 156">
            <a:extLst>
              <a:ext uri="{FF2B5EF4-FFF2-40B4-BE49-F238E27FC236}">
                <a16:creationId xmlns:a16="http://schemas.microsoft.com/office/drawing/2014/main" id="{29A8B800-46D3-427E-AF20-1AC6AFA6F943}"/>
              </a:ext>
            </a:extLst>
          </p:cNvPr>
          <p:cNvPicPr>
            <a:picLocks noChangeAspect="1"/>
          </p:cNvPicPr>
          <p:nvPr/>
        </p:nvPicPr>
        <p:blipFill>
          <a:blip r:embed="rId2"/>
          <a:stretch>
            <a:fillRect/>
          </a:stretch>
        </p:blipFill>
        <p:spPr>
          <a:xfrm>
            <a:off x="6085514" y="2448627"/>
            <a:ext cx="363149" cy="289190"/>
          </a:xfrm>
          <a:prstGeom prst="rect">
            <a:avLst/>
          </a:prstGeom>
        </p:spPr>
      </p:pic>
      <p:pic>
        <p:nvPicPr>
          <p:cNvPr id="158" name="Picture 157">
            <a:extLst>
              <a:ext uri="{FF2B5EF4-FFF2-40B4-BE49-F238E27FC236}">
                <a16:creationId xmlns:a16="http://schemas.microsoft.com/office/drawing/2014/main" id="{0E887B73-4B99-4E19-8CF5-BCF238B0BE32}"/>
              </a:ext>
            </a:extLst>
          </p:cNvPr>
          <p:cNvPicPr>
            <a:picLocks noChangeAspect="1"/>
          </p:cNvPicPr>
          <p:nvPr/>
        </p:nvPicPr>
        <p:blipFill>
          <a:blip r:embed="rId3"/>
          <a:stretch>
            <a:fillRect/>
          </a:stretch>
        </p:blipFill>
        <p:spPr>
          <a:xfrm>
            <a:off x="5675895" y="2447188"/>
            <a:ext cx="303552" cy="294829"/>
          </a:xfrm>
          <a:prstGeom prst="rect">
            <a:avLst/>
          </a:prstGeom>
        </p:spPr>
      </p:pic>
      <p:pic>
        <p:nvPicPr>
          <p:cNvPr id="159" name="Picture 158">
            <a:extLst>
              <a:ext uri="{FF2B5EF4-FFF2-40B4-BE49-F238E27FC236}">
                <a16:creationId xmlns:a16="http://schemas.microsoft.com/office/drawing/2014/main" id="{68C9CE77-6893-4B9C-8821-3D41DD850AE7}"/>
              </a:ext>
            </a:extLst>
          </p:cNvPr>
          <p:cNvPicPr>
            <a:picLocks noChangeAspect="1"/>
          </p:cNvPicPr>
          <p:nvPr/>
        </p:nvPicPr>
        <p:blipFill>
          <a:blip r:embed="rId9"/>
          <a:stretch>
            <a:fillRect/>
          </a:stretch>
        </p:blipFill>
        <p:spPr>
          <a:xfrm>
            <a:off x="6631812" y="2440690"/>
            <a:ext cx="308259" cy="289191"/>
          </a:xfrm>
          <a:prstGeom prst="rect">
            <a:avLst/>
          </a:prstGeom>
        </p:spPr>
      </p:pic>
      <p:pic>
        <p:nvPicPr>
          <p:cNvPr id="160" name="Picture 159">
            <a:extLst>
              <a:ext uri="{FF2B5EF4-FFF2-40B4-BE49-F238E27FC236}">
                <a16:creationId xmlns:a16="http://schemas.microsoft.com/office/drawing/2014/main" id="{4F19560D-F517-45EA-917A-7744645CEE15}"/>
              </a:ext>
            </a:extLst>
          </p:cNvPr>
          <p:cNvPicPr>
            <a:picLocks noChangeAspect="1"/>
          </p:cNvPicPr>
          <p:nvPr/>
        </p:nvPicPr>
        <p:blipFill>
          <a:blip r:embed="rId3"/>
          <a:stretch>
            <a:fillRect/>
          </a:stretch>
        </p:blipFill>
        <p:spPr>
          <a:xfrm>
            <a:off x="9860852" y="2330186"/>
            <a:ext cx="303552" cy="294829"/>
          </a:xfrm>
          <a:prstGeom prst="rect">
            <a:avLst/>
          </a:prstGeom>
        </p:spPr>
      </p:pic>
      <p:pic>
        <p:nvPicPr>
          <p:cNvPr id="161" name="Picture 160">
            <a:extLst>
              <a:ext uri="{FF2B5EF4-FFF2-40B4-BE49-F238E27FC236}">
                <a16:creationId xmlns:a16="http://schemas.microsoft.com/office/drawing/2014/main" id="{3019C1BB-CD91-4722-B1E5-684EF2F19A7F}"/>
              </a:ext>
            </a:extLst>
          </p:cNvPr>
          <p:cNvPicPr>
            <a:picLocks noChangeAspect="1"/>
          </p:cNvPicPr>
          <p:nvPr/>
        </p:nvPicPr>
        <p:blipFill>
          <a:blip r:embed="rId2"/>
          <a:stretch>
            <a:fillRect/>
          </a:stretch>
        </p:blipFill>
        <p:spPr>
          <a:xfrm>
            <a:off x="10373295" y="2156951"/>
            <a:ext cx="363149" cy="289190"/>
          </a:xfrm>
          <a:prstGeom prst="rect">
            <a:avLst/>
          </a:prstGeom>
        </p:spPr>
      </p:pic>
      <p:pic>
        <p:nvPicPr>
          <p:cNvPr id="162" name="Picture 161">
            <a:extLst>
              <a:ext uri="{FF2B5EF4-FFF2-40B4-BE49-F238E27FC236}">
                <a16:creationId xmlns:a16="http://schemas.microsoft.com/office/drawing/2014/main" id="{7996F5B5-E521-4C32-86F1-DF97219818AA}"/>
              </a:ext>
            </a:extLst>
          </p:cNvPr>
          <p:cNvPicPr>
            <a:picLocks noChangeAspect="1"/>
          </p:cNvPicPr>
          <p:nvPr/>
        </p:nvPicPr>
        <p:blipFill>
          <a:blip r:embed="rId2"/>
          <a:stretch>
            <a:fillRect/>
          </a:stretch>
        </p:blipFill>
        <p:spPr>
          <a:xfrm>
            <a:off x="10402945" y="2519287"/>
            <a:ext cx="363149" cy="289190"/>
          </a:xfrm>
          <a:prstGeom prst="rect">
            <a:avLst/>
          </a:prstGeom>
        </p:spPr>
      </p:pic>
      <p:pic>
        <p:nvPicPr>
          <p:cNvPr id="163" name="Picture 162">
            <a:extLst>
              <a:ext uri="{FF2B5EF4-FFF2-40B4-BE49-F238E27FC236}">
                <a16:creationId xmlns:a16="http://schemas.microsoft.com/office/drawing/2014/main" id="{72438901-EE30-460C-B808-1EE2D333AADA}"/>
              </a:ext>
            </a:extLst>
          </p:cNvPr>
          <p:cNvPicPr>
            <a:picLocks noChangeAspect="1"/>
          </p:cNvPicPr>
          <p:nvPr/>
        </p:nvPicPr>
        <p:blipFill>
          <a:blip r:embed="rId9"/>
          <a:stretch>
            <a:fillRect/>
          </a:stretch>
        </p:blipFill>
        <p:spPr>
          <a:xfrm>
            <a:off x="10983009" y="2333004"/>
            <a:ext cx="308259" cy="289191"/>
          </a:xfrm>
          <a:prstGeom prst="rect">
            <a:avLst/>
          </a:prstGeom>
        </p:spPr>
      </p:pic>
      <p:cxnSp>
        <p:nvCxnSpPr>
          <p:cNvPr id="164" name="Connector: Elbow 163">
            <a:extLst>
              <a:ext uri="{FF2B5EF4-FFF2-40B4-BE49-F238E27FC236}">
                <a16:creationId xmlns:a16="http://schemas.microsoft.com/office/drawing/2014/main" id="{220D90AB-DA08-40FC-8ED0-937066A356CB}"/>
              </a:ext>
            </a:extLst>
          </p:cNvPr>
          <p:cNvCxnSpPr>
            <a:cxnSpLocks/>
          </p:cNvCxnSpPr>
          <p:nvPr/>
        </p:nvCxnSpPr>
        <p:spPr>
          <a:xfrm flipV="1">
            <a:off x="10164404" y="2301546"/>
            <a:ext cx="208891" cy="17605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EE7F57C5-7AD9-44A0-801B-04E6D7AFAB98}"/>
              </a:ext>
            </a:extLst>
          </p:cNvPr>
          <p:cNvCxnSpPr>
            <a:cxnSpLocks/>
          </p:cNvCxnSpPr>
          <p:nvPr/>
        </p:nvCxnSpPr>
        <p:spPr>
          <a:xfrm>
            <a:off x="10164404" y="2477601"/>
            <a:ext cx="238541" cy="18628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0F0C7EAB-DC4B-4DDC-8523-F22C2253611F}"/>
              </a:ext>
            </a:extLst>
          </p:cNvPr>
          <p:cNvCxnSpPr>
            <a:cxnSpLocks/>
          </p:cNvCxnSpPr>
          <p:nvPr/>
        </p:nvCxnSpPr>
        <p:spPr>
          <a:xfrm rot="10800000">
            <a:off x="10736445" y="2301546"/>
            <a:ext cx="246565" cy="176054"/>
          </a:xfrm>
          <a:prstGeom prst="bentConnector3">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7" name="Connector: Elbow 166">
            <a:extLst>
              <a:ext uri="{FF2B5EF4-FFF2-40B4-BE49-F238E27FC236}">
                <a16:creationId xmlns:a16="http://schemas.microsoft.com/office/drawing/2014/main" id="{0F7AADED-61D4-4CDD-9482-6B5CD3C9E1FA}"/>
              </a:ext>
            </a:extLst>
          </p:cNvPr>
          <p:cNvCxnSpPr>
            <a:cxnSpLocks/>
          </p:cNvCxnSpPr>
          <p:nvPr/>
        </p:nvCxnSpPr>
        <p:spPr>
          <a:xfrm rot="10800000" flipV="1">
            <a:off x="10766095" y="2477600"/>
            <a:ext cx="216915" cy="186282"/>
          </a:xfrm>
          <a:prstGeom prst="bentConnector3">
            <a:avLst>
              <a:gd name="adj1" fmla="val 50000"/>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85334260-600E-4E35-9916-621DF0DE0E02}"/>
              </a:ext>
            </a:extLst>
          </p:cNvPr>
          <p:cNvSpPr txBox="1"/>
          <p:nvPr/>
        </p:nvSpPr>
        <p:spPr>
          <a:xfrm>
            <a:off x="10906362" y="2554383"/>
            <a:ext cx="753302" cy="107722"/>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ABC Service</a:t>
            </a:r>
          </a:p>
        </p:txBody>
      </p:sp>
      <p:sp>
        <p:nvSpPr>
          <p:cNvPr id="169" name="TextBox 168">
            <a:extLst>
              <a:ext uri="{FF2B5EF4-FFF2-40B4-BE49-F238E27FC236}">
                <a16:creationId xmlns:a16="http://schemas.microsoft.com/office/drawing/2014/main" id="{2566194E-7BCC-4CC8-BD0F-559C527A164C}"/>
              </a:ext>
            </a:extLst>
          </p:cNvPr>
          <p:cNvSpPr txBox="1"/>
          <p:nvPr/>
        </p:nvSpPr>
        <p:spPr>
          <a:xfrm>
            <a:off x="6509014" y="2688108"/>
            <a:ext cx="519145" cy="107722"/>
          </a:xfrm>
          <a:prstGeom prst="rect">
            <a:avLst/>
          </a:prstGeom>
          <a:noFill/>
        </p:spPr>
        <p:txBody>
          <a:bodyPr wrap="square" lIns="0" tIns="0" rIns="0" bIns="0" rtlCol="0">
            <a:spAutoFit/>
          </a:bodyPr>
          <a:lstStyle/>
          <a:p>
            <a:pPr>
              <a:spcBef>
                <a:spcPts val="600"/>
              </a:spcBef>
              <a:buSzPct val="100000"/>
            </a:pPr>
            <a:r>
              <a:rPr lang="en-US" sz="700" dirty="0" err="1">
                <a:solidFill>
                  <a:srgbClr val="313131"/>
                </a:solidFill>
              </a:rPr>
              <a:t>mySql</a:t>
            </a:r>
            <a:r>
              <a:rPr lang="en-US" sz="700" dirty="0">
                <a:solidFill>
                  <a:srgbClr val="313131"/>
                </a:solidFill>
              </a:rPr>
              <a:t> DB</a:t>
            </a:r>
          </a:p>
        </p:txBody>
      </p:sp>
      <p:sp>
        <p:nvSpPr>
          <p:cNvPr id="170" name="TextBox 169">
            <a:extLst>
              <a:ext uri="{FF2B5EF4-FFF2-40B4-BE49-F238E27FC236}">
                <a16:creationId xmlns:a16="http://schemas.microsoft.com/office/drawing/2014/main" id="{5EBC7680-5005-43E8-8EA4-EDA55D6822E9}"/>
              </a:ext>
            </a:extLst>
          </p:cNvPr>
          <p:cNvSpPr txBox="1"/>
          <p:nvPr/>
        </p:nvSpPr>
        <p:spPr>
          <a:xfrm>
            <a:off x="5899528" y="3810505"/>
            <a:ext cx="770342" cy="107722"/>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Front End</a:t>
            </a:r>
          </a:p>
        </p:txBody>
      </p:sp>
      <p:sp>
        <p:nvSpPr>
          <p:cNvPr id="183" name="Rectangle 182">
            <a:extLst>
              <a:ext uri="{FF2B5EF4-FFF2-40B4-BE49-F238E27FC236}">
                <a16:creationId xmlns:a16="http://schemas.microsoft.com/office/drawing/2014/main" id="{88F2C2C5-BF3E-42D1-81FB-23A859FA0C1B}"/>
              </a:ext>
            </a:extLst>
          </p:cNvPr>
          <p:cNvSpPr/>
          <p:nvPr/>
        </p:nvSpPr>
        <p:spPr bwMode="gray">
          <a:xfrm>
            <a:off x="5269154" y="4546469"/>
            <a:ext cx="2077699" cy="232417"/>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client-</a:t>
            </a:r>
            <a:r>
              <a:rPr lang="en-US" sz="800" b="1" dirty="0" err="1">
                <a:solidFill>
                  <a:schemeClr val="bg1"/>
                </a:solidFill>
              </a:rPr>
              <a:t>ui.modelx</a:t>
            </a:r>
            <a:r>
              <a:rPr lang="en-US" sz="800" b="1" dirty="0">
                <a:solidFill>
                  <a:schemeClr val="bg1"/>
                </a:solidFill>
              </a:rPr>
              <a:t>-ns</a:t>
            </a:r>
          </a:p>
        </p:txBody>
      </p:sp>
      <p:cxnSp>
        <p:nvCxnSpPr>
          <p:cNvPr id="51" name="Straight Arrow Connector 50">
            <a:extLst>
              <a:ext uri="{FF2B5EF4-FFF2-40B4-BE49-F238E27FC236}">
                <a16:creationId xmlns:a16="http://schemas.microsoft.com/office/drawing/2014/main" id="{237B2AC8-3D34-41FD-BF85-1FF2D4375695}"/>
              </a:ext>
            </a:extLst>
          </p:cNvPr>
          <p:cNvCxnSpPr>
            <a:cxnSpLocks/>
          </p:cNvCxnSpPr>
          <p:nvPr/>
        </p:nvCxnSpPr>
        <p:spPr>
          <a:xfrm flipV="1">
            <a:off x="5979447" y="2599278"/>
            <a:ext cx="106067" cy="13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ADBE247D-FE9E-4C37-B3DC-ABCD3BD2AE2E}"/>
              </a:ext>
            </a:extLst>
          </p:cNvPr>
          <p:cNvCxnSpPr>
            <a:cxnSpLocks/>
          </p:cNvCxnSpPr>
          <p:nvPr/>
        </p:nvCxnSpPr>
        <p:spPr>
          <a:xfrm flipV="1">
            <a:off x="5582694" y="4183029"/>
            <a:ext cx="157787" cy="176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DEA5F2-ACBF-4AD6-ADEA-713557EE21FE}"/>
              </a:ext>
            </a:extLst>
          </p:cNvPr>
          <p:cNvCxnSpPr>
            <a:cxnSpLocks/>
            <a:stCxn id="158" idx="2"/>
          </p:cNvCxnSpPr>
          <p:nvPr/>
        </p:nvCxnSpPr>
        <p:spPr>
          <a:xfrm>
            <a:off x="5827671" y="2742017"/>
            <a:ext cx="0" cy="29667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9D47CA-4077-477D-A1A0-6E30EEA69444}"/>
              </a:ext>
            </a:extLst>
          </p:cNvPr>
          <p:cNvCxnSpPr>
            <a:cxnSpLocks/>
          </p:cNvCxnSpPr>
          <p:nvPr/>
        </p:nvCxnSpPr>
        <p:spPr>
          <a:xfrm>
            <a:off x="5899528" y="4325310"/>
            <a:ext cx="0" cy="2097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89284EA-31C6-4A49-A7CD-EF5666814E35}"/>
              </a:ext>
            </a:extLst>
          </p:cNvPr>
          <p:cNvCxnSpPr>
            <a:cxnSpLocks/>
          </p:cNvCxnSpPr>
          <p:nvPr/>
        </p:nvCxnSpPr>
        <p:spPr>
          <a:xfrm>
            <a:off x="7654050" y="3802586"/>
            <a:ext cx="544" cy="3139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94503AC2-AB3B-491E-9F58-04EB6A4076B7}"/>
              </a:ext>
            </a:extLst>
          </p:cNvPr>
          <p:cNvSpPr/>
          <p:nvPr/>
        </p:nvSpPr>
        <p:spPr bwMode="gray">
          <a:xfrm>
            <a:off x="7312710" y="4125603"/>
            <a:ext cx="2404183" cy="183917"/>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backend-</a:t>
            </a:r>
            <a:r>
              <a:rPr lang="en-US" sz="800" b="1" dirty="0" err="1">
                <a:solidFill>
                  <a:schemeClr val="bg1"/>
                </a:solidFill>
              </a:rPr>
              <a:t>api.modelx</a:t>
            </a:r>
            <a:r>
              <a:rPr lang="en-US" sz="800" b="1" dirty="0">
                <a:solidFill>
                  <a:schemeClr val="bg1"/>
                </a:solidFill>
              </a:rPr>
              <a:t>-ns</a:t>
            </a:r>
          </a:p>
        </p:txBody>
      </p:sp>
      <p:sp>
        <p:nvSpPr>
          <p:cNvPr id="207" name="Rectangle 206">
            <a:extLst>
              <a:ext uri="{FF2B5EF4-FFF2-40B4-BE49-F238E27FC236}">
                <a16:creationId xmlns:a16="http://schemas.microsoft.com/office/drawing/2014/main" id="{C666453E-AEF8-4AC7-AD8F-BA2EF895DECF}"/>
              </a:ext>
            </a:extLst>
          </p:cNvPr>
          <p:cNvSpPr/>
          <p:nvPr/>
        </p:nvSpPr>
        <p:spPr bwMode="gray">
          <a:xfrm>
            <a:off x="5160851" y="3018018"/>
            <a:ext cx="2250423" cy="189816"/>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Space-</a:t>
            </a:r>
            <a:r>
              <a:rPr lang="en-US" sz="800" b="1" dirty="0" err="1">
                <a:solidFill>
                  <a:schemeClr val="bg1"/>
                </a:solidFill>
              </a:rPr>
              <a:t>db.modelx</a:t>
            </a:r>
            <a:r>
              <a:rPr lang="en-US" sz="800" b="1" dirty="0">
                <a:solidFill>
                  <a:schemeClr val="bg1"/>
                </a:solidFill>
              </a:rPr>
              <a:t>-ns</a:t>
            </a:r>
          </a:p>
        </p:txBody>
      </p:sp>
      <p:sp>
        <p:nvSpPr>
          <p:cNvPr id="223" name="Rectangle 222">
            <a:extLst>
              <a:ext uri="{FF2B5EF4-FFF2-40B4-BE49-F238E27FC236}">
                <a16:creationId xmlns:a16="http://schemas.microsoft.com/office/drawing/2014/main" id="{8AC1295C-E986-47E5-9BD5-EF91FD6269CC}"/>
              </a:ext>
            </a:extLst>
          </p:cNvPr>
          <p:cNvSpPr/>
          <p:nvPr/>
        </p:nvSpPr>
        <p:spPr bwMode="gray">
          <a:xfrm>
            <a:off x="7561079" y="3012824"/>
            <a:ext cx="2174425" cy="182389"/>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ml-</a:t>
            </a:r>
            <a:r>
              <a:rPr lang="en-US" sz="800" b="1" dirty="0" err="1">
                <a:solidFill>
                  <a:schemeClr val="bg1"/>
                </a:solidFill>
              </a:rPr>
              <a:t>api.modelx</a:t>
            </a:r>
            <a:r>
              <a:rPr lang="en-US" sz="800" b="1" dirty="0">
                <a:solidFill>
                  <a:schemeClr val="bg1"/>
                </a:solidFill>
              </a:rPr>
              <a:t>-ns</a:t>
            </a:r>
          </a:p>
        </p:txBody>
      </p:sp>
      <p:sp>
        <p:nvSpPr>
          <p:cNvPr id="224" name="Rectangle 223">
            <a:extLst>
              <a:ext uri="{FF2B5EF4-FFF2-40B4-BE49-F238E27FC236}">
                <a16:creationId xmlns:a16="http://schemas.microsoft.com/office/drawing/2014/main" id="{0C2B0DC4-E672-4F3E-A7DD-AE14EB455972}"/>
              </a:ext>
            </a:extLst>
          </p:cNvPr>
          <p:cNvSpPr/>
          <p:nvPr/>
        </p:nvSpPr>
        <p:spPr bwMode="gray">
          <a:xfrm>
            <a:off x="9817326" y="3012824"/>
            <a:ext cx="2174424" cy="173461"/>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err="1">
                <a:solidFill>
                  <a:schemeClr val="bg1"/>
                </a:solidFill>
              </a:rPr>
              <a:t>abc</a:t>
            </a:r>
            <a:r>
              <a:rPr lang="en-US" sz="800" b="1" dirty="0">
                <a:solidFill>
                  <a:schemeClr val="bg1"/>
                </a:solidFill>
              </a:rPr>
              <a:t>-</a:t>
            </a:r>
            <a:r>
              <a:rPr lang="en-US" sz="800" b="1" dirty="0" err="1">
                <a:solidFill>
                  <a:schemeClr val="bg1"/>
                </a:solidFill>
              </a:rPr>
              <a:t>api.modelx</a:t>
            </a:r>
            <a:r>
              <a:rPr lang="en-US" sz="800" b="1" dirty="0">
                <a:solidFill>
                  <a:schemeClr val="bg1"/>
                </a:solidFill>
              </a:rPr>
              <a:t>-ns</a:t>
            </a:r>
          </a:p>
        </p:txBody>
      </p:sp>
      <p:pic>
        <p:nvPicPr>
          <p:cNvPr id="226" name="Picture 6" descr="Deploy Your First Deep Learning Model On Kubernetes With Python, Keras,  Flask, and Docker | by Gus Cavanaugh | Analytics Vidhya | Medium">
            <a:extLst>
              <a:ext uri="{FF2B5EF4-FFF2-40B4-BE49-F238E27FC236}">
                <a16:creationId xmlns:a16="http://schemas.microsoft.com/office/drawing/2014/main" id="{012B722A-5FFF-455B-9758-B80A6666266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8150" y="2117730"/>
            <a:ext cx="1133158" cy="588371"/>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Straight Arrow Connector 102">
            <a:extLst>
              <a:ext uri="{FF2B5EF4-FFF2-40B4-BE49-F238E27FC236}">
                <a16:creationId xmlns:a16="http://schemas.microsoft.com/office/drawing/2014/main" id="{56C075F8-B58A-44AB-BAF8-3315888E2EDA}"/>
              </a:ext>
            </a:extLst>
          </p:cNvPr>
          <p:cNvCxnSpPr>
            <a:stCxn id="8" idx="2"/>
            <a:endCxn id="10" idx="0"/>
          </p:cNvCxnSpPr>
          <p:nvPr/>
        </p:nvCxnSpPr>
        <p:spPr>
          <a:xfrm>
            <a:off x="1130631" y="3518285"/>
            <a:ext cx="0" cy="4008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5EED15A-1160-4198-959E-C9853482E89B}"/>
              </a:ext>
            </a:extLst>
          </p:cNvPr>
          <p:cNvCxnSpPr>
            <a:stCxn id="10" idx="3"/>
            <a:endCxn id="95" idx="1"/>
          </p:cNvCxnSpPr>
          <p:nvPr/>
        </p:nvCxnSpPr>
        <p:spPr>
          <a:xfrm>
            <a:off x="1359231" y="4147761"/>
            <a:ext cx="51072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E1A1F360-1E2F-456C-ADCF-729343C2EC69}"/>
              </a:ext>
            </a:extLst>
          </p:cNvPr>
          <p:cNvCxnSpPr>
            <a:cxnSpLocks/>
          </p:cNvCxnSpPr>
          <p:nvPr/>
        </p:nvCxnSpPr>
        <p:spPr>
          <a:xfrm>
            <a:off x="2267395" y="4142139"/>
            <a:ext cx="82296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C1667BDD-99E1-47AD-9ACD-339E55555063}"/>
              </a:ext>
            </a:extLst>
          </p:cNvPr>
          <p:cNvSpPr txBox="1"/>
          <p:nvPr/>
        </p:nvSpPr>
        <p:spPr>
          <a:xfrm>
            <a:off x="2279429" y="3600631"/>
            <a:ext cx="689456" cy="215444"/>
          </a:xfrm>
          <a:prstGeom prst="rect">
            <a:avLst/>
          </a:prstGeom>
          <a:noFill/>
        </p:spPr>
        <p:txBody>
          <a:bodyPr wrap="square" lIns="0" tIns="0" rIns="0" bIns="0" rtlCol="0">
            <a:spAutoFit/>
          </a:bodyPr>
          <a:lstStyle/>
          <a:p>
            <a:pPr>
              <a:spcBef>
                <a:spcPts val="600"/>
              </a:spcBef>
              <a:buSzPct val="100000"/>
            </a:pPr>
            <a:r>
              <a:rPr lang="en-US" sz="700" dirty="0">
                <a:solidFill>
                  <a:srgbClr val="313131"/>
                </a:solidFill>
              </a:rPr>
              <a:t>http traffic from internet</a:t>
            </a:r>
          </a:p>
        </p:txBody>
      </p:sp>
      <p:sp>
        <p:nvSpPr>
          <p:cNvPr id="230" name="TextBox 229">
            <a:extLst>
              <a:ext uri="{FF2B5EF4-FFF2-40B4-BE49-F238E27FC236}">
                <a16:creationId xmlns:a16="http://schemas.microsoft.com/office/drawing/2014/main" id="{49FED802-C09D-4DB1-ACD0-E9CCE99D125F}"/>
              </a:ext>
            </a:extLst>
          </p:cNvPr>
          <p:cNvSpPr txBox="1"/>
          <p:nvPr/>
        </p:nvSpPr>
        <p:spPr>
          <a:xfrm>
            <a:off x="3142723" y="3589394"/>
            <a:ext cx="939165" cy="123111"/>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ingress-ns</a:t>
            </a:r>
          </a:p>
        </p:txBody>
      </p:sp>
      <p:sp>
        <p:nvSpPr>
          <p:cNvPr id="231" name="TextBox 230">
            <a:extLst>
              <a:ext uri="{FF2B5EF4-FFF2-40B4-BE49-F238E27FC236}">
                <a16:creationId xmlns:a16="http://schemas.microsoft.com/office/drawing/2014/main" id="{2FE2AE60-85D2-4CF8-BF33-21E888752C45}"/>
              </a:ext>
            </a:extLst>
          </p:cNvPr>
          <p:cNvSpPr txBox="1"/>
          <p:nvPr/>
        </p:nvSpPr>
        <p:spPr>
          <a:xfrm>
            <a:off x="5192004" y="1888166"/>
            <a:ext cx="939165" cy="123111"/>
          </a:xfrm>
          <a:prstGeom prst="rect">
            <a:avLst/>
          </a:prstGeom>
          <a:noFill/>
        </p:spPr>
        <p:txBody>
          <a:bodyPr wrap="square" lIns="0" tIns="0" rIns="0" bIns="0" rtlCol="0">
            <a:spAutoFit/>
          </a:bodyPr>
          <a:lstStyle/>
          <a:p>
            <a:pPr>
              <a:spcBef>
                <a:spcPts val="600"/>
              </a:spcBef>
              <a:buSzPct val="100000"/>
            </a:pPr>
            <a:r>
              <a:rPr lang="en-US" sz="800" b="1" dirty="0" err="1">
                <a:solidFill>
                  <a:srgbClr val="313131"/>
                </a:solidFill>
              </a:rPr>
              <a:t>modelX</a:t>
            </a:r>
            <a:r>
              <a:rPr lang="en-US" sz="800" b="1" dirty="0">
                <a:solidFill>
                  <a:srgbClr val="313131"/>
                </a:solidFill>
              </a:rPr>
              <a:t>-ns</a:t>
            </a:r>
          </a:p>
        </p:txBody>
      </p:sp>
      <p:sp>
        <p:nvSpPr>
          <p:cNvPr id="265" name="TextBox 264">
            <a:extLst>
              <a:ext uri="{FF2B5EF4-FFF2-40B4-BE49-F238E27FC236}">
                <a16:creationId xmlns:a16="http://schemas.microsoft.com/office/drawing/2014/main" id="{98D3626E-2016-4AF5-AF01-70400AB94335}"/>
              </a:ext>
            </a:extLst>
          </p:cNvPr>
          <p:cNvSpPr txBox="1"/>
          <p:nvPr/>
        </p:nvSpPr>
        <p:spPr>
          <a:xfrm>
            <a:off x="3010970" y="1928014"/>
            <a:ext cx="2139202" cy="153888"/>
          </a:xfrm>
          <a:prstGeom prst="rect">
            <a:avLst/>
          </a:prstGeom>
          <a:noFill/>
        </p:spPr>
        <p:txBody>
          <a:bodyPr wrap="square" lIns="0" tIns="0" rIns="0" bIns="0" rtlCol="0">
            <a:spAutoFit/>
          </a:bodyPr>
          <a:lstStyle/>
          <a:p>
            <a:pPr>
              <a:spcBef>
                <a:spcPts val="600"/>
              </a:spcBef>
              <a:buSzPct val="100000"/>
            </a:pPr>
            <a:r>
              <a:rPr lang="en-US" sz="1000" b="1" dirty="0">
                <a:solidFill>
                  <a:srgbClr val="313131"/>
                </a:solidFill>
              </a:rPr>
              <a:t>Kubernetes Cluster</a:t>
            </a:r>
          </a:p>
        </p:txBody>
      </p:sp>
      <p:sp>
        <p:nvSpPr>
          <p:cNvPr id="270" name="Oval 269">
            <a:extLst>
              <a:ext uri="{FF2B5EF4-FFF2-40B4-BE49-F238E27FC236}">
                <a16:creationId xmlns:a16="http://schemas.microsoft.com/office/drawing/2014/main" id="{A7C6EE54-3DA4-47A2-AAE6-0A2E0433FB8D}"/>
              </a:ext>
            </a:extLst>
          </p:cNvPr>
          <p:cNvSpPr/>
          <p:nvPr/>
        </p:nvSpPr>
        <p:spPr bwMode="gray">
          <a:xfrm>
            <a:off x="3750286" y="3481120"/>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271" name="Oval 270">
            <a:extLst>
              <a:ext uri="{FF2B5EF4-FFF2-40B4-BE49-F238E27FC236}">
                <a16:creationId xmlns:a16="http://schemas.microsoft.com/office/drawing/2014/main" id="{C5263070-5F3F-45A8-BEE4-2D16E8EFE0C8}"/>
              </a:ext>
            </a:extLst>
          </p:cNvPr>
          <p:cNvSpPr/>
          <p:nvPr/>
        </p:nvSpPr>
        <p:spPr bwMode="gray">
          <a:xfrm>
            <a:off x="5861005" y="1887364"/>
            <a:ext cx="274440" cy="231139"/>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4</a:t>
            </a:r>
          </a:p>
        </p:txBody>
      </p:sp>
      <p:sp>
        <p:nvSpPr>
          <p:cNvPr id="4117" name="Rectangle 4116">
            <a:extLst>
              <a:ext uri="{FF2B5EF4-FFF2-40B4-BE49-F238E27FC236}">
                <a16:creationId xmlns:a16="http://schemas.microsoft.com/office/drawing/2014/main" id="{FA715F4F-7307-4EF1-A026-563F496B65AD}"/>
              </a:ext>
            </a:extLst>
          </p:cNvPr>
          <p:cNvSpPr/>
          <p:nvPr/>
        </p:nvSpPr>
        <p:spPr bwMode="gray">
          <a:xfrm>
            <a:off x="10164404" y="292040"/>
            <a:ext cx="1662512" cy="632023"/>
          </a:xfrm>
          <a:prstGeom prst="rect">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Draft</a:t>
            </a:r>
          </a:p>
        </p:txBody>
      </p:sp>
      <p:sp>
        <p:nvSpPr>
          <p:cNvPr id="102" name="TextBox 101">
            <a:extLst>
              <a:ext uri="{FF2B5EF4-FFF2-40B4-BE49-F238E27FC236}">
                <a16:creationId xmlns:a16="http://schemas.microsoft.com/office/drawing/2014/main" id="{67344772-438C-49F8-A2BD-02E30175ED09}"/>
              </a:ext>
            </a:extLst>
          </p:cNvPr>
          <p:cNvSpPr txBox="1"/>
          <p:nvPr/>
        </p:nvSpPr>
        <p:spPr>
          <a:xfrm>
            <a:off x="5899528" y="2838212"/>
            <a:ext cx="981465"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Type:ClusterIP</a:t>
            </a:r>
          </a:p>
        </p:txBody>
      </p:sp>
      <p:sp>
        <p:nvSpPr>
          <p:cNvPr id="104" name="TextBox 103">
            <a:extLst>
              <a:ext uri="{FF2B5EF4-FFF2-40B4-BE49-F238E27FC236}">
                <a16:creationId xmlns:a16="http://schemas.microsoft.com/office/drawing/2014/main" id="{F127696D-BC63-465E-8BDF-A53906657663}"/>
              </a:ext>
            </a:extLst>
          </p:cNvPr>
          <p:cNvSpPr txBox="1"/>
          <p:nvPr/>
        </p:nvSpPr>
        <p:spPr>
          <a:xfrm>
            <a:off x="7782459" y="2850779"/>
            <a:ext cx="1017955"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Type:ClusterIP</a:t>
            </a:r>
          </a:p>
        </p:txBody>
      </p:sp>
      <p:sp>
        <p:nvSpPr>
          <p:cNvPr id="106" name="TextBox 105">
            <a:extLst>
              <a:ext uri="{FF2B5EF4-FFF2-40B4-BE49-F238E27FC236}">
                <a16:creationId xmlns:a16="http://schemas.microsoft.com/office/drawing/2014/main" id="{E4860F32-BB7D-4009-9DC3-364EDEF7443F}"/>
              </a:ext>
            </a:extLst>
          </p:cNvPr>
          <p:cNvSpPr txBox="1"/>
          <p:nvPr/>
        </p:nvSpPr>
        <p:spPr>
          <a:xfrm>
            <a:off x="10064136" y="2876445"/>
            <a:ext cx="981465"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Type:ClusterIP</a:t>
            </a:r>
          </a:p>
        </p:txBody>
      </p:sp>
      <p:sp>
        <p:nvSpPr>
          <p:cNvPr id="107" name="TextBox 106">
            <a:extLst>
              <a:ext uri="{FF2B5EF4-FFF2-40B4-BE49-F238E27FC236}">
                <a16:creationId xmlns:a16="http://schemas.microsoft.com/office/drawing/2014/main" id="{83410238-76EB-4D7B-95B9-16A7EA271C36}"/>
              </a:ext>
            </a:extLst>
          </p:cNvPr>
          <p:cNvSpPr txBox="1"/>
          <p:nvPr/>
        </p:nvSpPr>
        <p:spPr>
          <a:xfrm>
            <a:off x="5927042" y="4390124"/>
            <a:ext cx="981465"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Type:ClusterIP</a:t>
            </a:r>
          </a:p>
        </p:txBody>
      </p:sp>
      <p:sp>
        <p:nvSpPr>
          <p:cNvPr id="108" name="TextBox 107">
            <a:extLst>
              <a:ext uri="{FF2B5EF4-FFF2-40B4-BE49-F238E27FC236}">
                <a16:creationId xmlns:a16="http://schemas.microsoft.com/office/drawing/2014/main" id="{575421B1-D75D-4D08-98DB-A70DF6013337}"/>
              </a:ext>
            </a:extLst>
          </p:cNvPr>
          <p:cNvSpPr txBox="1"/>
          <p:nvPr/>
        </p:nvSpPr>
        <p:spPr>
          <a:xfrm>
            <a:off x="7669984" y="3940918"/>
            <a:ext cx="981465"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Type:ClusterIP</a:t>
            </a:r>
          </a:p>
        </p:txBody>
      </p:sp>
      <p:cxnSp>
        <p:nvCxnSpPr>
          <p:cNvPr id="6" name="Straight Arrow Connector 5">
            <a:extLst>
              <a:ext uri="{FF2B5EF4-FFF2-40B4-BE49-F238E27FC236}">
                <a16:creationId xmlns:a16="http://schemas.microsoft.com/office/drawing/2014/main" id="{1D79C367-6A12-4ED8-8906-DB0F951D022F}"/>
              </a:ext>
            </a:extLst>
          </p:cNvPr>
          <p:cNvCxnSpPr>
            <a:cxnSpLocks/>
            <a:stCxn id="159" idx="1"/>
            <a:endCxn id="157" idx="3"/>
          </p:cNvCxnSpPr>
          <p:nvPr/>
        </p:nvCxnSpPr>
        <p:spPr>
          <a:xfrm flipH="1">
            <a:off x="6448663" y="2585286"/>
            <a:ext cx="183149" cy="7936"/>
          </a:xfrm>
          <a:prstGeom prst="straightConnector1">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C61D395-363C-4986-B1FB-DD422DE005DB}"/>
              </a:ext>
            </a:extLst>
          </p:cNvPr>
          <p:cNvCxnSpPr>
            <a:cxnSpLocks/>
            <a:stCxn id="128" idx="2"/>
            <a:endCxn id="185" idx="0"/>
          </p:cNvCxnSpPr>
          <p:nvPr/>
        </p:nvCxnSpPr>
        <p:spPr>
          <a:xfrm flipH="1">
            <a:off x="6351635" y="3852949"/>
            <a:ext cx="6208" cy="179921"/>
          </a:xfrm>
          <a:prstGeom prst="straightConnector1">
            <a:avLst/>
          </a:prstGeom>
          <a:ln>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DA94D24-ADF8-4049-A1D3-97D35303F4BE}"/>
              </a:ext>
            </a:extLst>
          </p:cNvPr>
          <p:cNvCxnSpPr>
            <a:cxnSpLocks/>
          </p:cNvCxnSpPr>
          <p:nvPr/>
        </p:nvCxnSpPr>
        <p:spPr>
          <a:xfrm flipV="1">
            <a:off x="6033525" y="4178937"/>
            <a:ext cx="157787" cy="176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F5A49E2-C83C-4424-9D94-ADD0A00FED93}"/>
              </a:ext>
            </a:extLst>
          </p:cNvPr>
          <p:cNvCxnSpPr>
            <a:cxnSpLocks/>
          </p:cNvCxnSpPr>
          <p:nvPr/>
        </p:nvCxnSpPr>
        <p:spPr>
          <a:xfrm>
            <a:off x="7719606" y="2676656"/>
            <a:ext cx="3703" cy="3361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41F07AB-090D-4522-9523-D1AB313695D1}"/>
              </a:ext>
            </a:extLst>
          </p:cNvPr>
          <p:cNvCxnSpPr>
            <a:cxnSpLocks/>
          </p:cNvCxnSpPr>
          <p:nvPr/>
        </p:nvCxnSpPr>
        <p:spPr>
          <a:xfrm>
            <a:off x="10011605" y="2608244"/>
            <a:ext cx="5335" cy="3853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0C5BC55-AE2D-4A2B-A0CB-D592FB070A71}"/>
              </a:ext>
            </a:extLst>
          </p:cNvPr>
          <p:cNvCxnSpPr/>
          <p:nvPr/>
        </p:nvCxnSpPr>
        <p:spPr>
          <a:xfrm flipV="1">
            <a:off x="4924504" y="4188674"/>
            <a:ext cx="365760" cy="90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93C9EBD-275A-434B-9596-2D7DABF6CE71}"/>
              </a:ext>
            </a:extLst>
          </p:cNvPr>
          <p:cNvCxnSpPr>
            <a:cxnSpLocks/>
          </p:cNvCxnSpPr>
          <p:nvPr/>
        </p:nvCxnSpPr>
        <p:spPr>
          <a:xfrm>
            <a:off x="6501685" y="4205453"/>
            <a:ext cx="813644" cy="11209"/>
          </a:xfrm>
          <a:prstGeom prst="straightConnector1">
            <a:avLst/>
          </a:prstGeom>
          <a:ln>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FE31BA3-237B-4CC5-AEEE-E67102A547F1}"/>
              </a:ext>
            </a:extLst>
          </p:cNvPr>
          <p:cNvSpPr txBox="1"/>
          <p:nvPr/>
        </p:nvSpPr>
        <p:spPr>
          <a:xfrm>
            <a:off x="6684985" y="4076436"/>
            <a:ext cx="519145" cy="107722"/>
          </a:xfrm>
          <a:prstGeom prst="rect">
            <a:avLst/>
          </a:prstGeom>
          <a:noFill/>
        </p:spPr>
        <p:txBody>
          <a:bodyPr wrap="square" lIns="0" tIns="0" rIns="0" bIns="0" rtlCol="0">
            <a:spAutoFit/>
          </a:bodyPr>
          <a:lstStyle/>
          <a:p>
            <a:pPr>
              <a:spcBef>
                <a:spcPts val="600"/>
              </a:spcBef>
              <a:buSzPct val="100000"/>
            </a:pPr>
            <a:r>
              <a:rPr lang="en-US" sz="700" dirty="0" err="1">
                <a:solidFill>
                  <a:srgbClr val="313131"/>
                </a:solidFill>
              </a:rPr>
              <a:t>api</a:t>
            </a:r>
            <a:r>
              <a:rPr lang="en-US" sz="700" dirty="0">
                <a:solidFill>
                  <a:srgbClr val="313131"/>
                </a:solidFill>
              </a:rPr>
              <a:t> traffic </a:t>
            </a:r>
          </a:p>
        </p:txBody>
      </p:sp>
      <p:cxnSp>
        <p:nvCxnSpPr>
          <p:cNvPr id="135" name="Straight Arrow Connector 134">
            <a:extLst>
              <a:ext uri="{FF2B5EF4-FFF2-40B4-BE49-F238E27FC236}">
                <a16:creationId xmlns:a16="http://schemas.microsoft.com/office/drawing/2014/main" id="{4F699A2D-64A7-42BA-BF8F-B66704505664}"/>
              </a:ext>
            </a:extLst>
          </p:cNvPr>
          <p:cNvCxnSpPr>
            <a:cxnSpLocks/>
          </p:cNvCxnSpPr>
          <p:nvPr/>
        </p:nvCxnSpPr>
        <p:spPr>
          <a:xfrm>
            <a:off x="8288296" y="3099554"/>
            <a:ext cx="0" cy="232643"/>
          </a:xfrm>
          <a:prstGeom prst="straightConnector1">
            <a:avLst/>
          </a:prstGeom>
          <a:ln>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00BC730-983A-4086-AE9A-52EFE05D72E6}"/>
              </a:ext>
            </a:extLst>
          </p:cNvPr>
          <p:cNvCxnSpPr>
            <a:cxnSpLocks/>
            <a:endCxn id="224" idx="2"/>
          </p:cNvCxnSpPr>
          <p:nvPr/>
        </p:nvCxnSpPr>
        <p:spPr>
          <a:xfrm flipV="1">
            <a:off x="8421568" y="3186285"/>
            <a:ext cx="2482970" cy="250362"/>
          </a:xfrm>
          <a:prstGeom prst="bentConnector2">
            <a:avLst/>
          </a:prstGeom>
          <a:ln>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41F27D5-8D3C-47C8-B9FE-4D07D4C790E4}"/>
              </a:ext>
            </a:extLst>
          </p:cNvPr>
          <p:cNvCxnSpPr>
            <a:cxnSpLocks/>
          </p:cNvCxnSpPr>
          <p:nvPr/>
        </p:nvCxnSpPr>
        <p:spPr>
          <a:xfrm rot="16200000" flipH="1">
            <a:off x="9525854" y="1634141"/>
            <a:ext cx="151396" cy="2605972"/>
          </a:xfrm>
          <a:prstGeom prst="bentConnector3">
            <a:avLst/>
          </a:prstGeom>
          <a:ln>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F459D2B5-43E5-49E1-BE46-34FEBE77A0DC}"/>
              </a:ext>
            </a:extLst>
          </p:cNvPr>
          <p:cNvCxnSpPr>
            <a:cxnSpLocks/>
          </p:cNvCxnSpPr>
          <p:nvPr/>
        </p:nvCxnSpPr>
        <p:spPr>
          <a:xfrm rot="10800000">
            <a:off x="6347469" y="3194478"/>
            <a:ext cx="1766157" cy="250026"/>
          </a:xfrm>
          <a:prstGeom prst="bentConnector2">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F7689B57-7A82-4CE8-8C99-73763968F830}"/>
              </a:ext>
            </a:extLst>
          </p:cNvPr>
          <p:cNvCxnSpPr>
            <a:cxnSpLocks/>
            <a:stCxn id="104" idx="0"/>
            <a:endCxn id="207" idx="0"/>
          </p:cNvCxnSpPr>
          <p:nvPr/>
        </p:nvCxnSpPr>
        <p:spPr>
          <a:xfrm rot="16200000" flipH="1" flipV="1">
            <a:off x="7205130" y="1931711"/>
            <a:ext cx="167239" cy="2005374"/>
          </a:xfrm>
          <a:prstGeom prst="bentConnector3">
            <a:avLst>
              <a:gd name="adj1" fmla="val 51638"/>
            </a:avLst>
          </a:prstGeom>
          <a:ln>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A917977A-E6C3-4A5D-9271-369D0FEF944D}"/>
              </a:ext>
            </a:extLst>
          </p:cNvPr>
          <p:cNvSpPr txBox="1"/>
          <p:nvPr/>
        </p:nvSpPr>
        <p:spPr>
          <a:xfrm>
            <a:off x="7732483" y="3222786"/>
            <a:ext cx="519145" cy="107722"/>
          </a:xfrm>
          <a:prstGeom prst="rect">
            <a:avLst/>
          </a:prstGeom>
          <a:noFill/>
        </p:spPr>
        <p:txBody>
          <a:bodyPr wrap="square" lIns="0" tIns="0" rIns="0" bIns="0" rtlCol="0">
            <a:spAutoFit/>
          </a:bodyPr>
          <a:lstStyle/>
          <a:p>
            <a:pPr>
              <a:spcBef>
                <a:spcPts val="600"/>
              </a:spcBef>
              <a:buSzPct val="100000"/>
            </a:pPr>
            <a:r>
              <a:rPr lang="en-US" sz="700" dirty="0" err="1">
                <a:solidFill>
                  <a:srgbClr val="313131"/>
                </a:solidFill>
              </a:rPr>
              <a:t>api</a:t>
            </a:r>
            <a:r>
              <a:rPr lang="en-US" sz="700" dirty="0">
                <a:solidFill>
                  <a:srgbClr val="313131"/>
                </a:solidFill>
              </a:rPr>
              <a:t> traffic </a:t>
            </a:r>
          </a:p>
        </p:txBody>
      </p:sp>
      <p:sp>
        <p:nvSpPr>
          <p:cNvPr id="182" name="TextBox 181">
            <a:extLst>
              <a:ext uri="{FF2B5EF4-FFF2-40B4-BE49-F238E27FC236}">
                <a16:creationId xmlns:a16="http://schemas.microsoft.com/office/drawing/2014/main" id="{01FB53C4-04FE-4995-8B68-F3E4C335203C}"/>
              </a:ext>
            </a:extLst>
          </p:cNvPr>
          <p:cNvSpPr txBox="1"/>
          <p:nvPr/>
        </p:nvSpPr>
        <p:spPr>
          <a:xfrm>
            <a:off x="7152496" y="2764337"/>
            <a:ext cx="519145" cy="107722"/>
          </a:xfrm>
          <a:prstGeom prst="rect">
            <a:avLst/>
          </a:prstGeom>
          <a:noFill/>
        </p:spPr>
        <p:txBody>
          <a:bodyPr wrap="square" lIns="0" tIns="0" rIns="0" bIns="0" rtlCol="0">
            <a:spAutoFit/>
          </a:bodyPr>
          <a:lstStyle/>
          <a:p>
            <a:pPr>
              <a:spcBef>
                <a:spcPts val="600"/>
              </a:spcBef>
              <a:buSzPct val="100000"/>
            </a:pPr>
            <a:r>
              <a:rPr lang="en-US" sz="700" dirty="0" err="1">
                <a:solidFill>
                  <a:srgbClr val="313131"/>
                </a:solidFill>
              </a:rPr>
              <a:t>api</a:t>
            </a:r>
            <a:r>
              <a:rPr lang="en-US" sz="700" dirty="0">
                <a:solidFill>
                  <a:srgbClr val="313131"/>
                </a:solidFill>
              </a:rPr>
              <a:t> traffic </a:t>
            </a:r>
          </a:p>
        </p:txBody>
      </p:sp>
      <p:sp>
        <p:nvSpPr>
          <p:cNvPr id="68" name="Rectangle 67">
            <a:extLst>
              <a:ext uri="{FF2B5EF4-FFF2-40B4-BE49-F238E27FC236}">
                <a16:creationId xmlns:a16="http://schemas.microsoft.com/office/drawing/2014/main" id="{7B061BAD-6A09-49D1-A0E6-43E85FE1EF18}"/>
              </a:ext>
            </a:extLst>
          </p:cNvPr>
          <p:cNvSpPr/>
          <p:nvPr/>
        </p:nvSpPr>
        <p:spPr bwMode="gray">
          <a:xfrm>
            <a:off x="10691390" y="1644048"/>
            <a:ext cx="1423971" cy="293971"/>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AWS EKS</a:t>
            </a:r>
          </a:p>
        </p:txBody>
      </p:sp>
      <p:sp>
        <p:nvSpPr>
          <p:cNvPr id="119" name="TextBox 118">
            <a:extLst>
              <a:ext uri="{FF2B5EF4-FFF2-40B4-BE49-F238E27FC236}">
                <a16:creationId xmlns:a16="http://schemas.microsoft.com/office/drawing/2014/main" id="{CF6B849F-DD8B-49C5-A234-7B4BED7ACA16}"/>
              </a:ext>
            </a:extLst>
          </p:cNvPr>
          <p:cNvSpPr txBox="1"/>
          <p:nvPr/>
        </p:nvSpPr>
        <p:spPr>
          <a:xfrm>
            <a:off x="1130631" y="5018604"/>
            <a:ext cx="10914105" cy="1077218"/>
          </a:xfrm>
          <a:prstGeom prst="rect">
            <a:avLst/>
          </a:prstGeom>
          <a:solidFill>
            <a:schemeClr val="accent1">
              <a:lumMod val="20000"/>
              <a:lumOff val="80000"/>
            </a:schemeClr>
          </a:solidFill>
        </p:spPr>
        <p:txBody>
          <a:bodyPr wrap="square" lIns="0" tIns="0" rIns="0" bIns="0" rtlCol="0">
            <a:spAutoFit/>
          </a:bodyPr>
          <a:lstStyle/>
          <a:p>
            <a:pPr>
              <a:buSzPct val="100000"/>
            </a:pPr>
            <a:r>
              <a:rPr lang="en-US" sz="1000" b="1" i="1" dirty="0">
                <a:solidFill>
                  <a:srgbClr val="313131"/>
                </a:solidFill>
              </a:rPr>
              <a:t>Configurations to enable communication between pods</a:t>
            </a:r>
          </a:p>
          <a:p>
            <a:pPr>
              <a:buSzPct val="100000"/>
            </a:pPr>
            <a:endParaRPr lang="en-US" sz="1000" dirty="0">
              <a:solidFill>
                <a:srgbClr val="313131"/>
              </a:solidFill>
            </a:endParaRPr>
          </a:p>
          <a:p>
            <a:pPr marL="228600" indent="-228600">
              <a:buSzPct val="100000"/>
              <a:buFont typeface="+mj-lt"/>
              <a:buAutoNum type="arabicPeriod"/>
            </a:pPr>
            <a:r>
              <a:rPr lang="en-US" sz="1000" dirty="0">
                <a:solidFill>
                  <a:srgbClr val="313131"/>
                </a:solidFill>
              </a:rPr>
              <a:t>Create the pods using deployment object and assign a label in its </a:t>
            </a:r>
            <a:r>
              <a:rPr lang="en-US" sz="1000" dirty="0" err="1">
                <a:solidFill>
                  <a:srgbClr val="313131"/>
                </a:solidFill>
              </a:rPr>
              <a:t>yaml</a:t>
            </a:r>
            <a:r>
              <a:rPr lang="en-US" sz="1000" dirty="0">
                <a:solidFill>
                  <a:srgbClr val="313131"/>
                </a:solidFill>
              </a:rPr>
              <a:t> file.  </a:t>
            </a:r>
            <a:r>
              <a:rPr lang="en-US" sz="1000" b="1" dirty="0" err="1">
                <a:solidFill>
                  <a:srgbClr val="313131"/>
                </a:solidFill>
              </a:rPr>
              <a:t>app:api</a:t>
            </a:r>
            <a:endParaRPr lang="en-US" sz="1000" b="1" dirty="0">
              <a:solidFill>
                <a:srgbClr val="313131"/>
              </a:solidFill>
            </a:endParaRPr>
          </a:p>
          <a:p>
            <a:pPr marL="228600" indent="-228600">
              <a:buSzPct val="100000"/>
              <a:buFont typeface="+mj-lt"/>
              <a:buAutoNum type="arabicPeriod"/>
            </a:pPr>
            <a:r>
              <a:rPr lang="en-US" sz="1000" dirty="0">
                <a:solidFill>
                  <a:srgbClr val="313131"/>
                </a:solidFill>
              </a:rPr>
              <a:t>Create a service and associate it with pod to match the label by specifying a selector in the Service definition . Service name :backend-</a:t>
            </a:r>
            <a:r>
              <a:rPr lang="en-US" sz="1000" dirty="0" err="1">
                <a:solidFill>
                  <a:srgbClr val="313131"/>
                </a:solidFill>
              </a:rPr>
              <a:t>api</a:t>
            </a:r>
            <a:r>
              <a:rPr lang="en-US" sz="1000" dirty="0">
                <a:solidFill>
                  <a:srgbClr val="313131"/>
                </a:solidFill>
              </a:rPr>
              <a:t> .It selects pod with label app=</a:t>
            </a:r>
            <a:r>
              <a:rPr lang="en-US" sz="1000" dirty="0" err="1">
                <a:solidFill>
                  <a:srgbClr val="313131"/>
                </a:solidFill>
              </a:rPr>
              <a:t>api</a:t>
            </a:r>
            <a:endParaRPr lang="en-US" sz="1000" dirty="0">
              <a:solidFill>
                <a:srgbClr val="313131"/>
              </a:solidFill>
            </a:endParaRPr>
          </a:p>
          <a:p>
            <a:pPr marL="228600" indent="-228600">
              <a:buSzPct val="100000"/>
              <a:buFont typeface="+mj-lt"/>
              <a:buAutoNum type="arabicPeriod"/>
            </a:pPr>
            <a:r>
              <a:rPr lang="en-US" sz="1000" dirty="0">
                <a:solidFill>
                  <a:srgbClr val="313131"/>
                </a:solidFill>
              </a:rPr>
              <a:t>Other services communicates with the backend pod using the service name using </a:t>
            </a:r>
            <a:r>
              <a:rPr lang="en-US" sz="1000" b="1" dirty="0" err="1">
                <a:solidFill>
                  <a:srgbClr val="313131"/>
                </a:solidFill>
              </a:rPr>
              <a:t>CoreDNS</a:t>
            </a:r>
            <a:r>
              <a:rPr lang="en-US" sz="1000" dirty="0">
                <a:solidFill>
                  <a:srgbClr val="313131"/>
                </a:solidFill>
              </a:rPr>
              <a:t> set up for Kubernetes</a:t>
            </a:r>
          </a:p>
          <a:p>
            <a:pPr>
              <a:buSzPct val="100000"/>
            </a:pPr>
            <a:r>
              <a:rPr lang="en-US" sz="1000" dirty="0">
                <a:solidFill>
                  <a:srgbClr val="313131"/>
                </a:solidFill>
              </a:rPr>
              <a:t>     http://backend-api.space-ns:8080</a:t>
            </a:r>
          </a:p>
          <a:p>
            <a:pPr marL="228600" indent="-228600">
              <a:buSzPct val="100000"/>
              <a:buFont typeface="+mj-lt"/>
              <a:buAutoNum type="arabicPeriod"/>
            </a:pPr>
            <a:endParaRPr lang="en-US" sz="1000" b="1" dirty="0">
              <a:solidFill>
                <a:srgbClr val="313131"/>
              </a:solidFill>
            </a:endParaRPr>
          </a:p>
        </p:txBody>
      </p:sp>
      <p:grpSp>
        <p:nvGrpSpPr>
          <p:cNvPr id="5" name="Group 4">
            <a:extLst>
              <a:ext uri="{FF2B5EF4-FFF2-40B4-BE49-F238E27FC236}">
                <a16:creationId xmlns:a16="http://schemas.microsoft.com/office/drawing/2014/main" id="{8EEEA930-A644-474C-9CA0-C7A14E7D8EB6}"/>
              </a:ext>
            </a:extLst>
          </p:cNvPr>
          <p:cNvGrpSpPr/>
          <p:nvPr/>
        </p:nvGrpSpPr>
        <p:grpSpPr>
          <a:xfrm>
            <a:off x="1211396" y="6487838"/>
            <a:ext cx="3085200" cy="78840"/>
            <a:chOff x="1211396" y="6487838"/>
            <a:chExt cx="3085200" cy="78840"/>
          </a:xfrm>
        </p:grpSpPr>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B76C664B-5EAF-4CDA-BAE7-742DADCEB292}"/>
                    </a:ext>
                  </a:extLst>
                </p14:cNvPr>
                <p14:cNvContentPartPr/>
                <p14:nvPr/>
              </p14:nvContentPartPr>
              <p14:xfrm>
                <a:off x="1211396" y="6487838"/>
                <a:ext cx="3066840" cy="44640"/>
              </p14:xfrm>
            </p:contentPart>
          </mc:Choice>
          <mc:Fallback>
            <p:pic>
              <p:nvPicPr>
                <p:cNvPr id="3" name="Ink 2">
                  <a:extLst>
                    <a:ext uri="{FF2B5EF4-FFF2-40B4-BE49-F238E27FC236}">
                      <a16:creationId xmlns:a16="http://schemas.microsoft.com/office/drawing/2014/main" id="{B76C664B-5EAF-4CDA-BAE7-742DADCEB292}"/>
                    </a:ext>
                  </a:extLst>
                </p:cNvPr>
                <p:cNvPicPr/>
                <p:nvPr/>
              </p:nvPicPr>
              <p:blipFill>
                <a:blip r:embed="rId13"/>
                <a:stretch>
                  <a:fillRect/>
                </a:stretch>
              </p:blipFill>
              <p:spPr>
                <a:xfrm>
                  <a:off x="1148396" y="6425198"/>
                  <a:ext cx="31924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8FB87DAF-F584-4DA8-B043-3F75FA08CCB4}"/>
                    </a:ext>
                  </a:extLst>
                </p14:cNvPr>
                <p14:cNvContentPartPr/>
                <p14:nvPr/>
              </p14:nvContentPartPr>
              <p14:xfrm>
                <a:off x="3134156" y="6488558"/>
                <a:ext cx="1162440" cy="78120"/>
              </p14:xfrm>
            </p:contentPart>
          </mc:Choice>
          <mc:Fallback>
            <p:pic>
              <p:nvPicPr>
                <p:cNvPr id="4" name="Ink 3">
                  <a:extLst>
                    <a:ext uri="{FF2B5EF4-FFF2-40B4-BE49-F238E27FC236}">
                      <a16:creationId xmlns:a16="http://schemas.microsoft.com/office/drawing/2014/main" id="{8FB87DAF-F584-4DA8-B043-3F75FA08CCB4}"/>
                    </a:ext>
                  </a:extLst>
                </p:cNvPr>
                <p:cNvPicPr/>
                <p:nvPr/>
              </p:nvPicPr>
              <p:blipFill>
                <a:blip r:embed="rId15"/>
                <a:stretch>
                  <a:fillRect/>
                </a:stretch>
              </p:blipFill>
              <p:spPr>
                <a:xfrm>
                  <a:off x="3071156" y="6425558"/>
                  <a:ext cx="1288080" cy="203760"/>
                </a:xfrm>
                <a:prstGeom prst="rect">
                  <a:avLst/>
                </a:prstGeom>
              </p:spPr>
            </p:pic>
          </mc:Fallback>
        </mc:AlternateContent>
      </p:grpSp>
    </p:spTree>
    <p:extLst>
      <p:ext uri="{BB962C8B-B14F-4D97-AF65-F5344CB8AC3E}">
        <p14:creationId xmlns:p14="http://schemas.microsoft.com/office/powerpoint/2010/main" val="37384044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5D38BE92-2A4D-40C5-9AD1-7BF05A2BEBE0}"/>
              </a:ext>
            </a:extLst>
          </p:cNvPr>
          <p:cNvSpPr/>
          <p:nvPr/>
        </p:nvSpPr>
        <p:spPr>
          <a:xfrm>
            <a:off x="517842" y="2554721"/>
            <a:ext cx="5082389" cy="372327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Open Sans"/>
                <a:ea typeface="+mn-ea"/>
                <a:cs typeface="+mn-cs"/>
              </a:rPr>
              <a:t>r</a:t>
            </a:r>
          </a:p>
        </p:txBody>
      </p:sp>
      <p:sp>
        <p:nvSpPr>
          <p:cNvPr id="44" name="Title 1"/>
          <p:cNvSpPr txBox="1">
            <a:spLocks/>
          </p:cNvSpPr>
          <p:nvPr/>
        </p:nvSpPr>
        <p:spPr>
          <a:xfrm>
            <a:off x="572490" y="694943"/>
            <a:ext cx="10363200" cy="562357"/>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Chronicle Display Black"/>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solidFill>
                  <a:srgbClr val="000000"/>
                </a:solidFill>
              </a:rPr>
              <a:t>Space</a:t>
            </a:r>
            <a:r>
              <a:rPr kumimoji="0" lang="en-US" sz="3600" b="0" i="0" u="none" strike="noStrike" kern="1200" cap="none" spc="-75" normalizeH="0" baseline="0" noProof="0" dirty="0">
                <a:ln>
                  <a:noFill/>
                </a:ln>
                <a:solidFill>
                  <a:srgbClr val="000000"/>
                </a:solidFill>
                <a:effectLst/>
                <a:uLnTx/>
                <a:uFillTx/>
                <a:latin typeface="Chronicle Display Black"/>
              </a:rPr>
              <a:t> Overview</a:t>
            </a:r>
          </a:p>
        </p:txBody>
      </p:sp>
      <p:sp>
        <p:nvSpPr>
          <p:cNvPr id="27" name="Text Placeholder 1">
            <a:extLst>
              <a:ext uri="{FF2B5EF4-FFF2-40B4-BE49-F238E27FC236}">
                <a16:creationId xmlns:a16="http://schemas.microsoft.com/office/drawing/2014/main" id="{1D7B879A-0D35-47B9-99C1-67EB7B3B25A0}"/>
              </a:ext>
            </a:extLst>
          </p:cNvPr>
          <p:cNvSpPr txBox="1">
            <a:spLocks/>
          </p:cNvSpPr>
          <p:nvPr/>
        </p:nvSpPr>
        <p:spPr>
          <a:xfrm>
            <a:off x="573061" y="466344"/>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rPr>
              <a:t>OVERVIEW</a:t>
            </a:r>
          </a:p>
        </p:txBody>
      </p:sp>
      <p:sp>
        <p:nvSpPr>
          <p:cNvPr id="34" name="Rectangle 33">
            <a:extLst>
              <a:ext uri="{FF2B5EF4-FFF2-40B4-BE49-F238E27FC236}">
                <a16:creationId xmlns:a16="http://schemas.microsoft.com/office/drawing/2014/main" id="{A825DC55-F49E-4692-9B22-B225C345C85B}"/>
              </a:ext>
            </a:extLst>
          </p:cNvPr>
          <p:cNvSpPr/>
          <p:nvPr/>
        </p:nvSpPr>
        <p:spPr>
          <a:xfrm>
            <a:off x="573061" y="1470349"/>
            <a:ext cx="10579292" cy="7063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35" name="TextBox 34">
            <a:extLst>
              <a:ext uri="{FF2B5EF4-FFF2-40B4-BE49-F238E27FC236}">
                <a16:creationId xmlns:a16="http://schemas.microsoft.com/office/drawing/2014/main" id="{8B1BDA97-F9AE-4AC0-99E1-C25096402190}"/>
              </a:ext>
            </a:extLst>
          </p:cNvPr>
          <p:cNvSpPr txBox="1"/>
          <p:nvPr/>
        </p:nvSpPr>
        <p:spPr>
          <a:xfrm>
            <a:off x="780022" y="1473117"/>
            <a:ext cx="10372331" cy="738664"/>
          </a:xfrm>
          <a:prstGeom prst="rect">
            <a:avLst/>
          </a:prstGeom>
          <a:noFill/>
        </p:spPr>
        <p:txBody>
          <a:bodyPr wrap="square" rtlCol="0">
            <a:spAutoFit/>
          </a:bodyPr>
          <a:lstStyle/>
          <a:p>
            <a:pPr lvl="0">
              <a:defRPr/>
            </a:pPr>
            <a:r>
              <a:rPr lang="en-US" sz="1400" dirty="0">
                <a:solidFill>
                  <a:srgbClr val="000000"/>
                </a:solidFill>
              </a:rPr>
              <a:t>Space is </a:t>
            </a:r>
            <a:r>
              <a:rPr lang="en-US" sz="1400" b="1" dirty="0">
                <a:solidFill>
                  <a:srgbClr val="000000"/>
                </a:solidFill>
              </a:rPr>
              <a:t>low-code framework </a:t>
            </a:r>
            <a:r>
              <a:rPr lang="en-US" sz="1400" dirty="0">
                <a:solidFill>
                  <a:srgbClr val="000000"/>
                </a:solidFill>
              </a:rPr>
              <a:t>enabled for </a:t>
            </a:r>
            <a:r>
              <a:rPr lang="en-US" sz="1400" b="1" dirty="0">
                <a:solidFill>
                  <a:srgbClr val="000000"/>
                </a:solidFill>
              </a:rPr>
              <a:t>scaling</a:t>
            </a:r>
            <a:r>
              <a:rPr lang="en-US" sz="1400" dirty="0">
                <a:solidFill>
                  <a:srgbClr val="000000"/>
                </a:solidFill>
              </a:rPr>
              <a:t>, </a:t>
            </a:r>
            <a:r>
              <a:rPr lang="en-US" sz="1400" b="1" dirty="0">
                <a:solidFill>
                  <a:srgbClr val="000000"/>
                </a:solidFill>
              </a:rPr>
              <a:t>standardizing</a:t>
            </a:r>
            <a:r>
              <a:rPr lang="en-US" sz="1400" dirty="0">
                <a:solidFill>
                  <a:srgbClr val="000000"/>
                </a:solidFill>
              </a:rPr>
              <a:t> and </a:t>
            </a:r>
            <a:r>
              <a:rPr lang="en-US" sz="1400" b="1" dirty="0">
                <a:solidFill>
                  <a:srgbClr val="000000"/>
                </a:solidFill>
              </a:rPr>
              <a:t>driving efficiency </a:t>
            </a:r>
            <a:r>
              <a:rPr lang="en-US" sz="1400" dirty="0">
                <a:solidFill>
                  <a:srgbClr val="000000"/>
                </a:solidFill>
              </a:rPr>
              <a:t>in AI/ML engagements for our clients. The framework brings together the </a:t>
            </a:r>
            <a:r>
              <a:rPr lang="en-US" sz="1400" b="1" dirty="0">
                <a:solidFill>
                  <a:srgbClr val="000000"/>
                </a:solidFill>
              </a:rPr>
              <a:t>“leading practices</a:t>
            </a:r>
            <a:r>
              <a:rPr lang="en-US" sz="1400" dirty="0">
                <a:solidFill>
                  <a:srgbClr val="000000"/>
                </a:solidFill>
              </a:rPr>
              <a:t>” and </a:t>
            </a:r>
            <a:r>
              <a:rPr lang="en-US" sz="1400" b="1" dirty="0">
                <a:solidFill>
                  <a:srgbClr val="000000"/>
                </a:solidFill>
              </a:rPr>
              <a:t>“human experience”</a:t>
            </a:r>
            <a:r>
              <a:rPr lang="en-US" sz="1400" dirty="0">
                <a:solidFill>
                  <a:srgbClr val="000000"/>
                </a:solidFill>
              </a:rPr>
              <a:t> in all aspects of  implementation and management.</a:t>
            </a:r>
          </a:p>
        </p:txBody>
      </p:sp>
      <p:sp>
        <p:nvSpPr>
          <p:cNvPr id="39" name="Rectangle 38">
            <a:extLst>
              <a:ext uri="{FF2B5EF4-FFF2-40B4-BE49-F238E27FC236}">
                <a16:creationId xmlns:a16="http://schemas.microsoft.com/office/drawing/2014/main" id="{A858581B-0927-4538-9673-47E4FAC08E9E}"/>
              </a:ext>
            </a:extLst>
          </p:cNvPr>
          <p:cNvSpPr/>
          <p:nvPr/>
        </p:nvSpPr>
        <p:spPr>
          <a:xfrm>
            <a:off x="5966546" y="2554728"/>
            <a:ext cx="5082389" cy="372326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dirty="0">
              <a:ln>
                <a:noFill/>
              </a:ln>
              <a:solidFill>
                <a:prstClr val="white"/>
              </a:solidFill>
              <a:effectLst/>
              <a:uLnTx/>
              <a:uFillTx/>
              <a:latin typeface="Open Sans"/>
              <a:ea typeface="+mn-ea"/>
              <a:cs typeface="+mn-cs"/>
            </a:endParaRPr>
          </a:p>
        </p:txBody>
      </p:sp>
      <p:sp>
        <p:nvSpPr>
          <p:cNvPr id="42" name="Abgerundetes Rechteck 36">
            <a:extLst>
              <a:ext uri="{FF2B5EF4-FFF2-40B4-BE49-F238E27FC236}">
                <a16:creationId xmlns:a16="http://schemas.microsoft.com/office/drawing/2014/main" id="{9C7E67AB-F3FE-4453-8C6D-0194FDB02D49}"/>
              </a:ext>
            </a:extLst>
          </p:cNvPr>
          <p:cNvSpPr/>
          <p:nvPr/>
        </p:nvSpPr>
        <p:spPr>
          <a:xfrm>
            <a:off x="1803219" y="2329589"/>
            <a:ext cx="2397277" cy="327787"/>
          </a:xfrm>
          <a:prstGeom prst="roundRect">
            <a:avLst/>
          </a:prstGeom>
          <a:solidFill>
            <a:schemeClr val="bg1"/>
          </a:solidFill>
          <a:ln w="3175" cap="flat" cmpd="sng" algn="ctr">
            <a:solidFill>
              <a:srgbClr val="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rgbClr val="000000"/>
              </a:solidFill>
              <a:effectLst/>
              <a:uLnTx/>
              <a:uFillTx/>
              <a:latin typeface="Chronicle Display Black"/>
              <a:ea typeface="+mn-ea"/>
              <a:cs typeface="+mn-cs"/>
            </a:endParaRPr>
          </a:p>
        </p:txBody>
      </p:sp>
      <p:sp>
        <p:nvSpPr>
          <p:cNvPr id="45" name="Abgerundetes Rechteck 36">
            <a:extLst>
              <a:ext uri="{FF2B5EF4-FFF2-40B4-BE49-F238E27FC236}">
                <a16:creationId xmlns:a16="http://schemas.microsoft.com/office/drawing/2014/main" id="{46408BC6-D4FD-4814-9471-F17F07285F67}"/>
              </a:ext>
            </a:extLst>
          </p:cNvPr>
          <p:cNvSpPr/>
          <p:nvPr/>
        </p:nvSpPr>
        <p:spPr>
          <a:xfrm>
            <a:off x="7309101" y="2361663"/>
            <a:ext cx="2397277" cy="327787"/>
          </a:xfrm>
          <a:prstGeom prst="roundRect">
            <a:avLst/>
          </a:prstGeom>
          <a:solidFill>
            <a:schemeClr val="bg1"/>
          </a:solidFill>
          <a:ln w="3175" cap="flat" cmpd="sng" algn="ctr">
            <a:solidFill>
              <a:srgbClr val="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rgbClr val="000000"/>
              </a:solidFill>
              <a:effectLst/>
              <a:uLnTx/>
              <a:uFillTx/>
              <a:latin typeface="Chronicle Display Black"/>
              <a:ea typeface="+mn-ea"/>
              <a:cs typeface="+mn-cs"/>
            </a:endParaRPr>
          </a:p>
        </p:txBody>
      </p:sp>
      <p:cxnSp>
        <p:nvCxnSpPr>
          <p:cNvPr id="47" name="Straight Connector 46">
            <a:extLst>
              <a:ext uri="{FF2B5EF4-FFF2-40B4-BE49-F238E27FC236}">
                <a16:creationId xmlns:a16="http://schemas.microsoft.com/office/drawing/2014/main" id="{5B2BE921-EB46-448A-8B9F-1D5765995DDF}"/>
              </a:ext>
            </a:extLst>
          </p:cNvPr>
          <p:cNvCxnSpPr>
            <a:cxnSpLocks/>
          </p:cNvCxnSpPr>
          <p:nvPr/>
        </p:nvCxnSpPr>
        <p:spPr>
          <a:xfrm>
            <a:off x="2201143" y="2559008"/>
            <a:ext cx="1591141" cy="0"/>
          </a:xfrm>
          <a:prstGeom prst="line">
            <a:avLst/>
          </a:prstGeom>
          <a:noFill/>
          <a:ln w="76200" cap="flat" cmpd="sng" algn="ctr">
            <a:solidFill>
              <a:srgbClr val="3EFAC5"/>
            </a:solidFill>
            <a:prstDash val="solid"/>
            <a:miter lim="800000"/>
          </a:ln>
          <a:effectLst/>
        </p:spPr>
      </p:cxnSp>
      <p:cxnSp>
        <p:nvCxnSpPr>
          <p:cNvPr id="87" name="Straight Connector 86">
            <a:extLst>
              <a:ext uri="{FF2B5EF4-FFF2-40B4-BE49-F238E27FC236}">
                <a16:creationId xmlns:a16="http://schemas.microsoft.com/office/drawing/2014/main" id="{4E30E644-B364-44A2-A81D-095D6CA3AC22}"/>
              </a:ext>
            </a:extLst>
          </p:cNvPr>
          <p:cNvCxnSpPr>
            <a:cxnSpLocks/>
          </p:cNvCxnSpPr>
          <p:nvPr/>
        </p:nvCxnSpPr>
        <p:spPr>
          <a:xfrm>
            <a:off x="7415741" y="2576755"/>
            <a:ext cx="2117809" cy="0"/>
          </a:xfrm>
          <a:prstGeom prst="line">
            <a:avLst/>
          </a:prstGeom>
          <a:noFill/>
          <a:ln w="76200" cap="flat" cmpd="sng" algn="ctr">
            <a:solidFill>
              <a:schemeClr val="accent1"/>
            </a:solidFill>
            <a:prstDash val="solid"/>
            <a:miter lim="800000"/>
          </a:ln>
          <a:effectLst/>
        </p:spPr>
      </p:cxnSp>
      <p:sp>
        <p:nvSpPr>
          <p:cNvPr id="49" name="Rectangle 48">
            <a:extLst>
              <a:ext uri="{FF2B5EF4-FFF2-40B4-BE49-F238E27FC236}">
                <a16:creationId xmlns:a16="http://schemas.microsoft.com/office/drawing/2014/main" id="{3FEB22C8-55EB-427E-96A6-FC9979F26D18}"/>
              </a:ext>
            </a:extLst>
          </p:cNvPr>
          <p:cNvSpPr/>
          <p:nvPr/>
        </p:nvSpPr>
        <p:spPr>
          <a:xfrm>
            <a:off x="7415741" y="2378061"/>
            <a:ext cx="218399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000000"/>
                </a:solidFill>
                <a:effectLst/>
                <a:uLnTx/>
                <a:uFillTx/>
                <a:latin typeface="Open Sans"/>
                <a:ea typeface="+mn-ea"/>
                <a:cs typeface="+mn-cs"/>
              </a:rPr>
              <a:t>KEY VALUE PROPOSITIONS</a:t>
            </a:r>
          </a:p>
        </p:txBody>
      </p:sp>
      <p:sp>
        <p:nvSpPr>
          <p:cNvPr id="88" name="Rectangle 87">
            <a:extLst>
              <a:ext uri="{FF2B5EF4-FFF2-40B4-BE49-F238E27FC236}">
                <a16:creationId xmlns:a16="http://schemas.microsoft.com/office/drawing/2014/main" id="{DE5DEEB5-0711-4B89-808A-A400F546D32B}"/>
              </a:ext>
            </a:extLst>
          </p:cNvPr>
          <p:cNvSpPr/>
          <p:nvPr/>
        </p:nvSpPr>
        <p:spPr>
          <a:xfrm>
            <a:off x="1295121" y="2940865"/>
            <a:ext cx="4145736" cy="646331"/>
          </a:xfrm>
          <a:prstGeom prst="rect">
            <a:avLst/>
          </a:prstGeom>
        </p:spPr>
        <p:txBody>
          <a:bodyPr wrap="square">
            <a:spAutoFit/>
          </a:bodyPr>
          <a:lstStyle/>
          <a:p>
            <a:pPr lvl="0">
              <a:defRPr/>
            </a:pPr>
            <a:r>
              <a:rPr kumimoji="0" lang="en-US" sz="1200" b="1" i="0" u="none" strike="noStrike" kern="1200" cap="none" spc="0" normalizeH="0" baseline="0" noProof="0" dirty="0">
                <a:ln>
                  <a:noFill/>
                </a:ln>
                <a:solidFill>
                  <a:sysClr val="windowText" lastClr="000000"/>
                </a:solidFill>
                <a:effectLst/>
                <a:uLnTx/>
                <a:uFillTx/>
                <a:latin typeface="Open Sans"/>
                <a:ea typeface="+mn-ea"/>
                <a:cs typeface="+mn-cs"/>
              </a:rPr>
              <a:t>Self Service User </a:t>
            </a:r>
            <a:r>
              <a:rPr lang="en-US" sz="1200" b="1" dirty="0">
                <a:solidFill>
                  <a:sysClr val="windowText" lastClr="000000"/>
                </a:solidFill>
              </a:rPr>
              <a:t>Experience </a:t>
            </a:r>
            <a:r>
              <a:rPr lang="en-US" sz="1200" dirty="0">
                <a:solidFill>
                  <a:sysClr val="windowText" lastClr="000000"/>
                </a:solidFill>
              </a:rPr>
              <a:t>with an intuitive UI enabling non-experts to train and build them in few clicks</a:t>
            </a:r>
            <a:endParaRPr kumimoji="0" lang="en-US" sz="1200" i="0" u="none" strike="noStrike" kern="1200" cap="none" spc="0" normalizeH="0" baseline="0" noProof="0" dirty="0">
              <a:ln>
                <a:noFill/>
              </a:ln>
              <a:solidFill>
                <a:srgbClr val="000000"/>
              </a:solidFill>
              <a:effectLst/>
              <a:uLnTx/>
              <a:uFillTx/>
              <a:latin typeface="Open Sans"/>
              <a:ea typeface="+mn-ea"/>
              <a:cs typeface="+mn-cs"/>
            </a:endParaRPr>
          </a:p>
        </p:txBody>
      </p:sp>
      <p:sp>
        <p:nvSpPr>
          <p:cNvPr id="89" name="Rectangle 88">
            <a:extLst>
              <a:ext uri="{FF2B5EF4-FFF2-40B4-BE49-F238E27FC236}">
                <a16:creationId xmlns:a16="http://schemas.microsoft.com/office/drawing/2014/main" id="{83BE634F-3172-4219-830A-D05CC75D15FB}"/>
              </a:ext>
            </a:extLst>
          </p:cNvPr>
          <p:cNvSpPr/>
          <p:nvPr/>
        </p:nvSpPr>
        <p:spPr>
          <a:xfrm>
            <a:off x="1305134" y="4570339"/>
            <a:ext cx="3889964" cy="830997"/>
          </a:xfrm>
          <a:prstGeom prst="rect">
            <a:avLst/>
          </a:prstGeom>
        </p:spPr>
        <p:txBody>
          <a:bodyPr wrap="square">
            <a:spAutoFit/>
          </a:bodyPr>
          <a:lstStyle/>
          <a:p>
            <a:pPr lvl="0">
              <a:defRPr/>
            </a:pPr>
            <a:r>
              <a:rPr lang="en-US" sz="1200" b="1" dirty="0">
                <a:solidFill>
                  <a:srgbClr val="000000"/>
                </a:solidFill>
              </a:rPr>
              <a:t>Simplified DevOps </a:t>
            </a:r>
            <a:r>
              <a:rPr lang="en-US" sz="1200" dirty="0">
                <a:solidFill>
                  <a:srgbClr val="000000"/>
                </a:solidFill>
              </a:rPr>
              <a:t>with </a:t>
            </a:r>
            <a:r>
              <a:rPr lang="en-US" sz="1200" b="1" dirty="0">
                <a:solidFill>
                  <a:srgbClr val="000000"/>
                </a:solidFill>
              </a:rPr>
              <a:t>model as service </a:t>
            </a:r>
            <a:r>
              <a:rPr lang="en-US" sz="1200" dirty="0">
                <a:solidFill>
                  <a:srgbClr val="000000"/>
                </a:solidFill>
              </a:rPr>
              <a:t>for real Time Predictions, batch predictions , One-Click Statistics.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i="0" u="none" strike="noStrike" kern="1200" cap="none" spc="0" normalizeH="0" baseline="0" noProof="0" dirty="0">
              <a:ln>
                <a:noFill/>
              </a:ln>
              <a:solidFill>
                <a:srgbClr val="000000"/>
              </a:solidFill>
              <a:effectLst/>
              <a:uLnTx/>
              <a:uFillTx/>
              <a:latin typeface="Open Sans"/>
              <a:ea typeface="+mn-ea"/>
              <a:cs typeface="+mn-cs"/>
            </a:endParaRPr>
          </a:p>
        </p:txBody>
      </p:sp>
      <p:sp>
        <p:nvSpPr>
          <p:cNvPr id="90" name="Rectangle 89">
            <a:extLst>
              <a:ext uri="{FF2B5EF4-FFF2-40B4-BE49-F238E27FC236}">
                <a16:creationId xmlns:a16="http://schemas.microsoft.com/office/drawing/2014/main" id="{EF3150DA-495C-4093-A33E-EEA6C80084A3}"/>
              </a:ext>
            </a:extLst>
          </p:cNvPr>
          <p:cNvSpPr/>
          <p:nvPr/>
        </p:nvSpPr>
        <p:spPr>
          <a:xfrm>
            <a:off x="1289934" y="3731705"/>
            <a:ext cx="4145736" cy="646331"/>
          </a:xfrm>
          <a:prstGeom prst="rect">
            <a:avLst/>
          </a:prstGeom>
        </p:spPr>
        <p:txBody>
          <a:bodyPr wrap="square">
            <a:spAutoFit/>
          </a:bodyPr>
          <a:lstStyle/>
          <a:p>
            <a:pPr lvl="0">
              <a:defRPr/>
            </a:pPr>
            <a:r>
              <a:rPr lang="en-US" sz="1200" b="1" dirty="0">
                <a:solidFill>
                  <a:sysClr val="windowText" lastClr="000000"/>
                </a:solidFill>
              </a:rPr>
              <a:t>Reduction in effort </a:t>
            </a:r>
            <a:r>
              <a:rPr lang="en-US" sz="1200" dirty="0">
                <a:solidFill>
                  <a:sysClr val="windowText" lastClr="000000"/>
                </a:solidFill>
              </a:rPr>
              <a:t>by automating repeatable tasks with built in libraries to perform your tasks.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i="0" u="none" strike="noStrike" kern="1200" cap="none" spc="0" normalizeH="0" baseline="0" noProof="0" dirty="0">
              <a:ln>
                <a:noFill/>
              </a:ln>
              <a:solidFill>
                <a:srgbClr val="000000"/>
              </a:solidFill>
              <a:effectLst/>
              <a:uLnTx/>
              <a:uFillTx/>
              <a:latin typeface="Open Sans"/>
              <a:ea typeface="+mn-ea"/>
              <a:cs typeface="+mn-cs"/>
            </a:endParaRPr>
          </a:p>
        </p:txBody>
      </p:sp>
      <p:sp>
        <p:nvSpPr>
          <p:cNvPr id="91" name="Rectangle 90">
            <a:extLst>
              <a:ext uri="{FF2B5EF4-FFF2-40B4-BE49-F238E27FC236}">
                <a16:creationId xmlns:a16="http://schemas.microsoft.com/office/drawing/2014/main" id="{D4E94EC3-EE7E-44A2-B22F-EBEA5941F446}"/>
              </a:ext>
            </a:extLst>
          </p:cNvPr>
          <p:cNvSpPr/>
          <p:nvPr/>
        </p:nvSpPr>
        <p:spPr>
          <a:xfrm>
            <a:off x="1302253" y="5457468"/>
            <a:ext cx="4145736" cy="461665"/>
          </a:xfrm>
          <a:prstGeom prst="rect">
            <a:avLst/>
          </a:prstGeom>
        </p:spPr>
        <p:txBody>
          <a:bodyPr wrap="square">
            <a:spAutoFit/>
          </a:bodyPr>
          <a:lstStyle/>
          <a:p>
            <a:pPr lvl="0">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Configurable Orientation </a:t>
            </a:r>
            <a:r>
              <a:rPr kumimoji="0" lang="en-US" sz="1200" i="0" u="none" strike="noStrike" kern="1200" cap="none" spc="0" normalizeH="0" baseline="0" noProof="0" dirty="0">
                <a:ln>
                  <a:noFill/>
                </a:ln>
                <a:solidFill>
                  <a:srgbClr val="000000"/>
                </a:solidFill>
                <a:effectLst/>
                <a:uLnTx/>
                <a:uFillTx/>
                <a:latin typeface="Open Sans"/>
                <a:ea typeface="+mn-ea"/>
                <a:cs typeface="+mn-cs"/>
              </a:rPr>
              <a:t>for </a:t>
            </a:r>
            <a:r>
              <a:rPr lang="en-US" sz="1200" dirty="0">
                <a:solidFill>
                  <a:srgbClr val="000000"/>
                </a:solidFill>
              </a:rPr>
              <a:t>any of the hyper scalers - AWS, AZURE, GCP and other platforms</a:t>
            </a:r>
            <a:endParaRPr kumimoji="0" lang="en-US" sz="1200" i="0" u="none" strike="noStrike" kern="1200" cap="none" spc="0" normalizeH="0" baseline="0" noProof="0" dirty="0">
              <a:ln>
                <a:noFill/>
              </a:ln>
              <a:solidFill>
                <a:srgbClr val="000000"/>
              </a:solidFill>
              <a:effectLst/>
              <a:uLnTx/>
              <a:uFillTx/>
              <a:latin typeface="Open Sans"/>
              <a:ea typeface="+mn-ea"/>
              <a:cs typeface="+mn-cs"/>
            </a:endParaRPr>
          </a:p>
        </p:txBody>
      </p:sp>
      <p:sp>
        <p:nvSpPr>
          <p:cNvPr id="93" name="Freeform 86">
            <a:extLst>
              <a:ext uri="{FF2B5EF4-FFF2-40B4-BE49-F238E27FC236}">
                <a16:creationId xmlns:a16="http://schemas.microsoft.com/office/drawing/2014/main" id="{AC918F7B-D385-471E-9A12-7B2389655D32}"/>
              </a:ext>
            </a:extLst>
          </p:cNvPr>
          <p:cNvSpPr>
            <a:spLocks noEditPoints="1"/>
          </p:cNvSpPr>
          <p:nvPr/>
        </p:nvSpPr>
        <p:spPr bwMode="auto">
          <a:xfrm>
            <a:off x="779625" y="2990072"/>
            <a:ext cx="392403" cy="392403"/>
          </a:xfrm>
          <a:custGeom>
            <a:avLst/>
            <a:gdLst>
              <a:gd name="T0" fmla="*/ 312 w 659"/>
              <a:gd name="T1" fmla="*/ 659 h 659"/>
              <a:gd name="T2" fmla="*/ 264 w 659"/>
              <a:gd name="T3" fmla="*/ 652 h 659"/>
              <a:gd name="T4" fmla="*/ 202 w 659"/>
              <a:gd name="T5" fmla="*/ 633 h 659"/>
              <a:gd name="T6" fmla="*/ 120 w 659"/>
              <a:gd name="T7" fmla="*/ 584 h 659"/>
              <a:gd name="T8" fmla="*/ 57 w 659"/>
              <a:gd name="T9" fmla="*/ 514 h 659"/>
              <a:gd name="T10" fmla="*/ 15 w 659"/>
              <a:gd name="T11" fmla="*/ 428 h 659"/>
              <a:gd name="T12" fmla="*/ 4 w 659"/>
              <a:gd name="T13" fmla="*/ 379 h 659"/>
              <a:gd name="T14" fmla="*/ 0 w 659"/>
              <a:gd name="T15" fmla="*/ 330 h 659"/>
              <a:gd name="T16" fmla="*/ 1 w 659"/>
              <a:gd name="T17" fmla="*/ 296 h 659"/>
              <a:gd name="T18" fmla="*/ 11 w 659"/>
              <a:gd name="T19" fmla="*/ 248 h 659"/>
              <a:gd name="T20" fmla="*/ 40 w 659"/>
              <a:gd name="T21" fmla="*/ 174 h 659"/>
              <a:gd name="T22" fmla="*/ 97 w 659"/>
              <a:gd name="T23" fmla="*/ 97 h 659"/>
              <a:gd name="T24" fmla="*/ 172 w 659"/>
              <a:gd name="T25" fmla="*/ 41 h 659"/>
              <a:gd name="T26" fmla="*/ 247 w 659"/>
              <a:gd name="T27" fmla="*/ 11 h 659"/>
              <a:gd name="T28" fmla="*/ 296 w 659"/>
              <a:gd name="T29" fmla="*/ 3 h 659"/>
              <a:gd name="T30" fmla="*/ 329 w 659"/>
              <a:gd name="T31" fmla="*/ 0 h 659"/>
              <a:gd name="T32" fmla="*/ 379 w 659"/>
              <a:gd name="T33" fmla="*/ 4 h 659"/>
              <a:gd name="T34" fmla="*/ 428 w 659"/>
              <a:gd name="T35" fmla="*/ 15 h 659"/>
              <a:gd name="T36" fmla="*/ 514 w 659"/>
              <a:gd name="T37" fmla="*/ 57 h 659"/>
              <a:gd name="T38" fmla="*/ 583 w 659"/>
              <a:gd name="T39" fmla="*/ 121 h 659"/>
              <a:gd name="T40" fmla="*/ 632 w 659"/>
              <a:gd name="T41" fmla="*/ 202 h 659"/>
              <a:gd name="T42" fmla="*/ 652 w 659"/>
              <a:gd name="T43" fmla="*/ 264 h 659"/>
              <a:gd name="T44" fmla="*/ 657 w 659"/>
              <a:gd name="T45" fmla="*/ 313 h 659"/>
              <a:gd name="T46" fmla="*/ 657 w 659"/>
              <a:gd name="T47" fmla="*/ 347 h 659"/>
              <a:gd name="T48" fmla="*/ 652 w 659"/>
              <a:gd name="T49" fmla="*/ 395 h 659"/>
              <a:gd name="T50" fmla="*/ 632 w 659"/>
              <a:gd name="T51" fmla="*/ 457 h 659"/>
              <a:gd name="T52" fmla="*/ 583 w 659"/>
              <a:gd name="T53" fmla="*/ 539 h 659"/>
              <a:gd name="T54" fmla="*/ 514 w 659"/>
              <a:gd name="T55" fmla="*/ 602 h 659"/>
              <a:gd name="T56" fmla="*/ 428 w 659"/>
              <a:gd name="T57" fmla="*/ 644 h 659"/>
              <a:gd name="T58" fmla="*/ 379 w 659"/>
              <a:gd name="T59" fmla="*/ 655 h 659"/>
              <a:gd name="T60" fmla="*/ 329 w 659"/>
              <a:gd name="T61" fmla="*/ 659 h 659"/>
              <a:gd name="T62" fmla="*/ 329 w 659"/>
              <a:gd name="T63" fmla="*/ 38 h 659"/>
              <a:gd name="T64" fmla="*/ 243 w 659"/>
              <a:gd name="T65" fmla="*/ 51 h 659"/>
              <a:gd name="T66" fmla="*/ 167 w 659"/>
              <a:gd name="T67" fmla="*/ 88 h 659"/>
              <a:gd name="T68" fmla="*/ 105 w 659"/>
              <a:gd name="T69" fmla="*/ 144 h 659"/>
              <a:gd name="T70" fmla="*/ 61 w 659"/>
              <a:gd name="T71" fmla="*/ 217 h 659"/>
              <a:gd name="T72" fmla="*/ 39 w 659"/>
              <a:gd name="T73" fmla="*/ 300 h 659"/>
              <a:gd name="T74" fmla="*/ 39 w 659"/>
              <a:gd name="T75" fmla="*/ 359 h 659"/>
              <a:gd name="T76" fmla="*/ 61 w 659"/>
              <a:gd name="T77" fmla="*/ 443 h 659"/>
              <a:gd name="T78" fmla="*/ 105 w 659"/>
              <a:gd name="T79" fmla="*/ 515 h 659"/>
              <a:gd name="T80" fmla="*/ 167 w 659"/>
              <a:gd name="T81" fmla="*/ 572 h 659"/>
              <a:gd name="T82" fmla="*/ 243 w 659"/>
              <a:gd name="T83" fmla="*/ 608 h 659"/>
              <a:gd name="T84" fmla="*/ 329 w 659"/>
              <a:gd name="T85" fmla="*/ 621 h 659"/>
              <a:gd name="T86" fmla="*/ 389 w 659"/>
              <a:gd name="T87" fmla="*/ 615 h 659"/>
              <a:gd name="T88" fmla="*/ 468 w 659"/>
              <a:gd name="T89" fmla="*/ 586 h 659"/>
              <a:gd name="T90" fmla="*/ 535 w 659"/>
              <a:gd name="T91" fmla="*/ 535 h 659"/>
              <a:gd name="T92" fmla="*/ 585 w 659"/>
              <a:gd name="T93" fmla="*/ 468 h 659"/>
              <a:gd name="T94" fmla="*/ 614 w 659"/>
              <a:gd name="T95" fmla="*/ 389 h 659"/>
              <a:gd name="T96" fmla="*/ 621 w 659"/>
              <a:gd name="T97" fmla="*/ 330 h 659"/>
              <a:gd name="T98" fmla="*/ 608 w 659"/>
              <a:gd name="T99" fmla="*/ 244 h 659"/>
              <a:gd name="T100" fmla="*/ 571 w 659"/>
              <a:gd name="T101" fmla="*/ 167 h 659"/>
              <a:gd name="T102" fmla="*/ 515 w 659"/>
              <a:gd name="T103" fmla="*/ 105 h 659"/>
              <a:gd name="T104" fmla="*/ 442 w 659"/>
              <a:gd name="T105" fmla="*/ 61 h 659"/>
              <a:gd name="T106" fmla="*/ 359 w 659"/>
              <a:gd name="T107" fmla="*/ 39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9" h="659">
                <a:moveTo>
                  <a:pt x="329" y="659"/>
                </a:moveTo>
                <a:lnTo>
                  <a:pt x="329" y="659"/>
                </a:lnTo>
                <a:lnTo>
                  <a:pt x="312" y="659"/>
                </a:lnTo>
                <a:lnTo>
                  <a:pt x="296" y="658"/>
                </a:lnTo>
                <a:lnTo>
                  <a:pt x="280" y="655"/>
                </a:lnTo>
                <a:lnTo>
                  <a:pt x="264" y="652"/>
                </a:lnTo>
                <a:lnTo>
                  <a:pt x="247" y="648"/>
                </a:lnTo>
                <a:lnTo>
                  <a:pt x="231" y="644"/>
                </a:lnTo>
                <a:lnTo>
                  <a:pt x="202" y="633"/>
                </a:lnTo>
                <a:lnTo>
                  <a:pt x="172" y="619"/>
                </a:lnTo>
                <a:lnTo>
                  <a:pt x="145" y="602"/>
                </a:lnTo>
                <a:lnTo>
                  <a:pt x="120" y="584"/>
                </a:lnTo>
                <a:lnTo>
                  <a:pt x="97" y="562"/>
                </a:lnTo>
                <a:lnTo>
                  <a:pt x="75" y="539"/>
                </a:lnTo>
                <a:lnTo>
                  <a:pt x="57" y="514"/>
                </a:lnTo>
                <a:lnTo>
                  <a:pt x="40" y="487"/>
                </a:lnTo>
                <a:lnTo>
                  <a:pt x="26" y="457"/>
                </a:lnTo>
                <a:lnTo>
                  <a:pt x="15" y="428"/>
                </a:lnTo>
                <a:lnTo>
                  <a:pt x="11" y="412"/>
                </a:lnTo>
                <a:lnTo>
                  <a:pt x="7" y="395"/>
                </a:lnTo>
                <a:lnTo>
                  <a:pt x="4" y="379"/>
                </a:lnTo>
                <a:lnTo>
                  <a:pt x="1" y="363"/>
                </a:lnTo>
                <a:lnTo>
                  <a:pt x="0" y="347"/>
                </a:lnTo>
                <a:lnTo>
                  <a:pt x="0" y="330"/>
                </a:lnTo>
                <a:lnTo>
                  <a:pt x="0" y="330"/>
                </a:lnTo>
                <a:lnTo>
                  <a:pt x="0" y="313"/>
                </a:lnTo>
                <a:lnTo>
                  <a:pt x="1" y="296"/>
                </a:lnTo>
                <a:lnTo>
                  <a:pt x="4" y="280"/>
                </a:lnTo>
                <a:lnTo>
                  <a:pt x="7" y="264"/>
                </a:lnTo>
                <a:lnTo>
                  <a:pt x="11" y="248"/>
                </a:lnTo>
                <a:lnTo>
                  <a:pt x="15" y="231"/>
                </a:lnTo>
                <a:lnTo>
                  <a:pt x="26" y="202"/>
                </a:lnTo>
                <a:lnTo>
                  <a:pt x="40" y="174"/>
                </a:lnTo>
                <a:lnTo>
                  <a:pt x="57" y="145"/>
                </a:lnTo>
                <a:lnTo>
                  <a:pt x="75" y="121"/>
                </a:lnTo>
                <a:lnTo>
                  <a:pt x="97" y="97"/>
                </a:lnTo>
                <a:lnTo>
                  <a:pt x="120" y="76"/>
                </a:lnTo>
                <a:lnTo>
                  <a:pt x="145" y="57"/>
                </a:lnTo>
                <a:lnTo>
                  <a:pt x="172" y="41"/>
                </a:lnTo>
                <a:lnTo>
                  <a:pt x="202" y="27"/>
                </a:lnTo>
                <a:lnTo>
                  <a:pt x="231" y="15"/>
                </a:lnTo>
                <a:lnTo>
                  <a:pt x="247" y="11"/>
                </a:lnTo>
                <a:lnTo>
                  <a:pt x="264" y="7"/>
                </a:lnTo>
                <a:lnTo>
                  <a:pt x="280" y="4"/>
                </a:lnTo>
                <a:lnTo>
                  <a:pt x="296" y="3"/>
                </a:lnTo>
                <a:lnTo>
                  <a:pt x="312" y="2"/>
                </a:lnTo>
                <a:lnTo>
                  <a:pt x="329" y="0"/>
                </a:lnTo>
                <a:lnTo>
                  <a:pt x="329" y="0"/>
                </a:lnTo>
                <a:lnTo>
                  <a:pt x="346" y="2"/>
                </a:lnTo>
                <a:lnTo>
                  <a:pt x="363" y="3"/>
                </a:lnTo>
                <a:lnTo>
                  <a:pt x="379" y="4"/>
                </a:lnTo>
                <a:lnTo>
                  <a:pt x="395" y="7"/>
                </a:lnTo>
                <a:lnTo>
                  <a:pt x="411" y="11"/>
                </a:lnTo>
                <a:lnTo>
                  <a:pt x="428" y="15"/>
                </a:lnTo>
                <a:lnTo>
                  <a:pt x="457" y="27"/>
                </a:lnTo>
                <a:lnTo>
                  <a:pt x="485" y="41"/>
                </a:lnTo>
                <a:lnTo>
                  <a:pt x="514" y="57"/>
                </a:lnTo>
                <a:lnTo>
                  <a:pt x="539" y="76"/>
                </a:lnTo>
                <a:lnTo>
                  <a:pt x="562" y="97"/>
                </a:lnTo>
                <a:lnTo>
                  <a:pt x="583" y="121"/>
                </a:lnTo>
                <a:lnTo>
                  <a:pt x="602" y="145"/>
                </a:lnTo>
                <a:lnTo>
                  <a:pt x="618" y="174"/>
                </a:lnTo>
                <a:lnTo>
                  <a:pt x="632" y="202"/>
                </a:lnTo>
                <a:lnTo>
                  <a:pt x="644" y="231"/>
                </a:lnTo>
                <a:lnTo>
                  <a:pt x="648" y="248"/>
                </a:lnTo>
                <a:lnTo>
                  <a:pt x="652" y="264"/>
                </a:lnTo>
                <a:lnTo>
                  <a:pt x="655" y="280"/>
                </a:lnTo>
                <a:lnTo>
                  <a:pt x="656" y="296"/>
                </a:lnTo>
                <a:lnTo>
                  <a:pt x="657" y="313"/>
                </a:lnTo>
                <a:lnTo>
                  <a:pt x="659" y="330"/>
                </a:lnTo>
                <a:lnTo>
                  <a:pt x="659" y="330"/>
                </a:lnTo>
                <a:lnTo>
                  <a:pt x="657" y="347"/>
                </a:lnTo>
                <a:lnTo>
                  <a:pt x="656" y="363"/>
                </a:lnTo>
                <a:lnTo>
                  <a:pt x="655" y="379"/>
                </a:lnTo>
                <a:lnTo>
                  <a:pt x="652" y="395"/>
                </a:lnTo>
                <a:lnTo>
                  <a:pt x="648" y="412"/>
                </a:lnTo>
                <a:lnTo>
                  <a:pt x="644" y="428"/>
                </a:lnTo>
                <a:lnTo>
                  <a:pt x="632" y="457"/>
                </a:lnTo>
                <a:lnTo>
                  <a:pt x="618" y="487"/>
                </a:lnTo>
                <a:lnTo>
                  <a:pt x="602" y="514"/>
                </a:lnTo>
                <a:lnTo>
                  <a:pt x="583" y="539"/>
                </a:lnTo>
                <a:lnTo>
                  <a:pt x="562" y="562"/>
                </a:lnTo>
                <a:lnTo>
                  <a:pt x="539" y="584"/>
                </a:lnTo>
                <a:lnTo>
                  <a:pt x="514" y="602"/>
                </a:lnTo>
                <a:lnTo>
                  <a:pt x="485" y="619"/>
                </a:lnTo>
                <a:lnTo>
                  <a:pt x="457" y="633"/>
                </a:lnTo>
                <a:lnTo>
                  <a:pt x="428" y="644"/>
                </a:lnTo>
                <a:lnTo>
                  <a:pt x="411" y="648"/>
                </a:lnTo>
                <a:lnTo>
                  <a:pt x="395" y="652"/>
                </a:lnTo>
                <a:lnTo>
                  <a:pt x="379" y="655"/>
                </a:lnTo>
                <a:lnTo>
                  <a:pt x="363" y="658"/>
                </a:lnTo>
                <a:lnTo>
                  <a:pt x="346" y="659"/>
                </a:lnTo>
                <a:lnTo>
                  <a:pt x="329" y="659"/>
                </a:lnTo>
                <a:lnTo>
                  <a:pt x="329" y="659"/>
                </a:lnTo>
                <a:close/>
                <a:moveTo>
                  <a:pt x="329" y="38"/>
                </a:moveTo>
                <a:lnTo>
                  <a:pt x="329" y="38"/>
                </a:lnTo>
                <a:lnTo>
                  <a:pt x="300" y="39"/>
                </a:lnTo>
                <a:lnTo>
                  <a:pt x="270" y="45"/>
                </a:lnTo>
                <a:lnTo>
                  <a:pt x="243" y="51"/>
                </a:lnTo>
                <a:lnTo>
                  <a:pt x="216" y="61"/>
                </a:lnTo>
                <a:lnTo>
                  <a:pt x="191" y="74"/>
                </a:lnTo>
                <a:lnTo>
                  <a:pt x="167" y="88"/>
                </a:lnTo>
                <a:lnTo>
                  <a:pt x="144" y="105"/>
                </a:lnTo>
                <a:lnTo>
                  <a:pt x="124" y="124"/>
                </a:lnTo>
                <a:lnTo>
                  <a:pt x="105" y="144"/>
                </a:lnTo>
                <a:lnTo>
                  <a:pt x="87" y="167"/>
                </a:lnTo>
                <a:lnTo>
                  <a:pt x="73" y="191"/>
                </a:lnTo>
                <a:lnTo>
                  <a:pt x="61" y="217"/>
                </a:lnTo>
                <a:lnTo>
                  <a:pt x="51" y="244"/>
                </a:lnTo>
                <a:lnTo>
                  <a:pt x="44" y="270"/>
                </a:lnTo>
                <a:lnTo>
                  <a:pt x="39" y="300"/>
                </a:lnTo>
                <a:lnTo>
                  <a:pt x="38" y="330"/>
                </a:lnTo>
                <a:lnTo>
                  <a:pt x="38" y="330"/>
                </a:lnTo>
                <a:lnTo>
                  <a:pt x="39" y="359"/>
                </a:lnTo>
                <a:lnTo>
                  <a:pt x="44" y="389"/>
                </a:lnTo>
                <a:lnTo>
                  <a:pt x="51" y="416"/>
                </a:lnTo>
                <a:lnTo>
                  <a:pt x="61" y="443"/>
                </a:lnTo>
                <a:lnTo>
                  <a:pt x="73" y="468"/>
                </a:lnTo>
                <a:lnTo>
                  <a:pt x="87" y="492"/>
                </a:lnTo>
                <a:lnTo>
                  <a:pt x="105" y="515"/>
                </a:lnTo>
                <a:lnTo>
                  <a:pt x="124" y="535"/>
                </a:lnTo>
                <a:lnTo>
                  <a:pt x="144" y="554"/>
                </a:lnTo>
                <a:lnTo>
                  <a:pt x="167" y="572"/>
                </a:lnTo>
                <a:lnTo>
                  <a:pt x="191" y="586"/>
                </a:lnTo>
                <a:lnTo>
                  <a:pt x="216" y="598"/>
                </a:lnTo>
                <a:lnTo>
                  <a:pt x="243" y="608"/>
                </a:lnTo>
                <a:lnTo>
                  <a:pt x="270" y="615"/>
                </a:lnTo>
                <a:lnTo>
                  <a:pt x="300" y="620"/>
                </a:lnTo>
                <a:lnTo>
                  <a:pt x="329" y="621"/>
                </a:lnTo>
                <a:lnTo>
                  <a:pt x="329" y="621"/>
                </a:lnTo>
                <a:lnTo>
                  <a:pt x="359" y="620"/>
                </a:lnTo>
                <a:lnTo>
                  <a:pt x="389" y="615"/>
                </a:lnTo>
                <a:lnTo>
                  <a:pt x="415" y="608"/>
                </a:lnTo>
                <a:lnTo>
                  <a:pt x="442" y="598"/>
                </a:lnTo>
                <a:lnTo>
                  <a:pt x="468" y="586"/>
                </a:lnTo>
                <a:lnTo>
                  <a:pt x="492" y="572"/>
                </a:lnTo>
                <a:lnTo>
                  <a:pt x="515" y="554"/>
                </a:lnTo>
                <a:lnTo>
                  <a:pt x="535" y="535"/>
                </a:lnTo>
                <a:lnTo>
                  <a:pt x="554" y="515"/>
                </a:lnTo>
                <a:lnTo>
                  <a:pt x="571" y="492"/>
                </a:lnTo>
                <a:lnTo>
                  <a:pt x="585" y="468"/>
                </a:lnTo>
                <a:lnTo>
                  <a:pt x="598" y="443"/>
                </a:lnTo>
                <a:lnTo>
                  <a:pt x="608" y="416"/>
                </a:lnTo>
                <a:lnTo>
                  <a:pt x="614" y="389"/>
                </a:lnTo>
                <a:lnTo>
                  <a:pt x="620" y="359"/>
                </a:lnTo>
                <a:lnTo>
                  <a:pt x="621" y="330"/>
                </a:lnTo>
                <a:lnTo>
                  <a:pt x="621" y="330"/>
                </a:lnTo>
                <a:lnTo>
                  <a:pt x="620" y="300"/>
                </a:lnTo>
                <a:lnTo>
                  <a:pt x="614" y="270"/>
                </a:lnTo>
                <a:lnTo>
                  <a:pt x="608" y="244"/>
                </a:lnTo>
                <a:lnTo>
                  <a:pt x="598" y="217"/>
                </a:lnTo>
                <a:lnTo>
                  <a:pt x="585" y="191"/>
                </a:lnTo>
                <a:lnTo>
                  <a:pt x="571" y="167"/>
                </a:lnTo>
                <a:lnTo>
                  <a:pt x="554" y="144"/>
                </a:lnTo>
                <a:lnTo>
                  <a:pt x="535" y="124"/>
                </a:lnTo>
                <a:lnTo>
                  <a:pt x="515" y="105"/>
                </a:lnTo>
                <a:lnTo>
                  <a:pt x="492" y="88"/>
                </a:lnTo>
                <a:lnTo>
                  <a:pt x="468" y="74"/>
                </a:lnTo>
                <a:lnTo>
                  <a:pt x="442" y="61"/>
                </a:lnTo>
                <a:lnTo>
                  <a:pt x="415" y="51"/>
                </a:lnTo>
                <a:lnTo>
                  <a:pt x="389" y="45"/>
                </a:lnTo>
                <a:lnTo>
                  <a:pt x="359" y="39"/>
                </a:lnTo>
                <a:lnTo>
                  <a:pt x="329" y="38"/>
                </a:lnTo>
                <a:lnTo>
                  <a:pt x="329" y="3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96" name="Freeform 15">
            <a:extLst>
              <a:ext uri="{FF2B5EF4-FFF2-40B4-BE49-F238E27FC236}">
                <a16:creationId xmlns:a16="http://schemas.microsoft.com/office/drawing/2014/main" id="{8105E7F0-BE19-49EE-837E-CB43CA070B1F}"/>
              </a:ext>
            </a:extLst>
          </p:cNvPr>
          <p:cNvSpPr>
            <a:spLocks noEditPoints="1"/>
          </p:cNvSpPr>
          <p:nvPr/>
        </p:nvSpPr>
        <p:spPr bwMode="auto">
          <a:xfrm>
            <a:off x="780255" y="3857706"/>
            <a:ext cx="356730" cy="356730"/>
          </a:xfrm>
          <a:custGeom>
            <a:avLst/>
            <a:gdLst>
              <a:gd name="T0" fmla="*/ 312 w 659"/>
              <a:gd name="T1" fmla="*/ 657 h 659"/>
              <a:gd name="T2" fmla="*/ 262 w 659"/>
              <a:gd name="T3" fmla="*/ 652 h 659"/>
              <a:gd name="T4" fmla="*/ 202 w 659"/>
              <a:gd name="T5" fmla="*/ 632 h 659"/>
              <a:gd name="T6" fmla="*/ 120 w 659"/>
              <a:gd name="T7" fmla="*/ 583 h 659"/>
              <a:gd name="T8" fmla="*/ 57 w 659"/>
              <a:gd name="T9" fmla="*/ 513 h 659"/>
              <a:gd name="T10" fmla="*/ 15 w 659"/>
              <a:gd name="T11" fmla="*/ 427 h 659"/>
              <a:gd name="T12" fmla="*/ 4 w 659"/>
              <a:gd name="T13" fmla="*/ 379 h 659"/>
              <a:gd name="T14" fmla="*/ 0 w 659"/>
              <a:gd name="T15" fmla="*/ 329 h 659"/>
              <a:gd name="T16" fmla="*/ 1 w 659"/>
              <a:gd name="T17" fmla="*/ 296 h 659"/>
              <a:gd name="T18" fmla="*/ 11 w 659"/>
              <a:gd name="T19" fmla="*/ 247 h 659"/>
              <a:gd name="T20" fmla="*/ 40 w 659"/>
              <a:gd name="T21" fmla="*/ 172 h 659"/>
              <a:gd name="T22" fmla="*/ 97 w 659"/>
              <a:gd name="T23" fmla="*/ 97 h 659"/>
              <a:gd name="T24" fmla="*/ 172 w 659"/>
              <a:gd name="T25" fmla="*/ 40 h 659"/>
              <a:gd name="T26" fmla="*/ 247 w 659"/>
              <a:gd name="T27" fmla="*/ 11 h 659"/>
              <a:gd name="T28" fmla="*/ 296 w 659"/>
              <a:gd name="T29" fmla="*/ 1 h 659"/>
              <a:gd name="T30" fmla="*/ 329 w 659"/>
              <a:gd name="T31" fmla="*/ 0 h 659"/>
              <a:gd name="T32" fmla="*/ 379 w 659"/>
              <a:gd name="T33" fmla="*/ 4 h 659"/>
              <a:gd name="T34" fmla="*/ 426 w 659"/>
              <a:gd name="T35" fmla="*/ 15 h 659"/>
              <a:gd name="T36" fmla="*/ 513 w 659"/>
              <a:gd name="T37" fmla="*/ 56 h 659"/>
              <a:gd name="T38" fmla="*/ 583 w 659"/>
              <a:gd name="T39" fmla="*/ 120 h 659"/>
              <a:gd name="T40" fmla="*/ 632 w 659"/>
              <a:gd name="T41" fmla="*/ 202 h 659"/>
              <a:gd name="T42" fmla="*/ 652 w 659"/>
              <a:gd name="T43" fmla="*/ 263 h 659"/>
              <a:gd name="T44" fmla="*/ 657 w 659"/>
              <a:gd name="T45" fmla="*/ 312 h 659"/>
              <a:gd name="T46" fmla="*/ 657 w 659"/>
              <a:gd name="T47" fmla="*/ 345 h 659"/>
              <a:gd name="T48" fmla="*/ 652 w 659"/>
              <a:gd name="T49" fmla="*/ 395 h 659"/>
              <a:gd name="T50" fmla="*/ 632 w 659"/>
              <a:gd name="T51" fmla="*/ 457 h 659"/>
              <a:gd name="T52" fmla="*/ 583 w 659"/>
              <a:gd name="T53" fmla="*/ 538 h 659"/>
              <a:gd name="T54" fmla="*/ 513 w 659"/>
              <a:gd name="T55" fmla="*/ 602 h 659"/>
              <a:gd name="T56" fmla="*/ 426 w 659"/>
              <a:gd name="T57" fmla="*/ 644 h 659"/>
              <a:gd name="T58" fmla="*/ 379 w 659"/>
              <a:gd name="T59" fmla="*/ 655 h 659"/>
              <a:gd name="T60" fmla="*/ 329 w 659"/>
              <a:gd name="T61" fmla="*/ 659 h 659"/>
              <a:gd name="T62" fmla="*/ 329 w 659"/>
              <a:gd name="T63" fmla="*/ 38 h 659"/>
              <a:gd name="T64" fmla="*/ 242 w 659"/>
              <a:gd name="T65" fmla="*/ 51 h 659"/>
              <a:gd name="T66" fmla="*/ 167 w 659"/>
              <a:gd name="T67" fmla="*/ 87 h 659"/>
              <a:gd name="T68" fmla="*/ 105 w 659"/>
              <a:gd name="T69" fmla="*/ 144 h 659"/>
              <a:gd name="T70" fmla="*/ 61 w 659"/>
              <a:gd name="T71" fmla="*/ 216 h 659"/>
              <a:gd name="T72" fmla="*/ 39 w 659"/>
              <a:gd name="T73" fmla="*/ 300 h 659"/>
              <a:gd name="T74" fmla="*/ 39 w 659"/>
              <a:gd name="T75" fmla="*/ 359 h 659"/>
              <a:gd name="T76" fmla="*/ 61 w 659"/>
              <a:gd name="T77" fmla="*/ 442 h 659"/>
              <a:gd name="T78" fmla="*/ 105 w 659"/>
              <a:gd name="T79" fmla="*/ 515 h 659"/>
              <a:gd name="T80" fmla="*/ 167 w 659"/>
              <a:gd name="T81" fmla="*/ 571 h 659"/>
              <a:gd name="T82" fmla="*/ 242 w 659"/>
              <a:gd name="T83" fmla="*/ 608 h 659"/>
              <a:gd name="T84" fmla="*/ 329 w 659"/>
              <a:gd name="T85" fmla="*/ 621 h 659"/>
              <a:gd name="T86" fmla="*/ 387 w 659"/>
              <a:gd name="T87" fmla="*/ 614 h 659"/>
              <a:gd name="T88" fmla="*/ 468 w 659"/>
              <a:gd name="T89" fmla="*/ 585 h 659"/>
              <a:gd name="T90" fmla="*/ 535 w 659"/>
              <a:gd name="T91" fmla="*/ 535 h 659"/>
              <a:gd name="T92" fmla="*/ 585 w 659"/>
              <a:gd name="T93" fmla="*/ 468 h 659"/>
              <a:gd name="T94" fmla="*/ 614 w 659"/>
              <a:gd name="T95" fmla="*/ 387 h 659"/>
              <a:gd name="T96" fmla="*/ 621 w 659"/>
              <a:gd name="T97" fmla="*/ 329 h 659"/>
              <a:gd name="T98" fmla="*/ 608 w 659"/>
              <a:gd name="T99" fmla="*/ 242 h 659"/>
              <a:gd name="T100" fmla="*/ 570 w 659"/>
              <a:gd name="T101" fmla="*/ 167 h 659"/>
              <a:gd name="T102" fmla="*/ 515 w 659"/>
              <a:gd name="T103" fmla="*/ 105 h 659"/>
              <a:gd name="T104" fmla="*/ 442 w 659"/>
              <a:gd name="T105" fmla="*/ 60 h 659"/>
              <a:gd name="T106" fmla="*/ 359 w 659"/>
              <a:gd name="T107" fmla="*/ 39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9" h="659">
                <a:moveTo>
                  <a:pt x="329" y="659"/>
                </a:moveTo>
                <a:lnTo>
                  <a:pt x="329" y="659"/>
                </a:lnTo>
                <a:lnTo>
                  <a:pt x="312" y="657"/>
                </a:lnTo>
                <a:lnTo>
                  <a:pt x="296" y="656"/>
                </a:lnTo>
                <a:lnTo>
                  <a:pt x="280" y="655"/>
                </a:lnTo>
                <a:lnTo>
                  <a:pt x="262" y="652"/>
                </a:lnTo>
                <a:lnTo>
                  <a:pt x="247" y="648"/>
                </a:lnTo>
                <a:lnTo>
                  <a:pt x="231" y="644"/>
                </a:lnTo>
                <a:lnTo>
                  <a:pt x="202" y="632"/>
                </a:lnTo>
                <a:lnTo>
                  <a:pt x="172" y="618"/>
                </a:lnTo>
                <a:lnTo>
                  <a:pt x="145" y="602"/>
                </a:lnTo>
                <a:lnTo>
                  <a:pt x="120" y="583"/>
                </a:lnTo>
                <a:lnTo>
                  <a:pt x="97" y="562"/>
                </a:lnTo>
                <a:lnTo>
                  <a:pt x="75" y="538"/>
                </a:lnTo>
                <a:lnTo>
                  <a:pt x="57" y="513"/>
                </a:lnTo>
                <a:lnTo>
                  <a:pt x="40" y="485"/>
                </a:lnTo>
                <a:lnTo>
                  <a:pt x="26" y="457"/>
                </a:lnTo>
                <a:lnTo>
                  <a:pt x="15" y="427"/>
                </a:lnTo>
                <a:lnTo>
                  <a:pt x="11" y="411"/>
                </a:lnTo>
                <a:lnTo>
                  <a:pt x="7" y="395"/>
                </a:lnTo>
                <a:lnTo>
                  <a:pt x="4" y="379"/>
                </a:lnTo>
                <a:lnTo>
                  <a:pt x="1" y="363"/>
                </a:lnTo>
                <a:lnTo>
                  <a:pt x="0" y="345"/>
                </a:lnTo>
                <a:lnTo>
                  <a:pt x="0" y="329"/>
                </a:lnTo>
                <a:lnTo>
                  <a:pt x="0" y="329"/>
                </a:lnTo>
                <a:lnTo>
                  <a:pt x="0" y="312"/>
                </a:lnTo>
                <a:lnTo>
                  <a:pt x="1" y="296"/>
                </a:lnTo>
                <a:lnTo>
                  <a:pt x="4" y="280"/>
                </a:lnTo>
                <a:lnTo>
                  <a:pt x="7" y="263"/>
                </a:lnTo>
                <a:lnTo>
                  <a:pt x="11" y="247"/>
                </a:lnTo>
                <a:lnTo>
                  <a:pt x="15" y="231"/>
                </a:lnTo>
                <a:lnTo>
                  <a:pt x="26" y="202"/>
                </a:lnTo>
                <a:lnTo>
                  <a:pt x="40" y="172"/>
                </a:lnTo>
                <a:lnTo>
                  <a:pt x="57" y="145"/>
                </a:lnTo>
                <a:lnTo>
                  <a:pt x="75" y="120"/>
                </a:lnTo>
                <a:lnTo>
                  <a:pt x="97" y="97"/>
                </a:lnTo>
                <a:lnTo>
                  <a:pt x="120" y="75"/>
                </a:lnTo>
                <a:lnTo>
                  <a:pt x="145" y="56"/>
                </a:lnTo>
                <a:lnTo>
                  <a:pt x="172" y="40"/>
                </a:lnTo>
                <a:lnTo>
                  <a:pt x="202" y="26"/>
                </a:lnTo>
                <a:lnTo>
                  <a:pt x="231" y="15"/>
                </a:lnTo>
                <a:lnTo>
                  <a:pt x="247" y="11"/>
                </a:lnTo>
                <a:lnTo>
                  <a:pt x="262" y="7"/>
                </a:lnTo>
                <a:lnTo>
                  <a:pt x="280" y="4"/>
                </a:lnTo>
                <a:lnTo>
                  <a:pt x="296" y="1"/>
                </a:lnTo>
                <a:lnTo>
                  <a:pt x="312" y="0"/>
                </a:lnTo>
                <a:lnTo>
                  <a:pt x="329" y="0"/>
                </a:lnTo>
                <a:lnTo>
                  <a:pt x="329" y="0"/>
                </a:lnTo>
                <a:lnTo>
                  <a:pt x="345" y="0"/>
                </a:lnTo>
                <a:lnTo>
                  <a:pt x="363" y="1"/>
                </a:lnTo>
                <a:lnTo>
                  <a:pt x="379" y="4"/>
                </a:lnTo>
                <a:lnTo>
                  <a:pt x="395" y="7"/>
                </a:lnTo>
                <a:lnTo>
                  <a:pt x="411" y="11"/>
                </a:lnTo>
                <a:lnTo>
                  <a:pt x="426" y="15"/>
                </a:lnTo>
                <a:lnTo>
                  <a:pt x="457" y="26"/>
                </a:lnTo>
                <a:lnTo>
                  <a:pt x="485" y="40"/>
                </a:lnTo>
                <a:lnTo>
                  <a:pt x="513" y="56"/>
                </a:lnTo>
                <a:lnTo>
                  <a:pt x="538" y="75"/>
                </a:lnTo>
                <a:lnTo>
                  <a:pt x="562" y="97"/>
                </a:lnTo>
                <a:lnTo>
                  <a:pt x="583" y="120"/>
                </a:lnTo>
                <a:lnTo>
                  <a:pt x="602" y="145"/>
                </a:lnTo>
                <a:lnTo>
                  <a:pt x="618" y="172"/>
                </a:lnTo>
                <a:lnTo>
                  <a:pt x="632" y="202"/>
                </a:lnTo>
                <a:lnTo>
                  <a:pt x="644" y="231"/>
                </a:lnTo>
                <a:lnTo>
                  <a:pt x="648" y="247"/>
                </a:lnTo>
                <a:lnTo>
                  <a:pt x="652" y="263"/>
                </a:lnTo>
                <a:lnTo>
                  <a:pt x="655" y="280"/>
                </a:lnTo>
                <a:lnTo>
                  <a:pt x="656" y="296"/>
                </a:lnTo>
                <a:lnTo>
                  <a:pt x="657" y="312"/>
                </a:lnTo>
                <a:lnTo>
                  <a:pt x="659" y="329"/>
                </a:lnTo>
                <a:lnTo>
                  <a:pt x="659" y="329"/>
                </a:lnTo>
                <a:lnTo>
                  <a:pt x="657" y="345"/>
                </a:lnTo>
                <a:lnTo>
                  <a:pt x="656" y="363"/>
                </a:lnTo>
                <a:lnTo>
                  <a:pt x="655" y="379"/>
                </a:lnTo>
                <a:lnTo>
                  <a:pt x="652" y="395"/>
                </a:lnTo>
                <a:lnTo>
                  <a:pt x="648" y="411"/>
                </a:lnTo>
                <a:lnTo>
                  <a:pt x="644" y="427"/>
                </a:lnTo>
                <a:lnTo>
                  <a:pt x="632" y="457"/>
                </a:lnTo>
                <a:lnTo>
                  <a:pt x="618" y="485"/>
                </a:lnTo>
                <a:lnTo>
                  <a:pt x="602" y="513"/>
                </a:lnTo>
                <a:lnTo>
                  <a:pt x="583" y="538"/>
                </a:lnTo>
                <a:lnTo>
                  <a:pt x="562" y="562"/>
                </a:lnTo>
                <a:lnTo>
                  <a:pt x="538" y="583"/>
                </a:lnTo>
                <a:lnTo>
                  <a:pt x="513" y="602"/>
                </a:lnTo>
                <a:lnTo>
                  <a:pt x="485" y="618"/>
                </a:lnTo>
                <a:lnTo>
                  <a:pt x="457" y="632"/>
                </a:lnTo>
                <a:lnTo>
                  <a:pt x="426" y="644"/>
                </a:lnTo>
                <a:lnTo>
                  <a:pt x="411" y="648"/>
                </a:lnTo>
                <a:lnTo>
                  <a:pt x="395" y="652"/>
                </a:lnTo>
                <a:lnTo>
                  <a:pt x="379" y="655"/>
                </a:lnTo>
                <a:lnTo>
                  <a:pt x="363" y="656"/>
                </a:lnTo>
                <a:lnTo>
                  <a:pt x="345" y="657"/>
                </a:lnTo>
                <a:lnTo>
                  <a:pt x="329" y="659"/>
                </a:lnTo>
                <a:lnTo>
                  <a:pt x="329" y="659"/>
                </a:lnTo>
                <a:close/>
                <a:moveTo>
                  <a:pt x="329" y="38"/>
                </a:moveTo>
                <a:lnTo>
                  <a:pt x="329" y="38"/>
                </a:lnTo>
                <a:lnTo>
                  <a:pt x="300" y="39"/>
                </a:lnTo>
                <a:lnTo>
                  <a:pt x="270" y="43"/>
                </a:lnTo>
                <a:lnTo>
                  <a:pt x="242" y="51"/>
                </a:lnTo>
                <a:lnTo>
                  <a:pt x="215" y="60"/>
                </a:lnTo>
                <a:lnTo>
                  <a:pt x="191" y="73"/>
                </a:lnTo>
                <a:lnTo>
                  <a:pt x="167" y="87"/>
                </a:lnTo>
                <a:lnTo>
                  <a:pt x="144" y="105"/>
                </a:lnTo>
                <a:lnTo>
                  <a:pt x="124" y="124"/>
                </a:lnTo>
                <a:lnTo>
                  <a:pt x="105" y="144"/>
                </a:lnTo>
                <a:lnTo>
                  <a:pt x="87" y="167"/>
                </a:lnTo>
                <a:lnTo>
                  <a:pt x="73" y="191"/>
                </a:lnTo>
                <a:lnTo>
                  <a:pt x="61" y="216"/>
                </a:lnTo>
                <a:lnTo>
                  <a:pt x="51" y="242"/>
                </a:lnTo>
                <a:lnTo>
                  <a:pt x="43" y="270"/>
                </a:lnTo>
                <a:lnTo>
                  <a:pt x="39" y="300"/>
                </a:lnTo>
                <a:lnTo>
                  <a:pt x="38" y="329"/>
                </a:lnTo>
                <a:lnTo>
                  <a:pt x="38" y="329"/>
                </a:lnTo>
                <a:lnTo>
                  <a:pt x="39" y="359"/>
                </a:lnTo>
                <a:lnTo>
                  <a:pt x="43" y="387"/>
                </a:lnTo>
                <a:lnTo>
                  <a:pt x="51" y="415"/>
                </a:lnTo>
                <a:lnTo>
                  <a:pt x="61" y="442"/>
                </a:lnTo>
                <a:lnTo>
                  <a:pt x="73" y="468"/>
                </a:lnTo>
                <a:lnTo>
                  <a:pt x="87" y="492"/>
                </a:lnTo>
                <a:lnTo>
                  <a:pt x="105" y="515"/>
                </a:lnTo>
                <a:lnTo>
                  <a:pt x="124" y="535"/>
                </a:lnTo>
                <a:lnTo>
                  <a:pt x="144" y="554"/>
                </a:lnTo>
                <a:lnTo>
                  <a:pt x="167" y="571"/>
                </a:lnTo>
                <a:lnTo>
                  <a:pt x="191" y="585"/>
                </a:lnTo>
                <a:lnTo>
                  <a:pt x="215" y="598"/>
                </a:lnTo>
                <a:lnTo>
                  <a:pt x="242" y="608"/>
                </a:lnTo>
                <a:lnTo>
                  <a:pt x="270" y="614"/>
                </a:lnTo>
                <a:lnTo>
                  <a:pt x="300" y="618"/>
                </a:lnTo>
                <a:lnTo>
                  <a:pt x="329" y="621"/>
                </a:lnTo>
                <a:lnTo>
                  <a:pt x="329" y="621"/>
                </a:lnTo>
                <a:lnTo>
                  <a:pt x="359" y="618"/>
                </a:lnTo>
                <a:lnTo>
                  <a:pt x="387" y="614"/>
                </a:lnTo>
                <a:lnTo>
                  <a:pt x="415" y="608"/>
                </a:lnTo>
                <a:lnTo>
                  <a:pt x="442" y="598"/>
                </a:lnTo>
                <a:lnTo>
                  <a:pt x="468" y="585"/>
                </a:lnTo>
                <a:lnTo>
                  <a:pt x="492" y="571"/>
                </a:lnTo>
                <a:lnTo>
                  <a:pt x="515" y="554"/>
                </a:lnTo>
                <a:lnTo>
                  <a:pt x="535" y="535"/>
                </a:lnTo>
                <a:lnTo>
                  <a:pt x="554" y="515"/>
                </a:lnTo>
                <a:lnTo>
                  <a:pt x="570" y="492"/>
                </a:lnTo>
                <a:lnTo>
                  <a:pt x="585" y="468"/>
                </a:lnTo>
                <a:lnTo>
                  <a:pt x="597" y="442"/>
                </a:lnTo>
                <a:lnTo>
                  <a:pt x="608" y="415"/>
                </a:lnTo>
                <a:lnTo>
                  <a:pt x="614" y="387"/>
                </a:lnTo>
                <a:lnTo>
                  <a:pt x="618" y="359"/>
                </a:lnTo>
                <a:lnTo>
                  <a:pt x="621" y="329"/>
                </a:lnTo>
                <a:lnTo>
                  <a:pt x="621" y="329"/>
                </a:lnTo>
                <a:lnTo>
                  <a:pt x="618" y="300"/>
                </a:lnTo>
                <a:lnTo>
                  <a:pt x="614" y="270"/>
                </a:lnTo>
                <a:lnTo>
                  <a:pt x="608" y="242"/>
                </a:lnTo>
                <a:lnTo>
                  <a:pt x="597" y="216"/>
                </a:lnTo>
                <a:lnTo>
                  <a:pt x="585" y="191"/>
                </a:lnTo>
                <a:lnTo>
                  <a:pt x="570" y="167"/>
                </a:lnTo>
                <a:lnTo>
                  <a:pt x="554" y="144"/>
                </a:lnTo>
                <a:lnTo>
                  <a:pt x="535" y="124"/>
                </a:lnTo>
                <a:lnTo>
                  <a:pt x="515" y="105"/>
                </a:lnTo>
                <a:lnTo>
                  <a:pt x="492" y="87"/>
                </a:lnTo>
                <a:lnTo>
                  <a:pt x="468" y="73"/>
                </a:lnTo>
                <a:lnTo>
                  <a:pt x="442" y="60"/>
                </a:lnTo>
                <a:lnTo>
                  <a:pt x="415" y="51"/>
                </a:lnTo>
                <a:lnTo>
                  <a:pt x="387" y="43"/>
                </a:lnTo>
                <a:lnTo>
                  <a:pt x="359" y="39"/>
                </a:lnTo>
                <a:lnTo>
                  <a:pt x="329" y="38"/>
                </a:lnTo>
                <a:lnTo>
                  <a:pt x="329" y="3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99" name="Freeform 73">
            <a:extLst>
              <a:ext uri="{FF2B5EF4-FFF2-40B4-BE49-F238E27FC236}">
                <a16:creationId xmlns:a16="http://schemas.microsoft.com/office/drawing/2014/main" id="{332EBDDF-AD06-497D-AAB7-55C2C26B0FB1}"/>
              </a:ext>
            </a:extLst>
          </p:cNvPr>
          <p:cNvSpPr>
            <a:spLocks noEditPoints="1"/>
          </p:cNvSpPr>
          <p:nvPr/>
        </p:nvSpPr>
        <p:spPr bwMode="auto">
          <a:xfrm>
            <a:off x="845115" y="5471563"/>
            <a:ext cx="356730" cy="356730"/>
          </a:xfrm>
          <a:custGeom>
            <a:avLst/>
            <a:gdLst>
              <a:gd name="T0" fmla="*/ 312 w 657"/>
              <a:gd name="T1" fmla="*/ 657 h 657"/>
              <a:gd name="T2" fmla="*/ 262 w 657"/>
              <a:gd name="T3" fmla="*/ 650 h 657"/>
              <a:gd name="T4" fmla="*/ 200 w 657"/>
              <a:gd name="T5" fmla="*/ 632 h 657"/>
              <a:gd name="T6" fmla="*/ 120 w 657"/>
              <a:gd name="T7" fmla="*/ 582 h 657"/>
              <a:gd name="T8" fmla="*/ 57 w 657"/>
              <a:gd name="T9" fmla="*/ 512 h 657"/>
              <a:gd name="T10" fmla="*/ 15 w 657"/>
              <a:gd name="T11" fmla="*/ 426 h 657"/>
              <a:gd name="T12" fmla="*/ 4 w 657"/>
              <a:gd name="T13" fmla="*/ 379 h 657"/>
              <a:gd name="T14" fmla="*/ 0 w 657"/>
              <a:gd name="T15" fmla="*/ 328 h 657"/>
              <a:gd name="T16" fmla="*/ 2 w 657"/>
              <a:gd name="T17" fmla="*/ 294 h 657"/>
              <a:gd name="T18" fmla="*/ 10 w 657"/>
              <a:gd name="T19" fmla="*/ 246 h 657"/>
              <a:gd name="T20" fmla="*/ 39 w 657"/>
              <a:gd name="T21" fmla="*/ 172 h 657"/>
              <a:gd name="T22" fmla="*/ 96 w 657"/>
              <a:gd name="T23" fmla="*/ 95 h 657"/>
              <a:gd name="T24" fmla="*/ 172 w 657"/>
              <a:gd name="T25" fmla="*/ 39 h 657"/>
              <a:gd name="T26" fmla="*/ 246 w 657"/>
              <a:gd name="T27" fmla="*/ 9 h 657"/>
              <a:gd name="T28" fmla="*/ 295 w 657"/>
              <a:gd name="T29" fmla="*/ 1 h 657"/>
              <a:gd name="T30" fmla="*/ 328 w 657"/>
              <a:gd name="T31" fmla="*/ 0 h 657"/>
              <a:gd name="T32" fmla="*/ 379 w 657"/>
              <a:gd name="T33" fmla="*/ 4 h 657"/>
              <a:gd name="T34" fmla="*/ 426 w 657"/>
              <a:gd name="T35" fmla="*/ 15 h 657"/>
              <a:gd name="T36" fmla="*/ 512 w 657"/>
              <a:gd name="T37" fmla="*/ 56 h 657"/>
              <a:gd name="T38" fmla="*/ 582 w 657"/>
              <a:gd name="T39" fmla="*/ 119 h 657"/>
              <a:gd name="T40" fmla="*/ 632 w 657"/>
              <a:gd name="T41" fmla="*/ 200 h 657"/>
              <a:gd name="T42" fmla="*/ 651 w 657"/>
              <a:gd name="T43" fmla="*/ 262 h 657"/>
              <a:gd name="T44" fmla="*/ 657 w 657"/>
              <a:gd name="T45" fmla="*/ 312 h 657"/>
              <a:gd name="T46" fmla="*/ 657 w 657"/>
              <a:gd name="T47" fmla="*/ 345 h 657"/>
              <a:gd name="T48" fmla="*/ 651 w 657"/>
              <a:gd name="T49" fmla="*/ 395 h 657"/>
              <a:gd name="T50" fmla="*/ 632 w 657"/>
              <a:gd name="T51" fmla="*/ 457 h 657"/>
              <a:gd name="T52" fmla="*/ 582 w 657"/>
              <a:gd name="T53" fmla="*/ 537 h 657"/>
              <a:gd name="T54" fmla="*/ 512 w 657"/>
              <a:gd name="T55" fmla="*/ 601 h 657"/>
              <a:gd name="T56" fmla="*/ 426 w 657"/>
              <a:gd name="T57" fmla="*/ 642 h 657"/>
              <a:gd name="T58" fmla="*/ 379 w 657"/>
              <a:gd name="T59" fmla="*/ 653 h 657"/>
              <a:gd name="T60" fmla="*/ 328 w 657"/>
              <a:gd name="T61" fmla="*/ 657 h 657"/>
              <a:gd name="T62" fmla="*/ 328 w 657"/>
              <a:gd name="T63" fmla="*/ 37 h 657"/>
              <a:gd name="T64" fmla="*/ 242 w 657"/>
              <a:gd name="T65" fmla="*/ 50 h 657"/>
              <a:gd name="T66" fmla="*/ 166 w 657"/>
              <a:gd name="T67" fmla="*/ 87 h 657"/>
              <a:gd name="T68" fmla="*/ 104 w 657"/>
              <a:gd name="T69" fmla="*/ 144 h 657"/>
              <a:gd name="T70" fmla="*/ 61 w 657"/>
              <a:gd name="T71" fmla="*/ 215 h 657"/>
              <a:gd name="T72" fmla="*/ 39 w 657"/>
              <a:gd name="T73" fmla="*/ 298 h 657"/>
              <a:gd name="T74" fmla="*/ 39 w 657"/>
              <a:gd name="T75" fmla="*/ 359 h 657"/>
              <a:gd name="T76" fmla="*/ 61 w 657"/>
              <a:gd name="T77" fmla="*/ 442 h 657"/>
              <a:gd name="T78" fmla="*/ 104 w 657"/>
              <a:gd name="T79" fmla="*/ 513 h 657"/>
              <a:gd name="T80" fmla="*/ 166 w 657"/>
              <a:gd name="T81" fmla="*/ 570 h 657"/>
              <a:gd name="T82" fmla="*/ 242 w 657"/>
              <a:gd name="T83" fmla="*/ 606 h 657"/>
              <a:gd name="T84" fmla="*/ 328 w 657"/>
              <a:gd name="T85" fmla="*/ 619 h 657"/>
              <a:gd name="T86" fmla="*/ 387 w 657"/>
              <a:gd name="T87" fmla="*/ 614 h 657"/>
              <a:gd name="T88" fmla="*/ 468 w 657"/>
              <a:gd name="T89" fmla="*/ 585 h 657"/>
              <a:gd name="T90" fmla="*/ 535 w 657"/>
              <a:gd name="T91" fmla="*/ 535 h 657"/>
              <a:gd name="T92" fmla="*/ 585 w 657"/>
              <a:gd name="T93" fmla="*/ 468 h 657"/>
              <a:gd name="T94" fmla="*/ 614 w 657"/>
              <a:gd name="T95" fmla="*/ 387 h 657"/>
              <a:gd name="T96" fmla="*/ 620 w 657"/>
              <a:gd name="T97" fmla="*/ 328 h 657"/>
              <a:gd name="T98" fmla="*/ 606 w 657"/>
              <a:gd name="T99" fmla="*/ 242 h 657"/>
              <a:gd name="T100" fmla="*/ 570 w 657"/>
              <a:gd name="T101" fmla="*/ 165 h 657"/>
              <a:gd name="T102" fmla="*/ 514 w 657"/>
              <a:gd name="T103" fmla="*/ 103 h 657"/>
              <a:gd name="T104" fmla="*/ 442 w 657"/>
              <a:gd name="T105" fmla="*/ 60 h 657"/>
              <a:gd name="T106" fmla="*/ 359 w 657"/>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7">
                <a:moveTo>
                  <a:pt x="328" y="657"/>
                </a:moveTo>
                <a:lnTo>
                  <a:pt x="328" y="657"/>
                </a:lnTo>
                <a:lnTo>
                  <a:pt x="312" y="657"/>
                </a:lnTo>
                <a:lnTo>
                  <a:pt x="295" y="656"/>
                </a:lnTo>
                <a:lnTo>
                  <a:pt x="278" y="653"/>
                </a:lnTo>
                <a:lnTo>
                  <a:pt x="262" y="650"/>
                </a:lnTo>
                <a:lnTo>
                  <a:pt x="246" y="646"/>
                </a:lnTo>
                <a:lnTo>
                  <a:pt x="231" y="642"/>
                </a:lnTo>
                <a:lnTo>
                  <a:pt x="200" y="632"/>
                </a:lnTo>
                <a:lnTo>
                  <a:pt x="172" y="618"/>
                </a:lnTo>
                <a:lnTo>
                  <a:pt x="145" y="601"/>
                </a:lnTo>
                <a:lnTo>
                  <a:pt x="120" y="582"/>
                </a:lnTo>
                <a:lnTo>
                  <a:pt x="96" y="560"/>
                </a:lnTo>
                <a:lnTo>
                  <a:pt x="75" y="537"/>
                </a:lnTo>
                <a:lnTo>
                  <a:pt x="57" y="512"/>
                </a:lnTo>
                <a:lnTo>
                  <a:pt x="39" y="485"/>
                </a:lnTo>
                <a:lnTo>
                  <a:pt x="26" y="457"/>
                </a:lnTo>
                <a:lnTo>
                  <a:pt x="15" y="426"/>
                </a:lnTo>
                <a:lnTo>
                  <a:pt x="10" y="411"/>
                </a:lnTo>
                <a:lnTo>
                  <a:pt x="7" y="395"/>
                </a:lnTo>
                <a:lnTo>
                  <a:pt x="4" y="379"/>
                </a:lnTo>
                <a:lnTo>
                  <a:pt x="2" y="361"/>
                </a:lnTo>
                <a:lnTo>
                  <a:pt x="0" y="345"/>
                </a:lnTo>
                <a:lnTo>
                  <a:pt x="0" y="328"/>
                </a:lnTo>
                <a:lnTo>
                  <a:pt x="0" y="328"/>
                </a:lnTo>
                <a:lnTo>
                  <a:pt x="0" y="312"/>
                </a:lnTo>
                <a:lnTo>
                  <a:pt x="2" y="294"/>
                </a:lnTo>
                <a:lnTo>
                  <a:pt x="4" y="278"/>
                </a:lnTo>
                <a:lnTo>
                  <a:pt x="7" y="262"/>
                </a:lnTo>
                <a:lnTo>
                  <a:pt x="10" y="246"/>
                </a:lnTo>
                <a:lnTo>
                  <a:pt x="15" y="231"/>
                </a:lnTo>
                <a:lnTo>
                  <a:pt x="26" y="200"/>
                </a:lnTo>
                <a:lnTo>
                  <a:pt x="39" y="172"/>
                </a:lnTo>
                <a:lnTo>
                  <a:pt x="57" y="145"/>
                </a:lnTo>
                <a:lnTo>
                  <a:pt x="75" y="119"/>
                </a:lnTo>
                <a:lnTo>
                  <a:pt x="96" y="95"/>
                </a:lnTo>
                <a:lnTo>
                  <a:pt x="120" y="75"/>
                </a:lnTo>
                <a:lnTo>
                  <a:pt x="145" y="56"/>
                </a:lnTo>
                <a:lnTo>
                  <a:pt x="172" y="39"/>
                </a:lnTo>
                <a:lnTo>
                  <a:pt x="200" y="25"/>
                </a:lnTo>
                <a:lnTo>
                  <a:pt x="231" y="15"/>
                </a:lnTo>
                <a:lnTo>
                  <a:pt x="246" y="9"/>
                </a:lnTo>
                <a:lnTo>
                  <a:pt x="262" y="7"/>
                </a:lnTo>
                <a:lnTo>
                  <a:pt x="278" y="4"/>
                </a:lnTo>
                <a:lnTo>
                  <a:pt x="295" y="1"/>
                </a:lnTo>
                <a:lnTo>
                  <a:pt x="312" y="0"/>
                </a:lnTo>
                <a:lnTo>
                  <a:pt x="328" y="0"/>
                </a:lnTo>
                <a:lnTo>
                  <a:pt x="328" y="0"/>
                </a:lnTo>
                <a:lnTo>
                  <a:pt x="346" y="0"/>
                </a:lnTo>
                <a:lnTo>
                  <a:pt x="362" y="1"/>
                </a:lnTo>
                <a:lnTo>
                  <a:pt x="379" y="4"/>
                </a:lnTo>
                <a:lnTo>
                  <a:pt x="395" y="7"/>
                </a:lnTo>
                <a:lnTo>
                  <a:pt x="411" y="9"/>
                </a:lnTo>
                <a:lnTo>
                  <a:pt x="426" y="15"/>
                </a:lnTo>
                <a:lnTo>
                  <a:pt x="457" y="25"/>
                </a:lnTo>
                <a:lnTo>
                  <a:pt x="485" y="39"/>
                </a:lnTo>
                <a:lnTo>
                  <a:pt x="512" y="56"/>
                </a:lnTo>
                <a:lnTo>
                  <a:pt x="538" y="75"/>
                </a:lnTo>
                <a:lnTo>
                  <a:pt x="561" y="95"/>
                </a:lnTo>
                <a:lnTo>
                  <a:pt x="582" y="119"/>
                </a:lnTo>
                <a:lnTo>
                  <a:pt x="601" y="145"/>
                </a:lnTo>
                <a:lnTo>
                  <a:pt x="618" y="172"/>
                </a:lnTo>
                <a:lnTo>
                  <a:pt x="632" y="200"/>
                </a:lnTo>
                <a:lnTo>
                  <a:pt x="643" y="231"/>
                </a:lnTo>
                <a:lnTo>
                  <a:pt x="648" y="246"/>
                </a:lnTo>
                <a:lnTo>
                  <a:pt x="651" y="262"/>
                </a:lnTo>
                <a:lnTo>
                  <a:pt x="653" y="278"/>
                </a:lnTo>
                <a:lnTo>
                  <a:pt x="656" y="294"/>
                </a:lnTo>
                <a:lnTo>
                  <a:pt x="657" y="312"/>
                </a:lnTo>
                <a:lnTo>
                  <a:pt x="657" y="328"/>
                </a:lnTo>
                <a:lnTo>
                  <a:pt x="657" y="328"/>
                </a:lnTo>
                <a:lnTo>
                  <a:pt x="657" y="345"/>
                </a:lnTo>
                <a:lnTo>
                  <a:pt x="656" y="361"/>
                </a:lnTo>
                <a:lnTo>
                  <a:pt x="653" y="379"/>
                </a:lnTo>
                <a:lnTo>
                  <a:pt x="651" y="395"/>
                </a:lnTo>
                <a:lnTo>
                  <a:pt x="648" y="411"/>
                </a:lnTo>
                <a:lnTo>
                  <a:pt x="643" y="426"/>
                </a:lnTo>
                <a:lnTo>
                  <a:pt x="632" y="457"/>
                </a:lnTo>
                <a:lnTo>
                  <a:pt x="618" y="485"/>
                </a:lnTo>
                <a:lnTo>
                  <a:pt x="601" y="512"/>
                </a:lnTo>
                <a:lnTo>
                  <a:pt x="582" y="537"/>
                </a:lnTo>
                <a:lnTo>
                  <a:pt x="561" y="560"/>
                </a:lnTo>
                <a:lnTo>
                  <a:pt x="538" y="582"/>
                </a:lnTo>
                <a:lnTo>
                  <a:pt x="512" y="601"/>
                </a:lnTo>
                <a:lnTo>
                  <a:pt x="485" y="618"/>
                </a:lnTo>
                <a:lnTo>
                  <a:pt x="457" y="632"/>
                </a:lnTo>
                <a:lnTo>
                  <a:pt x="426" y="642"/>
                </a:lnTo>
                <a:lnTo>
                  <a:pt x="411" y="646"/>
                </a:lnTo>
                <a:lnTo>
                  <a:pt x="395" y="650"/>
                </a:lnTo>
                <a:lnTo>
                  <a:pt x="379" y="653"/>
                </a:lnTo>
                <a:lnTo>
                  <a:pt x="362" y="656"/>
                </a:lnTo>
                <a:lnTo>
                  <a:pt x="346" y="657"/>
                </a:lnTo>
                <a:lnTo>
                  <a:pt x="328" y="657"/>
                </a:lnTo>
                <a:lnTo>
                  <a:pt x="328" y="657"/>
                </a:lnTo>
                <a:close/>
                <a:moveTo>
                  <a:pt x="328" y="37"/>
                </a:moveTo>
                <a:lnTo>
                  <a:pt x="328" y="37"/>
                </a:lnTo>
                <a:lnTo>
                  <a:pt x="299" y="39"/>
                </a:lnTo>
                <a:lnTo>
                  <a:pt x="270" y="43"/>
                </a:lnTo>
                <a:lnTo>
                  <a:pt x="242" y="50"/>
                </a:lnTo>
                <a:lnTo>
                  <a:pt x="215" y="60"/>
                </a:lnTo>
                <a:lnTo>
                  <a:pt x="190" y="72"/>
                </a:lnTo>
                <a:lnTo>
                  <a:pt x="166" y="87"/>
                </a:lnTo>
                <a:lnTo>
                  <a:pt x="144" y="103"/>
                </a:lnTo>
                <a:lnTo>
                  <a:pt x="123" y="122"/>
                </a:lnTo>
                <a:lnTo>
                  <a:pt x="104" y="144"/>
                </a:lnTo>
                <a:lnTo>
                  <a:pt x="88" y="165"/>
                </a:lnTo>
                <a:lnTo>
                  <a:pt x="73" y="189"/>
                </a:lnTo>
                <a:lnTo>
                  <a:pt x="61" y="215"/>
                </a:lnTo>
                <a:lnTo>
                  <a:pt x="50" y="242"/>
                </a:lnTo>
                <a:lnTo>
                  <a:pt x="43" y="270"/>
                </a:lnTo>
                <a:lnTo>
                  <a:pt x="39" y="298"/>
                </a:lnTo>
                <a:lnTo>
                  <a:pt x="38" y="328"/>
                </a:lnTo>
                <a:lnTo>
                  <a:pt x="38" y="328"/>
                </a:lnTo>
                <a:lnTo>
                  <a:pt x="39" y="359"/>
                </a:lnTo>
                <a:lnTo>
                  <a:pt x="43" y="387"/>
                </a:lnTo>
                <a:lnTo>
                  <a:pt x="50" y="415"/>
                </a:lnTo>
                <a:lnTo>
                  <a:pt x="61" y="442"/>
                </a:lnTo>
                <a:lnTo>
                  <a:pt x="73" y="468"/>
                </a:lnTo>
                <a:lnTo>
                  <a:pt x="88" y="492"/>
                </a:lnTo>
                <a:lnTo>
                  <a:pt x="104" y="513"/>
                </a:lnTo>
                <a:lnTo>
                  <a:pt x="123" y="535"/>
                </a:lnTo>
                <a:lnTo>
                  <a:pt x="144" y="554"/>
                </a:lnTo>
                <a:lnTo>
                  <a:pt x="166" y="570"/>
                </a:lnTo>
                <a:lnTo>
                  <a:pt x="190" y="585"/>
                </a:lnTo>
                <a:lnTo>
                  <a:pt x="215" y="597"/>
                </a:lnTo>
                <a:lnTo>
                  <a:pt x="242" y="606"/>
                </a:lnTo>
                <a:lnTo>
                  <a:pt x="270" y="614"/>
                </a:lnTo>
                <a:lnTo>
                  <a:pt x="299" y="618"/>
                </a:lnTo>
                <a:lnTo>
                  <a:pt x="328" y="619"/>
                </a:lnTo>
                <a:lnTo>
                  <a:pt x="328" y="619"/>
                </a:lnTo>
                <a:lnTo>
                  <a:pt x="359" y="618"/>
                </a:lnTo>
                <a:lnTo>
                  <a:pt x="387" y="614"/>
                </a:lnTo>
                <a:lnTo>
                  <a:pt x="415" y="606"/>
                </a:lnTo>
                <a:lnTo>
                  <a:pt x="442" y="597"/>
                </a:lnTo>
                <a:lnTo>
                  <a:pt x="468" y="585"/>
                </a:lnTo>
                <a:lnTo>
                  <a:pt x="492" y="570"/>
                </a:lnTo>
                <a:lnTo>
                  <a:pt x="514" y="554"/>
                </a:lnTo>
                <a:lnTo>
                  <a:pt x="535" y="535"/>
                </a:lnTo>
                <a:lnTo>
                  <a:pt x="554" y="513"/>
                </a:lnTo>
                <a:lnTo>
                  <a:pt x="570" y="492"/>
                </a:lnTo>
                <a:lnTo>
                  <a:pt x="585" y="468"/>
                </a:lnTo>
                <a:lnTo>
                  <a:pt x="597" y="442"/>
                </a:lnTo>
                <a:lnTo>
                  <a:pt x="606" y="415"/>
                </a:lnTo>
                <a:lnTo>
                  <a:pt x="614" y="387"/>
                </a:lnTo>
                <a:lnTo>
                  <a:pt x="618" y="359"/>
                </a:lnTo>
                <a:lnTo>
                  <a:pt x="620" y="328"/>
                </a:lnTo>
                <a:lnTo>
                  <a:pt x="620" y="328"/>
                </a:lnTo>
                <a:lnTo>
                  <a:pt x="618" y="298"/>
                </a:lnTo>
                <a:lnTo>
                  <a:pt x="614" y="270"/>
                </a:lnTo>
                <a:lnTo>
                  <a:pt x="606" y="242"/>
                </a:lnTo>
                <a:lnTo>
                  <a:pt x="597" y="215"/>
                </a:lnTo>
                <a:lnTo>
                  <a:pt x="585" y="189"/>
                </a:lnTo>
                <a:lnTo>
                  <a:pt x="570" y="165"/>
                </a:lnTo>
                <a:lnTo>
                  <a:pt x="554" y="144"/>
                </a:lnTo>
                <a:lnTo>
                  <a:pt x="535" y="122"/>
                </a:lnTo>
                <a:lnTo>
                  <a:pt x="514" y="103"/>
                </a:lnTo>
                <a:lnTo>
                  <a:pt x="492" y="87"/>
                </a:lnTo>
                <a:lnTo>
                  <a:pt x="468" y="72"/>
                </a:lnTo>
                <a:lnTo>
                  <a:pt x="442" y="60"/>
                </a:lnTo>
                <a:lnTo>
                  <a:pt x="415" y="50"/>
                </a:lnTo>
                <a:lnTo>
                  <a:pt x="387" y="43"/>
                </a:lnTo>
                <a:lnTo>
                  <a:pt x="359" y="39"/>
                </a:lnTo>
                <a:lnTo>
                  <a:pt x="328" y="37"/>
                </a:lnTo>
                <a:lnTo>
                  <a:pt x="328" y="3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0" name="Freeform 216">
            <a:extLst>
              <a:ext uri="{FF2B5EF4-FFF2-40B4-BE49-F238E27FC236}">
                <a16:creationId xmlns:a16="http://schemas.microsoft.com/office/drawing/2014/main" id="{36BB78D7-B1AE-475D-98F9-25EB9D2A5A0A}"/>
              </a:ext>
            </a:extLst>
          </p:cNvPr>
          <p:cNvSpPr>
            <a:spLocks noEditPoints="1"/>
          </p:cNvSpPr>
          <p:nvPr/>
        </p:nvSpPr>
        <p:spPr bwMode="auto">
          <a:xfrm>
            <a:off x="927114" y="5548005"/>
            <a:ext cx="202762" cy="203846"/>
          </a:xfrm>
          <a:custGeom>
            <a:avLst/>
            <a:gdLst>
              <a:gd name="T0" fmla="*/ 321 w 374"/>
              <a:gd name="T1" fmla="*/ 151 h 375"/>
              <a:gd name="T2" fmla="*/ 336 w 374"/>
              <a:gd name="T3" fmla="*/ 81 h 375"/>
              <a:gd name="T4" fmla="*/ 336 w 374"/>
              <a:gd name="T5" fmla="*/ 73 h 375"/>
              <a:gd name="T6" fmla="*/ 298 w 374"/>
              <a:gd name="T7" fmla="*/ 36 h 375"/>
              <a:gd name="T8" fmla="*/ 255 w 374"/>
              <a:gd name="T9" fmla="*/ 67 h 375"/>
              <a:gd name="T10" fmla="*/ 216 w 374"/>
              <a:gd name="T11" fmla="*/ 5 h 375"/>
              <a:gd name="T12" fmla="*/ 211 w 374"/>
              <a:gd name="T13" fmla="*/ 0 h 375"/>
              <a:gd name="T14" fmla="*/ 159 w 374"/>
              <a:gd name="T15" fmla="*/ 1 h 375"/>
              <a:gd name="T16" fmla="*/ 151 w 374"/>
              <a:gd name="T17" fmla="*/ 54 h 375"/>
              <a:gd name="T18" fmla="*/ 79 w 374"/>
              <a:gd name="T19" fmla="*/ 38 h 375"/>
              <a:gd name="T20" fmla="*/ 71 w 374"/>
              <a:gd name="T21" fmla="*/ 38 h 375"/>
              <a:gd name="T22" fmla="*/ 35 w 374"/>
              <a:gd name="T23" fmla="*/ 77 h 375"/>
              <a:gd name="T24" fmla="*/ 66 w 374"/>
              <a:gd name="T25" fmla="*/ 118 h 375"/>
              <a:gd name="T26" fmla="*/ 5 w 374"/>
              <a:gd name="T27" fmla="*/ 157 h 375"/>
              <a:gd name="T28" fmla="*/ 0 w 374"/>
              <a:gd name="T29" fmla="*/ 163 h 375"/>
              <a:gd name="T30" fmla="*/ 1 w 374"/>
              <a:gd name="T31" fmla="*/ 215 h 375"/>
              <a:gd name="T32" fmla="*/ 52 w 374"/>
              <a:gd name="T33" fmla="*/ 224 h 375"/>
              <a:gd name="T34" fmla="*/ 36 w 374"/>
              <a:gd name="T35" fmla="*/ 294 h 375"/>
              <a:gd name="T36" fmla="*/ 38 w 374"/>
              <a:gd name="T37" fmla="*/ 302 h 375"/>
              <a:gd name="T38" fmla="*/ 74 w 374"/>
              <a:gd name="T39" fmla="*/ 339 h 375"/>
              <a:gd name="T40" fmla="*/ 79 w 374"/>
              <a:gd name="T41" fmla="*/ 337 h 375"/>
              <a:gd name="T42" fmla="*/ 133 w 374"/>
              <a:gd name="T43" fmla="*/ 316 h 375"/>
              <a:gd name="T44" fmla="*/ 156 w 374"/>
              <a:gd name="T45" fmla="*/ 370 h 375"/>
              <a:gd name="T46" fmla="*/ 211 w 374"/>
              <a:gd name="T47" fmla="*/ 375 h 375"/>
              <a:gd name="T48" fmla="*/ 216 w 374"/>
              <a:gd name="T49" fmla="*/ 370 h 375"/>
              <a:gd name="T50" fmla="*/ 239 w 374"/>
              <a:gd name="T51" fmla="*/ 316 h 375"/>
              <a:gd name="T52" fmla="*/ 294 w 374"/>
              <a:gd name="T53" fmla="*/ 337 h 375"/>
              <a:gd name="T54" fmla="*/ 300 w 374"/>
              <a:gd name="T55" fmla="*/ 339 h 375"/>
              <a:gd name="T56" fmla="*/ 336 w 374"/>
              <a:gd name="T57" fmla="*/ 302 h 375"/>
              <a:gd name="T58" fmla="*/ 308 w 374"/>
              <a:gd name="T59" fmla="*/ 257 h 375"/>
              <a:gd name="T60" fmla="*/ 321 w 374"/>
              <a:gd name="T61" fmla="*/ 224 h 375"/>
              <a:gd name="T62" fmla="*/ 372 w 374"/>
              <a:gd name="T63" fmla="*/ 215 h 375"/>
              <a:gd name="T64" fmla="*/ 374 w 374"/>
              <a:gd name="T65" fmla="*/ 163 h 375"/>
              <a:gd name="T66" fmla="*/ 368 w 374"/>
              <a:gd name="T67" fmla="*/ 157 h 375"/>
              <a:gd name="T68" fmla="*/ 179 w 374"/>
              <a:gd name="T69" fmla="*/ 266 h 375"/>
              <a:gd name="T70" fmla="*/ 142 w 374"/>
              <a:gd name="T71" fmla="*/ 254 h 375"/>
              <a:gd name="T72" fmla="*/ 113 w 374"/>
              <a:gd name="T73" fmla="*/ 219 h 375"/>
              <a:gd name="T74" fmla="*/ 108 w 374"/>
              <a:gd name="T75" fmla="*/ 187 h 375"/>
              <a:gd name="T76" fmla="*/ 109 w 374"/>
              <a:gd name="T77" fmla="*/ 171 h 375"/>
              <a:gd name="T78" fmla="*/ 130 w 374"/>
              <a:gd name="T79" fmla="*/ 132 h 375"/>
              <a:gd name="T80" fmla="*/ 171 w 374"/>
              <a:gd name="T81" fmla="*/ 109 h 375"/>
              <a:gd name="T82" fmla="*/ 187 w 374"/>
              <a:gd name="T83" fmla="*/ 108 h 375"/>
              <a:gd name="T84" fmla="*/ 218 w 374"/>
              <a:gd name="T85" fmla="*/ 114 h 375"/>
              <a:gd name="T86" fmla="*/ 253 w 374"/>
              <a:gd name="T87" fmla="*/ 142 h 375"/>
              <a:gd name="T88" fmla="*/ 266 w 374"/>
              <a:gd name="T89" fmla="*/ 179 h 375"/>
              <a:gd name="T90" fmla="*/ 266 w 374"/>
              <a:gd name="T91" fmla="*/ 196 h 375"/>
              <a:gd name="T92" fmla="*/ 253 w 374"/>
              <a:gd name="T93" fmla="*/ 233 h 375"/>
              <a:gd name="T94" fmla="*/ 218 w 374"/>
              <a:gd name="T95" fmla="*/ 261 h 375"/>
              <a:gd name="T96" fmla="*/ 187 w 374"/>
              <a:gd name="T97" fmla="*/ 26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4" h="375">
                <a:moveTo>
                  <a:pt x="368" y="157"/>
                </a:moveTo>
                <a:lnTo>
                  <a:pt x="321" y="151"/>
                </a:lnTo>
                <a:lnTo>
                  <a:pt x="321" y="151"/>
                </a:lnTo>
                <a:lnTo>
                  <a:pt x="314" y="134"/>
                </a:lnTo>
                <a:lnTo>
                  <a:pt x="308" y="118"/>
                </a:lnTo>
                <a:lnTo>
                  <a:pt x="336" y="81"/>
                </a:lnTo>
                <a:lnTo>
                  <a:pt x="336" y="81"/>
                </a:lnTo>
                <a:lnTo>
                  <a:pt x="337" y="77"/>
                </a:lnTo>
                <a:lnTo>
                  <a:pt x="336" y="73"/>
                </a:lnTo>
                <a:lnTo>
                  <a:pt x="302" y="38"/>
                </a:lnTo>
                <a:lnTo>
                  <a:pt x="302" y="38"/>
                </a:lnTo>
                <a:lnTo>
                  <a:pt x="298" y="36"/>
                </a:lnTo>
                <a:lnTo>
                  <a:pt x="294" y="38"/>
                </a:lnTo>
                <a:lnTo>
                  <a:pt x="255" y="67"/>
                </a:lnTo>
                <a:lnTo>
                  <a:pt x="255" y="67"/>
                </a:lnTo>
                <a:lnTo>
                  <a:pt x="239" y="59"/>
                </a:lnTo>
                <a:lnTo>
                  <a:pt x="223" y="54"/>
                </a:lnTo>
                <a:lnTo>
                  <a:pt x="216" y="5"/>
                </a:lnTo>
                <a:lnTo>
                  <a:pt x="216" y="5"/>
                </a:lnTo>
                <a:lnTo>
                  <a:pt x="215" y="1"/>
                </a:lnTo>
                <a:lnTo>
                  <a:pt x="211" y="0"/>
                </a:lnTo>
                <a:lnTo>
                  <a:pt x="163" y="0"/>
                </a:lnTo>
                <a:lnTo>
                  <a:pt x="163" y="0"/>
                </a:lnTo>
                <a:lnTo>
                  <a:pt x="159" y="1"/>
                </a:lnTo>
                <a:lnTo>
                  <a:pt x="156" y="5"/>
                </a:lnTo>
                <a:lnTo>
                  <a:pt x="151" y="54"/>
                </a:lnTo>
                <a:lnTo>
                  <a:pt x="151" y="54"/>
                </a:lnTo>
                <a:lnTo>
                  <a:pt x="133" y="59"/>
                </a:lnTo>
                <a:lnTo>
                  <a:pt x="118" y="67"/>
                </a:lnTo>
                <a:lnTo>
                  <a:pt x="79" y="38"/>
                </a:lnTo>
                <a:lnTo>
                  <a:pt x="79" y="38"/>
                </a:lnTo>
                <a:lnTo>
                  <a:pt x="75" y="36"/>
                </a:lnTo>
                <a:lnTo>
                  <a:pt x="71" y="38"/>
                </a:lnTo>
                <a:lnTo>
                  <a:pt x="38" y="73"/>
                </a:lnTo>
                <a:lnTo>
                  <a:pt x="38" y="73"/>
                </a:lnTo>
                <a:lnTo>
                  <a:pt x="35" y="77"/>
                </a:lnTo>
                <a:lnTo>
                  <a:pt x="36" y="81"/>
                </a:lnTo>
                <a:lnTo>
                  <a:pt x="66" y="118"/>
                </a:lnTo>
                <a:lnTo>
                  <a:pt x="66" y="118"/>
                </a:lnTo>
                <a:lnTo>
                  <a:pt x="58" y="134"/>
                </a:lnTo>
                <a:lnTo>
                  <a:pt x="52" y="151"/>
                </a:lnTo>
                <a:lnTo>
                  <a:pt x="5" y="157"/>
                </a:lnTo>
                <a:lnTo>
                  <a:pt x="5" y="157"/>
                </a:lnTo>
                <a:lnTo>
                  <a:pt x="1" y="160"/>
                </a:lnTo>
                <a:lnTo>
                  <a:pt x="0" y="163"/>
                </a:lnTo>
                <a:lnTo>
                  <a:pt x="0" y="211"/>
                </a:lnTo>
                <a:lnTo>
                  <a:pt x="0" y="211"/>
                </a:lnTo>
                <a:lnTo>
                  <a:pt x="1" y="215"/>
                </a:lnTo>
                <a:lnTo>
                  <a:pt x="5" y="218"/>
                </a:lnTo>
                <a:lnTo>
                  <a:pt x="52" y="224"/>
                </a:lnTo>
                <a:lnTo>
                  <a:pt x="52" y="224"/>
                </a:lnTo>
                <a:lnTo>
                  <a:pt x="58" y="241"/>
                </a:lnTo>
                <a:lnTo>
                  <a:pt x="66" y="257"/>
                </a:lnTo>
                <a:lnTo>
                  <a:pt x="36" y="294"/>
                </a:lnTo>
                <a:lnTo>
                  <a:pt x="36" y="294"/>
                </a:lnTo>
                <a:lnTo>
                  <a:pt x="35" y="298"/>
                </a:lnTo>
                <a:lnTo>
                  <a:pt x="38" y="302"/>
                </a:lnTo>
                <a:lnTo>
                  <a:pt x="71" y="337"/>
                </a:lnTo>
                <a:lnTo>
                  <a:pt x="71" y="337"/>
                </a:lnTo>
                <a:lnTo>
                  <a:pt x="74" y="339"/>
                </a:lnTo>
                <a:lnTo>
                  <a:pt x="75" y="339"/>
                </a:lnTo>
                <a:lnTo>
                  <a:pt x="75" y="339"/>
                </a:lnTo>
                <a:lnTo>
                  <a:pt x="79" y="337"/>
                </a:lnTo>
                <a:lnTo>
                  <a:pt x="118" y="308"/>
                </a:lnTo>
                <a:lnTo>
                  <a:pt x="118" y="308"/>
                </a:lnTo>
                <a:lnTo>
                  <a:pt x="133" y="316"/>
                </a:lnTo>
                <a:lnTo>
                  <a:pt x="151" y="321"/>
                </a:lnTo>
                <a:lnTo>
                  <a:pt x="156" y="370"/>
                </a:lnTo>
                <a:lnTo>
                  <a:pt x="156" y="370"/>
                </a:lnTo>
                <a:lnTo>
                  <a:pt x="159" y="374"/>
                </a:lnTo>
                <a:lnTo>
                  <a:pt x="163" y="375"/>
                </a:lnTo>
                <a:lnTo>
                  <a:pt x="211" y="375"/>
                </a:lnTo>
                <a:lnTo>
                  <a:pt x="211" y="375"/>
                </a:lnTo>
                <a:lnTo>
                  <a:pt x="215" y="374"/>
                </a:lnTo>
                <a:lnTo>
                  <a:pt x="216" y="370"/>
                </a:lnTo>
                <a:lnTo>
                  <a:pt x="223" y="321"/>
                </a:lnTo>
                <a:lnTo>
                  <a:pt x="223" y="321"/>
                </a:lnTo>
                <a:lnTo>
                  <a:pt x="239" y="316"/>
                </a:lnTo>
                <a:lnTo>
                  <a:pt x="255" y="308"/>
                </a:lnTo>
                <a:lnTo>
                  <a:pt x="294" y="337"/>
                </a:lnTo>
                <a:lnTo>
                  <a:pt x="294" y="337"/>
                </a:lnTo>
                <a:lnTo>
                  <a:pt x="297" y="339"/>
                </a:lnTo>
                <a:lnTo>
                  <a:pt x="297" y="339"/>
                </a:lnTo>
                <a:lnTo>
                  <a:pt x="300" y="339"/>
                </a:lnTo>
                <a:lnTo>
                  <a:pt x="302" y="337"/>
                </a:lnTo>
                <a:lnTo>
                  <a:pt x="336" y="302"/>
                </a:lnTo>
                <a:lnTo>
                  <a:pt x="336" y="302"/>
                </a:lnTo>
                <a:lnTo>
                  <a:pt x="337" y="298"/>
                </a:lnTo>
                <a:lnTo>
                  <a:pt x="336" y="294"/>
                </a:lnTo>
                <a:lnTo>
                  <a:pt x="308" y="257"/>
                </a:lnTo>
                <a:lnTo>
                  <a:pt x="308" y="257"/>
                </a:lnTo>
                <a:lnTo>
                  <a:pt x="314" y="241"/>
                </a:lnTo>
                <a:lnTo>
                  <a:pt x="321" y="224"/>
                </a:lnTo>
                <a:lnTo>
                  <a:pt x="368" y="218"/>
                </a:lnTo>
                <a:lnTo>
                  <a:pt x="368" y="218"/>
                </a:lnTo>
                <a:lnTo>
                  <a:pt x="372" y="215"/>
                </a:lnTo>
                <a:lnTo>
                  <a:pt x="374" y="211"/>
                </a:lnTo>
                <a:lnTo>
                  <a:pt x="374" y="163"/>
                </a:lnTo>
                <a:lnTo>
                  <a:pt x="374" y="163"/>
                </a:lnTo>
                <a:lnTo>
                  <a:pt x="372" y="160"/>
                </a:lnTo>
                <a:lnTo>
                  <a:pt x="368" y="157"/>
                </a:lnTo>
                <a:lnTo>
                  <a:pt x="368" y="157"/>
                </a:lnTo>
                <a:close/>
                <a:moveTo>
                  <a:pt x="187" y="267"/>
                </a:moveTo>
                <a:lnTo>
                  <a:pt x="187" y="267"/>
                </a:lnTo>
                <a:lnTo>
                  <a:pt x="179" y="266"/>
                </a:lnTo>
                <a:lnTo>
                  <a:pt x="171" y="266"/>
                </a:lnTo>
                <a:lnTo>
                  <a:pt x="156" y="261"/>
                </a:lnTo>
                <a:lnTo>
                  <a:pt x="142" y="254"/>
                </a:lnTo>
                <a:lnTo>
                  <a:pt x="130" y="243"/>
                </a:lnTo>
                <a:lnTo>
                  <a:pt x="121" y="233"/>
                </a:lnTo>
                <a:lnTo>
                  <a:pt x="113" y="219"/>
                </a:lnTo>
                <a:lnTo>
                  <a:pt x="109" y="203"/>
                </a:lnTo>
                <a:lnTo>
                  <a:pt x="108" y="196"/>
                </a:lnTo>
                <a:lnTo>
                  <a:pt x="108" y="187"/>
                </a:lnTo>
                <a:lnTo>
                  <a:pt x="108" y="187"/>
                </a:lnTo>
                <a:lnTo>
                  <a:pt x="108" y="179"/>
                </a:lnTo>
                <a:lnTo>
                  <a:pt x="109" y="171"/>
                </a:lnTo>
                <a:lnTo>
                  <a:pt x="113" y="156"/>
                </a:lnTo>
                <a:lnTo>
                  <a:pt x="121" y="142"/>
                </a:lnTo>
                <a:lnTo>
                  <a:pt x="130" y="132"/>
                </a:lnTo>
                <a:lnTo>
                  <a:pt x="142" y="121"/>
                </a:lnTo>
                <a:lnTo>
                  <a:pt x="156" y="114"/>
                </a:lnTo>
                <a:lnTo>
                  <a:pt x="171" y="109"/>
                </a:lnTo>
                <a:lnTo>
                  <a:pt x="179" y="108"/>
                </a:lnTo>
                <a:lnTo>
                  <a:pt x="187" y="108"/>
                </a:lnTo>
                <a:lnTo>
                  <a:pt x="187" y="108"/>
                </a:lnTo>
                <a:lnTo>
                  <a:pt x="195" y="108"/>
                </a:lnTo>
                <a:lnTo>
                  <a:pt x="203" y="109"/>
                </a:lnTo>
                <a:lnTo>
                  <a:pt x="218" y="114"/>
                </a:lnTo>
                <a:lnTo>
                  <a:pt x="231" y="121"/>
                </a:lnTo>
                <a:lnTo>
                  <a:pt x="243" y="132"/>
                </a:lnTo>
                <a:lnTo>
                  <a:pt x="253" y="142"/>
                </a:lnTo>
                <a:lnTo>
                  <a:pt x="259" y="156"/>
                </a:lnTo>
                <a:lnTo>
                  <a:pt x="265" y="171"/>
                </a:lnTo>
                <a:lnTo>
                  <a:pt x="266" y="179"/>
                </a:lnTo>
                <a:lnTo>
                  <a:pt x="266" y="187"/>
                </a:lnTo>
                <a:lnTo>
                  <a:pt x="266" y="187"/>
                </a:lnTo>
                <a:lnTo>
                  <a:pt x="266" y="196"/>
                </a:lnTo>
                <a:lnTo>
                  <a:pt x="265" y="203"/>
                </a:lnTo>
                <a:lnTo>
                  <a:pt x="259" y="219"/>
                </a:lnTo>
                <a:lnTo>
                  <a:pt x="253" y="233"/>
                </a:lnTo>
                <a:lnTo>
                  <a:pt x="243" y="243"/>
                </a:lnTo>
                <a:lnTo>
                  <a:pt x="231" y="254"/>
                </a:lnTo>
                <a:lnTo>
                  <a:pt x="218" y="261"/>
                </a:lnTo>
                <a:lnTo>
                  <a:pt x="203" y="266"/>
                </a:lnTo>
                <a:lnTo>
                  <a:pt x="195" y="266"/>
                </a:lnTo>
                <a:lnTo>
                  <a:pt x="187" y="267"/>
                </a:lnTo>
                <a:lnTo>
                  <a:pt x="187" y="2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2" name="Freeform 36">
            <a:extLst>
              <a:ext uri="{FF2B5EF4-FFF2-40B4-BE49-F238E27FC236}">
                <a16:creationId xmlns:a16="http://schemas.microsoft.com/office/drawing/2014/main" id="{F206F556-02EB-47FC-BF00-798C62008C46}"/>
              </a:ext>
            </a:extLst>
          </p:cNvPr>
          <p:cNvSpPr>
            <a:spLocks noEditPoints="1"/>
          </p:cNvSpPr>
          <p:nvPr/>
        </p:nvSpPr>
        <p:spPr bwMode="auto">
          <a:xfrm>
            <a:off x="828798" y="4661412"/>
            <a:ext cx="356730" cy="356730"/>
          </a:xfrm>
          <a:custGeom>
            <a:avLst/>
            <a:gdLst>
              <a:gd name="T0" fmla="*/ 311 w 657"/>
              <a:gd name="T1" fmla="*/ 658 h 658"/>
              <a:gd name="T2" fmla="*/ 262 w 657"/>
              <a:gd name="T3" fmla="*/ 651 h 658"/>
              <a:gd name="T4" fmla="*/ 200 w 657"/>
              <a:gd name="T5" fmla="*/ 633 h 658"/>
              <a:gd name="T6" fmla="*/ 119 w 657"/>
              <a:gd name="T7" fmla="*/ 583 h 658"/>
              <a:gd name="T8" fmla="*/ 56 w 657"/>
              <a:gd name="T9" fmla="*/ 513 h 658"/>
              <a:gd name="T10" fmla="*/ 14 w 657"/>
              <a:gd name="T11" fmla="*/ 427 h 658"/>
              <a:gd name="T12" fmla="*/ 2 w 657"/>
              <a:gd name="T13" fmla="*/ 379 h 658"/>
              <a:gd name="T14" fmla="*/ 0 w 657"/>
              <a:gd name="T15" fmla="*/ 329 h 658"/>
              <a:gd name="T16" fmla="*/ 1 w 657"/>
              <a:gd name="T17" fmla="*/ 295 h 658"/>
              <a:gd name="T18" fmla="*/ 9 w 657"/>
              <a:gd name="T19" fmla="*/ 247 h 658"/>
              <a:gd name="T20" fmla="*/ 39 w 657"/>
              <a:gd name="T21" fmla="*/ 173 h 658"/>
              <a:gd name="T22" fmla="*/ 95 w 657"/>
              <a:gd name="T23" fmla="*/ 97 h 658"/>
              <a:gd name="T24" fmla="*/ 172 w 657"/>
              <a:gd name="T25" fmla="*/ 40 h 658"/>
              <a:gd name="T26" fmla="*/ 246 w 657"/>
              <a:gd name="T27" fmla="*/ 11 h 658"/>
              <a:gd name="T28" fmla="*/ 294 w 657"/>
              <a:gd name="T29" fmla="*/ 3 h 658"/>
              <a:gd name="T30" fmla="*/ 327 w 657"/>
              <a:gd name="T31" fmla="*/ 0 h 658"/>
              <a:gd name="T32" fmla="*/ 378 w 657"/>
              <a:gd name="T33" fmla="*/ 4 h 658"/>
              <a:gd name="T34" fmla="*/ 426 w 657"/>
              <a:gd name="T35" fmla="*/ 16 h 658"/>
              <a:gd name="T36" fmla="*/ 511 w 657"/>
              <a:gd name="T37" fmla="*/ 56 h 658"/>
              <a:gd name="T38" fmla="*/ 581 w 657"/>
              <a:gd name="T39" fmla="*/ 121 h 658"/>
              <a:gd name="T40" fmla="*/ 631 w 657"/>
              <a:gd name="T41" fmla="*/ 201 h 658"/>
              <a:gd name="T42" fmla="*/ 650 w 657"/>
              <a:gd name="T43" fmla="*/ 263 h 658"/>
              <a:gd name="T44" fmla="*/ 657 w 657"/>
              <a:gd name="T45" fmla="*/ 313 h 658"/>
              <a:gd name="T46" fmla="*/ 657 w 657"/>
              <a:gd name="T47" fmla="*/ 346 h 658"/>
              <a:gd name="T48" fmla="*/ 650 w 657"/>
              <a:gd name="T49" fmla="*/ 396 h 658"/>
              <a:gd name="T50" fmla="*/ 631 w 657"/>
              <a:gd name="T51" fmla="*/ 457 h 658"/>
              <a:gd name="T52" fmla="*/ 581 w 657"/>
              <a:gd name="T53" fmla="*/ 539 h 658"/>
              <a:gd name="T54" fmla="*/ 511 w 657"/>
              <a:gd name="T55" fmla="*/ 602 h 658"/>
              <a:gd name="T56" fmla="*/ 426 w 657"/>
              <a:gd name="T57" fmla="*/ 643 h 658"/>
              <a:gd name="T58" fmla="*/ 378 w 657"/>
              <a:gd name="T59" fmla="*/ 654 h 658"/>
              <a:gd name="T60" fmla="*/ 327 w 657"/>
              <a:gd name="T61" fmla="*/ 658 h 658"/>
              <a:gd name="T62" fmla="*/ 327 w 657"/>
              <a:gd name="T63" fmla="*/ 37 h 658"/>
              <a:gd name="T64" fmla="*/ 241 w 657"/>
              <a:gd name="T65" fmla="*/ 51 h 658"/>
              <a:gd name="T66" fmla="*/ 165 w 657"/>
              <a:gd name="T67" fmla="*/ 89 h 658"/>
              <a:gd name="T68" fmla="*/ 103 w 657"/>
              <a:gd name="T69" fmla="*/ 144 h 658"/>
              <a:gd name="T70" fmla="*/ 60 w 657"/>
              <a:gd name="T71" fmla="*/ 216 h 658"/>
              <a:gd name="T72" fmla="*/ 39 w 657"/>
              <a:gd name="T73" fmla="*/ 299 h 658"/>
              <a:gd name="T74" fmla="*/ 39 w 657"/>
              <a:gd name="T75" fmla="*/ 359 h 658"/>
              <a:gd name="T76" fmla="*/ 60 w 657"/>
              <a:gd name="T77" fmla="*/ 443 h 658"/>
              <a:gd name="T78" fmla="*/ 103 w 657"/>
              <a:gd name="T79" fmla="*/ 514 h 658"/>
              <a:gd name="T80" fmla="*/ 165 w 657"/>
              <a:gd name="T81" fmla="*/ 571 h 658"/>
              <a:gd name="T82" fmla="*/ 241 w 657"/>
              <a:gd name="T83" fmla="*/ 607 h 658"/>
              <a:gd name="T84" fmla="*/ 327 w 657"/>
              <a:gd name="T85" fmla="*/ 621 h 658"/>
              <a:gd name="T86" fmla="*/ 387 w 657"/>
              <a:gd name="T87" fmla="*/ 615 h 658"/>
              <a:gd name="T88" fmla="*/ 467 w 657"/>
              <a:gd name="T89" fmla="*/ 586 h 658"/>
              <a:gd name="T90" fmla="*/ 534 w 657"/>
              <a:gd name="T91" fmla="*/ 535 h 658"/>
              <a:gd name="T92" fmla="*/ 584 w 657"/>
              <a:gd name="T93" fmla="*/ 467 h 658"/>
              <a:gd name="T94" fmla="*/ 614 w 657"/>
              <a:gd name="T95" fmla="*/ 388 h 658"/>
              <a:gd name="T96" fmla="*/ 619 w 657"/>
              <a:gd name="T97" fmla="*/ 329 h 658"/>
              <a:gd name="T98" fmla="*/ 606 w 657"/>
              <a:gd name="T99" fmla="*/ 243 h 658"/>
              <a:gd name="T100" fmla="*/ 569 w 657"/>
              <a:gd name="T101" fmla="*/ 166 h 658"/>
              <a:gd name="T102" fmla="*/ 513 w 657"/>
              <a:gd name="T103" fmla="*/ 105 h 658"/>
              <a:gd name="T104" fmla="*/ 442 w 657"/>
              <a:gd name="T105" fmla="*/ 62 h 658"/>
              <a:gd name="T106" fmla="*/ 358 w 657"/>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8">
                <a:moveTo>
                  <a:pt x="327" y="658"/>
                </a:moveTo>
                <a:lnTo>
                  <a:pt x="327" y="658"/>
                </a:lnTo>
                <a:lnTo>
                  <a:pt x="311" y="658"/>
                </a:lnTo>
                <a:lnTo>
                  <a:pt x="294" y="657"/>
                </a:lnTo>
                <a:lnTo>
                  <a:pt x="278" y="654"/>
                </a:lnTo>
                <a:lnTo>
                  <a:pt x="262" y="651"/>
                </a:lnTo>
                <a:lnTo>
                  <a:pt x="246" y="647"/>
                </a:lnTo>
                <a:lnTo>
                  <a:pt x="231" y="643"/>
                </a:lnTo>
                <a:lnTo>
                  <a:pt x="200" y="633"/>
                </a:lnTo>
                <a:lnTo>
                  <a:pt x="172" y="618"/>
                </a:lnTo>
                <a:lnTo>
                  <a:pt x="145" y="602"/>
                </a:lnTo>
                <a:lnTo>
                  <a:pt x="119" y="583"/>
                </a:lnTo>
                <a:lnTo>
                  <a:pt x="95" y="561"/>
                </a:lnTo>
                <a:lnTo>
                  <a:pt x="75" y="539"/>
                </a:lnTo>
                <a:lnTo>
                  <a:pt x="56" y="513"/>
                </a:lnTo>
                <a:lnTo>
                  <a:pt x="39" y="486"/>
                </a:lnTo>
                <a:lnTo>
                  <a:pt x="25" y="457"/>
                </a:lnTo>
                <a:lnTo>
                  <a:pt x="14" y="427"/>
                </a:lnTo>
                <a:lnTo>
                  <a:pt x="9" y="411"/>
                </a:lnTo>
                <a:lnTo>
                  <a:pt x="6" y="396"/>
                </a:lnTo>
                <a:lnTo>
                  <a:pt x="2" y="379"/>
                </a:lnTo>
                <a:lnTo>
                  <a:pt x="1" y="363"/>
                </a:lnTo>
                <a:lnTo>
                  <a:pt x="0" y="346"/>
                </a:lnTo>
                <a:lnTo>
                  <a:pt x="0" y="329"/>
                </a:lnTo>
                <a:lnTo>
                  <a:pt x="0" y="329"/>
                </a:lnTo>
                <a:lnTo>
                  <a:pt x="0" y="313"/>
                </a:lnTo>
                <a:lnTo>
                  <a:pt x="1" y="295"/>
                </a:lnTo>
                <a:lnTo>
                  <a:pt x="2" y="279"/>
                </a:lnTo>
                <a:lnTo>
                  <a:pt x="6" y="263"/>
                </a:lnTo>
                <a:lnTo>
                  <a:pt x="9" y="247"/>
                </a:lnTo>
                <a:lnTo>
                  <a:pt x="14" y="232"/>
                </a:lnTo>
                <a:lnTo>
                  <a:pt x="25" y="201"/>
                </a:lnTo>
                <a:lnTo>
                  <a:pt x="39" y="173"/>
                </a:lnTo>
                <a:lnTo>
                  <a:pt x="56" y="146"/>
                </a:lnTo>
                <a:lnTo>
                  <a:pt x="75" y="121"/>
                </a:lnTo>
                <a:lnTo>
                  <a:pt x="95" y="97"/>
                </a:lnTo>
                <a:lnTo>
                  <a:pt x="119" y="75"/>
                </a:lnTo>
                <a:lnTo>
                  <a:pt x="145" y="56"/>
                </a:lnTo>
                <a:lnTo>
                  <a:pt x="172" y="40"/>
                </a:lnTo>
                <a:lnTo>
                  <a:pt x="200" y="27"/>
                </a:lnTo>
                <a:lnTo>
                  <a:pt x="231" y="16"/>
                </a:lnTo>
                <a:lnTo>
                  <a:pt x="246" y="11"/>
                </a:lnTo>
                <a:lnTo>
                  <a:pt x="262" y="7"/>
                </a:lnTo>
                <a:lnTo>
                  <a:pt x="278" y="4"/>
                </a:lnTo>
                <a:lnTo>
                  <a:pt x="294" y="3"/>
                </a:lnTo>
                <a:lnTo>
                  <a:pt x="311" y="1"/>
                </a:lnTo>
                <a:lnTo>
                  <a:pt x="327" y="0"/>
                </a:lnTo>
                <a:lnTo>
                  <a:pt x="327" y="0"/>
                </a:lnTo>
                <a:lnTo>
                  <a:pt x="345" y="1"/>
                </a:lnTo>
                <a:lnTo>
                  <a:pt x="361" y="3"/>
                </a:lnTo>
                <a:lnTo>
                  <a:pt x="378" y="4"/>
                </a:lnTo>
                <a:lnTo>
                  <a:pt x="395" y="7"/>
                </a:lnTo>
                <a:lnTo>
                  <a:pt x="411" y="11"/>
                </a:lnTo>
                <a:lnTo>
                  <a:pt x="426" y="16"/>
                </a:lnTo>
                <a:lnTo>
                  <a:pt x="456" y="27"/>
                </a:lnTo>
                <a:lnTo>
                  <a:pt x="485" y="40"/>
                </a:lnTo>
                <a:lnTo>
                  <a:pt x="511" y="56"/>
                </a:lnTo>
                <a:lnTo>
                  <a:pt x="537" y="75"/>
                </a:lnTo>
                <a:lnTo>
                  <a:pt x="560" y="97"/>
                </a:lnTo>
                <a:lnTo>
                  <a:pt x="581" y="121"/>
                </a:lnTo>
                <a:lnTo>
                  <a:pt x="600" y="146"/>
                </a:lnTo>
                <a:lnTo>
                  <a:pt x="618" y="173"/>
                </a:lnTo>
                <a:lnTo>
                  <a:pt x="631" y="201"/>
                </a:lnTo>
                <a:lnTo>
                  <a:pt x="642" y="232"/>
                </a:lnTo>
                <a:lnTo>
                  <a:pt x="646" y="247"/>
                </a:lnTo>
                <a:lnTo>
                  <a:pt x="650" y="263"/>
                </a:lnTo>
                <a:lnTo>
                  <a:pt x="653" y="279"/>
                </a:lnTo>
                <a:lnTo>
                  <a:pt x="655" y="295"/>
                </a:lnTo>
                <a:lnTo>
                  <a:pt x="657" y="313"/>
                </a:lnTo>
                <a:lnTo>
                  <a:pt x="657" y="329"/>
                </a:lnTo>
                <a:lnTo>
                  <a:pt x="657" y="329"/>
                </a:lnTo>
                <a:lnTo>
                  <a:pt x="657" y="346"/>
                </a:lnTo>
                <a:lnTo>
                  <a:pt x="655" y="363"/>
                </a:lnTo>
                <a:lnTo>
                  <a:pt x="653" y="379"/>
                </a:lnTo>
                <a:lnTo>
                  <a:pt x="650" y="396"/>
                </a:lnTo>
                <a:lnTo>
                  <a:pt x="646" y="411"/>
                </a:lnTo>
                <a:lnTo>
                  <a:pt x="642" y="427"/>
                </a:lnTo>
                <a:lnTo>
                  <a:pt x="631" y="457"/>
                </a:lnTo>
                <a:lnTo>
                  <a:pt x="618" y="486"/>
                </a:lnTo>
                <a:lnTo>
                  <a:pt x="600" y="513"/>
                </a:lnTo>
                <a:lnTo>
                  <a:pt x="581" y="539"/>
                </a:lnTo>
                <a:lnTo>
                  <a:pt x="560" y="561"/>
                </a:lnTo>
                <a:lnTo>
                  <a:pt x="537" y="583"/>
                </a:lnTo>
                <a:lnTo>
                  <a:pt x="511" y="602"/>
                </a:lnTo>
                <a:lnTo>
                  <a:pt x="485" y="618"/>
                </a:lnTo>
                <a:lnTo>
                  <a:pt x="456" y="633"/>
                </a:lnTo>
                <a:lnTo>
                  <a:pt x="426" y="643"/>
                </a:lnTo>
                <a:lnTo>
                  <a:pt x="411" y="647"/>
                </a:lnTo>
                <a:lnTo>
                  <a:pt x="395" y="651"/>
                </a:lnTo>
                <a:lnTo>
                  <a:pt x="378" y="654"/>
                </a:lnTo>
                <a:lnTo>
                  <a:pt x="361" y="657"/>
                </a:lnTo>
                <a:lnTo>
                  <a:pt x="345" y="658"/>
                </a:lnTo>
                <a:lnTo>
                  <a:pt x="327" y="658"/>
                </a:lnTo>
                <a:lnTo>
                  <a:pt x="327" y="658"/>
                </a:lnTo>
                <a:close/>
                <a:moveTo>
                  <a:pt x="327" y="37"/>
                </a:moveTo>
                <a:lnTo>
                  <a:pt x="327" y="37"/>
                </a:lnTo>
                <a:lnTo>
                  <a:pt x="298" y="40"/>
                </a:lnTo>
                <a:lnTo>
                  <a:pt x="270" y="44"/>
                </a:lnTo>
                <a:lnTo>
                  <a:pt x="241" y="51"/>
                </a:lnTo>
                <a:lnTo>
                  <a:pt x="215" y="62"/>
                </a:lnTo>
                <a:lnTo>
                  <a:pt x="189" y="74"/>
                </a:lnTo>
                <a:lnTo>
                  <a:pt x="165" y="89"/>
                </a:lnTo>
                <a:lnTo>
                  <a:pt x="143" y="105"/>
                </a:lnTo>
                <a:lnTo>
                  <a:pt x="122" y="123"/>
                </a:lnTo>
                <a:lnTo>
                  <a:pt x="103" y="144"/>
                </a:lnTo>
                <a:lnTo>
                  <a:pt x="87" y="166"/>
                </a:lnTo>
                <a:lnTo>
                  <a:pt x="72" y="191"/>
                </a:lnTo>
                <a:lnTo>
                  <a:pt x="60" y="216"/>
                </a:lnTo>
                <a:lnTo>
                  <a:pt x="49" y="243"/>
                </a:lnTo>
                <a:lnTo>
                  <a:pt x="43" y="271"/>
                </a:lnTo>
                <a:lnTo>
                  <a:pt x="39" y="299"/>
                </a:lnTo>
                <a:lnTo>
                  <a:pt x="37" y="329"/>
                </a:lnTo>
                <a:lnTo>
                  <a:pt x="37" y="329"/>
                </a:lnTo>
                <a:lnTo>
                  <a:pt x="39" y="359"/>
                </a:lnTo>
                <a:lnTo>
                  <a:pt x="43" y="388"/>
                </a:lnTo>
                <a:lnTo>
                  <a:pt x="49" y="416"/>
                </a:lnTo>
                <a:lnTo>
                  <a:pt x="60" y="443"/>
                </a:lnTo>
                <a:lnTo>
                  <a:pt x="72" y="467"/>
                </a:lnTo>
                <a:lnTo>
                  <a:pt x="87" y="492"/>
                </a:lnTo>
                <a:lnTo>
                  <a:pt x="103" y="514"/>
                </a:lnTo>
                <a:lnTo>
                  <a:pt x="122" y="535"/>
                </a:lnTo>
                <a:lnTo>
                  <a:pt x="143" y="553"/>
                </a:lnTo>
                <a:lnTo>
                  <a:pt x="165" y="571"/>
                </a:lnTo>
                <a:lnTo>
                  <a:pt x="189" y="586"/>
                </a:lnTo>
                <a:lnTo>
                  <a:pt x="215" y="598"/>
                </a:lnTo>
                <a:lnTo>
                  <a:pt x="241" y="607"/>
                </a:lnTo>
                <a:lnTo>
                  <a:pt x="270" y="615"/>
                </a:lnTo>
                <a:lnTo>
                  <a:pt x="298" y="619"/>
                </a:lnTo>
                <a:lnTo>
                  <a:pt x="327" y="621"/>
                </a:lnTo>
                <a:lnTo>
                  <a:pt x="327" y="621"/>
                </a:lnTo>
                <a:lnTo>
                  <a:pt x="358" y="619"/>
                </a:lnTo>
                <a:lnTo>
                  <a:pt x="387" y="615"/>
                </a:lnTo>
                <a:lnTo>
                  <a:pt x="415" y="607"/>
                </a:lnTo>
                <a:lnTo>
                  <a:pt x="442" y="598"/>
                </a:lnTo>
                <a:lnTo>
                  <a:pt x="467" y="586"/>
                </a:lnTo>
                <a:lnTo>
                  <a:pt x="491" y="571"/>
                </a:lnTo>
                <a:lnTo>
                  <a:pt x="513" y="553"/>
                </a:lnTo>
                <a:lnTo>
                  <a:pt x="534" y="535"/>
                </a:lnTo>
                <a:lnTo>
                  <a:pt x="553" y="514"/>
                </a:lnTo>
                <a:lnTo>
                  <a:pt x="569" y="492"/>
                </a:lnTo>
                <a:lnTo>
                  <a:pt x="584" y="467"/>
                </a:lnTo>
                <a:lnTo>
                  <a:pt x="596" y="443"/>
                </a:lnTo>
                <a:lnTo>
                  <a:pt x="606" y="416"/>
                </a:lnTo>
                <a:lnTo>
                  <a:pt x="614" y="388"/>
                </a:lnTo>
                <a:lnTo>
                  <a:pt x="618" y="359"/>
                </a:lnTo>
                <a:lnTo>
                  <a:pt x="619" y="329"/>
                </a:lnTo>
                <a:lnTo>
                  <a:pt x="619" y="329"/>
                </a:lnTo>
                <a:lnTo>
                  <a:pt x="618" y="299"/>
                </a:lnTo>
                <a:lnTo>
                  <a:pt x="614" y="271"/>
                </a:lnTo>
                <a:lnTo>
                  <a:pt x="606" y="243"/>
                </a:lnTo>
                <a:lnTo>
                  <a:pt x="596" y="216"/>
                </a:lnTo>
                <a:lnTo>
                  <a:pt x="584" y="191"/>
                </a:lnTo>
                <a:lnTo>
                  <a:pt x="569" y="166"/>
                </a:lnTo>
                <a:lnTo>
                  <a:pt x="553" y="144"/>
                </a:lnTo>
                <a:lnTo>
                  <a:pt x="534" y="123"/>
                </a:lnTo>
                <a:lnTo>
                  <a:pt x="513" y="105"/>
                </a:lnTo>
                <a:lnTo>
                  <a:pt x="491" y="89"/>
                </a:lnTo>
                <a:lnTo>
                  <a:pt x="467" y="74"/>
                </a:lnTo>
                <a:lnTo>
                  <a:pt x="442" y="62"/>
                </a:lnTo>
                <a:lnTo>
                  <a:pt x="415" y="51"/>
                </a:lnTo>
                <a:lnTo>
                  <a:pt x="387" y="44"/>
                </a:lnTo>
                <a:lnTo>
                  <a:pt x="358" y="40"/>
                </a:lnTo>
                <a:lnTo>
                  <a:pt x="327" y="37"/>
                </a:lnTo>
                <a:lnTo>
                  <a:pt x="327" y="3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4" name="TextBox 133">
            <a:extLst>
              <a:ext uri="{FF2B5EF4-FFF2-40B4-BE49-F238E27FC236}">
                <a16:creationId xmlns:a16="http://schemas.microsoft.com/office/drawing/2014/main" id="{B686CF7A-5B5D-4618-BF58-12200A655A38}"/>
              </a:ext>
            </a:extLst>
          </p:cNvPr>
          <p:cNvSpPr txBox="1"/>
          <p:nvPr/>
        </p:nvSpPr>
        <p:spPr>
          <a:xfrm>
            <a:off x="6865021" y="2927433"/>
            <a:ext cx="4028351" cy="579646"/>
          </a:xfrm>
          <a:prstGeom prst="rect">
            <a:avLst/>
          </a:prstGeom>
          <a:noFill/>
        </p:spPr>
        <p:txBody>
          <a:bodyPr vert="horz" wrap="square" lIns="0" tIns="0" rIns="0" bIns="0" rtlCol="0">
            <a:spAutoFit/>
          </a:bodyPr>
          <a:lstStyle/>
          <a:p>
            <a:pPr>
              <a:spcBef>
                <a:spcPts val="200"/>
              </a:spcBef>
              <a:buSzPct val="100000"/>
              <a:defRPr/>
            </a:pPr>
            <a:r>
              <a:rPr lang="en-US" sz="1200" b="1" dirty="0">
                <a:solidFill>
                  <a:schemeClr val="bg2">
                    <a:lumMod val="25000"/>
                  </a:schemeClr>
                </a:solidFill>
              </a:rPr>
              <a:t>Improved cost effectiveness </a:t>
            </a:r>
            <a:r>
              <a:rPr lang="en-US" sz="1200" dirty="0">
                <a:solidFill>
                  <a:schemeClr val="bg2">
                    <a:lumMod val="25000"/>
                  </a:schemeClr>
                </a:solidFill>
              </a:rPr>
              <a:t>by leveraging open-source tool kits and libraries and pre-built ELT constructs</a:t>
            </a:r>
          </a:p>
          <a:p>
            <a:pPr marL="0" marR="0" lvl="0" indent="0" algn="l" defTabSz="914400" rtl="0" eaLnBrk="1" fontAlgn="auto" latinLnBrk="0" hangingPunct="1">
              <a:lnSpc>
                <a:spcPct val="100000"/>
              </a:lnSpc>
              <a:spcBef>
                <a:spcPts val="200"/>
              </a:spcBef>
              <a:spcAft>
                <a:spcPts val="0"/>
              </a:spcAft>
              <a:buClrTx/>
              <a:buSzPct val="100000"/>
              <a:buFontTx/>
              <a:buNone/>
              <a:tabLst/>
              <a:defRPr/>
            </a:pPr>
            <a:endParaRPr kumimoji="0" lang="en-US" sz="1200" b="0" u="none" strike="noStrike" kern="1200" cap="none" spc="0" normalizeH="0" baseline="0" noProof="0" dirty="0">
              <a:ln>
                <a:noFill/>
              </a:ln>
              <a:solidFill>
                <a:srgbClr val="000000"/>
              </a:solidFill>
              <a:effectLst/>
              <a:uLnTx/>
              <a:uFillTx/>
              <a:latin typeface="Open Sans"/>
              <a:ea typeface="+mn-ea"/>
              <a:cs typeface="+mn-cs"/>
            </a:endParaRPr>
          </a:p>
        </p:txBody>
      </p:sp>
      <p:sp>
        <p:nvSpPr>
          <p:cNvPr id="139" name="TextBox 138">
            <a:extLst>
              <a:ext uri="{FF2B5EF4-FFF2-40B4-BE49-F238E27FC236}">
                <a16:creationId xmlns:a16="http://schemas.microsoft.com/office/drawing/2014/main" id="{05DD0BE6-84B2-4A5B-8892-34A988E68EA7}"/>
              </a:ext>
            </a:extLst>
          </p:cNvPr>
          <p:cNvSpPr txBox="1"/>
          <p:nvPr/>
        </p:nvSpPr>
        <p:spPr>
          <a:xfrm>
            <a:off x="6861680" y="3612541"/>
            <a:ext cx="3821312" cy="369332"/>
          </a:xfrm>
          <a:prstGeom prst="rect">
            <a:avLst/>
          </a:prstGeom>
          <a:noFill/>
        </p:spPr>
        <p:txBody>
          <a:bodyPr vert="horz" wrap="square" lIns="0" tIns="0" rIns="0" bIns="0" rtlCol="0">
            <a:spAutoFit/>
          </a:bodyPr>
          <a:lstStyle/>
          <a:p>
            <a:pPr lvl="0">
              <a:spcBef>
                <a:spcPts val="200"/>
              </a:spcBef>
              <a:buSzPct val="100000"/>
              <a:defRPr/>
            </a:pPr>
            <a:r>
              <a:rPr lang="en-US" sz="1200" b="1" dirty="0">
                <a:solidFill>
                  <a:srgbClr val="000000"/>
                </a:solidFill>
              </a:rPr>
              <a:t>Accelerate “Go to Production” </a:t>
            </a:r>
            <a:r>
              <a:rPr lang="en-US" sz="1200" dirty="0">
                <a:solidFill>
                  <a:srgbClr val="000000"/>
                </a:solidFill>
              </a:rPr>
              <a:t>for AI/ML implementations at scale</a:t>
            </a:r>
          </a:p>
        </p:txBody>
      </p:sp>
      <p:sp>
        <p:nvSpPr>
          <p:cNvPr id="131" name="Freeform 5">
            <a:extLst>
              <a:ext uri="{FF2B5EF4-FFF2-40B4-BE49-F238E27FC236}">
                <a16:creationId xmlns:a16="http://schemas.microsoft.com/office/drawing/2014/main" id="{8DA36CFF-A59F-466C-B918-BAEA4641BD82}"/>
              </a:ext>
            </a:extLst>
          </p:cNvPr>
          <p:cNvSpPr>
            <a:spLocks noEditPoints="1"/>
          </p:cNvSpPr>
          <p:nvPr/>
        </p:nvSpPr>
        <p:spPr bwMode="auto">
          <a:xfrm>
            <a:off x="6342812" y="2943495"/>
            <a:ext cx="356730" cy="357814"/>
          </a:xfrm>
          <a:custGeom>
            <a:avLst/>
            <a:gdLst>
              <a:gd name="T0" fmla="*/ 312 w 658"/>
              <a:gd name="T1" fmla="*/ 658 h 658"/>
              <a:gd name="T2" fmla="*/ 262 w 658"/>
              <a:gd name="T3" fmla="*/ 652 h 658"/>
              <a:gd name="T4" fmla="*/ 201 w 658"/>
              <a:gd name="T5" fmla="*/ 633 h 658"/>
              <a:gd name="T6" fmla="*/ 119 w 658"/>
              <a:gd name="T7" fmla="*/ 583 h 658"/>
              <a:gd name="T8" fmla="*/ 56 w 658"/>
              <a:gd name="T9" fmla="*/ 513 h 658"/>
              <a:gd name="T10" fmla="*/ 15 w 658"/>
              <a:gd name="T11" fmla="*/ 427 h 658"/>
              <a:gd name="T12" fmla="*/ 4 w 658"/>
              <a:gd name="T13" fmla="*/ 379 h 658"/>
              <a:gd name="T14" fmla="*/ 0 w 658"/>
              <a:gd name="T15" fmla="*/ 329 h 658"/>
              <a:gd name="T16" fmla="*/ 1 w 658"/>
              <a:gd name="T17" fmla="*/ 295 h 658"/>
              <a:gd name="T18" fmla="*/ 11 w 658"/>
              <a:gd name="T19" fmla="*/ 247 h 658"/>
              <a:gd name="T20" fmla="*/ 40 w 658"/>
              <a:gd name="T21" fmla="*/ 173 h 658"/>
              <a:gd name="T22" fmla="*/ 97 w 658"/>
              <a:gd name="T23" fmla="*/ 96 h 658"/>
              <a:gd name="T24" fmla="*/ 172 w 658"/>
              <a:gd name="T25" fmla="*/ 40 h 658"/>
              <a:gd name="T26" fmla="*/ 247 w 658"/>
              <a:gd name="T27" fmla="*/ 10 h 658"/>
              <a:gd name="T28" fmla="*/ 296 w 658"/>
              <a:gd name="T29" fmla="*/ 2 h 658"/>
              <a:gd name="T30" fmla="*/ 329 w 658"/>
              <a:gd name="T31" fmla="*/ 0 h 658"/>
              <a:gd name="T32" fmla="*/ 379 w 658"/>
              <a:gd name="T33" fmla="*/ 4 h 658"/>
              <a:gd name="T34" fmla="*/ 426 w 658"/>
              <a:gd name="T35" fmla="*/ 16 h 658"/>
              <a:gd name="T36" fmla="*/ 513 w 658"/>
              <a:gd name="T37" fmla="*/ 56 h 658"/>
              <a:gd name="T38" fmla="*/ 583 w 658"/>
              <a:gd name="T39" fmla="*/ 121 h 658"/>
              <a:gd name="T40" fmla="*/ 632 w 658"/>
              <a:gd name="T41" fmla="*/ 201 h 658"/>
              <a:gd name="T42" fmla="*/ 652 w 658"/>
              <a:gd name="T43" fmla="*/ 263 h 658"/>
              <a:gd name="T44" fmla="*/ 657 w 658"/>
              <a:gd name="T45" fmla="*/ 313 h 658"/>
              <a:gd name="T46" fmla="*/ 657 w 658"/>
              <a:gd name="T47" fmla="*/ 346 h 658"/>
              <a:gd name="T48" fmla="*/ 652 w 658"/>
              <a:gd name="T49" fmla="*/ 396 h 658"/>
              <a:gd name="T50" fmla="*/ 632 w 658"/>
              <a:gd name="T51" fmla="*/ 457 h 658"/>
              <a:gd name="T52" fmla="*/ 583 w 658"/>
              <a:gd name="T53" fmla="*/ 539 h 658"/>
              <a:gd name="T54" fmla="*/ 513 w 658"/>
              <a:gd name="T55" fmla="*/ 602 h 658"/>
              <a:gd name="T56" fmla="*/ 426 w 658"/>
              <a:gd name="T57" fmla="*/ 644 h 658"/>
              <a:gd name="T58" fmla="*/ 379 w 658"/>
              <a:gd name="T59" fmla="*/ 654 h 658"/>
              <a:gd name="T60" fmla="*/ 329 w 658"/>
              <a:gd name="T61" fmla="*/ 658 h 658"/>
              <a:gd name="T62" fmla="*/ 329 w 658"/>
              <a:gd name="T63" fmla="*/ 37 h 658"/>
              <a:gd name="T64" fmla="*/ 242 w 658"/>
              <a:gd name="T65" fmla="*/ 51 h 658"/>
              <a:gd name="T66" fmla="*/ 167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7 w 658"/>
              <a:gd name="T81" fmla="*/ 571 h 658"/>
              <a:gd name="T82" fmla="*/ 242 w 658"/>
              <a:gd name="T83" fmla="*/ 607 h 658"/>
              <a:gd name="T84" fmla="*/ 329 w 658"/>
              <a:gd name="T85" fmla="*/ 621 h 658"/>
              <a:gd name="T86" fmla="*/ 387 w 658"/>
              <a:gd name="T87" fmla="*/ 615 h 658"/>
              <a:gd name="T88" fmla="*/ 468 w 658"/>
              <a:gd name="T89" fmla="*/ 586 h 658"/>
              <a:gd name="T90" fmla="*/ 535 w 658"/>
              <a:gd name="T91" fmla="*/ 535 h 658"/>
              <a:gd name="T92" fmla="*/ 585 w 658"/>
              <a:gd name="T93" fmla="*/ 467 h 658"/>
              <a:gd name="T94" fmla="*/ 614 w 658"/>
              <a:gd name="T95" fmla="*/ 388 h 658"/>
              <a:gd name="T96" fmla="*/ 621 w 658"/>
              <a:gd name="T97" fmla="*/ 329 h 658"/>
              <a:gd name="T98" fmla="*/ 607 w 658"/>
              <a:gd name="T99" fmla="*/ 243 h 658"/>
              <a:gd name="T100" fmla="*/ 570 w 658"/>
              <a:gd name="T101" fmla="*/ 166 h 658"/>
              <a:gd name="T102" fmla="*/ 515 w 658"/>
              <a:gd name="T103" fmla="*/ 105 h 658"/>
              <a:gd name="T104" fmla="*/ 442 w 658"/>
              <a:gd name="T105" fmla="*/ 62 h 658"/>
              <a:gd name="T106" fmla="*/ 359 w 658"/>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6" y="657"/>
                </a:lnTo>
                <a:lnTo>
                  <a:pt x="279" y="654"/>
                </a:lnTo>
                <a:lnTo>
                  <a:pt x="262" y="652"/>
                </a:lnTo>
                <a:lnTo>
                  <a:pt x="247" y="648"/>
                </a:lnTo>
                <a:lnTo>
                  <a:pt x="231" y="644"/>
                </a:lnTo>
                <a:lnTo>
                  <a:pt x="201" y="633"/>
                </a:lnTo>
                <a:lnTo>
                  <a:pt x="172" y="618"/>
                </a:lnTo>
                <a:lnTo>
                  <a:pt x="145" y="602"/>
                </a:lnTo>
                <a:lnTo>
                  <a:pt x="119" y="583"/>
                </a:lnTo>
                <a:lnTo>
                  <a:pt x="97" y="562"/>
                </a:lnTo>
                <a:lnTo>
                  <a:pt x="75" y="539"/>
                </a:lnTo>
                <a:lnTo>
                  <a:pt x="56" y="513"/>
                </a:lnTo>
                <a:lnTo>
                  <a:pt x="40" y="486"/>
                </a:lnTo>
                <a:lnTo>
                  <a:pt x="25" y="457"/>
                </a:lnTo>
                <a:lnTo>
                  <a:pt x="15" y="427"/>
                </a:lnTo>
                <a:lnTo>
                  <a:pt x="11" y="411"/>
                </a:lnTo>
                <a:lnTo>
                  <a:pt x="7" y="396"/>
                </a:lnTo>
                <a:lnTo>
                  <a:pt x="4" y="379"/>
                </a:lnTo>
                <a:lnTo>
                  <a:pt x="1" y="363"/>
                </a:lnTo>
                <a:lnTo>
                  <a:pt x="0" y="346"/>
                </a:lnTo>
                <a:lnTo>
                  <a:pt x="0" y="329"/>
                </a:lnTo>
                <a:lnTo>
                  <a:pt x="0" y="329"/>
                </a:lnTo>
                <a:lnTo>
                  <a:pt x="0" y="313"/>
                </a:lnTo>
                <a:lnTo>
                  <a:pt x="1" y="295"/>
                </a:lnTo>
                <a:lnTo>
                  <a:pt x="4" y="279"/>
                </a:lnTo>
                <a:lnTo>
                  <a:pt x="7" y="263"/>
                </a:lnTo>
                <a:lnTo>
                  <a:pt x="11" y="247"/>
                </a:lnTo>
                <a:lnTo>
                  <a:pt x="15" y="232"/>
                </a:lnTo>
                <a:lnTo>
                  <a:pt x="25" y="201"/>
                </a:lnTo>
                <a:lnTo>
                  <a:pt x="40" y="173"/>
                </a:lnTo>
                <a:lnTo>
                  <a:pt x="56" y="145"/>
                </a:lnTo>
                <a:lnTo>
                  <a:pt x="75" y="121"/>
                </a:lnTo>
                <a:lnTo>
                  <a:pt x="97" y="96"/>
                </a:lnTo>
                <a:lnTo>
                  <a:pt x="119" y="75"/>
                </a:lnTo>
                <a:lnTo>
                  <a:pt x="145" y="56"/>
                </a:lnTo>
                <a:lnTo>
                  <a:pt x="172" y="40"/>
                </a:lnTo>
                <a:lnTo>
                  <a:pt x="201" y="27"/>
                </a:lnTo>
                <a:lnTo>
                  <a:pt x="231" y="16"/>
                </a:lnTo>
                <a:lnTo>
                  <a:pt x="247" y="10"/>
                </a:lnTo>
                <a:lnTo>
                  <a:pt x="262" y="6"/>
                </a:lnTo>
                <a:lnTo>
                  <a:pt x="279" y="4"/>
                </a:lnTo>
                <a:lnTo>
                  <a:pt x="296" y="2"/>
                </a:lnTo>
                <a:lnTo>
                  <a:pt x="312" y="1"/>
                </a:lnTo>
                <a:lnTo>
                  <a:pt x="329" y="0"/>
                </a:lnTo>
                <a:lnTo>
                  <a:pt x="329" y="0"/>
                </a:lnTo>
                <a:lnTo>
                  <a:pt x="345" y="1"/>
                </a:lnTo>
                <a:lnTo>
                  <a:pt x="363" y="2"/>
                </a:lnTo>
                <a:lnTo>
                  <a:pt x="379" y="4"/>
                </a:lnTo>
                <a:lnTo>
                  <a:pt x="395" y="6"/>
                </a:lnTo>
                <a:lnTo>
                  <a:pt x="411" y="10"/>
                </a:lnTo>
                <a:lnTo>
                  <a:pt x="426" y="16"/>
                </a:lnTo>
                <a:lnTo>
                  <a:pt x="457" y="27"/>
                </a:lnTo>
                <a:lnTo>
                  <a:pt x="485" y="40"/>
                </a:lnTo>
                <a:lnTo>
                  <a:pt x="513" y="56"/>
                </a:lnTo>
                <a:lnTo>
                  <a:pt x="537" y="75"/>
                </a:lnTo>
                <a:lnTo>
                  <a:pt x="562" y="96"/>
                </a:lnTo>
                <a:lnTo>
                  <a:pt x="583" y="121"/>
                </a:lnTo>
                <a:lnTo>
                  <a:pt x="602" y="145"/>
                </a:lnTo>
                <a:lnTo>
                  <a:pt x="618" y="173"/>
                </a:lnTo>
                <a:lnTo>
                  <a:pt x="632" y="201"/>
                </a:lnTo>
                <a:lnTo>
                  <a:pt x="644" y="232"/>
                </a:lnTo>
                <a:lnTo>
                  <a:pt x="648" y="247"/>
                </a:lnTo>
                <a:lnTo>
                  <a:pt x="652" y="263"/>
                </a:lnTo>
                <a:lnTo>
                  <a:pt x="654" y="279"/>
                </a:lnTo>
                <a:lnTo>
                  <a:pt x="656" y="295"/>
                </a:lnTo>
                <a:lnTo>
                  <a:pt x="657" y="313"/>
                </a:lnTo>
                <a:lnTo>
                  <a:pt x="658" y="329"/>
                </a:lnTo>
                <a:lnTo>
                  <a:pt x="658" y="329"/>
                </a:lnTo>
                <a:lnTo>
                  <a:pt x="657" y="346"/>
                </a:lnTo>
                <a:lnTo>
                  <a:pt x="656" y="363"/>
                </a:lnTo>
                <a:lnTo>
                  <a:pt x="654" y="379"/>
                </a:lnTo>
                <a:lnTo>
                  <a:pt x="652" y="396"/>
                </a:lnTo>
                <a:lnTo>
                  <a:pt x="648" y="411"/>
                </a:lnTo>
                <a:lnTo>
                  <a:pt x="644" y="427"/>
                </a:lnTo>
                <a:lnTo>
                  <a:pt x="632" y="457"/>
                </a:lnTo>
                <a:lnTo>
                  <a:pt x="618" y="486"/>
                </a:lnTo>
                <a:lnTo>
                  <a:pt x="602" y="513"/>
                </a:lnTo>
                <a:lnTo>
                  <a:pt x="583" y="539"/>
                </a:lnTo>
                <a:lnTo>
                  <a:pt x="562" y="562"/>
                </a:lnTo>
                <a:lnTo>
                  <a:pt x="537" y="583"/>
                </a:lnTo>
                <a:lnTo>
                  <a:pt x="513" y="602"/>
                </a:lnTo>
                <a:lnTo>
                  <a:pt x="485" y="618"/>
                </a:lnTo>
                <a:lnTo>
                  <a:pt x="457" y="633"/>
                </a:lnTo>
                <a:lnTo>
                  <a:pt x="426" y="644"/>
                </a:lnTo>
                <a:lnTo>
                  <a:pt x="411" y="648"/>
                </a:lnTo>
                <a:lnTo>
                  <a:pt x="395" y="652"/>
                </a:lnTo>
                <a:lnTo>
                  <a:pt x="379" y="654"/>
                </a:lnTo>
                <a:lnTo>
                  <a:pt x="363" y="657"/>
                </a:lnTo>
                <a:lnTo>
                  <a:pt x="345" y="658"/>
                </a:lnTo>
                <a:lnTo>
                  <a:pt x="329" y="658"/>
                </a:lnTo>
                <a:lnTo>
                  <a:pt x="329" y="658"/>
                </a:lnTo>
                <a:close/>
                <a:moveTo>
                  <a:pt x="329" y="37"/>
                </a:moveTo>
                <a:lnTo>
                  <a:pt x="329" y="37"/>
                </a:lnTo>
                <a:lnTo>
                  <a:pt x="300" y="40"/>
                </a:lnTo>
                <a:lnTo>
                  <a:pt x="270" y="44"/>
                </a:lnTo>
                <a:lnTo>
                  <a:pt x="242" y="51"/>
                </a:lnTo>
                <a:lnTo>
                  <a:pt x="215" y="62"/>
                </a:lnTo>
                <a:lnTo>
                  <a:pt x="191" y="74"/>
                </a:lnTo>
                <a:lnTo>
                  <a:pt x="167" y="88"/>
                </a:lnTo>
                <a:lnTo>
                  <a:pt x="144" y="105"/>
                </a:lnTo>
                <a:lnTo>
                  <a:pt x="124" y="123"/>
                </a:lnTo>
                <a:lnTo>
                  <a:pt x="105" y="144"/>
                </a:lnTo>
                <a:lnTo>
                  <a:pt x="87" y="166"/>
                </a:lnTo>
                <a:lnTo>
                  <a:pt x="72" y="191"/>
                </a:lnTo>
                <a:lnTo>
                  <a:pt x="60" y="216"/>
                </a:lnTo>
                <a:lnTo>
                  <a:pt x="51" y="243"/>
                </a:lnTo>
                <a:lnTo>
                  <a:pt x="43" y="271"/>
                </a:lnTo>
                <a:lnTo>
                  <a:pt x="39" y="299"/>
                </a:lnTo>
                <a:lnTo>
                  <a:pt x="38" y="329"/>
                </a:lnTo>
                <a:lnTo>
                  <a:pt x="38" y="329"/>
                </a:lnTo>
                <a:lnTo>
                  <a:pt x="39" y="359"/>
                </a:lnTo>
                <a:lnTo>
                  <a:pt x="43" y="388"/>
                </a:lnTo>
                <a:lnTo>
                  <a:pt x="51" y="416"/>
                </a:lnTo>
                <a:lnTo>
                  <a:pt x="60" y="443"/>
                </a:lnTo>
                <a:lnTo>
                  <a:pt x="72" y="467"/>
                </a:lnTo>
                <a:lnTo>
                  <a:pt x="87" y="492"/>
                </a:lnTo>
                <a:lnTo>
                  <a:pt x="105" y="514"/>
                </a:lnTo>
                <a:lnTo>
                  <a:pt x="124" y="535"/>
                </a:lnTo>
                <a:lnTo>
                  <a:pt x="144" y="553"/>
                </a:lnTo>
                <a:lnTo>
                  <a:pt x="167" y="571"/>
                </a:lnTo>
                <a:lnTo>
                  <a:pt x="191" y="586"/>
                </a:lnTo>
                <a:lnTo>
                  <a:pt x="215" y="598"/>
                </a:lnTo>
                <a:lnTo>
                  <a:pt x="242" y="607"/>
                </a:lnTo>
                <a:lnTo>
                  <a:pt x="270" y="615"/>
                </a:lnTo>
                <a:lnTo>
                  <a:pt x="300" y="619"/>
                </a:lnTo>
                <a:lnTo>
                  <a:pt x="329" y="621"/>
                </a:lnTo>
                <a:lnTo>
                  <a:pt x="329" y="621"/>
                </a:lnTo>
                <a:lnTo>
                  <a:pt x="359" y="619"/>
                </a:lnTo>
                <a:lnTo>
                  <a:pt x="387" y="615"/>
                </a:lnTo>
                <a:lnTo>
                  <a:pt x="415" y="607"/>
                </a:lnTo>
                <a:lnTo>
                  <a:pt x="442" y="598"/>
                </a:lnTo>
                <a:lnTo>
                  <a:pt x="468" y="586"/>
                </a:lnTo>
                <a:lnTo>
                  <a:pt x="492" y="571"/>
                </a:lnTo>
                <a:lnTo>
                  <a:pt x="515" y="553"/>
                </a:lnTo>
                <a:lnTo>
                  <a:pt x="535" y="535"/>
                </a:lnTo>
                <a:lnTo>
                  <a:pt x="554" y="514"/>
                </a:lnTo>
                <a:lnTo>
                  <a:pt x="570" y="492"/>
                </a:lnTo>
                <a:lnTo>
                  <a:pt x="585" y="467"/>
                </a:lnTo>
                <a:lnTo>
                  <a:pt x="597" y="443"/>
                </a:lnTo>
                <a:lnTo>
                  <a:pt x="607" y="416"/>
                </a:lnTo>
                <a:lnTo>
                  <a:pt x="614" y="388"/>
                </a:lnTo>
                <a:lnTo>
                  <a:pt x="618" y="359"/>
                </a:lnTo>
                <a:lnTo>
                  <a:pt x="621" y="329"/>
                </a:lnTo>
                <a:lnTo>
                  <a:pt x="621" y="329"/>
                </a:lnTo>
                <a:lnTo>
                  <a:pt x="618" y="299"/>
                </a:lnTo>
                <a:lnTo>
                  <a:pt x="614" y="271"/>
                </a:lnTo>
                <a:lnTo>
                  <a:pt x="607" y="243"/>
                </a:lnTo>
                <a:lnTo>
                  <a:pt x="597" y="216"/>
                </a:lnTo>
                <a:lnTo>
                  <a:pt x="585" y="191"/>
                </a:lnTo>
                <a:lnTo>
                  <a:pt x="570" y="166"/>
                </a:lnTo>
                <a:lnTo>
                  <a:pt x="554" y="144"/>
                </a:lnTo>
                <a:lnTo>
                  <a:pt x="535" y="123"/>
                </a:lnTo>
                <a:lnTo>
                  <a:pt x="515" y="105"/>
                </a:lnTo>
                <a:lnTo>
                  <a:pt x="492" y="88"/>
                </a:lnTo>
                <a:lnTo>
                  <a:pt x="468" y="74"/>
                </a:lnTo>
                <a:lnTo>
                  <a:pt x="442" y="62"/>
                </a:lnTo>
                <a:lnTo>
                  <a:pt x="415" y="51"/>
                </a:lnTo>
                <a:lnTo>
                  <a:pt x="387" y="44"/>
                </a:lnTo>
                <a:lnTo>
                  <a:pt x="359" y="40"/>
                </a:lnTo>
                <a:lnTo>
                  <a:pt x="329" y="37"/>
                </a:lnTo>
                <a:lnTo>
                  <a:pt x="329" y="3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6" name="Freeform 5">
            <a:extLst>
              <a:ext uri="{FF2B5EF4-FFF2-40B4-BE49-F238E27FC236}">
                <a16:creationId xmlns:a16="http://schemas.microsoft.com/office/drawing/2014/main" id="{5F8196E4-B3A8-445E-B659-496C2134A476}"/>
              </a:ext>
            </a:extLst>
          </p:cNvPr>
          <p:cNvSpPr>
            <a:spLocks noEditPoints="1"/>
          </p:cNvSpPr>
          <p:nvPr/>
        </p:nvSpPr>
        <p:spPr bwMode="auto">
          <a:xfrm>
            <a:off x="6342812" y="3615653"/>
            <a:ext cx="356730" cy="357813"/>
          </a:xfrm>
          <a:custGeom>
            <a:avLst/>
            <a:gdLst>
              <a:gd name="T0" fmla="*/ 312 w 658"/>
              <a:gd name="T1" fmla="*/ 658 h 658"/>
              <a:gd name="T2" fmla="*/ 262 w 658"/>
              <a:gd name="T3" fmla="*/ 652 h 658"/>
              <a:gd name="T4" fmla="*/ 201 w 658"/>
              <a:gd name="T5" fmla="*/ 633 h 658"/>
              <a:gd name="T6" fmla="*/ 119 w 658"/>
              <a:gd name="T7" fmla="*/ 583 h 658"/>
              <a:gd name="T8" fmla="*/ 56 w 658"/>
              <a:gd name="T9" fmla="*/ 513 h 658"/>
              <a:gd name="T10" fmla="*/ 15 w 658"/>
              <a:gd name="T11" fmla="*/ 427 h 658"/>
              <a:gd name="T12" fmla="*/ 4 w 658"/>
              <a:gd name="T13" fmla="*/ 379 h 658"/>
              <a:gd name="T14" fmla="*/ 0 w 658"/>
              <a:gd name="T15" fmla="*/ 329 h 658"/>
              <a:gd name="T16" fmla="*/ 1 w 658"/>
              <a:gd name="T17" fmla="*/ 295 h 658"/>
              <a:gd name="T18" fmla="*/ 11 w 658"/>
              <a:gd name="T19" fmla="*/ 247 h 658"/>
              <a:gd name="T20" fmla="*/ 40 w 658"/>
              <a:gd name="T21" fmla="*/ 173 h 658"/>
              <a:gd name="T22" fmla="*/ 97 w 658"/>
              <a:gd name="T23" fmla="*/ 96 h 658"/>
              <a:gd name="T24" fmla="*/ 172 w 658"/>
              <a:gd name="T25" fmla="*/ 40 h 658"/>
              <a:gd name="T26" fmla="*/ 247 w 658"/>
              <a:gd name="T27" fmla="*/ 10 h 658"/>
              <a:gd name="T28" fmla="*/ 296 w 658"/>
              <a:gd name="T29" fmla="*/ 2 h 658"/>
              <a:gd name="T30" fmla="*/ 329 w 658"/>
              <a:gd name="T31" fmla="*/ 0 h 658"/>
              <a:gd name="T32" fmla="*/ 379 w 658"/>
              <a:gd name="T33" fmla="*/ 4 h 658"/>
              <a:gd name="T34" fmla="*/ 426 w 658"/>
              <a:gd name="T35" fmla="*/ 16 h 658"/>
              <a:gd name="T36" fmla="*/ 513 w 658"/>
              <a:gd name="T37" fmla="*/ 56 h 658"/>
              <a:gd name="T38" fmla="*/ 583 w 658"/>
              <a:gd name="T39" fmla="*/ 121 h 658"/>
              <a:gd name="T40" fmla="*/ 632 w 658"/>
              <a:gd name="T41" fmla="*/ 201 h 658"/>
              <a:gd name="T42" fmla="*/ 652 w 658"/>
              <a:gd name="T43" fmla="*/ 263 h 658"/>
              <a:gd name="T44" fmla="*/ 657 w 658"/>
              <a:gd name="T45" fmla="*/ 313 h 658"/>
              <a:gd name="T46" fmla="*/ 657 w 658"/>
              <a:gd name="T47" fmla="*/ 346 h 658"/>
              <a:gd name="T48" fmla="*/ 652 w 658"/>
              <a:gd name="T49" fmla="*/ 396 h 658"/>
              <a:gd name="T50" fmla="*/ 632 w 658"/>
              <a:gd name="T51" fmla="*/ 457 h 658"/>
              <a:gd name="T52" fmla="*/ 583 w 658"/>
              <a:gd name="T53" fmla="*/ 539 h 658"/>
              <a:gd name="T54" fmla="*/ 513 w 658"/>
              <a:gd name="T55" fmla="*/ 602 h 658"/>
              <a:gd name="T56" fmla="*/ 426 w 658"/>
              <a:gd name="T57" fmla="*/ 644 h 658"/>
              <a:gd name="T58" fmla="*/ 379 w 658"/>
              <a:gd name="T59" fmla="*/ 654 h 658"/>
              <a:gd name="T60" fmla="*/ 329 w 658"/>
              <a:gd name="T61" fmla="*/ 658 h 658"/>
              <a:gd name="T62" fmla="*/ 329 w 658"/>
              <a:gd name="T63" fmla="*/ 37 h 658"/>
              <a:gd name="T64" fmla="*/ 242 w 658"/>
              <a:gd name="T65" fmla="*/ 51 h 658"/>
              <a:gd name="T66" fmla="*/ 167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7 w 658"/>
              <a:gd name="T81" fmla="*/ 571 h 658"/>
              <a:gd name="T82" fmla="*/ 242 w 658"/>
              <a:gd name="T83" fmla="*/ 607 h 658"/>
              <a:gd name="T84" fmla="*/ 329 w 658"/>
              <a:gd name="T85" fmla="*/ 621 h 658"/>
              <a:gd name="T86" fmla="*/ 387 w 658"/>
              <a:gd name="T87" fmla="*/ 615 h 658"/>
              <a:gd name="T88" fmla="*/ 468 w 658"/>
              <a:gd name="T89" fmla="*/ 586 h 658"/>
              <a:gd name="T90" fmla="*/ 535 w 658"/>
              <a:gd name="T91" fmla="*/ 535 h 658"/>
              <a:gd name="T92" fmla="*/ 585 w 658"/>
              <a:gd name="T93" fmla="*/ 467 h 658"/>
              <a:gd name="T94" fmla="*/ 614 w 658"/>
              <a:gd name="T95" fmla="*/ 388 h 658"/>
              <a:gd name="T96" fmla="*/ 621 w 658"/>
              <a:gd name="T97" fmla="*/ 329 h 658"/>
              <a:gd name="T98" fmla="*/ 607 w 658"/>
              <a:gd name="T99" fmla="*/ 243 h 658"/>
              <a:gd name="T100" fmla="*/ 570 w 658"/>
              <a:gd name="T101" fmla="*/ 166 h 658"/>
              <a:gd name="T102" fmla="*/ 515 w 658"/>
              <a:gd name="T103" fmla="*/ 105 h 658"/>
              <a:gd name="T104" fmla="*/ 442 w 658"/>
              <a:gd name="T105" fmla="*/ 62 h 658"/>
              <a:gd name="T106" fmla="*/ 359 w 658"/>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6" y="657"/>
                </a:lnTo>
                <a:lnTo>
                  <a:pt x="279" y="654"/>
                </a:lnTo>
                <a:lnTo>
                  <a:pt x="262" y="652"/>
                </a:lnTo>
                <a:lnTo>
                  <a:pt x="247" y="648"/>
                </a:lnTo>
                <a:lnTo>
                  <a:pt x="231" y="644"/>
                </a:lnTo>
                <a:lnTo>
                  <a:pt x="201" y="633"/>
                </a:lnTo>
                <a:lnTo>
                  <a:pt x="172" y="618"/>
                </a:lnTo>
                <a:lnTo>
                  <a:pt x="145" y="602"/>
                </a:lnTo>
                <a:lnTo>
                  <a:pt x="119" y="583"/>
                </a:lnTo>
                <a:lnTo>
                  <a:pt x="97" y="562"/>
                </a:lnTo>
                <a:lnTo>
                  <a:pt x="75" y="539"/>
                </a:lnTo>
                <a:lnTo>
                  <a:pt x="56" y="513"/>
                </a:lnTo>
                <a:lnTo>
                  <a:pt x="40" y="486"/>
                </a:lnTo>
                <a:lnTo>
                  <a:pt x="25" y="457"/>
                </a:lnTo>
                <a:lnTo>
                  <a:pt x="15" y="427"/>
                </a:lnTo>
                <a:lnTo>
                  <a:pt x="11" y="411"/>
                </a:lnTo>
                <a:lnTo>
                  <a:pt x="7" y="396"/>
                </a:lnTo>
                <a:lnTo>
                  <a:pt x="4" y="379"/>
                </a:lnTo>
                <a:lnTo>
                  <a:pt x="1" y="363"/>
                </a:lnTo>
                <a:lnTo>
                  <a:pt x="0" y="346"/>
                </a:lnTo>
                <a:lnTo>
                  <a:pt x="0" y="329"/>
                </a:lnTo>
                <a:lnTo>
                  <a:pt x="0" y="329"/>
                </a:lnTo>
                <a:lnTo>
                  <a:pt x="0" y="313"/>
                </a:lnTo>
                <a:lnTo>
                  <a:pt x="1" y="295"/>
                </a:lnTo>
                <a:lnTo>
                  <a:pt x="4" y="279"/>
                </a:lnTo>
                <a:lnTo>
                  <a:pt x="7" y="263"/>
                </a:lnTo>
                <a:lnTo>
                  <a:pt x="11" y="247"/>
                </a:lnTo>
                <a:lnTo>
                  <a:pt x="15" y="232"/>
                </a:lnTo>
                <a:lnTo>
                  <a:pt x="25" y="201"/>
                </a:lnTo>
                <a:lnTo>
                  <a:pt x="40" y="173"/>
                </a:lnTo>
                <a:lnTo>
                  <a:pt x="56" y="145"/>
                </a:lnTo>
                <a:lnTo>
                  <a:pt x="75" y="121"/>
                </a:lnTo>
                <a:lnTo>
                  <a:pt x="97" y="96"/>
                </a:lnTo>
                <a:lnTo>
                  <a:pt x="119" y="75"/>
                </a:lnTo>
                <a:lnTo>
                  <a:pt x="145" y="56"/>
                </a:lnTo>
                <a:lnTo>
                  <a:pt x="172" y="40"/>
                </a:lnTo>
                <a:lnTo>
                  <a:pt x="201" y="27"/>
                </a:lnTo>
                <a:lnTo>
                  <a:pt x="231" y="16"/>
                </a:lnTo>
                <a:lnTo>
                  <a:pt x="247" y="10"/>
                </a:lnTo>
                <a:lnTo>
                  <a:pt x="262" y="6"/>
                </a:lnTo>
                <a:lnTo>
                  <a:pt x="279" y="4"/>
                </a:lnTo>
                <a:lnTo>
                  <a:pt x="296" y="2"/>
                </a:lnTo>
                <a:lnTo>
                  <a:pt x="312" y="1"/>
                </a:lnTo>
                <a:lnTo>
                  <a:pt x="329" y="0"/>
                </a:lnTo>
                <a:lnTo>
                  <a:pt x="329" y="0"/>
                </a:lnTo>
                <a:lnTo>
                  <a:pt x="345" y="1"/>
                </a:lnTo>
                <a:lnTo>
                  <a:pt x="363" y="2"/>
                </a:lnTo>
                <a:lnTo>
                  <a:pt x="379" y="4"/>
                </a:lnTo>
                <a:lnTo>
                  <a:pt x="395" y="6"/>
                </a:lnTo>
                <a:lnTo>
                  <a:pt x="411" y="10"/>
                </a:lnTo>
                <a:lnTo>
                  <a:pt x="426" y="16"/>
                </a:lnTo>
                <a:lnTo>
                  <a:pt x="457" y="27"/>
                </a:lnTo>
                <a:lnTo>
                  <a:pt x="485" y="40"/>
                </a:lnTo>
                <a:lnTo>
                  <a:pt x="513" y="56"/>
                </a:lnTo>
                <a:lnTo>
                  <a:pt x="537" y="75"/>
                </a:lnTo>
                <a:lnTo>
                  <a:pt x="562" y="96"/>
                </a:lnTo>
                <a:lnTo>
                  <a:pt x="583" y="121"/>
                </a:lnTo>
                <a:lnTo>
                  <a:pt x="602" y="145"/>
                </a:lnTo>
                <a:lnTo>
                  <a:pt x="618" y="173"/>
                </a:lnTo>
                <a:lnTo>
                  <a:pt x="632" y="201"/>
                </a:lnTo>
                <a:lnTo>
                  <a:pt x="644" y="232"/>
                </a:lnTo>
                <a:lnTo>
                  <a:pt x="648" y="247"/>
                </a:lnTo>
                <a:lnTo>
                  <a:pt x="652" y="263"/>
                </a:lnTo>
                <a:lnTo>
                  <a:pt x="654" y="279"/>
                </a:lnTo>
                <a:lnTo>
                  <a:pt x="656" y="295"/>
                </a:lnTo>
                <a:lnTo>
                  <a:pt x="657" y="313"/>
                </a:lnTo>
                <a:lnTo>
                  <a:pt x="658" y="329"/>
                </a:lnTo>
                <a:lnTo>
                  <a:pt x="658" y="329"/>
                </a:lnTo>
                <a:lnTo>
                  <a:pt x="657" y="346"/>
                </a:lnTo>
                <a:lnTo>
                  <a:pt x="656" y="363"/>
                </a:lnTo>
                <a:lnTo>
                  <a:pt x="654" y="379"/>
                </a:lnTo>
                <a:lnTo>
                  <a:pt x="652" y="396"/>
                </a:lnTo>
                <a:lnTo>
                  <a:pt x="648" y="411"/>
                </a:lnTo>
                <a:lnTo>
                  <a:pt x="644" y="427"/>
                </a:lnTo>
                <a:lnTo>
                  <a:pt x="632" y="457"/>
                </a:lnTo>
                <a:lnTo>
                  <a:pt x="618" y="486"/>
                </a:lnTo>
                <a:lnTo>
                  <a:pt x="602" y="513"/>
                </a:lnTo>
                <a:lnTo>
                  <a:pt x="583" y="539"/>
                </a:lnTo>
                <a:lnTo>
                  <a:pt x="562" y="562"/>
                </a:lnTo>
                <a:lnTo>
                  <a:pt x="537" y="583"/>
                </a:lnTo>
                <a:lnTo>
                  <a:pt x="513" y="602"/>
                </a:lnTo>
                <a:lnTo>
                  <a:pt x="485" y="618"/>
                </a:lnTo>
                <a:lnTo>
                  <a:pt x="457" y="633"/>
                </a:lnTo>
                <a:lnTo>
                  <a:pt x="426" y="644"/>
                </a:lnTo>
                <a:lnTo>
                  <a:pt x="411" y="648"/>
                </a:lnTo>
                <a:lnTo>
                  <a:pt x="395" y="652"/>
                </a:lnTo>
                <a:lnTo>
                  <a:pt x="379" y="654"/>
                </a:lnTo>
                <a:lnTo>
                  <a:pt x="363" y="657"/>
                </a:lnTo>
                <a:lnTo>
                  <a:pt x="345" y="658"/>
                </a:lnTo>
                <a:lnTo>
                  <a:pt x="329" y="658"/>
                </a:lnTo>
                <a:lnTo>
                  <a:pt x="329" y="658"/>
                </a:lnTo>
                <a:close/>
                <a:moveTo>
                  <a:pt x="329" y="37"/>
                </a:moveTo>
                <a:lnTo>
                  <a:pt x="329" y="37"/>
                </a:lnTo>
                <a:lnTo>
                  <a:pt x="300" y="40"/>
                </a:lnTo>
                <a:lnTo>
                  <a:pt x="270" y="44"/>
                </a:lnTo>
                <a:lnTo>
                  <a:pt x="242" y="51"/>
                </a:lnTo>
                <a:lnTo>
                  <a:pt x="215" y="62"/>
                </a:lnTo>
                <a:lnTo>
                  <a:pt x="191" y="74"/>
                </a:lnTo>
                <a:lnTo>
                  <a:pt x="167" y="88"/>
                </a:lnTo>
                <a:lnTo>
                  <a:pt x="144" y="105"/>
                </a:lnTo>
                <a:lnTo>
                  <a:pt x="124" y="123"/>
                </a:lnTo>
                <a:lnTo>
                  <a:pt x="105" y="144"/>
                </a:lnTo>
                <a:lnTo>
                  <a:pt x="87" y="166"/>
                </a:lnTo>
                <a:lnTo>
                  <a:pt x="72" y="191"/>
                </a:lnTo>
                <a:lnTo>
                  <a:pt x="60" y="216"/>
                </a:lnTo>
                <a:lnTo>
                  <a:pt x="51" y="243"/>
                </a:lnTo>
                <a:lnTo>
                  <a:pt x="43" y="271"/>
                </a:lnTo>
                <a:lnTo>
                  <a:pt x="39" y="299"/>
                </a:lnTo>
                <a:lnTo>
                  <a:pt x="38" y="329"/>
                </a:lnTo>
                <a:lnTo>
                  <a:pt x="38" y="329"/>
                </a:lnTo>
                <a:lnTo>
                  <a:pt x="39" y="359"/>
                </a:lnTo>
                <a:lnTo>
                  <a:pt x="43" y="388"/>
                </a:lnTo>
                <a:lnTo>
                  <a:pt x="51" y="416"/>
                </a:lnTo>
                <a:lnTo>
                  <a:pt x="60" y="443"/>
                </a:lnTo>
                <a:lnTo>
                  <a:pt x="72" y="467"/>
                </a:lnTo>
                <a:lnTo>
                  <a:pt x="87" y="492"/>
                </a:lnTo>
                <a:lnTo>
                  <a:pt x="105" y="514"/>
                </a:lnTo>
                <a:lnTo>
                  <a:pt x="124" y="535"/>
                </a:lnTo>
                <a:lnTo>
                  <a:pt x="144" y="553"/>
                </a:lnTo>
                <a:lnTo>
                  <a:pt x="167" y="571"/>
                </a:lnTo>
                <a:lnTo>
                  <a:pt x="191" y="586"/>
                </a:lnTo>
                <a:lnTo>
                  <a:pt x="215" y="598"/>
                </a:lnTo>
                <a:lnTo>
                  <a:pt x="242" y="607"/>
                </a:lnTo>
                <a:lnTo>
                  <a:pt x="270" y="615"/>
                </a:lnTo>
                <a:lnTo>
                  <a:pt x="300" y="619"/>
                </a:lnTo>
                <a:lnTo>
                  <a:pt x="329" y="621"/>
                </a:lnTo>
                <a:lnTo>
                  <a:pt x="329" y="621"/>
                </a:lnTo>
                <a:lnTo>
                  <a:pt x="359" y="619"/>
                </a:lnTo>
                <a:lnTo>
                  <a:pt x="387" y="615"/>
                </a:lnTo>
                <a:lnTo>
                  <a:pt x="415" y="607"/>
                </a:lnTo>
                <a:lnTo>
                  <a:pt x="442" y="598"/>
                </a:lnTo>
                <a:lnTo>
                  <a:pt x="468" y="586"/>
                </a:lnTo>
                <a:lnTo>
                  <a:pt x="492" y="571"/>
                </a:lnTo>
                <a:lnTo>
                  <a:pt x="515" y="553"/>
                </a:lnTo>
                <a:lnTo>
                  <a:pt x="535" y="535"/>
                </a:lnTo>
                <a:lnTo>
                  <a:pt x="554" y="514"/>
                </a:lnTo>
                <a:lnTo>
                  <a:pt x="570" y="492"/>
                </a:lnTo>
                <a:lnTo>
                  <a:pt x="585" y="467"/>
                </a:lnTo>
                <a:lnTo>
                  <a:pt x="597" y="443"/>
                </a:lnTo>
                <a:lnTo>
                  <a:pt x="607" y="416"/>
                </a:lnTo>
                <a:lnTo>
                  <a:pt x="614" y="388"/>
                </a:lnTo>
                <a:lnTo>
                  <a:pt x="618" y="359"/>
                </a:lnTo>
                <a:lnTo>
                  <a:pt x="621" y="329"/>
                </a:lnTo>
                <a:lnTo>
                  <a:pt x="621" y="329"/>
                </a:lnTo>
                <a:lnTo>
                  <a:pt x="618" y="299"/>
                </a:lnTo>
                <a:lnTo>
                  <a:pt x="614" y="271"/>
                </a:lnTo>
                <a:lnTo>
                  <a:pt x="607" y="243"/>
                </a:lnTo>
                <a:lnTo>
                  <a:pt x="597" y="216"/>
                </a:lnTo>
                <a:lnTo>
                  <a:pt x="585" y="191"/>
                </a:lnTo>
                <a:lnTo>
                  <a:pt x="570" y="166"/>
                </a:lnTo>
                <a:lnTo>
                  <a:pt x="554" y="144"/>
                </a:lnTo>
                <a:lnTo>
                  <a:pt x="535" y="123"/>
                </a:lnTo>
                <a:lnTo>
                  <a:pt x="515" y="105"/>
                </a:lnTo>
                <a:lnTo>
                  <a:pt x="492" y="88"/>
                </a:lnTo>
                <a:lnTo>
                  <a:pt x="468" y="74"/>
                </a:lnTo>
                <a:lnTo>
                  <a:pt x="442" y="62"/>
                </a:lnTo>
                <a:lnTo>
                  <a:pt x="415" y="51"/>
                </a:lnTo>
                <a:lnTo>
                  <a:pt x="387" y="44"/>
                </a:lnTo>
                <a:lnTo>
                  <a:pt x="359" y="40"/>
                </a:lnTo>
                <a:lnTo>
                  <a:pt x="329" y="37"/>
                </a:lnTo>
                <a:lnTo>
                  <a:pt x="329" y="3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41" name="Freeform 5">
            <a:extLst>
              <a:ext uri="{FF2B5EF4-FFF2-40B4-BE49-F238E27FC236}">
                <a16:creationId xmlns:a16="http://schemas.microsoft.com/office/drawing/2014/main" id="{DB18E809-EA21-4A7F-AB07-573D38A36B53}"/>
              </a:ext>
            </a:extLst>
          </p:cNvPr>
          <p:cNvSpPr>
            <a:spLocks noEditPoints="1"/>
          </p:cNvSpPr>
          <p:nvPr/>
        </p:nvSpPr>
        <p:spPr bwMode="auto">
          <a:xfrm>
            <a:off x="6342812" y="4371212"/>
            <a:ext cx="356730" cy="357813"/>
          </a:xfrm>
          <a:custGeom>
            <a:avLst/>
            <a:gdLst>
              <a:gd name="T0" fmla="*/ 312 w 658"/>
              <a:gd name="T1" fmla="*/ 658 h 658"/>
              <a:gd name="T2" fmla="*/ 262 w 658"/>
              <a:gd name="T3" fmla="*/ 652 h 658"/>
              <a:gd name="T4" fmla="*/ 201 w 658"/>
              <a:gd name="T5" fmla="*/ 633 h 658"/>
              <a:gd name="T6" fmla="*/ 119 w 658"/>
              <a:gd name="T7" fmla="*/ 583 h 658"/>
              <a:gd name="T8" fmla="*/ 56 w 658"/>
              <a:gd name="T9" fmla="*/ 513 h 658"/>
              <a:gd name="T10" fmla="*/ 15 w 658"/>
              <a:gd name="T11" fmla="*/ 427 h 658"/>
              <a:gd name="T12" fmla="*/ 4 w 658"/>
              <a:gd name="T13" fmla="*/ 379 h 658"/>
              <a:gd name="T14" fmla="*/ 0 w 658"/>
              <a:gd name="T15" fmla="*/ 329 h 658"/>
              <a:gd name="T16" fmla="*/ 1 w 658"/>
              <a:gd name="T17" fmla="*/ 295 h 658"/>
              <a:gd name="T18" fmla="*/ 11 w 658"/>
              <a:gd name="T19" fmla="*/ 247 h 658"/>
              <a:gd name="T20" fmla="*/ 40 w 658"/>
              <a:gd name="T21" fmla="*/ 173 h 658"/>
              <a:gd name="T22" fmla="*/ 97 w 658"/>
              <a:gd name="T23" fmla="*/ 96 h 658"/>
              <a:gd name="T24" fmla="*/ 172 w 658"/>
              <a:gd name="T25" fmla="*/ 40 h 658"/>
              <a:gd name="T26" fmla="*/ 247 w 658"/>
              <a:gd name="T27" fmla="*/ 10 h 658"/>
              <a:gd name="T28" fmla="*/ 296 w 658"/>
              <a:gd name="T29" fmla="*/ 2 h 658"/>
              <a:gd name="T30" fmla="*/ 329 w 658"/>
              <a:gd name="T31" fmla="*/ 0 h 658"/>
              <a:gd name="T32" fmla="*/ 379 w 658"/>
              <a:gd name="T33" fmla="*/ 4 h 658"/>
              <a:gd name="T34" fmla="*/ 426 w 658"/>
              <a:gd name="T35" fmla="*/ 16 h 658"/>
              <a:gd name="T36" fmla="*/ 513 w 658"/>
              <a:gd name="T37" fmla="*/ 56 h 658"/>
              <a:gd name="T38" fmla="*/ 583 w 658"/>
              <a:gd name="T39" fmla="*/ 121 h 658"/>
              <a:gd name="T40" fmla="*/ 632 w 658"/>
              <a:gd name="T41" fmla="*/ 201 h 658"/>
              <a:gd name="T42" fmla="*/ 652 w 658"/>
              <a:gd name="T43" fmla="*/ 263 h 658"/>
              <a:gd name="T44" fmla="*/ 657 w 658"/>
              <a:gd name="T45" fmla="*/ 313 h 658"/>
              <a:gd name="T46" fmla="*/ 657 w 658"/>
              <a:gd name="T47" fmla="*/ 346 h 658"/>
              <a:gd name="T48" fmla="*/ 652 w 658"/>
              <a:gd name="T49" fmla="*/ 396 h 658"/>
              <a:gd name="T50" fmla="*/ 632 w 658"/>
              <a:gd name="T51" fmla="*/ 457 h 658"/>
              <a:gd name="T52" fmla="*/ 583 w 658"/>
              <a:gd name="T53" fmla="*/ 539 h 658"/>
              <a:gd name="T54" fmla="*/ 513 w 658"/>
              <a:gd name="T55" fmla="*/ 602 h 658"/>
              <a:gd name="T56" fmla="*/ 426 w 658"/>
              <a:gd name="T57" fmla="*/ 644 h 658"/>
              <a:gd name="T58" fmla="*/ 379 w 658"/>
              <a:gd name="T59" fmla="*/ 654 h 658"/>
              <a:gd name="T60" fmla="*/ 329 w 658"/>
              <a:gd name="T61" fmla="*/ 658 h 658"/>
              <a:gd name="T62" fmla="*/ 329 w 658"/>
              <a:gd name="T63" fmla="*/ 37 h 658"/>
              <a:gd name="T64" fmla="*/ 242 w 658"/>
              <a:gd name="T65" fmla="*/ 51 h 658"/>
              <a:gd name="T66" fmla="*/ 167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7 w 658"/>
              <a:gd name="T81" fmla="*/ 571 h 658"/>
              <a:gd name="T82" fmla="*/ 242 w 658"/>
              <a:gd name="T83" fmla="*/ 607 h 658"/>
              <a:gd name="T84" fmla="*/ 329 w 658"/>
              <a:gd name="T85" fmla="*/ 621 h 658"/>
              <a:gd name="T86" fmla="*/ 387 w 658"/>
              <a:gd name="T87" fmla="*/ 615 h 658"/>
              <a:gd name="T88" fmla="*/ 468 w 658"/>
              <a:gd name="T89" fmla="*/ 586 h 658"/>
              <a:gd name="T90" fmla="*/ 535 w 658"/>
              <a:gd name="T91" fmla="*/ 535 h 658"/>
              <a:gd name="T92" fmla="*/ 585 w 658"/>
              <a:gd name="T93" fmla="*/ 467 h 658"/>
              <a:gd name="T94" fmla="*/ 614 w 658"/>
              <a:gd name="T95" fmla="*/ 388 h 658"/>
              <a:gd name="T96" fmla="*/ 621 w 658"/>
              <a:gd name="T97" fmla="*/ 329 h 658"/>
              <a:gd name="T98" fmla="*/ 607 w 658"/>
              <a:gd name="T99" fmla="*/ 243 h 658"/>
              <a:gd name="T100" fmla="*/ 570 w 658"/>
              <a:gd name="T101" fmla="*/ 166 h 658"/>
              <a:gd name="T102" fmla="*/ 515 w 658"/>
              <a:gd name="T103" fmla="*/ 105 h 658"/>
              <a:gd name="T104" fmla="*/ 442 w 658"/>
              <a:gd name="T105" fmla="*/ 62 h 658"/>
              <a:gd name="T106" fmla="*/ 359 w 658"/>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6" y="657"/>
                </a:lnTo>
                <a:lnTo>
                  <a:pt x="279" y="654"/>
                </a:lnTo>
                <a:lnTo>
                  <a:pt x="262" y="652"/>
                </a:lnTo>
                <a:lnTo>
                  <a:pt x="247" y="648"/>
                </a:lnTo>
                <a:lnTo>
                  <a:pt x="231" y="644"/>
                </a:lnTo>
                <a:lnTo>
                  <a:pt x="201" y="633"/>
                </a:lnTo>
                <a:lnTo>
                  <a:pt x="172" y="618"/>
                </a:lnTo>
                <a:lnTo>
                  <a:pt x="145" y="602"/>
                </a:lnTo>
                <a:lnTo>
                  <a:pt x="119" y="583"/>
                </a:lnTo>
                <a:lnTo>
                  <a:pt x="97" y="562"/>
                </a:lnTo>
                <a:lnTo>
                  <a:pt x="75" y="539"/>
                </a:lnTo>
                <a:lnTo>
                  <a:pt x="56" y="513"/>
                </a:lnTo>
                <a:lnTo>
                  <a:pt x="40" y="486"/>
                </a:lnTo>
                <a:lnTo>
                  <a:pt x="25" y="457"/>
                </a:lnTo>
                <a:lnTo>
                  <a:pt x="15" y="427"/>
                </a:lnTo>
                <a:lnTo>
                  <a:pt x="11" y="411"/>
                </a:lnTo>
                <a:lnTo>
                  <a:pt x="7" y="396"/>
                </a:lnTo>
                <a:lnTo>
                  <a:pt x="4" y="379"/>
                </a:lnTo>
                <a:lnTo>
                  <a:pt x="1" y="363"/>
                </a:lnTo>
                <a:lnTo>
                  <a:pt x="0" y="346"/>
                </a:lnTo>
                <a:lnTo>
                  <a:pt x="0" y="329"/>
                </a:lnTo>
                <a:lnTo>
                  <a:pt x="0" y="329"/>
                </a:lnTo>
                <a:lnTo>
                  <a:pt x="0" y="313"/>
                </a:lnTo>
                <a:lnTo>
                  <a:pt x="1" y="295"/>
                </a:lnTo>
                <a:lnTo>
                  <a:pt x="4" y="279"/>
                </a:lnTo>
                <a:lnTo>
                  <a:pt x="7" y="263"/>
                </a:lnTo>
                <a:lnTo>
                  <a:pt x="11" y="247"/>
                </a:lnTo>
                <a:lnTo>
                  <a:pt x="15" y="232"/>
                </a:lnTo>
                <a:lnTo>
                  <a:pt x="25" y="201"/>
                </a:lnTo>
                <a:lnTo>
                  <a:pt x="40" y="173"/>
                </a:lnTo>
                <a:lnTo>
                  <a:pt x="56" y="145"/>
                </a:lnTo>
                <a:lnTo>
                  <a:pt x="75" y="121"/>
                </a:lnTo>
                <a:lnTo>
                  <a:pt x="97" y="96"/>
                </a:lnTo>
                <a:lnTo>
                  <a:pt x="119" y="75"/>
                </a:lnTo>
                <a:lnTo>
                  <a:pt x="145" y="56"/>
                </a:lnTo>
                <a:lnTo>
                  <a:pt x="172" y="40"/>
                </a:lnTo>
                <a:lnTo>
                  <a:pt x="201" y="27"/>
                </a:lnTo>
                <a:lnTo>
                  <a:pt x="231" y="16"/>
                </a:lnTo>
                <a:lnTo>
                  <a:pt x="247" y="10"/>
                </a:lnTo>
                <a:lnTo>
                  <a:pt x="262" y="6"/>
                </a:lnTo>
                <a:lnTo>
                  <a:pt x="279" y="4"/>
                </a:lnTo>
                <a:lnTo>
                  <a:pt x="296" y="2"/>
                </a:lnTo>
                <a:lnTo>
                  <a:pt x="312" y="1"/>
                </a:lnTo>
                <a:lnTo>
                  <a:pt x="329" y="0"/>
                </a:lnTo>
                <a:lnTo>
                  <a:pt x="329" y="0"/>
                </a:lnTo>
                <a:lnTo>
                  <a:pt x="345" y="1"/>
                </a:lnTo>
                <a:lnTo>
                  <a:pt x="363" y="2"/>
                </a:lnTo>
                <a:lnTo>
                  <a:pt x="379" y="4"/>
                </a:lnTo>
                <a:lnTo>
                  <a:pt x="395" y="6"/>
                </a:lnTo>
                <a:lnTo>
                  <a:pt x="411" y="10"/>
                </a:lnTo>
                <a:lnTo>
                  <a:pt x="426" y="16"/>
                </a:lnTo>
                <a:lnTo>
                  <a:pt x="457" y="27"/>
                </a:lnTo>
                <a:lnTo>
                  <a:pt x="485" y="40"/>
                </a:lnTo>
                <a:lnTo>
                  <a:pt x="513" y="56"/>
                </a:lnTo>
                <a:lnTo>
                  <a:pt x="537" y="75"/>
                </a:lnTo>
                <a:lnTo>
                  <a:pt x="562" y="96"/>
                </a:lnTo>
                <a:lnTo>
                  <a:pt x="583" y="121"/>
                </a:lnTo>
                <a:lnTo>
                  <a:pt x="602" y="145"/>
                </a:lnTo>
                <a:lnTo>
                  <a:pt x="618" y="173"/>
                </a:lnTo>
                <a:lnTo>
                  <a:pt x="632" y="201"/>
                </a:lnTo>
                <a:lnTo>
                  <a:pt x="644" y="232"/>
                </a:lnTo>
                <a:lnTo>
                  <a:pt x="648" y="247"/>
                </a:lnTo>
                <a:lnTo>
                  <a:pt x="652" y="263"/>
                </a:lnTo>
                <a:lnTo>
                  <a:pt x="654" y="279"/>
                </a:lnTo>
                <a:lnTo>
                  <a:pt x="656" y="295"/>
                </a:lnTo>
                <a:lnTo>
                  <a:pt x="657" y="313"/>
                </a:lnTo>
                <a:lnTo>
                  <a:pt x="658" y="329"/>
                </a:lnTo>
                <a:lnTo>
                  <a:pt x="658" y="329"/>
                </a:lnTo>
                <a:lnTo>
                  <a:pt x="657" y="346"/>
                </a:lnTo>
                <a:lnTo>
                  <a:pt x="656" y="363"/>
                </a:lnTo>
                <a:lnTo>
                  <a:pt x="654" y="379"/>
                </a:lnTo>
                <a:lnTo>
                  <a:pt x="652" y="396"/>
                </a:lnTo>
                <a:lnTo>
                  <a:pt x="648" y="411"/>
                </a:lnTo>
                <a:lnTo>
                  <a:pt x="644" y="427"/>
                </a:lnTo>
                <a:lnTo>
                  <a:pt x="632" y="457"/>
                </a:lnTo>
                <a:lnTo>
                  <a:pt x="618" y="486"/>
                </a:lnTo>
                <a:lnTo>
                  <a:pt x="602" y="513"/>
                </a:lnTo>
                <a:lnTo>
                  <a:pt x="583" y="539"/>
                </a:lnTo>
                <a:lnTo>
                  <a:pt x="562" y="562"/>
                </a:lnTo>
                <a:lnTo>
                  <a:pt x="537" y="583"/>
                </a:lnTo>
                <a:lnTo>
                  <a:pt x="513" y="602"/>
                </a:lnTo>
                <a:lnTo>
                  <a:pt x="485" y="618"/>
                </a:lnTo>
                <a:lnTo>
                  <a:pt x="457" y="633"/>
                </a:lnTo>
                <a:lnTo>
                  <a:pt x="426" y="644"/>
                </a:lnTo>
                <a:lnTo>
                  <a:pt x="411" y="648"/>
                </a:lnTo>
                <a:lnTo>
                  <a:pt x="395" y="652"/>
                </a:lnTo>
                <a:lnTo>
                  <a:pt x="379" y="654"/>
                </a:lnTo>
                <a:lnTo>
                  <a:pt x="363" y="657"/>
                </a:lnTo>
                <a:lnTo>
                  <a:pt x="345" y="658"/>
                </a:lnTo>
                <a:lnTo>
                  <a:pt x="329" y="658"/>
                </a:lnTo>
                <a:lnTo>
                  <a:pt x="329" y="658"/>
                </a:lnTo>
                <a:close/>
                <a:moveTo>
                  <a:pt x="329" y="37"/>
                </a:moveTo>
                <a:lnTo>
                  <a:pt x="329" y="37"/>
                </a:lnTo>
                <a:lnTo>
                  <a:pt x="300" y="40"/>
                </a:lnTo>
                <a:lnTo>
                  <a:pt x="270" y="44"/>
                </a:lnTo>
                <a:lnTo>
                  <a:pt x="242" y="51"/>
                </a:lnTo>
                <a:lnTo>
                  <a:pt x="215" y="62"/>
                </a:lnTo>
                <a:lnTo>
                  <a:pt x="191" y="74"/>
                </a:lnTo>
                <a:lnTo>
                  <a:pt x="167" y="88"/>
                </a:lnTo>
                <a:lnTo>
                  <a:pt x="144" y="105"/>
                </a:lnTo>
                <a:lnTo>
                  <a:pt x="124" y="123"/>
                </a:lnTo>
                <a:lnTo>
                  <a:pt x="105" y="144"/>
                </a:lnTo>
                <a:lnTo>
                  <a:pt x="87" y="166"/>
                </a:lnTo>
                <a:lnTo>
                  <a:pt x="72" y="191"/>
                </a:lnTo>
                <a:lnTo>
                  <a:pt x="60" y="216"/>
                </a:lnTo>
                <a:lnTo>
                  <a:pt x="51" y="243"/>
                </a:lnTo>
                <a:lnTo>
                  <a:pt x="43" y="271"/>
                </a:lnTo>
                <a:lnTo>
                  <a:pt x="39" y="299"/>
                </a:lnTo>
                <a:lnTo>
                  <a:pt x="38" y="329"/>
                </a:lnTo>
                <a:lnTo>
                  <a:pt x="38" y="329"/>
                </a:lnTo>
                <a:lnTo>
                  <a:pt x="39" y="359"/>
                </a:lnTo>
                <a:lnTo>
                  <a:pt x="43" y="388"/>
                </a:lnTo>
                <a:lnTo>
                  <a:pt x="51" y="416"/>
                </a:lnTo>
                <a:lnTo>
                  <a:pt x="60" y="443"/>
                </a:lnTo>
                <a:lnTo>
                  <a:pt x="72" y="467"/>
                </a:lnTo>
                <a:lnTo>
                  <a:pt x="87" y="492"/>
                </a:lnTo>
                <a:lnTo>
                  <a:pt x="105" y="514"/>
                </a:lnTo>
                <a:lnTo>
                  <a:pt x="124" y="535"/>
                </a:lnTo>
                <a:lnTo>
                  <a:pt x="144" y="553"/>
                </a:lnTo>
                <a:lnTo>
                  <a:pt x="167" y="571"/>
                </a:lnTo>
                <a:lnTo>
                  <a:pt x="191" y="586"/>
                </a:lnTo>
                <a:lnTo>
                  <a:pt x="215" y="598"/>
                </a:lnTo>
                <a:lnTo>
                  <a:pt x="242" y="607"/>
                </a:lnTo>
                <a:lnTo>
                  <a:pt x="270" y="615"/>
                </a:lnTo>
                <a:lnTo>
                  <a:pt x="300" y="619"/>
                </a:lnTo>
                <a:lnTo>
                  <a:pt x="329" y="621"/>
                </a:lnTo>
                <a:lnTo>
                  <a:pt x="329" y="621"/>
                </a:lnTo>
                <a:lnTo>
                  <a:pt x="359" y="619"/>
                </a:lnTo>
                <a:lnTo>
                  <a:pt x="387" y="615"/>
                </a:lnTo>
                <a:lnTo>
                  <a:pt x="415" y="607"/>
                </a:lnTo>
                <a:lnTo>
                  <a:pt x="442" y="598"/>
                </a:lnTo>
                <a:lnTo>
                  <a:pt x="468" y="586"/>
                </a:lnTo>
                <a:lnTo>
                  <a:pt x="492" y="571"/>
                </a:lnTo>
                <a:lnTo>
                  <a:pt x="515" y="553"/>
                </a:lnTo>
                <a:lnTo>
                  <a:pt x="535" y="535"/>
                </a:lnTo>
                <a:lnTo>
                  <a:pt x="554" y="514"/>
                </a:lnTo>
                <a:lnTo>
                  <a:pt x="570" y="492"/>
                </a:lnTo>
                <a:lnTo>
                  <a:pt x="585" y="467"/>
                </a:lnTo>
                <a:lnTo>
                  <a:pt x="597" y="443"/>
                </a:lnTo>
                <a:lnTo>
                  <a:pt x="607" y="416"/>
                </a:lnTo>
                <a:lnTo>
                  <a:pt x="614" y="388"/>
                </a:lnTo>
                <a:lnTo>
                  <a:pt x="618" y="359"/>
                </a:lnTo>
                <a:lnTo>
                  <a:pt x="621" y="329"/>
                </a:lnTo>
                <a:lnTo>
                  <a:pt x="621" y="329"/>
                </a:lnTo>
                <a:lnTo>
                  <a:pt x="618" y="299"/>
                </a:lnTo>
                <a:lnTo>
                  <a:pt x="614" y="271"/>
                </a:lnTo>
                <a:lnTo>
                  <a:pt x="607" y="243"/>
                </a:lnTo>
                <a:lnTo>
                  <a:pt x="597" y="216"/>
                </a:lnTo>
                <a:lnTo>
                  <a:pt x="585" y="191"/>
                </a:lnTo>
                <a:lnTo>
                  <a:pt x="570" y="166"/>
                </a:lnTo>
                <a:lnTo>
                  <a:pt x="554" y="144"/>
                </a:lnTo>
                <a:lnTo>
                  <a:pt x="535" y="123"/>
                </a:lnTo>
                <a:lnTo>
                  <a:pt x="515" y="105"/>
                </a:lnTo>
                <a:lnTo>
                  <a:pt x="492" y="88"/>
                </a:lnTo>
                <a:lnTo>
                  <a:pt x="468" y="74"/>
                </a:lnTo>
                <a:lnTo>
                  <a:pt x="442" y="62"/>
                </a:lnTo>
                <a:lnTo>
                  <a:pt x="415" y="51"/>
                </a:lnTo>
                <a:lnTo>
                  <a:pt x="387" y="44"/>
                </a:lnTo>
                <a:lnTo>
                  <a:pt x="359" y="40"/>
                </a:lnTo>
                <a:lnTo>
                  <a:pt x="329" y="37"/>
                </a:lnTo>
                <a:lnTo>
                  <a:pt x="329" y="3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153" name="Group 152">
            <a:extLst>
              <a:ext uri="{FF2B5EF4-FFF2-40B4-BE49-F238E27FC236}">
                <a16:creationId xmlns:a16="http://schemas.microsoft.com/office/drawing/2014/main" id="{1B9EB50D-7376-4BBB-8960-E27B451124B5}"/>
              </a:ext>
            </a:extLst>
          </p:cNvPr>
          <p:cNvGrpSpPr>
            <a:grpSpLocks noChangeAspect="1"/>
          </p:cNvGrpSpPr>
          <p:nvPr/>
        </p:nvGrpSpPr>
        <p:grpSpPr>
          <a:xfrm>
            <a:off x="6425340" y="4474204"/>
            <a:ext cx="207098" cy="139873"/>
            <a:chOff x="6837363" y="989648"/>
            <a:chExt cx="303213" cy="204788"/>
          </a:xfrm>
        </p:grpSpPr>
        <p:sp>
          <p:nvSpPr>
            <p:cNvPr id="154" name="Freeform 116">
              <a:extLst>
                <a:ext uri="{FF2B5EF4-FFF2-40B4-BE49-F238E27FC236}">
                  <a16:creationId xmlns:a16="http://schemas.microsoft.com/office/drawing/2014/main" id="{9E1BFC1A-D6A8-4C41-B663-DFA1BBFA263B}"/>
                </a:ext>
              </a:extLst>
            </p:cNvPr>
            <p:cNvSpPr>
              <a:spLocks/>
            </p:cNvSpPr>
            <p:nvPr/>
          </p:nvSpPr>
          <p:spPr bwMode="auto">
            <a:xfrm>
              <a:off x="6842126" y="989648"/>
              <a:ext cx="298450" cy="161925"/>
            </a:xfrm>
            <a:custGeom>
              <a:avLst/>
              <a:gdLst>
                <a:gd name="T0" fmla="*/ 373 w 377"/>
                <a:gd name="T1" fmla="*/ 110 h 204"/>
                <a:gd name="T2" fmla="*/ 299 w 377"/>
                <a:gd name="T3" fmla="*/ 36 h 204"/>
                <a:gd name="T4" fmla="*/ 299 w 377"/>
                <a:gd name="T5" fmla="*/ 36 h 204"/>
                <a:gd name="T6" fmla="*/ 295 w 377"/>
                <a:gd name="T7" fmla="*/ 33 h 204"/>
                <a:gd name="T8" fmla="*/ 291 w 377"/>
                <a:gd name="T9" fmla="*/ 33 h 204"/>
                <a:gd name="T10" fmla="*/ 287 w 377"/>
                <a:gd name="T11" fmla="*/ 33 h 204"/>
                <a:gd name="T12" fmla="*/ 283 w 377"/>
                <a:gd name="T13" fmla="*/ 36 h 204"/>
                <a:gd name="T14" fmla="*/ 283 w 377"/>
                <a:gd name="T15" fmla="*/ 36 h 204"/>
                <a:gd name="T16" fmla="*/ 280 w 377"/>
                <a:gd name="T17" fmla="*/ 40 h 204"/>
                <a:gd name="T18" fmla="*/ 279 w 377"/>
                <a:gd name="T19" fmla="*/ 44 h 204"/>
                <a:gd name="T20" fmla="*/ 280 w 377"/>
                <a:gd name="T21" fmla="*/ 49 h 204"/>
                <a:gd name="T22" fmla="*/ 283 w 377"/>
                <a:gd name="T23" fmla="*/ 53 h 204"/>
                <a:gd name="T24" fmla="*/ 336 w 377"/>
                <a:gd name="T25" fmla="*/ 106 h 204"/>
                <a:gd name="T26" fmla="*/ 242 w 377"/>
                <a:gd name="T27" fmla="*/ 106 h 204"/>
                <a:gd name="T28" fmla="*/ 225 w 377"/>
                <a:gd name="T29" fmla="*/ 106 h 204"/>
                <a:gd name="T30" fmla="*/ 139 w 377"/>
                <a:gd name="T31" fmla="*/ 106 h 204"/>
                <a:gd name="T32" fmla="*/ 21 w 377"/>
                <a:gd name="T33" fmla="*/ 2 h 204"/>
                <a:gd name="T34" fmla="*/ 21 w 377"/>
                <a:gd name="T35" fmla="*/ 2 h 204"/>
                <a:gd name="T36" fmla="*/ 17 w 377"/>
                <a:gd name="T37" fmla="*/ 1 h 204"/>
                <a:gd name="T38" fmla="*/ 13 w 377"/>
                <a:gd name="T39" fmla="*/ 0 h 204"/>
                <a:gd name="T40" fmla="*/ 13 w 377"/>
                <a:gd name="T41" fmla="*/ 0 h 204"/>
                <a:gd name="T42" fmla="*/ 7 w 377"/>
                <a:gd name="T43" fmla="*/ 1 h 204"/>
                <a:gd name="T44" fmla="*/ 4 w 377"/>
                <a:gd name="T45" fmla="*/ 4 h 204"/>
                <a:gd name="T46" fmla="*/ 4 w 377"/>
                <a:gd name="T47" fmla="*/ 4 h 204"/>
                <a:gd name="T48" fmla="*/ 2 w 377"/>
                <a:gd name="T49" fmla="*/ 8 h 204"/>
                <a:gd name="T50" fmla="*/ 0 w 377"/>
                <a:gd name="T51" fmla="*/ 12 h 204"/>
                <a:gd name="T52" fmla="*/ 0 w 377"/>
                <a:gd name="T53" fmla="*/ 12 h 204"/>
                <a:gd name="T54" fmla="*/ 2 w 377"/>
                <a:gd name="T55" fmla="*/ 16 h 204"/>
                <a:gd name="T56" fmla="*/ 4 w 377"/>
                <a:gd name="T57" fmla="*/ 20 h 204"/>
                <a:gd name="T58" fmla="*/ 127 w 377"/>
                <a:gd name="T59" fmla="*/ 127 h 204"/>
                <a:gd name="T60" fmla="*/ 127 w 377"/>
                <a:gd name="T61" fmla="*/ 127 h 204"/>
                <a:gd name="T62" fmla="*/ 129 w 377"/>
                <a:gd name="T63" fmla="*/ 129 h 204"/>
                <a:gd name="T64" fmla="*/ 133 w 377"/>
                <a:gd name="T65" fmla="*/ 130 h 204"/>
                <a:gd name="T66" fmla="*/ 225 w 377"/>
                <a:gd name="T67" fmla="*/ 130 h 204"/>
                <a:gd name="T68" fmla="*/ 242 w 377"/>
                <a:gd name="T69" fmla="*/ 130 h 204"/>
                <a:gd name="T70" fmla="*/ 336 w 377"/>
                <a:gd name="T71" fmla="*/ 130 h 204"/>
                <a:gd name="T72" fmla="*/ 283 w 377"/>
                <a:gd name="T73" fmla="*/ 184 h 204"/>
                <a:gd name="T74" fmla="*/ 283 w 377"/>
                <a:gd name="T75" fmla="*/ 184 h 204"/>
                <a:gd name="T76" fmla="*/ 280 w 377"/>
                <a:gd name="T77" fmla="*/ 188 h 204"/>
                <a:gd name="T78" fmla="*/ 279 w 377"/>
                <a:gd name="T79" fmla="*/ 192 h 204"/>
                <a:gd name="T80" fmla="*/ 279 w 377"/>
                <a:gd name="T81" fmla="*/ 192 h 204"/>
                <a:gd name="T82" fmla="*/ 280 w 377"/>
                <a:gd name="T83" fmla="*/ 196 h 204"/>
                <a:gd name="T84" fmla="*/ 283 w 377"/>
                <a:gd name="T85" fmla="*/ 200 h 204"/>
                <a:gd name="T86" fmla="*/ 283 w 377"/>
                <a:gd name="T87" fmla="*/ 200 h 204"/>
                <a:gd name="T88" fmla="*/ 287 w 377"/>
                <a:gd name="T89" fmla="*/ 203 h 204"/>
                <a:gd name="T90" fmla="*/ 291 w 377"/>
                <a:gd name="T91" fmla="*/ 204 h 204"/>
                <a:gd name="T92" fmla="*/ 291 w 377"/>
                <a:gd name="T93" fmla="*/ 204 h 204"/>
                <a:gd name="T94" fmla="*/ 295 w 377"/>
                <a:gd name="T95" fmla="*/ 203 h 204"/>
                <a:gd name="T96" fmla="*/ 299 w 377"/>
                <a:gd name="T97" fmla="*/ 200 h 204"/>
                <a:gd name="T98" fmla="*/ 373 w 377"/>
                <a:gd name="T99" fmla="*/ 126 h 204"/>
                <a:gd name="T100" fmla="*/ 373 w 377"/>
                <a:gd name="T101" fmla="*/ 126 h 204"/>
                <a:gd name="T102" fmla="*/ 375 w 377"/>
                <a:gd name="T103" fmla="*/ 123 h 204"/>
                <a:gd name="T104" fmla="*/ 377 w 377"/>
                <a:gd name="T105" fmla="*/ 118 h 204"/>
                <a:gd name="T106" fmla="*/ 377 w 377"/>
                <a:gd name="T107" fmla="*/ 118 h 204"/>
                <a:gd name="T108" fmla="*/ 375 w 377"/>
                <a:gd name="T109" fmla="*/ 114 h 204"/>
                <a:gd name="T110" fmla="*/ 373 w 377"/>
                <a:gd name="T111" fmla="*/ 110 h 204"/>
                <a:gd name="T112" fmla="*/ 373 w 377"/>
                <a:gd name="T113" fmla="*/ 11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7" h="204">
                  <a:moveTo>
                    <a:pt x="373" y="110"/>
                  </a:moveTo>
                  <a:lnTo>
                    <a:pt x="299" y="36"/>
                  </a:lnTo>
                  <a:lnTo>
                    <a:pt x="299" y="36"/>
                  </a:lnTo>
                  <a:lnTo>
                    <a:pt x="295" y="33"/>
                  </a:lnTo>
                  <a:lnTo>
                    <a:pt x="291" y="33"/>
                  </a:lnTo>
                  <a:lnTo>
                    <a:pt x="287" y="33"/>
                  </a:lnTo>
                  <a:lnTo>
                    <a:pt x="283" y="36"/>
                  </a:lnTo>
                  <a:lnTo>
                    <a:pt x="283" y="36"/>
                  </a:lnTo>
                  <a:lnTo>
                    <a:pt x="280" y="40"/>
                  </a:lnTo>
                  <a:lnTo>
                    <a:pt x="279" y="44"/>
                  </a:lnTo>
                  <a:lnTo>
                    <a:pt x="280" y="49"/>
                  </a:lnTo>
                  <a:lnTo>
                    <a:pt x="283" y="53"/>
                  </a:lnTo>
                  <a:lnTo>
                    <a:pt x="336" y="106"/>
                  </a:lnTo>
                  <a:lnTo>
                    <a:pt x="242" y="106"/>
                  </a:lnTo>
                  <a:lnTo>
                    <a:pt x="225" y="106"/>
                  </a:lnTo>
                  <a:lnTo>
                    <a:pt x="139" y="106"/>
                  </a:lnTo>
                  <a:lnTo>
                    <a:pt x="21" y="2"/>
                  </a:lnTo>
                  <a:lnTo>
                    <a:pt x="21" y="2"/>
                  </a:lnTo>
                  <a:lnTo>
                    <a:pt x="17" y="1"/>
                  </a:lnTo>
                  <a:lnTo>
                    <a:pt x="13" y="0"/>
                  </a:lnTo>
                  <a:lnTo>
                    <a:pt x="13" y="0"/>
                  </a:lnTo>
                  <a:lnTo>
                    <a:pt x="7" y="1"/>
                  </a:lnTo>
                  <a:lnTo>
                    <a:pt x="4" y="4"/>
                  </a:lnTo>
                  <a:lnTo>
                    <a:pt x="4" y="4"/>
                  </a:lnTo>
                  <a:lnTo>
                    <a:pt x="2" y="8"/>
                  </a:lnTo>
                  <a:lnTo>
                    <a:pt x="0" y="12"/>
                  </a:lnTo>
                  <a:lnTo>
                    <a:pt x="0" y="12"/>
                  </a:lnTo>
                  <a:lnTo>
                    <a:pt x="2" y="16"/>
                  </a:lnTo>
                  <a:lnTo>
                    <a:pt x="4" y="20"/>
                  </a:lnTo>
                  <a:lnTo>
                    <a:pt x="127" y="127"/>
                  </a:lnTo>
                  <a:lnTo>
                    <a:pt x="127" y="127"/>
                  </a:lnTo>
                  <a:lnTo>
                    <a:pt x="129" y="129"/>
                  </a:lnTo>
                  <a:lnTo>
                    <a:pt x="133" y="130"/>
                  </a:lnTo>
                  <a:lnTo>
                    <a:pt x="225" y="130"/>
                  </a:lnTo>
                  <a:lnTo>
                    <a:pt x="242" y="130"/>
                  </a:lnTo>
                  <a:lnTo>
                    <a:pt x="336" y="130"/>
                  </a:lnTo>
                  <a:lnTo>
                    <a:pt x="283" y="184"/>
                  </a:lnTo>
                  <a:lnTo>
                    <a:pt x="283" y="184"/>
                  </a:lnTo>
                  <a:lnTo>
                    <a:pt x="280" y="188"/>
                  </a:lnTo>
                  <a:lnTo>
                    <a:pt x="279" y="192"/>
                  </a:lnTo>
                  <a:lnTo>
                    <a:pt x="279" y="192"/>
                  </a:lnTo>
                  <a:lnTo>
                    <a:pt x="280" y="196"/>
                  </a:lnTo>
                  <a:lnTo>
                    <a:pt x="283" y="200"/>
                  </a:lnTo>
                  <a:lnTo>
                    <a:pt x="283" y="200"/>
                  </a:lnTo>
                  <a:lnTo>
                    <a:pt x="287" y="203"/>
                  </a:lnTo>
                  <a:lnTo>
                    <a:pt x="291" y="204"/>
                  </a:lnTo>
                  <a:lnTo>
                    <a:pt x="291" y="204"/>
                  </a:lnTo>
                  <a:lnTo>
                    <a:pt x="295" y="203"/>
                  </a:lnTo>
                  <a:lnTo>
                    <a:pt x="299" y="200"/>
                  </a:lnTo>
                  <a:lnTo>
                    <a:pt x="373" y="126"/>
                  </a:lnTo>
                  <a:lnTo>
                    <a:pt x="373" y="126"/>
                  </a:lnTo>
                  <a:lnTo>
                    <a:pt x="375" y="123"/>
                  </a:lnTo>
                  <a:lnTo>
                    <a:pt x="377" y="118"/>
                  </a:lnTo>
                  <a:lnTo>
                    <a:pt x="377" y="118"/>
                  </a:lnTo>
                  <a:lnTo>
                    <a:pt x="375" y="114"/>
                  </a:lnTo>
                  <a:lnTo>
                    <a:pt x="373" y="110"/>
                  </a:lnTo>
                  <a:lnTo>
                    <a:pt x="373"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55" name="Freeform 117">
              <a:extLst>
                <a:ext uri="{FF2B5EF4-FFF2-40B4-BE49-F238E27FC236}">
                  <a16:creationId xmlns:a16="http://schemas.microsoft.com/office/drawing/2014/main" id="{CB43FB54-FE0B-44AD-9AAE-BA6BE488DE78}"/>
                </a:ext>
              </a:extLst>
            </p:cNvPr>
            <p:cNvSpPr>
              <a:spLocks/>
            </p:cNvSpPr>
            <p:nvPr/>
          </p:nvSpPr>
          <p:spPr bwMode="auto">
            <a:xfrm>
              <a:off x="6837363" y="1100773"/>
              <a:ext cx="93663" cy="93663"/>
            </a:xfrm>
            <a:custGeom>
              <a:avLst/>
              <a:gdLst>
                <a:gd name="T0" fmla="*/ 4 w 118"/>
                <a:gd name="T1" fmla="*/ 99 h 119"/>
                <a:gd name="T2" fmla="*/ 4 w 118"/>
                <a:gd name="T3" fmla="*/ 99 h 119"/>
                <a:gd name="T4" fmla="*/ 1 w 118"/>
                <a:gd name="T5" fmla="*/ 103 h 119"/>
                <a:gd name="T6" fmla="*/ 0 w 118"/>
                <a:gd name="T7" fmla="*/ 107 h 119"/>
                <a:gd name="T8" fmla="*/ 0 w 118"/>
                <a:gd name="T9" fmla="*/ 107 h 119"/>
                <a:gd name="T10" fmla="*/ 1 w 118"/>
                <a:gd name="T11" fmla="*/ 111 h 119"/>
                <a:gd name="T12" fmla="*/ 4 w 118"/>
                <a:gd name="T13" fmla="*/ 115 h 119"/>
                <a:gd name="T14" fmla="*/ 4 w 118"/>
                <a:gd name="T15" fmla="*/ 115 h 119"/>
                <a:gd name="T16" fmla="*/ 7 w 118"/>
                <a:gd name="T17" fmla="*/ 117 h 119"/>
                <a:gd name="T18" fmla="*/ 12 w 118"/>
                <a:gd name="T19" fmla="*/ 119 h 119"/>
                <a:gd name="T20" fmla="*/ 12 w 118"/>
                <a:gd name="T21" fmla="*/ 119 h 119"/>
                <a:gd name="T22" fmla="*/ 16 w 118"/>
                <a:gd name="T23" fmla="*/ 117 h 119"/>
                <a:gd name="T24" fmla="*/ 20 w 118"/>
                <a:gd name="T25" fmla="*/ 115 h 119"/>
                <a:gd name="T26" fmla="*/ 118 w 118"/>
                <a:gd name="T27" fmla="*/ 17 h 119"/>
                <a:gd name="T28" fmla="*/ 102 w 118"/>
                <a:gd name="T29" fmla="*/ 0 h 119"/>
                <a:gd name="T30" fmla="*/ 4 w 118"/>
                <a:gd name="T31"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19">
                  <a:moveTo>
                    <a:pt x="4" y="99"/>
                  </a:moveTo>
                  <a:lnTo>
                    <a:pt x="4" y="99"/>
                  </a:lnTo>
                  <a:lnTo>
                    <a:pt x="1" y="103"/>
                  </a:lnTo>
                  <a:lnTo>
                    <a:pt x="0" y="107"/>
                  </a:lnTo>
                  <a:lnTo>
                    <a:pt x="0" y="107"/>
                  </a:lnTo>
                  <a:lnTo>
                    <a:pt x="1" y="111"/>
                  </a:lnTo>
                  <a:lnTo>
                    <a:pt x="4" y="115"/>
                  </a:lnTo>
                  <a:lnTo>
                    <a:pt x="4" y="115"/>
                  </a:lnTo>
                  <a:lnTo>
                    <a:pt x="7" y="117"/>
                  </a:lnTo>
                  <a:lnTo>
                    <a:pt x="12" y="119"/>
                  </a:lnTo>
                  <a:lnTo>
                    <a:pt x="12" y="119"/>
                  </a:lnTo>
                  <a:lnTo>
                    <a:pt x="16" y="117"/>
                  </a:lnTo>
                  <a:lnTo>
                    <a:pt x="20" y="115"/>
                  </a:lnTo>
                  <a:lnTo>
                    <a:pt x="118" y="17"/>
                  </a:lnTo>
                  <a:lnTo>
                    <a:pt x="102" y="0"/>
                  </a:lnTo>
                  <a:lnTo>
                    <a:pt x="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48" name="Rectangle 47">
            <a:extLst>
              <a:ext uri="{FF2B5EF4-FFF2-40B4-BE49-F238E27FC236}">
                <a16:creationId xmlns:a16="http://schemas.microsoft.com/office/drawing/2014/main" id="{78F987BF-CEDC-47ED-9E5B-A3EECCCAD449}"/>
              </a:ext>
            </a:extLst>
          </p:cNvPr>
          <p:cNvSpPr/>
          <p:nvPr/>
        </p:nvSpPr>
        <p:spPr>
          <a:xfrm>
            <a:off x="2250985" y="2354983"/>
            <a:ext cx="151387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000000"/>
                </a:solidFill>
                <a:effectLst/>
                <a:uLnTx/>
                <a:uFillTx/>
                <a:latin typeface="Open Sans"/>
                <a:ea typeface="+mn-ea"/>
                <a:cs typeface="+mn-cs"/>
              </a:rPr>
              <a:t>KEY CAPABILITIES</a:t>
            </a:r>
          </a:p>
        </p:txBody>
      </p:sp>
      <p:grpSp>
        <p:nvGrpSpPr>
          <p:cNvPr id="132" name="Group 131">
            <a:extLst>
              <a:ext uri="{FF2B5EF4-FFF2-40B4-BE49-F238E27FC236}">
                <a16:creationId xmlns:a16="http://schemas.microsoft.com/office/drawing/2014/main" id="{D55811DA-2920-4AA1-8121-112FF4D15713}"/>
              </a:ext>
            </a:extLst>
          </p:cNvPr>
          <p:cNvGrpSpPr>
            <a:grpSpLocks noChangeAspect="1"/>
          </p:cNvGrpSpPr>
          <p:nvPr/>
        </p:nvGrpSpPr>
        <p:grpSpPr>
          <a:xfrm>
            <a:off x="927114" y="4751244"/>
            <a:ext cx="173182" cy="162686"/>
            <a:chOff x="10391776" y="4340225"/>
            <a:chExt cx="209550" cy="196850"/>
          </a:xfrm>
        </p:grpSpPr>
        <p:sp>
          <p:nvSpPr>
            <p:cNvPr id="133" name="Freeform 101">
              <a:extLst>
                <a:ext uri="{FF2B5EF4-FFF2-40B4-BE49-F238E27FC236}">
                  <a16:creationId xmlns:a16="http://schemas.microsoft.com/office/drawing/2014/main" id="{9CC49F98-6C2F-4BC2-87A7-413F6D14F716}"/>
                </a:ext>
              </a:extLst>
            </p:cNvPr>
            <p:cNvSpPr>
              <a:spLocks/>
            </p:cNvSpPr>
            <p:nvPr/>
          </p:nvSpPr>
          <p:spPr bwMode="auto">
            <a:xfrm>
              <a:off x="10391776" y="4340225"/>
              <a:ext cx="136525" cy="47625"/>
            </a:xfrm>
            <a:custGeom>
              <a:avLst/>
              <a:gdLst>
                <a:gd name="T0" fmla="*/ 165 w 171"/>
                <a:gd name="T1" fmla="*/ 0 h 60"/>
                <a:gd name="T2" fmla="*/ 4 w 171"/>
                <a:gd name="T3" fmla="*/ 0 h 60"/>
                <a:gd name="T4" fmla="*/ 4 w 171"/>
                <a:gd name="T5" fmla="*/ 0 h 60"/>
                <a:gd name="T6" fmla="*/ 0 w 171"/>
                <a:gd name="T7" fmla="*/ 1 h 60"/>
                <a:gd name="T8" fmla="*/ 0 w 171"/>
                <a:gd name="T9" fmla="*/ 5 h 60"/>
                <a:gd name="T10" fmla="*/ 0 w 171"/>
                <a:gd name="T11" fmla="*/ 56 h 60"/>
                <a:gd name="T12" fmla="*/ 0 w 171"/>
                <a:gd name="T13" fmla="*/ 56 h 60"/>
                <a:gd name="T14" fmla="*/ 0 w 171"/>
                <a:gd name="T15" fmla="*/ 59 h 60"/>
                <a:gd name="T16" fmla="*/ 4 w 171"/>
                <a:gd name="T17" fmla="*/ 60 h 60"/>
                <a:gd name="T18" fmla="*/ 165 w 171"/>
                <a:gd name="T19" fmla="*/ 60 h 60"/>
                <a:gd name="T20" fmla="*/ 165 w 171"/>
                <a:gd name="T21" fmla="*/ 60 h 60"/>
                <a:gd name="T22" fmla="*/ 169 w 171"/>
                <a:gd name="T23" fmla="*/ 59 h 60"/>
                <a:gd name="T24" fmla="*/ 171 w 171"/>
                <a:gd name="T25" fmla="*/ 56 h 60"/>
                <a:gd name="T26" fmla="*/ 171 w 171"/>
                <a:gd name="T27" fmla="*/ 5 h 60"/>
                <a:gd name="T28" fmla="*/ 171 w 171"/>
                <a:gd name="T29" fmla="*/ 5 h 60"/>
                <a:gd name="T30" fmla="*/ 169 w 171"/>
                <a:gd name="T31" fmla="*/ 1 h 60"/>
                <a:gd name="T32" fmla="*/ 165 w 171"/>
                <a:gd name="T33" fmla="*/ 0 h 60"/>
                <a:gd name="T34" fmla="*/ 165 w 171"/>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60">
                  <a:moveTo>
                    <a:pt x="165" y="0"/>
                  </a:moveTo>
                  <a:lnTo>
                    <a:pt x="4" y="0"/>
                  </a:lnTo>
                  <a:lnTo>
                    <a:pt x="4" y="0"/>
                  </a:lnTo>
                  <a:lnTo>
                    <a:pt x="0" y="1"/>
                  </a:lnTo>
                  <a:lnTo>
                    <a:pt x="0" y="5"/>
                  </a:lnTo>
                  <a:lnTo>
                    <a:pt x="0" y="56"/>
                  </a:lnTo>
                  <a:lnTo>
                    <a:pt x="0" y="56"/>
                  </a:lnTo>
                  <a:lnTo>
                    <a:pt x="0" y="59"/>
                  </a:lnTo>
                  <a:lnTo>
                    <a:pt x="4" y="60"/>
                  </a:lnTo>
                  <a:lnTo>
                    <a:pt x="165" y="60"/>
                  </a:lnTo>
                  <a:lnTo>
                    <a:pt x="165" y="60"/>
                  </a:lnTo>
                  <a:lnTo>
                    <a:pt x="169" y="59"/>
                  </a:lnTo>
                  <a:lnTo>
                    <a:pt x="171" y="56"/>
                  </a:lnTo>
                  <a:lnTo>
                    <a:pt x="171" y="5"/>
                  </a:lnTo>
                  <a:lnTo>
                    <a:pt x="171" y="5"/>
                  </a:lnTo>
                  <a:lnTo>
                    <a:pt x="169" y="1"/>
                  </a:lnTo>
                  <a:lnTo>
                    <a:pt x="165"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5" name="Freeform 102">
              <a:extLst>
                <a:ext uri="{FF2B5EF4-FFF2-40B4-BE49-F238E27FC236}">
                  <a16:creationId xmlns:a16="http://schemas.microsoft.com/office/drawing/2014/main" id="{893EA49C-AFFA-47A8-8E60-BF3F1707EDF6}"/>
                </a:ext>
              </a:extLst>
            </p:cNvPr>
            <p:cNvSpPr>
              <a:spLocks/>
            </p:cNvSpPr>
            <p:nvPr/>
          </p:nvSpPr>
          <p:spPr bwMode="auto">
            <a:xfrm>
              <a:off x="10391776" y="4414838"/>
              <a:ext cx="136525" cy="47625"/>
            </a:xfrm>
            <a:custGeom>
              <a:avLst/>
              <a:gdLst>
                <a:gd name="T0" fmla="*/ 165 w 171"/>
                <a:gd name="T1" fmla="*/ 0 h 60"/>
                <a:gd name="T2" fmla="*/ 4 w 171"/>
                <a:gd name="T3" fmla="*/ 0 h 60"/>
                <a:gd name="T4" fmla="*/ 4 w 171"/>
                <a:gd name="T5" fmla="*/ 0 h 60"/>
                <a:gd name="T6" fmla="*/ 0 w 171"/>
                <a:gd name="T7" fmla="*/ 1 h 60"/>
                <a:gd name="T8" fmla="*/ 0 w 171"/>
                <a:gd name="T9" fmla="*/ 4 h 60"/>
                <a:gd name="T10" fmla="*/ 0 w 171"/>
                <a:gd name="T11" fmla="*/ 55 h 60"/>
                <a:gd name="T12" fmla="*/ 0 w 171"/>
                <a:gd name="T13" fmla="*/ 55 h 60"/>
                <a:gd name="T14" fmla="*/ 0 w 171"/>
                <a:gd name="T15" fmla="*/ 59 h 60"/>
                <a:gd name="T16" fmla="*/ 4 w 171"/>
                <a:gd name="T17" fmla="*/ 60 h 60"/>
                <a:gd name="T18" fmla="*/ 165 w 171"/>
                <a:gd name="T19" fmla="*/ 60 h 60"/>
                <a:gd name="T20" fmla="*/ 165 w 171"/>
                <a:gd name="T21" fmla="*/ 60 h 60"/>
                <a:gd name="T22" fmla="*/ 169 w 171"/>
                <a:gd name="T23" fmla="*/ 59 h 60"/>
                <a:gd name="T24" fmla="*/ 171 w 171"/>
                <a:gd name="T25" fmla="*/ 55 h 60"/>
                <a:gd name="T26" fmla="*/ 171 w 171"/>
                <a:gd name="T27" fmla="*/ 4 h 60"/>
                <a:gd name="T28" fmla="*/ 171 w 171"/>
                <a:gd name="T29" fmla="*/ 4 h 60"/>
                <a:gd name="T30" fmla="*/ 169 w 171"/>
                <a:gd name="T31" fmla="*/ 1 h 60"/>
                <a:gd name="T32" fmla="*/ 165 w 171"/>
                <a:gd name="T33" fmla="*/ 0 h 60"/>
                <a:gd name="T34" fmla="*/ 165 w 171"/>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60">
                  <a:moveTo>
                    <a:pt x="165" y="0"/>
                  </a:moveTo>
                  <a:lnTo>
                    <a:pt x="4" y="0"/>
                  </a:lnTo>
                  <a:lnTo>
                    <a:pt x="4" y="0"/>
                  </a:lnTo>
                  <a:lnTo>
                    <a:pt x="0" y="1"/>
                  </a:lnTo>
                  <a:lnTo>
                    <a:pt x="0" y="4"/>
                  </a:lnTo>
                  <a:lnTo>
                    <a:pt x="0" y="55"/>
                  </a:lnTo>
                  <a:lnTo>
                    <a:pt x="0" y="55"/>
                  </a:lnTo>
                  <a:lnTo>
                    <a:pt x="0" y="59"/>
                  </a:lnTo>
                  <a:lnTo>
                    <a:pt x="4" y="60"/>
                  </a:lnTo>
                  <a:lnTo>
                    <a:pt x="165" y="60"/>
                  </a:lnTo>
                  <a:lnTo>
                    <a:pt x="165" y="60"/>
                  </a:lnTo>
                  <a:lnTo>
                    <a:pt x="169" y="59"/>
                  </a:lnTo>
                  <a:lnTo>
                    <a:pt x="171" y="55"/>
                  </a:lnTo>
                  <a:lnTo>
                    <a:pt x="171" y="4"/>
                  </a:lnTo>
                  <a:lnTo>
                    <a:pt x="171" y="4"/>
                  </a:lnTo>
                  <a:lnTo>
                    <a:pt x="169" y="1"/>
                  </a:lnTo>
                  <a:lnTo>
                    <a:pt x="165"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7" name="Freeform 103">
              <a:extLst>
                <a:ext uri="{FF2B5EF4-FFF2-40B4-BE49-F238E27FC236}">
                  <a16:creationId xmlns:a16="http://schemas.microsoft.com/office/drawing/2014/main" id="{597D9887-0952-4942-BF65-67539A9291E0}"/>
                </a:ext>
              </a:extLst>
            </p:cNvPr>
            <p:cNvSpPr>
              <a:spLocks/>
            </p:cNvSpPr>
            <p:nvPr/>
          </p:nvSpPr>
          <p:spPr bwMode="auto">
            <a:xfrm>
              <a:off x="10391776" y="4489450"/>
              <a:ext cx="136525" cy="47625"/>
            </a:xfrm>
            <a:custGeom>
              <a:avLst/>
              <a:gdLst>
                <a:gd name="T0" fmla="*/ 165 w 171"/>
                <a:gd name="T1" fmla="*/ 0 h 59"/>
                <a:gd name="T2" fmla="*/ 4 w 171"/>
                <a:gd name="T3" fmla="*/ 0 h 59"/>
                <a:gd name="T4" fmla="*/ 4 w 171"/>
                <a:gd name="T5" fmla="*/ 0 h 59"/>
                <a:gd name="T6" fmla="*/ 0 w 171"/>
                <a:gd name="T7" fmla="*/ 1 h 59"/>
                <a:gd name="T8" fmla="*/ 0 w 171"/>
                <a:gd name="T9" fmla="*/ 4 h 59"/>
                <a:gd name="T10" fmla="*/ 0 w 171"/>
                <a:gd name="T11" fmla="*/ 55 h 59"/>
                <a:gd name="T12" fmla="*/ 0 w 171"/>
                <a:gd name="T13" fmla="*/ 55 h 59"/>
                <a:gd name="T14" fmla="*/ 0 w 171"/>
                <a:gd name="T15" fmla="*/ 59 h 59"/>
                <a:gd name="T16" fmla="*/ 4 w 171"/>
                <a:gd name="T17" fmla="*/ 59 h 59"/>
                <a:gd name="T18" fmla="*/ 165 w 171"/>
                <a:gd name="T19" fmla="*/ 59 h 59"/>
                <a:gd name="T20" fmla="*/ 165 w 171"/>
                <a:gd name="T21" fmla="*/ 59 h 59"/>
                <a:gd name="T22" fmla="*/ 169 w 171"/>
                <a:gd name="T23" fmla="*/ 59 h 59"/>
                <a:gd name="T24" fmla="*/ 171 w 171"/>
                <a:gd name="T25" fmla="*/ 55 h 59"/>
                <a:gd name="T26" fmla="*/ 171 w 171"/>
                <a:gd name="T27" fmla="*/ 4 h 59"/>
                <a:gd name="T28" fmla="*/ 171 w 171"/>
                <a:gd name="T29" fmla="*/ 4 h 59"/>
                <a:gd name="T30" fmla="*/ 169 w 171"/>
                <a:gd name="T31" fmla="*/ 1 h 59"/>
                <a:gd name="T32" fmla="*/ 165 w 171"/>
                <a:gd name="T33" fmla="*/ 0 h 59"/>
                <a:gd name="T34" fmla="*/ 165 w 171"/>
                <a:gd name="T3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59">
                  <a:moveTo>
                    <a:pt x="165" y="0"/>
                  </a:moveTo>
                  <a:lnTo>
                    <a:pt x="4" y="0"/>
                  </a:lnTo>
                  <a:lnTo>
                    <a:pt x="4" y="0"/>
                  </a:lnTo>
                  <a:lnTo>
                    <a:pt x="0" y="1"/>
                  </a:lnTo>
                  <a:lnTo>
                    <a:pt x="0" y="4"/>
                  </a:lnTo>
                  <a:lnTo>
                    <a:pt x="0" y="55"/>
                  </a:lnTo>
                  <a:lnTo>
                    <a:pt x="0" y="55"/>
                  </a:lnTo>
                  <a:lnTo>
                    <a:pt x="0" y="59"/>
                  </a:lnTo>
                  <a:lnTo>
                    <a:pt x="4" y="59"/>
                  </a:lnTo>
                  <a:lnTo>
                    <a:pt x="165" y="59"/>
                  </a:lnTo>
                  <a:lnTo>
                    <a:pt x="165" y="59"/>
                  </a:lnTo>
                  <a:lnTo>
                    <a:pt x="169" y="59"/>
                  </a:lnTo>
                  <a:lnTo>
                    <a:pt x="171" y="55"/>
                  </a:lnTo>
                  <a:lnTo>
                    <a:pt x="171" y="4"/>
                  </a:lnTo>
                  <a:lnTo>
                    <a:pt x="171" y="4"/>
                  </a:lnTo>
                  <a:lnTo>
                    <a:pt x="169" y="1"/>
                  </a:lnTo>
                  <a:lnTo>
                    <a:pt x="165"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8" name="Freeform 104">
              <a:extLst>
                <a:ext uri="{FF2B5EF4-FFF2-40B4-BE49-F238E27FC236}">
                  <a16:creationId xmlns:a16="http://schemas.microsoft.com/office/drawing/2014/main" id="{9A663FED-7912-4010-A5BA-72916C71D884}"/>
                </a:ext>
              </a:extLst>
            </p:cNvPr>
            <p:cNvSpPr>
              <a:spLocks/>
            </p:cNvSpPr>
            <p:nvPr/>
          </p:nvSpPr>
          <p:spPr bwMode="auto">
            <a:xfrm>
              <a:off x="10555288" y="4340225"/>
              <a:ext cx="46038" cy="196850"/>
            </a:xfrm>
            <a:custGeom>
              <a:avLst/>
              <a:gdLst>
                <a:gd name="T0" fmla="*/ 55 w 59"/>
                <a:gd name="T1" fmla="*/ 0 h 247"/>
                <a:gd name="T2" fmla="*/ 4 w 59"/>
                <a:gd name="T3" fmla="*/ 0 h 247"/>
                <a:gd name="T4" fmla="*/ 4 w 59"/>
                <a:gd name="T5" fmla="*/ 0 h 247"/>
                <a:gd name="T6" fmla="*/ 2 w 59"/>
                <a:gd name="T7" fmla="*/ 1 h 247"/>
                <a:gd name="T8" fmla="*/ 0 w 59"/>
                <a:gd name="T9" fmla="*/ 5 h 247"/>
                <a:gd name="T10" fmla="*/ 0 w 59"/>
                <a:gd name="T11" fmla="*/ 243 h 247"/>
                <a:gd name="T12" fmla="*/ 0 w 59"/>
                <a:gd name="T13" fmla="*/ 243 h 247"/>
                <a:gd name="T14" fmla="*/ 2 w 59"/>
                <a:gd name="T15" fmla="*/ 247 h 247"/>
                <a:gd name="T16" fmla="*/ 4 w 59"/>
                <a:gd name="T17" fmla="*/ 247 h 247"/>
                <a:gd name="T18" fmla="*/ 55 w 59"/>
                <a:gd name="T19" fmla="*/ 247 h 247"/>
                <a:gd name="T20" fmla="*/ 55 w 59"/>
                <a:gd name="T21" fmla="*/ 247 h 247"/>
                <a:gd name="T22" fmla="*/ 59 w 59"/>
                <a:gd name="T23" fmla="*/ 247 h 247"/>
                <a:gd name="T24" fmla="*/ 59 w 59"/>
                <a:gd name="T25" fmla="*/ 243 h 247"/>
                <a:gd name="T26" fmla="*/ 59 w 59"/>
                <a:gd name="T27" fmla="*/ 5 h 247"/>
                <a:gd name="T28" fmla="*/ 59 w 59"/>
                <a:gd name="T29" fmla="*/ 5 h 247"/>
                <a:gd name="T30" fmla="*/ 59 w 59"/>
                <a:gd name="T31" fmla="*/ 1 h 247"/>
                <a:gd name="T32" fmla="*/ 55 w 59"/>
                <a:gd name="T33" fmla="*/ 0 h 247"/>
                <a:gd name="T34" fmla="*/ 55 w 59"/>
                <a:gd name="T35"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247">
                  <a:moveTo>
                    <a:pt x="55" y="0"/>
                  </a:moveTo>
                  <a:lnTo>
                    <a:pt x="4" y="0"/>
                  </a:lnTo>
                  <a:lnTo>
                    <a:pt x="4" y="0"/>
                  </a:lnTo>
                  <a:lnTo>
                    <a:pt x="2" y="1"/>
                  </a:lnTo>
                  <a:lnTo>
                    <a:pt x="0" y="5"/>
                  </a:lnTo>
                  <a:lnTo>
                    <a:pt x="0" y="243"/>
                  </a:lnTo>
                  <a:lnTo>
                    <a:pt x="0" y="243"/>
                  </a:lnTo>
                  <a:lnTo>
                    <a:pt x="2" y="247"/>
                  </a:lnTo>
                  <a:lnTo>
                    <a:pt x="4" y="247"/>
                  </a:lnTo>
                  <a:lnTo>
                    <a:pt x="55" y="247"/>
                  </a:lnTo>
                  <a:lnTo>
                    <a:pt x="55" y="247"/>
                  </a:lnTo>
                  <a:lnTo>
                    <a:pt x="59" y="247"/>
                  </a:lnTo>
                  <a:lnTo>
                    <a:pt x="59" y="243"/>
                  </a:lnTo>
                  <a:lnTo>
                    <a:pt x="59" y="5"/>
                  </a:lnTo>
                  <a:lnTo>
                    <a:pt x="59" y="5"/>
                  </a:lnTo>
                  <a:lnTo>
                    <a:pt x="59" y="1"/>
                  </a:lnTo>
                  <a:lnTo>
                    <a:pt x="55"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grpSp>
        <p:nvGrpSpPr>
          <p:cNvPr id="166" name="Group 165">
            <a:extLst>
              <a:ext uri="{FF2B5EF4-FFF2-40B4-BE49-F238E27FC236}">
                <a16:creationId xmlns:a16="http://schemas.microsoft.com/office/drawing/2014/main" id="{5E4FDF66-2DA4-43A0-ACBD-043BE110E8C7}"/>
              </a:ext>
            </a:extLst>
          </p:cNvPr>
          <p:cNvGrpSpPr>
            <a:grpSpLocks noChangeAspect="1"/>
          </p:cNvGrpSpPr>
          <p:nvPr/>
        </p:nvGrpSpPr>
        <p:grpSpPr>
          <a:xfrm>
            <a:off x="6423268" y="3709280"/>
            <a:ext cx="192027" cy="170558"/>
            <a:chOff x="2454276" y="1826260"/>
            <a:chExt cx="255588" cy="227013"/>
          </a:xfrm>
        </p:grpSpPr>
        <p:sp>
          <p:nvSpPr>
            <p:cNvPr id="167" name="Freeform 118">
              <a:extLst>
                <a:ext uri="{FF2B5EF4-FFF2-40B4-BE49-F238E27FC236}">
                  <a16:creationId xmlns:a16="http://schemas.microsoft.com/office/drawing/2014/main" id="{AA7ECB78-3A71-40E7-A96F-06B40DE3EB02}"/>
                </a:ext>
              </a:extLst>
            </p:cNvPr>
            <p:cNvSpPr>
              <a:spLocks/>
            </p:cNvSpPr>
            <p:nvPr/>
          </p:nvSpPr>
          <p:spPr bwMode="auto">
            <a:xfrm>
              <a:off x="2454276" y="1826260"/>
              <a:ext cx="255588" cy="179388"/>
            </a:xfrm>
            <a:custGeom>
              <a:avLst/>
              <a:gdLst>
                <a:gd name="T0" fmla="*/ 320 w 322"/>
                <a:gd name="T1" fmla="*/ 105 h 224"/>
                <a:gd name="T2" fmla="*/ 215 w 322"/>
                <a:gd name="T3" fmla="*/ 0 h 224"/>
                <a:gd name="T4" fmla="*/ 200 w 322"/>
                <a:gd name="T5" fmla="*/ 15 h 224"/>
                <a:gd name="T6" fmla="*/ 286 w 322"/>
                <a:gd name="T7" fmla="*/ 101 h 224"/>
                <a:gd name="T8" fmla="*/ 0 w 322"/>
                <a:gd name="T9" fmla="*/ 101 h 224"/>
                <a:gd name="T10" fmla="*/ 0 w 322"/>
                <a:gd name="T11" fmla="*/ 122 h 224"/>
                <a:gd name="T12" fmla="*/ 286 w 322"/>
                <a:gd name="T13" fmla="*/ 122 h 224"/>
                <a:gd name="T14" fmla="*/ 200 w 322"/>
                <a:gd name="T15" fmla="*/ 208 h 224"/>
                <a:gd name="T16" fmla="*/ 215 w 322"/>
                <a:gd name="T17" fmla="*/ 224 h 224"/>
                <a:gd name="T18" fmla="*/ 320 w 322"/>
                <a:gd name="T19" fmla="*/ 119 h 224"/>
                <a:gd name="T20" fmla="*/ 320 w 322"/>
                <a:gd name="T21" fmla="*/ 119 h 224"/>
                <a:gd name="T22" fmla="*/ 321 w 322"/>
                <a:gd name="T23" fmla="*/ 115 h 224"/>
                <a:gd name="T24" fmla="*/ 322 w 322"/>
                <a:gd name="T25" fmla="*/ 111 h 224"/>
                <a:gd name="T26" fmla="*/ 322 w 322"/>
                <a:gd name="T27" fmla="*/ 111 h 224"/>
                <a:gd name="T28" fmla="*/ 321 w 322"/>
                <a:gd name="T29" fmla="*/ 107 h 224"/>
                <a:gd name="T30" fmla="*/ 320 w 322"/>
                <a:gd name="T31" fmla="*/ 105 h 224"/>
                <a:gd name="T32" fmla="*/ 320 w 322"/>
                <a:gd name="T33" fmla="*/ 10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2" h="224">
                  <a:moveTo>
                    <a:pt x="320" y="105"/>
                  </a:moveTo>
                  <a:lnTo>
                    <a:pt x="215" y="0"/>
                  </a:lnTo>
                  <a:lnTo>
                    <a:pt x="200" y="15"/>
                  </a:lnTo>
                  <a:lnTo>
                    <a:pt x="286" y="101"/>
                  </a:lnTo>
                  <a:lnTo>
                    <a:pt x="0" y="101"/>
                  </a:lnTo>
                  <a:lnTo>
                    <a:pt x="0" y="122"/>
                  </a:lnTo>
                  <a:lnTo>
                    <a:pt x="286" y="122"/>
                  </a:lnTo>
                  <a:lnTo>
                    <a:pt x="200" y="208"/>
                  </a:lnTo>
                  <a:lnTo>
                    <a:pt x="215" y="224"/>
                  </a:lnTo>
                  <a:lnTo>
                    <a:pt x="320" y="119"/>
                  </a:lnTo>
                  <a:lnTo>
                    <a:pt x="320" y="119"/>
                  </a:lnTo>
                  <a:lnTo>
                    <a:pt x="321" y="115"/>
                  </a:lnTo>
                  <a:lnTo>
                    <a:pt x="322" y="111"/>
                  </a:lnTo>
                  <a:lnTo>
                    <a:pt x="322" y="111"/>
                  </a:lnTo>
                  <a:lnTo>
                    <a:pt x="321" y="107"/>
                  </a:lnTo>
                  <a:lnTo>
                    <a:pt x="320" y="105"/>
                  </a:lnTo>
                  <a:lnTo>
                    <a:pt x="320"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68" name="Freeform 119">
              <a:extLst>
                <a:ext uri="{FF2B5EF4-FFF2-40B4-BE49-F238E27FC236}">
                  <a16:creationId xmlns:a16="http://schemas.microsoft.com/office/drawing/2014/main" id="{7D5CFB07-CE90-4C99-974D-E13B804A6C88}"/>
                </a:ext>
              </a:extLst>
            </p:cNvPr>
            <p:cNvSpPr>
              <a:spLocks/>
            </p:cNvSpPr>
            <p:nvPr/>
          </p:nvSpPr>
          <p:spPr bwMode="auto">
            <a:xfrm>
              <a:off x="2471738" y="1970723"/>
              <a:ext cx="109538" cy="82550"/>
            </a:xfrm>
            <a:custGeom>
              <a:avLst/>
              <a:gdLst>
                <a:gd name="T0" fmla="*/ 92 w 140"/>
                <a:gd name="T1" fmla="*/ 0 h 104"/>
                <a:gd name="T2" fmla="*/ 78 w 140"/>
                <a:gd name="T3" fmla="*/ 15 h 104"/>
                <a:gd name="T4" fmla="*/ 106 w 140"/>
                <a:gd name="T5" fmla="*/ 42 h 104"/>
                <a:gd name="T6" fmla="*/ 0 w 140"/>
                <a:gd name="T7" fmla="*/ 42 h 104"/>
                <a:gd name="T8" fmla="*/ 0 w 140"/>
                <a:gd name="T9" fmla="*/ 62 h 104"/>
                <a:gd name="T10" fmla="*/ 106 w 140"/>
                <a:gd name="T11" fmla="*/ 62 h 104"/>
                <a:gd name="T12" fmla="*/ 78 w 140"/>
                <a:gd name="T13" fmla="*/ 90 h 104"/>
                <a:gd name="T14" fmla="*/ 92 w 140"/>
                <a:gd name="T15" fmla="*/ 104 h 104"/>
                <a:gd name="T16" fmla="*/ 136 w 140"/>
                <a:gd name="T17" fmla="*/ 59 h 104"/>
                <a:gd name="T18" fmla="*/ 136 w 140"/>
                <a:gd name="T19" fmla="*/ 59 h 104"/>
                <a:gd name="T20" fmla="*/ 139 w 140"/>
                <a:gd name="T21" fmla="*/ 55 h 104"/>
                <a:gd name="T22" fmla="*/ 140 w 140"/>
                <a:gd name="T23" fmla="*/ 53 h 104"/>
                <a:gd name="T24" fmla="*/ 140 w 140"/>
                <a:gd name="T25" fmla="*/ 53 h 104"/>
                <a:gd name="T26" fmla="*/ 139 w 140"/>
                <a:gd name="T27" fmla="*/ 50 h 104"/>
                <a:gd name="T28" fmla="*/ 136 w 140"/>
                <a:gd name="T29" fmla="*/ 45 h 104"/>
                <a:gd name="T30" fmla="*/ 92 w 14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104">
                  <a:moveTo>
                    <a:pt x="92" y="0"/>
                  </a:moveTo>
                  <a:lnTo>
                    <a:pt x="78" y="15"/>
                  </a:lnTo>
                  <a:lnTo>
                    <a:pt x="106" y="42"/>
                  </a:lnTo>
                  <a:lnTo>
                    <a:pt x="0" y="42"/>
                  </a:lnTo>
                  <a:lnTo>
                    <a:pt x="0" y="62"/>
                  </a:lnTo>
                  <a:lnTo>
                    <a:pt x="106" y="62"/>
                  </a:lnTo>
                  <a:lnTo>
                    <a:pt x="78" y="90"/>
                  </a:lnTo>
                  <a:lnTo>
                    <a:pt x="92" y="104"/>
                  </a:lnTo>
                  <a:lnTo>
                    <a:pt x="136" y="59"/>
                  </a:lnTo>
                  <a:lnTo>
                    <a:pt x="136" y="59"/>
                  </a:lnTo>
                  <a:lnTo>
                    <a:pt x="139" y="55"/>
                  </a:lnTo>
                  <a:lnTo>
                    <a:pt x="140" y="53"/>
                  </a:lnTo>
                  <a:lnTo>
                    <a:pt x="140" y="53"/>
                  </a:lnTo>
                  <a:lnTo>
                    <a:pt x="139" y="50"/>
                  </a:lnTo>
                  <a:lnTo>
                    <a:pt x="136" y="45"/>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3" name="Rectangle 2">
            <a:extLst>
              <a:ext uri="{FF2B5EF4-FFF2-40B4-BE49-F238E27FC236}">
                <a16:creationId xmlns:a16="http://schemas.microsoft.com/office/drawing/2014/main" id="{7171F9EB-485E-4E90-948D-0A98A41AD0AA}"/>
              </a:ext>
            </a:extLst>
          </p:cNvPr>
          <p:cNvSpPr/>
          <p:nvPr/>
        </p:nvSpPr>
        <p:spPr>
          <a:xfrm>
            <a:off x="6789967" y="4219856"/>
            <a:ext cx="3988166" cy="646331"/>
          </a:xfrm>
          <a:prstGeom prst="rect">
            <a:avLst/>
          </a:prstGeom>
        </p:spPr>
        <p:txBody>
          <a:bodyPr wrap="square">
            <a:spAutoFit/>
          </a:bodyPr>
          <a:lstStyle/>
          <a:p>
            <a:pPr algn="just"/>
            <a:r>
              <a:rPr lang="en-US" sz="1200" b="1" dirty="0">
                <a:ea typeface="Verdana" panose="020B0604030504040204" pitchFamily="34" charset="0"/>
              </a:rPr>
              <a:t>Significant reduction </a:t>
            </a:r>
            <a:r>
              <a:rPr lang="en-US" sz="1200" dirty="0">
                <a:ea typeface="Verdana" panose="020B0604030504040204" pitchFamily="34" charset="0"/>
              </a:rPr>
              <a:t>in </a:t>
            </a:r>
            <a:r>
              <a:rPr lang="en-US" sz="1200" b="1" dirty="0">
                <a:ea typeface="Verdana" panose="020B0604030504040204" pitchFamily="34" charset="0"/>
              </a:rPr>
              <a:t>time to ingest, curate and process data.</a:t>
            </a:r>
            <a:r>
              <a:rPr lang="en-US" sz="1200" dirty="0">
                <a:ea typeface="Verdana" panose="020B0604030504040204" pitchFamily="34" charset="0"/>
              </a:rPr>
              <a:t> 30+ Prebuilt configurable  components for data and ML model build   </a:t>
            </a:r>
          </a:p>
        </p:txBody>
      </p:sp>
      <p:sp>
        <p:nvSpPr>
          <p:cNvPr id="4" name="Rectangle 3">
            <a:extLst>
              <a:ext uri="{FF2B5EF4-FFF2-40B4-BE49-F238E27FC236}">
                <a16:creationId xmlns:a16="http://schemas.microsoft.com/office/drawing/2014/main" id="{396D582A-F2AF-4F53-9861-1E83542B09ED}"/>
              </a:ext>
            </a:extLst>
          </p:cNvPr>
          <p:cNvSpPr/>
          <p:nvPr/>
        </p:nvSpPr>
        <p:spPr>
          <a:xfrm>
            <a:off x="6755131" y="4998417"/>
            <a:ext cx="4023002" cy="1015663"/>
          </a:xfrm>
          <a:prstGeom prst="rect">
            <a:avLst/>
          </a:prstGeom>
        </p:spPr>
        <p:txBody>
          <a:bodyPr wrap="square">
            <a:spAutoFit/>
          </a:bodyPr>
          <a:lstStyle/>
          <a:p>
            <a:pPr algn="just"/>
            <a:r>
              <a:rPr lang="en-US" sz="1200" b="1" dirty="0">
                <a:ea typeface="Verdana" panose="020B0604030504040204" pitchFamily="34" charset="0"/>
              </a:rPr>
              <a:t>Automated MLOps </a:t>
            </a:r>
            <a:r>
              <a:rPr lang="en-US" sz="1200" dirty="0">
                <a:ea typeface="Verdana" panose="020B0604030504040204" pitchFamily="34" charset="0"/>
              </a:rPr>
              <a:t>with Model Control Tower for comprehensive monitoring &amp; management of data &amp; machine learning pipelines enabling </a:t>
            </a:r>
            <a:r>
              <a:rPr lang="en-US" sz="1200" dirty="0">
                <a:solidFill>
                  <a:schemeClr val="bg2">
                    <a:lumMod val="25000"/>
                  </a:schemeClr>
                </a:solidFill>
              </a:rPr>
              <a:t>governance, quality and reproducibility of your data and management. </a:t>
            </a:r>
            <a:endParaRPr lang="en-US" sz="1200" dirty="0">
              <a:ea typeface="Verdana" panose="020B0604030504040204" pitchFamily="34" charset="0"/>
            </a:endParaRPr>
          </a:p>
        </p:txBody>
      </p:sp>
      <p:pic>
        <p:nvPicPr>
          <p:cNvPr id="95" name="Picture 2" descr="Microservices Icon Stock Illustrations – 39 Microservices Icon Stock  Illustrations, Vectors &amp; Clipart - Dreamstime">
            <a:extLst>
              <a:ext uri="{FF2B5EF4-FFF2-40B4-BE49-F238E27FC236}">
                <a16:creationId xmlns:a16="http://schemas.microsoft.com/office/drawing/2014/main" id="{EFF2354A-BABE-468C-A59B-048B7D5362B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399714" y="5234026"/>
            <a:ext cx="275446" cy="275446"/>
          </a:xfrm>
          <a:prstGeom prst="rect">
            <a:avLst/>
          </a:prstGeom>
          <a:solidFill>
            <a:schemeClr val="tx1"/>
          </a:solidFill>
          <a:ln>
            <a:noFill/>
          </a:ln>
        </p:spPr>
      </p:pic>
      <p:sp>
        <p:nvSpPr>
          <p:cNvPr id="98" name="Freeform 10">
            <a:extLst>
              <a:ext uri="{FF2B5EF4-FFF2-40B4-BE49-F238E27FC236}">
                <a16:creationId xmlns:a16="http://schemas.microsoft.com/office/drawing/2014/main" id="{9BC13716-D6C4-4D61-B8C8-56ADA7DAAEA1}"/>
              </a:ext>
            </a:extLst>
          </p:cNvPr>
          <p:cNvSpPr>
            <a:spLocks noEditPoints="1"/>
          </p:cNvSpPr>
          <p:nvPr/>
        </p:nvSpPr>
        <p:spPr bwMode="auto">
          <a:xfrm>
            <a:off x="868160" y="3044110"/>
            <a:ext cx="215331" cy="259376"/>
          </a:xfrm>
          <a:custGeom>
            <a:avLst/>
            <a:gdLst>
              <a:gd name="T0" fmla="*/ 230 w 265"/>
              <a:gd name="T1" fmla="*/ 320 h 320"/>
              <a:gd name="T2" fmla="*/ 222 w 265"/>
              <a:gd name="T3" fmla="*/ 302 h 320"/>
              <a:gd name="T4" fmla="*/ 240 w 265"/>
              <a:gd name="T5" fmla="*/ 192 h 320"/>
              <a:gd name="T6" fmla="*/ 219 w 265"/>
              <a:gd name="T7" fmla="*/ 190 h 320"/>
              <a:gd name="T8" fmla="*/ 209 w 265"/>
              <a:gd name="T9" fmla="*/ 202 h 320"/>
              <a:gd name="T10" fmla="*/ 209 w 265"/>
              <a:gd name="T11" fmla="*/ 202 h 320"/>
              <a:gd name="T12" fmla="*/ 198 w 265"/>
              <a:gd name="T13" fmla="*/ 181 h 320"/>
              <a:gd name="T14" fmla="*/ 177 w 265"/>
              <a:gd name="T15" fmla="*/ 181 h 320"/>
              <a:gd name="T16" fmla="*/ 166 w 265"/>
              <a:gd name="T17" fmla="*/ 202 h 320"/>
              <a:gd name="T18" fmla="*/ 155 w 265"/>
              <a:gd name="T19" fmla="*/ 160 h 320"/>
              <a:gd name="T20" fmla="*/ 134 w 265"/>
              <a:gd name="T21" fmla="*/ 160 h 320"/>
              <a:gd name="T22" fmla="*/ 123 w 265"/>
              <a:gd name="T23" fmla="*/ 202 h 320"/>
              <a:gd name="T24" fmla="*/ 113 w 265"/>
              <a:gd name="T25" fmla="*/ 106 h 320"/>
              <a:gd name="T26" fmla="*/ 91 w 265"/>
              <a:gd name="T27" fmla="*/ 106 h 320"/>
              <a:gd name="T28" fmla="*/ 85 w 265"/>
              <a:gd name="T29" fmla="*/ 244 h 320"/>
              <a:gd name="T30" fmla="*/ 41 w 265"/>
              <a:gd name="T31" fmla="*/ 185 h 320"/>
              <a:gd name="T32" fmla="*/ 27 w 265"/>
              <a:gd name="T33" fmla="*/ 181 h 320"/>
              <a:gd name="T34" fmla="*/ 27 w 265"/>
              <a:gd name="T35" fmla="*/ 199 h 320"/>
              <a:gd name="T36" fmla="*/ 100 w 265"/>
              <a:gd name="T37" fmla="*/ 315 h 320"/>
              <a:gd name="T38" fmla="*/ 86 w 265"/>
              <a:gd name="T39" fmla="*/ 318 h 320"/>
              <a:gd name="T40" fmla="*/ 18 w 265"/>
              <a:gd name="T41" fmla="*/ 162 h 320"/>
              <a:gd name="T42" fmla="*/ 61 w 265"/>
              <a:gd name="T43" fmla="*/ 176 h 320"/>
              <a:gd name="T44" fmla="*/ 70 w 265"/>
              <a:gd name="T45" fmla="*/ 106 h 320"/>
              <a:gd name="T46" fmla="*/ 134 w 265"/>
              <a:gd name="T47" fmla="*/ 106 h 320"/>
              <a:gd name="T48" fmla="*/ 145 w 265"/>
              <a:gd name="T49" fmla="*/ 128 h 320"/>
              <a:gd name="T50" fmla="*/ 187 w 265"/>
              <a:gd name="T51" fmla="*/ 149 h 320"/>
              <a:gd name="T52" fmla="*/ 230 w 265"/>
              <a:gd name="T53" fmla="*/ 160 h 320"/>
              <a:gd name="T54" fmla="*/ 262 w 265"/>
              <a:gd name="T55" fmla="*/ 234 h 320"/>
              <a:gd name="T56" fmla="*/ 102 w 265"/>
              <a:gd name="T57" fmla="*/ 53 h 320"/>
              <a:gd name="T58" fmla="*/ 113 w 265"/>
              <a:gd name="T59" fmla="*/ 10 h 320"/>
              <a:gd name="T60" fmla="*/ 91 w 265"/>
              <a:gd name="T61" fmla="*/ 10 h 320"/>
              <a:gd name="T62" fmla="*/ 102 w 265"/>
              <a:gd name="T63" fmla="*/ 53 h 320"/>
              <a:gd name="T64" fmla="*/ 142 w 265"/>
              <a:gd name="T65" fmla="*/ 61 h 320"/>
              <a:gd name="T66" fmla="*/ 163 w 265"/>
              <a:gd name="T67" fmla="*/ 24 h 320"/>
              <a:gd name="T68" fmla="*/ 126 w 265"/>
              <a:gd name="T69" fmla="*/ 45 h 320"/>
              <a:gd name="T70" fmla="*/ 134 w 265"/>
              <a:gd name="T71" fmla="*/ 64 h 320"/>
              <a:gd name="T72" fmla="*/ 70 w 265"/>
              <a:gd name="T73" fmla="*/ 64 h 320"/>
              <a:gd name="T74" fmla="*/ 78 w 265"/>
              <a:gd name="T75" fmla="*/ 45 h 320"/>
              <a:gd name="T76" fmla="*/ 41 w 265"/>
              <a:gd name="T77" fmla="*/ 24 h 320"/>
              <a:gd name="T78" fmla="*/ 62 w 265"/>
              <a:gd name="T79" fmla="*/ 61 h 320"/>
              <a:gd name="T80" fmla="*/ 155 w 265"/>
              <a:gd name="T81" fmla="*/ 96 h 320"/>
              <a:gd name="T82" fmla="*/ 187 w 265"/>
              <a:gd name="T83" fmla="*/ 85 h 320"/>
              <a:gd name="T84" fmla="*/ 155 w 265"/>
              <a:gd name="T85" fmla="*/ 74 h 320"/>
              <a:gd name="T86" fmla="*/ 27 w 265"/>
              <a:gd name="T87" fmla="*/ 96 h 320"/>
              <a:gd name="T88" fmla="*/ 59 w 265"/>
              <a:gd name="T89" fmla="*/ 85 h 320"/>
              <a:gd name="T90" fmla="*/ 27 w 265"/>
              <a:gd name="T91" fmla="*/ 74 h 320"/>
              <a:gd name="T92" fmla="*/ 27 w 265"/>
              <a:gd name="T93" fmla="*/ 9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320">
                <a:moveTo>
                  <a:pt x="238" y="316"/>
                </a:moveTo>
                <a:cubicBezTo>
                  <a:pt x="236" y="318"/>
                  <a:pt x="233" y="320"/>
                  <a:pt x="230" y="320"/>
                </a:cubicBezTo>
                <a:cubicBezTo>
                  <a:pt x="227" y="320"/>
                  <a:pt x="225" y="319"/>
                  <a:pt x="223" y="317"/>
                </a:cubicBezTo>
                <a:cubicBezTo>
                  <a:pt x="218" y="313"/>
                  <a:pt x="218" y="307"/>
                  <a:pt x="222" y="302"/>
                </a:cubicBezTo>
                <a:cubicBezTo>
                  <a:pt x="243" y="277"/>
                  <a:pt x="240" y="236"/>
                  <a:pt x="240" y="235"/>
                </a:cubicBezTo>
                <a:cubicBezTo>
                  <a:pt x="240" y="192"/>
                  <a:pt x="240" y="192"/>
                  <a:pt x="240" y="192"/>
                </a:cubicBezTo>
                <a:cubicBezTo>
                  <a:pt x="240" y="186"/>
                  <a:pt x="235" y="181"/>
                  <a:pt x="230" y="181"/>
                </a:cubicBezTo>
                <a:cubicBezTo>
                  <a:pt x="224" y="181"/>
                  <a:pt x="220" y="185"/>
                  <a:pt x="219" y="190"/>
                </a:cubicBezTo>
                <a:cubicBezTo>
                  <a:pt x="219" y="192"/>
                  <a:pt x="219" y="192"/>
                  <a:pt x="219" y="192"/>
                </a:cubicBezTo>
                <a:cubicBezTo>
                  <a:pt x="219" y="198"/>
                  <a:pt x="215" y="202"/>
                  <a:pt x="209" y="202"/>
                </a:cubicBezTo>
                <a:cubicBezTo>
                  <a:pt x="209" y="202"/>
                  <a:pt x="209" y="202"/>
                  <a:pt x="209" y="202"/>
                </a:cubicBezTo>
                <a:cubicBezTo>
                  <a:pt x="209" y="202"/>
                  <a:pt x="209" y="202"/>
                  <a:pt x="209" y="202"/>
                </a:cubicBezTo>
                <a:cubicBezTo>
                  <a:pt x="203" y="202"/>
                  <a:pt x="198" y="198"/>
                  <a:pt x="198" y="192"/>
                </a:cubicBezTo>
                <a:cubicBezTo>
                  <a:pt x="198" y="181"/>
                  <a:pt x="198" y="181"/>
                  <a:pt x="198" y="181"/>
                </a:cubicBezTo>
                <a:cubicBezTo>
                  <a:pt x="198" y="175"/>
                  <a:pt x="193" y="170"/>
                  <a:pt x="187" y="170"/>
                </a:cubicBezTo>
                <a:cubicBezTo>
                  <a:pt x="181" y="170"/>
                  <a:pt x="177" y="175"/>
                  <a:pt x="177" y="181"/>
                </a:cubicBezTo>
                <a:cubicBezTo>
                  <a:pt x="177" y="192"/>
                  <a:pt x="177" y="192"/>
                  <a:pt x="177" y="192"/>
                </a:cubicBezTo>
                <a:cubicBezTo>
                  <a:pt x="177" y="198"/>
                  <a:pt x="172" y="202"/>
                  <a:pt x="166" y="202"/>
                </a:cubicBezTo>
                <a:cubicBezTo>
                  <a:pt x="160" y="202"/>
                  <a:pt x="155" y="198"/>
                  <a:pt x="155" y="192"/>
                </a:cubicBezTo>
                <a:cubicBezTo>
                  <a:pt x="155" y="160"/>
                  <a:pt x="155" y="160"/>
                  <a:pt x="155" y="160"/>
                </a:cubicBezTo>
                <a:cubicBezTo>
                  <a:pt x="155" y="154"/>
                  <a:pt x="151" y="149"/>
                  <a:pt x="145" y="149"/>
                </a:cubicBezTo>
                <a:cubicBezTo>
                  <a:pt x="139" y="149"/>
                  <a:pt x="134" y="154"/>
                  <a:pt x="134" y="160"/>
                </a:cubicBezTo>
                <a:cubicBezTo>
                  <a:pt x="134" y="192"/>
                  <a:pt x="134" y="192"/>
                  <a:pt x="134" y="192"/>
                </a:cubicBezTo>
                <a:cubicBezTo>
                  <a:pt x="134" y="198"/>
                  <a:pt x="129" y="202"/>
                  <a:pt x="123" y="202"/>
                </a:cubicBezTo>
                <a:cubicBezTo>
                  <a:pt x="117" y="202"/>
                  <a:pt x="113" y="198"/>
                  <a:pt x="113" y="192"/>
                </a:cubicBezTo>
                <a:cubicBezTo>
                  <a:pt x="113" y="106"/>
                  <a:pt x="113" y="106"/>
                  <a:pt x="113" y="106"/>
                </a:cubicBezTo>
                <a:cubicBezTo>
                  <a:pt x="113" y="100"/>
                  <a:pt x="108" y="96"/>
                  <a:pt x="102" y="96"/>
                </a:cubicBezTo>
                <a:cubicBezTo>
                  <a:pt x="96" y="96"/>
                  <a:pt x="91" y="100"/>
                  <a:pt x="91" y="106"/>
                </a:cubicBezTo>
                <a:cubicBezTo>
                  <a:pt x="91" y="234"/>
                  <a:pt x="91" y="234"/>
                  <a:pt x="91" y="234"/>
                </a:cubicBezTo>
                <a:cubicBezTo>
                  <a:pt x="91" y="239"/>
                  <a:pt x="89" y="242"/>
                  <a:pt x="85" y="244"/>
                </a:cubicBezTo>
                <a:cubicBezTo>
                  <a:pt x="81" y="246"/>
                  <a:pt x="77" y="245"/>
                  <a:pt x="74" y="242"/>
                </a:cubicBezTo>
                <a:cubicBezTo>
                  <a:pt x="60" y="230"/>
                  <a:pt x="44" y="192"/>
                  <a:pt x="41" y="185"/>
                </a:cubicBezTo>
                <a:cubicBezTo>
                  <a:pt x="40" y="183"/>
                  <a:pt x="38" y="181"/>
                  <a:pt x="35" y="180"/>
                </a:cubicBezTo>
                <a:cubicBezTo>
                  <a:pt x="33" y="180"/>
                  <a:pt x="30" y="180"/>
                  <a:pt x="27" y="181"/>
                </a:cubicBezTo>
                <a:cubicBezTo>
                  <a:pt x="23" y="183"/>
                  <a:pt x="23" y="192"/>
                  <a:pt x="26" y="198"/>
                </a:cubicBezTo>
                <a:cubicBezTo>
                  <a:pt x="26" y="198"/>
                  <a:pt x="27" y="198"/>
                  <a:pt x="27" y="199"/>
                </a:cubicBezTo>
                <a:cubicBezTo>
                  <a:pt x="27" y="199"/>
                  <a:pt x="54" y="273"/>
                  <a:pt x="97" y="300"/>
                </a:cubicBezTo>
                <a:cubicBezTo>
                  <a:pt x="102" y="303"/>
                  <a:pt x="103" y="310"/>
                  <a:pt x="100" y="315"/>
                </a:cubicBezTo>
                <a:cubicBezTo>
                  <a:pt x="98" y="318"/>
                  <a:pt x="95" y="320"/>
                  <a:pt x="91" y="320"/>
                </a:cubicBezTo>
                <a:cubicBezTo>
                  <a:pt x="89" y="320"/>
                  <a:pt x="87" y="319"/>
                  <a:pt x="86" y="318"/>
                </a:cubicBezTo>
                <a:cubicBezTo>
                  <a:pt x="38" y="288"/>
                  <a:pt x="10" y="214"/>
                  <a:pt x="7" y="207"/>
                </a:cubicBezTo>
                <a:cubicBezTo>
                  <a:pt x="0" y="191"/>
                  <a:pt x="2" y="170"/>
                  <a:pt x="18" y="162"/>
                </a:cubicBezTo>
                <a:cubicBezTo>
                  <a:pt x="25" y="158"/>
                  <a:pt x="34" y="157"/>
                  <a:pt x="42" y="160"/>
                </a:cubicBezTo>
                <a:cubicBezTo>
                  <a:pt x="50" y="163"/>
                  <a:pt x="57" y="169"/>
                  <a:pt x="61" y="176"/>
                </a:cubicBezTo>
                <a:cubicBezTo>
                  <a:pt x="63" y="183"/>
                  <a:pt x="66" y="190"/>
                  <a:pt x="70" y="197"/>
                </a:cubicBezTo>
                <a:cubicBezTo>
                  <a:pt x="70" y="106"/>
                  <a:pt x="70" y="106"/>
                  <a:pt x="70" y="106"/>
                </a:cubicBezTo>
                <a:cubicBezTo>
                  <a:pt x="70" y="89"/>
                  <a:pt x="84" y="74"/>
                  <a:pt x="102" y="74"/>
                </a:cubicBezTo>
                <a:cubicBezTo>
                  <a:pt x="120" y="74"/>
                  <a:pt x="134" y="89"/>
                  <a:pt x="134" y="106"/>
                </a:cubicBezTo>
                <a:cubicBezTo>
                  <a:pt x="134" y="130"/>
                  <a:pt x="134" y="130"/>
                  <a:pt x="134" y="130"/>
                </a:cubicBezTo>
                <a:cubicBezTo>
                  <a:pt x="137" y="128"/>
                  <a:pt x="141" y="128"/>
                  <a:pt x="145" y="128"/>
                </a:cubicBezTo>
                <a:cubicBezTo>
                  <a:pt x="159" y="128"/>
                  <a:pt x="172" y="138"/>
                  <a:pt x="175" y="151"/>
                </a:cubicBezTo>
                <a:cubicBezTo>
                  <a:pt x="179" y="150"/>
                  <a:pt x="183" y="149"/>
                  <a:pt x="187" y="149"/>
                </a:cubicBezTo>
                <a:cubicBezTo>
                  <a:pt x="199" y="149"/>
                  <a:pt x="209" y="155"/>
                  <a:pt x="214" y="164"/>
                </a:cubicBezTo>
                <a:cubicBezTo>
                  <a:pt x="219" y="161"/>
                  <a:pt x="224" y="160"/>
                  <a:pt x="230" y="160"/>
                </a:cubicBezTo>
                <a:cubicBezTo>
                  <a:pt x="247" y="160"/>
                  <a:pt x="262" y="174"/>
                  <a:pt x="262" y="192"/>
                </a:cubicBezTo>
                <a:cubicBezTo>
                  <a:pt x="262" y="234"/>
                  <a:pt x="262" y="234"/>
                  <a:pt x="262" y="234"/>
                </a:cubicBezTo>
                <a:cubicBezTo>
                  <a:pt x="262" y="236"/>
                  <a:pt x="265" y="284"/>
                  <a:pt x="238" y="316"/>
                </a:cubicBezTo>
                <a:close/>
                <a:moveTo>
                  <a:pt x="102" y="53"/>
                </a:moveTo>
                <a:cubicBezTo>
                  <a:pt x="108" y="53"/>
                  <a:pt x="113" y="48"/>
                  <a:pt x="113" y="42"/>
                </a:cubicBezTo>
                <a:cubicBezTo>
                  <a:pt x="113" y="10"/>
                  <a:pt x="113" y="10"/>
                  <a:pt x="113" y="10"/>
                </a:cubicBezTo>
                <a:cubicBezTo>
                  <a:pt x="113" y="4"/>
                  <a:pt x="108" y="0"/>
                  <a:pt x="102" y="0"/>
                </a:cubicBezTo>
                <a:cubicBezTo>
                  <a:pt x="96" y="0"/>
                  <a:pt x="91" y="4"/>
                  <a:pt x="91" y="10"/>
                </a:cubicBezTo>
                <a:cubicBezTo>
                  <a:pt x="91" y="42"/>
                  <a:pt x="91" y="42"/>
                  <a:pt x="91" y="42"/>
                </a:cubicBezTo>
                <a:cubicBezTo>
                  <a:pt x="91" y="48"/>
                  <a:pt x="96" y="53"/>
                  <a:pt x="102" y="53"/>
                </a:cubicBezTo>
                <a:close/>
                <a:moveTo>
                  <a:pt x="134" y="64"/>
                </a:moveTo>
                <a:cubicBezTo>
                  <a:pt x="137" y="64"/>
                  <a:pt x="139" y="63"/>
                  <a:pt x="142" y="61"/>
                </a:cubicBezTo>
                <a:cubicBezTo>
                  <a:pt x="163" y="39"/>
                  <a:pt x="163" y="39"/>
                  <a:pt x="163" y="39"/>
                </a:cubicBezTo>
                <a:cubicBezTo>
                  <a:pt x="167" y="35"/>
                  <a:pt x="167" y="28"/>
                  <a:pt x="163" y="24"/>
                </a:cubicBezTo>
                <a:cubicBezTo>
                  <a:pt x="159" y="20"/>
                  <a:pt x="152" y="20"/>
                  <a:pt x="148" y="24"/>
                </a:cubicBezTo>
                <a:cubicBezTo>
                  <a:pt x="126" y="45"/>
                  <a:pt x="126" y="45"/>
                  <a:pt x="126" y="45"/>
                </a:cubicBezTo>
                <a:cubicBezTo>
                  <a:pt x="122" y="50"/>
                  <a:pt x="122" y="56"/>
                  <a:pt x="126" y="61"/>
                </a:cubicBezTo>
                <a:cubicBezTo>
                  <a:pt x="129" y="63"/>
                  <a:pt x="131" y="64"/>
                  <a:pt x="134" y="64"/>
                </a:cubicBezTo>
                <a:close/>
                <a:moveTo>
                  <a:pt x="62" y="61"/>
                </a:moveTo>
                <a:cubicBezTo>
                  <a:pt x="65" y="63"/>
                  <a:pt x="67" y="64"/>
                  <a:pt x="70" y="64"/>
                </a:cubicBezTo>
                <a:cubicBezTo>
                  <a:pt x="73" y="64"/>
                  <a:pt x="75" y="63"/>
                  <a:pt x="78" y="61"/>
                </a:cubicBezTo>
                <a:cubicBezTo>
                  <a:pt x="82" y="56"/>
                  <a:pt x="82" y="50"/>
                  <a:pt x="78" y="45"/>
                </a:cubicBezTo>
                <a:cubicBezTo>
                  <a:pt x="56" y="24"/>
                  <a:pt x="56" y="24"/>
                  <a:pt x="56" y="24"/>
                </a:cubicBezTo>
                <a:cubicBezTo>
                  <a:pt x="52" y="20"/>
                  <a:pt x="45" y="20"/>
                  <a:pt x="41" y="24"/>
                </a:cubicBezTo>
                <a:cubicBezTo>
                  <a:pt x="37" y="28"/>
                  <a:pt x="37" y="35"/>
                  <a:pt x="41" y="39"/>
                </a:cubicBezTo>
                <a:lnTo>
                  <a:pt x="62" y="61"/>
                </a:lnTo>
                <a:close/>
                <a:moveTo>
                  <a:pt x="145" y="85"/>
                </a:moveTo>
                <a:cubicBezTo>
                  <a:pt x="145" y="91"/>
                  <a:pt x="149" y="96"/>
                  <a:pt x="155" y="96"/>
                </a:cubicBezTo>
                <a:cubicBezTo>
                  <a:pt x="177" y="96"/>
                  <a:pt x="177" y="96"/>
                  <a:pt x="177" y="96"/>
                </a:cubicBezTo>
                <a:cubicBezTo>
                  <a:pt x="183" y="96"/>
                  <a:pt x="187" y="91"/>
                  <a:pt x="187" y="85"/>
                </a:cubicBezTo>
                <a:cubicBezTo>
                  <a:pt x="187" y="79"/>
                  <a:pt x="183" y="74"/>
                  <a:pt x="177" y="74"/>
                </a:cubicBezTo>
                <a:cubicBezTo>
                  <a:pt x="155" y="74"/>
                  <a:pt x="155" y="74"/>
                  <a:pt x="155" y="74"/>
                </a:cubicBezTo>
                <a:cubicBezTo>
                  <a:pt x="149" y="74"/>
                  <a:pt x="145" y="79"/>
                  <a:pt x="145" y="85"/>
                </a:cubicBezTo>
                <a:close/>
                <a:moveTo>
                  <a:pt x="27" y="96"/>
                </a:moveTo>
                <a:cubicBezTo>
                  <a:pt x="49" y="96"/>
                  <a:pt x="49" y="96"/>
                  <a:pt x="49" y="96"/>
                </a:cubicBezTo>
                <a:cubicBezTo>
                  <a:pt x="55" y="96"/>
                  <a:pt x="59" y="91"/>
                  <a:pt x="59" y="85"/>
                </a:cubicBezTo>
                <a:cubicBezTo>
                  <a:pt x="59" y="79"/>
                  <a:pt x="55" y="74"/>
                  <a:pt x="49" y="74"/>
                </a:cubicBezTo>
                <a:cubicBezTo>
                  <a:pt x="27" y="74"/>
                  <a:pt x="27" y="74"/>
                  <a:pt x="27" y="74"/>
                </a:cubicBezTo>
                <a:cubicBezTo>
                  <a:pt x="21" y="74"/>
                  <a:pt x="17" y="79"/>
                  <a:pt x="17" y="85"/>
                </a:cubicBezTo>
                <a:cubicBezTo>
                  <a:pt x="17" y="91"/>
                  <a:pt x="21" y="96"/>
                  <a:pt x="27" y="96"/>
                </a:cubicBez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03632" tIns="51816" rIns="103632" bIns="5181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u="none" strike="noStrike" kern="1200" cap="none" spc="0" normalizeH="0" baseline="0" noProof="0" dirty="0">
              <a:ln>
                <a:noFill/>
              </a:ln>
              <a:effectLst/>
              <a:uLnTx/>
              <a:uFillTx/>
              <a:ea typeface="+mn-ea"/>
              <a:cs typeface="+mn-cs"/>
            </a:endParaRPr>
          </a:p>
        </p:txBody>
      </p:sp>
      <p:pic>
        <p:nvPicPr>
          <p:cNvPr id="7" name="Graphic 6" descr="Dollar">
            <a:extLst>
              <a:ext uri="{FF2B5EF4-FFF2-40B4-BE49-F238E27FC236}">
                <a16:creationId xmlns:a16="http://schemas.microsoft.com/office/drawing/2014/main" id="{DF4685DF-B226-42E1-B8E8-E4C4A02FEA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29075" y="3026935"/>
            <a:ext cx="185764" cy="185764"/>
          </a:xfrm>
          <a:prstGeom prst="rect">
            <a:avLst/>
          </a:prstGeom>
        </p:spPr>
      </p:pic>
      <p:sp>
        <p:nvSpPr>
          <p:cNvPr id="107" name="Freeform 5">
            <a:extLst>
              <a:ext uri="{FF2B5EF4-FFF2-40B4-BE49-F238E27FC236}">
                <a16:creationId xmlns:a16="http://schemas.microsoft.com/office/drawing/2014/main" id="{AC74BA4D-B193-4E78-AB5D-5B942A8DD897}"/>
              </a:ext>
            </a:extLst>
          </p:cNvPr>
          <p:cNvSpPr>
            <a:spLocks noEditPoints="1"/>
          </p:cNvSpPr>
          <p:nvPr/>
        </p:nvSpPr>
        <p:spPr bwMode="auto">
          <a:xfrm>
            <a:off x="6359072" y="5183702"/>
            <a:ext cx="356730" cy="357813"/>
          </a:xfrm>
          <a:custGeom>
            <a:avLst/>
            <a:gdLst>
              <a:gd name="T0" fmla="*/ 312 w 658"/>
              <a:gd name="T1" fmla="*/ 658 h 658"/>
              <a:gd name="T2" fmla="*/ 262 w 658"/>
              <a:gd name="T3" fmla="*/ 652 h 658"/>
              <a:gd name="T4" fmla="*/ 201 w 658"/>
              <a:gd name="T5" fmla="*/ 633 h 658"/>
              <a:gd name="T6" fmla="*/ 119 w 658"/>
              <a:gd name="T7" fmla="*/ 583 h 658"/>
              <a:gd name="T8" fmla="*/ 56 w 658"/>
              <a:gd name="T9" fmla="*/ 513 h 658"/>
              <a:gd name="T10" fmla="*/ 15 w 658"/>
              <a:gd name="T11" fmla="*/ 427 h 658"/>
              <a:gd name="T12" fmla="*/ 4 w 658"/>
              <a:gd name="T13" fmla="*/ 379 h 658"/>
              <a:gd name="T14" fmla="*/ 0 w 658"/>
              <a:gd name="T15" fmla="*/ 329 h 658"/>
              <a:gd name="T16" fmla="*/ 1 w 658"/>
              <a:gd name="T17" fmla="*/ 295 h 658"/>
              <a:gd name="T18" fmla="*/ 11 w 658"/>
              <a:gd name="T19" fmla="*/ 247 h 658"/>
              <a:gd name="T20" fmla="*/ 40 w 658"/>
              <a:gd name="T21" fmla="*/ 173 h 658"/>
              <a:gd name="T22" fmla="*/ 97 w 658"/>
              <a:gd name="T23" fmla="*/ 96 h 658"/>
              <a:gd name="T24" fmla="*/ 172 w 658"/>
              <a:gd name="T25" fmla="*/ 40 h 658"/>
              <a:gd name="T26" fmla="*/ 247 w 658"/>
              <a:gd name="T27" fmla="*/ 10 h 658"/>
              <a:gd name="T28" fmla="*/ 296 w 658"/>
              <a:gd name="T29" fmla="*/ 2 h 658"/>
              <a:gd name="T30" fmla="*/ 329 w 658"/>
              <a:gd name="T31" fmla="*/ 0 h 658"/>
              <a:gd name="T32" fmla="*/ 379 w 658"/>
              <a:gd name="T33" fmla="*/ 4 h 658"/>
              <a:gd name="T34" fmla="*/ 426 w 658"/>
              <a:gd name="T35" fmla="*/ 16 h 658"/>
              <a:gd name="T36" fmla="*/ 513 w 658"/>
              <a:gd name="T37" fmla="*/ 56 h 658"/>
              <a:gd name="T38" fmla="*/ 583 w 658"/>
              <a:gd name="T39" fmla="*/ 121 h 658"/>
              <a:gd name="T40" fmla="*/ 632 w 658"/>
              <a:gd name="T41" fmla="*/ 201 h 658"/>
              <a:gd name="T42" fmla="*/ 652 w 658"/>
              <a:gd name="T43" fmla="*/ 263 h 658"/>
              <a:gd name="T44" fmla="*/ 657 w 658"/>
              <a:gd name="T45" fmla="*/ 313 h 658"/>
              <a:gd name="T46" fmla="*/ 657 w 658"/>
              <a:gd name="T47" fmla="*/ 346 h 658"/>
              <a:gd name="T48" fmla="*/ 652 w 658"/>
              <a:gd name="T49" fmla="*/ 396 h 658"/>
              <a:gd name="T50" fmla="*/ 632 w 658"/>
              <a:gd name="T51" fmla="*/ 457 h 658"/>
              <a:gd name="T52" fmla="*/ 583 w 658"/>
              <a:gd name="T53" fmla="*/ 539 h 658"/>
              <a:gd name="T54" fmla="*/ 513 w 658"/>
              <a:gd name="T55" fmla="*/ 602 h 658"/>
              <a:gd name="T56" fmla="*/ 426 w 658"/>
              <a:gd name="T57" fmla="*/ 644 h 658"/>
              <a:gd name="T58" fmla="*/ 379 w 658"/>
              <a:gd name="T59" fmla="*/ 654 h 658"/>
              <a:gd name="T60" fmla="*/ 329 w 658"/>
              <a:gd name="T61" fmla="*/ 658 h 658"/>
              <a:gd name="T62" fmla="*/ 329 w 658"/>
              <a:gd name="T63" fmla="*/ 37 h 658"/>
              <a:gd name="T64" fmla="*/ 242 w 658"/>
              <a:gd name="T65" fmla="*/ 51 h 658"/>
              <a:gd name="T66" fmla="*/ 167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7 w 658"/>
              <a:gd name="T81" fmla="*/ 571 h 658"/>
              <a:gd name="T82" fmla="*/ 242 w 658"/>
              <a:gd name="T83" fmla="*/ 607 h 658"/>
              <a:gd name="T84" fmla="*/ 329 w 658"/>
              <a:gd name="T85" fmla="*/ 621 h 658"/>
              <a:gd name="T86" fmla="*/ 387 w 658"/>
              <a:gd name="T87" fmla="*/ 615 h 658"/>
              <a:gd name="T88" fmla="*/ 468 w 658"/>
              <a:gd name="T89" fmla="*/ 586 h 658"/>
              <a:gd name="T90" fmla="*/ 535 w 658"/>
              <a:gd name="T91" fmla="*/ 535 h 658"/>
              <a:gd name="T92" fmla="*/ 585 w 658"/>
              <a:gd name="T93" fmla="*/ 467 h 658"/>
              <a:gd name="T94" fmla="*/ 614 w 658"/>
              <a:gd name="T95" fmla="*/ 388 h 658"/>
              <a:gd name="T96" fmla="*/ 621 w 658"/>
              <a:gd name="T97" fmla="*/ 329 h 658"/>
              <a:gd name="T98" fmla="*/ 607 w 658"/>
              <a:gd name="T99" fmla="*/ 243 h 658"/>
              <a:gd name="T100" fmla="*/ 570 w 658"/>
              <a:gd name="T101" fmla="*/ 166 h 658"/>
              <a:gd name="T102" fmla="*/ 515 w 658"/>
              <a:gd name="T103" fmla="*/ 105 h 658"/>
              <a:gd name="T104" fmla="*/ 442 w 658"/>
              <a:gd name="T105" fmla="*/ 62 h 658"/>
              <a:gd name="T106" fmla="*/ 359 w 658"/>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6" y="657"/>
                </a:lnTo>
                <a:lnTo>
                  <a:pt x="279" y="654"/>
                </a:lnTo>
                <a:lnTo>
                  <a:pt x="262" y="652"/>
                </a:lnTo>
                <a:lnTo>
                  <a:pt x="247" y="648"/>
                </a:lnTo>
                <a:lnTo>
                  <a:pt x="231" y="644"/>
                </a:lnTo>
                <a:lnTo>
                  <a:pt x="201" y="633"/>
                </a:lnTo>
                <a:lnTo>
                  <a:pt x="172" y="618"/>
                </a:lnTo>
                <a:lnTo>
                  <a:pt x="145" y="602"/>
                </a:lnTo>
                <a:lnTo>
                  <a:pt x="119" y="583"/>
                </a:lnTo>
                <a:lnTo>
                  <a:pt x="97" y="562"/>
                </a:lnTo>
                <a:lnTo>
                  <a:pt x="75" y="539"/>
                </a:lnTo>
                <a:lnTo>
                  <a:pt x="56" y="513"/>
                </a:lnTo>
                <a:lnTo>
                  <a:pt x="40" y="486"/>
                </a:lnTo>
                <a:lnTo>
                  <a:pt x="25" y="457"/>
                </a:lnTo>
                <a:lnTo>
                  <a:pt x="15" y="427"/>
                </a:lnTo>
                <a:lnTo>
                  <a:pt x="11" y="411"/>
                </a:lnTo>
                <a:lnTo>
                  <a:pt x="7" y="396"/>
                </a:lnTo>
                <a:lnTo>
                  <a:pt x="4" y="379"/>
                </a:lnTo>
                <a:lnTo>
                  <a:pt x="1" y="363"/>
                </a:lnTo>
                <a:lnTo>
                  <a:pt x="0" y="346"/>
                </a:lnTo>
                <a:lnTo>
                  <a:pt x="0" y="329"/>
                </a:lnTo>
                <a:lnTo>
                  <a:pt x="0" y="329"/>
                </a:lnTo>
                <a:lnTo>
                  <a:pt x="0" y="313"/>
                </a:lnTo>
                <a:lnTo>
                  <a:pt x="1" y="295"/>
                </a:lnTo>
                <a:lnTo>
                  <a:pt x="4" y="279"/>
                </a:lnTo>
                <a:lnTo>
                  <a:pt x="7" y="263"/>
                </a:lnTo>
                <a:lnTo>
                  <a:pt x="11" y="247"/>
                </a:lnTo>
                <a:lnTo>
                  <a:pt x="15" y="232"/>
                </a:lnTo>
                <a:lnTo>
                  <a:pt x="25" y="201"/>
                </a:lnTo>
                <a:lnTo>
                  <a:pt x="40" y="173"/>
                </a:lnTo>
                <a:lnTo>
                  <a:pt x="56" y="145"/>
                </a:lnTo>
                <a:lnTo>
                  <a:pt x="75" y="121"/>
                </a:lnTo>
                <a:lnTo>
                  <a:pt x="97" y="96"/>
                </a:lnTo>
                <a:lnTo>
                  <a:pt x="119" y="75"/>
                </a:lnTo>
                <a:lnTo>
                  <a:pt x="145" y="56"/>
                </a:lnTo>
                <a:lnTo>
                  <a:pt x="172" y="40"/>
                </a:lnTo>
                <a:lnTo>
                  <a:pt x="201" y="27"/>
                </a:lnTo>
                <a:lnTo>
                  <a:pt x="231" y="16"/>
                </a:lnTo>
                <a:lnTo>
                  <a:pt x="247" y="10"/>
                </a:lnTo>
                <a:lnTo>
                  <a:pt x="262" y="6"/>
                </a:lnTo>
                <a:lnTo>
                  <a:pt x="279" y="4"/>
                </a:lnTo>
                <a:lnTo>
                  <a:pt x="296" y="2"/>
                </a:lnTo>
                <a:lnTo>
                  <a:pt x="312" y="1"/>
                </a:lnTo>
                <a:lnTo>
                  <a:pt x="329" y="0"/>
                </a:lnTo>
                <a:lnTo>
                  <a:pt x="329" y="0"/>
                </a:lnTo>
                <a:lnTo>
                  <a:pt x="345" y="1"/>
                </a:lnTo>
                <a:lnTo>
                  <a:pt x="363" y="2"/>
                </a:lnTo>
                <a:lnTo>
                  <a:pt x="379" y="4"/>
                </a:lnTo>
                <a:lnTo>
                  <a:pt x="395" y="6"/>
                </a:lnTo>
                <a:lnTo>
                  <a:pt x="411" y="10"/>
                </a:lnTo>
                <a:lnTo>
                  <a:pt x="426" y="16"/>
                </a:lnTo>
                <a:lnTo>
                  <a:pt x="457" y="27"/>
                </a:lnTo>
                <a:lnTo>
                  <a:pt x="485" y="40"/>
                </a:lnTo>
                <a:lnTo>
                  <a:pt x="513" y="56"/>
                </a:lnTo>
                <a:lnTo>
                  <a:pt x="537" y="75"/>
                </a:lnTo>
                <a:lnTo>
                  <a:pt x="562" y="96"/>
                </a:lnTo>
                <a:lnTo>
                  <a:pt x="583" y="121"/>
                </a:lnTo>
                <a:lnTo>
                  <a:pt x="602" y="145"/>
                </a:lnTo>
                <a:lnTo>
                  <a:pt x="618" y="173"/>
                </a:lnTo>
                <a:lnTo>
                  <a:pt x="632" y="201"/>
                </a:lnTo>
                <a:lnTo>
                  <a:pt x="644" y="232"/>
                </a:lnTo>
                <a:lnTo>
                  <a:pt x="648" y="247"/>
                </a:lnTo>
                <a:lnTo>
                  <a:pt x="652" y="263"/>
                </a:lnTo>
                <a:lnTo>
                  <a:pt x="654" y="279"/>
                </a:lnTo>
                <a:lnTo>
                  <a:pt x="656" y="295"/>
                </a:lnTo>
                <a:lnTo>
                  <a:pt x="657" y="313"/>
                </a:lnTo>
                <a:lnTo>
                  <a:pt x="658" y="329"/>
                </a:lnTo>
                <a:lnTo>
                  <a:pt x="658" y="329"/>
                </a:lnTo>
                <a:lnTo>
                  <a:pt x="657" y="346"/>
                </a:lnTo>
                <a:lnTo>
                  <a:pt x="656" y="363"/>
                </a:lnTo>
                <a:lnTo>
                  <a:pt x="654" y="379"/>
                </a:lnTo>
                <a:lnTo>
                  <a:pt x="652" y="396"/>
                </a:lnTo>
                <a:lnTo>
                  <a:pt x="648" y="411"/>
                </a:lnTo>
                <a:lnTo>
                  <a:pt x="644" y="427"/>
                </a:lnTo>
                <a:lnTo>
                  <a:pt x="632" y="457"/>
                </a:lnTo>
                <a:lnTo>
                  <a:pt x="618" y="486"/>
                </a:lnTo>
                <a:lnTo>
                  <a:pt x="602" y="513"/>
                </a:lnTo>
                <a:lnTo>
                  <a:pt x="583" y="539"/>
                </a:lnTo>
                <a:lnTo>
                  <a:pt x="562" y="562"/>
                </a:lnTo>
                <a:lnTo>
                  <a:pt x="537" y="583"/>
                </a:lnTo>
                <a:lnTo>
                  <a:pt x="513" y="602"/>
                </a:lnTo>
                <a:lnTo>
                  <a:pt x="485" y="618"/>
                </a:lnTo>
                <a:lnTo>
                  <a:pt x="457" y="633"/>
                </a:lnTo>
                <a:lnTo>
                  <a:pt x="426" y="644"/>
                </a:lnTo>
                <a:lnTo>
                  <a:pt x="411" y="648"/>
                </a:lnTo>
                <a:lnTo>
                  <a:pt x="395" y="652"/>
                </a:lnTo>
                <a:lnTo>
                  <a:pt x="379" y="654"/>
                </a:lnTo>
                <a:lnTo>
                  <a:pt x="363" y="657"/>
                </a:lnTo>
                <a:lnTo>
                  <a:pt x="345" y="658"/>
                </a:lnTo>
                <a:lnTo>
                  <a:pt x="329" y="658"/>
                </a:lnTo>
                <a:lnTo>
                  <a:pt x="329" y="658"/>
                </a:lnTo>
                <a:close/>
                <a:moveTo>
                  <a:pt x="329" y="37"/>
                </a:moveTo>
                <a:lnTo>
                  <a:pt x="329" y="37"/>
                </a:lnTo>
                <a:lnTo>
                  <a:pt x="300" y="40"/>
                </a:lnTo>
                <a:lnTo>
                  <a:pt x="270" y="44"/>
                </a:lnTo>
                <a:lnTo>
                  <a:pt x="242" y="51"/>
                </a:lnTo>
                <a:lnTo>
                  <a:pt x="215" y="62"/>
                </a:lnTo>
                <a:lnTo>
                  <a:pt x="191" y="74"/>
                </a:lnTo>
                <a:lnTo>
                  <a:pt x="167" y="88"/>
                </a:lnTo>
                <a:lnTo>
                  <a:pt x="144" y="105"/>
                </a:lnTo>
                <a:lnTo>
                  <a:pt x="124" y="123"/>
                </a:lnTo>
                <a:lnTo>
                  <a:pt x="105" y="144"/>
                </a:lnTo>
                <a:lnTo>
                  <a:pt x="87" y="166"/>
                </a:lnTo>
                <a:lnTo>
                  <a:pt x="72" y="191"/>
                </a:lnTo>
                <a:lnTo>
                  <a:pt x="60" y="216"/>
                </a:lnTo>
                <a:lnTo>
                  <a:pt x="51" y="243"/>
                </a:lnTo>
                <a:lnTo>
                  <a:pt x="43" y="271"/>
                </a:lnTo>
                <a:lnTo>
                  <a:pt x="39" y="299"/>
                </a:lnTo>
                <a:lnTo>
                  <a:pt x="38" y="329"/>
                </a:lnTo>
                <a:lnTo>
                  <a:pt x="38" y="329"/>
                </a:lnTo>
                <a:lnTo>
                  <a:pt x="39" y="359"/>
                </a:lnTo>
                <a:lnTo>
                  <a:pt x="43" y="388"/>
                </a:lnTo>
                <a:lnTo>
                  <a:pt x="51" y="416"/>
                </a:lnTo>
                <a:lnTo>
                  <a:pt x="60" y="443"/>
                </a:lnTo>
                <a:lnTo>
                  <a:pt x="72" y="467"/>
                </a:lnTo>
                <a:lnTo>
                  <a:pt x="87" y="492"/>
                </a:lnTo>
                <a:lnTo>
                  <a:pt x="105" y="514"/>
                </a:lnTo>
                <a:lnTo>
                  <a:pt x="124" y="535"/>
                </a:lnTo>
                <a:lnTo>
                  <a:pt x="144" y="553"/>
                </a:lnTo>
                <a:lnTo>
                  <a:pt x="167" y="571"/>
                </a:lnTo>
                <a:lnTo>
                  <a:pt x="191" y="586"/>
                </a:lnTo>
                <a:lnTo>
                  <a:pt x="215" y="598"/>
                </a:lnTo>
                <a:lnTo>
                  <a:pt x="242" y="607"/>
                </a:lnTo>
                <a:lnTo>
                  <a:pt x="270" y="615"/>
                </a:lnTo>
                <a:lnTo>
                  <a:pt x="300" y="619"/>
                </a:lnTo>
                <a:lnTo>
                  <a:pt x="329" y="621"/>
                </a:lnTo>
                <a:lnTo>
                  <a:pt x="329" y="621"/>
                </a:lnTo>
                <a:lnTo>
                  <a:pt x="359" y="619"/>
                </a:lnTo>
                <a:lnTo>
                  <a:pt x="387" y="615"/>
                </a:lnTo>
                <a:lnTo>
                  <a:pt x="415" y="607"/>
                </a:lnTo>
                <a:lnTo>
                  <a:pt x="442" y="598"/>
                </a:lnTo>
                <a:lnTo>
                  <a:pt x="468" y="586"/>
                </a:lnTo>
                <a:lnTo>
                  <a:pt x="492" y="571"/>
                </a:lnTo>
                <a:lnTo>
                  <a:pt x="515" y="553"/>
                </a:lnTo>
                <a:lnTo>
                  <a:pt x="535" y="535"/>
                </a:lnTo>
                <a:lnTo>
                  <a:pt x="554" y="514"/>
                </a:lnTo>
                <a:lnTo>
                  <a:pt x="570" y="492"/>
                </a:lnTo>
                <a:lnTo>
                  <a:pt x="585" y="467"/>
                </a:lnTo>
                <a:lnTo>
                  <a:pt x="597" y="443"/>
                </a:lnTo>
                <a:lnTo>
                  <a:pt x="607" y="416"/>
                </a:lnTo>
                <a:lnTo>
                  <a:pt x="614" y="388"/>
                </a:lnTo>
                <a:lnTo>
                  <a:pt x="618" y="359"/>
                </a:lnTo>
                <a:lnTo>
                  <a:pt x="621" y="329"/>
                </a:lnTo>
                <a:lnTo>
                  <a:pt x="621" y="329"/>
                </a:lnTo>
                <a:lnTo>
                  <a:pt x="618" y="299"/>
                </a:lnTo>
                <a:lnTo>
                  <a:pt x="614" y="271"/>
                </a:lnTo>
                <a:lnTo>
                  <a:pt x="607" y="243"/>
                </a:lnTo>
                <a:lnTo>
                  <a:pt x="597" y="216"/>
                </a:lnTo>
                <a:lnTo>
                  <a:pt x="585" y="191"/>
                </a:lnTo>
                <a:lnTo>
                  <a:pt x="570" y="166"/>
                </a:lnTo>
                <a:lnTo>
                  <a:pt x="554" y="144"/>
                </a:lnTo>
                <a:lnTo>
                  <a:pt x="535" y="123"/>
                </a:lnTo>
                <a:lnTo>
                  <a:pt x="515" y="105"/>
                </a:lnTo>
                <a:lnTo>
                  <a:pt x="492" y="88"/>
                </a:lnTo>
                <a:lnTo>
                  <a:pt x="468" y="74"/>
                </a:lnTo>
                <a:lnTo>
                  <a:pt x="442" y="62"/>
                </a:lnTo>
                <a:lnTo>
                  <a:pt x="415" y="51"/>
                </a:lnTo>
                <a:lnTo>
                  <a:pt x="387" y="44"/>
                </a:lnTo>
                <a:lnTo>
                  <a:pt x="359" y="40"/>
                </a:lnTo>
                <a:lnTo>
                  <a:pt x="329" y="37"/>
                </a:lnTo>
                <a:lnTo>
                  <a:pt x="329" y="3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Open Sans"/>
              <a:ea typeface="+mn-ea"/>
              <a:cs typeface="+mn-cs"/>
            </a:endParaRPr>
          </a:p>
        </p:txBody>
      </p:sp>
      <p:pic>
        <p:nvPicPr>
          <p:cNvPr id="9" name="Graphic 8" descr="Stopwatch">
            <a:extLst>
              <a:ext uri="{FF2B5EF4-FFF2-40B4-BE49-F238E27FC236}">
                <a16:creationId xmlns:a16="http://schemas.microsoft.com/office/drawing/2014/main" id="{D636525F-DED5-44B5-9B50-6DDAA52EDB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7678" y="3915885"/>
            <a:ext cx="228600" cy="228600"/>
          </a:xfrm>
          <a:prstGeom prst="rect">
            <a:avLst/>
          </a:prstGeom>
        </p:spPr>
      </p:pic>
      <p:grpSp>
        <p:nvGrpSpPr>
          <p:cNvPr id="12" name="Group 11">
            <a:extLst>
              <a:ext uri="{FF2B5EF4-FFF2-40B4-BE49-F238E27FC236}">
                <a16:creationId xmlns:a16="http://schemas.microsoft.com/office/drawing/2014/main" id="{7303E30F-AC0B-4B2B-BEA9-DB2E7C9B38FD}"/>
              </a:ext>
            </a:extLst>
          </p:cNvPr>
          <p:cNvGrpSpPr/>
          <p:nvPr/>
        </p:nvGrpSpPr>
        <p:grpSpPr>
          <a:xfrm>
            <a:off x="1161640" y="6456920"/>
            <a:ext cx="3204720" cy="231120"/>
            <a:chOff x="1161640" y="6456920"/>
            <a:chExt cx="3204720" cy="231120"/>
          </a:xfrm>
        </p:grpSpPr>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3CB0D884-E24D-4526-90CE-FECB3C9A5B96}"/>
                    </a:ext>
                  </a:extLst>
                </p14:cNvPr>
                <p14:cNvContentPartPr/>
                <p14:nvPr/>
              </p14:nvContentPartPr>
              <p14:xfrm>
                <a:off x="1265320" y="6456920"/>
                <a:ext cx="3101040" cy="231120"/>
              </p14:xfrm>
            </p:contentPart>
          </mc:Choice>
          <mc:Fallback>
            <p:pic>
              <p:nvPicPr>
                <p:cNvPr id="6" name="Ink 5">
                  <a:extLst>
                    <a:ext uri="{FF2B5EF4-FFF2-40B4-BE49-F238E27FC236}">
                      <a16:creationId xmlns:a16="http://schemas.microsoft.com/office/drawing/2014/main" id="{3CB0D884-E24D-4526-90CE-FECB3C9A5B96}"/>
                    </a:ext>
                  </a:extLst>
                </p:cNvPr>
                <p:cNvPicPr/>
                <p:nvPr/>
              </p:nvPicPr>
              <p:blipFill>
                <a:blip r:embed="rId10"/>
                <a:stretch>
                  <a:fillRect/>
                </a:stretch>
              </p:blipFill>
              <p:spPr>
                <a:xfrm>
                  <a:off x="1202320" y="6393920"/>
                  <a:ext cx="322668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D83ABF5E-DB75-424B-96EC-B9DC6AABFBC8}"/>
                    </a:ext>
                  </a:extLst>
                </p14:cNvPr>
                <p14:cNvContentPartPr/>
                <p14:nvPr/>
              </p14:nvContentPartPr>
              <p14:xfrm>
                <a:off x="1161640" y="6495080"/>
                <a:ext cx="108720" cy="153360"/>
              </p14:xfrm>
            </p:contentPart>
          </mc:Choice>
          <mc:Fallback>
            <p:pic>
              <p:nvPicPr>
                <p:cNvPr id="8" name="Ink 7">
                  <a:extLst>
                    <a:ext uri="{FF2B5EF4-FFF2-40B4-BE49-F238E27FC236}">
                      <a16:creationId xmlns:a16="http://schemas.microsoft.com/office/drawing/2014/main" id="{D83ABF5E-DB75-424B-96EC-B9DC6AABFBC8}"/>
                    </a:ext>
                  </a:extLst>
                </p:cNvPr>
                <p:cNvPicPr/>
                <p:nvPr/>
              </p:nvPicPr>
              <p:blipFill>
                <a:blip r:embed="rId12"/>
                <a:stretch>
                  <a:fillRect/>
                </a:stretch>
              </p:blipFill>
              <p:spPr>
                <a:xfrm>
                  <a:off x="1098640" y="6432440"/>
                  <a:ext cx="2343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04F71D69-7C73-4DD0-A874-1BD984F4A032}"/>
                    </a:ext>
                  </a:extLst>
                </p14:cNvPr>
                <p14:cNvContentPartPr/>
                <p14:nvPr/>
              </p14:nvContentPartPr>
              <p14:xfrm>
                <a:off x="2678680" y="6477800"/>
                <a:ext cx="1055160" cy="127080"/>
              </p14:xfrm>
            </p:contentPart>
          </mc:Choice>
          <mc:Fallback>
            <p:pic>
              <p:nvPicPr>
                <p:cNvPr id="11" name="Ink 10">
                  <a:extLst>
                    <a:ext uri="{FF2B5EF4-FFF2-40B4-BE49-F238E27FC236}">
                      <a16:creationId xmlns:a16="http://schemas.microsoft.com/office/drawing/2014/main" id="{04F71D69-7C73-4DD0-A874-1BD984F4A032}"/>
                    </a:ext>
                  </a:extLst>
                </p:cNvPr>
                <p:cNvPicPr/>
                <p:nvPr/>
              </p:nvPicPr>
              <p:blipFill>
                <a:blip r:embed="rId14"/>
                <a:stretch>
                  <a:fillRect/>
                </a:stretch>
              </p:blipFill>
              <p:spPr>
                <a:xfrm>
                  <a:off x="2615680" y="6415160"/>
                  <a:ext cx="1180800" cy="252720"/>
                </a:xfrm>
                <a:prstGeom prst="rect">
                  <a:avLst/>
                </a:prstGeom>
              </p:spPr>
            </p:pic>
          </mc:Fallback>
        </mc:AlternateContent>
      </p:grpSp>
    </p:spTree>
    <p:extLst>
      <p:ext uri="{BB962C8B-B14F-4D97-AF65-F5344CB8AC3E}">
        <p14:creationId xmlns:p14="http://schemas.microsoft.com/office/powerpoint/2010/main" val="299382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88E91992-4360-4DF0-B603-6998C9F6C1C9}"/>
              </a:ext>
            </a:extLst>
          </p:cNvPr>
          <p:cNvSpPr/>
          <p:nvPr/>
        </p:nvSpPr>
        <p:spPr bwMode="gray">
          <a:xfrm>
            <a:off x="8784404" y="5285772"/>
            <a:ext cx="3318552" cy="1140432"/>
          </a:xfrm>
          <a:prstGeom prst="round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 name="Rectangle 2">
            <a:extLst>
              <a:ext uri="{FF2B5EF4-FFF2-40B4-BE49-F238E27FC236}">
                <a16:creationId xmlns:a16="http://schemas.microsoft.com/office/drawing/2014/main" id="{74FD68B4-9FF4-4854-BD1A-1B01D387E9B6}"/>
              </a:ext>
            </a:extLst>
          </p:cNvPr>
          <p:cNvSpPr/>
          <p:nvPr/>
        </p:nvSpPr>
        <p:spPr bwMode="gray">
          <a:xfrm>
            <a:off x="815009" y="1286623"/>
            <a:ext cx="2378052" cy="3046245"/>
          </a:xfrm>
          <a:prstGeom prst="rect">
            <a:avLst/>
          </a:prstGeom>
          <a:solidFill>
            <a:schemeClr val="bg1"/>
          </a:solidFill>
          <a:ln w="19050" algn="ctr">
            <a:noFill/>
            <a:miter lim="800000"/>
            <a:headEnd/>
            <a:tailEnd/>
          </a:ln>
          <a:effectLst>
            <a:outerShdw blurRad="101600" dist="63500" dir="2700000" algn="tl" rotWithShape="0">
              <a:prstClr val="black">
                <a:alpha val="12000"/>
              </a:prstClr>
            </a:outerShdw>
          </a:effectLst>
        </p:spPr>
        <p:txBody>
          <a:bodyPr wrap="square" lIns="108000" tIns="36000" rIns="36000" bIns="36000" rtlCol="0" anchor="t"/>
          <a:lstStyle/>
          <a:p>
            <a:pPr>
              <a:lnSpc>
                <a:spcPct val="150000"/>
              </a:lnSpc>
              <a:spcAft>
                <a:spcPts val="600"/>
              </a:spcAft>
              <a:buFont typeface="Wingdings 2" pitchFamily="18" charset="2"/>
              <a:buNone/>
            </a:pPr>
            <a:r>
              <a:rPr lang="en-US" sz="1200" b="1" dirty="0"/>
              <a:t>Corporate Login</a:t>
            </a:r>
          </a:p>
          <a:p>
            <a:pPr marL="274320" indent="-274320">
              <a:spcBef>
                <a:spcPts val="500"/>
              </a:spcBef>
              <a:buFont typeface="Wingdings" pitchFamily="2" charset="2"/>
              <a:buChar char="ü"/>
              <a:defRPr/>
            </a:pPr>
            <a:endParaRPr lang="en-US" sz="1000" dirty="0">
              <a:solidFill>
                <a:srgbClr val="3F3F3F"/>
              </a:solidFill>
            </a:endParaRPr>
          </a:p>
        </p:txBody>
      </p:sp>
      <p:sp>
        <p:nvSpPr>
          <p:cNvPr id="4" name="Rectangle 3">
            <a:extLst>
              <a:ext uri="{FF2B5EF4-FFF2-40B4-BE49-F238E27FC236}">
                <a16:creationId xmlns:a16="http://schemas.microsoft.com/office/drawing/2014/main" id="{D9DD9150-6C1F-4F1A-913B-1C33A78BBB60}"/>
              </a:ext>
            </a:extLst>
          </p:cNvPr>
          <p:cNvSpPr/>
          <p:nvPr/>
        </p:nvSpPr>
        <p:spPr bwMode="gray">
          <a:xfrm>
            <a:off x="3394120" y="1286624"/>
            <a:ext cx="2378052" cy="3046251"/>
          </a:xfrm>
          <a:prstGeom prst="rect">
            <a:avLst/>
          </a:prstGeom>
          <a:solidFill>
            <a:schemeClr val="bg1"/>
          </a:solidFill>
          <a:ln w="19050" algn="ctr">
            <a:noFill/>
            <a:miter lim="800000"/>
            <a:headEnd/>
            <a:tailEnd/>
          </a:ln>
          <a:effectLst>
            <a:outerShdw blurRad="101600" dist="63500" dir="2700000" algn="tl" rotWithShape="0">
              <a:prstClr val="black">
                <a:alpha val="12000"/>
              </a:prstClr>
            </a:outerShdw>
          </a:effectLst>
        </p:spPr>
        <p:txBody>
          <a:bodyPr wrap="square" lIns="108000" tIns="36000" rIns="36000" bIns="36000" rtlCol="0" anchor="t"/>
          <a:lstStyle/>
          <a:p>
            <a:pPr>
              <a:spcAft>
                <a:spcPts val="600"/>
              </a:spcAft>
              <a:buFont typeface="Wingdings 2" pitchFamily="18" charset="2"/>
              <a:buNone/>
            </a:pPr>
            <a:r>
              <a:rPr lang="en-US" sz="1200" b="1" dirty="0"/>
              <a:t>Team Management</a:t>
            </a:r>
          </a:p>
        </p:txBody>
      </p:sp>
      <p:sp>
        <p:nvSpPr>
          <p:cNvPr id="5" name="Rectangle 4">
            <a:extLst>
              <a:ext uri="{FF2B5EF4-FFF2-40B4-BE49-F238E27FC236}">
                <a16:creationId xmlns:a16="http://schemas.microsoft.com/office/drawing/2014/main" id="{BB34F009-60AD-4978-AD9F-050754152C0D}"/>
              </a:ext>
            </a:extLst>
          </p:cNvPr>
          <p:cNvSpPr/>
          <p:nvPr/>
        </p:nvSpPr>
        <p:spPr bwMode="gray">
          <a:xfrm>
            <a:off x="5973231" y="1286624"/>
            <a:ext cx="2378052" cy="3046260"/>
          </a:xfrm>
          <a:prstGeom prst="rect">
            <a:avLst/>
          </a:prstGeom>
          <a:solidFill>
            <a:schemeClr val="bg1"/>
          </a:solidFill>
          <a:ln w="19050" algn="ctr">
            <a:noFill/>
            <a:miter lim="800000"/>
            <a:headEnd/>
            <a:tailEnd/>
          </a:ln>
          <a:effectLst>
            <a:outerShdw blurRad="101600" dist="63500" dir="2700000" algn="tl" rotWithShape="0">
              <a:prstClr val="black">
                <a:alpha val="12000"/>
              </a:prstClr>
            </a:outerShdw>
          </a:effectLst>
        </p:spPr>
        <p:txBody>
          <a:bodyPr wrap="square" lIns="108000" tIns="36000" rIns="36000" bIns="36000" rtlCol="0" anchor="t"/>
          <a:lstStyle/>
          <a:p>
            <a:pPr>
              <a:lnSpc>
                <a:spcPct val="150000"/>
              </a:lnSpc>
              <a:spcAft>
                <a:spcPts val="600"/>
              </a:spcAft>
              <a:buFont typeface="Wingdings 2" pitchFamily="18" charset="2"/>
              <a:buNone/>
            </a:pPr>
            <a:r>
              <a:rPr lang="en-US" sz="1200" b="1" dirty="0"/>
              <a:t>Individual Login</a:t>
            </a:r>
          </a:p>
        </p:txBody>
      </p:sp>
      <p:sp>
        <p:nvSpPr>
          <p:cNvPr id="6" name="Rectangle 5">
            <a:extLst>
              <a:ext uri="{FF2B5EF4-FFF2-40B4-BE49-F238E27FC236}">
                <a16:creationId xmlns:a16="http://schemas.microsoft.com/office/drawing/2014/main" id="{6C908715-AD00-4C93-9C5B-4128D2DC7ED7}"/>
              </a:ext>
            </a:extLst>
          </p:cNvPr>
          <p:cNvSpPr/>
          <p:nvPr/>
        </p:nvSpPr>
        <p:spPr bwMode="gray">
          <a:xfrm>
            <a:off x="8509820" y="1286623"/>
            <a:ext cx="2378052" cy="3046244"/>
          </a:xfrm>
          <a:prstGeom prst="rect">
            <a:avLst/>
          </a:prstGeom>
          <a:solidFill>
            <a:schemeClr val="bg1"/>
          </a:solidFill>
          <a:ln w="19050" algn="ctr">
            <a:noFill/>
            <a:miter lim="800000"/>
            <a:headEnd/>
            <a:tailEnd/>
          </a:ln>
          <a:effectLst>
            <a:outerShdw blurRad="101600" dist="63500" dir="2700000" algn="tl" rotWithShape="0">
              <a:prstClr val="black">
                <a:alpha val="12000"/>
              </a:prstClr>
            </a:outerShdw>
          </a:effectLst>
        </p:spPr>
        <p:txBody>
          <a:bodyPr wrap="square" lIns="108000" tIns="36000" rIns="36000" bIns="36000" rtlCol="0" anchor="t"/>
          <a:lstStyle/>
          <a:p>
            <a:pPr>
              <a:spcAft>
                <a:spcPts val="600"/>
              </a:spcAft>
              <a:buFont typeface="Wingdings 2" pitchFamily="18" charset="2"/>
              <a:buNone/>
            </a:pPr>
            <a:r>
              <a:rPr lang="en-US" sz="1200" b="1" dirty="0"/>
              <a:t>  Statistics</a:t>
            </a:r>
          </a:p>
          <a:p>
            <a:pPr>
              <a:spcBef>
                <a:spcPts val="500"/>
              </a:spcBef>
              <a:defRPr/>
            </a:pPr>
            <a:endParaRPr lang="en-US" sz="1000" dirty="0">
              <a:solidFill>
                <a:srgbClr val="3F3F3F"/>
              </a:solidFill>
            </a:endParaRPr>
          </a:p>
        </p:txBody>
      </p:sp>
      <p:cxnSp>
        <p:nvCxnSpPr>
          <p:cNvPr id="7" name="Straight Connector 6">
            <a:extLst>
              <a:ext uri="{FF2B5EF4-FFF2-40B4-BE49-F238E27FC236}">
                <a16:creationId xmlns:a16="http://schemas.microsoft.com/office/drawing/2014/main" id="{CEC09D18-FE5A-4793-B570-3E0F467F1877}"/>
              </a:ext>
            </a:extLst>
          </p:cNvPr>
          <p:cNvCxnSpPr>
            <a:cxnSpLocks/>
          </p:cNvCxnSpPr>
          <p:nvPr/>
        </p:nvCxnSpPr>
        <p:spPr>
          <a:xfrm>
            <a:off x="815009" y="1280124"/>
            <a:ext cx="2378052" cy="0"/>
          </a:xfrm>
          <a:prstGeom prst="line">
            <a:avLst/>
          </a:prstGeom>
          <a:ln w="38100">
            <a:solidFill>
              <a:srgbClr val="E3E58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0D7E39E-D038-45C6-B763-F3961D7EB761}"/>
              </a:ext>
            </a:extLst>
          </p:cNvPr>
          <p:cNvCxnSpPr>
            <a:cxnSpLocks/>
          </p:cNvCxnSpPr>
          <p:nvPr/>
        </p:nvCxnSpPr>
        <p:spPr>
          <a:xfrm>
            <a:off x="3394120" y="1280124"/>
            <a:ext cx="2378052" cy="0"/>
          </a:xfrm>
          <a:prstGeom prst="line">
            <a:avLst/>
          </a:prstGeom>
          <a:ln w="38100">
            <a:solidFill>
              <a:srgbClr val="E3E58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153CC4-DD41-46D1-A14C-FA55B3E3C4A4}"/>
              </a:ext>
            </a:extLst>
          </p:cNvPr>
          <p:cNvCxnSpPr>
            <a:cxnSpLocks/>
          </p:cNvCxnSpPr>
          <p:nvPr/>
        </p:nvCxnSpPr>
        <p:spPr>
          <a:xfrm>
            <a:off x="5973231" y="1280124"/>
            <a:ext cx="2378052" cy="0"/>
          </a:xfrm>
          <a:prstGeom prst="line">
            <a:avLst/>
          </a:prstGeom>
          <a:ln w="38100">
            <a:solidFill>
              <a:srgbClr val="E3E58C"/>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E9C0C5B-8F81-4C78-A774-D59CF1371AF3}"/>
              </a:ext>
            </a:extLst>
          </p:cNvPr>
          <p:cNvCxnSpPr>
            <a:cxnSpLocks/>
          </p:cNvCxnSpPr>
          <p:nvPr/>
        </p:nvCxnSpPr>
        <p:spPr>
          <a:xfrm>
            <a:off x="8476418" y="1286623"/>
            <a:ext cx="2378052" cy="0"/>
          </a:xfrm>
          <a:prstGeom prst="line">
            <a:avLst/>
          </a:prstGeom>
          <a:ln w="38100">
            <a:solidFill>
              <a:srgbClr val="E3E58C"/>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E035F89-D211-4C82-8ABC-1D4CB679F67C}"/>
              </a:ext>
            </a:extLst>
          </p:cNvPr>
          <p:cNvSpPr/>
          <p:nvPr/>
        </p:nvSpPr>
        <p:spPr bwMode="gray">
          <a:xfrm>
            <a:off x="886054" y="4456175"/>
            <a:ext cx="2235962" cy="2152915"/>
          </a:xfrm>
          <a:prstGeom prst="rect">
            <a:avLst/>
          </a:prstGeom>
          <a:solidFill>
            <a:schemeClr val="bg1"/>
          </a:solidFill>
          <a:ln w="19050" algn="ctr">
            <a:noFill/>
            <a:miter lim="800000"/>
            <a:headEnd/>
            <a:tailEnd/>
          </a:ln>
          <a:effectLst>
            <a:outerShdw blurRad="101600" dist="63500" dir="2700000" algn="tl" rotWithShape="0">
              <a:prstClr val="black">
                <a:alpha val="12000"/>
              </a:prstClr>
            </a:outerShdw>
          </a:effectLst>
        </p:spPr>
        <p:txBody>
          <a:bodyPr wrap="square" lIns="108000" tIns="36000" rIns="36000" bIns="36000" rtlCol="0" anchor="t"/>
          <a:lstStyle/>
          <a:p>
            <a:pPr>
              <a:spcAft>
                <a:spcPts val="600"/>
              </a:spcAft>
              <a:buFont typeface="Wingdings 2" pitchFamily="18" charset="2"/>
              <a:buNone/>
            </a:pPr>
            <a:r>
              <a:rPr lang="en-US" sz="1200" b="1" dirty="0"/>
              <a:t>  Robust Security </a:t>
            </a:r>
          </a:p>
          <a:p>
            <a:pPr marL="274320" indent="-274320">
              <a:spcBef>
                <a:spcPts val="500"/>
              </a:spcBef>
              <a:buFont typeface="Wingdings" pitchFamily="2" charset="2"/>
              <a:buChar char="ü"/>
              <a:defRPr/>
            </a:pPr>
            <a:endParaRPr lang="en-US" sz="1000" dirty="0">
              <a:solidFill>
                <a:srgbClr val="3F3F3F"/>
              </a:solidFill>
            </a:endParaRPr>
          </a:p>
        </p:txBody>
      </p:sp>
      <p:cxnSp>
        <p:nvCxnSpPr>
          <p:cNvPr id="13" name="Straight Connector 12">
            <a:extLst>
              <a:ext uri="{FF2B5EF4-FFF2-40B4-BE49-F238E27FC236}">
                <a16:creationId xmlns:a16="http://schemas.microsoft.com/office/drawing/2014/main" id="{B9403FB1-93BD-466D-AFFE-F3FB4E675C1C}"/>
              </a:ext>
            </a:extLst>
          </p:cNvPr>
          <p:cNvCxnSpPr>
            <a:cxnSpLocks/>
          </p:cNvCxnSpPr>
          <p:nvPr/>
        </p:nvCxnSpPr>
        <p:spPr>
          <a:xfrm>
            <a:off x="886054" y="4456175"/>
            <a:ext cx="2235962" cy="0"/>
          </a:xfrm>
          <a:prstGeom prst="line">
            <a:avLst/>
          </a:prstGeom>
          <a:ln w="38100">
            <a:solidFill>
              <a:srgbClr val="E3E58C"/>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BFF9408-3351-4DBA-8BDF-B5A10C1598ED}"/>
              </a:ext>
            </a:extLst>
          </p:cNvPr>
          <p:cNvSpPr/>
          <p:nvPr/>
        </p:nvSpPr>
        <p:spPr bwMode="gray">
          <a:xfrm>
            <a:off x="6137924" y="4528529"/>
            <a:ext cx="2235962" cy="2152915"/>
          </a:xfrm>
          <a:prstGeom prst="rect">
            <a:avLst/>
          </a:prstGeom>
          <a:solidFill>
            <a:schemeClr val="bg1"/>
          </a:solidFill>
          <a:ln w="19050" algn="ctr">
            <a:noFill/>
            <a:miter lim="800000"/>
            <a:headEnd/>
            <a:tailEnd/>
          </a:ln>
          <a:effectLst>
            <a:outerShdw blurRad="101600" dist="63500" dir="2700000" algn="tl" rotWithShape="0">
              <a:prstClr val="black">
                <a:alpha val="12000"/>
              </a:prstClr>
            </a:outerShdw>
          </a:effectLst>
        </p:spPr>
        <p:txBody>
          <a:bodyPr wrap="square" lIns="108000" tIns="36000" rIns="36000" bIns="36000" rtlCol="0" anchor="t"/>
          <a:lstStyle/>
          <a:p>
            <a:pPr>
              <a:spcAft>
                <a:spcPts val="600"/>
              </a:spcAft>
              <a:buFont typeface="Wingdings 2" pitchFamily="18" charset="2"/>
              <a:buNone/>
            </a:pPr>
            <a:r>
              <a:rPr lang="en-US" sz="1200" b="1" dirty="0"/>
              <a:t>  Common Data Services</a:t>
            </a:r>
          </a:p>
          <a:p>
            <a:pPr>
              <a:spcBef>
                <a:spcPts val="500"/>
              </a:spcBef>
              <a:defRPr/>
            </a:pPr>
            <a:endParaRPr lang="en-US" sz="1000" dirty="0"/>
          </a:p>
        </p:txBody>
      </p:sp>
      <p:sp>
        <p:nvSpPr>
          <p:cNvPr id="15" name="Rectangle 14">
            <a:extLst>
              <a:ext uri="{FF2B5EF4-FFF2-40B4-BE49-F238E27FC236}">
                <a16:creationId xmlns:a16="http://schemas.microsoft.com/office/drawing/2014/main" id="{EC90AFD7-6CF3-4B36-BF2F-FF717C4DD26A}"/>
              </a:ext>
            </a:extLst>
          </p:cNvPr>
          <p:cNvSpPr/>
          <p:nvPr/>
        </p:nvSpPr>
        <p:spPr bwMode="gray">
          <a:xfrm>
            <a:off x="3478920" y="4501418"/>
            <a:ext cx="2235962" cy="2152915"/>
          </a:xfrm>
          <a:prstGeom prst="rect">
            <a:avLst/>
          </a:prstGeom>
          <a:solidFill>
            <a:schemeClr val="bg1"/>
          </a:solidFill>
          <a:ln w="19050" algn="ctr">
            <a:noFill/>
            <a:miter lim="800000"/>
            <a:headEnd/>
            <a:tailEnd/>
          </a:ln>
          <a:effectLst>
            <a:outerShdw blurRad="101600" dist="63500" dir="2700000" algn="tl" rotWithShape="0">
              <a:prstClr val="black">
                <a:alpha val="12000"/>
              </a:prstClr>
            </a:outerShdw>
          </a:effectLst>
        </p:spPr>
        <p:txBody>
          <a:bodyPr wrap="square" lIns="108000" tIns="36000" rIns="36000" bIns="36000" rtlCol="0" anchor="t"/>
          <a:lstStyle/>
          <a:p>
            <a:pPr>
              <a:spcAft>
                <a:spcPts val="600"/>
              </a:spcAft>
              <a:buFont typeface="Wingdings 2" pitchFamily="18" charset="2"/>
              <a:buNone/>
            </a:pPr>
            <a:r>
              <a:rPr lang="en-US" sz="1200" b="1" dirty="0"/>
              <a:t> Monitoring</a:t>
            </a:r>
          </a:p>
        </p:txBody>
      </p:sp>
      <p:cxnSp>
        <p:nvCxnSpPr>
          <p:cNvPr id="16" name="Straight Connector 15">
            <a:extLst>
              <a:ext uri="{FF2B5EF4-FFF2-40B4-BE49-F238E27FC236}">
                <a16:creationId xmlns:a16="http://schemas.microsoft.com/office/drawing/2014/main" id="{0F45C24E-6AC2-49AD-BB96-1B67B1F740D4}"/>
              </a:ext>
            </a:extLst>
          </p:cNvPr>
          <p:cNvCxnSpPr>
            <a:cxnSpLocks/>
          </p:cNvCxnSpPr>
          <p:nvPr/>
        </p:nvCxnSpPr>
        <p:spPr>
          <a:xfrm>
            <a:off x="3478920" y="4482911"/>
            <a:ext cx="2235962" cy="0"/>
          </a:xfrm>
          <a:prstGeom prst="line">
            <a:avLst/>
          </a:prstGeom>
          <a:ln w="38100">
            <a:solidFill>
              <a:srgbClr val="E3E58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4E2D62-7207-4E91-8608-F28A940518E1}"/>
              </a:ext>
            </a:extLst>
          </p:cNvPr>
          <p:cNvCxnSpPr>
            <a:cxnSpLocks/>
          </p:cNvCxnSpPr>
          <p:nvPr/>
        </p:nvCxnSpPr>
        <p:spPr>
          <a:xfrm>
            <a:off x="6137924" y="4509647"/>
            <a:ext cx="2235962" cy="0"/>
          </a:xfrm>
          <a:prstGeom prst="line">
            <a:avLst/>
          </a:prstGeom>
          <a:ln w="38100">
            <a:solidFill>
              <a:srgbClr val="E3E58C"/>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410AFA5B-116B-4FFA-B724-A9924E443223}"/>
              </a:ext>
            </a:extLst>
          </p:cNvPr>
          <p:cNvSpPr txBox="1">
            <a:spLocks/>
          </p:cNvSpPr>
          <p:nvPr/>
        </p:nvSpPr>
        <p:spPr bwMode="gray">
          <a:xfrm>
            <a:off x="571041" y="439307"/>
            <a:ext cx="10360152" cy="566928"/>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i="0" kern="1200">
                <a:solidFill>
                  <a:schemeClr val="tx1"/>
                </a:solidFill>
                <a:latin typeface="Chronicle Display Black" pitchFamily="2" charset="0"/>
                <a:ea typeface="+mj-ea"/>
                <a:cs typeface="+mj-cs"/>
              </a:defRPr>
            </a:lvl1pPr>
          </a:lstStyle>
          <a:p>
            <a:pPr marL="8929">
              <a:spcBef>
                <a:spcPts val="67"/>
              </a:spcBef>
              <a:defRPr/>
            </a:pPr>
            <a:r>
              <a:rPr lang="en-US" sz="3600" b="0" kern="0" spc="-14" dirty="0">
                <a:solidFill>
                  <a:srgbClr val="000000"/>
                </a:solidFill>
              </a:rPr>
              <a:t>Space – Overall Scope</a:t>
            </a:r>
            <a:r>
              <a:rPr lang="en-US" sz="2400" b="0" kern="0" spc="-14" dirty="0">
                <a:solidFill>
                  <a:srgbClr val="000000"/>
                </a:solidFill>
              </a:rPr>
              <a:t> </a:t>
            </a:r>
            <a:endParaRPr lang="en-US" sz="2400" b="0" kern="0" dirty="0">
              <a:solidFill>
                <a:sysClr val="window" lastClr="FFFFFF"/>
              </a:solidFill>
            </a:endParaRPr>
          </a:p>
        </p:txBody>
      </p:sp>
      <p:sp>
        <p:nvSpPr>
          <p:cNvPr id="19" name="TextBox 18">
            <a:extLst>
              <a:ext uri="{FF2B5EF4-FFF2-40B4-BE49-F238E27FC236}">
                <a16:creationId xmlns:a16="http://schemas.microsoft.com/office/drawing/2014/main" id="{A1B98789-32E6-4B7C-8AC8-101BBDBD21B1}"/>
              </a:ext>
            </a:extLst>
          </p:cNvPr>
          <p:cNvSpPr txBox="1"/>
          <p:nvPr/>
        </p:nvSpPr>
        <p:spPr>
          <a:xfrm>
            <a:off x="8907694" y="5419336"/>
            <a:ext cx="3071973" cy="446276"/>
          </a:xfrm>
          <a:prstGeom prst="rect">
            <a:avLst/>
          </a:prstGeom>
          <a:noFill/>
        </p:spPr>
        <p:txBody>
          <a:bodyPr wrap="square" lIns="0" tIns="0" rIns="0" bIns="0" rtlCol="0">
            <a:spAutoFit/>
          </a:bodyPr>
          <a:lstStyle/>
          <a:p>
            <a:pPr marL="285750" indent="-285750">
              <a:spcBef>
                <a:spcPts val="600"/>
              </a:spcBef>
              <a:buSzPct val="100000"/>
              <a:buFont typeface="Wingdings" panose="05000000000000000000" pitchFamily="2" charset="2"/>
              <a:buChar char="ü"/>
            </a:pPr>
            <a:r>
              <a:rPr lang="en-US" sz="1200" dirty="0">
                <a:solidFill>
                  <a:srgbClr val="313131"/>
                </a:solidFill>
              </a:rPr>
              <a:t>MVP Scope</a:t>
            </a:r>
          </a:p>
          <a:p>
            <a:pPr marL="285750" indent="-285750">
              <a:spcBef>
                <a:spcPts val="600"/>
              </a:spcBef>
              <a:buSzPct val="100000"/>
              <a:buFont typeface="Verdana" panose="020B0604030504040204" pitchFamily="34" charset="0"/>
              <a:buChar char="+"/>
            </a:pPr>
            <a:r>
              <a:rPr lang="en-US" sz="1200" dirty="0">
                <a:solidFill>
                  <a:srgbClr val="313131"/>
                </a:solidFill>
              </a:rPr>
              <a:t>To be covered in future releases</a:t>
            </a:r>
          </a:p>
        </p:txBody>
      </p:sp>
      <p:sp>
        <p:nvSpPr>
          <p:cNvPr id="22" name="Text Placeholder 1">
            <a:extLst>
              <a:ext uri="{FF2B5EF4-FFF2-40B4-BE49-F238E27FC236}">
                <a16:creationId xmlns:a16="http://schemas.microsoft.com/office/drawing/2014/main" id="{5325188C-794F-42D4-92F8-63D2459DCF27}"/>
              </a:ext>
            </a:extLst>
          </p:cNvPr>
          <p:cNvSpPr txBox="1">
            <a:spLocks/>
          </p:cNvSpPr>
          <p:nvPr/>
        </p:nvSpPr>
        <p:spPr>
          <a:xfrm>
            <a:off x="551028" y="312108"/>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sz="900" b="1" kern="0" cap="all" spc="250" dirty="0">
                <a:solidFill>
                  <a:srgbClr val="787878">
                    <a:lumMod val="60000"/>
                    <a:lumOff val="40000"/>
                  </a:srgbClr>
                </a:solidFill>
                <a:latin typeface="Open Sans"/>
                <a:ea typeface="Nexa Black" charset="0"/>
                <a:cs typeface="Nexa Black" charset="0"/>
              </a:rPr>
              <a:t>SCOPE</a:t>
            </a:r>
            <a:endPar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5691F2F-111B-40A7-979A-45153545174A}"/>
                  </a:ext>
                </a:extLst>
              </p14:cNvPr>
              <p14:cNvContentPartPr/>
              <p14:nvPr/>
            </p14:nvContentPartPr>
            <p14:xfrm>
              <a:off x="3218036" y="6415478"/>
              <a:ext cx="218160" cy="142560"/>
            </p14:xfrm>
          </p:contentPart>
        </mc:Choice>
        <mc:Fallback>
          <p:pic>
            <p:nvPicPr>
              <p:cNvPr id="2" name="Ink 1">
                <a:extLst>
                  <a:ext uri="{FF2B5EF4-FFF2-40B4-BE49-F238E27FC236}">
                    <a16:creationId xmlns:a16="http://schemas.microsoft.com/office/drawing/2014/main" id="{E5691F2F-111B-40A7-979A-45153545174A}"/>
                  </a:ext>
                </a:extLst>
              </p:cNvPr>
              <p:cNvPicPr/>
              <p:nvPr/>
            </p:nvPicPr>
            <p:blipFill>
              <a:blip r:embed="rId3"/>
              <a:stretch>
                <a:fillRect/>
              </a:stretch>
            </p:blipFill>
            <p:spPr>
              <a:xfrm>
                <a:off x="3155396" y="6352838"/>
                <a:ext cx="343800" cy="268200"/>
              </a:xfrm>
              <a:prstGeom prst="rect">
                <a:avLst/>
              </a:prstGeom>
            </p:spPr>
          </p:pic>
        </mc:Fallback>
      </mc:AlternateContent>
    </p:spTree>
    <p:extLst>
      <p:ext uri="{BB962C8B-B14F-4D97-AF65-F5344CB8AC3E}">
        <p14:creationId xmlns:p14="http://schemas.microsoft.com/office/powerpoint/2010/main" val="33183995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E694F543-DE87-4147-87E3-8B0161C00112}"/>
              </a:ext>
            </a:extLst>
          </p:cNvPr>
          <p:cNvSpPr/>
          <p:nvPr/>
        </p:nvSpPr>
        <p:spPr bwMode="gray">
          <a:xfrm>
            <a:off x="10056697" y="1947221"/>
            <a:ext cx="1851173" cy="649883"/>
          </a:xfrm>
          <a:prstGeom prst="rect">
            <a:avLst/>
          </a:prstGeom>
          <a:solidFill>
            <a:schemeClr val="bg1"/>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IN" sz="1600" b="1" dirty="0">
                <a:solidFill>
                  <a:schemeClr val="bg1"/>
                </a:solidFill>
              </a:rPr>
              <a:t>v</a:t>
            </a:r>
          </a:p>
        </p:txBody>
      </p:sp>
      <p:sp>
        <p:nvSpPr>
          <p:cNvPr id="138" name="Rectangle 137">
            <a:extLst>
              <a:ext uri="{FF2B5EF4-FFF2-40B4-BE49-F238E27FC236}">
                <a16:creationId xmlns:a16="http://schemas.microsoft.com/office/drawing/2014/main" id="{426D90AC-FC41-48C2-AEB3-963DBBA0C0AD}"/>
              </a:ext>
            </a:extLst>
          </p:cNvPr>
          <p:cNvSpPr/>
          <p:nvPr/>
        </p:nvSpPr>
        <p:spPr bwMode="gray">
          <a:xfrm>
            <a:off x="8083537" y="1945959"/>
            <a:ext cx="1851173" cy="649883"/>
          </a:xfrm>
          <a:prstGeom prst="rect">
            <a:avLst/>
          </a:prstGeom>
          <a:solidFill>
            <a:schemeClr val="bg1"/>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IN" sz="1600" b="1" dirty="0">
                <a:solidFill>
                  <a:schemeClr val="bg1"/>
                </a:solidFill>
              </a:rPr>
              <a:t>v</a:t>
            </a:r>
          </a:p>
        </p:txBody>
      </p:sp>
      <p:sp>
        <p:nvSpPr>
          <p:cNvPr id="128" name="Rectangle 127">
            <a:extLst>
              <a:ext uri="{FF2B5EF4-FFF2-40B4-BE49-F238E27FC236}">
                <a16:creationId xmlns:a16="http://schemas.microsoft.com/office/drawing/2014/main" id="{0DB11C8E-DB23-413F-BB3B-8495F09EE05F}"/>
              </a:ext>
            </a:extLst>
          </p:cNvPr>
          <p:cNvSpPr/>
          <p:nvPr/>
        </p:nvSpPr>
        <p:spPr bwMode="gray">
          <a:xfrm>
            <a:off x="6110377" y="1937372"/>
            <a:ext cx="1851173" cy="649883"/>
          </a:xfrm>
          <a:prstGeom prst="rect">
            <a:avLst/>
          </a:prstGeom>
          <a:solidFill>
            <a:schemeClr val="bg1"/>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IN" sz="1600" b="1" dirty="0">
                <a:solidFill>
                  <a:schemeClr val="bg1"/>
                </a:solidFill>
              </a:rPr>
              <a:t>v</a:t>
            </a:r>
          </a:p>
        </p:txBody>
      </p:sp>
      <p:sp>
        <p:nvSpPr>
          <p:cNvPr id="127" name="Rectangle 126">
            <a:extLst>
              <a:ext uri="{FF2B5EF4-FFF2-40B4-BE49-F238E27FC236}">
                <a16:creationId xmlns:a16="http://schemas.microsoft.com/office/drawing/2014/main" id="{512746A6-A0C4-4E45-9BEF-92E6C48F742F}"/>
              </a:ext>
            </a:extLst>
          </p:cNvPr>
          <p:cNvSpPr/>
          <p:nvPr/>
        </p:nvSpPr>
        <p:spPr bwMode="gray">
          <a:xfrm>
            <a:off x="4167625" y="1921485"/>
            <a:ext cx="1849678" cy="649883"/>
          </a:xfrm>
          <a:prstGeom prst="rect">
            <a:avLst/>
          </a:prstGeom>
          <a:solidFill>
            <a:schemeClr val="bg1"/>
          </a:solidFill>
          <a:ln w="19050" algn="ctr">
            <a:solidFill>
              <a:schemeClr val="accent1">
                <a:lumMod val="20000"/>
                <a:lumOff val="8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IN" sz="1600" b="1" dirty="0">
                <a:solidFill>
                  <a:schemeClr val="bg1"/>
                </a:solidFill>
              </a:rPr>
              <a:t>v</a:t>
            </a:r>
          </a:p>
        </p:txBody>
      </p:sp>
      <p:sp>
        <p:nvSpPr>
          <p:cNvPr id="116" name="Rectangle 115">
            <a:extLst>
              <a:ext uri="{FF2B5EF4-FFF2-40B4-BE49-F238E27FC236}">
                <a16:creationId xmlns:a16="http://schemas.microsoft.com/office/drawing/2014/main" id="{2E0A5492-4056-4F35-8B9A-3054A7ED97C0}"/>
              </a:ext>
            </a:extLst>
          </p:cNvPr>
          <p:cNvSpPr/>
          <p:nvPr/>
        </p:nvSpPr>
        <p:spPr bwMode="gray">
          <a:xfrm>
            <a:off x="2452189" y="1921485"/>
            <a:ext cx="1612284" cy="649883"/>
          </a:xfrm>
          <a:prstGeom prst="rect">
            <a:avLst/>
          </a:prstGeom>
          <a:solidFill>
            <a:schemeClr val="bg1"/>
          </a:solidFill>
          <a:ln w="19050" algn="ctr">
            <a:solidFill>
              <a:schemeClr val="accent5">
                <a:lumMod val="20000"/>
                <a:lumOff val="8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IN" sz="1600" b="1" dirty="0">
                <a:solidFill>
                  <a:schemeClr val="bg1"/>
                </a:solidFill>
              </a:rPr>
              <a:t>v</a:t>
            </a:r>
          </a:p>
        </p:txBody>
      </p:sp>
      <p:sp>
        <p:nvSpPr>
          <p:cNvPr id="115" name="Rectangle 114">
            <a:extLst>
              <a:ext uri="{FF2B5EF4-FFF2-40B4-BE49-F238E27FC236}">
                <a16:creationId xmlns:a16="http://schemas.microsoft.com/office/drawing/2014/main" id="{9F334BB4-87B4-492A-BD25-6E98660BC21B}"/>
              </a:ext>
            </a:extLst>
          </p:cNvPr>
          <p:cNvSpPr/>
          <p:nvPr/>
        </p:nvSpPr>
        <p:spPr bwMode="gray">
          <a:xfrm>
            <a:off x="657935" y="1932964"/>
            <a:ext cx="1691102" cy="649883"/>
          </a:xfrm>
          <a:prstGeom prst="rect">
            <a:avLst/>
          </a:prstGeom>
          <a:solidFill>
            <a:schemeClr val="bg1"/>
          </a:solidFill>
          <a:ln w="19050" algn="ctr">
            <a:solidFill>
              <a:schemeClr val="accent3">
                <a:lumMod val="20000"/>
                <a:lumOff val="8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IN" sz="1600" b="1" dirty="0">
                <a:solidFill>
                  <a:schemeClr val="bg1"/>
                </a:solidFill>
              </a:rPr>
              <a:t>vv</a:t>
            </a:r>
          </a:p>
        </p:txBody>
      </p:sp>
      <p:sp>
        <p:nvSpPr>
          <p:cNvPr id="20" name="Graphic 1100">
            <a:extLst>
              <a:ext uri="{FF2B5EF4-FFF2-40B4-BE49-F238E27FC236}">
                <a16:creationId xmlns:a16="http://schemas.microsoft.com/office/drawing/2014/main" id="{8379368D-AF0B-4C77-9082-3A7ED1BC7121}"/>
              </a:ext>
            </a:extLst>
          </p:cNvPr>
          <p:cNvSpPr/>
          <p:nvPr/>
        </p:nvSpPr>
        <p:spPr>
          <a:xfrm>
            <a:off x="3119315" y="2118732"/>
            <a:ext cx="308808" cy="283000"/>
          </a:xfrm>
          <a:custGeom>
            <a:avLst/>
            <a:gdLst>
              <a:gd name="connsiteX0" fmla="*/ 201923 w 208951"/>
              <a:gd name="connsiteY0" fmla="*/ 46651 h 177522"/>
              <a:gd name="connsiteX1" fmla="*/ 120770 w 208951"/>
              <a:gd name="connsiteY1" fmla="*/ 46651 h 177522"/>
              <a:gd name="connsiteX2" fmla="*/ 121409 w 208951"/>
              <a:gd name="connsiteY2" fmla="*/ 45374 h 177522"/>
              <a:gd name="connsiteX3" fmla="*/ 194254 w 208951"/>
              <a:gd name="connsiteY3" fmla="*/ 14092 h 177522"/>
              <a:gd name="connsiteX4" fmla="*/ 201923 w 208951"/>
              <a:gd name="connsiteY4" fmla="*/ 8985 h 177522"/>
              <a:gd name="connsiteX5" fmla="*/ 196810 w 208951"/>
              <a:gd name="connsiteY5" fmla="*/ 1324 h 177522"/>
              <a:gd name="connsiteX6" fmla="*/ 196810 w 208951"/>
              <a:gd name="connsiteY6" fmla="*/ 1324 h 177522"/>
              <a:gd name="connsiteX7" fmla="*/ 110546 w 208951"/>
              <a:gd name="connsiteY7" fmla="*/ 38352 h 177522"/>
              <a:gd name="connsiteX8" fmla="*/ 106712 w 208951"/>
              <a:gd name="connsiteY8" fmla="*/ 46012 h 177522"/>
              <a:gd name="connsiteX9" fmla="*/ 79874 w 208951"/>
              <a:gd name="connsiteY9" fmla="*/ 46012 h 177522"/>
              <a:gd name="connsiteX10" fmla="*/ 67734 w 208951"/>
              <a:gd name="connsiteY10" fmla="*/ 28137 h 177522"/>
              <a:gd name="connsiteX11" fmla="*/ 62622 w 208951"/>
              <a:gd name="connsiteY11" fmla="*/ 24945 h 177522"/>
              <a:gd name="connsiteX12" fmla="*/ 6390 w 208951"/>
              <a:gd name="connsiteY12" fmla="*/ 24945 h 177522"/>
              <a:gd name="connsiteX13" fmla="*/ 0 w 208951"/>
              <a:gd name="connsiteY13" fmla="*/ 31329 h 177522"/>
              <a:gd name="connsiteX14" fmla="*/ 0 w 208951"/>
              <a:gd name="connsiteY14" fmla="*/ 171139 h 177522"/>
              <a:gd name="connsiteX15" fmla="*/ 6390 w 208951"/>
              <a:gd name="connsiteY15" fmla="*/ 177522 h 177522"/>
              <a:gd name="connsiteX16" fmla="*/ 202561 w 208951"/>
              <a:gd name="connsiteY16" fmla="*/ 177522 h 177522"/>
              <a:gd name="connsiteX17" fmla="*/ 208951 w 208951"/>
              <a:gd name="connsiteY17" fmla="*/ 171139 h 177522"/>
              <a:gd name="connsiteX18" fmla="*/ 208951 w 208951"/>
              <a:gd name="connsiteY18" fmla="*/ 52396 h 177522"/>
              <a:gd name="connsiteX19" fmla="*/ 201923 w 208951"/>
              <a:gd name="connsiteY19" fmla="*/ 46651 h 177522"/>
              <a:gd name="connsiteX20" fmla="*/ 201923 w 208951"/>
              <a:gd name="connsiteY20" fmla="*/ 46651 h 177522"/>
              <a:gd name="connsiteX21" fmla="*/ 195533 w 208951"/>
              <a:gd name="connsiteY21" fmla="*/ 165393 h 177522"/>
              <a:gd name="connsiteX22" fmla="*/ 12141 w 208951"/>
              <a:gd name="connsiteY22" fmla="*/ 165393 h 177522"/>
              <a:gd name="connsiteX23" fmla="*/ 12141 w 208951"/>
              <a:gd name="connsiteY23" fmla="*/ 38352 h 177522"/>
              <a:gd name="connsiteX24" fmla="*/ 58149 w 208951"/>
              <a:gd name="connsiteY24" fmla="*/ 38352 h 177522"/>
              <a:gd name="connsiteX25" fmla="*/ 70289 w 208951"/>
              <a:gd name="connsiteY25" fmla="*/ 56227 h 177522"/>
              <a:gd name="connsiteX26" fmla="*/ 75402 w 208951"/>
              <a:gd name="connsiteY26" fmla="*/ 59419 h 177522"/>
              <a:gd name="connsiteX27" fmla="*/ 100961 w 208951"/>
              <a:gd name="connsiteY27" fmla="*/ 59419 h 177522"/>
              <a:gd name="connsiteX28" fmla="*/ 93933 w 208951"/>
              <a:gd name="connsiteY28" fmla="*/ 108576 h 177522"/>
              <a:gd name="connsiteX29" fmla="*/ 74763 w 208951"/>
              <a:gd name="connsiteY29" fmla="*/ 89424 h 177522"/>
              <a:gd name="connsiteX30" fmla="*/ 65817 w 208951"/>
              <a:gd name="connsiteY30" fmla="*/ 89424 h 177522"/>
              <a:gd name="connsiteX31" fmla="*/ 65817 w 208951"/>
              <a:gd name="connsiteY31" fmla="*/ 98361 h 177522"/>
              <a:gd name="connsiteX32" fmla="*/ 65817 w 208951"/>
              <a:gd name="connsiteY32" fmla="*/ 98361 h 177522"/>
              <a:gd name="connsiteX33" fmla="*/ 96489 w 208951"/>
              <a:gd name="connsiteY33" fmla="*/ 129004 h 177522"/>
              <a:gd name="connsiteX34" fmla="*/ 100961 w 208951"/>
              <a:gd name="connsiteY34" fmla="*/ 130919 h 177522"/>
              <a:gd name="connsiteX35" fmla="*/ 100961 w 208951"/>
              <a:gd name="connsiteY35" fmla="*/ 130919 h 177522"/>
              <a:gd name="connsiteX36" fmla="*/ 105434 w 208951"/>
              <a:gd name="connsiteY36" fmla="*/ 129004 h 177522"/>
              <a:gd name="connsiteX37" fmla="*/ 135467 w 208951"/>
              <a:gd name="connsiteY37" fmla="*/ 98361 h 177522"/>
              <a:gd name="connsiteX38" fmla="*/ 134828 w 208951"/>
              <a:gd name="connsiteY38" fmla="*/ 89424 h 177522"/>
              <a:gd name="connsiteX39" fmla="*/ 126521 w 208951"/>
              <a:gd name="connsiteY39" fmla="*/ 89424 h 177522"/>
              <a:gd name="connsiteX40" fmla="*/ 107351 w 208951"/>
              <a:gd name="connsiteY40" fmla="*/ 108576 h 177522"/>
              <a:gd name="connsiteX41" fmla="*/ 115019 w 208951"/>
              <a:gd name="connsiteY41" fmla="*/ 59419 h 177522"/>
              <a:gd name="connsiteX42" fmla="*/ 195533 w 208951"/>
              <a:gd name="connsiteY42" fmla="*/ 59419 h 177522"/>
              <a:gd name="connsiteX43" fmla="*/ 195533 w 208951"/>
              <a:gd name="connsiteY43" fmla="*/ 165393 h 17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08951" h="177522">
                <a:moveTo>
                  <a:pt x="201923" y="46651"/>
                </a:moveTo>
                <a:lnTo>
                  <a:pt x="120770" y="46651"/>
                </a:lnTo>
                <a:cubicBezTo>
                  <a:pt x="120770" y="46012"/>
                  <a:pt x="121409" y="46012"/>
                  <a:pt x="121409" y="45374"/>
                </a:cubicBezTo>
                <a:cubicBezTo>
                  <a:pt x="145691" y="4516"/>
                  <a:pt x="191698" y="14092"/>
                  <a:pt x="194254" y="14092"/>
                </a:cubicBezTo>
                <a:cubicBezTo>
                  <a:pt x="198088" y="14731"/>
                  <a:pt x="201283" y="12816"/>
                  <a:pt x="201923" y="8985"/>
                </a:cubicBezTo>
                <a:cubicBezTo>
                  <a:pt x="202561" y="5155"/>
                  <a:pt x="200644" y="1963"/>
                  <a:pt x="196810" y="1324"/>
                </a:cubicBezTo>
                <a:lnTo>
                  <a:pt x="196810" y="1324"/>
                </a:lnTo>
                <a:cubicBezTo>
                  <a:pt x="196172" y="1324"/>
                  <a:pt x="139301" y="-10805"/>
                  <a:pt x="110546" y="38352"/>
                </a:cubicBezTo>
                <a:cubicBezTo>
                  <a:pt x="109269" y="40905"/>
                  <a:pt x="107990" y="43459"/>
                  <a:pt x="106712" y="46012"/>
                </a:cubicBezTo>
                <a:lnTo>
                  <a:pt x="79874" y="46012"/>
                </a:lnTo>
                <a:lnTo>
                  <a:pt x="67734" y="28137"/>
                </a:lnTo>
                <a:cubicBezTo>
                  <a:pt x="66456" y="26222"/>
                  <a:pt x="64539" y="24945"/>
                  <a:pt x="62622" y="24945"/>
                </a:cubicBezTo>
                <a:lnTo>
                  <a:pt x="6390" y="24945"/>
                </a:lnTo>
                <a:cubicBezTo>
                  <a:pt x="2556" y="24945"/>
                  <a:pt x="0" y="27499"/>
                  <a:pt x="0" y="31329"/>
                </a:cubicBezTo>
                <a:lnTo>
                  <a:pt x="0" y="171139"/>
                </a:lnTo>
                <a:cubicBezTo>
                  <a:pt x="0" y="174969"/>
                  <a:pt x="2556" y="177522"/>
                  <a:pt x="6390" y="177522"/>
                </a:cubicBezTo>
                <a:lnTo>
                  <a:pt x="202561" y="177522"/>
                </a:lnTo>
                <a:cubicBezTo>
                  <a:pt x="206395" y="177522"/>
                  <a:pt x="208951" y="174969"/>
                  <a:pt x="208951" y="171139"/>
                </a:cubicBezTo>
                <a:lnTo>
                  <a:pt x="208951" y="52396"/>
                </a:lnTo>
                <a:cubicBezTo>
                  <a:pt x="208951" y="49204"/>
                  <a:pt x="205756" y="46651"/>
                  <a:pt x="201923" y="46651"/>
                </a:cubicBezTo>
                <a:lnTo>
                  <a:pt x="201923" y="46651"/>
                </a:lnTo>
                <a:close/>
                <a:moveTo>
                  <a:pt x="195533" y="165393"/>
                </a:moveTo>
                <a:lnTo>
                  <a:pt x="12141" y="165393"/>
                </a:lnTo>
                <a:lnTo>
                  <a:pt x="12141" y="38352"/>
                </a:lnTo>
                <a:lnTo>
                  <a:pt x="58149" y="38352"/>
                </a:lnTo>
                <a:lnTo>
                  <a:pt x="70289" y="56227"/>
                </a:lnTo>
                <a:cubicBezTo>
                  <a:pt x="71568" y="58142"/>
                  <a:pt x="73484" y="58780"/>
                  <a:pt x="75402" y="59419"/>
                </a:cubicBezTo>
                <a:lnTo>
                  <a:pt x="100961" y="59419"/>
                </a:lnTo>
                <a:cubicBezTo>
                  <a:pt x="96489" y="75379"/>
                  <a:pt x="93933" y="91977"/>
                  <a:pt x="93933" y="108576"/>
                </a:cubicBezTo>
                <a:lnTo>
                  <a:pt x="74763" y="89424"/>
                </a:lnTo>
                <a:cubicBezTo>
                  <a:pt x="72207" y="86870"/>
                  <a:pt x="68373" y="86870"/>
                  <a:pt x="65817" y="89424"/>
                </a:cubicBezTo>
                <a:cubicBezTo>
                  <a:pt x="63261" y="91977"/>
                  <a:pt x="63261" y="95808"/>
                  <a:pt x="65817" y="98361"/>
                </a:cubicBezTo>
                <a:cubicBezTo>
                  <a:pt x="65817" y="98361"/>
                  <a:pt x="65817" y="98361"/>
                  <a:pt x="65817" y="98361"/>
                </a:cubicBezTo>
                <a:lnTo>
                  <a:pt x="96489" y="129004"/>
                </a:lnTo>
                <a:cubicBezTo>
                  <a:pt x="97766" y="130281"/>
                  <a:pt x="99044" y="130919"/>
                  <a:pt x="100961" y="130919"/>
                </a:cubicBezTo>
                <a:lnTo>
                  <a:pt x="100961" y="130919"/>
                </a:lnTo>
                <a:cubicBezTo>
                  <a:pt x="102879" y="130919"/>
                  <a:pt x="104156" y="130281"/>
                  <a:pt x="105434" y="129004"/>
                </a:cubicBezTo>
                <a:lnTo>
                  <a:pt x="135467" y="98361"/>
                </a:lnTo>
                <a:cubicBezTo>
                  <a:pt x="138023" y="95808"/>
                  <a:pt x="137384" y="91339"/>
                  <a:pt x="134828" y="89424"/>
                </a:cubicBezTo>
                <a:cubicBezTo>
                  <a:pt x="132272" y="87508"/>
                  <a:pt x="129077" y="87508"/>
                  <a:pt x="126521" y="89424"/>
                </a:cubicBezTo>
                <a:lnTo>
                  <a:pt x="107351" y="108576"/>
                </a:lnTo>
                <a:cubicBezTo>
                  <a:pt x="107351" y="91977"/>
                  <a:pt x="109907" y="75379"/>
                  <a:pt x="115019" y="59419"/>
                </a:cubicBezTo>
                <a:lnTo>
                  <a:pt x="195533" y="59419"/>
                </a:lnTo>
                <a:lnTo>
                  <a:pt x="195533" y="165393"/>
                </a:lnTo>
                <a:close/>
              </a:path>
            </a:pathLst>
          </a:custGeom>
          <a:solidFill>
            <a:schemeClr val="accent6"/>
          </a:solidFill>
          <a:ln w="6390" cap="flat">
            <a:noFill/>
            <a:prstDash val="solid"/>
            <a:miter/>
          </a:ln>
        </p:spPr>
        <p:txBody>
          <a:bodyPr rtlCol="0" anchor="ctr"/>
          <a:lstStyle/>
          <a:p>
            <a:endParaRPr lang="en-US" dirty="0"/>
          </a:p>
        </p:txBody>
      </p:sp>
      <p:pic>
        <p:nvPicPr>
          <p:cNvPr id="27" name="Graphic 26" descr="Laptop">
            <a:extLst>
              <a:ext uri="{FF2B5EF4-FFF2-40B4-BE49-F238E27FC236}">
                <a16:creationId xmlns:a16="http://schemas.microsoft.com/office/drawing/2014/main" id="{505A3E95-68EE-4A05-9B59-0C0F088A396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4740" y="2020318"/>
            <a:ext cx="454126" cy="454126"/>
          </a:xfrm>
          <a:prstGeom prst="rect">
            <a:avLst/>
          </a:prstGeom>
        </p:spPr>
      </p:pic>
      <p:pic>
        <p:nvPicPr>
          <p:cNvPr id="32" name="Graphic 31" descr="Bar chart">
            <a:extLst>
              <a:ext uri="{FF2B5EF4-FFF2-40B4-BE49-F238E27FC236}">
                <a16:creationId xmlns:a16="http://schemas.microsoft.com/office/drawing/2014/main" id="{B752F0AF-7CAA-4E4E-AE4D-EBE1D1B89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4022" y="2235715"/>
            <a:ext cx="270068" cy="270068"/>
          </a:xfrm>
          <a:prstGeom prst="rect">
            <a:avLst/>
          </a:prstGeom>
        </p:spPr>
      </p:pic>
      <p:pic>
        <p:nvPicPr>
          <p:cNvPr id="33" name="Picture 32">
            <a:extLst>
              <a:ext uri="{FF2B5EF4-FFF2-40B4-BE49-F238E27FC236}">
                <a16:creationId xmlns:a16="http://schemas.microsoft.com/office/drawing/2014/main" id="{ECDAA6AF-82A8-451E-8EBD-CC6F3B3232D2}"/>
              </a:ext>
            </a:extLst>
          </p:cNvPr>
          <p:cNvPicPr>
            <a:picLocks noChangeAspect="1"/>
          </p:cNvPicPr>
          <p:nvPr/>
        </p:nvPicPr>
        <p:blipFill>
          <a:blip r:embed="rId6">
            <a:duotone>
              <a:schemeClr val="bg2">
                <a:shade val="45000"/>
                <a:satMod val="135000"/>
              </a:schemeClr>
              <a:prstClr val="white"/>
            </a:duotone>
          </a:blip>
          <a:stretch>
            <a:fillRect/>
          </a:stretch>
        </p:blipFill>
        <p:spPr>
          <a:xfrm>
            <a:off x="4538675" y="2003820"/>
            <a:ext cx="389078" cy="408213"/>
          </a:xfrm>
          <a:prstGeom prst="rect">
            <a:avLst/>
          </a:prstGeom>
        </p:spPr>
      </p:pic>
      <p:pic>
        <p:nvPicPr>
          <p:cNvPr id="4102" name="Picture 6" descr="Outliers Icons - Download Free Vector Icons | Noun Project">
            <a:extLst>
              <a:ext uri="{FF2B5EF4-FFF2-40B4-BE49-F238E27FC236}">
                <a16:creationId xmlns:a16="http://schemas.microsoft.com/office/drawing/2014/main" id="{4D8E44BB-FD93-4560-A342-BA022A90035C}"/>
              </a:ext>
            </a:extLst>
          </p:cNvPr>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86286" y="1981404"/>
            <a:ext cx="220504" cy="220504"/>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44" name="Freeform 10">
            <a:extLst>
              <a:ext uri="{FF2B5EF4-FFF2-40B4-BE49-F238E27FC236}">
                <a16:creationId xmlns:a16="http://schemas.microsoft.com/office/drawing/2014/main" id="{70F5CD7A-7C6D-439C-A586-FBE25B13E97D}"/>
              </a:ext>
            </a:extLst>
          </p:cNvPr>
          <p:cNvSpPr>
            <a:spLocks noEditPoints="1"/>
          </p:cNvSpPr>
          <p:nvPr/>
        </p:nvSpPr>
        <p:spPr bwMode="auto">
          <a:xfrm>
            <a:off x="8453649" y="2130840"/>
            <a:ext cx="269734" cy="269734"/>
          </a:xfrm>
          <a:custGeom>
            <a:avLst/>
            <a:gdLst>
              <a:gd name="T0" fmla="*/ 230 w 265"/>
              <a:gd name="T1" fmla="*/ 320 h 320"/>
              <a:gd name="T2" fmla="*/ 222 w 265"/>
              <a:gd name="T3" fmla="*/ 302 h 320"/>
              <a:gd name="T4" fmla="*/ 240 w 265"/>
              <a:gd name="T5" fmla="*/ 192 h 320"/>
              <a:gd name="T6" fmla="*/ 219 w 265"/>
              <a:gd name="T7" fmla="*/ 190 h 320"/>
              <a:gd name="T8" fmla="*/ 209 w 265"/>
              <a:gd name="T9" fmla="*/ 202 h 320"/>
              <a:gd name="T10" fmla="*/ 209 w 265"/>
              <a:gd name="T11" fmla="*/ 202 h 320"/>
              <a:gd name="T12" fmla="*/ 198 w 265"/>
              <a:gd name="T13" fmla="*/ 181 h 320"/>
              <a:gd name="T14" fmla="*/ 177 w 265"/>
              <a:gd name="T15" fmla="*/ 181 h 320"/>
              <a:gd name="T16" fmla="*/ 166 w 265"/>
              <a:gd name="T17" fmla="*/ 202 h 320"/>
              <a:gd name="T18" fmla="*/ 155 w 265"/>
              <a:gd name="T19" fmla="*/ 160 h 320"/>
              <a:gd name="T20" fmla="*/ 134 w 265"/>
              <a:gd name="T21" fmla="*/ 160 h 320"/>
              <a:gd name="T22" fmla="*/ 123 w 265"/>
              <a:gd name="T23" fmla="*/ 202 h 320"/>
              <a:gd name="T24" fmla="*/ 113 w 265"/>
              <a:gd name="T25" fmla="*/ 106 h 320"/>
              <a:gd name="T26" fmla="*/ 91 w 265"/>
              <a:gd name="T27" fmla="*/ 106 h 320"/>
              <a:gd name="T28" fmla="*/ 85 w 265"/>
              <a:gd name="T29" fmla="*/ 244 h 320"/>
              <a:gd name="T30" fmla="*/ 41 w 265"/>
              <a:gd name="T31" fmla="*/ 185 h 320"/>
              <a:gd name="T32" fmla="*/ 27 w 265"/>
              <a:gd name="T33" fmla="*/ 181 h 320"/>
              <a:gd name="T34" fmla="*/ 27 w 265"/>
              <a:gd name="T35" fmla="*/ 199 h 320"/>
              <a:gd name="T36" fmla="*/ 100 w 265"/>
              <a:gd name="T37" fmla="*/ 315 h 320"/>
              <a:gd name="T38" fmla="*/ 86 w 265"/>
              <a:gd name="T39" fmla="*/ 318 h 320"/>
              <a:gd name="T40" fmla="*/ 18 w 265"/>
              <a:gd name="T41" fmla="*/ 162 h 320"/>
              <a:gd name="T42" fmla="*/ 61 w 265"/>
              <a:gd name="T43" fmla="*/ 176 h 320"/>
              <a:gd name="T44" fmla="*/ 70 w 265"/>
              <a:gd name="T45" fmla="*/ 106 h 320"/>
              <a:gd name="T46" fmla="*/ 134 w 265"/>
              <a:gd name="T47" fmla="*/ 106 h 320"/>
              <a:gd name="T48" fmla="*/ 145 w 265"/>
              <a:gd name="T49" fmla="*/ 128 h 320"/>
              <a:gd name="T50" fmla="*/ 187 w 265"/>
              <a:gd name="T51" fmla="*/ 149 h 320"/>
              <a:gd name="T52" fmla="*/ 230 w 265"/>
              <a:gd name="T53" fmla="*/ 160 h 320"/>
              <a:gd name="T54" fmla="*/ 262 w 265"/>
              <a:gd name="T55" fmla="*/ 234 h 320"/>
              <a:gd name="T56" fmla="*/ 102 w 265"/>
              <a:gd name="T57" fmla="*/ 53 h 320"/>
              <a:gd name="T58" fmla="*/ 113 w 265"/>
              <a:gd name="T59" fmla="*/ 10 h 320"/>
              <a:gd name="T60" fmla="*/ 91 w 265"/>
              <a:gd name="T61" fmla="*/ 10 h 320"/>
              <a:gd name="T62" fmla="*/ 102 w 265"/>
              <a:gd name="T63" fmla="*/ 53 h 320"/>
              <a:gd name="T64" fmla="*/ 142 w 265"/>
              <a:gd name="T65" fmla="*/ 61 h 320"/>
              <a:gd name="T66" fmla="*/ 163 w 265"/>
              <a:gd name="T67" fmla="*/ 24 h 320"/>
              <a:gd name="T68" fmla="*/ 126 w 265"/>
              <a:gd name="T69" fmla="*/ 45 h 320"/>
              <a:gd name="T70" fmla="*/ 134 w 265"/>
              <a:gd name="T71" fmla="*/ 64 h 320"/>
              <a:gd name="T72" fmla="*/ 70 w 265"/>
              <a:gd name="T73" fmla="*/ 64 h 320"/>
              <a:gd name="T74" fmla="*/ 78 w 265"/>
              <a:gd name="T75" fmla="*/ 45 h 320"/>
              <a:gd name="T76" fmla="*/ 41 w 265"/>
              <a:gd name="T77" fmla="*/ 24 h 320"/>
              <a:gd name="T78" fmla="*/ 62 w 265"/>
              <a:gd name="T79" fmla="*/ 61 h 320"/>
              <a:gd name="T80" fmla="*/ 155 w 265"/>
              <a:gd name="T81" fmla="*/ 96 h 320"/>
              <a:gd name="T82" fmla="*/ 187 w 265"/>
              <a:gd name="T83" fmla="*/ 85 h 320"/>
              <a:gd name="T84" fmla="*/ 155 w 265"/>
              <a:gd name="T85" fmla="*/ 74 h 320"/>
              <a:gd name="T86" fmla="*/ 27 w 265"/>
              <a:gd name="T87" fmla="*/ 96 h 320"/>
              <a:gd name="T88" fmla="*/ 59 w 265"/>
              <a:gd name="T89" fmla="*/ 85 h 320"/>
              <a:gd name="T90" fmla="*/ 27 w 265"/>
              <a:gd name="T91" fmla="*/ 74 h 320"/>
              <a:gd name="T92" fmla="*/ 27 w 265"/>
              <a:gd name="T93" fmla="*/ 9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320">
                <a:moveTo>
                  <a:pt x="238" y="316"/>
                </a:moveTo>
                <a:cubicBezTo>
                  <a:pt x="236" y="318"/>
                  <a:pt x="233" y="320"/>
                  <a:pt x="230" y="320"/>
                </a:cubicBezTo>
                <a:cubicBezTo>
                  <a:pt x="227" y="320"/>
                  <a:pt x="225" y="319"/>
                  <a:pt x="223" y="317"/>
                </a:cubicBezTo>
                <a:cubicBezTo>
                  <a:pt x="218" y="313"/>
                  <a:pt x="218" y="307"/>
                  <a:pt x="222" y="302"/>
                </a:cubicBezTo>
                <a:cubicBezTo>
                  <a:pt x="243" y="277"/>
                  <a:pt x="240" y="236"/>
                  <a:pt x="240" y="235"/>
                </a:cubicBezTo>
                <a:cubicBezTo>
                  <a:pt x="240" y="192"/>
                  <a:pt x="240" y="192"/>
                  <a:pt x="240" y="192"/>
                </a:cubicBezTo>
                <a:cubicBezTo>
                  <a:pt x="240" y="186"/>
                  <a:pt x="235" y="181"/>
                  <a:pt x="230" y="181"/>
                </a:cubicBezTo>
                <a:cubicBezTo>
                  <a:pt x="224" y="181"/>
                  <a:pt x="220" y="185"/>
                  <a:pt x="219" y="190"/>
                </a:cubicBezTo>
                <a:cubicBezTo>
                  <a:pt x="219" y="192"/>
                  <a:pt x="219" y="192"/>
                  <a:pt x="219" y="192"/>
                </a:cubicBezTo>
                <a:cubicBezTo>
                  <a:pt x="219" y="198"/>
                  <a:pt x="215" y="202"/>
                  <a:pt x="209" y="202"/>
                </a:cubicBezTo>
                <a:cubicBezTo>
                  <a:pt x="209" y="202"/>
                  <a:pt x="209" y="202"/>
                  <a:pt x="209" y="202"/>
                </a:cubicBezTo>
                <a:cubicBezTo>
                  <a:pt x="209" y="202"/>
                  <a:pt x="209" y="202"/>
                  <a:pt x="209" y="202"/>
                </a:cubicBezTo>
                <a:cubicBezTo>
                  <a:pt x="203" y="202"/>
                  <a:pt x="198" y="198"/>
                  <a:pt x="198" y="192"/>
                </a:cubicBezTo>
                <a:cubicBezTo>
                  <a:pt x="198" y="181"/>
                  <a:pt x="198" y="181"/>
                  <a:pt x="198" y="181"/>
                </a:cubicBezTo>
                <a:cubicBezTo>
                  <a:pt x="198" y="175"/>
                  <a:pt x="193" y="170"/>
                  <a:pt x="187" y="170"/>
                </a:cubicBezTo>
                <a:cubicBezTo>
                  <a:pt x="181" y="170"/>
                  <a:pt x="177" y="175"/>
                  <a:pt x="177" y="181"/>
                </a:cubicBezTo>
                <a:cubicBezTo>
                  <a:pt x="177" y="192"/>
                  <a:pt x="177" y="192"/>
                  <a:pt x="177" y="192"/>
                </a:cubicBezTo>
                <a:cubicBezTo>
                  <a:pt x="177" y="198"/>
                  <a:pt x="172" y="202"/>
                  <a:pt x="166" y="202"/>
                </a:cubicBezTo>
                <a:cubicBezTo>
                  <a:pt x="160" y="202"/>
                  <a:pt x="155" y="198"/>
                  <a:pt x="155" y="192"/>
                </a:cubicBezTo>
                <a:cubicBezTo>
                  <a:pt x="155" y="160"/>
                  <a:pt x="155" y="160"/>
                  <a:pt x="155" y="160"/>
                </a:cubicBezTo>
                <a:cubicBezTo>
                  <a:pt x="155" y="154"/>
                  <a:pt x="151" y="149"/>
                  <a:pt x="145" y="149"/>
                </a:cubicBezTo>
                <a:cubicBezTo>
                  <a:pt x="139" y="149"/>
                  <a:pt x="134" y="154"/>
                  <a:pt x="134" y="160"/>
                </a:cubicBezTo>
                <a:cubicBezTo>
                  <a:pt x="134" y="192"/>
                  <a:pt x="134" y="192"/>
                  <a:pt x="134" y="192"/>
                </a:cubicBezTo>
                <a:cubicBezTo>
                  <a:pt x="134" y="198"/>
                  <a:pt x="129" y="202"/>
                  <a:pt x="123" y="202"/>
                </a:cubicBezTo>
                <a:cubicBezTo>
                  <a:pt x="117" y="202"/>
                  <a:pt x="113" y="198"/>
                  <a:pt x="113" y="192"/>
                </a:cubicBezTo>
                <a:cubicBezTo>
                  <a:pt x="113" y="106"/>
                  <a:pt x="113" y="106"/>
                  <a:pt x="113" y="106"/>
                </a:cubicBezTo>
                <a:cubicBezTo>
                  <a:pt x="113" y="100"/>
                  <a:pt x="108" y="96"/>
                  <a:pt x="102" y="96"/>
                </a:cubicBezTo>
                <a:cubicBezTo>
                  <a:pt x="96" y="96"/>
                  <a:pt x="91" y="100"/>
                  <a:pt x="91" y="106"/>
                </a:cubicBezTo>
                <a:cubicBezTo>
                  <a:pt x="91" y="234"/>
                  <a:pt x="91" y="234"/>
                  <a:pt x="91" y="234"/>
                </a:cubicBezTo>
                <a:cubicBezTo>
                  <a:pt x="91" y="239"/>
                  <a:pt x="89" y="242"/>
                  <a:pt x="85" y="244"/>
                </a:cubicBezTo>
                <a:cubicBezTo>
                  <a:pt x="81" y="246"/>
                  <a:pt x="77" y="245"/>
                  <a:pt x="74" y="242"/>
                </a:cubicBezTo>
                <a:cubicBezTo>
                  <a:pt x="60" y="230"/>
                  <a:pt x="44" y="192"/>
                  <a:pt x="41" y="185"/>
                </a:cubicBezTo>
                <a:cubicBezTo>
                  <a:pt x="40" y="183"/>
                  <a:pt x="38" y="181"/>
                  <a:pt x="35" y="180"/>
                </a:cubicBezTo>
                <a:cubicBezTo>
                  <a:pt x="33" y="180"/>
                  <a:pt x="30" y="180"/>
                  <a:pt x="27" y="181"/>
                </a:cubicBezTo>
                <a:cubicBezTo>
                  <a:pt x="23" y="183"/>
                  <a:pt x="23" y="192"/>
                  <a:pt x="26" y="198"/>
                </a:cubicBezTo>
                <a:cubicBezTo>
                  <a:pt x="26" y="198"/>
                  <a:pt x="27" y="198"/>
                  <a:pt x="27" y="199"/>
                </a:cubicBezTo>
                <a:cubicBezTo>
                  <a:pt x="27" y="199"/>
                  <a:pt x="54" y="273"/>
                  <a:pt x="97" y="300"/>
                </a:cubicBezTo>
                <a:cubicBezTo>
                  <a:pt x="102" y="303"/>
                  <a:pt x="103" y="310"/>
                  <a:pt x="100" y="315"/>
                </a:cubicBezTo>
                <a:cubicBezTo>
                  <a:pt x="98" y="318"/>
                  <a:pt x="95" y="320"/>
                  <a:pt x="91" y="320"/>
                </a:cubicBezTo>
                <a:cubicBezTo>
                  <a:pt x="89" y="320"/>
                  <a:pt x="87" y="319"/>
                  <a:pt x="86" y="318"/>
                </a:cubicBezTo>
                <a:cubicBezTo>
                  <a:pt x="38" y="288"/>
                  <a:pt x="10" y="214"/>
                  <a:pt x="7" y="207"/>
                </a:cubicBezTo>
                <a:cubicBezTo>
                  <a:pt x="0" y="191"/>
                  <a:pt x="2" y="170"/>
                  <a:pt x="18" y="162"/>
                </a:cubicBezTo>
                <a:cubicBezTo>
                  <a:pt x="25" y="158"/>
                  <a:pt x="34" y="157"/>
                  <a:pt x="42" y="160"/>
                </a:cubicBezTo>
                <a:cubicBezTo>
                  <a:pt x="50" y="163"/>
                  <a:pt x="57" y="169"/>
                  <a:pt x="61" y="176"/>
                </a:cubicBezTo>
                <a:cubicBezTo>
                  <a:pt x="63" y="183"/>
                  <a:pt x="66" y="190"/>
                  <a:pt x="70" y="197"/>
                </a:cubicBezTo>
                <a:cubicBezTo>
                  <a:pt x="70" y="106"/>
                  <a:pt x="70" y="106"/>
                  <a:pt x="70" y="106"/>
                </a:cubicBezTo>
                <a:cubicBezTo>
                  <a:pt x="70" y="89"/>
                  <a:pt x="84" y="74"/>
                  <a:pt x="102" y="74"/>
                </a:cubicBezTo>
                <a:cubicBezTo>
                  <a:pt x="120" y="74"/>
                  <a:pt x="134" y="89"/>
                  <a:pt x="134" y="106"/>
                </a:cubicBezTo>
                <a:cubicBezTo>
                  <a:pt x="134" y="130"/>
                  <a:pt x="134" y="130"/>
                  <a:pt x="134" y="130"/>
                </a:cubicBezTo>
                <a:cubicBezTo>
                  <a:pt x="137" y="128"/>
                  <a:pt x="141" y="128"/>
                  <a:pt x="145" y="128"/>
                </a:cubicBezTo>
                <a:cubicBezTo>
                  <a:pt x="159" y="128"/>
                  <a:pt x="172" y="138"/>
                  <a:pt x="175" y="151"/>
                </a:cubicBezTo>
                <a:cubicBezTo>
                  <a:pt x="179" y="150"/>
                  <a:pt x="183" y="149"/>
                  <a:pt x="187" y="149"/>
                </a:cubicBezTo>
                <a:cubicBezTo>
                  <a:pt x="199" y="149"/>
                  <a:pt x="209" y="155"/>
                  <a:pt x="214" y="164"/>
                </a:cubicBezTo>
                <a:cubicBezTo>
                  <a:pt x="219" y="161"/>
                  <a:pt x="224" y="160"/>
                  <a:pt x="230" y="160"/>
                </a:cubicBezTo>
                <a:cubicBezTo>
                  <a:pt x="247" y="160"/>
                  <a:pt x="262" y="174"/>
                  <a:pt x="262" y="192"/>
                </a:cubicBezTo>
                <a:cubicBezTo>
                  <a:pt x="262" y="234"/>
                  <a:pt x="262" y="234"/>
                  <a:pt x="262" y="234"/>
                </a:cubicBezTo>
                <a:cubicBezTo>
                  <a:pt x="262" y="236"/>
                  <a:pt x="265" y="284"/>
                  <a:pt x="238" y="316"/>
                </a:cubicBezTo>
                <a:close/>
                <a:moveTo>
                  <a:pt x="102" y="53"/>
                </a:moveTo>
                <a:cubicBezTo>
                  <a:pt x="108" y="53"/>
                  <a:pt x="113" y="48"/>
                  <a:pt x="113" y="42"/>
                </a:cubicBezTo>
                <a:cubicBezTo>
                  <a:pt x="113" y="10"/>
                  <a:pt x="113" y="10"/>
                  <a:pt x="113" y="10"/>
                </a:cubicBezTo>
                <a:cubicBezTo>
                  <a:pt x="113" y="4"/>
                  <a:pt x="108" y="0"/>
                  <a:pt x="102" y="0"/>
                </a:cubicBezTo>
                <a:cubicBezTo>
                  <a:pt x="96" y="0"/>
                  <a:pt x="91" y="4"/>
                  <a:pt x="91" y="10"/>
                </a:cubicBezTo>
                <a:cubicBezTo>
                  <a:pt x="91" y="42"/>
                  <a:pt x="91" y="42"/>
                  <a:pt x="91" y="42"/>
                </a:cubicBezTo>
                <a:cubicBezTo>
                  <a:pt x="91" y="48"/>
                  <a:pt x="96" y="53"/>
                  <a:pt x="102" y="53"/>
                </a:cubicBezTo>
                <a:close/>
                <a:moveTo>
                  <a:pt x="134" y="64"/>
                </a:moveTo>
                <a:cubicBezTo>
                  <a:pt x="137" y="64"/>
                  <a:pt x="139" y="63"/>
                  <a:pt x="142" y="61"/>
                </a:cubicBezTo>
                <a:cubicBezTo>
                  <a:pt x="163" y="39"/>
                  <a:pt x="163" y="39"/>
                  <a:pt x="163" y="39"/>
                </a:cubicBezTo>
                <a:cubicBezTo>
                  <a:pt x="167" y="35"/>
                  <a:pt x="167" y="28"/>
                  <a:pt x="163" y="24"/>
                </a:cubicBezTo>
                <a:cubicBezTo>
                  <a:pt x="159" y="20"/>
                  <a:pt x="152" y="20"/>
                  <a:pt x="148" y="24"/>
                </a:cubicBezTo>
                <a:cubicBezTo>
                  <a:pt x="126" y="45"/>
                  <a:pt x="126" y="45"/>
                  <a:pt x="126" y="45"/>
                </a:cubicBezTo>
                <a:cubicBezTo>
                  <a:pt x="122" y="50"/>
                  <a:pt x="122" y="56"/>
                  <a:pt x="126" y="61"/>
                </a:cubicBezTo>
                <a:cubicBezTo>
                  <a:pt x="129" y="63"/>
                  <a:pt x="131" y="64"/>
                  <a:pt x="134" y="64"/>
                </a:cubicBezTo>
                <a:close/>
                <a:moveTo>
                  <a:pt x="62" y="61"/>
                </a:moveTo>
                <a:cubicBezTo>
                  <a:pt x="65" y="63"/>
                  <a:pt x="67" y="64"/>
                  <a:pt x="70" y="64"/>
                </a:cubicBezTo>
                <a:cubicBezTo>
                  <a:pt x="73" y="64"/>
                  <a:pt x="75" y="63"/>
                  <a:pt x="78" y="61"/>
                </a:cubicBezTo>
                <a:cubicBezTo>
                  <a:pt x="82" y="56"/>
                  <a:pt x="82" y="50"/>
                  <a:pt x="78" y="45"/>
                </a:cubicBezTo>
                <a:cubicBezTo>
                  <a:pt x="56" y="24"/>
                  <a:pt x="56" y="24"/>
                  <a:pt x="56" y="24"/>
                </a:cubicBezTo>
                <a:cubicBezTo>
                  <a:pt x="52" y="20"/>
                  <a:pt x="45" y="20"/>
                  <a:pt x="41" y="24"/>
                </a:cubicBezTo>
                <a:cubicBezTo>
                  <a:pt x="37" y="28"/>
                  <a:pt x="37" y="35"/>
                  <a:pt x="41" y="39"/>
                </a:cubicBezTo>
                <a:lnTo>
                  <a:pt x="62" y="61"/>
                </a:lnTo>
                <a:close/>
                <a:moveTo>
                  <a:pt x="145" y="85"/>
                </a:moveTo>
                <a:cubicBezTo>
                  <a:pt x="145" y="91"/>
                  <a:pt x="149" y="96"/>
                  <a:pt x="155" y="96"/>
                </a:cubicBezTo>
                <a:cubicBezTo>
                  <a:pt x="177" y="96"/>
                  <a:pt x="177" y="96"/>
                  <a:pt x="177" y="96"/>
                </a:cubicBezTo>
                <a:cubicBezTo>
                  <a:pt x="183" y="96"/>
                  <a:pt x="187" y="91"/>
                  <a:pt x="187" y="85"/>
                </a:cubicBezTo>
                <a:cubicBezTo>
                  <a:pt x="187" y="79"/>
                  <a:pt x="183" y="74"/>
                  <a:pt x="177" y="74"/>
                </a:cubicBezTo>
                <a:cubicBezTo>
                  <a:pt x="155" y="74"/>
                  <a:pt x="155" y="74"/>
                  <a:pt x="155" y="74"/>
                </a:cubicBezTo>
                <a:cubicBezTo>
                  <a:pt x="149" y="74"/>
                  <a:pt x="145" y="79"/>
                  <a:pt x="145" y="85"/>
                </a:cubicBezTo>
                <a:close/>
                <a:moveTo>
                  <a:pt x="27" y="96"/>
                </a:moveTo>
                <a:cubicBezTo>
                  <a:pt x="49" y="96"/>
                  <a:pt x="49" y="96"/>
                  <a:pt x="49" y="96"/>
                </a:cubicBezTo>
                <a:cubicBezTo>
                  <a:pt x="55" y="96"/>
                  <a:pt x="59" y="91"/>
                  <a:pt x="59" y="85"/>
                </a:cubicBezTo>
                <a:cubicBezTo>
                  <a:pt x="59" y="79"/>
                  <a:pt x="55" y="74"/>
                  <a:pt x="49" y="74"/>
                </a:cubicBezTo>
                <a:cubicBezTo>
                  <a:pt x="27" y="74"/>
                  <a:pt x="27" y="74"/>
                  <a:pt x="27" y="74"/>
                </a:cubicBezTo>
                <a:cubicBezTo>
                  <a:pt x="21" y="74"/>
                  <a:pt x="17" y="79"/>
                  <a:pt x="17" y="85"/>
                </a:cubicBezTo>
                <a:cubicBezTo>
                  <a:pt x="17" y="91"/>
                  <a:pt x="21" y="96"/>
                  <a:pt x="27" y="96"/>
                </a:cubicBez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03632" tIns="51816" rIns="103632" bIns="5181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u="none" strike="noStrike" kern="1200" cap="none" spc="0" normalizeH="0" baseline="0" noProof="0" dirty="0">
              <a:ln>
                <a:noFill/>
              </a:ln>
              <a:effectLst/>
              <a:uLnTx/>
              <a:uFillTx/>
              <a:ea typeface="+mn-ea"/>
              <a:cs typeface="+mn-cs"/>
            </a:endParaRPr>
          </a:p>
        </p:txBody>
      </p:sp>
      <p:sp>
        <p:nvSpPr>
          <p:cNvPr id="45" name="Freeform 629">
            <a:extLst>
              <a:ext uri="{FF2B5EF4-FFF2-40B4-BE49-F238E27FC236}">
                <a16:creationId xmlns:a16="http://schemas.microsoft.com/office/drawing/2014/main" id="{0C9D6CBD-0D46-4091-96DA-138C04D2F421}"/>
              </a:ext>
            </a:extLst>
          </p:cNvPr>
          <p:cNvSpPr>
            <a:spLocks noEditPoints="1"/>
          </p:cNvSpPr>
          <p:nvPr/>
        </p:nvSpPr>
        <p:spPr bwMode="auto">
          <a:xfrm>
            <a:off x="8916859" y="2007025"/>
            <a:ext cx="289254" cy="192517"/>
          </a:xfrm>
          <a:custGeom>
            <a:avLst/>
            <a:gdLst>
              <a:gd name="T0" fmla="*/ 309 w 320"/>
              <a:gd name="T1" fmla="*/ 91 h 277"/>
              <a:gd name="T2" fmla="*/ 199 w 320"/>
              <a:gd name="T3" fmla="*/ 15 h 277"/>
              <a:gd name="T4" fmla="*/ 91 w 320"/>
              <a:gd name="T5" fmla="*/ 23 h 277"/>
              <a:gd name="T6" fmla="*/ 32 w 320"/>
              <a:gd name="T7" fmla="*/ 73 h 277"/>
              <a:gd name="T8" fmla="*/ 87 w 320"/>
              <a:gd name="T9" fmla="*/ 187 h 277"/>
              <a:gd name="T10" fmla="*/ 170 w 320"/>
              <a:gd name="T11" fmla="*/ 211 h 277"/>
              <a:gd name="T12" fmla="*/ 245 w 320"/>
              <a:gd name="T13" fmla="*/ 277 h 277"/>
              <a:gd name="T14" fmla="*/ 298 w 320"/>
              <a:gd name="T15" fmla="*/ 197 h 277"/>
              <a:gd name="T16" fmla="*/ 280 w 320"/>
              <a:gd name="T17" fmla="*/ 169 h 277"/>
              <a:gd name="T18" fmla="*/ 277 w 320"/>
              <a:gd name="T19" fmla="*/ 198 h 277"/>
              <a:gd name="T20" fmla="*/ 192 w 320"/>
              <a:gd name="T21" fmla="*/ 256 h 277"/>
              <a:gd name="T22" fmla="*/ 161 w 320"/>
              <a:gd name="T23" fmla="*/ 174 h 277"/>
              <a:gd name="T24" fmla="*/ 122 w 320"/>
              <a:gd name="T25" fmla="*/ 181 h 277"/>
              <a:gd name="T26" fmla="*/ 64 w 320"/>
              <a:gd name="T27" fmla="*/ 171 h 277"/>
              <a:gd name="T28" fmla="*/ 54 w 320"/>
              <a:gd name="T29" fmla="*/ 76 h 277"/>
              <a:gd name="T30" fmla="*/ 90 w 320"/>
              <a:gd name="T31" fmla="*/ 45 h 277"/>
              <a:gd name="T32" fmla="*/ 145 w 320"/>
              <a:gd name="T33" fmla="*/ 31 h 277"/>
              <a:gd name="T34" fmla="*/ 195 w 320"/>
              <a:gd name="T35" fmla="*/ 39 h 277"/>
              <a:gd name="T36" fmla="*/ 245 w 320"/>
              <a:gd name="T37" fmla="*/ 55 h 277"/>
              <a:gd name="T38" fmla="*/ 261 w 320"/>
              <a:gd name="T39" fmla="*/ 64 h 277"/>
              <a:gd name="T40" fmla="*/ 281 w 320"/>
              <a:gd name="T41" fmla="*/ 114 h 277"/>
              <a:gd name="T42" fmla="*/ 280 w 320"/>
              <a:gd name="T43" fmla="*/ 169 h 277"/>
              <a:gd name="T44" fmla="*/ 100 w 320"/>
              <a:gd name="T45" fmla="*/ 127 h 277"/>
              <a:gd name="T46" fmla="*/ 53 w 320"/>
              <a:gd name="T47" fmla="*/ 139 h 277"/>
              <a:gd name="T48" fmla="*/ 83 w 320"/>
              <a:gd name="T49" fmla="*/ 104 h 277"/>
              <a:gd name="T50" fmla="*/ 94 w 320"/>
              <a:gd name="T51" fmla="*/ 70 h 277"/>
              <a:gd name="T52" fmla="*/ 138 w 320"/>
              <a:gd name="T53" fmla="*/ 68 h 277"/>
              <a:gd name="T54" fmla="*/ 159 w 320"/>
              <a:gd name="T55" fmla="*/ 60 h 277"/>
              <a:gd name="T56" fmla="*/ 163 w 320"/>
              <a:gd name="T57" fmla="*/ 81 h 277"/>
              <a:gd name="T58" fmla="*/ 138 w 320"/>
              <a:gd name="T59" fmla="*/ 96 h 277"/>
              <a:gd name="T60" fmla="*/ 188 w 320"/>
              <a:gd name="T61" fmla="*/ 131 h 277"/>
              <a:gd name="T62" fmla="*/ 177 w 320"/>
              <a:gd name="T63" fmla="*/ 149 h 277"/>
              <a:gd name="T64" fmla="*/ 134 w 320"/>
              <a:gd name="T65" fmla="*/ 129 h 277"/>
              <a:gd name="T66" fmla="*/ 187 w 320"/>
              <a:gd name="T67" fmla="*/ 98 h 277"/>
              <a:gd name="T68" fmla="*/ 224 w 320"/>
              <a:gd name="T69" fmla="*/ 75 h 277"/>
              <a:gd name="T70" fmla="*/ 251 w 320"/>
              <a:gd name="T71" fmla="*/ 116 h 277"/>
              <a:gd name="T72" fmla="*/ 222 w 320"/>
              <a:gd name="T73" fmla="*/ 96 h 277"/>
              <a:gd name="T74" fmla="*/ 266 w 320"/>
              <a:gd name="T75" fmla="*/ 149 h 277"/>
              <a:gd name="T76" fmla="*/ 244 w 320"/>
              <a:gd name="T77" fmla="*/ 164 h 277"/>
              <a:gd name="T78" fmla="*/ 244 w 320"/>
              <a:gd name="T79" fmla="*/ 207 h 277"/>
              <a:gd name="T80" fmla="*/ 212 w 320"/>
              <a:gd name="T81" fmla="*/ 194 h 277"/>
              <a:gd name="T82" fmla="*/ 217 w 320"/>
              <a:gd name="T83" fmla="*/ 147 h 277"/>
              <a:gd name="T84" fmla="*/ 238 w 320"/>
              <a:gd name="T85" fmla="*/ 13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0" h="277">
                <a:moveTo>
                  <a:pt x="320" y="144"/>
                </a:moveTo>
                <a:cubicBezTo>
                  <a:pt x="320" y="131"/>
                  <a:pt x="314" y="119"/>
                  <a:pt x="305" y="110"/>
                </a:cubicBezTo>
                <a:cubicBezTo>
                  <a:pt x="308" y="104"/>
                  <a:pt x="309" y="97"/>
                  <a:pt x="309" y="91"/>
                </a:cubicBezTo>
                <a:cubicBezTo>
                  <a:pt x="309" y="65"/>
                  <a:pt x="289" y="44"/>
                  <a:pt x="263" y="43"/>
                </a:cubicBezTo>
                <a:cubicBezTo>
                  <a:pt x="257" y="24"/>
                  <a:pt x="239" y="11"/>
                  <a:pt x="218" y="11"/>
                </a:cubicBezTo>
                <a:cubicBezTo>
                  <a:pt x="212" y="11"/>
                  <a:pt x="205" y="12"/>
                  <a:pt x="199" y="15"/>
                </a:cubicBezTo>
                <a:cubicBezTo>
                  <a:pt x="190" y="5"/>
                  <a:pt x="178" y="0"/>
                  <a:pt x="165" y="0"/>
                </a:cubicBezTo>
                <a:cubicBezTo>
                  <a:pt x="153" y="0"/>
                  <a:pt x="142" y="4"/>
                  <a:pt x="133" y="12"/>
                </a:cubicBezTo>
                <a:cubicBezTo>
                  <a:pt x="119" y="8"/>
                  <a:pt x="102" y="12"/>
                  <a:pt x="91" y="23"/>
                </a:cubicBezTo>
                <a:cubicBezTo>
                  <a:pt x="87" y="22"/>
                  <a:pt x="83" y="21"/>
                  <a:pt x="80" y="21"/>
                </a:cubicBezTo>
                <a:cubicBezTo>
                  <a:pt x="53" y="21"/>
                  <a:pt x="32" y="43"/>
                  <a:pt x="32" y="69"/>
                </a:cubicBezTo>
                <a:cubicBezTo>
                  <a:pt x="32" y="70"/>
                  <a:pt x="32" y="71"/>
                  <a:pt x="32" y="73"/>
                </a:cubicBezTo>
                <a:cubicBezTo>
                  <a:pt x="12" y="84"/>
                  <a:pt x="0" y="105"/>
                  <a:pt x="0" y="128"/>
                </a:cubicBezTo>
                <a:cubicBezTo>
                  <a:pt x="0" y="163"/>
                  <a:pt x="28" y="192"/>
                  <a:pt x="64" y="192"/>
                </a:cubicBezTo>
                <a:cubicBezTo>
                  <a:pt x="72" y="192"/>
                  <a:pt x="80" y="190"/>
                  <a:pt x="87" y="187"/>
                </a:cubicBezTo>
                <a:cubicBezTo>
                  <a:pt x="96" y="197"/>
                  <a:pt x="109" y="203"/>
                  <a:pt x="122" y="203"/>
                </a:cubicBezTo>
                <a:cubicBezTo>
                  <a:pt x="132" y="203"/>
                  <a:pt x="141" y="200"/>
                  <a:pt x="149" y="195"/>
                </a:cubicBezTo>
                <a:cubicBezTo>
                  <a:pt x="154" y="202"/>
                  <a:pt x="162" y="207"/>
                  <a:pt x="170" y="211"/>
                </a:cubicBezTo>
                <a:cubicBezTo>
                  <a:pt x="170" y="267"/>
                  <a:pt x="170" y="267"/>
                  <a:pt x="170" y="267"/>
                </a:cubicBezTo>
                <a:cubicBezTo>
                  <a:pt x="170" y="273"/>
                  <a:pt x="175" y="277"/>
                  <a:pt x="181" y="277"/>
                </a:cubicBezTo>
                <a:cubicBezTo>
                  <a:pt x="245" y="277"/>
                  <a:pt x="245" y="277"/>
                  <a:pt x="245" y="277"/>
                </a:cubicBezTo>
                <a:cubicBezTo>
                  <a:pt x="251" y="277"/>
                  <a:pt x="256" y="273"/>
                  <a:pt x="256" y="267"/>
                </a:cubicBezTo>
                <a:cubicBezTo>
                  <a:pt x="256" y="267"/>
                  <a:pt x="256" y="249"/>
                  <a:pt x="269" y="241"/>
                </a:cubicBezTo>
                <a:cubicBezTo>
                  <a:pt x="283" y="232"/>
                  <a:pt x="299" y="219"/>
                  <a:pt x="298" y="197"/>
                </a:cubicBezTo>
                <a:cubicBezTo>
                  <a:pt x="298" y="193"/>
                  <a:pt x="298" y="189"/>
                  <a:pt x="297" y="185"/>
                </a:cubicBezTo>
                <a:cubicBezTo>
                  <a:pt x="311" y="176"/>
                  <a:pt x="320" y="161"/>
                  <a:pt x="320" y="144"/>
                </a:cubicBezTo>
                <a:close/>
                <a:moveTo>
                  <a:pt x="280" y="169"/>
                </a:moveTo>
                <a:cubicBezTo>
                  <a:pt x="277" y="170"/>
                  <a:pt x="274" y="173"/>
                  <a:pt x="273" y="175"/>
                </a:cubicBezTo>
                <a:cubicBezTo>
                  <a:pt x="272" y="178"/>
                  <a:pt x="272" y="182"/>
                  <a:pt x="274" y="185"/>
                </a:cubicBezTo>
                <a:cubicBezTo>
                  <a:pt x="276" y="189"/>
                  <a:pt x="277" y="193"/>
                  <a:pt x="277" y="198"/>
                </a:cubicBezTo>
                <a:cubicBezTo>
                  <a:pt x="277" y="205"/>
                  <a:pt x="274" y="213"/>
                  <a:pt x="257" y="223"/>
                </a:cubicBezTo>
                <a:cubicBezTo>
                  <a:pt x="243" y="232"/>
                  <a:pt x="238" y="246"/>
                  <a:pt x="236" y="256"/>
                </a:cubicBezTo>
                <a:cubicBezTo>
                  <a:pt x="192" y="256"/>
                  <a:pt x="192" y="256"/>
                  <a:pt x="192" y="256"/>
                </a:cubicBezTo>
                <a:cubicBezTo>
                  <a:pt x="192" y="202"/>
                  <a:pt x="192" y="202"/>
                  <a:pt x="192" y="202"/>
                </a:cubicBezTo>
                <a:cubicBezTo>
                  <a:pt x="192" y="197"/>
                  <a:pt x="188" y="192"/>
                  <a:pt x="183" y="192"/>
                </a:cubicBezTo>
                <a:cubicBezTo>
                  <a:pt x="173" y="190"/>
                  <a:pt x="165" y="184"/>
                  <a:pt x="161" y="174"/>
                </a:cubicBezTo>
                <a:cubicBezTo>
                  <a:pt x="160" y="171"/>
                  <a:pt x="157" y="168"/>
                  <a:pt x="153" y="167"/>
                </a:cubicBezTo>
                <a:cubicBezTo>
                  <a:pt x="149" y="167"/>
                  <a:pt x="145" y="168"/>
                  <a:pt x="143" y="171"/>
                </a:cubicBezTo>
                <a:cubicBezTo>
                  <a:pt x="138" y="178"/>
                  <a:pt x="130" y="181"/>
                  <a:pt x="122" y="181"/>
                </a:cubicBezTo>
                <a:cubicBezTo>
                  <a:pt x="113" y="181"/>
                  <a:pt x="105" y="176"/>
                  <a:pt x="100" y="168"/>
                </a:cubicBezTo>
                <a:cubicBezTo>
                  <a:pt x="97" y="163"/>
                  <a:pt x="90" y="162"/>
                  <a:pt x="85" y="165"/>
                </a:cubicBezTo>
                <a:cubicBezTo>
                  <a:pt x="78" y="169"/>
                  <a:pt x="71" y="171"/>
                  <a:pt x="64" y="171"/>
                </a:cubicBezTo>
                <a:cubicBezTo>
                  <a:pt x="40" y="171"/>
                  <a:pt x="21" y="152"/>
                  <a:pt x="21" y="128"/>
                </a:cubicBezTo>
                <a:cubicBezTo>
                  <a:pt x="21" y="111"/>
                  <a:pt x="31" y="95"/>
                  <a:pt x="48" y="89"/>
                </a:cubicBezTo>
                <a:cubicBezTo>
                  <a:pt x="53" y="86"/>
                  <a:pt x="55" y="81"/>
                  <a:pt x="54" y="76"/>
                </a:cubicBezTo>
                <a:cubicBezTo>
                  <a:pt x="53" y="73"/>
                  <a:pt x="53" y="71"/>
                  <a:pt x="53" y="69"/>
                </a:cubicBezTo>
                <a:cubicBezTo>
                  <a:pt x="53" y="55"/>
                  <a:pt x="65" y="43"/>
                  <a:pt x="80" y="43"/>
                </a:cubicBezTo>
                <a:cubicBezTo>
                  <a:pt x="83" y="43"/>
                  <a:pt x="87" y="43"/>
                  <a:pt x="90" y="45"/>
                </a:cubicBezTo>
                <a:cubicBezTo>
                  <a:pt x="94" y="46"/>
                  <a:pt x="99" y="45"/>
                  <a:pt x="102" y="42"/>
                </a:cubicBezTo>
                <a:cubicBezTo>
                  <a:pt x="109" y="33"/>
                  <a:pt x="122" y="30"/>
                  <a:pt x="132" y="34"/>
                </a:cubicBezTo>
                <a:cubicBezTo>
                  <a:pt x="137" y="36"/>
                  <a:pt x="142" y="35"/>
                  <a:pt x="145" y="31"/>
                </a:cubicBezTo>
                <a:cubicBezTo>
                  <a:pt x="150" y="25"/>
                  <a:pt x="157" y="21"/>
                  <a:pt x="165" y="21"/>
                </a:cubicBezTo>
                <a:cubicBezTo>
                  <a:pt x="174" y="21"/>
                  <a:pt x="183" y="26"/>
                  <a:pt x="188" y="34"/>
                </a:cubicBezTo>
                <a:cubicBezTo>
                  <a:pt x="189" y="37"/>
                  <a:pt x="192" y="38"/>
                  <a:pt x="195" y="39"/>
                </a:cubicBezTo>
                <a:cubicBezTo>
                  <a:pt x="197" y="39"/>
                  <a:pt x="200" y="39"/>
                  <a:pt x="203" y="37"/>
                </a:cubicBezTo>
                <a:cubicBezTo>
                  <a:pt x="207" y="34"/>
                  <a:pt x="213" y="32"/>
                  <a:pt x="218" y="32"/>
                </a:cubicBezTo>
                <a:cubicBezTo>
                  <a:pt x="232" y="32"/>
                  <a:pt x="243" y="42"/>
                  <a:pt x="245" y="55"/>
                </a:cubicBezTo>
                <a:cubicBezTo>
                  <a:pt x="245" y="58"/>
                  <a:pt x="246" y="61"/>
                  <a:pt x="249" y="62"/>
                </a:cubicBezTo>
                <a:cubicBezTo>
                  <a:pt x="251" y="64"/>
                  <a:pt x="254" y="65"/>
                  <a:pt x="257" y="64"/>
                </a:cubicBezTo>
                <a:cubicBezTo>
                  <a:pt x="258" y="64"/>
                  <a:pt x="260" y="64"/>
                  <a:pt x="261" y="64"/>
                </a:cubicBezTo>
                <a:cubicBezTo>
                  <a:pt x="276" y="64"/>
                  <a:pt x="288" y="76"/>
                  <a:pt x="288" y="91"/>
                </a:cubicBezTo>
                <a:cubicBezTo>
                  <a:pt x="288" y="96"/>
                  <a:pt x="286" y="102"/>
                  <a:pt x="283" y="106"/>
                </a:cubicBezTo>
                <a:cubicBezTo>
                  <a:pt x="281" y="109"/>
                  <a:pt x="280" y="112"/>
                  <a:pt x="281" y="114"/>
                </a:cubicBezTo>
                <a:cubicBezTo>
                  <a:pt x="281" y="117"/>
                  <a:pt x="283" y="120"/>
                  <a:pt x="286" y="121"/>
                </a:cubicBezTo>
                <a:cubicBezTo>
                  <a:pt x="294" y="126"/>
                  <a:pt x="298" y="135"/>
                  <a:pt x="298" y="144"/>
                </a:cubicBezTo>
                <a:cubicBezTo>
                  <a:pt x="298" y="156"/>
                  <a:pt x="291" y="166"/>
                  <a:pt x="280" y="169"/>
                </a:cubicBezTo>
                <a:close/>
                <a:moveTo>
                  <a:pt x="94" y="70"/>
                </a:moveTo>
                <a:cubicBezTo>
                  <a:pt x="103" y="86"/>
                  <a:pt x="106" y="113"/>
                  <a:pt x="106" y="116"/>
                </a:cubicBezTo>
                <a:cubicBezTo>
                  <a:pt x="107" y="121"/>
                  <a:pt x="104" y="125"/>
                  <a:pt x="100" y="127"/>
                </a:cubicBezTo>
                <a:cubicBezTo>
                  <a:pt x="97" y="129"/>
                  <a:pt x="92" y="128"/>
                  <a:pt x="89" y="125"/>
                </a:cubicBezTo>
                <a:cubicBezTo>
                  <a:pt x="86" y="123"/>
                  <a:pt x="72" y="128"/>
                  <a:pt x="59" y="137"/>
                </a:cubicBezTo>
                <a:cubicBezTo>
                  <a:pt x="57" y="138"/>
                  <a:pt x="55" y="139"/>
                  <a:pt x="53" y="139"/>
                </a:cubicBezTo>
                <a:cubicBezTo>
                  <a:pt x="50" y="139"/>
                  <a:pt x="46" y="137"/>
                  <a:pt x="44" y="134"/>
                </a:cubicBezTo>
                <a:cubicBezTo>
                  <a:pt x="41" y="130"/>
                  <a:pt x="42" y="123"/>
                  <a:pt x="47" y="119"/>
                </a:cubicBezTo>
                <a:cubicBezTo>
                  <a:pt x="51" y="116"/>
                  <a:pt x="67" y="105"/>
                  <a:pt x="83" y="104"/>
                </a:cubicBezTo>
                <a:cubicBezTo>
                  <a:pt x="81" y="95"/>
                  <a:pt x="79" y="86"/>
                  <a:pt x="76" y="80"/>
                </a:cubicBezTo>
                <a:cubicBezTo>
                  <a:pt x="73" y="75"/>
                  <a:pt x="75" y="68"/>
                  <a:pt x="80" y="65"/>
                </a:cubicBezTo>
                <a:cubicBezTo>
                  <a:pt x="85" y="62"/>
                  <a:pt x="92" y="64"/>
                  <a:pt x="94" y="70"/>
                </a:cubicBezTo>
                <a:close/>
                <a:moveTo>
                  <a:pt x="131" y="93"/>
                </a:moveTo>
                <a:cubicBezTo>
                  <a:pt x="127" y="90"/>
                  <a:pt x="126" y="85"/>
                  <a:pt x="127" y="80"/>
                </a:cubicBezTo>
                <a:cubicBezTo>
                  <a:pt x="128" y="78"/>
                  <a:pt x="129" y="74"/>
                  <a:pt x="138" y="68"/>
                </a:cubicBezTo>
                <a:cubicBezTo>
                  <a:pt x="137" y="65"/>
                  <a:pt x="138" y="61"/>
                  <a:pt x="140" y="59"/>
                </a:cubicBezTo>
                <a:cubicBezTo>
                  <a:pt x="143" y="54"/>
                  <a:pt x="149" y="52"/>
                  <a:pt x="154" y="55"/>
                </a:cubicBezTo>
                <a:cubicBezTo>
                  <a:pt x="157" y="56"/>
                  <a:pt x="158" y="58"/>
                  <a:pt x="159" y="60"/>
                </a:cubicBezTo>
                <a:cubicBezTo>
                  <a:pt x="159" y="60"/>
                  <a:pt x="160" y="60"/>
                  <a:pt x="161" y="60"/>
                </a:cubicBezTo>
                <a:cubicBezTo>
                  <a:pt x="166" y="61"/>
                  <a:pt x="170" y="65"/>
                  <a:pt x="170" y="70"/>
                </a:cubicBezTo>
                <a:cubicBezTo>
                  <a:pt x="171" y="75"/>
                  <a:pt x="168" y="80"/>
                  <a:pt x="163" y="81"/>
                </a:cubicBezTo>
                <a:cubicBezTo>
                  <a:pt x="158" y="83"/>
                  <a:pt x="152" y="85"/>
                  <a:pt x="149" y="87"/>
                </a:cubicBezTo>
                <a:cubicBezTo>
                  <a:pt x="149" y="89"/>
                  <a:pt x="148" y="91"/>
                  <a:pt x="146" y="93"/>
                </a:cubicBezTo>
                <a:cubicBezTo>
                  <a:pt x="144" y="95"/>
                  <a:pt x="141" y="96"/>
                  <a:pt x="138" y="96"/>
                </a:cubicBezTo>
                <a:cubicBezTo>
                  <a:pt x="136" y="96"/>
                  <a:pt x="133" y="95"/>
                  <a:pt x="131" y="93"/>
                </a:cubicBezTo>
                <a:close/>
                <a:moveTo>
                  <a:pt x="190" y="113"/>
                </a:moveTo>
                <a:cubicBezTo>
                  <a:pt x="181" y="124"/>
                  <a:pt x="187" y="130"/>
                  <a:pt x="188" y="131"/>
                </a:cubicBezTo>
                <a:cubicBezTo>
                  <a:pt x="192" y="134"/>
                  <a:pt x="193" y="140"/>
                  <a:pt x="190" y="144"/>
                </a:cubicBezTo>
                <a:cubicBezTo>
                  <a:pt x="188" y="148"/>
                  <a:pt x="185" y="149"/>
                  <a:pt x="181" y="149"/>
                </a:cubicBezTo>
                <a:cubicBezTo>
                  <a:pt x="180" y="149"/>
                  <a:pt x="178" y="149"/>
                  <a:pt x="177" y="149"/>
                </a:cubicBezTo>
                <a:cubicBezTo>
                  <a:pt x="159" y="141"/>
                  <a:pt x="143" y="148"/>
                  <a:pt x="143" y="148"/>
                </a:cubicBezTo>
                <a:cubicBezTo>
                  <a:pt x="137" y="151"/>
                  <a:pt x="131" y="148"/>
                  <a:pt x="129" y="143"/>
                </a:cubicBezTo>
                <a:cubicBezTo>
                  <a:pt x="126" y="138"/>
                  <a:pt x="128" y="132"/>
                  <a:pt x="134" y="129"/>
                </a:cubicBezTo>
                <a:cubicBezTo>
                  <a:pt x="134" y="129"/>
                  <a:pt x="147" y="123"/>
                  <a:pt x="164" y="124"/>
                </a:cubicBezTo>
                <a:cubicBezTo>
                  <a:pt x="164" y="117"/>
                  <a:pt x="166" y="109"/>
                  <a:pt x="172" y="100"/>
                </a:cubicBezTo>
                <a:cubicBezTo>
                  <a:pt x="176" y="96"/>
                  <a:pt x="183" y="95"/>
                  <a:pt x="187" y="98"/>
                </a:cubicBezTo>
                <a:cubicBezTo>
                  <a:pt x="192" y="102"/>
                  <a:pt x="193" y="108"/>
                  <a:pt x="190" y="113"/>
                </a:cubicBezTo>
                <a:close/>
                <a:moveTo>
                  <a:pt x="213" y="85"/>
                </a:moveTo>
                <a:cubicBezTo>
                  <a:pt x="213" y="79"/>
                  <a:pt x="218" y="75"/>
                  <a:pt x="224" y="75"/>
                </a:cubicBezTo>
                <a:cubicBezTo>
                  <a:pt x="224" y="75"/>
                  <a:pt x="224" y="75"/>
                  <a:pt x="224" y="75"/>
                </a:cubicBezTo>
                <a:cubicBezTo>
                  <a:pt x="229" y="75"/>
                  <a:pt x="240" y="78"/>
                  <a:pt x="254" y="101"/>
                </a:cubicBezTo>
                <a:cubicBezTo>
                  <a:pt x="257" y="106"/>
                  <a:pt x="256" y="113"/>
                  <a:pt x="251" y="116"/>
                </a:cubicBezTo>
                <a:cubicBezTo>
                  <a:pt x="249" y="117"/>
                  <a:pt x="247" y="117"/>
                  <a:pt x="245" y="117"/>
                </a:cubicBezTo>
                <a:cubicBezTo>
                  <a:pt x="241" y="117"/>
                  <a:pt x="238" y="116"/>
                  <a:pt x="236" y="112"/>
                </a:cubicBezTo>
                <a:cubicBezTo>
                  <a:pt x="228" y="100"/>
                  <a:pt x="223" y="96"/>
                  <a:pt x="222" y="96"/>
                </a:cubicBezTo>
                <a:cubicBezTo>
                  <a:pt x="217" y="95"/>
                  <a:pt x="213" y="91"/>
                  <a:pt x="213" y="85"/>
                </a:cubicBezTo>
                <a:close/>
                <a:moveTo>
                  <a:pt x="277" y="139"/>
                </a:moveTo>
                <a:cubicBezTo>
                  <a:pt x="277" y="145"/>
                  <a:pt x="272" y="149"/>
                  <a:pt x="266" y="149"/>
                </a:cubicBezTo>
                <a:cubicBezTo>
                  <a:pt x="250" y="149"/>
                  <a:pt x="245" y="162"/>
                  <a:pt x="244" y="163"/>
                </a:cubicBezTo>
                <a:cubicBezTo>
                  <a:pt x="244" y="163"/>
                  <a:pt x="244" y="164"/>
                  <a:pt x="244" y="164"/>
                </a:cubicBezTo>
                <a:cubicBezTo>
                  <a:pt x="244" y="164"/>
                  <a:pt x="244" y="164"/>
                  <a:pt x="244" y="164"/>
                </a:cubicBezTo>
                <a:cubicBezTo>
                  <a:pt x="244" y="165"/>
                  <a:pt x="239" y="177"/>
                  <a:pt x="233" y="187"/>
                </a:cubicBezTo>
                <a:cubicBezTo>
                  <a:pt x="233" y="189"/>
                  <a:pt x="236" y="192"/>
                  <a:pt x="239" y="193"/>
                </a:cubicBezTo>
                <a:cubicBezTo>
                  <a:pt x="244" y="196"/>
                  <a:pt x="246" y="202"/>
                  <a:pt x="244" y="207"/>
                </a:cubicBezTo>
                <a:cubicBezTo>
                  <a:pt x="242" y="211"/>
                  <a:pt x="238" y="213"/>
                  <a:pt x="234" y="213"/>
                </a:cubicBezTo>
                <a:cubicBezTo>
                  <a:pt x="233" y="213"/>
                  <a:pt x="231" y="213"/>
                  <a:pt x="230" y="212"/>
                </a:cubicBezTo>
                <a:cubicBezTo>
                  <a:pt x="227" y="211"/>
                  <a:pt x="215" y="205"/>
                  <a:pt x="212" y="194"/>
                </a:cubicBezTo>
                <a:cubicBezTo>
                  <a:pt x="210" y="188"/>
                  <a:pt x="211" y="181"/>
                  <a:pt x="215" y="176"/>
                </a:cubicBezTo>
                <a:cubicBezTo>
                  <a:pt x="219" y="169"/>
                  <a:pt x="223" y="160"/>
                  <a:pt x="224" y="157"/>
                </a:cubicBezTo>
                <a:cubicBezTo>
                  <a:pt x="224" y="155"/>
                  <a:pt x="221" y="150"/>
                  <a:pt x="217" y="147"/>
                </a:cubicBezTo>
                <a:cubicBezTo>
                  <a:pt x="212" y="144"/>
                  <a:pt x="212" y="137"/>
                  <a:pt x="215" y="132"/>
                </a:cubicBezTo>
                <a:cubicBezTo>
                  <a:pt x="219" y="127"/>
                  <a:pt x="225" y="127"/>
                  <a:pt x="230" y="130"/>
                </a:cubicBezTo>
                <a:cubicBezTo>
                  <a:pt x="231" y="131"/>
                  <a:pt x="234" y="133"/>
                  <a:pt x="238" y="138"/>
                </a:cubicBezTo>
                <a:cubicBezTo>
                  <a:pt x="245" y="132"/>
                  <a:pt x="254" y="128"/>
                  <a:pt x="267" y="128"/>
                </a:cubicBezTo>
                <a:cubicBezTo>
                  <a:pt x="273" y="128"/>
                  <a:pt x="277" y="133"/>
                  <a:pt x="277" y="139"/>
                </a:cubicBez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03632" tIns="51816" rIns="103632" bIns="5181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u="none" strike="noStrike" kern="1200" cap="none" spc="0" normalizeH="0" baseline="0" noProof="0" dirty="0">
              <a:ln>
                <a:noFill/>
              </a:ln>
              <a:effectLst/>
              <a:uLnTx/>
              <a:uFillTx/>
              <a:ea typeface="+mn-ea"/>
              <a:cs typeface="+mn-cs"/>
            </a:endParaRPr>
          </a:p>
        </p:txBody>
      </p:sp>
      <p:sp>
        <p:nvSpPr>
          <p:cNvPr id="60" name="TextBox 59">
            <a:extLst>
              <a:ext uri="{FF2B5EF4-FFF2-40B4-BE49-F238E27FC236}">
                <a16:creationId xmlns:a16="http://schemas.microsoft.com/office/drawing/2014/main" id="{DCA9232B-EA80-45BB-BCDA-E344420D0D36}"/>
              </a:ext>
            </a:extLst>
          </p:cNvPr>
          <p:cNvSpPr txBox="1"/>
          <p:nvPr/>
        </p:nvSpPr>
        <p:spPr>
          <a:xfrm>
            <a:off x="625728" y="2733618"/>
            <a:ext cx="1539936" cy="1046440"/>
          </a:xfrm>
          <a:prstGeom prst="rect">
            <a:avLst/>
          </a:prstGeom>
          <a:solidFill>
            <a:schemeClr val="bg1"/>
          </a:solidFill>
        </p:spPr>
        <p:txBody>
          <a:bodyPr wrap="square" lIns="0" tIns="0" rIns="0" bIns="0" rtlCol="0" anchor="t">
            <a:spAutoFit/>
          </a:bodyPr>
          <a:lstStyle/>
          <a:p>
            <a:pPr marL="171450" marR="0" lvl="0" indent="-171450" algn="l" defTabSz="121898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000" dirty="0">
                <a:cs typeface="Arial" panose="020B0604020202020204" pitchFamily="34" charset="0"/>
              </a:rPr>
              <a:t>Launch </a:t>
            </a:r>
            <a:r>
              <a:rPr kumimoji="0" lang="en-US" sz="1000" u="none" strike="noStrike" kern="1200" cap="none" spc="0" normalizeH="0" baseline="0" noProof="0" dirty="0">
                <a:ln>
                  <a:noFill/>
                </a:ln>
                <a:effectLst/>
                <a:uLnTx/>
                <a:uFillTx/>
                <a:ea typeface="+mn-ea"/>
                <a:cs typeface="Arial" panose="020B0604020202020204" pitchFamily="34" charset="0"/>
              </a:rPr>
              <a:t>the </a:t>
            </a:r>
            <a:r>
              <a:rPr lang="en-US" sz="1000" dirty="0">
                <a:cs typeface="Arial" panose="020B0604020202020204" pitchFamily="34" charset="0"/>
              </a:rPr>
              <a:t>Space</a:t>
            </a:r>
            <a:r>
              <a:rPr kumimoji="0" lang="en-US" sz="1000" u="none" strike="noStrike" kern="1200" cap="none" spc="0" normalizeH="0" baseline="0" noProof="0" dirty="0">
                <a:ln>
                  <a:noFill/>
                </a:ln>
                <a:effectLst/>
                <a:uLnTx/>
                <a:uFillTx/>
                <a:ea typeface="+mn-ea"/>
                <a:cs typeface="Arial" panose="020B0604020202020204" pitchFamily="34" charset="0"/>
              </a:rPr>
              <a:t> portal and create  a project and enter the project workspace.</a:t>
            </a:r>
          </a:p>
          <a:p>
            <a:pPr marL="171450" marR="0" lvl="0" indent="-171450" algn="l" defTabSz="121898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000" dirty="0">
                <a:cs typeface="Arial" panose="020B0604020202020204" pitchFamily="34" charset="0"/>
              </a:rPr>
              <a:t>User can see the default presentation Tab .</a:t>
            </a:r>
            <a:endParaRPr kumimoji="0" lang="en-US" sz="1000" u="none" strike="noStrike" kern="1200" cap="none" spc="0" normalizeH="0" baseline="0" noProof="0" dirty="0">
              <a:ln>
                <a:noFill/>
              </a:ln>
              <a:effectLst/>
              <a:uLnTx/>
              <a:uFillTx/>
              <a:ea typeface="+mn-ea"/>
              <a:cs typeface="Arial" panose="020B0604020202020204" pitchFamily="34" charset="0"/>
            </a:endParaRPr>
          </a:p>
        </p:txBody>
      </p:sp>
      <p:sp>
        <p:nvSpPr>
          <p:cNvPr id="37" name="Rectangle 36">
            <a:extLst>
              <a:ext uri="{FF2B5EF4-FFF2-40B4-BE49-F238E27FC236}">
                <a16:creationId xmlns:a16="http://schemas.microsoft.com/office/drawing/2014/main" id="{46CAAFD9-8345-44A9-8F0A-3746E8CB16B0}"/>
              </a:ext>
            </a:extLst>
          </p:cNvPr>
          <p:cNvSpPr/>
          <p:nvPr/>
        </p:nvSpPr>
        <p:spPr>
          <a:xfrm>
            <a:off x="4020198" y="2583199"/>
            <a:ext cx="2129412" cy="723275"/>
          </a:xfrm>
          <a:prstGeom prst="rect">
            <a:avLst/>
          </a:prstGeom>
        </p:spPr>
        <p:txBody>
          <a:bodyPr wrap="square">
            <a:spAutoFit/>
          </a:bodyPr>
          <a:lstStyle/>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User can perform EDA by choosing the required  set.</a:t>
            </a:r>
          </a:p>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Visualization of Data Distribution , Outliers etc.</a:t>
            </a:r>
          </a:p>
        </p:txBody>
      </p:sp>
      <p:sp>
        <p:nvSpPr>
          <p:cNvPr id="62" name="Rectangle 61">
            <a:extLst>
              <a:ext uri="{FF2B5EF4-FFF2-40B4-BE49-F238E27FC236}">
                <a16:creationId xmlns:a16="http://schemas.microsoft.com/office/drawing/2014/main" id="{7F5159B6-ED95-4A37-B101-FEC7ECCAB052}"/>
              </a:ext>
            </a:extLst>
          </p:cNvPr>
          <p:cNvSpPr/>
          <p:nvPr/>
        </p:nvSpPr>
        <p:spPr>
          <a:xfrm>
            <a:off x="5988390" y="2555198"/>
            <a:ext cx="2041144" cy="1077218"/>
          </a:xfrm>
          <a:prstGeom prst="rect">
            <a:avLst/>
          </a:prstGeom>
        </p:spPr>
        <p:txBody>
          <a:bodyPr wrap="square">
            <a:spAutoFit/>
          </a:bodyPr>
          <a:lstStyle/>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User creates a model workflow and chooses the Bid or Buy. </a:t>
            </a:r>
          </a:p>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Save &amp; Buy or sell the model in the workflow</a:t>
            </a:r>
          </a:p>
          <a:p>
            <a:pPr marL="171450" indent="-171450" defTabSz="1218987">
              <a:lnSpc>
                <a:spcPct val="90000"/>
              </a:lnSpc>
              <a:spcAft>
                <a:spcPts val="600"/>
              </a:spcAft>
              <a:buFont typeface="Arial" panose="020B0604020202020204" pitchFamily="34" charset="0"/>
              <a:buChar char="•"/>
              <a:defRPr/>
            </a:pPr>
            <a:endParaRPr lang="en-US" sz="1000" dirty="0">
              <a:cs typeface="Arial" panose="020B0604020202020204" pitchFamily="34" charset="0"/>
            </a:endParaRPr>
          </a:p>
        </p:txBody>
      </p:sp>
      <p:sp>
        <p:nvSpPr>
          <p:cNvPr id="63" name="Rectangle 62">
            <a:extLst>
              <a:ext uri="{FF2B5EF4-FFF2-40B4-BE49-F238E27FC236}">
                <a16:creationId xmlns:a16="http://schemas.microsoft.com/office/drawing/2014/main" id="{C9623DFF-FD14-46AE-B165-232CC84481D4}"/>
              </a:ext>
            </a:extLst>
          </p:cNvPr>
          <p:cNvSpPr/>
          <p:nvPr/>
        </p:nvSpPr>
        <p:spPr>
          <a:xfrm>
            <a:off x="7905410" y="2674463"/>
            <a:ext cx="2407833" cy="1431161"/>
          </a:xfrm>
          <a:prstGeom prst="rect">
            <a:avLst/>
          </a:prstGeom>
        </p:spPr>
        <p:txBody>
          <a:bodyPr wrap="square">
            <a:spAutoFit/>
          </a:bodyPr>
          <a:lstStyle/>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Select Model to do the future analysis</a:t>
            </a:r>
          </a:p>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Evaluate the Test &amp; Train Summary to identify the best model</a:t>
            </a:r>
          </a:p>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Package the best performing Model</a:t>
            </a:r>
          </a:p>
          <a:p>
            <a:pPr marL="171450" indent="-171450" defTabSz="1218987">
              <a:lnSpc>
                <a:spcPct val="90000"/>
              </a:lnSpc>
              <a:spcAft>
                <a:spcPts val="600"/>
              </a:spcAft>
              <a:buFont typeface="Arial" panose="020B0604020202020204" pitchFamily="34" charset="0"/>
              <a:buChar char="•"/>
              <a:defRPr/>
            </a:pPr>
            <a:endParaRPr lang="en-US" sz="1000" dirty="0">
              <a:cs typeface="Arial" panose="020B0604020202020204" pitchFamily="34" charset="0"/>
            </a:endParaRPr>
          </a:p>
        </p:txBody>
      </p:sp>
      <p:sp>
        <p:nvSpPr>
          <p:cNvPr id="64" name="Rectangle 63">
            <a:extLst>
              <a:ext uri="{FF2B5EF4-FFF2-40B4-BE49-F238E27FC236}">
                <a16:creationId xmlns:a16="http://schemas.microsoft.com/office/drawing/2014/main" id="{FDBF71EF-A1C2-4C68-836D-9EDF43217883}"/>
              </a:ext>
            </a:extLst>
          </p:cNvPr>
          <p:cNvSpPr/>
          <p:nvPr/>
        </p:nvSpPr>
        <p:spPr>
          <a:xfrm>
            <a:off x="10084373" y="2641285"/>
            <a:ext cx="1833471" cy="1492716"/>
          </a:xfrm>
          <a:prstGeom prst="rect">
            <a:avLst/>
          </a:prstGeom>
        </p:spPr>
        <p:txBody>
          <a:bodyPr wrap="square">
            <a:spAutoFit/>
          </a:bodyPr>
          <a:lstStyle/>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Model Registry holds the list of  models</a:t>
            </a:r>
          </a:p>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User can enter the model benchmark definition and buy or the model.</a:t>
            </a:r>
          </a:p>
          <a:p>
            <a:pPr marL="17145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Model is Ready for Execution in the hosted end point.</a:t>
            </a:r>
          </a:p>
        </p:txBody>
      </p:sp>
      <p:sp>
        <p:nvSpPr>
          <p:cNvPr id="2" name="Rectangle 1">
            <a:extLst>
              <a:ext uri="{FF2B5EF4-FFF2-40B4-BE49-F238E27FC236}">
                <a16:creationId xmlns:a16="http://schemas.microsoft.com/office/drawing/2014/main" id="{A1799C71-F836-4AA7-A3DB-D15128270E06}"/>
              </a:ext>
            </a:extLst>
          </p:cNvPr>
          <p:cNvSpPr/>
          <p:nvPr/>
        </p:nvSpPr>
        <p:spPr>
          <a:xfrm>
            <a:off x="2261027" y="2641285"/>
            <a:ext cx="1900719" cy="646331"/>
          </a:xfrm>
          <a:prstGeom prst="rect">
            <a:avLst/>
          </a:prstGeom>
        </p:spPr>
        <p:txBody>
          <a:bodyPr wrap="square">
            <a:spAutoFit/>
          </a:bodyPr>
          <a:lstStyle/>
          <a:p>
            <a:pPr marL="171450" lvl="0" indent="-171450" defTabSz="1218987">
              <a:lnSpc>
                <a:spcPct val="90000"/>
              </a:lnSpc>
              <a:spcAft>
                <a:spcPts val="600"/>
              </a:spcAft>
              <a:buFont typeface="Arial" panose="020B0604020202020204" pitchFamily="34" charset="0"/>
              <a:buChar char="•"/>
              <a:defRPr/>
            </a:pPr>
            <a:r>
              <a:rPr lang="en-US" sz="1000" dirty="0">
                <a:cs typeface="Arial" panose="020B0604020202020204" pitchFamily="34" charset="0"/>
              </a:rPr>
              <a:t>Select or bid the required set from the content library and import it to workspace.</a:t>
            </a:r>
          </a:p>
        </p:txBody>
      </p:sp>
      <p:pic>
        <p:nvPicPr>
          <p:cNvPr id="12" name="Graphic 11" descr="Workflow">
            <a:extLst>
              <a:ext uri="{FF2B5EF4-FFF2-40B4-BE49-F238E27FC236}">
                <a16:creationId xmlns:a16="http://schemas.microsoft.com/office/drawing/2014/main" id="{F9573E2E-5D35-44CD-9B77-64643411D5D4}"/>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08485" y="2010603"/>
            <a:ext cx="527310" cy="439308"/>
          </a:xfrm>
          <a:prstGeom prst="rect">
            <a:avLst/>
          </a:prstGeom>
        </p:spPr>
      </p:pic>
      <p:pic>
        <p:nvPicPr>
          <p:cNvPr id="5122" name="Picture 2" descr="239 Deploy Icon Illustrations &amp;amp; Clip Art - iStock">
            <a:extLst>
              <a:ext uri="{FF2B5EF4-FFF2-40B4-BE49-F238E27FC236}">
                <a16:creationId xmlns:a16="http://schemas.microsoft.com/office/drawing/2014/main" id="{CC280EBE-E48A-4840-A84C-703F7D129E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85232" y="2175799"/>
            <a:ext cx="400050" cy="40005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100">
            <a:extLst>
              <a:ext uri="{FF2B5EF4-FFF2-40B4-BE49-F238E27FC236}">
                <a16:creationId xmlns:a16="http://schemas.microsoft.com/office/drawing/2014/main" id="{342DA811-51C1-494E-88D2-3EC856725F99}"/>
              </a:ext>
            </a:extLst>
          </p:cNvPr>
          <p:cNvGrpSpPr>
            <a:grpSpLocks noChangeAspect="1"/>
          </p:cNvGrpSpPr>
          <p:nvPr/>
        </p:nvGrpSpPr>
        <p:grpSpPr bwMode="auto">
          <a:xfrm>
            <a:off x="10609615" y="2097292"/>
            <a:ext cx="226333" cy="226333"/>
            <a:chOff x="452" y="429"/>
            <a:chExt cx="184" cy="184"/>
          </a:xfrm>
          <a:solidFill>
            <a:schemeClr val="accent6"/>
          </a:solidFill>
        </p:grpSpPr>
        <p:sp>
          <p:nvSpPr>
            <p:cNvPr id="98" name="Freeform 102">
              <a:extLst>
                <a:ext uri="{FF2B5EF4-FFF2-40B4-BE49-F238E27FC236}">
                  <a16:creationId xmlns:a16="http://schemas.microsoft.com/office/drawing/2014/main" id="{6C842035-279C-4366-82FD-F3C06572A3F9}"/>
                </a:ext>
              </a:extLst>
            </p:cNvPr>
            <p:cNvSpPr>
              <a:spLocks noEditPoints="1"/>
            </p:cNvSpPr>
            <p:nvPr/>
          </p:nvSpPr>
          <p:spPr bwMode="auto">
            <a:xfrm>
              <a:off x="452" y="429"/>
              <a:ext cx="77" cy="77"/>
            </a:xfrm>
            <a:custGeom>
              <a:avLst/>
              <a:gdLst>
                <a:gd name="T0" fmla="*/ 107 w 117"/>
                <a:gd name="T1" fmla="*/ 0 h 117"/>
                <a:gd name="T2" fmla="*/ 11 w 117"/>
                <a:gd name="T3" fmla="*/ 0 h 117"/>
                <a:gd name="T4" fmla="*/ 0 w 117"/>
                <a:gd name="T5" fmla="*/ 11 h 117"/>
                <a:gd name="T6" fmla="*/ 0 w 117"/>
                <a:gd name="T7" fmla="*/ 107 h 117"/>
                <a:gd name="T8" fmla="*/ 11 w 117"/>
                <a:gd name="T9" fmla="*/ 117 h 117"/>
                <a:gd name="T10" fmla="*/ 107 w 117"/>
                <a:gd name="T11" fmla="*/ 117 h 117"/>
                <a:gd name="T12" fmla="*/ 117 w 117"/>
                <a:gd name="T13" fmla="*/ 107 h 117"/>
                <a:gd name="T14" fmla="*/ 117 w 117"/>
                <a:gd name="T15" fmla="*/ 11 h 117"/>
                <a:gd name="T16" fmla="*/ 107 w 117"/>
                <a:gd name="T17" fmla="*/ 0 h 117"/>
                <a:gd name="T18" fmla="*/ 96 w 117"/>
                <a:gd name="T19" fmla="*/ 96 h 117"/>
                <a:gd name="T20" fmla="*/ 21 w 117"/>
                <a:gd name="T21" fmla="*/ 96 h 117"/>
                <a:gd name="T22" fmla="*/ 21 w 117"/>
                <a:gd name="T23" fmla="*/ 21 h 117"/>
                <a:gd name="T24" fmla="*/ 96 w 117"/>
                <a:gd name="T25" fmla="*/ 21 h 117"/>
                <a:gd name="T26" fmla="*/ 96 w 117"/>
                <a:gd name="T27" fmla="*/ 9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17">
                  <a:moveTo>
                    <a:pt x="107" y="0"/>
                  </a:moveTo>
                  <a:cubicBezTo>
                    <a:pt x="11" y="0"/>
                    <a:pt x="11" y="0"/>
                    <a:pt x="11" y="0"/>
                  </a:cubicBezTo>
                  <a:cubicBezTo>
                    <a:pt x="5" y="0"/>
                    <a:pt x="0" y="5"/>
                    <a:pt x="0" y="11"/>
                  </a:cubicBezTo>
                  <a:cubicBezTo>
                    <a:pt x="0" y="107"/>
                    <a:pt x="0" y="107"/>
                    <a:pt x="0" y="107"/>
                  </a:cubicBezTo>
                  <a:cubicBezTo>
                    <a:pt x="0" y="113"/>
                    <a:pt x="5" y="117"/>
                    <a:pt x="11" y="117"/>
                  </a:cubicBezTo>
                  <a:cubicBezTo>
                    <a:pt x="107" y="117"/>
                    <a:pt x="107" y="117"/>
                    <a:pt x="107" y="117"/>
                  </a:cubicBezTo>
                  <a:cubicBezTo>
                    <a:pt x="113" y="117"/>
                    <a:pt x="117" y="113"/>
                    <a:pt x="117" y="107"/>
                  </a:cubicBezTo>
                  <a:cubicBezTo>
                    <a:pt x="117" y="11"/>
                    <a:pt x="117" y="11"/>
                    <a:pt x="117" y="11"/>
                  </a:cubicBezTo>
                  <a:cubicBezTo>
                    <a:pt x="117" y="5"/>
                    <a:pt x="113" y="0"/>
                    <a:pt x="107" y="0"/>
                  </a:cubicBezTo>
                  <a:close/>
                  <a:moveTo>
                    <a:pt x="96" y="96"/>
                  </a:moveTo>
                  <a:cubicBezTo>
                    <a:pt x="21" y="96"/>
                    <a:pt x="21" y="96"/>
                    <a:pt x="21" y="96"/>
                  </a:cubicBezTo>
                  <a:cubicBezTo>
                    <a:pt x="21" y="21"/>
                    <a:pt x="21" y="21"/>
                    <a:pt x="21" y="21"/>
                  </a:cubicBezTo>
                  <a:cubicBezTo>
                    <a:pt x="96" y="21"/>
                    <a:pt x="96" y="21"/>
                    <a:pt x="96" y="21"/>
                  </a:cubicBezTo>
                  <a:lnTo>
                    <a:pt x="96" y="9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03632" tIns="51816" rIns="103632" bIns="5181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u="none" strike="noStrike" kern="1200" cap="none" spc="0" normalizeH="0" baseline="0" noProof="0" dirty="0">
                <a:ln>
                  <a:noFill/>
                </a:ln>
                <a:effectLst/>
                <a:uLnTx/>
                <a:uFillTx/>
                <a:ea typeface="+mn-ea"/>
                <a:cs typeface="+mn-cs"/>
              </a:endParaRPr>
            </a:p>
          </p:txBody>
        </p:sp>
        <p:sp>
          <p:nvSpPr>
            <p:cNvPr id="99" name="Freeform 103">
              <a:extLst>
                <a:ext uri="{FF2B5EF4-FFF2-40B4-BE49-F238E27FC236}">
                  <a16:creationId xmlns:a16="http://schemas.microsoft.com/office/drawing/2014/main" id="{1992131A-A627-4BFF-AE2F-B9D71EC06D2F}"/>
                </a:ext>
              </a:extLst>
            </p:cNvPr>
            <p:cNvSpPr>
              <a:spLocks noEditPoints="1"/>
            </p:cNvSpPr>
            <p:nvPr/>
          </p:nvSpPr>
          <p:spPr bwMode="auto">
            <a:xfrm>
              <a:off x="558" y="429"/>
              <a:ext cx="78" cy="77"/>
            </a:xfrm>
            <a:custGeom>
              <a:avLst/>
              <a:gdLst>
                <a:gd name="T0" fmla="*/ 107 w 117"/>
                <a:gd name="T1" fmla="*/ 0 h 117"/>
                <a:gd name="T2" fmla="*/ 11 w 117"/>
                <a:gd name="T3" fmla="*/ 0 h 117"/>
                <a:gd name="T4" fmla="*/ 0 w 117"/>
                <a:gd name="T5" fmla="*/ 11 h 117"/>
                <a:gd name="T6" fmla="*/ 0 w 117"/>
                <a:gd name="T7" fmla="*/ 107 h 117"/>
                <a:gd name="T8" fmla="*/ 11 w 117"/>
                <a:gd name="T9" fmla="*/ 117 h 117"/>
                <a:gd name="T10" fmla="*/ 107 w 117"/>
                <a:gd name="T11" fmla="*/ 117 h 117"/>
                <a:gd name="T12" fmla="*/ 117 w 117"/>
                <a:gd name="T13" fmla="*/ 107 h 117"/>
                <a:gd name="T14" fmla="*/ 117 w 117"/>
                <a:gd name="T15" fmla="*/ 11 h 117"/>
                <a:gd name="T16" fmla="*/ 107 w 117"/>
                <a:gd name="T17" fmla="*/ 0 h 117"/>
                <a:gd name="T18" fmla="*/ 96 w 117"/>
                <a:gd name="T19" fmla="*/ 96 h 117"/>
                <a:gd name="T20" fmla="*/ 21 w 117"/>
                <a:gd name="T21" fmla="*/ 96 h 117"/>
                <a:gd name="T22" fmla="*/ 21 w 117"/>
                <a:gd name="T23" fmla="*/ 21 h 117"/>
                <a:gd name="T24" fmla="*/ 96 w 117"/>
                <a:gd name="T25" fmla="*/ 21 h 117"/>
                <a:gd name="T26" fmla="*/ 96 w 117"/>
                <a:gd name="T27" fmla="*/ 9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17">
                  <a:moveTo>
                    <a:pt x="107" y="0"/>
                  </a:moveTo>
                  <a:cubicBezTo>
                    <a:pt x="11" y="0"/>
                    <a:pt x="11" y="0"/>
                    <a:pt x="11" y="0"/>
                  </a:cubicBezTo>
                  <a:cubicBezTo>
                    <a:pt x="5" y="0"/>
                    <a:pt x="0" y="5"/>
                    <a:pt x="0" y="11"/>
                  </a:cubicBezTo>
                  <a:cubicBezTo>
                    <a:pt x="0" y="107"/>
                    <a:pt x="0" y="107"/>
                    <a:pt x="0" y="107"/>
                  </a:cubicBezTo>
                  <a:cubicBezTo>
                    <a:pt x="0" y="113"/>
                    <a:pt x="5" y="117"/>
                    <a:pt x="11" y="117"/>
                  </a:cubicBezTo>
                  <a:cubicBezTo>
                    <a:pt x="107" y="117"/>
                    <a:pt x="107" y="117"/>
                    <a:pt x="107" y="117"/>
                  </a:cubicBezTo>
                  <a:cubicBezTo>
                    <a:pt x="113" y="117"/>
                    <a:pt x="117" y="113"/>
                    <a:pt x="117" y="107"/>
                  </a:cubicBezTo>
                  <a:cubicBezTo>
                    <a:pt x="117" y="11"/>
                    <a:pt x="117" y="11"/>
                    <a:pt x="117" y="11"/>
                  </a:cubicBezTo>
                  <a:cubicBezTo>
                    <a:pt x="117" y="5"/>
                    <a:pt x="113" y="0"/>
                    <a:pt x="107" y="0"/>
                  </a:cubicBezTo>
                  <a:close/>
                  <a:moveTo>
                    <a:pt x="96" y="96"/>
                  </a:moveTo>
                  <a:cubicBezTo>
                    <a:pt x="21" y="96"/>
                    <a:pt x="21" y="96"/>
                    <a:pt x="21" y="96"/>
                  </a:cubicBezTo>
                  <a:cubicBezTo>
                    <a:pt x="21" y="21"/>
                    <a:pt x="21" y="21"/>
                    <a:pt x="21" y="21"/>
                  </a:cubicBezTo>
                  <a:cubicBezTo>
                    <a:pt x="96" y="21"/>
                    <a:pt x="96" y="21"/>
                    <a:pt x="96" y="21"/>
                  </a:cubicBezTo>
                  <a:lnTo>
                    <a:pt x="96" y="9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03632" tIns="51816" rIns="103632" bIns="5181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u="none" strike="noStrike" kern="1200" cap="none" spc="0" normalizeH="0" baseline="0" noProof="0" dirty="0">
                <a:ln>
                  <a:noFill/>
                </a:ln>
                <a:effectLst/>
                <a:uLnTx/>
                <a:uFillTx/>
                <a:ea typeface="+mn-ea"/>
                <a:cs typeface="+mn-cs"/>
              </a:endParaRPr>
            </a:p>
          </p:txBody>
        </p:sp>
        <p:sp>
          <p:nvSpPr>
            <p:cNvPr id="100" name="Freeform 104">
              <a:extLst>
                <a:ext uri="{FF2B5EF4-FFF2-40B4-BE49-F238E27FC236}">
                  <a16:creationId xmlns:a16="http://schemas.microsoft.com/office/drawing/2014/main" id="{961E02DD-902E-4DC1-9D9F-AF24C1DF0659}"/>
                </a:ext>
              </a:extLst>
            </p:cNvPr>
            <p:cNvSpPr>
              <a:spLocks noEditPoints="1"/>
            </p:cNvSpPr>
            <p:nvPr/>
          </p:nvSpPr>
          <p:spPr bwMode="auto">
            <a:xfrm>
              <a:off x="452" y="535"/>
              <a:ext cx="77" cy="78"/>
            </a:xfrm>
            <a:custGeom>
              <a:avLst/>
              <a:gdLst>
                <a:gd name="T0" fmla="*/ 107 w 117"/>
                <a:gd name="T1" fmla="*/ 0 h 117"/>
                <a:gd name="T2" fmla="*/ 11 w 117"/>
                <a:gd name="T3" fmla="*/ 0 h 117"/>
                <a:gd name="T4" fmla="*/ 0 w 117"/>
                <a:gd name="T5" fmla="*/ 11 h 117"/>
                <a:gd name="T6" fmla="*/ 0 w 117"/>
                <a:gd name="T7" fmla="*/ 107 h 117"/>
                <a:gd name="T8" fmla="*/ 11 w 117"/>
                <a:gd name="T9" fmla="*/ 117 h 117"/>
                <a:gd name="T10" fmla="*/ 107 w 117"/>
                <a:gd name="T11" fmla="*/ 117 h 117"/>
                <a:gd name="T12" fmla="*/ 117 w 117"/>
                <a:gd name="T13" fmla="*/ 107 h 117"/>
                <a:gd name="T14" fmla="*/ 117 w 117"/>
                <a:gd name="T15" fmla="*/ 11 h 117"/>
                <a:gd name="T16" fmla="*/ 107 w 117"/>
                <a:gd name="T17" fmla="*/ 0 h 117"/>
                <a:gd name="T18" fmla="*/ 96 w 117"/>
                <a:gd name="T19" fmla="*/ 96 h 117"/>
                <a:gd name="T20" fmla="*/ 21 w 117"/>
                <a:gd name="T21" fmla="*/ 96 h 117"/>
                <a:gd name="T22" fmla="*/ 21 w 117"/>
                <a:gd name="T23" fmla="*/ 21 h 117"/>
                <a:gd name="T24" fmla="*/ 96 w 117"/>
                <a:gd name="T25" fmla="*/ 21 h 117"/>
                <a:gd name="T26" fmla="*/ 96 w 117"/>
                <a:gd name="T27" fmla="*/ 9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17">
                  <a:moveTo>
                    <a:pt x="107" y="0"/>
                  </a:moveTo>
                  <a:cubicBezTo>
                    <a:pt x="11" y="0"/>
                    <a:pt x="11" y="0"/>
                    <a:pt x="11" y="0"/>
                  </a:cubicBezTo>
                  <a:cubicBezTo>
                    <a:pt x="5" y="0"/>
                    <a:pt x="0" y="5"/>
                    <a:pt x="0" y="11"/>
                  </a:cubicBezTo>
                  <a:cubicBezTo>
                    <a:pt x="0" y="107"/>
                    <a:pt x="0" y="107"/>
                    <a:pt x="0" y="107"/>
                  </a:cubicBezTo>
                  <a:cubicBezTo>
                    <a:pt x="0" y="113"/>
                    <a:pt x="5" y="117"/>
                    <a:pt x="11" y="117"/>
                  </a:cubicBezTo>
                  <a:cubicBezTo>
                    <a:pt x="107" y="117"/>
                    <a:pt x="107" y="117"/>
                    <a:pt x="107" y="117"/>
                  </a:cubicBezTo>
                  <a:cubicBezTo>
                    <a:pt x="113" y="117"/>
                    <a:pt x="117" y="113"/>
                    <a:pt x="117" y="107"/>
                  </a:cubicBezTo>
                  <a:cubicBezTo>
                    <a:pt x="117" y="11"/>
                    <a:pt x="117" y="11"/>
                    <a:pt x="117" y="11"/>
                  </a:cubicBezTo>
                  <a:cubicBezTo>
                    <a:pt x="117" y="5"/>
                    <a:pt x="113" y="0"/>
                    <a:pt x="107" y="0"/>
                  </a:cubicBezTo>
                  <a:close/>
                  <a:moveTo>
                    <a:pt x="96" y="96"/>
                  </a:moveTo>
                  <a:cubicBezTo>
                    <a:pt x="21" y="96"/>
                    <a:pt x="21" y="96"/>
                    <a:pt x="21" y="96"/>
                  </a:cubicBezTo>
                  <a:cubicBezTo>
                    <a:pt x="21" y="21"/>
                    <a:pt x="21" y="21"/>
                    <a:pt x="21" y="21"/>
                  </a:cubicBezTo>
                  <a:cubicBezTo>
                    <a:pt x="96" y="21"/>
                    <a:pt x="96" y="21"/>
                    <a:pt x="96" y="21"/>
                  </a:cubicBezTo>
                  <a:lnTo>
                    <a:pt x="96" y="9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03632" tIns="51816" rIns="103632" bIns="5181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u="none" strike="noStrike" kern="1200" cap="none" spc="0" normalizeH="0" baseline="0" noProof="0" dirty="0">
                <a:ln>
                  <a:noFill/>
                </a:ln>
                <a:effectLst/>
                <a:uLnTx/>
                <a:uFillTx/>
                <a:ea typeface="+mn-ea"/>
                <a:cs typeface="+mn-cs"/>
              </a:endParaRPr>
            </a:p>
          </p:txBody>
        </p:sp>
        <p:sp>
          <p:nvSpPr>
            <p:cNvPr id="101" name="Freeform 105">
              <a:extLst>
                <a:ext uri="{FF2B5EF4-FFF2-40B4-BE49-F238E27FC236}">
                  <a16:creationId xmlns:a16="http://schemas.microsoft.com/office/drawing/2014/main" id="{04FC196C-884B-4A29-B5DA-E7BAA0E98F74}"/>
                </a:ext>
              </a:extLst>
            </p:cNvPr>
            <p:cNvSpPr>
              <a:spLocks noEditPoints="1"/>
            </p:cNvSpPr>
            <p:nvPr/>
          </p:nvSpPr>
          <p:spPr bwMode="auto">
            <a:xfrm>
              <a:off x="558" y="535"/>
              <a:ext cx="78" cy="78"/>
            </a:xfrm>
            <a:custGeom>
              <a:avLst/>
              <a:gdLst>
                <a:gd name="T0" fmla="*/ 107 w 117"/>
                <a:gd name="T1" fmla="*/ 0 h 117"/>
                <a:gd name="T2" fmla="*/ 11 w 117"/>
                <a:gd name="T3" fmla="*/ 0 h 117"/>
                <a:gd name="T4" fmla="*/ 0 w 117"/>
                <a:gd name="T5" fmla="*/ 11 h 117"/>
                <a:gd name="T6" fmla="*/ 0 w 117"/>
                <a:gd name="T7" fmla="*/ 107 h 117"/>
                <a:gd name="T8" fmla="*/ 11 w 117"/>
                <a:gd name="T9" fmla="*/ 117 h 117"/>
                <a:gd name="T10" fmla="*/ 107 w 117"/>
                <a:gd name="T11" fmla="*/ 117 h 117"/>
                <a:gd name="T12" fmla="*/ 117 w 117"/>
                <a:gd name="T13" fmla="*/ 107 h 117"/>
                <a:gd name="T14" fmla="*/ 117 w 117"/>
                <a:gd name="T15" fmla="*/ 11 h 117"/>
                <a:gd name="T16" fmla="*/ 107 w 117"/>
                <a:gd name="T17" fmla="*/ 0 h 117"/>
                <a:gd name="T18" fmla="*/ 96 w 117"/>
                <a:gd name="T19" fmla="*/ 96 h 117"/>
                <a:gd name="T20" fmla="*/ 21 w 117"/>
                <a:gd name="T21" fmla="*/ 96 h 117"/>
                <a:gd name="T22" fmla="*/ 21 w 117"/>
                <a:gd name="T23" fmla="*/ 21 h 117"/>
                <a:gd name="T24" fmla="*/ 96 w 117"/>
                <a:gd name="T25" fmla="*/ 21 h 117"/>
                <a:gd name="T26" fmla="*/ 96 w 117"/>
                <a:gd name="T27" fmla="*/ 9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17">
                  <a:moveTo>
                    <a:pt x="107" y="0"/>
                  </a:moveTo>
                  <a:cubicBezTo>
                    <a:pt x="11" y="0"/>
                    <a:pt x="11" y="0"/>
                    <a:pt x="11" y="0"/>
                  </a:cubicBezTo>
                  <a:cubicBezTo>
                    <a:pt x="5" y="0"/>
                    <a:pt x="0" y="5"/>
                    <a:pt x="0" y="11"/>
                  </a:cubicBezTo>
                  <a:cubicBezTo>
                    <a:pt x="0" y="107"/>
                    <a:pt x="0" y="107"/>
                    <a:pt x="0" y="107"/>
                  </a:cubicBezTo>
                  <a:cubicBezTo>
                    <a:pt x="0" y="113"/>
                    <a:pt x="5" y="117"/>
                    <a:pt x="11" y="117"/>
                  </a:cubicBezTo>
                  <a:cubicBezTo>
                    <a:pt x="107" y="117"/>
                    <a:pt x="107" y="117"/>
                    <a:pt x="107" y="117"/>
                  </a:cubicBezTo>
                  <a:cubicBezTo>
                    <a:pt x="113" y="117"/>
                    <a:pt x="117" y="113"/>
                    <a:pt x="117" y="107"/>
                  </a:cubicBezTo>
                  <a:cubicBezTo>
                    <a:pt x="117" y="11"/>
                    <a:pt x="117" y="11"/>
                    <a:pt x="117" y="11"/>
                  </a:cubicBezTo>
                  <a:cubicBezTo>
                    <a:pt x="117" y="5"/>
                    <a:pt x="113" y="0"/>
                    <a:pt x="107" y="0"/>
                  </a:cubicBezTo>
                  <a:close/>
                  <a:moveTo>
                    <a:pt x="96" y="96"/>
                  </a:moveTo>
                  <a:cubicBezTo>
                    <a:pt x="21" y="96"/>
                    <a:pt x="21" y="96"/>
                    <a:pt x="21" y="96"/>
                  </a:cubicBezTo>
                  <a:cubicBezTo>
                    <a:pt x="21" y="21"/>
                    <a:pt x="21" y="21"/>
                    <a:pt x="21" y="21"/>
                  </a:cubicBezTo>
                  <a:cubicBezTo>
                    <a:pt x="96" y="21"/>
                    <a:pt x="96" y="21"/>
                    <a:pt x="96" y="21"/>
                  </a:cubicBezTo>
                  <a:lnTo>
                    <a:pt x="96" y="9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03632" tIns="51816" rIns="103632" bIns="5181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u="none" strike="noStrike" kern="1200" cap="none" spc="0" normalizeH="0" baseline="0" noProof="0" dirty="0">
                <a:ln>
                  <a:noFill/>
                </a:ln>
                <a:effectLst/>
                <a:uLnTx/>
                <a:uFillTx/>
                <a:ea typeface="+mn-ea"/>
                <a:cs typeface="+mn-cs"/>
              </a:endParaRPr>
            </a:p>
          </p:txBody>
        </p:sp>
      </p:grpSp>
      <p:sp>
        <p:nvSpPr>
          <p:cNvPr id="102" name="Arrow: Pentagon 101">
            <a:extLst>
              <a:ext uri="{FF2B5EF4-FFF2-40B4-BE49-F238E27FC236}">
                <a16:creationId xmlns:a16="http://schemas.microsoft.com/office/drawing/2014/main" id="{FFC1E561-A218-441D-9D2F-98AF06FFEFE5}"/>
              </a:ext>
            </a:extLst>
          </p:cNvPr>
          <p:cNvSpPr/>
          <p:nvPr/>
        </p:nvSpPr>
        <p:spPr bwMode="gray">
          <a:xfrm>
            <a:off x="10017125" y="1620706"/>
            <a:ext cx="1900719" cy="176487"/>
          </a:xfrm>
          <a:prstGeom prst="homePlate">
            <a:avLst/>
          </a:prstGeom>
          <a:solidFill>
            <a:srgbClr val="00768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3" name="Arrow: Pentagon 102">
            <a:extLst>
              <a:ext uri="{FF2B5EF4-FFF2-40B4-BE49-F238E27FC236}">
                <a16:creationId xmlns:a16="http://schemas.microsoft.com/office/drawing/2014/main" id="{9ED0D826-8A6C-4265-8A5D-516330EDDA20}"/>
              </a:ext>
            </a:extLst>
          </p:cNvPr>
          <p:cNvSpPr/>
          <p:nvPr/>
        </p:nvSpPr>
        <p:spPr bwMode="gray">
          <a:xfrm>
            <a:off x="7887109" y="1621500"/>
            <a:ext cx="2261452" cy="182811"/>
          </a:xfrm>
          <a:prstGeom prst="homePlat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4" name="Arrow: Pentagon 103">
            <a:extLst>
              <a:ext uri="{FF2B5EF4-FFF2-40B4-BE49-F238E27FC236}">
                <a16:creationId xmlns:a16="http://schemas.microsoft.com/office/drawing/2014/main" id="{950B7F4F-9865-4A31-B384-19CADA75EB6A}"/>
              </a:ext>
            </a:extLst>
          </p:cNvPr>
          <p:cNvSpPr/>
          <p:nvPr/>
        </p:nvSpPr>
        <p:spPr bwMode="gray">
          <a:xfrm>
            <a:off x="6036944" y="1609256"/>
            <a:ext cx="1992589" cy="198211"/>
          </a:xfrm>
          <a:prstGeom prst="homePlate">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5" name="Arrow: Pentagon 104">
            <a:extLst>
              <a:ext uri="{FF2B5EF4-FFF2-40B4-BE49-F238E27FC236}">
                <a16:creationId xmlns:a16="http://schemas.microsoft.com/office/drawing/2014/main" id="{1DB1DD1A-771D-4A68-AC2E-CD8E0962B933}"/>
              </a:ext>
            </a:extLst>
          </p:cNvPr>
          <p:cNvSpPr/>
          <p:nvPr/>
        </p:nvSpPr>
        <p:spPr bwMode="gray">
          <a:xfrm>
            <a:off x="4070091" y="1606152"/>
            <a:ext cx="2062802" cy="193332"/>
          </a:xfrm>
          <a:prstGeom prst="homePlate">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6" name="Arrow: Pentagon 105">
            <a:extLst>
              <a:ext uri="{FF2B5EF4-FFF2-40B4-BE49-F238E27FC236}">
                <a16:creationId xmlns:a16="http://schemas.microsoft.com/office/drawing/2014/main" id="{E658184D-DF71-421F-A43C-6FF2FD0FDE39}"/>
              </a:ext>
            </a:extLst>
          </p:cNvPr>
          <p:cNvSpPr/>
          <p:nvPr/>
        </p:nvSpPr>
        <p:spPr bwMode="gray">
          <a:xfrm>
            <a:off x="2297165" y="1587570"/>
            <a:ext cx="1900719" cy="223463"/>
          </a:xfrm>
          <a:prstGeom prst="homePlate">
            <a:avLst/>
          </a:prstGeom>
          <a:solidFill>
            <a:schemeClr val="accent5">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7" name="Arrow: Pentagon 106">
            <a:extLst>
              <a:ext uri="{FF2B5EF4-FFF2-40B4-BE49-F238E27FC236}">
                <a16:creationId xmlns:a16="http://schemas.microsoft.com/office/drawing/2014/main" id="{E395DA24-7820-41C7-8003-D4001CC4CEB2}"/>
              </a:ext>
            </a:extLst>
          </p:cNvPr>
          <p:cNvSpPr/>
          <p:nvPr/>
        </p:nvSpPr>
        <p:spPr bwMode="gray">
          <a:xfrm>
            <a:off x="625728" y="1575225"/>
            <a:ext cx="1870545" cy="223463"/>
          </a:xfrm>
          <a:prstGeom prst="homePlate">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 name="TextBox 12">
            <a:extLst>
              <a:ext uri="{FF2B5EF4-FFF2-40B4-BE49-F238E27FC236}">
                <a16:creationId xmlns:a16="http://schemas.microsoft.com/office/drawing/2014/main" id="{49B7B04A-A08D-44D7-B68C-C42285A2649F}"/>
              </a:ext>
            </a:extLst>
          </p:cNvPr>
          <p:cNvSpPr txBox="1"/>
          <p:nvPr/>
        </p:nvSpPr>
        <p:spPr>
          <a:xfrm>
            <a:off x="1080473" y="1616826"/>
            <a:ext cx="1488983" cy="153888"/>
          </a:xfrm>
          <a:prstGeom prst="rect">
            <a:avLst/>
          </a:prstGeom>
          <a:noFill/>
        </p:spPr>
        <p:txBody>
          <a:bodyPr wrap="square" lIns="0" tIns="0" rIns="0" bIns="0" rtlCol="0">
            <a:spAutoFit/>
          </a:bodyPr>
          <a:lstStyle/>
          <a:p>
            <a:pPr>
              <a:spcBef>
                <a:spcPts val="600"/>
              </a:spcBef>
              <a:buSzPct val="100000"/>
            </a:pPr>
            <a:r>
              <a:rPr lang="en-US" sz="1000" dirty="0"/>
              <a:t>Portal Login</a:t>
            </a:r>
          </a:p>
        </p:txBody>
      </p:sp>
      <p:sp>
        <p:nvSpPr>
          <p:cNvPr id="108" name="TextBox 107">
            <a:extLst>
              <a:ext uri="{FF2B5EF4-FFF2-40B4-BE49-F238E27FC236}">
                <a16:creationId xmlns:a16="http://schemas.microsoft.com/office/drawing/2014/main" id="{4C32C7CA-2FE8-4F91-97EF-8FC7914F069C}"/>
              </a:ext>
            </a:extLst>
          </p:cNvPr>
          <p:cNvSpPr txBox="1"/>
          <p:nvPr/>
        </p:nvSpPr>
        <p:spPr>
          <a:xfrm>
            <a:off x="2678548" y="1584851"/>
            <a:ext cx="1488983" cy="153888"/>
          </a:xfrm>
          <a:prstGeom prst="rect">
            <a:avLst/>
          </a:prstGeom>
          <a:noFill/>
        </p:spPr>
        <p:txBody>
          <a:bodyPr wrap="square" lIns="0" tIns="0" rIns="0" bIns="0" rtlCol="0">
            <a:spAutoFit/>
          </a:bodyPr>
          <a:lstStyle/>
          <a:p>
            <a:pPr>
              <a:spcBef>
                <a:spcPts val="600"/>
              </a:spcBef>
              <a:buSzPct val="100000"/>
            </a:pPr>
            <a:r>
              <a:rPr lang="en-US" sz="1000" dirty="0"/>
              <a:t>Data Set Import</a:t>
            </a:r>
          </a:p>
        </p:txBody>
      </p:sp>
      <p:sp>
        <p:nvSpPr>
          <p:cNvPr id="109" name="TextBox 108">
            <a:extLst>
              <a:ext uri="{FF2B5EF4-FFF2-40B4-BE49-F238E27FC236}">
                <a16:creationId xmlns:a16="http://schemas.microsoft.com/office/drawing/2014/main" id="{D25CE04D-AC11-4D1F-8A9D-D715F298F61F}"/>
              </a:ext>
            </a:extLst>
          </p:cNvPr>
          <p:cNvSpPr txBox="1"/>
          <p:nvPr/>
        </p:nvSpPr>
        <p:spPr>
          <a:xfrm>
            <a:off x="4283850" y="1633149"/>
            <a:ext cx="2261452" cy="153888"/>
          </a:xfrm>
          <a:prstGeom prst="rect">
            <a:avLst/>
          </a:prstGeom>
          <a:noFill/>
        </p:spPr>
        <p:txBody>
          <a:bodyPr wrap="square" lIns="0" tIns="0" rIns="0" bIns="0" rtlCol="0">
            <a:spAutoFit/>
          </a:bodyPr>
          <a:lstStyle/>
          <a:p>
            <a:pPr>
              <a:spcBef>
                <a:spcPts val="600"/>
              </a:spcBef>
              <a:buSzPct val="100000"/>
            </a:pPr>
            <a:r>
              <a:rPr lang="en-US" sz="1000" dirty="0"/>
              <a:t>Exploratory Data Analysis</a:t>
            </a:r>
          </a:p>
        </p:txBody>
      </p:sp>
      <p:sp>
        <p:nvSpPr>
          <p:cNvPr id="110" name="TextBox 109">
            <a:extLst>
              <a:ext uri="{FF2B5EF4-FFF2-40B4-BE49-F238E27FC236}">
                <a16:creationId xmlns:a16="http://schemas.microsoft.com/office/drawing/2014/main" id="{95ABFDEF-6B6D-4F60-909A-75D8AF86F2AC}"/>
              </a:ext>
            </a:extLst>
          </p:cNvPr>
          <p:cNvSpPr txBox="1"/>
          <p:nvPr/>
        </p:nvSpPr>
        <p:spPr>
          <a:xfrm>
            <a:off x="6519141" y="1645726"/>
            <a:ext cx="2407833" cy="153888"/>
          </a:xfrm>
          <a:prstGeom prst="rect">
            <a:avLst/>
          </a:prstGeom>
          <a:noFill/>
        </p:spPr>
        <p:txBody>
          <a:bodyPr wrap="square" lIns="0" tIns="0" rIns="0" bIns="0" rtlCol="0">
            <a:spAutoFit/>
          </a:bodyPr>
          <a:lstStyle/>
          <a:p>
            <a:pPr>
              <a:spcBef>
                <a:spcPts val="600"/>
              </a:spcBef>
              <a:buSzPct val="100000"/>
            </a:pPr>
            <a:r>
              <a:rPr lang="en-US" sz="1000" dirty="0"/>
              <a:t>Data Preparation</a:t>
            </a:r>
          </a:p>
        </p:txBody>
      </p:sp>
      <p:cxnSp>
        <p:nvCxnSpPr>
          <p:cNvPr id="23" name="Connector: Curved 22">
            <a:extLst>
              <a:ext uri="{FF2B5EF4-FFF2-40B4-BE49-F238E27FC236}">
                <a16:creationId xmlns:a16="http://schemas.microsoft.com/office/drawing/2014/main" id="{8016B38A-3252-4E7D-A979-F368BA6C0F21}"/>
              </a:ext>
            </a:extLst>
          </p:cNvPr>
          <p:cNvCxnSpPr>
            <a:cxnSpLocks/>
            <a:stCxn id="33" idx="3"/>
          </p:cNvCxnSpPr>
          <p:nvPr/>
        </p:nvCxnSpPr>
        <p:spPr>
          <a:xfrm flipV="1">
            <a:off x="4927753" y="2060126"/>
            <a:ext cx="243583" cy="147801"/>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2E6F4933-483A-48D7-91A3-CE3A64713782}"/>
              </a:ext>
            </a:extLst>
          </p:cNvPr>
          <p:cNvCxnSpPr>
            <a:cxnSpLocks/>
            <a:stCxn id="33" idx="3"/>
          </p:cNvCxnSpPr>
          <p:nvPr/>
        </p:nvCxnSpPr>
        <p:spPr>
          <a:xfrm>
            <a:off x="4927753" y="2207927"/>
            <a:ext cx="226269" cy="162822"/>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6876C7E2-B812-4697-90A3-B9250B7EFFB8}"/>
              </a:ext>
            </a:extLst>
          </p:cNvPr>
          <p:cNvCxnSpPr>
            <a:cxnSpLocks/>
            <a:stCxn id="44" idx="3"/>
          </p:cNvCxnSpPr>
          <p:nvPr/>
        </p:nvCxnSpPr>
        <p:spPr>
          <a:xfrm flipV="1">
            <a:off x="8676561" y="2089473"/>
            <a:ext cx="227237" cy="201522"/>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6BC254E6-25C2-4F15-B1A2-D95F9FD90AB0}"/>
              </a:ext>
            </a:extLst>
          </p:cNvPr>
          <p:cNvCxnSpPr>
            <a:cxnSpLocks/>
            <a:stCxn id="45" idx="8"/>
          </p:cNvCxnSpPr>
          <p:nvPr/>
        </p:nvCxnSpPr>
        <p:spPr>
          <a:xfrm>
            <a:off x="9169956" y="2124481"/>
            <a:ext cx="269554" cy="147078"/>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5126" name="Picture 6" descr="Mobile Analytics Icon - Benchmark Icon Transparent PNG - 370x370 - Free  Download on NicePNG">
            <a:extLst>
              <a:ext uri="{FF2B5EF4-FFF2-40B4-BE49-F238E27FC236}">
                <a16:creationId xmlns:a16="http://schemas.microsoft.com/office/drawing/2014/main" id="{94AD06AE-3F99-439D-8CF0-57A025ED3B6A}"/>
              </a:ext>
            </a:extLst>
          </p:cNvPr>
          <p:cNvPicPr>
            <a:picLocks noChangeAspect="1" noChangeArrowheads="1"/>
          </p:cNvPicPr>
          <p:nvPr/>
        </p:nvPicPr>
        <p:blipFill>
          <a:blip r:embed="rId11">
            <a:biLevel thresh="75000"/>
            <a:extLst>
              <a:ext uri="{28A0092B-C50C-407E-A947-70E740481C1C}">
                <a14:useLocalDpi xmlns:a14="http://schemas.microsoft.com/office/drawing/2010/main" val="0"/>
              </a:ext>
            </a:extLst>
          </a:blip>
          <a:srcRect/>
          <a:stretch>
            <a:fillRect/>
          </a:stretch>
        </p:blipFill>
        <p:spPr bwMode="auto">
          <a:xfrm>
            <a:off x="10931425" y="2065556"/>
            <a:ext cx="566220" cy="310206"/>
          </a:xfrm>
          <a:prstGeom prst="rect">
            <a:avLst/>
          </a:prstGeom>
          <a:noFill/>
          <a:extLst>
            <a:ext uri="{909E8E84-426E-40DD-AFC4-6F175D3DCCD1}">
              <a14:hiddenFill xmlns:a14="http://schemas.microsoft.com/office/drawing/2010/main">
                <a:solidFill>
                  <a:srgbClr val="FFFFFF"/>
                </a:solidFill>
              </a14:hiddenFill>
            </a:ext>
          </a:extLst>
        </p:spPr>
      </p:pic>
      <p:sp>
        <p:nvSpPr>
          <p:cNvPr id="144" name="Rectangle 143">
            <a:extLst>
              <a:ext uri="{FF2B5EF4-FFF2-40B4-BE49-F238E27FC236}">
                <a16:creationId xmlns:a16="http://schemas.microsoft.com/office/drawing/2014/main" id="{6E36BEA8-B733-4C38-BD73-684DD5BD4E25}"/>
              </a:ext>
            </a:extLst>
          </p:cNvPr>
          <p:cNvSpPr/>
          <p:nvPr/>
        </p:nvSpPr>
        <p:spPr bwMode="gray">
          <a:xfrm>
            <a:off x="5205598" y="4886377"/>
            <a:ext cx="6581893" cy="1448231"/>
          </a:xfrm>
          <a:prstGeom prst="rect">
            <a:avLst/>
          </a:prstGeom>
          <a:solidFill>
            <a:schemeClr val="accent3">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dirty="0">
              <a:solidFill>
                <a:schemeClr val="bg1"/>
              </a:solidFill>
            </a:endParaRPr>
          </a:p>
        </p:txBody>
      </p:sp>
      <p:sp>
        <p:nvSpPr>
          <p:cNvPr id="146" name="Oval 145">
            <a:extLst>
              <a:ext uri="{FF2B5EF4-FFF2-40B4-BE49-F238E27FC236}">
                <a16:creationId xmlns:a16="http://schemas.microsoft.com/office/drawing/2014/main" id="{AF207455-8FC8-47FB-B207-0A3BE7108A3F}"/>
              </a:ext>
            </a:extLst>
          </p:cNvPr>
          <p:cNvSpPr/>
          <p:nvPr/>
        </p:nvSpPr>
        <p:spPr bwMode="gray">
          <a:xfrm>
            <a:off x="10903278" y="5091638"/>
            <a:ext cx="450970" cy="421200"/>
          </a:xfrm>
          <a:prstGeom prst="ellipse">
            <a:avLst/>
          </a:prstGeom>
          <a:solidFill>
            <a:schemeClr val="bg1"/>
          </a:solidFill>
          <a:ln w="12700" algn="ctr">
            <a:solidFill>
              <a:schemeClr val="accent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dirty="0">
              <a:solidFill>
                <a:schemeClr val="bg1"/>
              </a:solidFill>
            </a:endParaRPr>
          </a:p>
        </p:txBody>
      </p:sp>
      <p:pic>
        <p:nvPicPr>
          <p:cNvPr id="147" name="Picture 2" descr="Microservices Icon Stock Illustrations – 39 Microservices Icon Stock  Illustrations, Vectors &amp; Clipart - Dreamstime">
            <a:extLst>
              <a:ext uri="{FF2B5EF4-FFF2-40B4-BE49-F238E27FC236}">
                <a16:creationId xmlns:a16="http://schemas.microsoft.com/office/drawing/2014/main" id="{7E15B183-2574-440A-86EF-85BC80F909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38421" y="5190597"/>
            <a:ext cx="345796" cy="275446"/>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a:extLst>
              <a:ext uri="{FF2B5EF4-FFF2-40B4-BE49-F238E27FC236}">
                <a16:creationId xmlns:a16="http://schemas.microsoft.com/office/drawing/2014/main" id="{747CC5EE-D065-46E1-8947-E02870C9AC5E}"/>
              </a:ext>
            </a:extLst>
          </p:cNvPr>
          <p:cNvSpPr/>
          <p:nvPr/>
        </p:nvSpPr>
        <p:spPr bwMode="gray">
          <a:xfrm>
            <a:off x="6656582" y="5066629"/>
            <a:ext cx="3563595" cy="1150871"/>
          </a:xfrm>
          <a:prstGeom prst="rect">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49" name="Rectangle: Rounded Corners 148">
            <a:extLst>
              <a:ext uri="{FF2B5EF4-FFF2-40B4-BE49-F238E27FC236}">
                <a16:creationId xmlns:a16="http://schemas.microsoft.com/office/drawing/2014/main" id="{C3058488-3B82-4081-8E57-E93BA1EAD480}"/>
              </a:ext>
            </a:extLst>
          </p:cNvPr>
          <p:cNvSpPr/>
          <p:nvPr/>
        </p:nvSpPr>
        <p:spPr bwMode="gray">
          <a:xfrm>
            <a:off x="6873434" y="5327070"/>
            <a:ext cx="1100509" cy="316744"/>
          </a:xfrm>
          <a:prstGeom prst="roundRect">
            <a:avLst/>
          </a:prstGeom>
          <a:solidFill>
            <a:schemeClr val="tx2">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0" name="Rectangle: Rounded Corners 149">
            <a:extLst>
              <a:ext uri="{FF2B5EF4-FFF2-40B4-BE49-F238E27FC236}">
                <a16:creationId xmlns:a16="http://schemas.microsoft.com/office/drawing/2014/main" id="{2E4BEACC-4FC8-4260-A7ED-A8B89239676D}"/>
              </a:ext>
            </a:extLst>
          </p:cNvPr>
          <p:cNvSpPr/>
          <p:nvPr/>
        </p:nvSpPr>
        <p:spPr bwMode="gray">
          <a:xfrm>
            <a:off x="6873433" y="5724031"/>
            <a:ext cx="1100509" cy="316744"/>
          </a:xfrm>
          <a:prstGeom prst="roundRect">
            <a:avLst/>
          </a:prstGeom>
          <a:solidFill>
            <a:schemeClr val="tx2">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1" name="Rectangle: Rounded Corners 150">
            <a:extLst>
              <a:ext uri="{FF2B5EF4-FFF2-40B4-BE49-F238E27FC236}">
                <a16:creationId xmlns:a16="http://schemas.microsoft.com/office/drawing/2014/main" id="{077F5C25-C127-4B51-A833-7E4594675B59}"/>
              </a:ext>
            </a:extLst>
          </p:cNvPr>
          <p:cNvSpPr/>
          <p:nvPr/>
        </p:nvSpPr>
        <p:spPr bwMode="gray">
          <a:xfrm>
            <a:off x="7989414" y="5511533"/>
            <a:ext cx="1580092" cy="355513"/>
          </a:xfrm>
          <a:prstGeom prst="roundRect">
            <a:avLst/>
          </a:prstGeom>
          <a:solidFill>
            <a:schemeClr val="tx2">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tx1">
                    <a:lumMod val="65000"/>
                    <a:lumOff val="35000"/>
                  </a:schemeClr>
                </a:solidFill>
              </a:rPr>
              <a:t>(Response Time)</a:t>
            </a:r>
          </a:p>
        </p:txBody>
      </p:sp>
      <p:sp>
        <p:nvSpPr>
          <p:cNvPr id="152" name="TextBox 151">
            <a:extLst>
              <a:ext uri="{FF2B5EF4-FFF2-40B4-BE49-F238E27FC236}">
                <a16:creationId xmlns:a16="http://schemas.microsoft.com/office/drawing/2014/main" id="{A96E9534-4B98-4F15-95DB-EF1CF549BD5B}"/>
              </a:ext>
            </a:extLst>
          </p:cNvPr>
          <p:cNvSpPr txBox="1"/>
          <p:nvPr/>
        </p:nvSpPr>
        <p:spPr>
          <a:xfrm>
            <a:off x="6959529" y="5415286"/>
            <a:ext cx="1100509"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Model Drift</a:t>
            </a:r>
          </a:p>
        </p:txBody>
      </p:sp>
      <p:sp>
        <p:nvSpPr>
          <p:cNvPr id="153" name="TextBox 152">
            <a:extLst>
              <a:ext uri="{FF2B5EF4-FFF2-40B4-BE49-F238E27FC236}">
                <a16:creationId xmlns:a16="http://schemas.microsoft.com/office/drawing/2014/main" id="{03366664-7B64-49E8-AD2F-D681C7BD8E10}"/>
              </a:ext>
            </a:extLst>
          </p:cNvPr>
          <p:cNvSpPr txBox="1"/>
          <p:nvPr/>
        </p:nvSpPr>
        <p:spPr>
          <a:xfrm>
            <a:off x="6945520" y="5831561"/>
            <a:ext cx="1100509"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Data  Drift</a:t>
            </a:r>
          </a:p>
        </p:txBody>
      </p:sp>
      <p:sp>
        <p:nvSpPr>
          <p:cNvPr id="154" name="TextBox 153">
            <a:extLst>
              <a:ext uri="{FF2B5EF4-FFF2-40B4-BE49-F238E27FC236}">
                <a16:creationId xmlns:a16="http://schemas.microsoft.com/office/drawing/2014/main" id="{B5DF6D9A-F9A9-4849-8369-D2C9F4F1622C}"/>
              </a:ext>
            </a:extLst>
          </p:cNvPr>
          <p:cNvSpPr txBox="1"/>
          <p:nvPr/>
        </p:nvSpPr>
        <p:spPr>
          <a:xfrm>
            <a:off x="8124714" y="5526223"/>
            <a:ext cx="1606250" cy="123111"/>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  Technical  KPI’s</a:t>
            </a:r>
          </a:p>
        </p:txBody>
      </p:sp>
      <p:sp>
        <p:nvSpPr>
          <p:cNvPr id="155" name="TextBox 154">
            <a:extLst>
              <a:ext uri="{FF2B5EF4-FFF2-40B4-BE49-F238E27FC236}">
                <a16:creationId xmlns:a16="http://schemas.microsoft.com/office/drawing/2014/main" id="{BE5DEEE8-5587-4C9F-8733-A9586F4656B1}"/>
              </a:ext>
            </a:extLst>
          </p:cNvPr>
          <p:cNvSpPr txBox="1"/>
          <p:nvPr/>
        </p:nvSpPr>
        <p:spPr>
          <a:xfrm>
            <a:off x="7361501" y="5074088"/>
            <a:ext cx="1966380" cy="138499"/>
          </a:xfrm>
          <a:prstGeom prst="rect">
            <a:avLst/>
          </a:prstGeom>
          <a:noFill/>
        </p:spPr>
        <p:txBody>
          <a:bodyPr wrap="square" lIns="0" tIns="0" rIns="0" bIns="0" rtlCol="0" anchor="ctr">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u="none" strike="noStrike" kern="1200" cap="none" spc="0" normalizeH="0" baseline="0" noProof="0" dirty="0">
                <a:ln>
                  <a:noFill/>
                </a:ln>
                <a:effectLst/>
                <a:uLnTx/>
                <a:uFillTx/>
                <a:ea typeface="+mn-ea"/>
                <a:cs typeface="+mn-cs"/>
              </a:rPr>
              <a:t>Monitoring Dashboard</a:t>
            </a:r>
          </a:p>
        </p:txBody>
      </p:sp>
      <p:sp>
        <p:nvSpPr>
          <p:cNvPr id="157" name="Oval 156">
            <a:extLst>
              <a:ext uri="{FF2B5EF4-FFF2-40B4-BE49-F238E27FC236}">
                <a16:creationId xmlns:a16="http://schemas.microsoft.com/office/drawing/2014/main" id="{A899C268-BACB-474E-8193-D43B28ADED4E}"/>
              </a:ext>
            </a:extLst>
          </p:cNvPr>
          <p:cNvSpPr/>
          <p:nvPr/>
        </p:nvSpPr>
        <p:spPr bwMode="gray">
          <a:xfrm>
            <a:off x="5289585" y="5300140"/>
            <a:ext cx="528776" cy="421200"/>
          </a:xfrm>
          <a:prstGeom prst="ellipse">
            <a:avLst/>
          </a:prstGeom>
          <a:solidFill>
            <a:schemeClr val="bg1"/>
          </a:solidFill>
          <a:ln w="12700" algn="ctr">
            <a:solidFill>
              <a:schemeClr val="accent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dirty="0">
              <a:solidFill>
                <a:schemeClr val="bg1"/>
              </a:solidFill>
            </a:endParaRPr>
          </a:p>
        </p:txBody>
      </p:sp>
      <p:pic>
        <p:nvPicPr>
          <p:cNvPr id="158" name="Graphic 157" descr="Warning">
            <a:extLst>
              <a:ext uri="{FF2B5EF4-FFF2-40B4-BE49-F238E27FC236}">
                <a16:creationId xmlns:a16="http://schemas.microsoft.com/office/drawing/2014/main" id="{74B145C7-8E90-4FD8-9B87-BAA97A8585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03571" y="5384925"/>
            <a:ext cx="283179" cy="225568"/>
          </a:xfrm>
          <a:prstGeom prst="rect">
            <a:avLst/>
          </a:prstGeom>
        </p:spPr>
      </p:pic>
      <p:sp>
        <p:nvSpPr>
          <p:cNvPr id="160" name="TextBox 159">
            <a:extLst>
              <a:ext uri="{FF2B5EF4-FFF2-40B4-BE49-F238E27FC236}">
                <a16:creationId xmlns:a16="http://schemas.microsoft.com/office/drawing/2014/main" id="{BEE9BD05-5254-4E65-B178-4408749E8752}"/>
              </a:ext>
            </a:extLst>
          </p:cNvPr>
          <p:cNvSpPr txBox="1"/>
          <p:nvPr/>
        </p:nvSpPr>
        <p:spPr>
          <a:xfrm>
            <a:off x="5289585" y="5770006"/>
            <a:ext cx="1270070" cy="369332"/>
          </a:xfrm>
          <a:prstGeom prst="rect">
            <a:avLst/>
          </a:prstGeom>
          <a:noFill/>
        </p:spPr>
        <p:txBody>
          <a:bodyPr wrap="square" lIns="0" tIns="0" rIns="0" bIns="0" rtlCol="0">
            <a:spAutoFit/>
          </a:bodyPr>
          <a:lstStyle/>
          <a:p>
            <a:pPr>
              <a:spcBef>
                <a:spcPts val="600"/>
              </a:spcBef>
              <a:buSzPct val="100000"/>
            </a:pPr>
            <a:r>
              <a:rPr lang="en-US" sz="800" dirty="0">
                <a:solidFill>
                  <a:srgbClr val="313131"/>
                </a:solidFill>
              </a:rPr>
              <a:t>Model Decay/Performance Alert</a:t>
            </a:r>
          </a:p>
        </p:txBody>
      </p:sp>
      <p:sp>
        <p:nvSpPr>
          <p:cNvPr id="161" name="TextBox 160">
            <a:extLst>
              <a:ext uri="{FF2B5EF4-FFF2-40B4-BE49-F238E27FC236}">
                <a16:creationId xmlns:a16="http://schemas.microsoft.com/office/drawing/2014/main" id="{1FEFF196-658C-46A0-9AE6-CE7258F1DAF1}"/>
              </a:ext>
            </a:extLst>
          </p:cNvPr>
          <p:cNvSpPr txBox="1"/>
          <p:nvPr/>
        </p:nvSpPr>
        <p:spPr>
          <a:xfrm>
            <a:off x="10747402" y="5601662"/>
            <a:ext cx="882893" cy="221599"/>
          </a:xfrm>
          <a:prstGeom prst="rect">
            <a:avLst/>
          </a:prstGeom>
          <a:solidFill>
            <a:schemeClr val="bg1">
              <a:lumMod val="95000"/>
            </a:schemeClr>
          </a:solidFill>
        </p:spPr>
        <p:txBody>
          <a:bodyPr wrap="square" lIns="0" tIns="0" rIns="0" bIns="0" rtlCol="0" anchor="t">
            <a:spAutoFit/>
          </a:bodyPr>
          <a:lstStyle>
            <a:defPPr>
              <a:defRPr lang="en-US"/>
            </a:defPPr>
            <a:lvl1pPr marL="171450" indent="-171450" defTabSz="1218987">
              <a:lnSpc>
                <a:spcPct val="90000"/>
              </a:lnSpc>
              <a:spcAft>
                <a:spcPts val="600"/>
              </a:spcAft>
              <a:buFont typeface="Wingdings" panose="05000000000000000000" pitchFamily="2" charset="2"/>
              <a:buChar char="§"/>
              <a:defRPr sz="1000" b="0">
                <a:solidFill>
                  <a:srgbClr val="000000"/>
                </a:solidFill>
                <a:latin typeface="Arial" panose="020B0604020202020204" pitchFamily="34" charset="0"/>
                <a:cs typeface="Arial" panose="020B0604020202020204" pitchFamily="34" charset="0"/>
              </a:defRPr>
            </a:lvl1pPr>
          </a:lstStyle>
          <a:p>
            <a:pPr marL="0" marR="0" lvl="0" indent="0" algn="ctr" defTabSz="1218987" rtl="0" eaLnBrk="1" fontAlgn="auto" latinLnBrk="0" hangingPunct="1">
              <a:lnSpc>
                <a:spcPct val="90000"/>
              </a:lnSpc>
              <a:spcBef>
                <a:spcPts val="0"/>
              </a:spcBef>
              <a:spcAft>
                <a:spcPts val="600"/>
              </a:spcAft>
              <a:buClrTx/>
              <a:buSzTx/>
              <a:buNone/>
              <a:tabLst/>
              <a:defRPr/>
            </a:pPr>
            <a:r>
              <a:rPr kumimoji="0" lang="en-US" sz="800" u="none" strike="noStrike" kern="1200" cap="none" spc="0" normalizeH="0" baseline="0" noProof="0" dirty="0">
                <a:ln>
                  <a:noFill/>
                </a:ln>
                <a:solidFill>
                  <a:schemeClr val="tx1"/>
                </a:solidFill>
                <a:effectLst/>
                <a:uLnTx/>
                <a:uFillTx/>
                <a:latin typeface="+mn-lt"/>
                <a:ea typeface="+mn-ea"/>
                <a:cs typeface="Arial" panose="020B0604020202020204" pitchFamily="34" charset="0"/>
              </a:rPr>
              <a:t>Model Deployed to Production</a:t>
            </a:r>
          </a:p>
        </p:txBody>
      </p:sp>
      <p:sp>
        <p:nvSpPr>
          <p:cNvPr id="165" name="TextBox 164">
            <a:extLst>
              <a:ext uri="{FF2B5EF4-FFF2-40B4-BE49-F238E27FC236}">
                <a16:creationId xmlns:a16="http://schemas.microsoft.com/office/drawing/2014/main" id="{2A6BFB52-3B6B-4B37-8228-4F2209DCE296}"/>
              </a:ext>
            </a:extLst>
          </p:cNvPr>
          <p:cNvSpPr txBox="1"/>
          <p:nvPr/>
        </p:nvSpPr>
        <p:spPr>
          <a:xfrm>
            <a:off x="8428115" y="1642272"/>
            <a:ext cx="2407833" cy="153888"/>
          </a:xfrm>
          <a:prstGeom prst="rect">
            <a:avLst/>
          </a:prstGeom>
          <a:noFill/>
        </p:spPr>
        <p:txBody>
          <a:bodyPr wrap="square" lIns="0" tIns="0" rIns="0" bIns="0" rtlCol="0">
            <a:spAutoFit/>
          </a:bodyPr>
          <a:lstStyle/>
          <a:p>
            <a:pPr>
              <a:spcBef>
                <a:spcPts val="600"/>
              </a:spcBef>
              <a:buSzPct val="100000"/>
            </a:pPr>
            <a:r>
              <a:rPr lang="en-US" sz="1000" dirty="0"/>
              <a:t>Model Design</a:t>
            </a:r>
          </a:p>
        </p:txBody>
      </p:sp>
      <p:sp>
        <p:nvSpPr>
          <p:cNvPr id="166" name="TextBox 165">
            <a:extLst>
              <a:ext uri="{FF2B5EF4-FFF2-40B4-BE49-F238E27FC236}">
                <a16:creationId xmlns:a16="http://schemas.microsoft.com/office/drawing/2014/main" id="{2B978D01-C857-4B16-B6FB-CA4E22536A61}"/>
              </a:ext>
            </a:extLst>
          </p:cNvPr>
          <p:cNvSpPr txBox="1"/>
          <p:nvPr/>
        </p:nvSpPr>
        <p:spPr>
          <a:xfrm>
            <a:off x="10168907" y="1635895"/>
            <a:ext cx="2407833" cy="153888"/>
          </a:xfrm>
          <a:prstGeom prst="rect">
            <a:avLst/>
          </a:prstGeom>
          <a:noFill/>
        </p:spPr>
        <p:txBody>
          <a:bodyPr wrap="square" lIns="0" tIns="0" rIns="0" bIns="0" rtlCol="0">
            <a:spAutoFit/>
          </a:bodyPr>
          <a:lstStyle/>
          <a:p>
            <a:pPr>
              <a:spcBef>
                <a:spcPts val="600"/>
              </a:spcBef>
              <a:buSzPct val="100000"/>
            </a:pPr>
            <a:r>
              <a:rPr lang="en-US" sz="1000" dirty="0">
                <a:solidFill>
                  <a:schemeClr val="bg1"/>
                </a:solidFill>
              </a:rPr>
              <a:t>Model Registry &amp; deploy</a:t>
            </a:r>
          </a:p>
        </p:txBody>
      </p:sp>
      <p:cxnSp>
        <p:nvCxnSpPr>
          <p:cNvPr id="4115" name="Connector: Elbow 4114">
            <a:extLst>
              <a:ext uri="{FF2B5EF4-FFF2-40B4-BE49-F238E27FC236}">
                <a16:creationId xmlns:a16="http://schemas.microsoft.com/office/drawing/2014/main" id="{7DC8541D-EB5A-4BB7-9EC6-7B23F5603CEF}"/>
              </a:ext>
            </a:extLst>
          </p:cNvPr>
          <p:cNvCxnSpPr>
            <a:cxnSpLocks/>
          </p:cNvCxnSpPr>
          <p:nvPr/>
        </p:nvCxnSpPr>
        <p:spPr>
          <a:xfrm rot="5400000" flipH="1" flipV="1">
            <a:off x="5929400" y="2220416"/>
            <a:ext cx="2704298" cy="3455151"/>
          </a:xfrm>
          <a:prstGeom prst="bentConnector3">
            <a:avLst>
              <a:gd name="adj1" fmla="val 50000"/>
            </a:avLst>
          </a:prstGeom>
          <a:ln w="317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3E090689-6340-444C-B888-7A4229A6D523}"/>
              </a:ext>
            </a:extLst>
          </p:cNvPr>
          <p:cNvCxnSpPr>
            <a:cxnSpLocks/>
            <a:stCxn id="139" idx="3"/>
            <a:endCxn id="147" idx="3"/>
          </p:cNvCxnSpPr>
          <p:nvPr/>
        </p:nvCxnSpPr>
        <p:spPr>
          <a:xfrm flipH="1">
            <a:off x="11284217" y="2272163"/>
            <a:ext cx="623653" cy="3056157"/>
          </a:xfrm>
          <a:prstGeom prst="bentConnector3">
            <a:avLst>
              <a:gd name="adj1" fmla="val -36655"/>
            </a:avLst>
          </a:prstGeom>
          <a:ln w="317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6" name="Title 1">
            <a:extLst>
              <a:ext uri="{FF2B5EF4-FFF2-40B4-BE49-F238E27FC236}">
                <a16:creationId xmlns:a16="http://schemas.microsoft.com/office/drawing/2014/main" id="{64067443-667B-474E-A0C3-D6F8EB45F02F}"/>
              </a:ext>
            </a:extLst>
          </p:cNvPr>
          <p:cNvSpPr>
            <a:spLocks noGrp="1"/>
          </p:cNvSpPr>
          <p:nvPr>
            <p:ph type="title"/>
          </p:nvPr>
        </p:nvSpPr>
        <p:spPr>
          <a:xfrm>
            <a:off x="340391" y="744002"/>
            <a:ext cx="10360152" cy="566928"/>
          </a:xfrm>
        </p:spPr>
        <p:txBody>
          <a:bodyPr/>
          <a:lstStyle/>
          <a:p>
            <a:pPr marL="8929" lvl="0">
              <a:spcBef>
                <a:spcPts val="67"/>
              </a:spcBef>
              <a:defRPr/>
            </a:pPr>
            <a:r>
              <a:rPr lang="en-US" sz="3600" kern="0" spc="-14" dirty="0">
                <a:solidFill>
                  <a:srgbClr val="000000"/>
                </a:solidFill>
              </a:rPr>
              <a:t>Space User Journey</a:t>
            </a:r>
            <a:endParaRPr lang="en-US" sz="3600" kern="0" dirty="0">
              <a:solidFill>
                <a:sysClr val="window" lastClr="FFFFFF"/>
              </a:solidFill>
            </a:endParaRPr>
          </a:p>
        </p:txBody>
      </p:sp>
      <p:sp>
        <p:nvSpPr>
          <p:cNvPr id="4127" name="Flowchart: Connector 4126">
            <a:extLst>
              <a:ext uri="{FF2B5EF4-FFF2-40B4-BE49-F238E27FC236}">
                <a16:creationId xmlns:a16="http://schemas.microsoft.com/office/drawing/2014/main" id="{71F74634-590C-45D5-88B8-4506B48EE63B}"/>
              </a:ext>
            </a:extLst>
          </p:cNvPr>
          <p:cNvSpPr/>
          <p:nvPr/>
        </p:nvSpPr>
        <p:spPr bwMode="gray">
          <a:xfrm>
            <a:off x="1351882" y="1264032"/>
            <a:ext cx="308387" cy="235808"/>
          </a:xfrm>
          <a:prstGeom prst="flowChartConnector">
            <a:avLst/>
          </a:prstGeom>
          <a:solidFill>
            <a:srgbClr val="041E4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1</a:t>
            </a:r>
          </a:p>
        </p:txBody>
      </p:sp>
      <p:sp>
        <p:nvSpPr>
          <p:cNvPr id="188" name="Flowchart: Connector 187">
            <a:extLst>
              <a:ext uri="{FF2B5EF4-FFF2-40B4-BE49-F238E27FC236}">
                <a16:creationId xmlns:a16="http://schemas.microsoft.com/office/drawing/2014/main" id="{248FE708-E006-4F84-8BC3-8C47A0BBB21A}"/>
              </a:ext>
            </a:extLst>
          </p:cNvPr>
          <p:cNvSpPr/>
          <p:nvPr/>
        </p:nvSpPr>
        <p:spPr bwMode="gray">
          <a:xfrm>
            <a:off x="3128927" y="1224290"/>
            <a:ext cx="308387" cy="235808"/>
          </a:xfrm>
          <a:prstGeom prst="flowChartConnector">
            <a:avLst/>
          </a:prstGeom>
          <a:solidFill>
            <a:srgbClr val="041E4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2</a:t>
            </a:r>
          </a:p>
        </p:txBody>
      </p:sp>
      <p:sp>
        <p:nvSpPr>
          <p:cNvPr id="189" name="Flowchart: Connector 188">
            <a:extLst>
              <a:ext uri="{FF2B5EF4-FFF2-40B4-BE49-F238E27FC236}">
                <a16:creationId xmlns:a16="http://schemas.microsoft.com/office/drawing/2014/main" id="{203CE913-68BC-4666-9E7B-219E5965CE1E}"/>
              </a:ext>
            </a:extLst>
          </p:cNvPr>
          <p:cNvSpPr/>
          <p:nvPr/>
        </p:nvSpPr>
        <p:spPr bwMode="gray">
          <a:xfrm>
            <a:off x="4921916" y="1248343"/>
            <a:ext cx="308387" cy="235808"/>
          </a:xfrm>
          <a:prstGeom prst="flowChartConnector">
            <a:avLst/>
          </a:prstGeom>
          <a:solidFill>
            <a:srgbClr val="041E4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3</a:t>
            </a:r>
          </a:p>
        </p:txBody>
      </p:sp>
      <p:sp>
        <p:nvSpPr>
          <p:cNvPr id="190" name="Flowchart: Connector 189">
            <a:extLst>
              <a:ext uri="{FF2B5EF4-FFF2-40B4-BE49-F238E27FC236}">
                <a16:creationId xmlns:a16="http://schemas.microsoft.com/office/drawing/2014/main" id="{E6E35B68-21FF-4751-BA05-5C48F835B807}"/>
              </a:ext>
            </a:extLst>
          </p:cNvPr>
          <p:cNvSpPr/>
          <p:nvPr/>
        </p:nvSpPr>
        <p:spPr bwMode="gray">
          <a:xfrm>
            <a:off x="6791326" y="1223566"/>
            <a:ext cx="308387" cy="235808"/>
          </a:xfrm>
          <a:prstGeom prst="flowChartConnector">
            <a:avLst/>
          </a:prstGeom>
          <a:solidFill>
            <a:srgbClr val="041E4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4</a:t>
            </a:r>
          </a:p>
        </p:txBody>
      </p:sp>
      <p:sp>
        <p:nvSpPr>
          <p:cNvPr id="191" name="Flowchart: Connector 190">
            <a:extLst>
              <a:ext uri="{FF2B5EF4-FFF2-40B4-BE49-F238E27FC236}">
                <a16:creationId xmlns:a16="http://schemas.microsoft.com/office/drawing/2014/main" id="{94335DCB-9996-47D8-9A24-F3C78527CB1A}"/>
              </a:ext>
            </a:extLst>
          </p:cNvPr>
          <p:cNvSpPr/>
          <p:nvPr/>
        </p:nvSpPr>
        <p:spPr bwMode="gray">
          <a:xfrm>
            <a:off x="8753099" y="1228478"/>
            <a:ext cx="308387" cy="235808"/>
          </a:xfrm>
          <a:prstGeom prst="flowChartConnector">
            <a:avLst/>
          </a:prstGeom>
          <a:solidFill>
            <a:srgbClr val="041E4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5</a:t>
            </a:r>
          </a:p>
        </p:txBody>
      </p:sp>
      <p:sp>
        <p:nvSpPr>
          <p:cNvPr id="192" name="Flowchart: Connector 191">
            <a:extLst>
              <a:ext uri="{FF2B5EF4-FFF2-40B4-BE49-F238E27FC236}">
                <a16:creationId xmlns:a16="http://schemas.microsoft.com/office/drawing/2014/main" id="{E1B95741-2AF8-4373-9854-DD2B376A7943}"/>
              </a:ext>
            </a:extLst>
          </p:cNvPr>
          <p:cNvSpPr/>
          <p:nvPr/>
        </p:nvSpPr>
        <p:spPr bwMode="gray">
          <a:xfrm>
            <a:off x="10784227" y="1244148"/>
            <a:ext cx="308387" cy="235808"/>
          </a:xfrm>
          <a:prstGeom prst="flowChartConnector">
            <a:avLst/>
          </a:prstGeom>
          <a:solidFill>
            <a:srgbClr val="041E4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6</a:t>
            </a:r>
          </a:p>
        </p:txBody>
      </p:sp>
      <p:sp>
        <p:nvSpPr>
          <p:cNvPr id="193" name="Flowchart: Connector 192">
            <a:extLst>
              <a:ext uri="{FF2B5EF4-FFF2-40B4-BE49-F238E27FC236}">
                <a16:creationId xmlns:a16="http://schemas.microsoft.com/office/drawing/2014/main" id="{B8CABE48-CE14-4073-8FB8-451FB3CEF8EF}"/>
              </a:ext>
            </a:extLst>
          </p:cNvPr>
          <p:cNvSpPr/>
          <p:nvPr/>
        </p:nvSpPr>
        <p:spPr bwMode="gray">
          <a:xfrm>
            <a:off x="8342350" y="4513339"/>
            <a:ext cx="308387" cy="235808"/>
          </a:xfrm>
          <a:prstGeom prst="flowChartConnector">
            <a:avLst/>
          </a:prstGeom>
          <a:solidFill>
            <a:srgbClr val="041E4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7</a:t>
            </a:r>
          </a:p>
        </p:txBody>
      </p:sp>
      <p:sp>
        <p:nvSpPr>
          <p:cNvPr id="194" name="TextBox 193">
            <a:extLst>
              <a:ext uri="{FF2B5EF4-FFF2-40B4-BE49-F238E27FC236}">
                <a16:creationId xmlns:a16="http://schemas.microsoft.com/office/drawing/2014/main" id="{227A2A68-2F36-4E64-AE9B-ED2FDFC4FFAA}"/>
              </a:ext>
            </a:extLst>
          </p:cNvPr>
          <p:cNvSpPr txBox="1"/>
          <p:nvPr/>
        </p:nvSpPr>
        <p:spPr>
          <a:xfrm>
            <a:off x="5732994" y="4049579"/>
            <a:ext cx="726011" cy="123111"/>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Retraining</a:t>
            </a:r>
          </a:p>
        </p:txBody>
      </p:sp>
      <p:sp>
        <p:nvSpPr>
          <p:cNvPr id="71" name="Text Placeholder 1">
            <a:extLst>
              <a:ext uri="{FF2B5EF4-FFF2-40B4-BE49-F238E27FC236}">
                <a16:creationId xmlns:a16="http://schemas.microsoft.com/office/drawing/2014/main" id="{969D3036-99FB-41EB-9311-74325D3C2047}"/>
              </a:ext>
            </a:extLst>
          </p:cNvPr>
          <p:cNvSpPr txBox="1">
            <a:spLocks/>
          </p:cNvSpPr>
          <p:nvPr/>
        </p:nvSpPr>
        <p:spPr>
          <a:xfrm>
            <a:off x="323549" y="292040"/>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rPr>
              <a:t>User journey</a:t>
            </a:r>
          </a:p>
        </p:txBody>
      </p:sp>
      <mc:AlternateContent xmlns:mc="http://schemas.openxmlformats.org/markup-compatibility/2006">
        <mc:Choice xmlns:p14="http://schemas.microsoft.com/office/powerpoint/2010/main" Requires="p14">
          <p:contentPart p14:bwMode="auto" r:id="rId15">
            <p14:nvContentPartPr>
              <p14:cNvPr id="3" name="Ink 2">
                <a:extLst>
                  <a:ext uri="{FF2B5EF4-FFF2-40B4-BE49-F238E27FC236}">
                    <a16:creationId xmlns:a16="http://schemas.microsoft.com/office/drawing/2014/main" id="{F31B29BE-5767-4087-A4C7-1172725684A3}"/>
                  </a:ext>
                </a:extLst>
              </p14:cNvPr>
              <p14:cNvContentPartPr/>
              <p14:nvPr/>
            </p14:nvContentPartPr>
            <p14:xfrm>
              <a:off x="1670756" y="6496118"/>
              <a:ext cx="360" cy="360"/>
            </p14:xfrm>
          </p:contentPart>
        </mc:Choice>
        <mc:Fallback>
          <p:pic>
            <p:nvPicPr>
              <p:cNvPr id="3" name="Ink 2">
                <a:extLst>
                  <a:ext uri="{FF2B5EF4-FFF2-40B4-BE49-F238E27FC236}">
                    <a16:creationId xmlns:a16="http://schemas.microsoft.com/office/drawing/2014/main" id="{F31B29BE-5767-4087-A4C7-1172725684A3}"/>
                  </a:ext>
                </a:extLst>
              </p:cNvPr>
              <p:cNvPicPr/>
              <p:nvPr/>
            </p:nvPicPr>
            <p:blipFill>
              <a:blip r:embed="rId16"/>
              <a:stretch>
                <a:fillRect/>
              </a:stretch>
            </p:blipFill>
            <p:spPr>
              <a:xfrm>
                <a:off x="1607756" y="6433118"/>
                <a:ext cx="126000" cy="126000"/>
              </a:xfrm>
              <a:prstGeom prst="rect">
                <a:avLst/>
              </a:prstGeom>
            </p:spPr>
          </p:pic>
        </mc:Fallback>
      </mc:AlternateContent>
      <p:grpSp>
        <p:nvGrpSpPr>
          <p:cNvPr id="8" name="Group 7">
            <a:extLst>
              <a:ext uri="{FF2B5EF4-FFF2-40B4-BE49-F238E27FC236}">
                <a16:creationId xmlns:a16="http://schemas.microsoft.com/office/drawing/2014/main" id="{87234E98-892D-4C75-AA80-BD77401113E3}"/>
              </a:ext>
            </a:extLst>
          </p:cNvPr>
          <p:cNvGrpSpPr/>
          <p:nvPr/>
        </p:nvGrpSpPr>
        <p:grpSpPr>
          <a:xfrm>
            <a:off x="1157756" y="6253482"/>
            <a:ext cx="3078360" cy="602636"/>
            <a:chOff x="1157756" y="6253482"/>
            <a:chExt cx="3078360" cy="602636"/>
          </a:xfrm>
        </p:grpSpPr>
        <mc:AlternateContent xmlns:mc="http://schemas.openxmlformats.org/markup-compatibility/2006">
          <mc:Choice xmlns:p14="http://schemas.microsoft.com/office/powerpoint/2010/main" Requires="p14">
            <p:contentPart p14:bwMode="auto" r:id="rId17">
              <p14:nvContentPartPr>
                <p14:cNvPr id="4" name="Ink 3">
                  <a:extLst>
                    <a:ext uri="{FF2B5EF4-FFF2-40B4-BE49-F238E27FC236}">
                      <a16:creationId xmlns:a16="http://schemas.microsoft.com/office/drawing/2014/main" id="{1CD606AD-AAEF-4A97-9359-EB7CA6FCCB9D}"/>
                    </a:ext>
                  </a:extLst>
                </p14:cNvPr>
                <p14:cNvContentPartPr/>
                <p14:nvPr/>
              </p14:nvContentPartPr>
              <p14:xfrm>
                <a:off x="1208156" y="6349238"/>
                <a:ext cx="3027960" cy="506880"/>
              </p14:xfrm>
            </p:contentPart>
          </mc:Choice>
          <mc:Fallback>
            <p:pic>
              <p:nvPicPr>
                <p:cNvPr id="4" name="Ink 3">
                  <a:extLst>
                    <a:ext uri="{FF2B5EF4-FFF2-40B4-BE49-F238E27FC236}">
                      <a16:creationId xmlns:a16="http://schemas.microsoft.com/office/drawing/2014/main" id="{1CD606AD-AAEF-4A97-9359-EB7CA6FCCB9D}"/>
                    </a:ext>
                  </a:extLst>
                </p:cNvPr>
                <p:cNvPicPr/>
                <p:nvPr/>
              </p:nvPicPr>
              <p:blipFill>
                <a:blip r:embed="rId18"/>
                <a:stretch>
                  <a:fillRect/>
                </a:stretch>
              </p:blipFill>
              <p:spPr>
                <a:xfrm>
                  <a:off x="1145156" y="6286598"/>
                  <a:ext cx="3153600" cy="632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 name="Ink 4">
                  <a:extLst>
                    <a:ext uri="{FF2B5EF4-FFF2-40B4-BE49-F238E27FC236}">
                      <a16:creationId xmlns:a16="http://schemas.microsoft.com/office/drawing/2014/main" id="{40DDBF06-BF3C-4680-BCE9-1CB4CF9C4E26}"/>
                    </a:ext>
                  </a:extLst>
                </p14:cNvPr>
                <p14:cNvContentPartPr/>
                <p14:nvPr/>
              </p14:nvContentPartPr>
              <p14:xfrm>
                <a:off x="1285196" y="6260682"/>
                <a:ext cx="48600" cy="516960"/>
              </p14:xfrm>
            </p:contentPart>
          </mc:Choice>
          <mc:Fallback>
            <p:pic>
              <p:nvPicPr>
                <p:cNvPr id="5" name="Ink 4">
                  <a:extLst>
                    <a:ext uri="{FF2B5EF4-FFF2-40B4-BE49-F238E27FC236}">
                      <a16:creationId xmlns:a16="http://schemas.microsoft.com/office/drawing/2014/main" id="{40DDBF06-BF3C-4680-BCE9-1CB4CF9C4E26}"/>
                    </a:ext>
                  </a:extLst>
                </p:cNvPr>
                <p:cNvPicPr/>
                <p:nvPr/>
              </p:nvPicPr>
              <p:blipFill>
                <a:blip r:embed="rId20"/>
                <a:stretch>
                  <a:fillRect/>
                </a:stretch>
              </p:blipFill>
              <p:spPr>
                <a:xfrm>
                  <a:off x="1222556" y="6198042"/>
                  <a:ext cx="174240" cy="642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 name="Ink 5">
                  <a:extLst>
                    <a:ext uri="{FF2B5EF4-FFF2-40B4-BE49-F238E27FC236}">
                      <a16:creationId xmlns:a16="http://schemas.microsoft.com/office/drawing/2014/main" id="{086E68FB-CEDA-4244-B46D-48C5549F283F}"/>
                    </a:ext>
                  </a:extLst>
                </p14:cNvPr>
                <p14:cNvContentPartPr/>
                <p14:nvPr/>
              </p14:nvContentPartPr>
              <p14:xfrm>
                <a:off x="1227956" y="6278682"/>
                <a:ext cx="131040" cy="338400"/>
              </p14:xfrm>
            </p:contentPart>
          </mc:Choice>
          <mc:Fallback>
            <p:pic>
              <p:nvPicPr>
                <p:cNvPr id="6" name="Ink 5">
                  <a:extLst>
                    <a:ext uri="{FF2B5EF4-FFF2-40B4-BE49-F238E27FC236}">
                      <a16:creationId xmlns:a16="http://schemas.microsoft.com/office/drawing/2014/main" id="{086E68FB-CEDA-4244-B46D-48C5549F283F}"/>
                    </a:ext>
                  </a:extLst>
                </p:cNvPr>
                <p:cNvPicPr/>
                <p:nvPr/>
              </p:nvPicPr>
              <p:blipFill>
                <a:blip r:embed="rId22"/>
                <a:stretch>
                  <a:fillRect/>
                </a:stretch>
              </p:blipFill>
              <p:spPr>
                <a:xfrm>
                  <a:off x="1165316" y="6216042"/>
                  <a:ext cx="25668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 name="Ink 6">
                  <a:extLst>
                    <a:ext uri="{FF2B5EF4-FFF2-40B4-BE49-F238E27FC236}">
                      <a16:creationId xmlns:a16="http://schemas.microsoft.com/office/drawing/2014/main" id="{4FE7C290-9246-45BF-917E-95D6C6240798}"/>
                    </a:ext>
                  </a:extLst>
                </p14:cNvPr>
                <p14:cNvContentPartPr/>
                <p14:nvPr/>
              </p14:nvContentPartPr>
              <p14:xfrm>
                <a:off x="1157756" y="6253482"/>
                <a:ext cx="142560" cy="387720"/>
              </p14:xfrm>
            </p:contentPart>
          </mc:Choice>
          <mc:Fallback>
            <p:pic>
              <p:nvPicPr>
                <p:cNvPr id="7" name="Ink 6">
                  <a:extLst>
                    <a:ext uri="{FF2B5EF4-FFF2-40B4-BE49-F238E27FC236}">
                      <a16:creationId xmlns:a16="http://schemas.microsoft.com/office/drawing/2014/main" id="{4FE7C290-9246-45BF-917E-95D6C6240798}"/>
                    </a:ext>
                  </a:extLst>
                </p:cNvPr>
                <p:cNvPicPr/>
                <p:nvPr/>
              </p:nvPicPr>
              <p:blipFill>
                <a:blip r:embed="rId24"/>
                <a:stretch>
                  <a:fillRect/>
                </a:stretch>
              </p:blipFill>
              <p:spPr>
                <a:xfrm>
                  <a:off x="1094756" y="6190842"/>
                  <a:ext cx="268200" cy="513360"/>
                </a:xfrm>
                <a:prstGeom prst="rect">
                  <a:avLst/>
                </a:prstGeom>
              </p:spPr>
            </p:pic>
          </mc:Fallback>
        </mc:AlternateContent>
      </p:grpSp>
    </p:spTree>
    <p:extLst>
      <p:ext uri="{BB962C8B-B14F-4D97-AF65-F5344CB8AC3E}">
        <p14:creationId xmlns:p14="http://schemas.microsoft.com/office/powerpoint/2010/main" val="26378364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a:extLst>
              <a:ext uri="{FF2B5EF4-FFF2-40B4-BE49-F238E27FC236}">
                <a16:creationId xmlns:a16="http://schemas.microsoft.com/office/drawing/2014/main" id="{AC0A95C9-5CDF-4067-9EB0-B11D92034055}"/>
              </a:ext>
            </a:extLst>
          </p:cNvPr>
          <p:cNvSpPr txBox="1">
            <a:spLocks/>
          </p:cNvSpPr>
          <p:nvPr/>
        </p:nvSpPr>
        <p:spPr>
          <a:xfrm>
            <a:off x="572490" y="639859"/>
            <a:ext cx="10363200" cy="562357"/>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Chronicle Display Black"/>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75" normalizeH="0" baseline="0" noProof="0" dirty="0">
                <a:ln>
                  <a:noFill/>
                </a:ln>
                <a:solidFill>
                  <a:srgbClr val="000000"/>
                </a:solidFill>
                <a:effectLst/>
                <a:uLnTx/>
                <a:uFillTx/>
                <a:latin typeface="Chronicle Display Black"/>
              </a:rPr>
              <a:t>ModelX Solution Architecture</a:t>
            </a:r>
          </a:p>
        </p:txBody>
      </p:sp>
      <p:sp>
        <p:nvSpPr>
          <p:cNvPr id="197" name="Text Placeholder 1">
            <a:extLst>
              <a:ext uri="{FF2B5EF4-FFF2-40B4-BE49-F238E27FC236}">
                <a16:creationId xmlns:a16="http://schemas.microsoft.com/office/drawing/2014/main" id="{4604E6BB-D78C-44D1-A558-137F0E599D65}"/>
              </a:ext>
            </a:extLst>
          </p:cNvPr>
          <p:cNvSpPr txBox="1">
            <a:spLocks/>
          </p:cNvSpPr>
          <p:nvPr/>
        </p:nvSpPr>
        <p:spPr>
          <a:xfrm>
            <a:off x="573061" y="411260"/>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rPr>
              <a:t>ARCHITECTURE</a:t>
            </a:r>
          </a:p>
        </p:txBody>
      </p:sp>
      <p:sp>
        <p:nvSpPr>
          <p:cNvPr id="99" name="Rectangle 6">
            <a:extLst>
              <a:ext uri="{FF2B5EF4-FFF2-40B4-BE49-F238E27FC236}">
                <a16:creationId xmlns:a16="http://schemas.microsoft.com/office/drawing/2014/main" id="{B6309DE9-F29C-481D-99AB-7B5E72B5F883}"/>
              </a:ext>
            </a:extLst>
          </p:cNvPr>
          <p:cNvSpPr>
            <a:spLocks noChangeArrowheads="1"/>
          </p:cNvSpPr>
          <p:nvPr/>
        </p:nvSpPr>
        <p:spPr bwMode="auto">
          <a:xfrm>
            <a:off x="9901894" y="1700947"/>
            <a:ext cx="2050616" cy="2064600"/>
          </a:xfrm>
          <a:prstGeom prst="rect">
            <a:avLst/>
          </a:prstGeom>
          <a:solidFill>
            <a:srgbClr val="FFFFFF"/>
          </a:solidFill>
          <a:ln w="1905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806598F3-57BE-4E53-9816-9380F2F6DCE8}"/>
              </a:ext>
            </a:extLst>
          </p:cNvPr>
          <p:cNvSpPr/>
          <p:nvPr/>
        </p:nvSpPr>
        <p:spPr>
          <a:xfrm>
            <a:off x="1121640" y="5066947"/>
            <a:ext cx="9738668" cy="1191677"/>
          </a:xfrm>
          <a:prstGeom prst="rect">
            <a:avLst/>
          </a:prstGeom>
          <a:solidFill>
            <a:srgbClr val="FFFFFF">
              <a:lumMod val="95000"/>
            </a:srgbClr>
          </a:solidFill>
          <a:ln w="12700" cap="flat" cmpd="sng" algn="ctr">
            <a:noFill/>
            <a:prstDash val="solid"/>
            <a:miter lim="800000"/>
          </a:ln>
          <a:effectLst/>
        </p:spPr>
        <p:txBody>
          <a:bodyPr rtlCol="0" anchor="ctr"/>
          <a:lstStyle/>
          <a:p>
            <a:pPr algn="ctr" defTabSz="914400">
              <a:defRPr/>
            </a:pPr>
            <a:endParaRPr lang="en-US" sz="1800" kern="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1" name="Group 100">
            <a:extLst>
              <a:ext uri="{FF2B5EF4-FFF2-40B4-BE49-F238E27FC236}">
                <a16:creationId xmlns:a16="http://schemas.microsoft.com/office/drawing/2014/main" id="{D0DF22BA-34A8-4805-B92C-859C4AC1F706}"/>
              </a:ext>
            </a:extLst>
          </p:cNvPr>
          <p:cNvGrpSpPr/>
          <p:nvPr/>
        </p:nvGrpSpPr>
        <p:grpSpPr>
          <a:xfrm>
            <a:off x="6407643" y="5190158"/>
            <a:ext cx="2006325" cy="835813"/>
            <a:chOff x="8408303" y="5707719"/>
            <a:chExt cx="1673915" cy="613644"/>
          </a:xfrm>
        </p:grpSpPr>
        <p:sp>
          <p:nvSpPr>
            <p:cNvPr id="102" name="Rectangle 101">
              <a:extLst>
                <a:ext uri="{FF2B5EF4-FFF2-40B4-BE49-F238E27FC236}">
                  <a16:creationId xmlns:a16="http://schemas.microsoft.com/office/drawing/2014/main" id="{835DC6CE-D7EC-4109-AE26-CDB6A9F78694}"/>
                </a:ext>
              </a:extLst>
            </p:cNvPr>
            <p:cNvSpPr/>
            <p:nvPr/>
          </p:nvSpPr>
          <p:spPr>
            <a:xfrm>
              <a:off x="8408303" y="5707719"/>
              <a:ext cx="1673915" cy="312365"/>
            </a:xfrm>
            <a:prstGeom prst="rect">
              <a:avLst/>
            </a:prstGeom>
            <a:noFill/>
          </p:spPr>
          <p:txBody>
            <a:bodyPr wrap="square" anchor="t">
              <a:noAutofit/>
            </a:bodyPr>
            <a:lstStyle/>
            <a:p>
              <a:pPr defTabSz="914400">
                <a:spcBef>
                  <a:spcPct val="0"/>
                </a:spcBef>
                <a:defRPr/>
              </a:pPr>
              <a:r>
                <a:rPr lang="en-US" sz="10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rPr>
                <a:t>3. Core Services &amp; Orchestration</a:t>
              </a:r>
              <a:endParaRPr lang="en-US" sz="9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3" name="TextBox 102">
              <a:extLst>
                <a:ext uri="{FF2B5EF4-FFF2-40B4-BE49-F238E27FC236}">
                  <a16:creationId xmlns:a16="http://schemas.microsoft.com/office/drawing/2014/main" id="{46D393F9-7F7B-40B5-B591-D30318A6559D}"/>
                </a:ext>
              </a:extLst>
            </p:cNvPr>
            <p:cNvSpPr txBox="1"/>
            <p:nvPr/>
          </p:nvSpPr>
          <p:spPr>
            <a:xfrm>
              <a:off x="8408303" y="5982414"/>
              <a:ext cx="1552179" cy="338949"/>
            </a:xfrm>
            <a:prstGeom prst="rect">
              <a:avLst/>
            </a:prstGeom>
            <a:noFill/>
          </p:spPr>
          <p:txBody>
            <a:bodyPr wrap="square" rtlCol="0">
              <a:spAutoFit/>
            </a:bodyPr>
            <a:lstStyle/>
            <a:p>
              <a:pPr algn="just" defTabSz="914400">
                <a:defRPr/>
              </a:pPr>
              <a:r>
                <a:rPr lang="en-US" sz="8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ABC </a:t>
              </a: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framework, orchestration framework and ci/cd are the list of core services used.</a:t>
              </a:r>
            </a:p>
          </p:txBody>
        </p:sp>
      </p:grpSp>
      <p:grpSp>
        <p:nvGrpSpPr>
          <p:cNvPr id="105" name="Group 104">
            <a:extLst>
              <a:ext uri="{FF2B5EF4-FFF2-40B4-BE49-F238E27FC236}">
                <a16:creationId xmlns:a16="http://schemas.microsoft.com/office/drawing/2014/main" id="{D8996E63-96EA-4470-9698-2275878BC92B}"/>
              </a:ext>
            </a:extLst>
          </p:cNvPr>
          <p:cNvGrpSpPr/>
          <p:nvPr/>
        </p:nvGrpSpPr>
        <p:grpSpPr>
          <a:xfrm>
            <a:off x="3817139" y="5160562"/>
            <a:ext cx="2093001" cy="1061645"/>
            <a:chOff x="4831814" y="5726709"/>
            <a:chExt cx="1670062" cy="1061645"/>
          </a:xfrm>
        </p:grpSpPr>
        <p:sp>
          <p:nvSpPr>
            <p:cNvPr id="107" name="Rectangle 106">
              <a:extLst>
                <a:ext uri="{FF2B5EF4-FFF2-40B4-BE49-F238E27FC236}">
                  <a16:creationId xmlns:a16="http://schemas.microsoft.com/office/drawing/2014/main" id="{2EDC412A-1489-4CA8-8BDA-FD9648948B98}"/>
                </a:ext>
              </a:extLst>
            </p:cNvPr>
            <p:cNvSpPr/>
            <p:nvPr/>
          </p:nvSpPr>
          <p:spPr>
            <a:xfrm>
              <a:off x="4831814" y="5726709"/>
              <a:ext cx="1655526" cy="266210"/>
            </a:xfrm>
            <a:prstGeom prst="rect">
              <a:avLst/>
            </a:prstGeom>
            <a:noFill/>
          </p:spPr>
          <p:txBody>
            <a:bodyPr wrap="square" anchor="t">
              <a:noAutofit/>
            </a:bodyPr>
            <a:lstStyle/>
            <a:p>
              <a:pPr defTabSz="914400">
                <a:spcBef>
                  <a:spcPct val="0"/>
                </a:spcBef>
                <a:defRPr/>
              </a:pPr>
              <a:r>
                <a:rPr lang="en-US" sz="10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rPr>
                <a:t>2. Space Lifecycle</a:t>
              </a:r>
              <a:br>
                <a:rPr lang="en-US" sz="10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0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8" name="TextBox 107">
              <a:extLst>
                <a:ext uri="{FF2B5EF4-FFF2-40B4-BE49-F238E27FC236}">
                  <a16:creationId xmlns:a16="http://schemas.microsoft.com/office/drawing/2014/main" id="{62FF0417-9812-403A-BF4E-1D898C82A0C7}"/>
                </a:ext>
              </a:extLst>
            </p:cNvPr>
            <p:cNvSpPr txBox="1"/>
            <p:nvPr/>
          </p:nvSpPr>
          <p:spPr>
            <a:xfrm>
              <a:off x="4848871" y="5957357"/>
              <a:ext cx="1653005" cy="830997"/>
            </a:xfrm>
            <a:prstGeom prst="rect">
              <a:avLst/>
            </a:prstGeom>
            <a:noFill/>
          </p:spPr>
          <p:txBody>
            <a:bodyPr wrap="square" rtlCol="0">
              <a:spAutoFit/>
            </a:bodyPr>
            <a:lstStyle/>
            <a:p>
              <a:pPr algn="just">
                <a:defRPr/>
              </a:pPr>
              <a:r>
                <a:rPr lang="en-US" sz="8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ML Ops</a:t>
              </a: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 models built on machine learning platform can be deployed, tested, and seamlessly updated in production without interrupting service to downstream applications and retrain based on the data drift</a:t>
              </a:r>
            </a:p>
          </p:txBody>
        </p:sp>
      </p:grpSp>
      <p:sp>
        <p:nvSpPr>
          <p:cNvPr id="118" name="Rectangle 117">
            <a:extLst>
              <a:ext uri="{FF2B5EF4-FFF2-40B4-BE49-F238E27FC236}">
                <a16:creationId xmlns:a16="http://schemas.microsoft.com/office/drawing/2014/main" id="{A39F96FE-CD76-4B74-ACD5-FE86B5CD57B8}"/>
              </a:ext>
            </a:extLst>
          </p:cNvPr>
          <p:cNvSpPr/>
          <p:nvPr/>
        </p:nvSpPr>
        <p:spPr>
          <a:xfrm>
            <a:off x="2589361" y="4797584"/>
            <a:ext cx="1212975" cy="249520"/>
          </a:xfrm>
          <a:prstGeom prst="rect">
            <a:avLst/>
          </a:prstGeom>
          <a:noFill/>
        </p:spPr>
        <p:txBody>
          <a:bodyPr wrap="square" anchor="t">
            <a:noAutofit/>
          </a:bodyPr>
          <a:lstStyle/>
          <a:p>
            <a:pPr>
              <a:spcBef>
                <a:spcPct val="0"/>
              </a:spcBef>
              <a:defRPr/>
            </a:pPr>
            <a:endParaRPr lang="en-US" sz="800" b="1" cap="all"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9" name="Group 118">
            <a:extLst>
              <a:ext uri="{FF2B5EF4-FFF2-40B4-BE49-F238E27FC236}">
                <a16:creationId xmlns:a16="http://schemas.microsoft.com/office/drawing/2014/main" id="{FCA3EB64-6E28-4012-827F-8601D213CF25}"/>
              </a:ext>
            </a:extLst>
          </p:cNvPr>
          <p:cNvGrpSpPr/>
          <p:nvPr/>
        </p:nvGrpSpPr>
        <p:grpSpPr>
          <a:xfrm>
            <a:off x="1502828" y="5262766"/>
            <a:ext cx="1527870" cy="800038"/>
            <a:chOff x="161049" y="5728712"/>
            <a:chExt cx="1252621" cy="800038"/>
          </a:xfrm>
        </p:grpSpPr>
        <p:sp>
          <p:nvSpPr>
            <p:cNvPr id="122" name="Rectangle 121">
              <a:extLst>
                <a:ext uri="{FF2B5EF4-FFF2-40B4-BE49-F238E27FC236}">
                  <a16:creationId xmlns:a16="http://schemas.microsoft.com/office/drawing/2014/main" id="{63336B24-DF0C-49FA-A189-212CAF03C0FD}"/>
                </a:ext>
              </a:extLst>
            </p:cNvPr>
            <p:cNvSpPr/>
            <p:nvPr/>
          </p:nvSpPr>
          <p:spPr>
            <a:xfrm>
              <a:off x="161049" y="5728712"/>
              <a:ext cx="1102489" cy="230364"/>
            </a:xfrm>
            <a:prstGeom prst="rect">
              <a:avLst/>
            </a:prstGeom>
            <a:noFill/>
          </p:spPr>
          <p:txBody>
            <a:bodyPr wrap="square" anchor="t">
              <a:noAutofit/>
            </a:bodyPr>
            <a:lstStyle/>
            <a:p>
              <a:pPr defTabSz="914400">
                <a:spcBef>
                  <a:spcPct val="0"/>
                </a:spcBef>
                <a:defRPr/>
              </a:pPr>
              <a:r>
                <a:rPr lang="en-US" sz="10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rPr>
                <a:t>1. Data SOURCES</a:t>
              </a:r>
            </a:p>
          </p:txBody>
        </p:sp>
        <p:sp>
          <p:nvSpPr>
            <p:cNvPr id="123" name="TextBox 122">
              <a:extLst>
                <a:ext uri="{FF2B5EF4-FFF2-40B4-BE49-F238E27FC236}">
                  <a16:creationId xmlns:a16="http://schemas.microsoft.com/office/drawing/2014/main" id="{DCF6EBF5-DF2F-4C72-A44E-30C11171BC97}"/>
                </a:ext>
              </a:extLst>
            </p:cNvPr>
            <p:cNvSpPr txBox="1"/>
            <p:nvPr/>
          </p:nvSpPr>
          <p:spPr>
            <a:xfrm>
              <a:off x="167968" y="5943975"/>
              <a:ext cx="1245702" cy="584775"/>
            </a:xfrm>
            <a:prstGeom prst="rect">
              <a:avLst/>
            </a:prstGeom>
            <a:noFill/>
          </p:spPr>
          <p:txBody>
            <a:bodyPr wrap="square" rtlCol="0">
              <a:spAutoFit/>
            </a:bodyPr>
            <a:lstStyle/>
            <a:p>
              <a:pPr algn="just" defTabSz="914400">
                <a:defRPr/>
              </a:pP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Authoritative source of data in the form of Tables, Flat Files, APIs with structured and unstructured format </a:t>
              </a:r>
            </a:p>
          </p:txBody>
        </p:sp>
      </p:grpSp>
      <p:grpSp>
        <p:nvGrpSpPr>
          <p:cNvPr id="124" name="Group 123">
            <a:extLst>
              <a:ext uri="{FF2B5EF4-FFF2-40B4-BE49-F238E27FC236}">
                <a16:creationId xmlns:a16="http://schemas.microsoft.com/office/drawing/2014/main" id="{35140F95-BCD1-4E44-B5FE-D145FB72E51A}"/>
              </a:ext>
            </a:extLst>
          </p:cNvPr>
          <p:cNvGrpSpPr/>
          <p:nvPr/>
        </p:nvGrpSpPr>
        <p:grpSpPr>
          <a:xfrm>
            <a:off x="8581555" y="5222262"/>
            <a:ext cx="2109821" cy="726243"/>
            <a:chOff x="10697023" y="5749247"/>
            <a:chExt cx="1646815" cy="726243"/>
          </a:xfrm>
        </p:grpSpPr>
        <p:sp>
          <p:nvSpPr>
            <p:cNvPr id="125" name="Rectangle 124">
              <a:extLst>
                <a:ext uri="{FF2B5EF4-FFF2-40B4-BE49-F238E27FC236}">
                  <a16:creationId xmlns:a16="http://schemas.microsoft.com/office/drawing/2014/main" id="{23518FB9-BB87-400D-BE5C-B84D783A1E80}"/>
                </a:ext>
              </a:extLst>
            </p:cNvPr>
            <p:cNvSpPr/>
            <p:nvPr/>
          </p:nvSpPr>
          <p:spPr>
            <a:xfrm>
              <a:off x="10697023" y="5749247"/>
              <a:ext cx="1624504" cy="375583"/>
            </a:xfrm>
            <a:prstGeom prst="rect">
              <a:avLst/>
            </a:prstGeom>
            <a:noFill/>
          </p:spPr>
          <p:txBody>
            <a:bodyPr wrap="square" anchor="t">
              <a:noAutofit/>
            </a:bodyPr>
            <a:lstStyle/>
            <a:p>
              <a:pPr defTabSz="914400">
                <a:spcBef>
                  <a:spcPct val="0"/>
                </a:spcBef>
                <a:defRPr/>
              </a:pPr>
              <a:r>
                <a:rPr lang="en-US" sz="10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rPr>
                <a:t>4. Touch points &amp; Delivery</a:t>
              </a:r>
              <a:endParaRPr lang="en-US" sz="900" b="1" kern="0" cap="all"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TextBox 125">
              <a:extLst>
                <a:ext uri="{FF2B5EF4-FFF2-40B4-BE49-F238E27FC236}">
                  <a16:creationId xmlns:a16="http://schemas.microsoft.com/office/drawing/2014/main" id="{01259C77-D6F0-4418-AC08-34F63670F7A2}"/>
                </a:ext>
              </a:extLst>
            </p:cNvPr>
            <p:cNvSpPr txBox="1"/>
            <p:nvPr/>
          </p:nvSpPr>
          <p:spPr>
            <a:xfrm>
              <a:off x="10705425" y="6013825"/>
              <a:ext cx="1638413" cy="461665"/>
            </a:xfrm>
            <a:prstGeom prst="rect">
              <a:avLst/>
            </a:prstGeom>
            <a:noFill/>
          </p:spPr>
          <p:txBody>
            <a:bodyPr wrap="square" rtlCol="0">
              <a:spAutoFit/>
            </a:bodyPr>
            <a:lstStyle/>
            <a:p>
              <a:pPr algn="just">
                <a:defRPr/>
              </a:pP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Dashboards and Reporting solution for end users. Delivery of information to downstream apps and portal.</a:t>
              </a:r>
            </a:p>
          </p:txBody>
        </p:sp>
      </p:grpSp>
      <p:sp>
        <p:nvSpPr>
          <p:cNvPr id="127" name="Rectangle 126">
            <a:extLst>
              <a:ext uri="{FF2B5EF4-FFF2-40B4-BE49-F238E27FC236}">
                <a16:creationId xmlns:a16="http://schemas.microsoft.com/office/drawing/2014/main" id="{86AE7315-8C83-489D-AFAA-9F9A681EF4C9}"/>
              </a:ext>
            </a:extLst>
          </p:cNvPr>
          <p:cNvSpPr/>
          <p:nvPr/>
        </p:nvSpPr>
        <p:spPr>
          <a:xfrm>
            <a:off x="309873" y="1316786"/>
            <a:ext cx="1432612" cy="261610"/>
          </a:xfrm>
          <a:prstGeom prst="rect">
            <a:avLst/>
          </a:prstGeom>
          <a:ln>
            <a:noFill/>
          </a:ln>
        </p:spPr>
        <p:txBody>
          <a:bodyPr wrap="square">
            <a:spAutoFit/>
          </a:bodyPr>
          <a:lstStyle/>
          <a:p>
            <a:pPr algn="ctr" defTabSz="914400">
              <a:spcAft>
                <a:spcPts val="600"/>
              </a:spcAft>
              <a:defRPr/>
            </a:pPr>
            <a:r>
              <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Frutiger Next Pro Medium" charset="0"/>
              </a:rPr>
              <a:t>Data Sources</a:t>
            </a:r>
          </a:p>
        </p:txBody>
      </p:sp>
      <p:cxnSp>
        <p:nvCxnSpPr>
          <p:cNvPr id="128" name="Straight Connector 127">
            <a:extLst>
              <a:ext uri="{FF2B5EF4-FFF2-40B4-BE49-F238E27FC236}">
                <a16:creationId xmlns:a16="http://schemas.microsoft.com/office/drawing/2014/main" id="{F5B1A6D2-2F1C-4D3F-8741-5E74B3FFBD67}"/>
              </a:ext>
            </a:extLst>
          </p:cNvPr>
          <p:cNvCxnSpPr/>
          <p:nvPr/>
        </p:nvCxnSpPr>
        <p:spPr>
          <a:xfrm>
            <a:off x="489119" y="1596041"/>
            <a:ext cx="1094658" cy="8416"/>
          </a:xfrm>
          <a:prstGeom prst="line">
            <a:avLst/>
          </a:prstGeom>
          <a:noFill/>
          <a:ln w="57150" cap="flat" cmpd="sng" algn="ctr">
            <a:solidFill>
              <a:srgbClr val="FFC000"/>
            </a:solidFill>
            <a:prstDash val="solid"/>
            <a:miter lim="800000"/>
          </a:ln>
          <a:effectLst/>
        </p:spPr>
      </p:cxnSp>
      <p:sp>
        <p:nvSpPr>
          <p:cNvPr id="129" name="Rectangle 6">
            <a:extLst>
              <a:ext uri="{FF2B5EF4-FFF2-40B4-BE49-F238E27FC236}">
                <a16:creationId xmlns:a16="http://schemas.microsoft.com/office/drawing/2014/main" id="{358B215E-1D4B-40DD-813F-E9115F8D1999}"/>
              </a:ext>
            </a:extLst>
          </p:cNvPr>
          <p:cNvSpPr>
            <a:spLocks noChangeArrowheads="1"/>
          </p:cNvSpPr>
          <p:nvPr/>
        </p:nvSpPr>
        <p:spPr bwMode="auto">
          <a:xfrm>
            <a:off x="498485" y="1733670"/>
            <a:ext cx="1036640" cy="1905373"/>
          </a:xfrm>
          <a:prstGeom prst="rect">
            <a:avLst/>
          </a:prstGeom>
          <a:solidFill>
            <a:srgbClr val="FFFFFF"/>
          </a:solidFill>
          <a:ln w="19050" cap="flat" cmpd="sng" algn="ctr">
            <a:solidFill>
              <a:schemeClr val="accent3">
                <a:lumMod val="60000"/>
                <a:lumOff val="40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31" name="Oval 130">
            <a:extLst>
              <a:ext uri="{FF2B5EF4-FFF2-40B4-BE49-F238E27FC236}">
                <a16:creationId xmlns:a16="http://schemas.microsoft.com/office/drawing/2014/main" id="{B4AD0931-3AB4-4D2E-8231-4B4D977889CE}"/>
              </a:ext>
            </a:extLst>
          </p:cNvPr>
          <p:cNvSpPr/>
          <p:nvPr/>
        </p:nvSpPr>
        <p:spPr>
          <a:xfrm>
            <a:off x="372977" y="1681778"/>
            <a:ext cx="228600" cy="228600"/>
          </a:xfrm>
          <a:prstGeom prst="ellipse">
            <a:avLst/>
          </a:prstGeom>
          <a:solidFill>
            <a:srgbClr val="000000"/>
          </a:solidFill>
          <a:ln w="12700" cap="flat" cmpd="sng" algn="ctr">
            <a:noFill/>
            <a:prstDash val="solid"/>
            <a:miter lim="800000"/>
          </a:ln>
          <a:effectLst/>
        </p:spPr>
        <p:txBody>
          <a:bodyPr rtlCol="0" anchor="ctr"/>
          <a:lstStyle/>
          <a:p>
            <a:pPr algn="ctr" defTabSz="914400">
              <a:defRPr/>
            </a:pPr>
            <a:r>
              <a:rPr lang="en-US" sz="800" kern="0"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p>
        </p:txBody>
      </p:sp>
      <p:cxnSp>
        <p:nvCxnSpPr>
          <p:cNvPr id="132" name="Straight Connector 131">
            <a:extLst>
              <a:ext uri="{FF2B5EF4-FFF2-40B4-BE49-F238E27FC236}">
                <a16:creationId xmlns:a16="http://schemas.microsoft.com/office/drawing/2014/main" id="{9BDAD20B-89B2-439E-8EFF-1A28379A0D25}"/>
              </a:ext>
            </a:extLst>
          </p:cNvPr>
          <p:cNvCxnSpPr>
            <a:cxnSpLocks/>
          </p:cNvCxnSpPr>
          <p:nvPr/>
        </p:nvCxnSpPr>
        <p:spPr>
          <a:xfrm>
            <a:off x="2345010" y="1563621"/>
            <a:ext cx="7098952" cy="0"/>
          </a:xfrm>
          <a:prstGeom prst="line">
            <a:avLst/>
          </a:prstGeom>
          <a:noFill/>
          <a:ln w="57150" cap="flat" cmpd="sng" algn="ctr">
            <a:solidFill>
              <a:srgbClr val="70AD47"/>
            </a:solidFill>
            <a:prstDash val="solid"/>
            <a:miter lim="800000"/>
          </a:ln>
          <a:effectLst/>
        </p:spPr>
      </p:cxnSp>
      <p:sp>
        <p:nvSpPr>
          <p:cNvPr id="133" name="Rectangle 132">
            <a:extLst>
              <a:ext uri="{FF2B5EF4-FFF2-40B4-BE49-F238E27FC236}">
                <a16:creationId xmlns:a16="http://schemas.microsoft.com/office/drawing/2014/main" id="{2078670C-C2FC-43C4-83B4-2EC9FD1DCEE4}"/>
              </a:ext>
            </a:extLst>
          </p:cNvPr>
          <p:cNvSpPr/>
          <p:nvPr/>
        </p:nvSpPr>
        <p:spPr>
          <a:xfrm>
            <a:off x="5194343" y="1263418"/>
            <a:ext cx="2109358" cy="261610"/>
          </a:xfrm>
          <a:prstGeom prst="rect">
            <a:avLst/>
          </a:prstGeom>
          <a:ln>
            <a:noFill/>
          </a:ln>
        </p:spPr>
        <p:txBody>
          <a:bodyPr wrap="square">
            <a:spAutoFit/>
          </a:bodyPr>
          <a:lstStyle/>
          <a:p>
            <a:pPr algn="ctr" defTabSz="914400">
              <a:spcAft>
                <a:spcPts val="600"/>
              </a:spcAft>
              <a:defRPr/>
            </a:pPr>
            <a:r>
              <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Frutiger Next Pro Medium" charset="0"/>
              </a:rPr>
              <a:t>Space platform</a:t>
            </a:r>
          </a:p>
        </p:txBody>
      </p:sp>
      <p:sp>
        <p:nvSpPr>
          <p:cNvPr id="134" name="Rectangle 133">
            <a:extLst>
              <a:ext uri="{FF2B5EF4-FFF2-40B4-BE49-F238E27FC236}">
                <a16:creationId xmlns:a16="http://schemas.microsoft.com/office/drawing/2014/main" id="{BA12D699-F552-4C9A-BD45-40DD1C25DA70}"/>
              </a:ext>
            </a:extLst>
          </p:cNvPr>
          <p:cNvSpPr/>
          <p:nvPr/>
        </p:nvSpPr>
        <p:spPr>
          <a:xfrm>
            <a:off x="2397849" y="1738967"/>
            <a:ext cx="7039431" cy="1939037"/>
          </a:xfrm>
          <a:prstGeom prst="rect">
            <a:avLst/>
          </a:prstGeom>
          <a:noFill/>
          <a:ln w="19050" cap="flat" cmpd="sng" algn="ctr">
            <a:solidFill>
              <a:srgbClr val="70AD47"/>
            </a:solidFill>
            <a:prstDash val="solid"/>
            <a:miter lim="800000"/>
          </a:ln>
          <a:effectLst/>
        </p:spPr>
        <p:txBody>
          <a:bodyPr rtlCol="0" anchor="ct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7" name="Rectangle 136">
            <a:extLst>
              <a:ext uri="{FF2B5EF4-FFF2-40B4-BE49-F238E27FC236}">
                <a16:creationId xmlns:a16="http://schemas.microsoft.com/office/drawing/2014/main" id="{E04A41A7-0531-4015-BDE7-1D3225C42B05}"/>
              </a:ext>
            </a:extLst>
          </p:cNvPr>
          <p:cNvSpPr/>
          <p:nvPr/>
        </p:nvSpPr>
        <p:spPr>
          <a:xfrm>
            <a:off x="2385260" y="3832774"/>
            <a:ext cx="7058702" cy="674789"/>
          </a:xfrm>
          <a:prstGeom prst="rect">
            <a:avLst/>
          </a:prstGeom>
          <a:noFill/>
          <a:ln w="19050" cap="flat" cmpd="sng" algn="ctr">
            <a:solidFill>
              <a:schemeClr val="accent6"/>
            </a:solidFill>
            <a:prstDash val="solid"/>
            <a:miter lim="800000"/>
          </a:ln>
          <a:effectLst/>
        </p:spPr>
        <p:txBody>
          <a:bodyPr rtlCol="0" anchor="ctr"/>
          <a:lstStyle/>
          <a:p>
            <a:pPr algn="ctr" defTabSz="914400"/>
            <a:endParaRPr lang="en-US" sz="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8" name="Flowchart: Alternate Process 137">
            <a:extLst>
              <a:ext uri="{FF2B5EF4-FFF2-40B4-BE49-F238E27FC236}">
                <a16:creationId xmlns:a16="http://schemas.microsoft.com/office/drawing/2014/main" id="{D5CF7EA7-8DA8-4E18-AF8B-D7CCBC3EB33C}"/>
              </a:ext>
            </a:extLst>
          </p:cNvPr>
          <p:cNvSpPr/>
          <p:nvPr/>
        </p:nvSpPr>
        <p:spPr>
          <a:xfrm>
            <a:off x="2457564" y="3870113"/>
            <a:ext cx="6940633" cy="160662"/>
          </a:xfrm>
          <a:prstGeom prst="flowChartAlternateProcess">
            <a:avLst/>
          </a:prstGeom>
          <a:solidFill>
            <a:sysClr val="window" lastClr="FFFFFF"/>
          </a:solidFill>
          <a:ln w="6350" cap="flat" cmpd="sng" algn="ctr">
            <a:solidFill>
              <a:schemeClr val="bg1">
                <a:lumMod val="50000"/>
              </a:schemeClr>
            </a:solidFill>
            <a:prstDash val="solid"/>
            <a:miter lim="800000"/>
          </a:ln>
          <a:effectLst/>
        </p:spPr>
        <p:txBody>
          <a:bodyPr rtlCol="0" anchor="ctr"/>
          <a:lstStyle/>
          <a:p>
            <a:pPr algn="ctr" defTabSz="914400"/>
            <a:r>
              <a:rPr lang="en-US" sz="800" kern="0" dirty="0">
                <a:solidFill>
                  <a:prstClr val="black"/>
                </a:solidFill>
                <a:latin typeface="Open Sans" panose="020B0606030504020204" pitchFamily="34" charset="0"/>
                <a:ea typeface="Open Sans" panose="020B0606030504020204" pitchFamily="34" charset="0"/>
                <a:cs typeface="Open Sans" panose="020B0606030504020204" pitchFamily="34" charset="0"/>
              </a:rPr>
              <a:t>Workflow and Orchestration</a:t>
            </a:r>
          </a:p>
        </p:txBody>
      </p:sp>
      <p:sp>
        <p:nvSpPr>
          <p:cNvPr id="140" name="Flowchart: Alternate Process 139">
            <a:extLst>
              <a:ext uri="{FF2B5EF4-FFF2-40B4-BE49-F238E27FC236}">
                <a16:creationId xmlns:a16="http://schemas.microsoft.com/office/drawing/2014/main" id="{52FA88FF-432B-4E05-AFAF-F0D0E9D15DFF}"/>
              </a:ext>
            </a:extLst>
          </p:cNvPr>
          <p:cNvSpPr/>
          <p:nvPr/>
        </p:nvSpPr>
        <p:spPr>
          <a:xfrm>
            <a:off x="2457565" y="4076267"/>
            <a:ext cx="6940632" cy="167140"/>
          </a:xfrm>
          <a:prstGeom prst="flowChartAlternateProcess">
            <a:avLst/>
          </a:prstGeom>
          <a:solidFill>
            <a:sysClr val="window" lastClr="FFFFFF"/>
          </a:solidFill>
          <a:ln w="6350" cap="flat" cmpd="sng" algn="ctr">
            <a:solidFill>
              <a:schemeClr val="bg1">
                <a:lumMod val="50000"/>
              </a:schemeClr>
            </a:solidFill>
            <a:prstDash val="solid"/>
            <a:miter lim="800000"/>
          </a:ln>
          <a:effectLst/>
        </p:spPr>
        <p:txBody>
          <a:bodyPr rtlCol="0" anchor="ctr"/>
          <a:lstStyle/>
          <a:p>
            <a:pPr algn="ctr" defTabSz="914400"/>
            <a:r>
              <a:rPr lang="en-US" sz="800" kern="0" dirty="0">
                <a:solidFill>
                  <a:prstClr val="black"/>
                </a:solidFill>
                <a:latin typeface="Open Sans" panose="020B0606030504020204" pitchFamily="34" charset="0"/>
                <a:ea typeface="Open Sans" panose="020B0606030504020204" pitchFamily="34" charset="0"/>
                <a:cs typeface="Open Sans" panose="020B0606030504020204" pitchFamily="34" charset="0"/>
              </a:rPr>
              <a:t>Audit, Balance and Control Framework. Logging, Error/Exception Handling</a:t>
            </a:r>
          </a:p>
        </p:txBody>
      </p:sp>
      <p:sp>
        <p:nvSpPr>
          <p:cNvPr id="141" name="Rectangle 140">
            <a:extLst>
              <a:ext uri="{FF2B5EF4-FFF2-40B4-BE49-F238E27FC236}">
                <a16:creationId xmlns:a16="http://schemas.microsoft.com/office/drawing/2014/main" id="{2AEEC1D1-94D3-4F66-9C2D-BDADAA808ED9}"/>
              </a:ext>
            </a:extLst>
          </p:cNvPr>
          <p:cNvSpPr/>
          <p:nvPr/>
        </p:nvSpPr>
        <p:spPr>
          <a:xfrm>
            <a:off x="2842343" y="1980423"/>
            <a:ext cx="5916768" cy="1516227"/>
          </a:xfrm>
          <a:prstGeom prst="rect">
            <a:avLst/>
          </a:prstGeom>
          <a:solidFill>
            <a:sysClr val="window" lastClr="FFFFFF"/>
          </a:solidFill>
          <a:ln w="6350" cap="flat" cmpd="sng" algn="ctr">
            <a:solidFill>
              <a:schemeClr val="bg1">
                <a:lumMod val="50000"/>
              </a:schemeClr>
            </a:solidFill>
            <a:prstDash val="solid"/>
            <a:miter lim="800000"/>
          </a:ln>
          <a:effectLst/>
        </p:spPr>
        <p:txBody>
          <a:bodyPr rtlCol="0" anchor="ctr"/>
          <a:lstStyle/>
          <a:p>
            <a:pPr algn="ctr" defTabSz="914400"/>
            <a:endParaRPr lang="en-US" sz="105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2" name="TextBox 141">
            <a:extLst>
              <a:ext uri="{FF2B5EF4-FFF2-40B4-BE49-F238E27FC236}">
                <a16:creationId xmlns:a16="http://schemas.microsoft.com/office/drawing/2014/main" id="{86089EC0-C55D-4AB5-8952-31C346DFCDB7}"/>
              </a:ext>
            </a:extLst>
          </p:cNvPr>
          <p:cNvSpPr txBox="1"/>
          <p:nvPr/>
        </p:nvSpPr>
        <p:spPr>
          <a:xfrm>
            <a:off x="5429358" y="2035995"/>
            <a:ext cx="719612" cy="246221"/>
          </a:xfrm>
          <a:prstGeom prst="rect">
            <a:avLst/>
          </a:prstGeom>
          <a:noFill/>
        </p:spPr>
        <p:txBody>
          <a:bodyPr wrap="square" rtlCol="0">
            <a:spAutoFit/>
          </a:bodyPr>
          <a:lstStyle/>
          <a:p>
            <a:pPr algn="ctr" defTabSz="914400"/>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ML Ops</a:t>
            </a:r>
          </a:p>
        </p:txBody>
      </p:sp>
      <p:sp>
        <p:nvSpPr>
          <p:cNvPr id="144" name="Flowchart: Alternate Process 143">
            <a:extLst>
              <a:ext uri="{FF2B5EF4-FFF2-40B4-BE49-F238E27FC236}">
                <a16:creationId xmlns:a16="http://schemas.microsoft.com/office/drawing/2014/main" id="{54E061E1-D849-4328-87A6-757A12AB31B7}"/>
              </a:ext>
            </a:extLst>
          </p:cNvPr>
          <p:cNvSpPr/>
          <p:nvPr/>
        </p:nvSpPr>
        <p:spPr>
          <a:xfrm>
            <a:off x="2460385" y="4291922"/>
            <a:ext cx="6937812" cy="180196"/>
          </a:xfrm>
          <a:prstGeom prst="flowChartAlternateProcess">
            <a:avLst/>
          </a:prstGeom>
          <a:solidFill>
            <a:sysClr val="window" lastClr="FFFFFF"/>
          </a:solidFill>
          <a:ln w="6350" cap="flat" cmpd="sng" algn="ctr">
            <a:solidFill>
              <a:schemeClr val="bg1">
                <a:lumMod val="50000"/>
              </a:schemeClr>
            </a:solidFill>
            <a:prstDash val="solid"/>
            <a:miter lim="800000"/>
          </a:ln>
          <a:effectLst/>
        </p:spPr>
        <p:txBody>
          <a:bodyPr rtlCol="0" anchor="ctr"/>
          <a:lstStyle/>
          <a:p>
            <a:pPr algn="ctr" defTabSz="914400"/>
            <a:r>
              <a:rPr lang="en-US" sz="800" kern="0" dirty="0">
                <a:solidFill>
                  <a:prstClr val="black"/>
                </a:solidFill>
                <a:latin typeface="Open Sans" panose="020B0606030504020204" pitchFamily="34" charset="0"/>
                <a:ea typeface="Open Sans" panose="020B0606030504020204" pitchFamily="34" charset="0"/>
                <a:cs typeface="Open Sans" panose="020B0606030504020204" pitchFamily="34" charset="0"/>
              </a:rPr>
              <a:t>CI/CD Pipeline (Code Management and Deployment)</a:t>
            </a:r>
          </a:p>
        </p:txBody>
      </p:sp>
      <p:pic>
        <p:nvPicPr>
          <p:cNvPr id="145" name="Picture 85">
            <a:extLst>
              <a:ext uri="{FF2B5EF4-FFF2-40B4-BE49-F238E27FC236}">
                <a16:creationId xmlns:a16="http://schemas.microsoft.com/office/drawing/2014/main" id="{A1450848-9B23-488B-9C69-07D07A7C2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5141" y="3057291"/>
            <a:ext cx="495493" cy="223748"/>
          </a:xfrm>
          <a:prstGeom prst="rect">
            <a:avLst/>
          </a:prstGeom>
        </p:spPr>
      </p:pic>
      <p:sp>
        <p:nvSpPr>
          <p:cNvPr id="158" name="Rectangle 157">
            <a:extLst>
              <a:ext uri="{FF2B5EF4-FFF2-40B4-BE49-F238E27FC236}">
                <a16:creationId xmlns:a16="http://schemas.microsoft.com/office/drawing/2014/main" id="{8874C948-F0C0-45AB-A919-11DBF0F132D2}"/>
              </a:ext>
            </a:extLst>
          </p:cNvPr>
          <p:cNvSpPr/>
          <p:nvPr/>
        </p:nvSpPr>
        <p:spPr>
          <a:xfrm>
            <a:off x="4702108" y="2401372"/>
            <a:ext cx="748742" cy="116968"/>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Train</a:t>
            </a:r>
          </a:p>
        </p:txBody>
      </p:sp>
      <p:sp>
        <p:nvSpPr>
          <p:cNvPr id="159" name="Rectangle 158">
            <a:extLst>
              <a:ext uri="{FF2B5EF4-FFF2-40B4-BE49-F238E27FC236}">
                <a16:creationId xmlns:a16="http://schemas.microsoft.com/office/drawing/2014/main" id="{4269C625-71CD-4191-A649-E0155DECCFCA}"/>
              </a:ext>
            </a:extLst>
          </p:cNvPr>
          <p:cNvSpPr/>
          <p:nvPr/>
        </p:nvSpPr>
        <p:spPr>
          <a:xfrm>
            <a:off x="4686129" y="2746921"/>
            <a:ext cx="759996" cy="110916"/>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Evaluate</a:t>
            </a:r>
          </a:p>
        </p:txBody>
      </p:sp>
      <p:sp>
        <p:nvSpPr>
          <p:cNvPr id="160" name="Rectangle 159">
            <a:extLst>
              <a:ext uri="{FF2B5EF4-FFF2-40B4-BE49-F238E27FC236}">
                <a16:creationId xmlns:a16="http://schemas.microsoft.com/office/drawing/2014/main" id="{78844112-F8FE-44AD-B1B0-5EB1601D9E62}"/>
              </a:ext>
            </a:extLst>
          </p:cNvPr>
          <p:cNvSpPr/>
          <p:nvPr/>
        </p:nvSpPr>
        <p:spPr>
          <a:xfrm>
            <a:off x="4458797" y="2348520"/>
            <a:ext cx="1218155" cy="678168"/>
          </a:xfrm>
          <a:prstGeom prst="rect">
            <a:avLst/>
          </a:prstGeom>
          <a:noFill/>
          <a:ln w="12700" cap="flat" cmpd="sng" algn="ctr">
            <a:solidFill>
              <a:schemeClr val="tx1">
                <a:lumMod val="65000"/>
                <a:lumOff val="35000"/>
              </a:schemeClr>
            </a:solidFill>
            <a:prstDash val="solid"/>
            <a:miter lim="800000"/>
          </a:ln>
          <a:effectLst/>
        </p:spPr>
        <p:txBody>
          <a:bodyPr rtlCol="0" anchor="b"/>
          <a:lstStyle/>
          <a:p>
            <a:pPr algn="ctr"/>
            <a:r>
              <a:rPr lang="en-US" sz="800" b="1"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Model cart or Bid</a:t>
            </a:r>
          </a:p>
        </p:txBody>
      </p:sp>
      <p:sp>
        <p:nvSpPr>
          <p:cNvPr id="161" name="Rectangle 160">
            <a:extLst>
              <a:ext uri="{FF2B5EF4-FFF2-40B4-BE49-F238E27FC236}">
                <a16:creationId xmlns:a16="http://schemas.microsoft.com/office/drawing/2014/main" id="{CDB05589-1D9C-484F-BD6C-CD3C29BF77B2}"/>
              </a:ext>
            </a:extLst>
          </p:cNvPr>
          <p:cNvSpPr/>
          <p:nvPr/>
        </p:nvSpPr>
        <p:spPr>
          <a:xfrm>
            <a:off x="7870098" y="2364305"/>
            <a:ext cx="786001" cy="663709"/>
          </a:xfrm>
          <a:prstGeom prst="rect">
            <a:avLst/>
          </a:prstGeom>
          <a:noFill/>
          <a:ln w="12700" cap="flat" cmpd="sng" algn="ctr">
            <a:solidFill>
              <a:schemeClr val="tx1">
                <a:lumMod val="65000"/>
                <a:lumOff val="35000"/>
              </a:schemeClr>
            </a:solidFill>
            <a:prstDash val="solid"/>
            <a:miter lim="800000"/>
          </a:ln>
          <a:effectLst/>
        </p:spPr>
        <p:txBody>
          <a:bodyPr rtlCol="0" anchor="b"/>
          <a:lstStyle/>
          <a:p>
            <a:pPr algn="ctr"/>
            <a:r>
              <a:rPr lang="en-US" sz="800" b="1"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Scoring</a:t>
            </a:r>
          </a:p>
        </p:txBody>
      </p:sp>
      <p:sp>
        <p:nvSpPr>
          <p:cNvPr id="162" name="Right Arrow 600">
            <a:extLst>
              <a:ext uri="{FF2B5EF4-FFF2-40B4-BE49-F238E27FC236}">
                <a16:creationId xmlns:a16="http://schemas.microsoft.com/office/drawing/2014/main" id="{DC3A546A-3964-460C-A246-B6A5DB1506A0}"/>
              </a:ext>
            </a:extLst>
          </p:cNvPr>
          <p:cNvSpPr/>
          <p:nvPr/>
        </p:nvSpPr>
        <p:spPr>
          <a:xfrm>
            <a:off x="5681609" y="2653001"/>
            <a:ext cx="386032" cy="156149"/>
          </a:xfrm>
          <a:prstGeom prst="rightArrow">
            <a:avLst/>
          </a:prstGeom>
          <a:solidFill>
            <a:schemeClr val="bg2">
              <a:lumMod val="75000"/>
            </a:schemeClr>
          </a:solidFill>
          <a:ln w="1270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7" name="Right Arrow 600">
            <a:extLst>
              <a:ext uri="{FF2B5EF4-FFF2-40B4-BE49-F238E27FC236}">
                <a16:creationId xmlns:a16="http://schemas.microsoft.com/office/drawing/2014/main" id="{58FDEF29-7C13-4857-A9A8-80278A00BB39}"/>
              </a:ext>
            </a:extLst>
          </p:cNvPr>
          <p:cNvSpPr/>
          <p:nvPr/>
        </p:nvSpPr>
        <p:spPr>
          <a:xfrm>
            <a:off x="6402711" y="2661379"/>
            <a:ext cx="340743" cy="148281"/>
          </a:xfrm>
          <a:prstGeom prst="rightArrow">
            <a:avLst/>
          </a:prstGeom>
          <a:solidFill>
            <a:schemeClr val="bg2">
              <a:lumMod val="75000"/>
            </a:schemeClr>
          </a:solidFill>
          <a:ln w="1270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8" name="Graphic 167" descr="Database with solid fill">
            <a:extLst>
              <a:ext uri="{FF2B5EF4-FFF2-40B4-BE49-F238E27FC236}">
                <a16:creationId xmlns:a16="http://schemas.microsoft.com/office/drawing/2014/main" id="{3DF70DFF-6F26-41BD-ACB9-E5D4119305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0974" y="2417772"/>
            <a:ext cx="504214" cy="504214"/>
          </a:xfrm>
          <a:prstGeom prst="rect">
            <a:avLst/>
          </a:prstGeom>
        </p:spPr>
      </p:pic>
      <p:sp>
        <p:nvSpPr>
          <p:cNvPr id="171" name="TextBox 170">
            <a:extLst>
              <a:ext uri="{FF2B5EF4-FFF2-40B4-BE49-F238E27FC236}">
                <a16:creationId xmlns:a16="http://schemas.microsoft.com/office/drawing/2014/main" id="{44E1FFC9-8BAE-4986-B98B-39A841D1E34F}"/>
              </a:ext>
            </a:extLst>
          </p:cNvPr>
          <p:cNvSpPr txBox="1"/>
          <p:nvPr/>
        </p:nvSpPr>
        <p:spPr>
          <a:xfrm>
            <a:off x="5547051" y="2928856"/>
            <a:ext cx="1292769" cy="215444"/>
          </a:xfrm>
          <a:prstGeom prst="rect">
            <a:avLst/>
          </a:prstGeom>
          <a:noFill/>
        </p:spPr>
        <p:txBody>
          <a:bodyPr wrap="square" rtlCol="0">
            <a:sp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Model Repository</a:t>
            </a:r>
          </a:p>
        </p:txBody>
      </p:sp>
      <p:sp>
        <p:nvSpPr>
          <p:cNvPr id="173" name="Freeform: Shape 172">
            <a:extLst>
              <a:ext uri="{FF2B5EF4-FFF2-40B4-BE49-F238E27FC236}">
                <a16:creationId xmlns:a16="http://schemas.microsoft.com/office/drawing/2014/main" id="{C9F40C2B-109B-429E-BBED-D5DDD100D1F3}"/>
              </a:ext>
            </a:extLst>
          </p:cNvPr>
          <p:cNvSpPr/>
          <p:nvPr/>
        </p:nvSpPr>
        <p:spPr>
          <a:xfrm>
            <a:off x="4113105" y="3063460"/>
            <a:ext cx="3906206" cy="200546"/>
          </a:xfrm>
          <a:custGeom>
            <a:avLst/>
            <a:gdLst>
              <a:gd name="connsiteX0" fmla="*/ 0 w 3801243"/>
              <a:gd name="connsiteY0" fmla="*/ 25047 h 225090"/>
              <a:gd name="connsiteX1" fmla="*/ 2009775 w 3801243"/>
              <a:gd name="connsiteY1" fmla="*/ 225072 h 225090"/>
              <a:gd name="connsiteX2" fmla="*/ 3686175 w 3801243"/>
              <a:gd name="connsiteY2" fmla="*/ 15522 h 225090"/>
              <a:gd name="connsiteX3" fmla="*/ 3657600 w 3801243"/>
              <a:gd name="connsiteY3" fmla="*/ 15522 h 225090"/>
              <a:gd name="connsiteX4" fmla="*/ 3657600 w 3801243"/>
              <a:gd name="connsiteY4" fmla="*/ 15522 h 22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1243" h="225090">
                <a:moveTo>
                  <a:pt x="0" y="25047"/>
                </a:moveTo>
                <a:cubicBezTo>
                  <a:pt x="697706" y="125853"/>
                  <a:pt x="1395413" y="226659"/>
                  <a:pt x="2009775" y="225072"/>
                </a:cubicBezTo>
                <a:cubicBezTo>
                  <a:pt x="2624137" y="223485"/>
                  <a:pt x="3411538" y="50447"/>
                  <a:pt x="3686175" y="15522"/>
                </a:cubicBezTo>
                <a:cubicBezTo>
                  <a:pt x="3960812" y="-19403"/>
                  <a:pt x="3657600" y="15522"/>
                  <a:pt x="3657600" y="15522"/>
                </a:cubicBezTo>
                <a:lnTo>
                  <a:pt x="3657600" y="15522"/>
                </a:lnTo>
              </a:path>
            </a:pathLst>
          </a:custGeom>
          <a:noFill/>
          <a:ln w="38100">
            <a:solidFill>
              <a:schemeClr val="bg2">
                <a:lumMod val="75000"/>
              </a:schemeClr>
            </a:solidFill>
            <a:headEnd type="triangle"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4" name="Rectangle 173">
            <a:extLst>
              <a:ext uri="{FF2B5EF4-FFF2-40B4-BE49-F238E27FC236}">
                <a16:creationId xmlns:a16="http://schemas.microsoft.com/office/drawing/2014/main" id="{7656C5A2-3D1F-489C-9D94-1D94FC1F6DD2}"/>
              </a:ext>
            </a:extLst>
          </p:cNvPr>
          <p:cNvSpPr/>
          <p:nvPr/>
        </p:nvSpPr>
        <p:spPr>
          <a:xfrm>
            <a:off x="9951375" y="1257300"/>
            <a:ext cx="1929513" cy="264260"/>
          </a:xfrm>
          <a:prstGeom prst="rect">
            <a:avLst/>
          </a:prstGeom>
          <a:ln>
            <a:noFill/>
          </a:ln>
        </p:spPr>
        <p:txBody>
          <a:bodyPr wrap="square">
            <a:spAutoFit/>
          </a:bodyPr>
          <a:lstStyle/>
          <a:p>
            <a:pPr algn="ctr" defTabSz="914400">
              <a:spcAft>
                <a:spcPts val="600"/>
              </a:spcAft>
              <a:defRPr/>
            </a:pPr>
            <a:r>
              <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Frutiger Next Pro Medium" charset="0"/>
              </a:rPr>
              <a:t>Consumption</a:t>
            </a:r>
            <a:endParaRPr lang="en-US" sz="1100" b="1" kern="0" dirty="0">
              <a:latin typeface="Open Sans" panose="020B0606030504020204" pitchFamily="34" charset="0"/>
              <a:ea typeface="Open Sans" panose="020B0606030504020204" pitchFamily="34" charset="0"/>
              <a:cs typeface="Open Sans" panose="020B0606030504020204" pitchFamily="34" charset="0"/>
              <a:sym typeface="Frutiger Next Pro Medium" charset="0"/>
            </a:endParaRPr>
          </a:p>
        </p:txBody>
      </p:sp>
      <p:cxnSp>
        <p:nvCxnSpPr>
          <p:cNvPr id="176" name="Straight Connector 175">
            <a:extLst>
              <a:ext uri="{FF2B5EF4-FFF2-40B4-BE49-F238E27FC236}">
                <a16:creationId xmlns:a16="http://schemas.microsoft.com/office/drawing/2014/main" id="{6D13EE06-DC2B-40F6-8874-0D26E0B7FF9E}"/>
              </a:ext>
            </a:extLst>
          </p:cNvPr>
          <p:cNvCxnSpPr>
            <a:cxnSpLocks/>
          </p:cNvCxnSpPr>
          <p:nvPr/>
        </p:nvCxnSpPr>
        <p:spPr>
          <a:xfrm>
            <a:off x="9848022" y="1562777"/>
            <a:ext cx="2128116" cy="0"/>
          </a:xfrm>
          <a:prstGeom prst="line">
            <a:avLst/>
          </a:prstGeom>
          <a:noFill/>
          <a:ln w="57150" cap="flat" cmpd="sng" algn="ctr">
            <a:solidFill>
              <a:srgbClr val="5B9BD5"/>
            </a:solidFill>
            <a:prstDash val="solid"/>
            <a:miter lim="800000"/>
          </a:ln>
          <a:effectLst/>
        </p:spPr>
      </p:cxnSp>
      <p:sp>
        <p:nvSpPr>
          <p:cNvPr id="189" name="Oval 188">
            <a:extLst>
              <a:ext uri="{FF2B5EF4-FFF2-40B4-BE49-F238E27FC236}">
                <a16:creationId xmlns:a16="http://schemas.microsoft.com/office/drawing/2014/main" id="{ACED83E8-6F7E-4CD9-A5FC-42FDDE2AE9C2}"/>
              </a:ext>
            </a:extLst>
          </p:cNvPr>
          <p:cNvSpPr/>
          <p:nvPr/>
        </p:nvSpPr>
        <p:spPr>
          <a:xfrm>
            <a:off x="2263440" y="1640098"/>
            <a:ext cx="228600" cy="228600"/>
          </a:xfrm>
          <a:prstGeom prst="ellipse">
            <a:avLst/>
          </a:prstGeom>
          <a:solidFill>
            <a:srgbClr val="000000"/>
          </a:solidFill>
          <a:ln w="12700" cap="flat" cmpd="sng" algn="ctr">
            <a:noFill/>
            <a:prstDash val="solid"/>
            <a:miter lim="800000"/>
          </a:ln>
          <a:effectLst/>
        </p:spPr>
        <p:txBody>
          <a:bodyPr rtlCol="0" anchor="ctr"/>
          <a:lstStyle/>
          <a:p>
            <a:pPr algn="ctr" defTabSz="914400">
              <a:defRPr/>
            </a:pPr>
            <a:r>
              <a:rPr lang="en-US" sz="1200" b="1" kern="0" dirty="0">
                <a:solidFill>
                  <a:srgbClr val="FFFFFF"/>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192" name="Oval 191">
            <a:extLst>
              <a:ext uri="{FF2B5EF4-FFF2-40B4-BE49-F238E27FC236}">
                <a16:creationId xmlns:a16="http://schemas.microsoft.com/office/drawing/2014/main" id="{84F76A70-7DF5-4A6D-97F4-4E8741A239D6}"/>
              </a:ext>
            </a:extLst>
          </p:cNvPr>
          <p:cNvSpPr/>
          <p:nvPr/>
        </p:nvSpPr>
        <p:spPr>
          <a:xfrm>
            <a:off x="2267088" y="3781865"/>
            <a:ext cx="228600" cy="228600"/>
          </a:xfrm>
          <a:prstGeom prst="ellipse">
            <a:avLst/>
          </a:prstGeom>
          <a:solidFill>
            <a:srgbClr val="000000"/>
          </a:solidFill>
          <a:ln w="12700" cap="flat" cmpd="sng" algn="ctr">
            <a:noFill/>
            <a:prstDash val="solid"/>
            <a:miter lim="800000"/>
          </a:ln>
          <a:effectLst/>
        </p:spPr>
        <p:txBody>
          <a:bodyPr rtlCol="0" anchor="ctr"/>
          <a:lstStyle/>
          <a:p>
            <a:pPr algn="ctr" defTabSz="914400">
              <a:defRPr/>
            </a:pPr>
            <a:r>
              <a:rPr lang="en-US" sz="1200" b="1" kern="0" dirty="0">
                <a:solidFill>
                  <a:srgbClr val="FFFFFF"/>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193" name="Oval 192">
            <a:extLst>
              <a:ext uri="{FF2B5EF4-FFF2-40B4-BE49-F238E27FC236}">
                <a16:creationId xmlns:a16="http://schemas.microsoft.com/office/drawing/2014/main" id="{87DCA75F-8756-4C1C-9235-739C791FDE40}"/>
              </a:ext>
            </a:extLst>
          </p:cNvPr>
          <p:cNvSpPr/>
          <p:nvPr/>
        </p:nvSpPr>
        <p:spPr>
          <a:xfrm>
            <a:off x="9805829" y="1632569"/>
            <a:ext cx="228600" cy="228600"/>
          </a:xfrm>
          <a:prstGeom prst="ellipse">
            <a:avLst/>
          </a:prstGeom>
          <a:solidFill>
            <a:srgbClr val="000000"/>
          </a:solidFill>
          <a:ln w="12700" cap="flat" cmpd="sng" algn="ctr">
            <a:noFill/>
            <a:prstDash val="solid"/>
            <a:miter lim="800000"/>
          </a:ln>
          <a:effectLst/>
        </p:spPr>
        <p:txBody>
          <a:bodyPr rtlCol="0" anchor="ctr"/>
          <a:lstStyle/>
          <a:p>
            <a:pPr algn="ctr" defTabSz="914400">
              <a:defRPr/>
            </a:pPr>
            <a:r>
              <a:rPr lang="en-US" sz="1200" b="1" kern="0" dirty="0">
                <a:solidFill>
                  <a:srgbClr val="FFFFFF"/>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194" name="TextBox 193">
            <a:extLst>
              <a:ext uri="{FF2B5EF4-FFF2-40B4-BE49-F238E27FC236}">
                <a16:creationId xmlns:a16="http://schemas.microsoft.com/office/drawing/2014/main" id="{BD0DF1AC-8BE1-4E4E-8F3C-A14153ACFD48}"/>
              </a:ext>
            </a:extLst>
          </p:cNvPr>
          <p:cNvSpPr txBox="1"/>
          <p:nvPr/>
        </p:nvSpPr>
        <p:spPr>
          <a:xfrm>
            <a:off x="6928443" y="3128024"/>
            <a:ext cx="1292769" cy="215444"/>
          </a:xfrm>
          <a:prstGeom prst="rect">
            <a:avLst/>
          </a:prstGeom>
          <a:noFill/>
        </p:spPr>
        <p:txBody>
          <a:bodyPr wrap="square" rtlCol="0">
            <a:sp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Model Buy or Sell</a:t>
            </a:r>
          </a:p>
        </p:txBody>
      </p:sp>
      <p:pic>
        <p:nvPicPr>
          <p:cNvPr id="195" name="Picture 194">
            <a:extLst>
              <a:ext uri="{FF2B5EF4-FFF2-40B4-BE49-F238E27FC236}">
                <a16:creationId xmlns:a16="http://schemas.microsoft.com/office/drawing/2014/main" id="{0F3A1A49-212F-41EF-A5B5-C66D5CAB3C65}"/>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0250116" y="1919976"/>
            <a:ext cx="382572" cy="382572"/>
          </a:xfrm>
          <a:prstGeom prst="rect">
            <a:avLst/>
          </a:prstGeom>
        </p:spPr>
      </p:pic>
      <p:sp>
        <p:nvSpPr>
          <p:cNvPr id="196" name="TextBox 195">
            <a:extLst>
              <a:ext uri="{FF2B5EF4-FFF2-40B4-BE49-F238E27FC236}">
                <a16:creationId xmlns:a16="http://schemas.microsoft.com/office/drawing/2014/main" id="{0ECD2276-6DCC-40CE-B67F-18818607AC44}"/>
              </a:ext>
            </a:extLst>
          </p:cNvPr>
          <p:cNvSpPr txBox="1"/>
          <p:nvPr/>
        </p:nvSpPr>
        <p:spPr>
          <a:xfrm>
            <a:off x="9929705" y="2219204"/>
            <a:ext cx="1078968"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Model Predictions</a:t>
            </a:r>
          </a:p>
        </p:txBody>
      </p:sp>
      <p:pic>
        <p:nvPicPr>
          <p:cNvPr id="205" name="Picture 204">
            <a:extLst>
              <a:ext uri="{FF2B5EF4-FFF2-40B4-BE49-F238E27FC236}">
                <a16:creationId xmlns:a16="http://schemas.microsoft.com/office/drawing/2014/main" id="{B9286C09-B128-4B22-BF02-EEF6E96D9741}"/>
              </a:ext>
            </a:extLst>
          </p:cNvPr>
          <p:cNvPicPr>
            <a:picLocks noChangeAspect="1"/>
          </p:cNvPicPr>
          <p:nvPr/>
        </p:nvPicPr>
        <p:blipFill>
          <a:blip r:embed="rId7">
            <a:grayscl/>
          </a:blip>
          <a:stretch>
            <a:fillRect/>
          </a:stretch>
        </p:blipFill>
        <p:spPr>
          <a:xfrm>
            <a:off x="10247048" y="3104576"/>
            <a:ext cx="421160" cy="339736"/>
          </a:xfrm>
          <a:prstGeom prst="rect">
            <a:avLst/>
          </a:prstGeom>
        </p:spPr>
      </p:pic>
      <p:sp>
        <p:nvSpPr>
          <p:cNvPr id="206" name="Freeform 584">
            <a:extLst>
              <a:ext uri="{FF2B5EF4-FFF2-40B4-BE49-F238E27FC236}">
                <a16:creationId xmlns:a16="http://schemas.microsoft.com/office/drawing/2014/main" id="{499DA4F2-69CB-4F89-ADA3-AB02A4F83F32}"/>
              </a:ext>
            </a:extLst>
          </p:cNvPr>
          <p:cNvSpPr>
            <a:spLocks noChangeAspect="1" noEditPoints="1"/>
          </p:cNvSpPr>
          <p:nvPr/>
        </p:nvSpPr>
        <p:spPr bwMode="auto">
          <a:xfrm>
            <a:off x="10290000" y="2510379"/>
            <a:ext cx="302804" cy="281462"/>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73 h 512"/>
              <a:gd name="T12" fmla="*/ 106 w 512"/>
              <a:gd name="T13" fmla="*/ 373 h 512"/>
              <a:gd name="T14" fmla="*/ 96 w 512"/>
              <a:gd name="T15" fmla="*/ 362 h 512"/>
              <a:gd name="T16" fmla="*/ 96 w 512"/>
              <a:gd name="T17" fmla="*/ 149 h 512"/>
              <a:gd name="T18" fmla="*/ 106 w 512"/>
              <a:gd name="T19" fmla="*/ 138 h 512"/>
              <a:gd name="T20" fmla="*/ 117 w 512"/>
              <a:gd name="T21" fmla="*/ 149 h 512"/>
              <a:gd name="T22" fmla="*/ 117 w 512"/>
              <a:gd name="T23" fmla="*/ 352 h 512"/>
              <a:gd name="T24" fmla="*/ 405 w 512"/>
              <a:gd name="T25" fmla="*/ 352 h 512"/>
              <a:gd name="T26" fmla="*/ 416 w 512"/>
              <a:gd name="T27" fmla="*/ 362 h 512"/>
              <a:gd name="T28" fmla="*/ 405 w 512"/>
              <a:gd name="T29" fmla="*/ 373 h 512"/>
              <a:gd name="T30" fmla="*/ 413 w 512"/>
              <a:gd name="T31" fmla="*/ 178 h 512"/>
              <a:gd name="T32" fmla="*/ 295 w 512"/>
              <a:gd name="T33" fmla="*/ 295 h 512"/>
              <a:gd name="T34" fmla="*/ 280 w 512"/>
              <a:gd name="T35" fmla="*/ 295 h 512"/>
              <a:gd name="T36" fmla="*/ 224 w 512"/>
              <a:gd name="T37" fmla="*/ 239 h 512"/>
              <a:gd name="T38" fmla="*/ 157 w 512"/>
              <a:gd name="T39" fmla="*/ 306 h 512"/>
              <a:gd name="T40" fmla="*/ 149 w 512"/>
              <a:gd name="T41" fmla="*/ 309 h 512"/>
              <a:gd name="T42" fmla="*/ 141 w 512"/>
              <a:gd name="T43" fmla="*/ 306 h 512"/>
              <a:gd name="T44" fmla="*/ 141 w 512"/>
              <a:gd name="T45" fmla="*/ 291 h 512"/>
              <a:gd name="T46" fmla="*/ 216 w 512"/>
              <a:gd name="T47" fmla="*/ 216 h 512"/>
              <a:gd name="T48" fmla="*/ 231 w 512"/>
              <a:gd name="T49" fmla="*/ 216 h 512"/>
              <a:gd name="T50" fmla="*/ 288 w 512"/>
              <a:gd name="T51" fmla="*/ 273 h 512"/>
              <a:gd name="T52" fmla="*/ 397 w 512"/>
              <a:gd name="T53" fmla="*/ 163 h 512"/>
              <a:gd name="T54" fmla="*/ 413 w 512"/>
              <a:gd name="T55" fmla="*/ 163 h 512"/>
              <a:gd name="T56" fmla="*/ 413 w 512"/>
              <a:gd name="T57"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73"/>
                </a:moveTo>
                <a:cubicBezTo>
                  <a:pt x="106" y="373"/>
                  <a:pt x="106" y="373"/>
                  <a:pt x="106" y="373"/>
                </a:cubicBezTo>
                <a:cubicBezTo>
                  <a:pt x="100" y="373"/>
                  <a:pt x="96" y="368"/>
                  <a:pt x="96" y="362"/>
                </a:cubicBezTo>
                <a:cubicBezTo>
                  <a:pt x="96" y="149"/>
                  <a:pt x="96" y="149"/>
                  <a:pt x="96" y="149"/>
                </a:cubicBezTo>
                <a:cubicBezTo>
                  <a:pt x="96" y="143"/>
                  <a:pt x="100" y="138"/>
                  <a:pt x="106" y="138"/>
                </a:cubicBezTo>
                <a:cubicBezTo>
                  <a:pt x="112" y="138"/>
                  <a:pt x="117" y="143"/>
                  <a:pt x="117" y="149"/>
                </a:cubicBezTo>
                <a:cubicBezTo>
                  <a:pt x="117" y="352"/>
                  <a:pt x="117" y="352"/>
                  <a:pt x="117" y="352"/>
                </a:cubicBezTo>
                <a:cubicBezTo>
                  <a:pt x="405" y="352"/>
                  <a:pt x="405" y="352"/>
                  <a:pt x="405" y="352"/>
                </a:cubicBezTo>
                <a:cubicBezTo>
                  <a:pt x="411" y="352"/>
                  <a:pt x="416" y="356"/>
                  <a:pt x="416" y="362"/>
                </a:cubicBezTo>
                <a:cubicBezTo>
                  <a:pt x="416" y="368"/>
                  <a:pt x="411" y="373"/>
                  <a:pt x="405" y="373"/>
                </a:cubicBezTo>
                <a:close/>
                <a:moveTo>
                  <a:pt x="413" y="178"/>
                </a:moveTo>
                <a:cubicBezTo>
                  <a:pt x="295" y="295"/>
                  <a:pt x="295" y="295"/>
                  <a:pt x="295" y="295"/>
                </a:cubicBezTo>
                <a:cubicBezTo>
                  <a:pt x="291" y="299"/>
                  <a:pt x="284" y="299"/>
                  <a:pt x="280" y="295"/>
                </a:cubicBezTo>
                <a:cubicBezTo>
                  <a:pt x="224" y="239"/>
                  <a:pt x="224" y="239"/>
                  <a:pt x="224" y="239"/>
                </a:cubicBezTo>
                <a:cubicBezTo>
                  <a:pt x="157" y="306"/>
                  <a:pt x="157" y="306"/>
                  <a:pt x="157" y="306"/>
                </a:cubicBezTo>
                <a:cubicBezTo>
                  <a:pt x="154" y="308"/>
                  <a:pt x="152" y="309"/>
                  <a:pt x="149" y="309"/>
                </a:cubicBezTo>
                <a:cubicBezTo>
                  <a:pt x="146" y="309"/>
                  <a:pt x="144" y="308"/>
                  <a:pt x="141" y="306"/>
                </a:cubicBezTo>
                <a:cubicBezTo>
                  <a:pt x="137" y="302"/>
                  <a:pt x="137" y="295"/>
                  <a:pt x="141" y="291"/>
                </a:cubicBezTo>
                <a:cubicBezTo>
                  <a:pt x="216" y="216"/>
                  <a:pt x="216" y="216"/>
                  <a:pt x="216" y="216"/>
                </a:cubicBezTo>
                <a:cubicBezTo>
                  <a:pt x="220" y="212"/>
                  <a:pt x="227" y="212"/>
                  <a:pt x="231" y="216"/>
                </a:cubicBezTo>
                <a:cubicBezTo>
                  <a:pt x="288" y="273"/>
                  <a:pt x="288" y="273"/>
                  <a:pt x="288" y="273"/>
                </a:cubicBezTo>
                <a:cubicBezTo>
                  <a:pt x="397" y="163"/>
                  <a:pt x="397" y="163"/>
                  <a:pt x="397" y="163"/>
                </a:cubicBezTo>
                <a:cubicBezTo>
                  <a:pt x="402" y="159"/>
                  <a:pt x="408" y="159"/>
                  <a:pt x="413" y="163"/>
                </a:cubicBezTo>
                <a:cubicBezTo>
                  <a:pt x="417" y="167"/>
                  <a:pt x="417" y="174"/>
                  <a:pt x="413" y="178"/>
                </a:cubicBezTo>
                <a:close/>
              </a:path>
            </a:pathLst>
          </a:custGeom>
          <a:noFill/>
          <a:ln cap="sq" cmpd="sng">
            <a:solidFill>
              <a:sysClr val="windowText" lastClr="000000"/>
            </a:solidFill>
            <a:miter lim="800000"/>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07" name="TextBox 206">
            <a:extLst>
              <a:ext uri="{FF2B5EF4-FFF2-40B4-BE49-F238E27FC236}">
                <a16:creationId xmlns:a16="http://schemas.microsoft.com/office/drawing/2014/main" id="{C62696BE-9359-45ED-A7EA-0E9885C47693}"/>
              </a:ext>
            </a:extLst>
          </p:cNvPr>
          <p:cNvSpPr txBox="1"/>
          <p:nvPr/>
        </p:nvSpPr>
        <p:spPr>
          <a:xfrm>
            <a:off x="9901894" y="2864540"/>
            <a:ext cx="1241395"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Data Drift Monitoring</a:t>
            </a:r>
          </a:p>
        </p:txBody>
      </p:sp>
      <p:sp>
        <p:nvSpPr>
          <p:cNvPr id="208" name="TextBox 207">
            <a:extLst>
              <a:ext uri="{FF2B5EF4-FFF2-40B4-BE49-F238E27FC236}">
                <a16:creationId xmlns:a16="http://schemas.microsoft.com/office/drawing/2014/main" id="{79792596-51D6-4455-9D09-33C21FDDED07}"/>
              </a:ext>
            </a:extLst>
          </p:cNvPr>
          <p:cNvSpPr txBox="1"/>
          <p:nvPr/>
        </p:nvSpPr>
        <p:spPr>
          <a:xfrm>
            <a:off x="9898079" y="3451535"/>
            <a:ext cx="1172157"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Reports/Dashboards</a:t>
            </a:r>
          </a:p>
        </p:txBody>
      </p:sp>
      <p:sp>
        <p:nvSpPr>
          <p:cNvPr id="209" name="Right Arrow 599">
            <a:extLst>
              <a:ext uri="{FF2B5EF4-FFF2-40B4-BE49-F238E27FC236}">
                <a16:creationId xmlns:a16="http://schemas.microsoft.com/office/drawing/2014/main" id="{82F7B1FD-A7E4-4399-92FE-D33E7626FBCD}"/>
              </a:ext>
            </a:extLst>
          </p:cNvPr>
          <p:cNvSpPr/>
          <p:nvPr/>
        </p:nvSpPr>
        <p:spPr>
          <a:xfrm>
            <a:off x="9454607" y="2314348"/>
            <a:ext cx="457081" cy="170327"/>
          </a:xfrm>
          <a:prstGeom prst="rightArrow">
            <a:avLst/>
          </a:prstGeom>
          <a:solidFill>
            <a:schemeClr val="bg2">
              <a:lumMod val="75000"/>
            </a:schemeClr>
          </a:solidFill>
          <a:ln w="1270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0" name="Right Arrow 599">
            <a:extLst>
              <a:ext uri="{FF2B5EF4-FFF2-40B4-BE49-F238E27FC236}">
                <a16:creationId xmlns:a16="http://schemas.microsoft.com/office/drawing/2014/main" id="{A844A608-77F2-4291-A1F3-72865B05EA75}"/>
              </a:ext>
            </a:extLst>
          </p:cNvPr>
          <p:cNvSpPr/>
          <p:nvPr/>
        </p:nvSpPr>
        <p:spPr>
          <a:xfrm rot="10800000">
            <a:off x="9450940" y="2975467"/>
            <a:ext cx="458664" cy="199797"/>
          </a:xfrm>
          <a:prstGeom prst="rightArrow">
            <a:avLst/>
          </a:prstGeom>
          <a:solidFill>
            <a:schemeClr val="bg2">
              <a:lumMod val="75000"/>
            </a:schemeClr>
          </a:solidFill>
          <a:ln w="1270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1" name="Rectangle 210">
            <a:extLst>
              <a:ext uri="{FF2B5EF4-FFF2-40B4-BE49-F238E27FC236}">
                <a16:creationId xmlns:a16="http://schemas.microsoft.com/office/drawing/2014/main" id="{5443E830-A6FD-4012-8EDC-1F45D6FF3122}"/>
              </a:ext>
            </a:extLst>
          </p:cNvPr>
          <p:cNvSpPr/>
          <p:nvPr/>
        </p:nvSpPr>
        <p:spPr>
          <a:xfrm>
            <a:off x="11006078" y="1825398"/>
            <a:ext cx="910578" cy="1841581"/>
          </a:xfrm>
          <a:prstGeom prst="rect">
            <a:avLst/>
          </a:prstGeom>
          <a:noFill/>
          <a:ln w="12700" cap="flat" cmpd="sng" algn="ctr">
            <a:solidFill>
              <a:srgbClr val="5B9BD5"/>
            </a:solidFill>
            <a:prstDash val="sysDash"/>
          </a:ln>
          <a:effectLst/>
        </p:spPr>
        <p:txBody>
          <a:bodyPr lIns="44373" tIns="44373" rIns="44373"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Users</a:t>
            </a:r>
          </a:p>
        </p:txBody>
      </p:sp>
      <p:sp>
        <p:nvSpPr>
          <p:cNvPr id="212" name="TextBox 211">
            <a:extLst>
              <a:ext uri="{FF2B5EF4-FFF2-40B4-BE49-F238E27FC236}">
                <a16:creationId xmlns:a16="http://schemas.microsoft.com/office/drawing/2014/main" id="{A4524DFC-DDC2-4A86-B006-804234A162CC}"/>
              </a:ext>
            </a:extLst>
          </p:cNvPr>
          <p:cNvSpPr txBox="1"/>
          <p:nvPr/>
        </p:nvSpPr>
        <p:spPr>
          <a:xfrm>
            <a:off x="11096299" y="2889983"/>
            <a:ext cx="846415" cy="21544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Open Sans" panose="020B0606030504020204" pitchFamily="34" charset="0"/>
                <a:ea typeface="Open Sans" panose="020B0606030504020204" pitchFamily="34" charset="0"/>
                <a:cs typeface="Open Sans" panose="020B0606030504020204" pitchFamily="34" charset="0"/>
              </a:rPr>
              <a:t>    Teams</a:t>
            </a: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3" name="Freeform 53">
            <a:extLst>
              <a:ext uri="{FF2B5EF4-FFF2-40B4-BE49-F238E27FC236}">
                <a16:creationId xmlns:a16="http://schemas.microsoft.com/office/drawing/2014/main" id="{EF5A3913-E528-4ED2-87FA-A3C6A77BAE36}"/>
              </a:ext>
            </a:extLst>
          </p:cNvPr>
          <p:cNvSpPr>
            <a:spLocks noEditPoints="1"/>
          </p:cNvSpPr>
          <p:nvPr/>
        </p:nvSpPr>
        <p:spPr bwMode="auto">
          <a:xfrm>
            <a:off x="11340048" y="2618846"/>
            <a:ext cx="250299" cy="243104"/>
          </a:xfrm>
          <a:custGeom>
            <a:avLst/>
            <a:gdLst>
              <a:gd name="T0" fmla="*/ 22 w 526"/>
              <a:gd name="T1" fmla="*/ 159 h 322"/>
              <a:gd name="T2" fmla="*/ 0 w 526"/>
              <a:gd name="T3" fmla="*/ 246 h 322"/>
              <a:gd name="T4" fmla="*/ 133 w 526"/>
              <a:gd name="T5" fmla="*/ 188 h 322"/>
              <a:gd name="T6" fmla="*/ 204 w 526"/>
              <a:gd name="T7" fmla="*/ 158 h 322"/>
              <a:gd name="T8" fmla="*/ 138 w 526"/>
              <a:gd name="T9" fmla="*/ 122 h 322"/>
              <a:gd name="T10" fmla="*/ 157 w 526"/>
              <a:gd name="T11" fmla="*/ 94 h 322"/>
              <a:gd name="T12" fmla="*/ 159 w 526"/>
              <a:gd name="T13" fmla="*/ 61 h 322"/>
              <a:gd name="T14" fmla="*/ 116 w 526"/>
              <a:gd name="T15" fmla="*/ 6 h 322"/>
              <a:gd name="T16" fmla="*/ 72 w 526"/>
              <a:gd name="T17" fmla="*/ 28 h 322"/>
              <a:gd name="T18" fmla="*/ 66 w 526"/>
              <a:gd name="T19" fmla="*/ 62 h 322"/>
              <a:gd name="T20" fmla="*/ 74 w 526"/>
              <a:gd name="T21" fmla="*/ 96 h 322"/>
              <a:gd name="T22" fmla="*/ 74 w 526"/>
              <a:gd name="T23" fmla="*/ 136 h 322"/>
              <a:gd name="T24" fmla="*/ 322 w 526"/>
              <a:gd name="T25" fmla="*/ 158 h 322"/>
              <a:gd name="T26" fmla="*/ 393 w 526"/>
              <a:gd name="T27" fmla="*/ 188 h 322"/>
              <a:gd name="T28" fmla="*/ 526 w 526"/>
              <a:gd name="T29" fmla="*/ 246 h 322"/>
              <a:gd name="T30" fmla="*/ 504 w 526"/>
              <a:gd name="T31" fmla="*/ 159 h 322"/>
              <a:gd name="T32" fmla="*/ 437 w 526"/>
              <a:gd name="T33" fmla="*/ 122 h 322"/>
              <a:gd name="T34" fmla="*/ 455 w 526"/>
              <a:gd name="T35" fmla="*/ 94 h 322"/>
              <a:gd name="T36" fmla="*/ 458 w 526"/>
              <a:gd name="T37" fmla="*/ 61 h 322"/>
              <a:gd name="T38" fmla="*/ 415 w 526"/>
              <a:gd name="T39" fmla="*/ 6 h 322"/>
              <a:gd name="T40" fmla="*/ 370 w 526"/>
              <a:gd name="T41" fmla="*/ 28 h 322"/>
              <a:gd name="T42" fmla="*/ 364 w 526"/>
              <a:gd name="T43" fmla="*/ 62 h 322"/>
              <a:gd name="T44" fmla="*/ 372 w 526"/>
              <a:gd name="T45" fmla="*/ 96 h 322"/>
              <a:gd name="T46" fmla="*/ 372 w 526"/>
              <a:gd name="T47" fmla="*/ 136 h 322"/>
              <a:gd name="T48" fmla="*/ 140 w 526"/>
              <a:gd name="T49" fmla="*/ 205 h 322"/>
              <a:gd name="T50" fmla="*/ 110 w 526"/>
              <a:gd name="T51" fmla="*/ 322 h 322"/>
              <a:gd name="T52" fmla="*/ 416 w 526"/>
              <a:gd name="T53" fmla="*/ 315 h 322"/>
              <a:gd name="T54" fmla="*/ 316 w 526"/>
              <a:gd name="T55" fmla="*/ 175 h 322"/>
              <a:gd name="T56" fmla="*/ 316 w 526"/>
              <a:gd name="T57" fmla="*/ 121 h 322"/>
              <a:gd name="T58" fmla="*/ 328 w 526"/>
              <a:gd name="T59" fmla="*/ 75 h 322"/>
              <a:gd name="T60" fmla="*/ 319 w 526"/>
              <a:gd name="T61" fmla="*/ 29 h 322"/>
              <a:gd name="T62" fmla="*/ 259 w 526"/>
              <a:gd name="T63" fmla="*/ 0 h 322"/>
              <a:gd name="T64" fmla="*/ 201 w 526"/>
              <a:gd name="T65" fmla="*/ 73 h 322"/>
              <a:gd name="T66" fmla="*/ 205 w 526"/>
              <a:gd name="T67" fmla="*/ 118 h 322"/>
              <a:gd name="T68" fmla="*/ 229 w 526"/>
              <a:gd name="T69" fmla="*/ 15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6" h="322">
                <a:moveTo>
                  <a:pt x="74" y="136"/>
                </a:moveTo>
                <a:cubicBezTo>
                  <a:pt x="22" y="159"/>
                  <a:pt x="22" y="159"/>
                  <a:pt x="22" y="159"/>
                </a:cubicBezTo>
                <a:cubicBezTo>
                  <a:pt x="1" y="166"/>
                  <a:pt x="0" y="222"/>
                  <a:pt x="0" y="241"/>
                </a:cubicBezTo>
                <a:cubicBezTo>
                  <a:pt x="0" y="246"/>
                  <a:pt x="0" y="246"/>
                  <a:pt x="0" y="246"/>
                </a:cubicBezTo>
                <a:cubicBezTo>
                  <a:pt x="98" y="246"/>
                  <a:pt x="98" y="246"/>
                  <a:pt x="98" y="246"/>
                </a:cubicBezTo>
                <a:cubicBezTo>
                  <a:pt x="103" y="220"/>
                  <a:pt x="113" y="196"/>
                  <a:pt x="133" y="188"/>
                </a:cubicBezTo>
                <a:cubicBezTo>
                  <a:pt x="202" y="159"/>
                  <a:pt x="202" y="159"/>
                  <a:pt x="202" y="159"/>
                </a:cubicBezTo>
                <a:cubicBezTo>
                  <a:pt x="203" y="159"/>
                  <a:pt x="203" y="158"/>
                  <a:pt x="204" y="158"/>
                </a:cubicBezTo>
                <a:cubicBezTo>
                  <a:pt x="153" y="136"/>
                  <a:pt x="153" y="136"/>
                  <a:pt x="153" y="136"/>
                </a:cubicBezTo>
                <a:cubicBezTo>
                  <a:pt x="146" y="133"/>
                  <a:pt x="140" y="127"/>
                  <a:pt x="138" y="122"/>
                </a:cubicBezTo>
                <a:cubicBezTo>
                  <a:pt x="146" y="115"/>
                  <a:pt x="151" y="105"/>
                  <a:pt x="153" y="96"/>
                </a:cubicBezTo>
                <a:cubicBezTo>
                  <a:pt x="157" y="94"/>
                  <a:pt x="157" y="94"/>
                  <a:pt x="157" y="94"/>
                </a:cubicBezTo>
                <a:cubicBezTo>
                  <a:pt x="161" y="83"/>
                  <a:pt x="162" y="72"/>
                  <a:pt x="162" y="62"/>
                </a:cubicBezTo>
                <a:cubicBezTo>
                  <a:pt x="159" y="61"/>
                  <a:pt x="159" y="61"/>
                  <a:pt x="159" y="61"/>
                </a:cubicBezTo>
                <a:cubicBezTo>
                  <a:pt x="160" y="52"/>
                  <a:pt x="160" y="36"/>
                  <a:pt x="156" y="28"/>
                </a:cubicBezTo>
                <a:cubicBezTo>
                  <a:pt x="148" y="15"/>
                  <a:pt x="131" y="6"/>
                  <a:pt x="116" y="6"/>
                </a:cubicBezTo>
                <a:cubicBezTo>
                  <a:pt x="111" y="6"/>
                  <a:pt x="111" y="6"/>
                  <a:pt x="111" y="6"/>
                </a:cubicBezTo>
                <a:cubicBezTo>
                  <a:pt x="97" y="6"/>
                  <a:pt x="79" y="15"/>
                  <a:pt x="72" y="28"/>
                </a:cubicBezTo>
                <a:cubicBezTo>
                  <a:pt x="68" y="36"/>
                  <a:pt x="67" y="52"/>
                  <a:pt x="68" y="61"/>
                </a:cubicBezTo>
                <a:cubicBezTo>
                  <a:pt x="66" y="62"/>
                  <a:pt x="66" y="62"/>
                  <a:pt x="66" y="62"/>
                </a:cubicBezTo>
                <a:cubicBezTo>
                  <a:pt x="65" y="72"/>
                  <a:pt x="66" y="83"/>
                  <a:pt x="71" y="94"/>
                </a:cubicBezTo>
                <a:cubicBezTo>
                  <a:pt x="74" y="96"/>
                  <a:pt x="74" y="96"/>
                  <a:pt x="74" y="96"/>
                </a:cubicBezTo>
                <a:cubicBezTo>
                  <a:pt x="76" y="105"/>
                  <a:pt x="82" y="115"/>
                  <a:pt x="89" y="122"/>
                </a:cubicBezTo>
                <a:cubicBezTo>
                  <a:pt x="87" y="127"/>
                  <a:pt x="81" y="133"/>
                  <a:pt x="74" y="136"/>
                </a:cubicBezTo>
                <a:close/>
                <a:moveTo>
                  <a:pt x="372" y="136"/>
                </a:moveTo>
                <a:cubicBezTo>
                  <a:pt x="322" y="158"/>
                  <a:pt x="322" y="158"/>
                  <a:pt x="322" y="158"/>
                </a:cubicBezTo>
                <a:cubicBezTo>
                  <a:pt x="322" y="158"/>
                  <a:pt x="323" y="159"/>
                  <a:pt x="323" y="159"/>
                </a:cubicBezTo>
                <a:cubicBezTo>
                  <a:pt x="393" y="188"/>
                  <a:pt x="393" y="188"/>
                  <a:pt x="393" y="188"/>
                </a:cubicBezTo>
                <a:cubicBezTo>
                  <a:pt x="412" y="196"/>
                  <a:pt x="423" y="220"/>
                  <a:pt x="428" y="246"/>
                </a:cubicBezTo>
                <a:cubicBezTo>
                  <a:pt x="526" y="246"/>
                  <a:pt x="526" y="246"/>
                  <a:pt x="526" y="246"/>
                </a:cubicBezTo>
                <a:cubicBezTo>
                  <a:pt x="526" y="241"/>
                  <a:pt x="526" y="241"/>
                  <a:pt x="526" y="241"/>
                </a:cubicBezTo>
                <a:cubicBezTo>
                  <a:pt x="526" y="222"/>
                  <a:pt x="524" y="166"/>
                  <a:pt x="504" y="159"/>
                </a:cubicBezTo>
                <a:cubicBezTo>
                  <a:pt x="452" y="136"/>
                  <a:pt x="452" y="136"/>
                  <a:pt x="452" y="136"/>
                </a:cubicBezTo>
                <a:cubicBezTo>
                  <a:pt x="444" y="133"/>
                  <a:pt x="439" y="127"/>
                  <a:pt x="437" y="122"/>
                </a:cubicBezTo>
                <a:cubicBezTo>
                  <a:pt x="444" y="115"/>
                  <a:pt x="450" y="105"/>
                  <a:pt x="452" y="96"/>
                </a:cubicBezTo>
                <a:cubicBezTo>
                  <a:pt x="455" y="94"/>
                  <a:pt x="455" y="94"/>
                  <a:pt x="455" y="94"/>
                </a:cubicBezTo>
                <a:cubicBezTo>
                  <a:pt x="459" y="83"/>
                  <a:pt x="461" y="72"/>
                  <a:pt x="460" y="62"/>
                </a:cubicBezTo>
                <a:cubicBezTo>
                  <a:pt x="458" y="61"/>
                  <a:pt x="458" y="61"/>
                  <a:pt x="458" y="61"/>
                </a:cubicBezTo>
                <a:cubicBezTo>
                  <a:pt x="458" y="52"/>
                  <a:pt x="458" y="36"/>
                  <a:pt x="454" y="28"/>
                </a:cubicBezTo>
                <a:cubicBezTo>
                  <a:pt x="447" y="15"/>
                  <a:pt x="429" y="6"/>
                  <a:pt x="415" y="6"/>
                </a:cubicBezTo>
                <a:cubicBezTo>
                  <a:pt x="409" y="6"/>
                  <a:pt x="409" y="6"/>
                  <a:pt x="409" y="6"/>
                </a:cubicBezTo>
                <a:cubicBezTo>
                  <a:pt x="395" y="6"/>
                  <a:pt x="377" y="15"/>
                  <a:pt x="370" y="28"/>
                </a:cubicBezTo>
                <a:cubicBezTo>
                  <a:pt x="366" y="36"/>
                  <a:pt x="366" y="52"/>
                  <a:pt x="366" y="61"/>
                </a:cubicBezTo>
                <a:cubicBezTo>
                  <a:pt x="364" y="62"/>
                  <a:pt x="364" y="62"/>
                  <a:pt x="364" y="62"/>
                </a:cubicBezTo>
                <a:cubicBezTo>
                  <a:pt x="364" y="72"/>
                  <a:pt x="365" y="83"/>
                  <a:pt x="369" y="94"/>
                </a:cubicBezTo>
                <a:cubicBezTo>
                  <a:pt x="372" y="96"/>
                  <a:pt x="372" y="96"/>
                  <a:pt x="372" y="96"/>
                </a:cubicBezTo>
                <a:cubicBezTo>
                  <a:pt x="375" y="105"/>
                  <a:pt x="380" y="115"/>
                  <a:pt x="387" y="122"/>
                </a:cubicBezTo>
                <a:cubicBezTo>
                  <a:pt x="385" y="127"/>
                  <a:pt x="380" y="133"/>
                  <a:pt x="372" y="136"/>
                </a:cubicBezTo>
                <a:close/>
                <a:moveTo>
                  <a:pt x="210" y="175"/>
                </a:moveTo>
                <a:cubicBezTo>
                  <a:pt x="140" y="205"/>
                  <a:pt x="140" y="205"/>
                  <a:pt x="140" y="205"/>
                </a:cubicBezTo>
                <a:cubicBezTo>
                  <a:pt x="112" y="215"/>
                  <a:pt x="110" y="290"/>
                  <a:pt x="110" y="315"/>
                </a:cubicBezTo>
                <a:cubicBezTo>
                  <a:pt x="110" y="322"/>
                  <a:pt x="110" y="322"/>
                  <a:pt x="110" y="322"/>
                </a:cubicBezTo>
                <a:cubicBezTo>
                  <a:pt x="416" y="322"/>
                  <a:pt x="416" y="322"/>
                  <a:pt x="416" y="322"/>
                </a:cubicBezTo>
                <a:cubicBezTo>
                  <a:pt x="416" y="315"/>
                  <a:pt x="416" y="315"/>
                  <a:pt x="416" y="315"/>
                </a:cubicBezTo>
                <a:cubicBezTo>
                  <a:pt x="416" y="290"/>
                  <a:pt x="414" y="215"/>
                  <a:pt x="386" y="205"/>
                </a:cubicBezTo>
                <a:cubicBezTo>
                  <a:pt x="316" y="175"/>
                  <a:pt x="316" y="175"/>
                  <a:pt x="316" y="175"/>
                </a:cubicBezTo>
                <a:cubicBezTo>
                  <a:pt x="306" y="170"/>
                  <a:pt x="299" y="163"/>
                  <a:pt x="296" y="156"/>
                </a:cubicBezTo>
                <a:cubicBezTo>
                  <a:pt x="306" y="146"/>
                  <a:pt x="313" y="133"/>
                  <a:pt x="316" y="121"/>
                </a:cubicBezTo>
                <a:cubicBezTo>
                  <a:pt x="321" y="118"/>
                  <a:pt x="321" y="118"/>
                  <a:pt x="321" y="118"/>
                </a:cubicBezTo>
                <a:cubicBezTo>
                  <a:pt x="326" y="103"/>
                  <a:pt x="328" y="88"/>
                  <a:pt x="328" y="75"/>
                </a:cubicBezTo>
                <a:cubicBezTo>
                  <a:pt x="324" y="73"/>
                  <a:pt x="324" y="73"/>
                  <a:pt x="324" y="73"/>
                </a:cubicBezTo>
                <a:cubicBezTo>
                  <a:pt x="325" y="61"/>
                  <a:pt x="325" y="40"/>
                  <a:pt x="319" y="29"/>
                </a:cubicBezTo>
                <a:cubicBezTo>
                  <a:pt x="310" y="12"/>
                  <a:pt x="286" y="0"/>
                  <a:pt x="267" y="0"/>
                </a:cubicBezTo>
                <a:cubicBezTo>
                  <a:pt x="259" y="0"/>
                  <a:pt x="259" y="0"/>
                  <a:pt x="259" y="0"/>
                </a:cubicBezTo>
                <a:cubicBezTo>
                  <a:pt x="240" y="0"/>
                  <a:pt x="216" y="12"/>
                  <a:pt x="207" y="29"/>
                </a:cubicBezTo>
                <a:cubicBezTo>
                  <a:pt x="201" y="40"/>
                  <a:pt x="201" y="61"/>
                  <a:pt x="201" y="73"/>
                </a:cubicBezTo>
                <a:cubicBezTo>
                  <a:pt x="198" y="75"/>
                  <a:pt x="198" y="75"/>
                  <a:pt x="198" y="75"/>
                </a:cubicBezTo>
                <a:cubicBezTo>
                  <a:pt x="198" y="88"/>
                  <a:pt x="199" y="103"/>
                  <a:pt x="205" y="118"/>
                </a:cubicBezTo>
                <a:cubicBezTo>
                  <a:pt x="210" y="121"/>
                  <a:pt x="210" y="121"/>
                  <a:pt x="210" y="121"/>
                </a:cubicBezTo>
                <a:cubicBezTo>
                  <a:pt x="213" y="133"/>
                  <a:pt x="220" y="146"/>
                  <a:pt x="229" y="156"/>
                </a:cubicBezTo>
                <a:cubicBezTo>
                  <a:pt x="227" y="163"/>
                  <a:pt x="219" y="170"/>
                  <a:pt x="210" y="17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4" name="TextBox 213">
            <a:extLst>
              <a:ext uri="{FF2B5EF4-FFF2-40B4-BE49-F238E27FC236}">
                <a16:creationId xmlns:a16="http://schemas.microsoft.com/office/drawing/2014/main" id="{863F753D-A3A1-4803-AA81-43CC22E9A70A}"/>
              </a:ext>
            </a:extLst>
          </p:cNvPr>
          <p:cNvSpPr txBox="1"/>
          <p:nvPr/>
        </p:nvSpPr>
        <p:spPr>
          <a:xfrm>
            <a:off x="10965762" y="2291790"/>
            <a:ext cx="958302" cy="21544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Open Sans" panose="020B0606030504020204" pitchFamily="34" charset="0"/>
                <a:ea typeface="Open Sans" panose="020B0606030504020204" pitchFamily="34" charset="0"/>
                <a:cs typeface="Open Sans" panose="020B0606030504020204" pitchFamily="34" charset="0"/>
              </a:rPr>
              <a:t>  Administrator</a:t>
            </a: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215" name="Group 214">
            <a:extLst>
              <a:ext uri="{FF2B5EF4-FFF2-40B4-BE49-F238E27FC236}">
                <a16:creationId xmlns:a16="http://schemas.microsoft.com/office/drawing/2014/main" id="{EEFF79F4-096B-42B3-B19D-EA48F60AB6C0}"/>
              </a:ext>
            </a:extLst>
          </p:cNvPr>
          <p:cNvGrpSpPr>
            <a:grpSpLocks/>
          </p:cNvGrpSpPr>
          <p:nvPr/>
        </p:nvGrpSpPr>
        <p:grpSpPr>
          <a:xfrm>
            <a:off x="11325608" y="2049175"/>
            <a:ext cx="250299" cy="243104"/>
            <a:chOff x="2192338" y="725488"/>
            <a:chExt cx="1155700" cy="906462"/>
          </a:xfrm>
        </p:grpSpPr>
        <p:sp>
          <p:nvSpPr>
            <p:cNvPr id="216" name="Freeform 13">
              <a:extLst>
                <a:ext uri="{FF2B5EF4-FFF2-40B4-BE49-F238E27FC236}">
                  <a16:creationId xmlns:a16="http://schemas.microsoft.com/office/drawing/2014/main" id="{9DA55CC3-CCF4-40FA-ADC2-B004BE8633C4}"/>
                </a:ext>
              </a:extLst>
            </p:cNvPr>
            <p:cNvSpPr>
              <a:spLocks/>
            </p:cNvSpPr>
            <p:nvPr/>
          </p:nvSpPr>
          <p:spPr bwMode="auto">
            <a:xfrm>
              <a:off x="2192338" y="1552575"/>
              <a:ext cx="1155700" cy="79375"/>
            </a:xfrm>
            <a:custGeom>
              <a:avLst/>
              <a:gdLst>
                <a:gd name="T0" fmla="*/ 0 w 728"/>
                <a:gd name="T1" fmla="*/ 0 h 50"/>
                <a:gd name="T2" fmla="*/ 728 w 728"/>
                <a:gd name="T3" fmla="*/ 0 h 50"/>
                <a:gd name="T4" fmla="*/ 728 w 728"/>
                <a:gd name="T5" fmla="*/ 50 h 50"/>
                <a:gd name="T6" fmla="*/ 0 w 728"/>
                <a:gd name="T7" fmla="*/ 50 h 50"/>
                <a:gd name="T8" fmla="*/ 0 w 728"/>
                <a:gd name="T9" fmla="*/ 0 h 50"/>
                <a:gd name="T10" fmla="*/ 0 w 728"/>
                <a:gd name="T11" fmla="*/ 0 h 50"/>
              </a:gdLst>
              <a:ahLst/>
              <a:cxnLst>
                <a:cxn ang="0">
                  <a:pos x="T0" y="T1"/>
                </a:cxn>
                <a:cxn ang="0">
                  <a:pos x="T2" y="T3"/>
                </a:cxn>
                <a:cxn ang="0">
                  <a:pos x="T4" y="T5"/>
                </a:cxn>
                <a:cxn ang="0">
                  <a:pos x="T6" y="T7"/>
                </a:cxn>
                <a:cxn ang="0">
                  <a:pos x="T8" y="T9"/>
                </a:cxn>
                <a:cxn ang="0">
                  <a:pos x="T10" y="T11"/>
                </a:cxn>
              </a:cxnLst>
              <a:rect l="0" t="0" r="r" b="b"/>
              <a:pathLst>
                <a:path w="728" h="50">
                  <a:moveTo>
                    <a:pt x="0" y="0"/>
                  </a:moveTo>
                  <a:lnTo>
                    <a:pt x="728" y="0"/>
                  </a:lnTo>
                  <a:lnTo>
                    <a:pt x="728" y="50"/>
                  </a:lnTo>
                  <a:lnTo>
                    <a:pt x="0" y="50"/>
                  </a:lnTo>
                  <a:lnTo>
                    <a:pt x="0" y="0"/>
                  </a:lnTo>
                  <a:lnTo>
                    <a:pt x="0" y="0"/>
                  </a:ln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7" name="Freeform 14">
              <a:extLst>
                <a:ext uri="{FF2B5EF4-FFF2-40B4-BE49-F238E27FC236}">
                  <a16:creationId xmlns:a16="http://schemas.microsoft.com/office/drawing/2014/main" id="{26F19CC6-24C2-4CAD-9BB1-58C8DFCBD591}"/>
                </a:ext>
              </a:extLst>
            </p:cNvPr>
            <p:cNvSpPr>
              <a:spLocks/>
            </p:cNvSpPr>
            <p:nvPr/>
          </p:nvSpPr>
          <p:spPr bwMode="auto">
            <a:xfrm>
              <a:off x="2282826" y="1131888"/>
              <a:ext cx="950913" cy="398462"/>
            </a:xfrm>
            <a:custGeom>
              <a:avLst/>
              <a:gdLst>
                <a:gd name="T0" fmla="*/ 50 w 365"/>
                <a:gd name="T1" fmla="*/ 153 h 153"/>
                <a:gd name="T2" fmla="*/ 50 w 365"/>
                <a:gd name="T3" fmla="*/ 148 h 153"/>
                <a:gd name="T4" fmla="*/ 31 w 365"/>
                <a:gd name="T5" fmla="*/ 134 h 153"/>
                <a:gd name="T6" fmla="*/ 11 w 365"/>
                <a:gd name="T7" fmla="*/ 148 h 153"/>
                <a:gd name="T8" fmla="*/ 11 w 365"/>
                <a:gd name="T9" fmla="*/ 153 h 153"/>
                <a:gd name="T10" fmla="*/ 6 w 365"/>
                <a:gd name="T11" fmla="*/ 153 h 153"/>
                <a:gd name="T12" fmla="*/ 0 w 365"/>
                <a:gd name="T13" fmla="*/ 136 h 153"/>
                <a:gd name="T14" fmla="*/ 26 w 365"/>
                <a:gd name="T15" fmla="*/ 107 h 153"/>
                <a:gd name="T16" fmla="*/ 65 w 365"/>
                <a:gd name="T17" fmla="*/ 69 h 153"/>
                <a:gd name="T18" fmla="*/ 81 w 365"/>
                <a:gd name="T19" fmla="*/ 37 h 153"/>
                <a:gd name="T20" fmla="*/ 141 w 365"/>
                <a:gd name="T21" fmla="*/ 0 h 153"/>
                <a:gd name="T22" fmla="*/ 151 w 365"/>
                <a:gd name="T23" fmla="*/ 0 h 153"/>
                <a:gd name="T24" fmla="*/ 197 w 365"/>
                <a:gd name="T25" fmla="*/ 42 h 153"/>
                <a:gd name="T26" fmla="*/ 242 w 365"/>
                <a:gd name="T27" fmla="*/ 0 h 153"/>
                <a:gd name="T28" fmla="*/ 253 w 365"/>
                <a:gd name="T29" fmla="*/ 0 h 153"/>
                <a:gd name="T30" fmla="*/ 317 w 365"/>
                <a:gd name="T31" fmla="*/ 44 h 153"/>
                <a:gd name="T32" fmla="*/ 318 w 365"/>
                <a:gd name="T33" fmla="*/ 46 h 153"/>
                <a:gd name="T34" fmla="*/ 356 w 365"/>
                <a:gd name="T35" fmla="*/ 120 h 153"/>
                <a:gd name="T36" fmla="*/ 338 w 365"/>
                <a:gd name="T37" fmla="*/ 153 h 153"/>
                <a:gd name="T38" fmla="*/ 298 w 365"/>
                <a:gd name="T39" fmla="*/ 153 h 153"/>
                <a:gd name="T40" fmla="*/ 284 w 365"/>
                <a:gd name="T41" fmla="*/ 153 h 153"/>
                <a:gd name="T42" fmla="*/ 287 w 365"/>
                <a:gd name="T43" fmla="*/ 144 h 153"/>
                <a:gd name="T44" fmla="*/ 292 w 365"/>
                <a:gd name="T45" fmla="*/ 62 h 153"/>
                <a:gd name="T46" fmla="*/ 273 w 365"/>
                <a:gd name="T47" fmla="*/ 42 h 153"/>
                <a:gd name="T48" fmla="*/ 121 w 365"/>
                <a:gd name="T49" fmla="*/ 42 h 153"/>
                <a:gd name="T50" fmla="*/ 102 w 365"/>
                <a:gd name="T51" fmla="*/ 62 h 153"/>
                <a:gd name="T52" fmla="*/ 107 w 365"/>
                <a:gd name="T53" fmla="*/ 144 h 153"/>
                <a:gd name="T54" fmla="*/ 110 w 365"/>
                <a:gd name="T55" fmla="*/ 153 h 153"/>
                <a:gd name="T56" fmla="*/ 50 w 365"/>
                <a:gd name="T5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5" h="153">
                  <a:moveTo>
                    <a:pt x="50" y="153"/>
                  </a:moveTo>
                  <a:cubicBezTo>
                    <a:pt x="50" y="152"/>
                    <a:pt x="50" y="150"/>
                    <a:pt x="50" y="148"/>
                  </a:cubicBezTo>
                  <a:cubicBezTo>
                    <a:pt x="50" y="140"/>
                    <a:pt x="41" y="134"/>
                    <a:pt x="31" y="134"/>
                  </a:cubicBezTo>
                  <a:cubicBezTo>
                    <a:pt x="20" y="134"/>
                    <a:pt x="11" y="140"/>
                    <a:pt x="11" y="148"/>
                  </a:cubicBezTo>
                  <a:cubicBezTo>
                    <a:pt x="11" y="150"/>
                    <a:pt x="11" y="152"/>
                    <a:pt x="11" y="153"/>
                  </a:cubicBezTo>
                  <a:cubicBezTo>
                    <a:pt x="6" y="153"/>
                    <a:pt x="6" y="153"/>
                    <a:pt x="6" y="153"/>
                  </a:cubicBezTo>
                  <a:cubicBezTo>
                    <a:pt x="2" y="148"/>
                    <a:pt x="0" y="142"/>
                    <a:pt x="0" y="136"/>
                  </a:cubicBezTo>
                  <a:cubicBezTo>
                    <a:pt x="0" y="123"/>
                    <a:pt x="11" y="111"/>
                    <a:pt x="26" y="107"/>
                  </a:cubicBezTo>
                  <a:cubicBezTo>
                    <a:pt x="44" y="102"/>
                    <a:pt x="57" y="85"/>
                    <a:pt x="65" y="69"/>
                  </a:cubicBezTo>
                  <a:cubicBezTo>
                    <a:pt x="71" y="57"/>
                    <a:pt x="73" y="48"/>
                    <a:pt x="81" y="37"/>
                  </a:cubicBezTo>
                  <a:cubicBezTo>
                    <a:pt x="95" y="17"/>
                    <a:pt x="116" y="0"/>
                    <a:pt x="141" y="0"/>
                  </a:cubicBezTo>
                  <a:cubicBezTo>
                    <a:pt x="151" y="0"/>
                    <a:pt x="151" y="0"/>
                    <a:pt x="151" y="0"/>
                  </a:cubicBezTo>
                  <a:cubicBezTo>
                    <a:pt x="164" y="12"/>
                    <a:pt x="181" y="42"/>
                    <a:pt x="197" y="42"/>
                  </a:cubicBezTo>
                  <a:cubicBezTo>
                    <a:pt x="213" y="42"/>
                    <a:pt x="229" y="13"/>
                    <a:pt x="242" y="0"/>
                  </a:cubicBezTo>
                  <a:cubicBezTo>
                    <a:pt x="253" y="0"/>
                    <a:pt x="253" y="0"/>
                    <a:pt x="253" y="0"/>
                  </a:cubicBezTo>
                  <a:cubicBezTo>
                    <a:pt x="281" y="0"/>
                    <a:pt x="304" y="21"/>
                    <a:pt x="317" y="44"/>
                  </a:cubicBezTo>
                  <a:cubicBezTo>
                    <a:pt x="318" y="45"/>
                    <a:pt x="318" y="46"/>
                    <a:pt x="318" y="46"/>
                  </a:cubicBezTo>
                  <a:cubicBezTo>
                    <a:pt x="326" y="59"/>
                    <a:pt x="347" y="98"/>
                    <a:pt x="356" y="120"/>
                  </a:cubicBezTo>
                  <a:cubicBezTo>
                    <a:pt x="365" y="141"/>
                    <a:pt x="362" y="153"/>
                    <a:pt x="338" y="153"/>
                  </a:cubicBezTo>
                  <a:cubicBezTo>
                    <a:pt x="298" y="153"/>
                    <a:pt x="298" y="153"/>
                    <a:pt x="298" y="153"/>
                  </a:cubicBezTo>
                  <a:cubicBezTo>
                    <a:pt x="284" y="153"/>
                    <a:pt x="284" y="153"/>
                    <a:pt x="284" y="153"/>
                  </a:cubicBezTo>
                  <a:cubicBezTo>
                    <a:pt x="285" y="151"/>
                    <a:pt x="287" y="147"/>
                    <a:pt x="287" y="144"/>
                  </a:cubicBezTo>
                  <a:cubicBezTo>
                    <a:pt x="292" y="62"/>
                    <a:pt x="292" y="62"/>
                    <a:pt x="292" y="62"/>
                  </a:cubicBezTo>
                  <a:cubicBezTo>
                    <a:pt x="293" y="51"/>
                    <a:pt x="283" y="42"/>
                    <a:pt x="273" y="42"/>
                  </a:cubicBezTo>
                  <a:cubicBezTo>
                    <a:pt x="121" y="42"/>
                    <a:pt x="121" y="42"/>
                    <a:pt x="121" y="42"/>
                  </a:cubicBezTo>
                  <a:cubicBezTo>
                    <a:pt x="111" y="42"/>
                    <a:pt x="101" y="51"/>
                    <a:pt x="102" y="62"/>
                  </a:cubicBezTo>
                  <a:cubicBezTo>
                    <a:pt x="107" y="144"/>
                    <a:pt x="107" y="144"/>
                    <a:pt x="107" y="144"/>
                  </a:cubicBezTo>
                  <a:cubicBezTo>
                    <a:pt x="107" y="147"/>
                    <a:pt x="108" y="151"/>
                    <a:pt x="110" y="153"/>
                  </a:cubicBezTo>
                  <a:cubicBezTo>
                    <a:pt x="90" y="153"/>
                    <a:pt x="70" y="153"/>
                    <a:pt x="50" y="153"/>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8" name="Freeform 15">
              <a:extLst>
                <a:ext uri="{FF2B5EF4-FFF2-40B4-BE49-F238E27FC236}">
                  <a16:creationId xmlns:a16="http://schemas.microsoft.com/office/drawing/2014/main" id="{83249558-4449-49F1-A81B-C7645E43E652}"/>
                </a:ext>
              </a:extLst>
            </p:cNvPr>
            <p:cNvSpPr>
              <a:spLocks noEditPoints="1"/>
            </p:cNvSpPr>
            <p:nvPr/>
          </p:nvSpPr>
          <p:spPr bwMode="auto">
            <a:xfrm>
              <a:off x="2566988" y="1262063"/>
              <a:ext cx="457200" cy="273050"/>
            </a:xfrm>
            <a:custGeom>
              <a:avLst/>
              <a:gdLst>
                <a:gd name="T0" fmla="*/ 158 w 176"/>
                <a:gd name="T1" fmla="*/ 105 h 105"/>
                <a:gd name="T2" fmla="*/ 18 w 176"/>
                <a:gd name="T3" fmla="*/ 105 h 105"/>
                <a:gd name="T4" fmla="*/ 5 w 176"/>
                <a:gd name="T5" fmla="*/ 93 h 105"/>
                <a:gd name="T6" fmla="*/ 0 w 176"/>
                <a:gd name="T7" fmla="*/ 11 h 105"/>
                <a:gd name="T8" fmla="*/ 3 w 176"/>
                <a:gd name="T9" fmla="*/ 4 h 105"/>
                <a:gd name="T10" fmla="*/ 12 w 176"/>
                <a:gd name="T11" fmla="*/ 0 h 105"/>
                <a:gd name="T12" fmla="*/ 164 w 176"/>
                <a:gd name="T13" fmla="*/ 0 h 105"/>
                <a:gd name="T14" fmla="*/ 173 w 176"/>
                <a:gd name="T15" fmla="*/ 4 h 105"/>
                <a:gd name="T16" fmla="*/ 176 w 176"/>
                <a:gd name="T17" fmla="*/ 11 h 105"/>
                <a:gd name="T18" fmla="*/ 170 w 176"/>
                <a:gd name="T19" fmla="*/ 93 h 105"/>
                <a:gd name="T20" fmla="*/ 158 w 176"/>
                <a:gd name="T21" fmla="*/ 105 h 105"/>
                <a:gd name="T22" fmla="*/ 12 w 176"/>
                <a:gd name="T23" fmla="*/ 3 h 105"/>
                <a:gd name="T24" fmla="*/ 5 w 176"/>
                <a:gd name="T25" fmla="*/ 6 h 105"/>
                <a:gd name="T26" fmla="*/ 3 w 176"/>
                <a:gd name="T27" fmla="*/ 11 h 105"/>
                <a:gd name="T28" fmla="*/ 8 w 176"/>
                <a:gd name="T29" fmla="*/ 93 h 105"/>
                <a:gd name="T30" fmla="*/ 18 w 176"/>
                <a:gd name="T31" fmla="*/ 102 h 105"/>
                <a:gd name="T32" fmla="*/ 158 w 176"/>
                <a:gd name="T33" fmla="*/ 102 h 105"/>
                <a:gd name="T34" fmla="*/ 167 w 176"/>
                <a:gd name="T35" fmla="*/ 93 h 105"/>
                <a:gd name="T36" fmla="*/ 173 w 176"/>
                <a:gd name="T37" fmla="*/ 11 h 105"/>
                <a:gd name="T38" fmla="*/ 171 w 176"/>
                <a:gd name="T39" fmla="*/ 6 h 105"/>
                <a:gd name="T40" fmla="*/ 164 w 176"/>
                <a:gd name="T41" fmla="*/ 3 h 105"/>
                <a:gd name="T42" fmla="*/ 12 w 176"/>
                <a:gd name="T43" fmla="*/ 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05">
                  <a:moveTo>
                    <a:pt x="158" y="105"/>
                  </a:moveTo>
                  <a:cubicBezTo>
                    <a:pt x="18" y="105"/>
                    <a:pt x="18" y="105"/>
                    <a:pt x="18" y="105"/>
                  </a:cubicBezTo>
                  <a:cubicBezTo>
                    <a:pt x="11" y="105"/>
                    <a:pt x="6" y="100"/>
                    <a:pt x="5" y="93"/>
                  </a:cubicBezTo>
                  <a:cubicBezTo>
                    <a:pt x="0" y="11"/>
                    <a:pt x="0" y="11"/>
                    <a:pt x="0" y="11"/>
                  </a:cubicBezTo>
                  <a:cubicBezTo>
                    <a:pt x="0" y="8"/>
                    <a:pt x="1" y="6"/>
                    <a:pt x="3" y="4"/>
                  </a:cubicBezTo>
                  <a:cubicBezTo>
                    <a:pt x="5" y="1"/>
                    <a:pt x="9" y="0"/>
                    <a:pt x="12" y="0"/>
                  </a:cubicBezTo>
                  <a:cubicBezTo>
                    <a:pt x="164" y="0"/>
                    <a:pt x="164" y="0"/>
                    <a:pt x="164" y="0"/>
                  </a:cubicBezTo>
                  <a:cubicBezTo>
                    <a:pt x="167" y="0"/>
                    <a:pt x="171" y="1"/>
                    <a:pt x="173" y="4"/>
                  </a:cubicBezTo>
                  <a:cubicBezTo>
                    <a:pt x="175" y="6"/>
                    <a:pt x="176" y="9"/>
                    <a:pt x="176" y="11"/>
                  </a:cubicBezTo>
                  <a:cubicBezTo>
                    <a:pt x="170" y="93"/>
                    <a:pt x="170" y="93"/>
                    <a:pt x="170" y="93"/>
                  </a:cubicBezTo>
                  <a:cubicBezTo>
                    <a:pt x="170" y="100"/>
                    <a:pt x="165" y="105"/>
                    <a:pt x="158" y="105"/>
                  </a:cubicBezTo>
                  <a:close/>
                  <a:moveTo>
                    <a:pt x="12" y="3"/>
                  </a:moveTo>
                  <a:cubicBezTo>
                    <a:pt x="10" y="3"/>
                    <a:pt x="7" y="4"/>
                    <a:pt x="5" y="6"/>
                  </a:cubicBezTo>
                  <a:cubicBezTo>
                    <a:pt x="4" y="7"/>
                    <a:pt x="3" y="9"/>
                    <a:pt x="3" y="11"/>
                  </a:cubicBezTo>
                  <a:cubicBezTo>
                    <a:pt x="8" y="93"/>
                    <a:pt x="8" y="93"/>
                    <a:pt x="8" y="93"/>
                  </a:cubicBezTo>
                  <a:cubicBezTo>
                    <a:pt x="9" y="98"/>
                    <a:pt x="13" y="102"/>
                    <a:pt x="18" y="102"/>
                  </a:cubicBezTo>
                  <a:cubicBezTo>
                    <a:pt x="158" y="102"/>
                    <a:pt x="158" y="102"/>
                    <a:pt x="158" y="102"/>
                  </a:cubicBezTo>
                  <a:cubicBezTo>
                    <a:pt x="163" y="102"/>
                    <a:pt x="167" y="98"/>
                    <a:pt x="167" y="93"/>
                  </a:cubicBezTo>
                  <a:cubicBezTo>
                    <a:pt x="173" y="11"/>
                    <a:pt x="173" y="11"/>
                    <a:pt x="173" y="11"/>
                  </a:cubicBezTo>
                  <a:cubicBezTo>
                    <a:pt x="173" y="9"/>
                    <a:pt x="172" y="7"/>
                    <a:pt x="171" y="6"/>
                  </a:cubicBezTo>
                  <a:cubicBezTo>
                    <a:pt x="169" y="4"/>
                    <a:pt x="166" y="3"/>
                    <a:pt x="164" y="3"/>
                  </a:cubicBezTo>
                  <a:lnTo>
                    <a:pt x="12" y="3"/>
                  </a:ln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9" name="Freeform 16">
              <a:extLst>
                <a:ext uri="{FF2B5EF4-FFF2-40B4-BE49-F238E27FC236}">
                  <a16:creationId xmlns:a16="http://schemas.microsoft.com/office/drawing/2014/main" id="{E1E6092B-AD68-4DA4-A6C0-47D745CCE8E5}"/>
                </a:ext>
              </a:extLst>
            </p:cNvPr>
            <p:cNvSpPr>
              <a:spLocks/>
            </p:cNvSpPr>
            <p:nvPr/>
          </p:nvSpPr>
          <p:spPr bwMode="auto">
            <a:xfrm>
              <a:off x="2743201" y="1111250"/>
              <a:ext cx="101600" cy="130175"/>
            </a:xfrm>
            <a:custGeom>
              <a:avLst/>
              <a:gdLst>
                <a:gd name="T0" fmla="*/ 0 w 39"/>
                <a:gd name="T1" fmla="*/ 49 h 50"/>
                <a:gd name="T2" fmla="*/ 20 w 39"/>
                <a:gd name="T3" fmla="*/ 50 h 50"/>
                <a:gd name="T4" fmla="*/ 39 w 39"/>
                <a:gd name="T5" fmla="*/ 50 h 50"/>
                <a:gd name="T6" fmla="*/ 29 w 39"/>
                <a:gd name="T7" fmla="*/ 16 h 50"/>
                <a:gd name="T8" fmla="*/ 31 w 39"/>
                <a:gd name="T9" fmla="*/ 12 h 50"/>
                <a:gd name="T10" fmla="*/ 31 w 39"/>
                <a:gd name="T11" fmla="*/ 5 h 50"/>
                <a:gd name="T12" fmla="*/ 26 w 39"/>
                <a:gd name="T13" fmla="*/ 0 h 50"/>
                <a:gd name="T14" fmla="*/ 13 w 39"/>
                <a:gd name="T15" fmla="*/ 0 h 50"/>
                <a:gd name="T16" fmla="*/ 9 w 39"/>
                <a:gd name="T17" fmla="*/ 5 h 50"/>
                <a:gd name="T18" fmla="*/ 9 w 39"/>
                <a:gd name="T19" fmla="*/ 12 h 50"/>
                <a:gd name="T20" fmla="*/ 11 w 39"/>
                <a:gd name="T21" fmla="*/ 16 h 50"/>
                <a:gd name="T22" fmla="*/ 0 w 39"/>
                <a:gd name="T23"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0">
                  <a:moveTo>
                    <a:pt x="0" y="49"/>
                  </a:moveTo>
                  <a:cubicBezTo>
                    <a:pt x="0" y="49"/>
                    <a:pt x="7" y="50"/>
                    <a:pt x="20" y="50"/>
                  </a:cubicBezTo>
                  <a:cubicBezTo>
                    <a:pt x="33" y="50"/>
                    <a:pt x="39" y="50"/>
                    <a:pt x="39" y="50"/>
                  </a:cubicBezTo>
                  <a:cubicBezTo>
                    <a:pt x="29" y="16"/>
                    <a:pt x="29" y="16"/>
                    <a:pt x="29" y="16"/>
                  </a:cubicBezTo>
                  <a:cubicBezTo>
                    <a:pt x="30" y="15"/>
                    <a:pt x="31" y="14"/>
                    <a:pt x="31" y="12"/>
                  </a:cubicBezTo>
                  <a:cubicBezTo>
                    <a:pt x="31" y="5"/>
                    <a:pt x="31" y="5"/>
                    <a:pt x="31" y="5"/>
                  </a:cubicBezTo>
                  <a:cubicBezTo>
                    <a:pt x="31" y="2"/>
                    <a:pt x="28" y="0"/>
                    <a:pt x="26" y="0"/>
                  </a:cubicBezTo>
                  <a:cubicBezTo>
                    <a:pt x="13" y="0"/>
                    <a:pt x="13" y="0"/>
                    <a:pt x="13" y="0"/>
                  </a:cubicBezTo>
                  <a:cubicBezTo>
                    <a:pt x="11" y="0"/>
                    <a:pt x="9" y="2"/>
                    <a:pt x="9" y="5"/>
                  </a:cubicBezTo>
                  <a:cubicBezTo>
                    <a:pt x="9" y="12"/>
                    <a:pt x="9" y="12"/>
                    <a:pt x="9" y="12"/>
                  </a:cubicBezTo>
                  <a:cubicBezTo>
                    <a:pt x="9" y="14"/>
                    <a:pt x="10" y="15"/>
                    <a:pt x="11" y="16"/>
                  </a:cubicBezTo>
                  <a:lnTo>
                    <a:pt x="0" y="49"/>
                  </a:ln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20" name="Freeform 17">
              <a:extLst>
                <a:ext uri="{FF2B5EF4-FFF2-40B4-BE49-F238E27FC236}">
                  <a16:creationId xmlns:a16="http://schemas.microsoft.com/office/drawing/2014/main" id="{9A6159BB-76CC-498A-B84E-5683782A3037}"/>
                </a:ext>
              </a:extLst>
            </p:cNvPr>
            <p:cNvSpPr>
              <a:spLocks noEditPoints="1"/>
            </p:cNvSpPr>
            <p:nvPr/>
          </p:nvSpPr>
          <p:spPr bwMode="auto">
            <a:xfrm>
              <a:off x="2619376" y="725488"/>
              <a:ext cx="350838" cy="361950"/>
            </a:xfrm>
            <a:custGeom>
              <a:avLst/>
              <a:gdLst>
                <a:gd name="T0" fmla="*/ 68 w 135"/>
                <a:gd name="T1" fmla="*/ 0 h 139"/>
                <a:gd name="T2" fmla="*/ 0 w 135"/>
                <a:gd name="T3" fmla="*/ 69 h 139"/>
                <a:gd name="T4" fmla="*/ 68 w 135"/>
                <a:gd name="T5" fmla="*/ 139 h 139"/>
                <a:gd name="T6" fmla="*/ 135 w 135"/>
                <a:gd name="T7" fmla="*/ 69 h 139"/>
                <a:gd name="T8" fmla="*/ 68 w 135"/>
                <a:gd name="T9" fmla="*/ 0 h 139"/>
                <a:gd name="T10" fmla="*/ 68 w 135"/>
                <a:gd name="T11" fmla="*/ 127 h 139"/>
                <a:gd name="T12" fmla="*/ 12 w 135"/>
                <a:gd name="T13" fmla="*/ 72 h 139"/>
                <a:gd name="T14" fmla="*/ 37 w 135"/>
                <a:gd name="T15" fmla="*/ 28 h 139"/>
                <a:gd name="T16" fmla="*/ 103 w 135"/>
                <a:gd name="T17" fmla="*/ 58 h 139"/>
                <a:gd name="T18" fmla="*/ 122 w 135"/>
                <a:gd name="T19" fmla="*/ 56 h 139"/>
                <a:gd name="T20" fmla="*/ 124 w 135"/>
                <a:gd name="T21" fmla="*/ 69 h 139"/>
                <a:gd name="T22" fmla="*/ 68 w 135"/>
                <a:gd name="T23" fmla="*/ 12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 h="139">
                  <a:moveTo>
                    <a:pt x="68" y="0"/>
                  </a:moveTo>
                  <a:cubicBezTo>
                    <a:pt x="31" y="0"/>
                    <a:pt x="0" y="31"/>
                    <a:pt x="0" y="69"/>
                  </a:cubicBezTo>
                  <a:cubicBezTo>
                    <a:pt x="0" y="108"/>
                    <a:pt x="31" y="139"/>
                    <a:pt x="68" y="139"/>
                  </a:cubicBezTo>
                  <a:cubicBezTo>
                    <a:pt x="105" y="139"/>
                    <a:pt x="135" y="108"/>
                    <a:pt x="135" y="69"/>
                  </a:cubicBezTo>
                  <a:cubicBezTo>
                    <a:pt x="135" y="31"/>
                    <a:pt x="105" y="0"/>
                    <a:pt x="68" y="0"/>
                  </a:cubicBezTo>
                  <a:close/>
                  <a:moveTo>
                    <a:pt x="68" y="127"/>
                  </a:moveTo>
                  <a:cubicBezTo>
                    <a:pt x="38" y="127"/>
                    <a:pt x="14" y="103"/>
                    <a:pt x="12" y="72"/>
                  </a:cubicBezTo>
                  <a:cubicBezTo>
                    <a:pt x="25" y="61"/>
                    <a:pt x="34" y="46"/>
                    <a:pt x="37" y="28"/>
                  </a:cubicBezTo>
                  <a:cubicBezTo>
                    <a:pt x="52" y="46"/>
                    <a:pt x="76" y="58"/>
                    <a:pt x="103" y="58"/>
                  </a:cubicBezTo>
                  <a:cubicBezTo>
                    <a:pt x="110" y="58"/>
                    <a:pt x="116" y="57"/>
                    <a:pt x="122" y="56"/>
                  </a:cubicBezTo>
                  <a:cubicBezTo>
                    <a:pt x="123" y="60"/>
                    <a:pt x="124" y="65"/>
                    <a:pt x="124" y="69"/>
                  </a:cubicBezTo>
                  <a:cubicBezTo>
                    <a:pt x="124" y="101"/>
                    <a:pt x="99" y="127"/>
                    <a:pt x="68" y="12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28" name="Rectangle 227">
            <a:extLst>
              <a:ext uri="{FF2B5EF4-FFF2-40B4-BE49-F238E27FC236}">
                <a16:creationId xmlns:a16="http://schemas.microsoft.com/office/drawing/2014/main" id="{11D4FFA7-012C-43D0-A31D-ABA44130D696}"/>
              </a:ext>
            </a:extLst>
          </p:cNvPr>
          <p:cNvSpPr/>
          <p:nvPr/>
        </p:nvSpPr>
        <p:spPr>
          <a:xfrm>
            <a:off x="9960013" y="1808115"/>
            <a:ext cx="999670" cy="1869889"/>
          </a:xfrm>
          <a:prstGeom prst="rect">
            <a:avLst/>
          </a:prstGeom>
          <a:noFill/>
          <a:ln w="12700" cap="flat" cmpd="sng" algn="ctr">
            <a:solidFill>
              <a:srgbClr val="5B9BD5"/>
            </a:solidFill>
            <a:prstDash val="sysDash"/>
          </a:ln>
          <a:effectLst/>
        </p:spPr>
        <p:txBody>
          <a:bodyPr lIns="44373" tIns="44373" rIns="44373"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35" name="Rectangle 234">
            <a:extLst>
              <a:ext uri="{FF2B5EF4-FFF2-40B4-BE49-F238E27FC236}">
                <a16:creationId xmlns:a16="http://schemas.microsoft.com/office/drawing/2014/main" id="{1763BE58-7491-4F44-B8E4-C78C55D6CE96}"/>
              </a:ext>
            </a:extLst>
          </p:cNvPr>
          <p:cNvSpPr/>
          <p:nvPr/>
        </p:nvSpPr>
        <p:spPr>
          <a:xfrm>
            <a:off x="4697383" y="2575821"/>
            <a:ext cx="748742" cy="119440"/>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Hyper tune</a:t>
            </a:r>
          </a:p>
        </p:txBody>
      </p:sp>
      <p:sp>
        <p:nvSpPr>
          <p:cNvPr id="236" name="Rectangle 235">
            <a:extLst>
              <a:ext uri="{FF2B5EF4-FFF2-40B4-BE49-F238E27FC236}">
                <a16:creationId xmlns:a16="http://schemas.microsoft.com/office/drawing/2014/main" id="{B0F4C00C-B3D2-44EA-BEE6-0C5041977754}"/>
              </a:ext>
            </a:extLst>
          </p:cNvPr>
          <p:cNvSpPr/>
          <p:nvPr/>
        </p:nvSpPr>
        <p:spPr>
          <a:xfrm>
            <a:off x="3007350" y="2642193"/>
            <a:ext cx="1121992" cy="182569"/>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Feature Engineering</a:t>
            </a:r>
          </a:p>
        </p:txBody>
      </p:sp>
      <p:sp>
        <p:nvSpPr>
          <p:cNvPr id="237" name="Rectangle 236">
            <a:extLst>
              <a:ext uri="{FF2B5EF4-FFF2-40B4-BE49-F238E27FC236}">
                <a16:creationId xmlns:a16="http://schemas.microsoft.com/office/drawing/2014/main" id="{620896F7-D3BC-47A7-89D5-8E69F66EAF8A}"/>
              </a:ext>
            </a:extLst>
          </p:cNvPr>
          <p:cNvSpPr/>
          <p:nvPr/>
        </p:nvSpPr>
        <p:spPr>
          <a:xfrm>
            <a:off x="2968789" y="2355189"/>
            <a:ext cx="1218155" cy="678168"/>
          </a:xfrm>
          <a:prstGeom prst="rect">
            <a:avLst/>
          </a:prstGeom>
          <a:noFill/>
          <a:ln w="12700" cap="flat" cmpd="sng" algn="ctr">
            <a:solidFill>
              <a:schemeClr val="tx1">
                <a:lumMod val="65000"/>
                <a:lumOff val="35000"/>
              </a:schemeClr>
            </a:solidFill>
            <a:prstDash val="solid"/>
            <a:miter lim="800000"/>
          </a:ln>
          <a:effectLst/>
        </p:spPr>
        <p:txBody>
          <a:bodyPr rtlCol="0" anchor="b"/>
          <a:lstStyle/>
          <a:p>
            <a:pPr algn="ctr"/>
            <a:r>
              <a:rPr lang="en-US" sz="800" b="1"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Data Preparation</a:t>
            </a:r>
          </a:p>
        </p:txBody>
      </p:sp>
      <p:sp>
        <p:nvSpPr>
          <p:cNvPr id="238" name="Rectangle 237">
            <a:extLst>
              <a:ext uri="{FF2B5EF4-FFF2-40B4-BE49-F238E27FC236}">
                <a16:creationId xmlns:a16="http://schemas.microsoft.com/office/drawing/2014/main" id="{C63EC871-F07B-4FBE-BCD4-925CDDE54608}"/>
              </a:ext>
            </a:extLst>
          </p:cNvPr>
          <p:cNvSpPr/>
          <p:nvPr/>
        </p:nvSpPr>
        <p:spPr>
          <a:xfrm>
            <a:off x="3007351" y="2446750"/>
            <a:ext cx="1130800" cy="159997"/>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Preprocessing</a:t>
            </a:r>
          </a:p>
        </p:txBody>
      </p:sp>
      <p:sp>
        <p:nvSpPr>
          <p:cNvPr id="239" name="Right Arrow 600">
            <a:extLst>
              <a:ext uri="{FF2B5EF4-FFF2-40B4-BE49-F238E27FC236}">
                <a16:creationId xmlns:a16="http://schemas.microsoft.com/office/drawing/2014/main" id="{89461BFA-2331-40BD-BEC7-66E27DBB8016}"/>
              </a:ext>
            </a:extLst>
          </p:cNvPr>
          <p:cNvSpPr/>
          <p:nvPr/>
        </p:nvSpPr>
        <p:spPr>
          <a:xfrm>
            <a:off x="4180609" y="2663999"/>
            <a:ext cx="321628" cy="148282"/>
          </a:xfrm>
          <a:prstGeom prst="rightArrow">
            <a:avLst/>
          </a:prstGeom>
          <a:solidFill>
            <a:schemeClr val="bg2">
              <a:lumMod val="75000"/>
            </a:schemeClr>
          </a:solidFill>
          <a:ln w="1270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0" name="Rectangle 239">
            <a:extLst>
              <a:ext uri="{FF2B5EF4-FFF2-40B4-BE49-F238E27FC236}">
                <a16:creationId xmlns:a16="http://schemas.microsoft.com/office/drawing/2014/main" id="{C4F7EAFD-2777-4320-909B-286D043267A3}"/>
              </a:ext>
            </a:extLst>
          </p:cNvPr>
          <p:cNvSpPr/>
          <p:nvPr/>
        </p:nvSpPr>
        <p:spPr>
          <a:xfrm>
            <a:off x="6738180" y="2364305"/>
            <a:ext cx="786001" cy="663709"/>
          </a:xfrm>
          <a:prstGeom prst="rect">
            <a:avLst/>
          </a:prstGeom>
          <a:noFill/>
          <a:ln w="12700" cap="flat" cmpd="sng" algn="ctr">
            <a:solidFill>
              <a:schemeClr val="tx1">
                <a:lumMod val="65000"/>
                <a:lumOff val="35000"/>
              </a:schemeClr>
            </a:solidFill>
            <a:prstDash val="solid"/>
            <a:miter lim="800000"/>
          </a:ln>
          <a:effectLst/>
        </p:spPr>
        <p:txBody>
          <a:bodyPr rtlCol="0" anchor="b"/>
          <a:lstStyle/>
          <a:p>
            <a:pPr algn="ctr"/>
            <a:r>
              <a:rPr lang="en-US" sz="800" b="1"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Deploy</a:t>
            </a:r>
          </a:p>
        </p:txBody>
      </p:sp>
      <p:sp>
        <p:nvSpPr>
          <p:cNvPr id="241" name="Rectangle 240">
            <a:extLst>
              <a:ext uri="{FF2B5EF4-FFF2-40B4-BE49-F238E27FC236}">
                <a16:creationId xmlns:a16="http://schemas.microsoft.com/office/drawing/2014/main" id="{6FE908E7-8CD2-48D8-AB1B-2786B168B8BC}"/>
              </a:ext>
            </a:extLst>
          </p:cNvPr>
          <p:cNvSpPr/>
          <p:nvPr/>
        </p:nvSpPr>
        <p:spPr>
          <a:xfrm>
            <a:off x="6816076" y="2471244"/>
            <a:ext cx="667407" cy="121518"/>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Real Time</a:t>
            </a:r>
          </a:p>
        </p:txBody>
      </p:sp>
      <p:sp>
        <p:nvSpPr>
          <p:cNvPr id="242" name="Rectangle 241">
            <a:extLst>
              <a:ext uri="{FF2B5EF4-FFF2-40B4-BE49-F238E27FC236}">
                <a16:creationId xmlns:a16="http://schemas.microsoft.com/office/drawing/2014/main" id="{28E482E1-AF26-4500-B5F4-C774A255C065}"/>
              </a:ext>
            </a:extLst>
          </p:cNvPr>
          <p:cNvSpPr/>
          <p:nvPr/>
        </p:nvSpPr>
        <p:spPr>
          <a:xfrm>
            <a:off x="6816075" y="2682633"/>
            <a:ext cx="667407" cy="121518"/>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Batch </a:t>
            </a:r>
          </a:p>
        </p:txBody>
      </p:sp>
      <p:sp>
        <p:nvSpPr>
          <p:cNvPr id="243" name="Rectangle 242">
            <a:extLst>
              <a:ext uri="{FF2B5EF4-FFF2-40B4-BE49-F238E27FC236}">
                <a16:creationId xmlns:a16="http://schemas.microsoft.com/office/drawing/2014/main" id="{22382190-A989-4135-A607-37D6DB6E06D6}"/>
              </a:ext>
            </a:extLst>
          </p:cNvPr>
          <p:cNvSpPr/>
          <p:nvPr/>
        </p:nvSpPr>
        <p:spPr>
          <a:xfrm>
            <a:off x="7907542" y="2447051"/>
            <a:ext cx="736634" cy="127797"/>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Inferences</a:t>
            </a:r>
          </a:p>
        </p:txBody>
      </p:sp>
      <p:sp>
        <p:nvSpPr>
          <p:cNvPr id="244" name="Rectangle 243">
            <a:extLst>
              <a:ext uri="{FF2B5EF4-FFF2-40B4-BE49-F238E27FC236}">
                <a16:creationId xmlns:a16="http://schemas.microsoft.com/office/drawing/2014/main" id="{D3F5ED2E-8764-40C2-8B48-CF98CA5F86F3}"/>
              </a:ext>
            </a:extLst>
          </p:cNvPr>
          <p:cNvSpPr/>
          <p:nvPr/>
        </p:nvSpPr>
        <p:spPr>
          <a:xfrm>
            <a:off x="7891063" y="2663587"/>
            <a:ext cx="736634" cy="115314"/>
          </a:xfrm>
          <a:prstGeom prst="rect">
            <a:avLst/>
          </a:prstGeom>
          <a:noFill/>
          <a:ln w="12700" cap="flat" cmpd="sng" algn="ctr">
            <a:solidFill>
              <a:schemeClr val="tx1">
                <a:lumMod val="65000"/>
                <a:lumOff val="35000"/>
              </a:schemeClr>
            </a:solidFill>
            <a:prstDash val="solid"/>
            <a:miter lim="800000"/>
          </a:ln>
          <a:effectLst/>
        </p:spPr>
        <p:txBody>
          <a:bodyPr rtlCol="0" anchor="ctr"/>
          <a:lstStyle/>
          <a:p>
            <a:pPr algn="ctr"/>
            <a:r>
              <a:rPr lang="en-US" sz="800" kern="0" dirty="0">
                <a:solidFill>
                  <a:srgbClr val="3F3F3F"/>
                </a:solidFill>
                <a:latin typeface="Open Sans" panose="020B0606030504020204" pitchFamily="34" charset="0"/>
                <a:ea typeface="Open Sans" panose="020B0606030504020204" pitchFamily="34" charset="0"/>
                <a:cs typeface="Open Sans" panose="020B0606030504020204" pitchFamily="34" charset="0"/>
              </a:rPr>
              <a:t>Data Drifts</a:t>
            </a:r>
          </a:p>
        </p:txBody>
      </p:sp>
      <p:sp>
        <p:nvSpPr>
          <p:cNvPr id="245" name="Right Arrow 600">
            <a:extLst>
              <a:ext uri="{FF2B5EF4-FFF2-40B4-BE49-F238E27FC236}">
                <a16:creationId xmlns:a16="http://schemas.microsoft.com/office/drawing/2014/main" id="{4CC4936F-B775-4253-8319-A718BE7F67CE}"/>
              </a:ext>
            </a:extLst>
          </p:cNvPr>
          <p:cNvSpPr/>
          <p:nvPr/>
        </p:nvSpPr>
        <p:spPr>
          <a:xfrm>
            <a:off x="7538592" y="2649514"/>
            <a:ext cx="340743" cy="148281"/>
          </a:xfrm>
          <a:prstGeom prst="rightArrow">
            <a:avLst/>
          </a:prstGeom>
          <a:solidFill>
            <a:schemeClr val="bg2">
              <a:lumMod val="75000"/>
            </a:schemeClr>
          </a:solidFill>
          <a:ln w="1270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6" name="Rounded Rectangle 92">
            <a:extLst>
              <a:ext uri="{FF2B5EF4-FFF2-40B4-BE49-F238E27FC236}">
                <a16:creationId xmlns:a16="http://schemas.microsoft.com/office/drawing/2014/main" id="{02CC6512-8A3B-4F5D-8691-BED20885D409}"/>
              </a:ext>
            </a:extLst>
          </p:cNvPr>
          <p:cNvSpPr/>
          <p:nvPr/>
        </p:nvSpPr>
        <p:spPr bwMode="auto">
          <a:xfrm>
            <a:off x="594061" y="2353521"/>
            <a:ext cx="845487" cy="241510"/>
          </a:xfrm>
          <a:prstGeom prst="roundRect">
            <a:avLst>
              <a:gd name="adj" fmla="val 5966"/>
            </a:avLst>
          </a:prstGeom>
          <a:noFill/>
          <a:ln w="9525" cap="flat" cmpd="sng" algn="ctr">
            <a:solidFill>
              <a:schemeClr val="tx1"/>
            </a:solidFill>
            <a:prstDash val="solid"/>
            <a:headEnd/>
            <a:tailEnd/>
          </a:ln>
          <a:effectLst/>
        </p:spPr>
        <p:txBody>
          <a:bodyPr wrap="square" lIns="9144" tIns="9144" rIns="9144" bIns="9144"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Structured Data</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Files</a:t>
            </a:r>
          </a:p>
        </p:txBody>
      </p:sp>
      <p:sp>
        <p:nvSpPr>
          <p:cNvPr id="130" name="Rounded Rectangle 92">
            <a:extLst>
              <a:ext uri="{FF2B5EF4-FFF2-40B4-BE49-F238E27FC236}">
                <a16:creationId xmlns:a16="http://schemas.microsoft.com/office/drawing/2014/main" id="{18E6CEB0-CB5D-4E8D-AEE0-B52BC7E1160B}"/>
              </a:ext>
            </a:extLst>
          </p:cNvPr>
          <p:cNvSpPr/>
          <p:nvPr/>
        </p:nvSpPr>
        <p:spPr bwMode="auto">
          <a:xfrm>
            <a:off x="591110" y="2737422"/>
            <a:ext cx="845487" cy="241510"/>
          </a:xfrm>
          <a:prstGeom prst="roundRect">
            <a:avLst>
              <a:gd name="adj" fmla="val 5966"/>
            </a:avLst>
          </a:prstGeom>
          <a:noFill/>
          <a:ln w="9525" cap="flat" cmpd="sng" algn="ctr">
            <a:solidFill>
              <a:schemeClr val="tx1"/>
            </a:solidFill>
            <a:prstDash val="solid"/>
            <a:headEnd/>
            <a:tailEnd/>
          </a:ln>
          <a:effectLst/>
        </p:spPr>
        <p:txBody>
          <a:bodyPr wrap="square" lIns="9144" tIns="9144" rIns="9144" bIns="9144"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RDBMS</a:t>
            </a:r>
          </a:p>
        </p:txBody>
      </p:sp>
      <p:sp>
        <p:nvSpPr>
          <p:cNvPr id="135" name="Right Arrow 599">
            <a:extLst>
              <a:ext uri="{FF2B5EF4-FFF2-40B4-BE49-F238E27FC236}">
                <a16:creationId xmlns:a16="http://schemas.microsoft.com/office/drawing/2014/main" id="{D75B6B27-1CA4-47F9-AF04-D05F27154522}"/>
              </a:ext>
            </a:extLst>
          </p:cNvPr>
          <p:cNvSpPr/>
          <p:nvPr/>
        </p:nvSpPr>
        <p:spPr>
          <a:xfrm>
            <a:off x="1552343" y="2564652"/>
            <a:ext cx="860137" cy="214249"/>
          </a:xfrm>
          <a:prstGeom prst="rightArrow">
            <a:avLst/>
          </a:prstGeom>
          <a:solidFill>
            <a:schemeClr val="bg2">
              <a:lumMod val="75000"/>
            </a:schemeClr>
          </a:solidFill>
          <a:ln w="1270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defRPr/>
            </a:pPr>
            <a:endParaRPr lang="en-US" sz="1800" kern="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5164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2AF1ADB3-E149-4C8E-AD9B-BD93C072076D}"/>
              </a:ext>
            </a:extLst>
          </p:cNvPr>
          <p:cNvSpPr/>
          <p:nvPr/>
        </p:nvSpPr>
        <p:spPr>
          <a:xfrm>
            <a:off x="9369978" y="1624186"/>
            <a:ext cx="1281017" cy="1986021"/>
          </a:xfrm>
          <a:prstGeom prst="rect">
            <a:avLst/>
          </a:prstGeom>
          <a:solidFill>
            <a:schemeClr val="bg2">
              <a:lumMod val="90000"/>
            </a:schemeClr>
          </a:solidFill>
          <a:ln w="22225">
            <a:solidFill>
              <a:schemeClr val="bg1">
                <a:lumMod val="75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lumMod val="75000"/>
                  <a:lumOff val="25000"/>
                </a:schemeClr>
              </a:solidFill>
            </a:endParaRPr>
          </a:p>
        </p:txBody>
      </p:sp>
      <p:sp>
        <p:nvSpPr>
          <p:cNvPr id="2" name="Text Placeholder 1">
            <a:extLst>
              <a:ext uri="{FF2B5EF4-FFF2-40B4-BE49-F238E27FC236}">
                <a16:creationId xmlns:a16="http://schemas.microsoft.com/office/drawing/2014/main" id="{6C801BF3-7AC8-4177-A985-54F55E99D13F}"/>
              </a:ext>
            </a:extLst>
          </p:cNvPr>
          <p:cNvSpPr>
            <a:spLocks noGrp="1"/>
          </p:cNvSpPr>
          <p:nvPr>
            <p:ph type="body" sz="quarter" idx="13"/>
          </p:nvPr>
        </p:nvSpPr>
        <p:spPr/>
        <p:txBody>
          <a:bodyPr/>
          <a:lstStyle/>
          <a:p>
            <a:r>
              <a:rPr lang="en-US" dirty="0"/>
              <a:t>SPACE  APPLICATION ARCHITECTURE</a:t>
            </a:r>
          </a:p>
        </p:txBody>
      </p:sp>
      <p:sp>
        <p:nvSpPr>
          <p:cNvPr id="3" name="Title 2">
            <a:extLst>
              <a:ext uri="{FF2B5EF4-FFF2-40B4-BE49-F238E27FC236}">
                <a16:creationId xmlns:a16="http://schemas.microsoft.com/office/drawing/2014/main" id="{A358FF86-DFB4-43A6-A85B-8ACCD7D1975C}"/>
              </a:ext>
            </a:extLst>
          </p:cNvPr>
          <p:cNvSpPr>
            <a:spLocks noGrp="1"/>
          </p:cNvSpPr>
          <p:nvPr>
            <p:ph type="title"/>
          </p:nvPr>
        </p:nvSpPr>
        <p:spPr/>
        <p:txBody>
          <a:bodyPr/>
          <a:lstStyle/>
          <a:p>
            <a:r>
              <a:rPr lang="en-US" dirty="0"/>
              <a:t>Space Application Architecture </a:t>
            </a:r>
          </a:p>
        </p:txBody>
      </p:sp>
      <p:sp>
        <p:nvSpPr>
          <p:cNvPr id="4" name="object 2">
            <a:extLst>
              <a:ext uri="{FF2B5EF4-FFF2-40B4-BE49-F238E27FC236}">
                <a16:creationId xmlns:a16="http://schemas.microsoft.com/office/drawing/2014/main" id="{4505B55F-BC9B-4523-A2B4-F8BC2C3903DE}"/>
              </a:ext>
            </a:extLst>
          </p:cNvPr>
          <p:cNvSpPr txBox="1"/>
          <p:nvPr/>
        </p:nvSpPr>
        <p:spPr>
          <a:xfrm>
            <a:off x="3277441" y="2485181"/>
            <a:ext cx="520065" cy="281305"/>
          </a:xfrm>
          <a:prstGeom prst="rect">
            <a:avLst/>
          </a:prstGeom>
        </p:spPr>
        <p:txBody>
          <a:bodyPr vert="horz" wrap="square" lIns="0" tIns="12700" rIns="0" bIns="0" rtlCol="0">
            <a:spAutoFit/>
          </a:bodyPr>
          <a:lstStyle/>
          <a:p>
            <a:pPr marL="12700" marR="5080" indent="125730">
              <a:lnSpc>
                <a:spcPct val="104800"/>
              </a:lnSpc>
              <a:spcBef>
                <a:spcPts val="100"/>
              </a:spcBef>
            </a:pPr>
            <a:r>
              <a:rPr sz="800" b="1" spc="-10" dirty="0">
                <a:latin typeface="Tahoma"/>
                <a:cs typeface="Tahoma"/>
              </a:rPr>
              <a:t>Load </a:t>
            </a:r>
            <a:r>
              <a:rPr sz="800" b="1" spc="-5" dirty="0">
                <a:latin typeface="Tahoma"/>
                <a:cs typeface="Tahoma"/>
              </a:rPr>
              <a:t> </a:t>
            </a:r>
            <a:r>
              <a:rPr sz="800" b="1" spc="-10" dirty="0">
                <a:latin typeface="Tahoma"/>
                <a:cs typeface="Tahoma"/>
              </a:rPr>
              <a:t>Balancing</a:t>
            </a:r>
            <a:endParaRPr sz="800" dirty="0">
              <a:latin typeface="Tahoma"/>
              <a:cs typeface="Tahoma"/>
            </a:endParaRPr>
          </a:p>
        </p:txBody>
      </p:sp>
      <p:sp>
        <p:nvSpPr>
          <p:cNvPr id="10" name="object 8">
            <a:extLst>
              <a:ext uri="{FF2B5EF4-FFF2-40B4-BE49-F238E27FC236}">
                <a16:creationId xmlns:a16="http://schemas.microsoft.com/office/drawing/2014/main" id="{EAEAFCC7-7AC7-467B-A5C9-539704A7F91A}"/>
              </a:ext>
            </a:extLst>
          </p:cNvPr>
          <p:cNvSpPr txBox="1"/>
          <p:nvPr/>
        </p:nvSpPr>
        <p:spPr>
          <a:xfrm>
            <a:off x="5027551" y="1725599"/>
            <a:ext cx="600075" cy="168275"/>
          </a:xfrm>
          <a:prstGeom prst="rect">
            <a:avLst/>
          </a:prstGeom>
        </p:spPr>
        <p:txBody>
          <a:bodyPr vert="horz" wrap="square" lIns="0" tIns="16510" rIns="0" bIns="0" rtlCol="0">
            <a:spAutoFit/>
          </a:bodyPr>
          <a:lstStyle/>
          <a:p>
            <a:pPr marL="12700">
              <a:lnSpc>
                <a:spcPct val="100000"/>
              </a:lnSpc>
              <a:spcBef>
                <a:spcPts val="130"/>
              </a:spcBef>
            </a:pPr>
            <a:r>
              <a:rPr sz="900" b="1" spc="15" dirty="0">
                <a:latin typeface="Tahoma"/>
                <a:cs typeface="Tahoma"/>
              </a:rPr>
              <a:t>Front</a:t>
            </a:r>
            <a:r>
              <a:rPr sz="900" b="1" spc="-55" dirty="0">
                <a:latin typeface="Tahoma"/>
                <a:cs typeface="Tahoma"/>
              </a:rPr>
              <a:t> </a:t>
            </a:r>
            <a:r>
              <a:rPr sz="900" b="1" spc="20" dirty="0">
                <a:latin typeface="Tahoma"/>
                <a:cs typeface="Tahoma"/>
              </a:rPr>
              <a:t>end</a:t>
            </a:r>
            <a:endParaRPr sz="900" dirty="0">
              <a:latin typeface="Tahoma"/>
              <a:cs typeface="Tahoma"/>
            </a:endParaRPr>
          </a:p>
        </p:txBody>
      </p:sp>
      <p:sp>
        <p:nvSpPr>
          <p:cNvPr id="11" name="object 9">
            <a:extLst>
              <a:ext uri="{FF2B5EF4-FFF2-40B4-BE49-F238E27FC236}">
                <a16:creationId xmlns:a16="http://schemas.microsoft.com/office/drawing/2014/main" id="{78B784B3-0729-494B-903C-6E1BB3C2C878}"/>
              </a:ext>
            </a:extLst>
          </p:cNvPr>
          <p:cNvSpPr txBox="1"/>
          <p:nvPr/>
        </p:nvSpPr>
        <p:spPr>
          <a:xfrm>
            <a:off x="6810261" y="1725599"/>
            <a:ext cx="1049020" cy="168275"/>
          </a:xfrm>
          <a:prstGeom prst="rect">
            <a:avLst/>
          </a:prstGeom>
        </p:spPr>
        <p:txBody>
          <a:bodyPr vert="horz" wrap="square" lIns="0" tIns="16510" rIns="0" bIns="0" rtlCol="0">
            <a:spAutoFit/>
          </a:bodyPr>
          <a:lstStyle/>
          <a:p>
            <a:pPr marL="12700">
              <a:lnSpc>
                <a:spcPct val="100000"/>
              </a:lnSpc>
              <a:spcBef>
                <a:spcPts val="130"/>
              </a:spcBef>
            </a:pPr>
            <a:r>
              <a:rPr sz="900" b="1" spc="20" dirty="0">
                <a:latin typeface="Tahoma"/>
                <a:cs typeface="Tahoma"/>
              </a:rPr>
              <a:t>Backend</a:t>
            </a:r>
            <a:r>
              <a:rPr sz="900" b="1" spc="-55" dirty="0">
                <a:latin typeface="Tahoma"/>
                <a:cs typeface="Tahoma"/>
              </a:rPr>
              <a:t> </a:t>
            </a:r>
            <a:r>
              <a:rPr sz="900" b="1" spc="15" dirty="0">
                <a:latin typeface="Tahoma"/>
                <a:cs typeface="Tahoma"/>
              </a:rPr>
              <a:t>services</a:t>
            </a:r>
            <a:endParaRPr sz="900" dirty="0">
              <a:latin typeface="Tahoma"/>
              <a:cs typeface="Tahoma"/>
            </a:endParaRPr>
          </a:p>
        </p:txBody>
      </p:sp>
      <p:grpSp>
        <p:nvGrpSpPr>
          <p:cNvPr id="12" name="object 10">
            <a:extLst>
              <a:ext uri="{FF2B5EF4-FFF2-40B4-BE49-F238E27FC236}">
                <a16:creationId xmlns:a16="http://schemas.microsoft.com/office/drawing/2014/main" id="{A09481B5-729D-4A07-9A58-D194ECC7E300}"/>
              </a:ext>
            </a:extLst>
          </p:cNvPr>
          <p:cNvGrpSpPr/>
          <p:nvPr/>
        </p:nvGrpSpPr>
        <p:grpSpPr>
          <a:xfrm>
            <a:off x="5029780" y="2191643"/>
            <a:ext cx="596265" cy="1125855"/>
            <a:chOff x="3529716" y="1301860"/>
            <a:chExt cx="596265" cy="1125855"/>
          </a:xfrm>
        </p:grpSpPr>
        <p:sp>
          <p:nvSpPr>
            <p:cNvPr id="13" name="object 11">
              <a:extLst>
                <a:ext uri="{FF2B5EF4-FFF2-40B4-BE49-F238E27FC236}">
                  <a16:creationId xmlns:a16="http://schemas.microsoft.com/office/drawing/2014/main" id="{04CD04D3-C8A8-4C6F-84F5-AA63FE8B77BF}"/>
                </a:ext>
              </a:extLst>
            </p:cNvPr>
            <p:cNvSpPr/>
            <p:nvPr/>
          </p:nvSpPr>
          <p:spPr>
            <a:xfrm>
              <a:off x="3644968" y="2075670"/>
              <a:ext cx="365125" cy="351790"/>
            </a:xfrm>
            <a:custGeom>
              <a:avLst/>
              <a:gdLst/>
              <a:ahLst/>
              <a:cxnLst/>
              <a:rect l="l" t="t" r="r" b="b"/>
              <a:pathLst>
                <a:path w="365125" h="351789">
                  <a:moveTo>
                    <a:pt x="327818" y="351632"/>
                  </a:moveTo>
                  <a:lnTo>
                    <a:pt x="35491" y="351632"/>
                  </a:lnTo>
                  <a:lnTo>
                    <a:pt x="23325" y="349127"/>
                  </a:lnTo>
                  <a:lnTo>
                    <a:pt x="11861" y="341995"/>
                  </a:lnTo>
                  <a:lnTo>
                    <a:pt x="3338" y="330808"/>
                  </a:lnTo>
                  <a:lnTo>
                    <a:pt x="0" y="316140"/>
                  </a:lnTo>
                  <a:lnTo>
                    <a:pt x="0" y="34670"/>
                  </a:lnTo>
                  <a:lnTo>
                    <a:pt x="3247" y="20823"/>
                  </a:lnTo>
                  <a:lnTo>
                    <a:pt x="11610" y="9842"/>
                  </a:lnTo>
                  <a:lnTo>
                    <a:pt x="23017" y="2607"/>
                  </a:lnTo>
                  <a:lnTo>
                    <a:pt x="35400" y="0"/>
                  </a:lnTo>
                  <a:lnTo>
                    <a:pt x="327362" y="0"/>
                  </a:lnTo>
                  <a:lnTo>
                    <a:pt x="343397" y="3280"/>
                  </a:lnTo>
                  <a:lnTo>
                    <a:pt x="355190" y="11598"/>
                  </a:lnTo>
                  <a:lnTo>
                    <a:pt x="362466" y="22671"/>
                  </a:lnTo>
                  <a:lnTo>
                    <a:pt x="364953" y="34214"/>
                  </a:lnTo>
                  <a:lnTo>
                    <a:pt x="364953" y="315866"/>
                  </a:lnTo>
                  <a:lnTo>
                    <a:pt x="362178" y="329307"/>
                  </a:lnTo>
                  <a:lnTo>
                    <a:pt x="354460" y="340729"/>
                  </a:lnTo>
                  <a:lnTo>
                    <a:pt x="342705" y="348661"/>
                  </a:lnTo>
                  <a:lnTo>
                    <a:pt x="327818" y="351632"/>
                  </a:lnTo>
                  <a:close/>
                </a:path>
              </a:pathLst>
            </a:custGeom>
            <a:solidFill>
              <a:srgbClr val="4494D0"/>
            </a:solidFill>
          </p:spPr>
          <p:txBody>
            <a:bodyPr wrap="square" lIns="0" tIns="0" rIns="0" bIns="0" rtlCol="0"/>
            <a:lstStyle/>
            <a:p>
              <a:endParaRPr/>
            </a:p>
          </p:txBody>
        </p:sp>
        <p:sp>
          <p:nvSpPr>
            <p:cNvPr id="14" name="object 12">
              <a:extLst>
                <a:ext uri="{FF2B5EF4-FFF2-40B4-BE49-F238E27FC236}">
                  <a16:creationId xmlns:a16="http://schemas.microsoft.com/office/drawing/2014/main" id="{C28E75F8-3712-4EF9-946C-1AFC8AD69B75}"/>
                </a:ext>
              </a:extLst>
            </p:cNvPr>
            <p:cNvSpPr/>
            <p:nvPr/>
          </p:nvSpPr>
          <p:spPr>
            <a:xfrm>
              <a:off x="3662121" y="2103498"/>
              <a:ext cx="330835" cy="308610"/>
            </a:xfrm>
            <a:custGeom>
              <a:avLst/>
              <a:gdLst/>
              <a:ahLst/>
              <a:cxnLst/>
              <a:rect l="l" t="t" r="r" b="b"/>
              <a:pathLst>
                <a:path w="330835" h="308610">
                  <a:moveTo>
                    <a:pt x="323439" y="32298"/>
                  </a:moveTo>
                  <a:lnTo>
                    <a:pt x="304188" y="32298"/>
                  </a:lnTo>
                  <a:lnTo>
                    <a:pt x="297163" y="24725"/>
                  </a:lnTo>
                  <a:lnTo>
                    <a:pt x="297163" y="5930"/>
                  </a:lnTo>
                  <a:lnTo>
                    <a:pt x="306104" y="0"/>
                  </a:lnTo>
                  <a:lnTo>
                    <a:pt x="322801" y="0"/>
                  </a:lnTo>
                  <a:lnTo>
                    <a:pt x="330647" y="6842"/>
                  </a:lnTo>
                  <a:lnTo>
                    <a:pt x="330647" y="24725"/>
                  </a:lnTo>
                  <a:lnTo>
                    <a:pt x="323439" y="32298"/>
                  </a:lnTo>
                  <a:close/>
                </a:path>
                <a:path w="330835" h="308610">
                  <a:moveTo>
                    <a:pt x="309206" y="308476"/>
                  </a:moveTo>
                  <a:lnTo>
                    <a:pt x="21441" y="308476"/>
                  </a:lnTo>
                  <a:lnTo>
                    <a:pt x="13086" y="306643"/>
                  </a:lnTo>
                  <a:lnTo>
                    <a:pt x="6272" y="301884"/>
                  </a:lnTo>
                  <a:lnTo>
                    <a:pt x="1682" y="295312"/>
                  </a:lnTo>
                  <a:lnTo>
                    <a:pt x="0" y="288039"/>
                  </a:lnTo>
                  <a:lnTo>
                    <a:pt x="0" y="74997"/>
                  </a:lnTo>
                  <a:lnTo>
                    <a:pt x="1856" y="66806"/>
                  </a:lnTo>
                  <a:lnTo>
                    <a:pt x="6774" y="60171"/>
                  </a:lnTo>
                  <a:lnTo>
                    <a:pt x="13779" y="55726"/>
                  </a:lnTo>
                  <a:lnTo>
                    <a:pt x="21897" y="54104"/>
                  </a:lnTo>
                  <a:lnTo>
                    <a:pt x="308841" y="54104"/>
                  </a:lnTo>
                  <a:lnTo>
                    <a:pt x="316829" y="55655"/>
                  </a:lnTo>
                  <a:lnTo>
                    <a:pt x="323816" y="60011"/>
                  </a:lnTo>
                  <a:lnTo>
                    <a:pt x="328767" y="66729"/>
                  </a:lnTo>
                  <a:lnTo>
                    <a:pt x="330567" y="74997"/>
                  </a:lnTo>
                  <a:lnTo>
                    <a:pt x="330563" y="288039"/>
                  </a:lnTo>
                  <a:lnTo>
                    <a:pt x="328759" y="295889"/>
                  </a:lnTo>
                  <a:lnTo>
                    <a:pt x="323827" y="302488"/>
                  </a:lnTo>
                  <a:lnTo>
                    <a:pt x="316944" y="306881"/>
                  </a:lnTo>
                  <a:lnTo>
                    <a:pt x="309206" y="308476"/>
                  </a:lnTo>
                  <a:close/>
                </a:path>
              </a:pathLst>
            </a:custGeom>
            <a:solidFill>
              <a:srgbClr val="FFFFFF"/>
            </a:solidFill>
          </p:spPr>
          <p:txBody>
            <a:bodyPr wrap="square" lIns="0" tIns="0" rIns="0" bIns="0" rtlCol="0"/>
            <a:lstStyle/>
            <a:p>
              <a:endParaRPr/>
            </a:p>
          </p:txBody>
        </p:sp>
        <p:pic>
          <p:nvPicPr>
            <p:cNvPr id="15" name="object 13">
              <a:extLst>
                <a:ext uri="{FF2B5EF4-FFF2-40B4-BE49-F238E27FC236}">
                  <a16:creationId xmlns:a16="http://schemas.microsoft.com/office/drawing/2014/main" id="{E4968DEA-5430-4CCC-B953-5D24820E98BB}"/>
                </a:ext>
              </a:extLst>
            </p:cNvPr>
            <p:cNvPicPr/>
            <p:nvPr/>
          </p:nvPicPr>
          <p:blipFill>
            <a:blip r:embed="rId2" cstate="print"/>
            <a:stretch>
              <a:fillRect/>
            </a:stretch>
          </p:blipFill>
          <p:spPr>
            <a:xfrm>
              <a:off x="3736298" y="2198659"/>
              <a:ext cx="182476" cy="175998"/>
            </a:xfrm>
            <a:prstGeom prst="rect">
              <a:avLst/>
            </a:prstGeom>
          </p:spPr>
        </p:pic>
        <p:sp>
          <p:nvSpPr>
            <p:cNvPr id="16" name="object 14">
              <a:extLst>
                <a:ext uri="{FF2B5EF4-FFF2-40B4-BE49-F238E27FC236}">
                  <a16:creationId xmlns:a16="http://schemas.microsoft.com/office/drawing/2014/main" id="{C13D5F53-C5E9-4C2A-A6FA-D8EC5F9A8C60}"/>
                </a:ext>
              </a:extLst>
            </p:cNvPr>
            <p:cNvSpPr/>
            <p:nvPr/>
          </p:nvSpPr>
          <p:spPr>
            <a:xfrm>
              <a:off x="3534479" y="1306623"/>
              <a:ext cx="586740" cy="434340"/>
            </a:xfrm>
            <a:custGeom>
              <a:avLst/>
              <a:gdLst/>
              <a:ahLst/>
              <a:cxnLst/>
              <a:rect l="l" t="t" r="r" b="b"/>
              <a:pathLst>
                <a:path w="586739" h="434339">
                  <a:moveTo>
                    <a:pt x="403729" y="434202"/>
                  </a:moveTo>
                  <a:lnTo>
                    <a:pt x="182476" y="434202"/>
                  </a:lnTo>
                  <a:lnTo>
                    <a:pt x="0" y="217055"/>
                  </a:lnTo>
                  <a:lnTo>
                    <a:pt x="182476" y="0"/>
                  </a:lnTo>
                  <a:lnTo>
                    <a:pt x="403729" y="0"/>
                  </a:lnTo>
                  <a:lnTo>
                    <a:pt x="586205" y="217055"/>
                  </a:lnTo>
                  <a:lnTo>
                    <a:pt x="403729" y="434202"/>
                  </a:lnTo>
                  <a:close/>
                </a:path>
              </a:pathLst>
            </a:custGeom>
            <a:solidFill>
              <a:srgbClr val="FFFFFF"/>
            </a:solidFill>
          </p:spPr>
          <p:txBody>
            <a:bodyPr wrap="square" lIns="0" tIns="0" rIns="0" bIns="0" rtlCol="0"/>
            <a:lstStyle/>
            <a:p>
              <a:endParaRPr/>
            </a:p>
          </p:txBody>
        </p:sp>
        <p:sp>
          <p:nvSpPr>
            <p:cNvPr id="17" name="object 15">
              <a:extLst>
                <a:ext uri="{FF2B5EF4-FFF2-40B4-BE49-F238E27FC236}">
                  <a16:creationId xmlns:a16="http://schemas.microsoft.com/office/drawing/2014/main" id="{8699756A-7EA9-421E-8B27-F7EC585BC81A}"/>
                </a:ext>
              </a:extLst>
            </p:cNvPr>
            <p:cNvSpPr/>
            <p:nvPr/>
          </p:nvSpPr>
          <p:spPr>
            <a:xfrm>
              <a:off x="3534479" y="1306623"/>
              <a:ext cx="586740" cy="434340"/>
            </a:xfrm>
            <a:custGeom>
              <a:avLst/>
              <a:gdLst/>
              <a:ahLst/>
              <a:cxnLst/>
              <a:rect l="l" t="t" r="r" b="b"/>
              <a:pathLst>
                <a:path w="586739" h="434339">
                  <a:moveTo>
                    <a:pt x="182476" y="0"/>
                  </a:moveTo>
                  <a:lnTo>
                    <a:pt x="403729" y="0"/>
                  </a:lnTo>
                  <a:lnTo>
                    <a:pt x="586205" y="217055"/>
                  </a:lnTo>
                  <a:lnTo>
                    <a:pt x="403729" y="434202"/>
                  </a:lnTo>
                  <a:lnTo>
                    <a:pt x="182476" y="434202"/>
                  </a:lnTo>
                  <a:lnTo>
                    <a:pt x="0" y="217055"/>
                  </a:lnTo>
                  <a:lnTo>
                    <a:pt x="182476" y="0"/>
                  </a:lnTo>
                  <a:close/>
                </a:path>
              </a:pathLst>
            </a:custGeom>
            <a:ln w="9123">
              <a:solidFill>
                <a:srgbClr val="66B1FF"/>
              </a:solidFill>
            </a:ln>
          </p:spPr>
          <p:txBody>
            <a:bodyPr wrap="square" lIns="0" tIns="0" rIns="0" bIns="0" rtlCol="0"/>
            <a:lstStyle/>
            <a:p>
              <a:endParaRPr/>
            </a:p>
          </p:txBody>
        </p:sp>
        <p:pic>
          <p:nvPicPr>
            <p:cNvPr id="18" name="object 16">
              <a:extLst>
                <a:ext uri="{FF2B5EF4-FFF2-40B4-BE49-F238E27FC236}">
                  <a16:creationId xmlns:a16="http://schemas.microsoft.com/office/drawing/2014/main" id="{D3BA05BE-6F43-4B95-9FB2-06AF4D6499B9}"/>
                </a:ext>
              </a:extLst>
            </p:cNvPr>
            <p:cNvPicPr/>
            <p:nvPr/>
          </p:nvPicPr>
          <p:blipFill>
            <a:blip r:embed="rId3" cstate="print"/>
            <a:stretch>
              <a:fillRect/>
            </a:stretch>
          </p:blipFill>
          <p:spPr>
            <a:xfrm>
              <a:off x="3677449" y="1373592"/>
              <a:ext cx="291141" cy="291141"/>
            </a:xfrm>
            <a:prstGeom prst="rect">
              <a:avLst/>
            </a:prstGeom>
          </p:spPr>
        </p:pic>
      </p:grpSp>
      <p:sp>
        <p:nvSpPr>
          <p:cNvPr id="19" name="object 17">
            <a:extLst>
              <a:ext uri="{FF2B5EF4-FFF2-40B4-BE49-F238E27FC236}">
                <a16:creationId xmlns:a16="http://schemas.microsoft.com/office/drawing/2014/main" id="{2A2A9EFD-AF5E-4B09-A384-400514256760}"/>
              </a:ext>
            </a:extLst>
          </p:cNvPr>
          <p:cNvSpPr txBox="1"/>
          <p:nvPr/>
        </p:nvSpPr>
        <p:spPr>
          <a:xfrm>
            <a:off x="4960120" y="3358763"/>
            <a:ext cx="735330" cy="146050"/>
          </a:xfrm>
          <a:prstGeom prst="rect">
            <a:avLst/>
          </a:prstGeom>
        </p:spPr>
        <p:txBody>
          <a:bodyPr vert="horz" wrap="square" lIns="0" tIns="11430" rIns="0" bIns="0" rtlCol="0">
            <a:spAutoFit/>
          </a:bodyPr>
          <a:lstStyle/>
          <a:p>
            <a:pPr marL="12700">
              <a:lnSpc>
                <a:spcPct val="100000"/>
              </a:lnSpc>
              <a:spcBef>
                <a:spcPts val="90"/>
              </a:spcBef>
            </a:pPr>
            <a:r>
              <a:rPr sz="800" spc="-40" dirty="0">
                <a:latin typeface="Tahoma"/>
                <a:cs typeface="Tahoma"/>
              </a:rPr>
              <a:t>W</a:t>
            </a:r>
            <a:r>
              <a:rPr sz="800" spc="-10" dirty="0">
                <a:latin typeface="Tahoma"/>
                <a:cs typeface="Tahoma"/>
              </a:rPr>
              <a:t>eb</a:t>
            </a:r>
            <a:r>
              <a:rPr sz="800" spc="-5" dirty="0">
                <a:latin typeface="Tahoma"/>
                <a:cs typeface="Tahoma"/>
              </a:rPr>
              <a:t> Application</a:t>
            </a:r>
            <a:endParaRPr sz="800">
              <a:latin typeface="Tahoma"/>
              <a:cs typeface="Tahoma"/>
            </a:endParaRPr>
          </a:p>
        </p:txBody>
      </p:sp>
      <p:sp>
        <p:nvSpPr>
          <p:cNvPr id="20" name="object 18">
            <a:extLst>
              <a:ext uri="{FF2B5EF4-FFF2-40B4-BE49-F238E27FC236}">
                <a16:creationId xmlns:a16="http://schemas.microsoft.com/office/drawing/2014/main" id="{4194090C-98C1-4D68-93AF-49C8F6E778D7}"/>
              </a:ext>
            </a:extLst>
          </p:cNvPr>
          <p:cNvSpPr txBox="1"/>
          <p:nvPr/>
        </p:nvSpPr>
        <p:spPr>
          <a:xfrm>
            <a:off x="4860756" y="2574114"/>
            <a:ext cx="276860" cy="146050"/>
          </a:xfrm>
          <a:prstGeom prst="rect">
            <a:avLst/>
          </a:prstGeom>
        </p:spPr>
        <p:txBody>
          <a:bodyPr vert="horz" wrap="square" lIns="0" tIns="11430" rIns="0" bIns="0" rtlCol="0">
            <a:spAutoFit/>
          </a:bodyPr>
          <a:lstStyle/>
          <a:p>
            <a:pPr marL="12700">
              <a:lnSpc>
                <a:spcPct val="100000"/>
              </a:lnSpc>
              <a:spcBef>
                <a:spcPts val="90"/>
              </a:spcBef>
            </a:pPr>
            <a:r>
              <a:rPr sz="800" spc="-5" dirty="0">
                <a:latin typeface="Tahoma"/>
                <a:cs typeface="Tahoma"/>
              </a:rPr>
              <a:t>Nginx</a:t>
            </a:r>
            <a:endParaRPr sz="800">
              <a:latin typeface="Tahoma"/>
              <a:cs typeface="Tahoma"/>
            </a:endParaRPr>
          </a:p>
        </p:txBody>
      </p:sp>
      <p:pic>
        <p:nvPicPr>
          <p:cNvPr id="47" name="object 45">
            <a:extLst>
              <a:ext uri="{FF2B5EF4-FFF2-40B4-BE49-F238E27FC236}">
                <a16:creationId xmlns:a16="http://schemas.microsoft.com/office/drawing/2014/main" id="{A70FB192-0533-4571-ADB7-9A66E79A42AB}"/>
              </a:ext>
            </a:extLst>
          </p:cNvPr>
          <p:cNvPicPr/>
          <p:nvPr/>
        </p:nvPicPr>
        <p:blipFill>
          <a:blip r:embed="rId4" cstate="print"/>
          <a:stretch>
            <a:fillRect/>
          </a:stretch>
        </p:blipFill>
        <p:spPr>
          <a:xfrm>
            <a:off x="3925215" y="1304065"/>
            <a:ext cx="547712" cy="417588"/>
          </a:xfrm>
          <a:prstGeom prst="rect">
            <a:avLst/>
          </a:prstGeom>
        </p:spPr>
      </p:pic>
      <p:sp>
        <p:nvSpPr>
          <p:cNvPr id="64" name="object 62">
            <a:extLst>
              <a:ext uri="{FF2B5EF4-FFF2-40B4-BE49-F238E27FC236}">
                <a16:creationId xmlns:a16="http://schemas.microsoft.com/office/drawing/2014/main" id="{DE1F314E-1219-4923-AA9D-DCDA01035E77}"/>
              </a:ext>
            </a:extLst>
          </p:cNvPr>
          <p:cNvSpPr/>
          <p:nvPr/>
        </p:nvSpPr>
        <p:spPr>
          <a:xfrm>
            <a:off x="4624892" y="3850090"/>
            <a:ext cx="1734492" cy="1277620"/>
          </a:xfrm>
          <a:custGeom>
            <a:avLst/>
            <a:gdLst/>
            <a:ahLst/>
            <a:cxnLst/>
            <a:rect l="l" t="t" r="r" b="b"/>
            <a:pathLst>
              <a:path w="2463800" h="1277620">
                <a:moveTo>
                  <a:pt x="2463433" y="1277335"/>
                </a:moveTo>
                <a:lnTo>
                  <a:pt x="0" y="1277335"/>
                </a:lnTo>
                <a:lnTo>
                  <a:pt x="0" y="0"/>
                </a:lnTo>
                <a:lnTo>
                  <a:pt x="2463433" y="0"/>
                </a:lnTo>
                <a:lnTo>
                  <a:pt x="2463433" y="1277335"/>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03C9A501-A046-4CA6-9C2D-32668DFDC7E5}"/>
              </a:ext>
            </a:extLst>
          </p:cNvPr>
          <p:cNvSpPr/>
          <p:nvPr/>
        </p:nvSpPr>
        <p:spPr>
          <a:xfrm>
            <a:off x="4624893" y="3850090"/>
            <a:ext cx="1786546" cy="1112793"/>
          </a:xfrm>
          <a:custGeom>
            <a:avLst/>
            <a:gdLst/>
            <a:ahLst/>
            <a:cxnLst/>
            <a:rect l="l" t="t" r="r" b="b"/>
            <a:pathLst>
              <a:path w="2463800" h="1277620">
                <a:moveTo>
                  <a:pt x="0" y="0"/>
                </a:moveTo>
                <a:lnTo>
                  <a:pt x="2463433" y="0"/>
                </a:lnTo>
                <a:lnTo>
                  <a:pt x="2463433" y="1277335"/>
                </a:lnTo>
                <a:lnTo>
                  <a:pt x="0" y="1277335"/>
                </a:lnTo>
                <a:lnTo>
                  <a:pt x="0" y="0"/>
                </a:ln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pic>
        <p:nvPicPr>
          <p:cNvPr id="66" name="object 64">
            <a:extLst>
              <a:ext uri="{FF2B5EF4-FFF2-40B4-BE49-F238E27FC236}">
                <a16:creationId xmlns:a16="http://schemas.microsoft.com/office/drawing/2014/main" id="{5A83F9A9-E6A1-47D3-B5B0-8F0FCD51B692}"/>
              </a:ext>
            </a:extLst>
          </p:cNvPr>
          <p:cNvPicPr/>
          <p:nvPr/>
        </p:nvPicPr>
        <p:blipFill>
          <a:blip r:embed="rId5" cstate="print"/>
          <a:stretch>
            <a:fillRect/>
          </a:stretch>
        </p:blipFill>
        <p:spPr>
          <a:xfrm>
            <a:off x="4996140" y="4252725"/>
            <a:ext cx="367955" cy="351416"/>
          </a:xfrm>
          <a:prstGeom prst="rect">
            <a:avLst/>
          </a:prstGeom>
        </p:spPr>
      </p:pic>
      <p:pic>
        <p:nvPicPr>
          <p:cNvPr id="67" name="object 65">
            <a:extLst>
              <a:ext uri="{FF2B5EF4-FFF2-40B4-BE49-F238E27FC236}">
                <a16:creationId xmlns:a16="http://schemas.microsoft.com/office/drawing/2014/main" id="{ECD2EAA8-25CB-417C-9422-D84B86383897}"/>
              </a:ext>
            </a:extLst>
          </p:cNvPr>
          <p:cNvPicPr/>
          <p:nvPr/>
        </p:nvPicPr>
        <p:blipFill>
          <a:blip r:embed="rId6" cstate="print"/>
          <a:stretch>
            <a:fillRect/>
          </a:stretch>
        </p:blipFill>
        <p:spPr>
          <a:xfrm>
            <a:off x="5639754" y="4242581"/>
            <a:ext cx="350818" cy="237345"/>
          </a:xfrm>
          <a:prstGeom prst="rect">
            <a:avLst/>
          </a:prstGeom>
        </p:spPr>
      </p:pic>
      <p:sp>
        <p:nvSpPr>
          <p:cNvPr id="68" name="object 66">
            <a:extLst>
              <a:ext uri="{FF2B5EF4-FFF2-40B4-BE49-F238E27FC236}">
                <a16:creationId xmlns:a16="http://schemas.microsoft.com/office/drawing/2014/main" id="{3944C4F7-18A6-475A-B33F-037FF50D69BF}"/>
              </a:ext>
            </a:extLst>
          </p:cNvPr>
          <p:cNvSpPr txBox="1"/>
          <p:nvPr/>
        </p:nvSpPr>
        <p:spPr>
          <a:xfrm>
            <a:off x="4694314" y="3887630"/>
            <a:ext cx="1442902" cy="293670"/>
          </a:xfrm>
          <a:prstGeom prst="rect">
            <a:avLst/>
          </a:prstGeom>
        </p:spPr>
        <p:txBody>
          <a:bodyPr vert="horz" wrap="square" lIns="0" tIns="16510" rIns="0" bIns="0" rtlCol="0">
            <a:spAutoFit/>
          </a:bodyPr>
          <a:lstStyle/>
          <a:p>
            <a:pPr marL="12700" algn="ctr">
              <a:lnSpc>
                <a:spcPct val="100000"/>
              </a:lnSpc>
              <a:spcBef>
                <a:spcPts val="130"/>
              </a:spcBef>
            </a:pPr>
            <a:r>
              <a:rPr lang="en-US" sz="900" b="1" spc="10" dirty="0">
                <a:latin typeface="Tahoma"/>
                <a:cs typeface="Tahoma"/>
              </a:rPr>
              <a:t>Kubernetes Monitoring </a:t>
            </a:r>
            <a:r>
              <a:rPr sz="900" b="1" spc="15" dirty="0">
                <a:latin typeface="Tahoma"/>
                <a:cs typeface="Tahoma"/>
              </a:rPr>
              <a:t>Services</a:t>
            </a:r>
            <a:endParaRPr sz="900" dirty="0">
              <a:latin typeface="Tahoma"/>
              <a:cs typeface="Tahoma"/>
            </a:endParaRPr>
          </a:p>
        </p:txBody>
      </p:sp>
      <p:sp>
        <p:nvSpPr>
          <p:cNvPr id="69" name="object 67">
            <a:extLst>
              <a:ext uri="{FF2B5EF4-FFF2-40B4-BE49-F238E27FC236}">
                <a16:creationId xmlns:a16="http://schemas.microsoft.com/office/drawing/2014/main" id="{BC1EB144-E914-4BCA-882A-EFA1FFE52F4F}"/>
              </a:ext>
            </a:extLst>
          </p:cNvPr>
          <p:cNvSpPr txBox="1"/>
          <p:nvPr/>
        </p:nvSpPr>
        <p:spPr>
          <a:xfrm>
            <a:off x="5026373" y="4653750"/>
            <a:ext cx="368300" cy="144911"/>
          </a:xfrm>
          <a:prstGeom prst="rect">
            <a:avLst/>
          </a:prstGeom>
        </p:spPr>
        <p:txBody>
          <a:bodyPr vert="horz" wrap="square" lIns="0" tIns="13970" rIns="0" bIns="0" rtlCol="0">
            <a:spAutoFit/>
          </a:bodyPr>
          <a:lstStyle/>
          <a:p>
            <a:pPr marL="12700">
              <a:lnSpc>
                <a:spcPct val="100000"/>
              </a:lnSpc>
              <a:spcBef>
                <a:spcPts val="110"/>
              </a:spcBef>
            </a:pPr>
            <a:r>
              <a:rPr sz="850" spc="5" dirty="0">
                <a:latin typeface="Tahoma"/>
                <a:cs typeface="Tahoma"/>
              </a:rPr>
              <a:t>Metrics</a:t>
            </a:r>
            <a:endParaRPr sz="850" dirty="0">
              <a:latin typeface="Tahoma"/>
              <a:cs typeface="Tahoma"/>
            </a:endParaRPr>
          </a:p>
        </p:txBody>
      </p:sp>
      <p:sp>
        <p:nvSpPr>
          <p:cNvPr id="70" name="object 68">
            <a:extLst>
              <a:ext uri="{FF2B5EF4-FFF2-40B4-BE49-F238E27FC236}">
                <a16:creationId xmlns:a16="http://schemas.microsoft.com/office/drawing/2014/main" id="{CFA0BD20-115B-4227-9B67-264BE5683972}"/>
              </a:ext>
            </a:extLst>
          </p:cNvPr>
          <p:cNvSpPr txBox="1"/>
          <p:nvPr/>
        </p:nvSpPr>
        <p:spPr>
          <a:xfrm>
            <a:off x="5569384" y="4458773"/>
            <a:ext cx="799124" cy="357277"/>
          </a:xfrm>
          <a:prstGeom prst="rect">
            <a:avLst/>
          </a:prstGeom>
        </p:spPr>
        <p:txBody>
          <a:bodyPr vert="horz" wrap="square" lIns="0" tIns="12065" rIns="0" bIns="0" rtlCol="0">
            <a:spAutoFit/>
          </a:bodyPr>
          <a:lstStyle/>
          <a:p>
            <a:pPr marL="12700" marR="5080" indent="109220">
              <a:lnSpc>
                <a:spcPct val="140900"/>
              </a:lnSpc>
              <a:spcBef>
                <a:spcPts val="95"/>
              </a:spcBef>
            </a:pPr>
            <a:r>
              <a:rPr sz="700" dirty="0">
                <a:solidFill>
                  <a:srgbClr val="CCCCCC"/>
                </a:solidFill>
                <a:latin typeface="Tahoma"/>
                <a:cs typeface="Tahoma"/>
              </a:rPr>
              <a:t>Grafana </a:t>
            </a:r>
            <a:r>
              <a:rPr sz="850" spc="5" dirty="0">
                <a:solidFill>
                  <a:srgbClr val="CCCCCC"/>
                </a:solidFill>
                <a:latin typeface="Tahoma"/>
                <a:cs typeface="Tahoma"/>
              </a:rPr>
              <a:t> </a:t>
            </a:r>
            <a:r>
              <a:rPr sz="850" spc="5" dirty="0">
                <a:latin typeface="Tahoma"/>
                <a:cs typeface="Tahoma"/>
              </a:rPr>
              <a:t>Visualization</a:t>
            </a:r>
            <a:endParaRPr sz="850" dirty="0">
              <a:latin typeface="Tahoma"/>
              <a:cs typeface="Tahoma"/>
            </a:endParaRPr>
          </a:p>
        </p:txBody>
      </p:sp>
      <p:grpSp>
        <p:nvGrpSpPr>
          <p:cNvPr id="77" name="object 75">
            <a:extLst>
              <a:ext uri="{FF2B5EF4-FFF2-40B4-BE49-F238E27FC236}">
                <a16:creationId xmlns:a16="http://schemas.microsoft.com/office/drawing/2014/main" id="{35F03203-13F2-44D5-A8EC-6A1CBFAC8ABA}"/>
              </a:ext>
            </a:extLst>
          </p:cNvPr>
          <p:cNvGrpSpPr/>
          <p:nvPr/>
        </p:nvGrpSpPr>
        <p:grpSpPr>
          <a:xfrm>
            <a:off x="5291105" y="2559078"/>
            <a:ext cx="73025" cy="406400"/>
            <a:chOff x="3791041" y="1669295"/>
            <a:chExt cx="73025" cy="406400"/>
          </a:xfrm>
        </p:grpSpPr>
        <p:sp>
          <p:nvSpPr>
            <p:cNvPr id="78" name="object 76">
              <a:extLst>
                <a:ext uri="{FF2B5EF4-FFF2-40B4-BE49-F238E27FC236}">
                  <a16:creationId xmlns:a16="http://schemas.microsoft.com/office/drawing/2014/main" id="{5D15AF48-648A-4F4D-9302-106132669BD9}"/>
                </a:ext>
              </a:extLst>
            </p:cNvPr>
            <p:cNvSpPr/>
            <p:nvPr/>
          </p:nvSpPr>
          <p:spPr>
            <a:xfrm>
              <a:off x="3827536" y="1669295"/>
              <a:ext cx="0" cy="348615"/>
            </a:xfrm>
            <a:custGeom>
              <a:avLst/>
              <a:gdLst/>
              <a:ahLst/>
              <a:cxnLst/>
              <a:rect l="l" t="t" r="r" b="b"/>
              <a:pathLst>
                <a:path h="348614">
                  <a:moveTo>
                    <a:pt x="0" y="0"/>
                  </a:moveTo>
                  <a:lnTo>
                    <a:pt x="0" y="348256"/>
                  </a:lnTo>
                </a:path>
              </a:pathLst>
            </a:custGeom>
            <a:ln w="9123">
              <a:solidFill>
                <a:srgbClr val="6B8EBE"/>
              </a:solidFill>
            </a:ln>
          </p:spPr>
          <p:txBody>
            <a:bodyPr wrap="square" lIns="0" tIns="0" rIns="0" bIns="0" rtlCol="0"/>
            <a:lstStyle/>
            <a:p>
              <a:endParaRPr/>
            </a:p>
          </p:txBody>
        </p:sp>
        <p:pic>
          <p:nvPicPr>
            <p:cNvPr id="79" name="object 77">
              <a:extLst>
                <a:ext uri="{FF2B5EF4-FFF2-40B4-BE49-F238E27FC236}">
                  <a16:creationId xmlns:a16="http://schemas.microsoft.com/office/drawing/2014/main" id="{FD3D5BF3-C76A-4C6D-8B6A-CB64830FE685}"/>
                </a:ext>
              </a:extLst>
            </p:cNvPr>
            <p:cNvPicPr/>
            <p:nvPr/>
          </p:nvPicPr>
          <p:blipFill>
            <a:blip r:embed="rId7" cstate="print"/>
            <a:stretch>
              <a:fillRect/>
            </a:stretch>
          </p:blipFill>
          <p:spPr>
            <a:xfrm>
              <a:off x="3791041" y="1997023"/>
              <a:ext cx="72990" cy="72990"/>
            </a:xfrm>
            <a:prstGeom prst="rect">
              <a:avLst/>
            </a:prstGeom>
          </p:spPr>
        </p:pic>
        <p:sp>
          <p:nvSpPr>
            <p:cNvPr id="80" name="object 78">
              <a:extLst>
                <a:ext uri="{FF2B5EF4-FFF2-40B4-BE49-F238E27FC236}">
                  <a16:creationId xmlns:a16="http://schemas.microsoft.com/office/drawing/2014/main" id="{F3B6A704-5B0C-4C58-B0D7-092C6847BAC9}"/>
                </a:ext>
              </a:extLst>
            </p:cNvPr>
            <p:cNvSpPr/>
            <p:nvPr/>
          </p:nvSpPr>
          <p:spPr>
            <a:xfrm>
              <a:off x="3827445" y="1727414"/>
              <a:ext cx="635" cy="348615"/>
            </a:xfrm>
            <a:custGeom>
              <a:avLst/>
              <a:gdLst/>
              <a:ahLst/>
              <a:cxnLst/>
              <a:rect l="l" t="t" r="r" b="b"/>
              <a:pathLst>
                <a:path w="635" h="348614">
                  <a:moveTo>
                    <a:pt x="0" y="348256"/>
                  </a:moveTo>
                  <a:lnTo>
                    <a:pt x="91" y="0"/>
                  </a:lnTo>
                </a:path>
              </a:pathLst>
            </a:custGeom>
            <a:ln w="9123">
              <a:solidFill>
                <a:srgbClr val="6B8EBE"/>
              </a:solidFill>
            </a:ln>
          </p:spPr>
          <p:txBody>
            <a:bodyPr wrap="square" lIns="0" tIns="0" rIns="0" bIns="0" rtlCol="0"/>
            <a:lstStyle/>
            <a:p>
              <a:endParaRPr/>
            </a:p>
          </p:txBody>
        </p:sp>
        <p:pic>
          <p:nvPicPr>
            <p:cNvPr id="81" name="object 79">
              <a:extLst>
                <a:ext uri="{FF2B5EF4-FFF2-40B4-BE49-F238E27FC236}">
                  <a16:creationId xmlns:a16="http://schemas.microsoft.com/office/drawing/2014/main" id="{62F7FED0-4BC7-4FEF-AC23-9E4F1F9E6FCE}"/>
                </a:ext>
              </a:extLst>
            </p:cNvPr>
            <p:cNvPicPr/>
            <p:nvPr/>
          </p:nvPicPr>
          <p:blipFill>
            <a:blip r:embed="rId8" cstate="print"/>
            <a:stretch>
              <a:fillRect/>
            </a:stretch>
          </p:blipFill>
          <p:spPr>
            <a:xfrm>
              <a:off x="3791041" y="1674952"/>
              <a:ext cx="72990" cy="72990"/>
            </a:xfrm>
            <a:prstGeom prst="rect">
              <a:avLst/>
            </a:prstGeom>
          </p:spPr>
        </p:pic>
      </p:grpSp>
      <p:grpSp>
        <p:nvGrpSpPr>
          <p:cNvPr id="89" name="object 91">
            <a:extLst>
              <a:ext uri="{FF2B5EF4-FFF2-40B4-BE49-F238E27FC236}">
                <a16:creationId xmlns:a16="http://schemas.microsoft.com/office/drawing/2014/main" id="{779C4FC5-B9E6-45A2-8AF7-0E1A58C79A75}"/>
              </a:ext>
            </a:extLst>
          </p:cNvPr>
          <p:cNvGrpSpPr/>
          <p:nvPr/>
        </p:nvGrpSpPr>
        <p:grpSpPr>
          <a:xfrm>
            <a:off x="6206544" y="3721838"/>
            <a:ext cx="365125" cy="353060"/>
            <a:chOff x="6792688" y="2848275"/>
            <a:chExt cx="365125" cy="353060"/>
          </a:xfrm>
        </p:grpSpPr>
        <p:sp>
          <p:nvSpPr>
            <p:cNvPr id="90" name="object 92">
              <a:extLst>
                <a:ext uri="{FF2B5EF4-FFF2-40B4-BE49-F238E27FC236}">
                  <a16:creationId xmlns:a16="http://schemas.microsoft.com/office/drawing/2014/main" id="{AEE8F16A-CECC-485F-859F-AB072EE126D5}"/>
                </a:ext>
              </a:extLst>
            </p:cNvPr>
            <p:cNvSpPr/>
            <p:nvPr/>
          </p:nvSpPr>
          <p:spPr>
            <a:xfrm>
              <a:off x="6792688" y="2848275"/>
              <a:ext cx="365125" cy="353060"/>
            </a:xfrm>
            <a:custGeom>
              <a:avLst/>
              <a:gdLst/>
              <a:ahLst/>
              <a:cxnLst/>
              <a:rect l="l" t="t" r="r" b="b"/>
              <a:pathLst>
                <a:path w="365125" h="353060">
                  <a:moveTo>
                    <a:pt x="259664" y="352544"/>
                  </a:moveTo>
                  <a:lnTo>
                    <a:pt x="105106" y="352544"/>
                  </a:lnTo>
                  <a:lnTo>
                    <a:pt x="97989" y="349077"/>
                  </a:lnTo>
                  <a:lnTo>
                    <a:pt x="6021" y="234938"/>
                  </a:lnTo>
                  <a:lnTo>
                    <a:pt x="5656" y="234117"/>
                  </a:lnTo>
                  <a:lnTo>
                    <a:pt x="4653" y="232931"/>
                  </a:lnTo>
                  <a:lnTo>
                    <a:pt x="1186" y="227548"/>
                  </a:lnTo>
                  <a:lnTo>
                    <a:pt x="0" y="220888"/>
                  </a:lnTo>
                  <a:lnTo>
                    <a:pt x="34214" y="72078"/>
                  </a:lnTo>
                  <a:lnTo>
                    <a:pt x="39050" y="66056"/>
                  </a:lnTo>
                  <a:lnTo>
                    <a:pt x="174721" y="1277"/>
                  </a:lnTo>
                  <a:lnTo>
                    <a:pt x="177914" y="456"/>
                  </a:lnTo>
                  <a:lnTo>
                    <a:pt x="181199" y="273"/>
                  </a:lnTo>
                  <a:lnTo>
                    <a:pt x="185213" y="0"/>
                  </a:lnTo>
                  <a:lnTo>
                    <a:pt x="189228" y="821"/>
                  </a:lnTo>
                  <a:lnTo>
                    <a:pt x="325720" y="66056"/>
                  </a:lnTo>
                  <a:lnTo>
                    <a:pt x="330556" y="72078"/>
                  </a:lnTo>
                  <a:lnTo>
                    <a:pt x="364953" y="221709"/>
                  </a:lnTo>
                  <a:lnTo>
                    <a:pt x="363128" y="229099"/>
                  </a:lnTo>
                  <a:lnTo>
                    <a:pt x="358748" y="234756"/>
                  </a:lnTo>
                  <a:lnTo>
                    <a:pt x="266689" y="349077"/>
                  </a:lnTo>
                  <a:lnTo>
                    <a:pt x="259664" y="352544"/>
                  </a:lnTo>
                  <a:close/>
                </a:path>
              </a:pathLst>
            </a:custGeom>
            <a:solidFill>
              <a:srgbClr val="FFFFFF"/>
            </a:solidFill>
          </p:spPr>
          <p:txBody>
            <a:bodyPr wrap="square" lIns="0" tIns="0" rIns="0" bIns="0" rtlCol="0"/>
            <a:lstStyle/>
            <a:p>
              <a:endParaRPr/>
            </a:p>
          </p:txBody>
        </p:sp>
        <p:sp>
          <p:nvSpPr>
            <p:cNvPr id="91" name="object 93">
              <a:extLst>
                <a:ext uri="{FF2B5EF4-FFF2-40B4-BE49-F238E27FC236}">
                  <a16:creationId xmlns:a16="http://schemas.microsoft.com/office/drawing/2014/main" id="{49B978A2-8CC0-437A-8F7F-4AB95502C03A}"/>
                </a:ext>
              </a:extLst>
            </p:cNvPr>
            <p:cNvSpPr/>
            <p:nvPr/>
          </p:nvSpPr>
          <p:spPr>
            <a:xfrm>
              <a:off x="6803637" y="2858859"/>
              <a:ext cx="343535" cy="331470"/>
            </a:xfrm>
            <a:custGeom>
              <a:avLst/>
              <a:gdLst/>
              <a:ahLst/>
              <a:cxnLst/>
              <a:rect l="l" t="t" r="r" b="b"/>
              <a:pathLst>
                <a:path w="343534" h="331469">
                  <a:moveTo>
                    <a:pt x="244062" y="331377"/>
                  </a:moveTo>
                  <a:lnTo>
                    <a:pt x="98811" y="331377"/>
                  </a:lnTo>
                  <a:lnTo>
                    <a:pt x="92150" y="328092"/>
                  </a:lnTo>
                  <a:lnTo>
                    <a:pt x="5656" y="220887"/>
                  </a:lnTo>
                  <a:lnTo>
                    <a:pt x="5292" y="220066"/>
                  </a:lnTo>
                  <a:lnTo>
                    <a:pt x="4379" y="218971"/>
                  </a:lnTo>
                  <a:lnTo>
                    <a:pt x="1094" y="213862"/>
                  </a:lnTo>
                  <a:lnTo>
                    <a:pt x="0" y="207567"/>
                  </a:lnTo>
                  <a:lnTo>
                    <a:pt x="32206" y="67789"/>
                  </a:lnTo>
                  <a:lnTo>
                    <a:pt x="164228" y="1186"/>
                  </a:lnTo>
                  <a:lnTo>
                    <a:pt x="174082" y="0"/>
                  </a:lnTo>
                  <a:lnTo>
                    <a:pt x="177823" y="821"/>
                  </a:lnTo>
                  <a:lnTo>
                    <a:pt x="306195" y="62133"/>
                  </a:lnTo>
                  <a:lnTo>
                    <a:pt x="310666" y="67789"/>
                  </a:lnTo>
                  <a:lnTo>
                    <a:pt x="343055" y="208388"/>
                  </a:lnTo>
                  <a:lnTo>
                    <a:pt x="341322" y="215322"/>
                  </a:lnTo>
                  <a:lnTo>
                    <a:pt x="337216" y="220614"/>
                  </a:lnTo>
                  <a:lnTo>
                    <a:pt x="255101" y="322800"/>
                  </a:lnTo>
                  <a:lnTo>
                    <a:pt x="250722" y="328092"/>
                  </a:lnTo>
                  <a:lnTo>
                    <a:pt x="244062" y="331377"/>
                  </a:lnTo>
                  <a:close/>
                </a:path>
              </a:pathLst>
            </a:custGeom>
            <a:solidFill>
              <a:srgbClr val="2874E2"/>
            </a:solidFill>
          </p:spPr>
          <p:txBody>
            <a:bodyPr wrap="square" lIns="0" tIns="0" rIns="0" bIns="0" rtlCol="0"/>
            <a:lstStyle/>
            <a:p>
              <a:endParaRPr/>
            </a:p>
          </p:txBody>
        </p:sp>
        <p:pic>
          <p:nvPicPr>
            <p:cNvPr id="92" name="object 94">
              <a:extLst>
                <a:ext uri="{FF2B5EF4-FFF2-40B4-BE49-F238E27FC236}">
                  <a16:creationId xmlns:a16="http://schemas.microsoft.com/office/drawing/2014/main" id="{1A81AD63-A026-41AE-AD1A-B838BA52B14E}"/>
                </a:ext>
              </a:extLst>
            </p:cNvPr>
            <p:cNvPicPr/>
            <p:nvPr/>
          </p:nvPicPr>
          <p:blipFill>
            <a:blip r:embed="rId9" cstate="print"/>
            <a:stretch>
              <a:fillRect/>
            </a:stretch>
          </p:blipFill>
          <p:spPr>
            <a:xfrm>
              <a:off x="6865679" y="2928383"/>
              <a:ext cx="218971" cy="192330"/>
            </a:xfrm>
            <a:prstGeom prst="rect">
              <a:avLst/>
            </a:prstGeom>
          </p:spPr>
        </p:pic>
      </p:grpSp>
      <p:pic>
        <p:nvPicPr>
          <p:cNvPr id="93" name="Picture 42" descr="Tanzu GemFire Developer Guide | VMware Tanzu">
            <a:extLst>
              <a:ext uri="{FF2B5EF4-FFF2-40B4-BE49-F238E27FC236}">
                <a16:creationId xmlns:a16="http://schemas.microsoft.com/office/drawing/2014/main" id="{665A5D9B-FFBF-4090-B96D-C10B3F6DE0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2194" y="2150624"/>
            <a:ext cx="856506" cy="241553"/>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0A323527-C686-49E8-B10D-E3FAF0CB6618}"/>
              </a:ext>
            </a:extLst>
          </p:cNvPr>
          <p:cNvSpPr/>
          <p:nvPr/>
        </p:nvSpPr>
        <p:spPr>
          <a:xfrm>
            <a:off x="7171357" y="2889165"/>
            <a:ext cx="774593" cy="521367"/>
          </a:xfrm>
          <a:prstGeom prst="rect">
            <a:avLst/>
          </a:prstGeom>
          <a:ln>
            <a:noFill/>
            <a:prstDash val="lgDash"/>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endParaRPr lang="en-US" sz="1200" dirty="0"/>
          </a:p>
        </p:txBody>
      </p:sp>
      <p:grpSp>
        <p:nvGrpSpPr>
          <p:cNvPr id="95" name="Group 94">
            <a:extLst>
              <a:ext uri="{FF2B5EF4-FFF2-40B4-BE49-F238E27FC236}">
                <a16:creationId xmlns:a16="http://schemas.microsoft.com/office/drawing/2014/main" id="{1A0021D2-5288-40B7-8CDB-510BE292303E}"/>
              </a:ext>
            </a:extLst>
          </p:cNvPr>
          <p:cNvGrpSpPr/>
          <p:nvPr/>
        </p:nvGrpSpPr>
        <p:grpSpPr>
          <a:xfrm>
            <a:off x="6929155" y="2945976"/>
            <a:ext cx="1217953" cy="307869"/>
            <a:chOff x="6035144" y="5185575"/>
            <a:chExt cx="1321024" cy="470071"/>
          </a:xfrm>
        </p:grpSpPr>
        <p:pic>
          <p:nvPicPr>
            <p:cNvPr id="96" name="Picture 95">
              <a:extLst>
                <a:ext uri="{FF2B5EF4-FFF2-40B4-BE49-F238E27FC236}">
                  <a16:creationId xmlns:a16="http://schemas.microsoft.com/office/drawing/2014/main" id="{99716B92-EADA-4B3C-B058-0D95FCD1135F}"/>
                </a:ext>
              </a:extLst>
            </p:cNvPr>
            <p:cNvPicPr>
              <a:picLocks noChangeAspect="1"/>
            </p:cNvPicPr>
            <p:nvPr/>
          </p:nvPicPr>
          <p:blipFill>
            <a:blip r:embed="rId11"/>
            <a:stretch>
              <a:fillRect/>
            </a:stretch>
          </p:blipFill>
          <p:spPr>
            <a:xfrm>
              <a:off x="6530968" y="5185575"/>
              <a:ext cx="307926" cy="306049"/>
            </a:xfrm>
            <a:prstGeom prst="rect">
              <a:avLst/>
            </a:prstGeom>
            <a:ln>
              <a:noFill/>
              <a:prstDash val="lgDash"/>
            </a:ln>
            <a:effectLst/>
          </p:spPr>
        </p:pic>
        <p:sp>
          <p:nvSpPr>
            <p:cNvPr id="97" name="TextBox 96">
              <a:extLst>
                <a:ext uri="{FF2B5EF4-FFF2-40B4-BE49-F238E27FC236}">
                  <a16:creationId xmlns:a16="http://schemas.microsoft.com/office/drawing/2014/main" id="{95467902-247E-4D77-A1EA-84EB9BBB8FF4}"/>
                </a:ext>
              </a:extLst>
            </p:cNvPr>
            <p:cNvSpPr txBox="1"/>
            <p:nvPr/>
          </p:nvSpPr>
          <p:spPr>
            <a:xfrm>
              <a:off x="6035144" y="5424813"/>
              <a:ext cx="1321024" cy="230833"/>
            </a:xfrm>
            <a:prstGeom prst="rect">
              <a:avLst/>
            </a:prstGeom>
            <a:noFill/>
          </p:spPr>
          <p:txBody>
            <a:bodyPr wrap="square" rtlCol="0">
              <a:spAutoFit/>
            </a:bodyPr>
            <a:lstStyle/>
            <a:p>
              <a:pPr marL="147955" marR="5080" lvl="0" indent="-135890" algn="ctr">
                <a:spcBef>
                  <a:spcPts val="95"/>
                </a:spcBef>
                <a:defRPr/>
              </a:pPr>
              <a:r>
                <a:rPr lang="en-US" sz="900" dirty="0">
                  <a:solidFill>
                    <a:schemeClr val="accent1">
                      <a:lumMod val="75000"/>
                    </a:schemeClr>
                  </a:solidFill>
                </a:rPr>
                <a:t>RESTful Service/API</a:t>
              </a:r>
            </a:p>
          </p:txBody>
        </p:sp>
      </p:grpSp>
      <p:pic>
        <p:nvPicPr>
          <p:cNvPr id="98" name="Picture 97">
            <a:extLst>
              <a:ext uri="{FF2B5EF4-FFF2-40B4-BE49-F238E27FC236}">
                <a16:creationId xmlns:a16="http://schemas.microsoft.com/office/drawing/2014/main" id="{993E4023-E09E-4CA9-B0AF-C00941C19154}"/>
              </a:ext>
            </a:extLst>
          </p:cNvPr>
          <p:cNvPicPr>
            <a:picLocks noChangeAspect="1"/>
          </p:cNvPicPr>
          <p:nvPr/>
        </p:nvPicPr>
        <p:blipFill>
          <a:blip r:embed="rId12"/>
          <a:stretch>
            <a:fillRect/>
          </a:stretch>
        </p:blipFill>
        <p:spPr>
          <a:xfrm>
            <a:off x="6694050" y="2101515"/>
            <a:ext cx="363149" cy="289190"/>
          </a:xfrm>
          <a:prstGeom prst="rect">
            <a:avLst/>
          </a:prstGeom>
        </p:spPr>
      </p:pic>
      <p:pic>
        <p:nvPicPr>
          <p:cNvPr id="99" name="Picture 98">
            <a:extLst>
              <a:ext uri="{FF2B5EF4-FFF2-40B4-BE49-F238E27FC236}">
                <a16:creationId xmlns:a16="http://schemas.microsoft.com/office/drawing/2014/main" id="{F8EB46B8-3698-43BD-AB96-86C52C566461}"/>
              </a:ext>
            </a:extLst>
          </p:cNvPr>
          <p:cNvPicPr>
            <a:picLocks noChangeAspect="1"/>
          </p:cNvPicPr>
          <p:nvPr/>
        </p:nvPicPr>
        <p:blipFill>
          <a:blip r:embed="rId12"/>
          <a:stretch>
            <a:fillRect/>
          </a:stretch>
        </p:blipFill>
        <p:spPr>
          <a:xfrm>
            <a:off x="6753764" y="3021934"/>
            <a:ext cx="363149" cy="289190"/>
          </a:xfrm>
          <a:prstGeom prst="rect">
            <a:avLst/>
          </a:prstGeom>
        </p:spPr>
      </p:pic>
      <p:sp>
        <p:nvSpPr>
          <p:cNvPr id="100" name="Rectangle 99">
            <a:extLst>
              <a:ext uri="{FF2B5EF4-FFF2-40B4-BE49-F238E27FC236}">
                <a16:creationId xmlns:a16="http://schemas.microsoft.com/office/drawing/2014/main" id="{208942E0-8D85-4A7E-9032-F5D7018C6EED}"/>
              </a:ext>
            </a:extLst>
          </p:cNvPr>
          <p:cNvSpPr/>
          <p:nvPr/>
        </p:nvSpPr>
        <p:spPr>
          <a:xfrm>
            <a:off x="4615379" y="1636381"/>
            <a:ext cx="1377783" cy="203002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AF9C91A-6DD9-4099-842D-5F2E423540A8}"/>
              </a:ext>
            </a:extLst>
          </p:cNvPr>
          <p:cNvSpPr/>
          <p:nvPr/>
        </p:nvSpPr>
        <p:spPr>
          <a:xfrm>
            <a:off x="6182399" y="1657817"/>
            <a:ext cx="2207497" cy="201682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147CD96-9C92-4378-8671-9AB84711D17C}"/>
              </a:ext>
            </a:extLst>
          </p:cNvPr>
          <p:cNvSpPr/>
          <p:nvPr/>
        </p:nvSpPr>
        <p:spPr>
          <a:xfrm>
            <a:off x="6430960" y="1906071"/>
            <a:ext cx="1836569" cy="634331"/>
          </a:xfrm>
          <a:prstGeom prst="rect">
            <a:avLst/>
          </a:prstGeom>
          <a:no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02DF4BE-9F3D-4ADD-883B-CA8CB74E337E}"/>
              </a:ext>
            </a:extLst>
          </p:cNvPr>
          <p:cNvSpPr/>
          <p:nvPr/>
        </p:nvSpPr>
        <p:spPr>
          <a:xfrm>
            <a:off x="6430960" y="2827158"/>
            <a:ext cx="1836569" cy="725277"/>
          </a:xfrm>
          <a:prstGeom prst="rect">
            <a:avLst/>
          </a:prstGeom>
          <a:no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03007E1-3374-406A-8BE0-2DAF2304CC5F}"/>
              </a:ext>
            </a:extLst>
          </p:cNvPr>
          <p:cNvSpPr/>
          <p:nvPr/>
        </p:nvSpPr>
        <p:spPr>
          <a:xfrm>
            <a:off x="6626662" y="3902586"/>
            <a:ext cx="1787782" cy="106029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bject 9">
            <a:extLst>
              <a:ext uri="{FF2B5EF4-FFF2-40B4-BE49-F238E27FC236}">
                <a16:creationId xmlns:a16="http://schemas.microsoft.com/office/drawing/2014/main" id="{2029338A-4C6A-4723-8E5E-02F43439CA38}"/>
              </a:ext>
            </a:extLst>
          </p:cNvPr>
          <p:cNvSpPr txBox="1"/>
          <p:nvPr/>
        </p:nvSpPr>
        <p:spPr>
          <a:xfrm>
            <a:off x="6810381" y="1725599"/>
            <a:ext cx="1049020" cy="168275"/>
          </a:xfrm>
          <a:prstGeom prst="rect">
            <a:avLst/>
          </a:prstGeom>
        </p:spPr>
        <p:txBody>
          <a:bodyPr vert="horz" wrap="square" lIns="0" tIns="16510" rIns="0" bIns="0" rtlCol="0">
            <a:spAutoFit/>
          </a:bodyPr>
          <a:lstStyle/>
          <a:p>
            <a:pPr marL="12700">
              <a:lnSpc>
                <a:spcPct val="100000"/>
              </a:lnSpc>
              <a:spcBef>
                <a:spcPts val="130"/>
              </a:spcBef>
            </a:pPr>
            <a:r>
              <a:rPr sz="900" b="1" spc="20" dirty="0">
                <a:latin typeface="Tahoma"/>
                <a:cs typeface="Tahoma"/>
              </a:rPr>
              <a:t>Backend</a:t>
            </a:r>
            <a:r>
              <a:rPr sz="900" b="1" spc="-55" dirty="0">
                <a:latin typeface="Tahoma"/>
                <a:cs typeface="Tahoma"/>
              </a:rPr>
              <a:t> </a:t>
            </a:r>
            <a:r>
              <a:rPr sz="900" b="1" spc="15" dirty="0">
                <a:latin typeface="Tahoma"/>
                <a:cs typeface="Tahoma"/>
              </a:rPr>
              <a:t>services</a:t>
            </a:r>
            <a:endParaRPr sz="900" dirty="0">
              <a:latin typeface="Tahoma"/>
              <a:cs typeface="Tahoma"/>
            </a:endParaRPr>
          </a:p>
        </p:txBody>
      </p:sp>
      <p:sp>
        <p:nvSpPr>
          <p:cNvPr id="106" name="object 9">
            <a:extLst>
              <a:ext uri="{FF2B5EF4-FFF2-40B4-BE49-F238E27FC236}">
                <a16:creationId xmlns:a16="http://schemas.microsoft.com/office/drawing/2014/main" id="{39A3E13B-06EC-45CD-81EC-11500B2480A2}"/>
              </a:ext>
            </a:extLst>
          </p:cNvPr>
          <p:cNvSpPr txBox="1"/>
          <p:nvPr/>
        </p:nvSpPr>
        <p:spPr>
          <a:xfrm>
            <a:off x="7130458" y="3972078"/>
            <a:ext cx="962900" cy="155171"/>
          </a:xfrm>
          <a:prstGeom prst="rect">
            <a:avLst/>
          </a:prstGeom>
        </p:spPr>
        <p:txBody>
          <a:bodyPr vert="horz" wrap="square" lIns="0" tIns="16510" rIns="0" bIns="0" rtlCol="0">
            <a:spAutoFit/>
          </a:bodyPr>
          <a:lstStyle/>
          <a:p>
            <a:pPr marL="12700">
              <a:lnSpc>
                <a:spcPct val="100000"/>
              </a:lnSpc>
              <a:spcBef>
                <a:spcPts val="130"/>
              </a:spcBef>
            </a:pPr>
            <a:r>
              <a:rPr lang="en-US" sz="900" b="1" spc="20" dirty="0">
                <a:latin typeface="Tahoma"/>
                <a:cs typeface="Tahoma"/>
              </a:rPr>
              <a:t>ABC</a:t>
            </a:r>
            <a:r>
              <a:rPr sz="900" b="1" spc="-55" dirty="0">
                <a:latin typeface="Tahoma"/>
                <a:cs typeface="Tahoma"/>
              </a:rPr>
              <a:t> </a:t>
            </a:r>
            <a:r>
              <a:rPr sz="900" b="1" spc="15" dirty="0">
                <a:latin typeface="Tahoma"/>
                <a:cs typeface="Tahoma"/>
              </a:rPr>
              <a:t>services</a:t>
            </a:r>
            <a:endParaRPr sz="900" dirty="0">
              <a:latin typeface="Tahoma"/>
              <a:cs typeface="Tahoma"/>
            </a:endParaRPr>
          </a:p>
        </p:txBody>
      </p:sp>
      <p:grpSp>
        <p:nvGrpSpPr>
          <p:cNvPr id="107" name="object 91">
            <a:extLst>
              <a:ext uri="{FF2B5EF4-FFF2-40B4-BE49-F238E27FC236}">
                <a16:creationId xmlns:a16="http://schemas.microsoft.com/office/drawing/2014/main" id="{15E12CCA-22BB-48A3-ADBF-F79CD0DEBD7B}"/>
              </a:ext>
            </a:extLst>
          </p:cNvPr>
          <p:cNvGrpSpPr/>
          <p:nvPr/>
        </p:nvGrpSpPr>
        <p:grpSpPr>
          <a:xfrm>
            <a:off x="5722655" y="1493943"/>
            <a:ext cx="365125" cy="353060"/>
            <a:chOff x="6792688" y="2848275"/>
            <a:chExt cx="365125" cy="353060"/>
          </a:xfrm>
        </p:grpSpPr>
        <p:sp>
          <p:nvSpPr>
            <p:cNvPr id="108" name="object 92">
              <a:extLst>
                <a:ext uri="{FF2B5EF4-FFF2-40B4-BE49-F238E27FC236}">
                  <a16:creationId xmlns:a16="http://schemas.microsoft.com/office/drawing/2014/main" id="{F6406AE1-BF3A-4FFF-BFD3-7E2D362AB296}"/>
                </a:ext>
              </a:extLst>
            </p:cNvPr>
            <p:cNvSpPr/>
            <p:nvPr/>
          </p:nvSpPr>
          <p:spPr>
            <a:xfrm>
              <a:off x="6792688" y="2848275"/>
              <a:ext cx="365125" cy="353060"/>
            </a:xfrm>
            <a:custGeom>
              <a:avLst/>
              <a:gdLst/>
              <a:ahLst/>
              <a:cxnLst/>
              <a:rect l="l" t="t" r="r" b="b"/>
              <a:pathLst>
                <a:path w="365125" h="353060">
                  <a:moveTo>
                    <a:pt x="259664" y="352544"/>
                  </a:moveTo>
                  <a:lnTo>
                    <a:pt x="105106" y="352544"/>
                  </a:lnTo>
                  <a:lnTo>
                    <a:pt x="97989" y="349077"/>
                  </a:lnTo>
                  <a:lnTo>
                    <a:pt x="6021" y="234938"/>
                  </a:lnTo>
                  <a:lnTo>
                    <a:pt x="5656" y="234117"/>
                  </a:lnTo>
                  <a:lnTo>
                    <a:pt x="4653" y="232931"/>
                  </a:lnTo>
                  <a:lnTo>
                    <a:pt x="1186" y="227548"/>
                  </a:lnTo>
                  <a:lnTo>
                    <a:pt x="0" y="220888"/>
                  </a:lnTo>
                  <a:lnTo>
                    <a:pt x="34214" y="72078"/>
                  </a:lnTo>
                  <a:lnTo>
                    <a:pt x="39050" y="66056"/>
                  </a:lnTo>
                  <a:lnTo>
                    <a:pt x="174721" y="1277"/>
                  </a:lnTo>
                  <a:lnTo>
                    <a:pt x="177914" y="456"/>
                  </a:lnTo>
                  <a:lnTo>
                    <a:pt x="181199" y="273"/>
                  </a:lnTo>
                  <a:lnTo>
                    <a:pt x="185213" y="0"/>
                  </a:lnTo>
                  <a:lnTo>
                    <a:pt x="189228" y="821"/>
                  </a:lnTo>
                  <a:lnTo>
                    <a:pt x="325720" y="66056"/>
                  </a:lnTo>
                  <a:lnTo>
                    <a:pt x="330556" y="72078"/>
                  </a:lnTo>
                  <a:lnTo>
                    <a:pt x="364953" y="221709"/>
                  </a:lnTo>
                  <a:lnTo>
                    <a:pt x="363128" y="229099"/>
                  </a:lnTo>
                  <a:lnTo>
                    <a:pt x="358748" y="234756"/>
                  </a:lnTo>
                  <a:lnTo>
                    <a:pt x="266689" y="349077"/>
                  </a:lnTo>
                  <a:lnTo>
                    <a:pt x="259664" y="352544"/>
                  </a:lnTo>
                  <a:close/>
                </a:path>
              </a:pathLst>
            </a:custGeom>
            <a:solidFill>
              <a:srgbClr val="FFFFFF"/>
            </a:solidFill>
          </p:spPr>
          <p:txBody>
            <a:bodyPr wrap="square" lIns="0" tIns="0" rIns="0" bIns="0" rtlCol="0"/>
            <a:lstStyle/>
            <a:p>
              <a:endParaRPr/>
            </a:p>
          </p:txBody>
        </p:sp>
        <p:sp>
          <p:nvSpPr>
            <p:cNvPr id="109" name="object 93">
              <a:extLst>
                <a:ext uri="{FF2B5EF4-FFF2-40B4-BE49-F238E27FC236}">
                  <a16:creationId xmlns:a16="http://schemas.microsoft.com/office/drawing/2014/main" id="{07DA1C3C-A7CE-412C-830A-C030D6750128}"/>
                </a:ext>
              </a:extLst>
            </p:cNvPr>
            <p:cNvSpPr/>
            <p:nvPr/>
          </p:nvSpPr>
          <p:spPr>
            <a:xfrm>
              <a:off x="6803637" y="2858859"/>
              <a:ext cx="343535" cy="331470"/>
            </a:xfrm>
            <a:custGeom>
              <a:avLst/>
              <a:gdLst/>
              <a:ahLst/>
              <a:cxnLst/>
              <a:rect l="l" t="t" r="r" b="b"/>
              <a:pathLst>
                <a:path w="343534" h="331469">
                  <a:moveTo>
                    <a:pt x="244062" y="331377"/>
                  </a:moveTo>
                  <a:lnTo>
                    <a:pt x="98811" y="331377"/>
                  </a:lnTo>
                  <a:lnTo>
                    <a:pt x="92150" y="328092"/>
                  </a:lnTo>
                  <a:lnTo>
                    <a:pt x="5656" y="220887"/>
                  </a:lnTo>
                  <a:lnTo>
                    <a:pt x="5292" y="220066"/>
                  </a:lnTo>
                  <a:lnTo>
                    <a:pt x="4379" y="218971"/>
                  </a:lnTo>
                  <a:lnTo>
                    <a:pt x="1094" y="213862"/>
                  </a:lnTo>
                  <a:lnTo>
                    <a:pt x="0" y="207567"/>
                  </a:lnTo>
                  <a:lnTo>
                    <a:pt x="32206" y="67789"/>
                  </a:lnTo>
                  <a:lnTo>
                    <a:pt x="164228" y="1186"/>
                  </a:lnTo>
                  <a:lnTo>
                    <a:pt x="174082" y="0"/>
                  </a:lnTo>
                  <a:lnTo>
                    <a:pt x="177823" y="821"/>
                  </a:lnTo>
                  <a:lnTo>
                    <a:pt x="306195" y="62133"/>
                  </a:lnTo>
                  <a:lnTo>
                    <a:pt x="310666" y="67789"/>
                  </a:lnTo>
                  <a:lnTo>
                    <a:pt x="343055" y="208388"/>
                  </a:lnTo>
                  <a:lnTo>
                    <a:pt x="341322" y="215322"/>
                  </a:lnTo>
                  <a:lnTo>
                    <a:pt x="337216" y="220614"/>
                  </a:lnTo>
                  <a:lnTo>
                    <a:pt x="255101" y="322800"/>
                  </a:lnTo>
                  <a:lnTo>
                    <a:pt x="250722" y="328092"/>
                  </a:lnTo>
                  <a:lnTo>
                    <a:pt x="244062" y="331377"/>
                  </a:lnTo>
                  <a:close/>
                </a:path>
              </a:pathLst>
            </a:custGeom>
            <a:solidFill>
              <a:srgbClr val="2874E2"/>
            </a:solidFill>
          </p:spPr>
          <p:txBody>
            <a:bodyPr wrap="square" lIns="0" tIns="0" rIns="0" bIns="0" rtlCol="0"/>
            <a:lstStyle/>
            <a:p>
              <a:endParaRPr/>
            </a:p>
          </p:txBody>
        </p:sp>
        <p:pic>
          <p:nvPicPr>
            <p:cNvPr id="110" name="object 94">
              <a:extLst>
                <a:ext uri="{FF2B5EF4-FFF2-40B4-BE49-F238E27FC236}">
                  <a16:creationId xmlns:a16="http://schemas.microsoft.com/office/drawing/2014/main" id="{82AF0D9A-B013-4812-ADF9-CACE4E0ECCBD}"/>
                </a:ext>
              </a:extLst>
            </p:cNvPr>
            <p:cNvPicPr/>
            <p:nvPr/>
          </p:nvPicPr>
          <p:blipFill>
            <a:blip r:embed="rId9" cstate="print"/>
            <a:stretch>
              <a:fillRect/>
            </a:stretch>
          </p:blipFill>
          <p:spPr>
            <a:xfrm>
              <a:off x="6865679" y="2928383"/>
              <a:ext cx="218971" cy="192330"/>
            </a:xfrm>
            <a:prstGeom prst="rect">
              <a:avLst/>
            </a:prstGeom>
          </p:spPr>
        </p:pic>
      </p:grpSp>
      <p:grpSp>
        <p:nvGrpSpPr>
          <p:cNvPr id="111" name="object 91">
            <a:extLst>
              <a:ext uri="{FF2B5EF4-FFF2-40B4-BE49-F238E27FC236}">
                <a16:creationId xmlns:a16="http://schemas.microsoft.com/office/drawing/2014/main" id="{8B4287BE-1032-4046-B8D9-38612CF68E48}"/>
              </a:ext>
            </a:extLst>
          </p:cNvPr>
          <p:cNvGrpSpPr/>
          <p:nvPr/>
        </p:nvGrpSpPr>
        <p:grpSpPr>
          <a:xfrm>
            <a:off x="8144186" y="1502275"/>
            <a:ext cx="365125" cy="353060"/>
            <a:chOff x="6792688" y="2848275"/>
            <a:chExt cx="365125" cy="353060"/>
          </a:xfrm>
        </p:grpSpPr>
        <p:sp>
          <p:nvSpPr>
            <p:cNvPr id="112" name="object 92">
              <a:extLst>
                <a:ext uri="{FF2B5EF4-FFF2-40B4-BE49-F238E27FC236}">
                  <a16:creationId xmlns:a16="http://schemas.microsoft.com/office/drawing/2014/main" id="{29E3FB93-5C57-41C7-9142-3FE3AA32B630}"/>
                </a:ext>
              </a:extLst>
            </p:cNvPr>
            <p:cNvSpPr/>
            <p:nvPr/>
          </p:nvSpPr>
          <p:spPr>
            <a:xfrm>
              <a:off x="6792688" y="2848275"/>
              <a:ext cx="365125" cy="353060"/>
            </a:xfrm>
            <a:custGeom>
              <a:avLst/>
              <a:gdLst/>
              <a:ahLst/>
              <a:cxnLst/>
              <a:rect l="l" t="t" r="r" b="b"/>
              <a:pathLst>
                <a:path w="365125" h="353060">
                  <a:moveTo>
                    <a:pt x="259664" y="352544"/>
                  </a:moveTo>
                  <a:lnTo>
                    <a:pt x="105106" y="352544"/>
                  </a:lnTo>
                  <a:lnTo>
                    <a:pt x="97989" y="349077"/>
                  </a:lnTo>
                  <a:lnTo>
                    <a:pt x="6021" y="234938"/>
                  </a:lnTo>
                  <a:lnTo>
                    <a:pt x="5656" y="234117"/>
                  </a:lnTo>
                  <a:lnTo>
                    <a:pt x="4653" y="232931"/>
                  </a:lnTo>
                  <a:lnTo>
                    <a:pt x="1186" y="227548"/>
                  </a:lnTo>
                  <a:lnTo>
                    <a:pt x="0" y="220888"/>
                  </a:lnTo>
                  <a:lnTo>
                    <a:pt x="34214" y="72078"/>
                  </a:lnTo>
                  <a:lnTo>
                    <a:pt x="39050" y="66056"/>
                  </a:lnTo>
                  <a:lnTo>
                    <a:pt x="174721" y="1277"/>
                  </a:lnTo>
                  <a:lnTo>
                    <a:pt x="177914" y="456"/>
                  </a:lnTo>
                  <a:lnTo>
                    <a:pt x="181199" y="273"/>
                  </a:lnTo>
                  <a:lnTo>
                    <a:pt x="185213" y="0"/>
                  </a:lnTo>
                  <a:lnTo>
                    <a:pt x="189228" y="821"/>
                  </a:lnTo>
                  <a:lnTo>
                    <a:pt x="325720" y="66056"/>
                  </a:lnTo>
                  <a:lnTo>
                    <a:pt x="330556" y="72078"/>
                  </a:lnTo>
                  <a:lnTo>
                    <a:pt x="364953" y="221709"/>
                  </a:lnTo>
                  <a:lnTo>
                    <a:pt x="363128" y="229099"/>
                  </a:lnTo>
                  <a:lnTo>
                    <a:pt x="358748" y="234756"/>
                  </a:lnTo>
                  <a:lnTo>
                    <a:pt x="266689" y="349077"/>
                  </a:lnTo>
                  <a:lnTo>
                    <a:pt x="259664" y="352544"/>
                  </a:lnTo>
                  <a:close/>
                </a:path>
              </a:pathLst>
            </a:custGeom>
            <a:solidFill>
              <a:srgbClr val="FFFFFF"/>
            </a:solidFill>
          </p:spPr>
          <p:txBody>
            <a:bodyPr wrap="square" lIns="0" tIns="0" rIns="0" bIns="0" rtlCol="0"/>
            <a:lstStyle/>
            <a:p>
              <a:endParaRPr/>
            </a:p>
          </p:txBody>
        </p:sp>
        <p:sp>
          <p:nvSpPr>
            <p:cNvPr id="113" name="object 93">
              <a:extLst>
                <a:ext uri="{FF2B5EF4-FFF2-40B4-BE49-F238E27FC236}">
                  <a16:creationId xmlns:a16="http://schemas.microsoft.com/office/drawing/2014/main" id="{0395D1B7-6AC1-46FF-8498-233037FA2734}"/>
                </a:ext>
              </a:extLst>
            </p:cNvPr>
            <p:cNvSpPr/>
            <p:nvPr/>
          </p:nvSpPr>
          <p:spPr>
            <a:xfrm>
              <a:off x="6803637" y="2858859"/>
              <a:ext cx="343535" cy="331470"/>
            </a:xfrm>
            <a:custGeom>
              <a:avLst/>
              <a:gdLst/>
              <a:ahLst/>
              <a:cxnLst/>
              <a:rect l="l" t="t" r="r" b="b"/>
              <a:pathLst>
                <a:path w="343534" h="331469">
                  <a:moveTo>
                    <a:pt x="244062" y="331377"/>
                  </a:moveTo>
                  <a:lnTo>
                    <a:pt x="98811" y="331377"/>
                  </a:lnTo>
                  <a:lnTo>
                    <a:pt x="92150" y="328092"/>
                  </a:lnTo>
                  <a:lnTo>
                    <a:pt x="5656" y="220887"/>
                  </a:lnTo>
                  <a:lnTo>
                    <a:pt x="5292" y="220066"/>
                  </a:lnTo>
                  <a:lnTo>
                    <a:pt x="4379" y="218971"/>
                  </a:lnTo>
                  <a:lnTo>
                    <a:pt x="1094" y="213862"/>
                  </a:lnTo>
                  <a:lnTo>
                    <a:pt x="0" y="207567"/>
                  </a:lnTo>
                  <a:lnTo>
                    <a:pt x="32206" y="67789"/>
                  </a:lnTo>
                  <a:lnTo>
                    <a:pt x="164228" y="1186"/>
                  </a:lnTo>
                  <a:lnTo>
                    <a:pt x="174082" y="0"/>
                  </a:lnTo>
                  <a:lnTo>
                    <a:pt x="177823" y="821"/>
                  </a:lnTo>
                  <a:lnTo>
                    <a:pt x="306195" y="62133"/>
                  </a:lnTo>
                  <a:lnTo>
                    <a:pt x="310666" y="67789"/>
                  </a:lnTo>
                  <a:lnTo>
                    <a:pt x="343055" y="208388"/>
                  </a:lnTo>
                  <a:lnTo>
                    <a:pt x="341322" y="215322"/>
                  </a:lnTo>
                  <a:lnTo>
                    <a:pt x="337216" y="220614"/>
                  </a:lnTo>
                  <a:lnTo>
                    <a:pt x="255101" y="322800"/>
                  </a:lnTo>
                  <a:lnTo>
                    <a:pt x="250722" y="328092"/>
                  </a:lnTo>
                  <a:lnTo>
                    <a:pt x="244062" y="331377"/>
                  </a:lnTo>
                  <a:close/>
                </a:path>
              </a:pathLst>
            </a:custGeom>
            <a:solidFill>
              <a:srgbClr val="2874E2"/>
            </a:solidFill>
          </p:spPr>
          <p:txBody>
            <a:bodyPr wrap="square" lIns="0" tIns="0" rIns="0" bIns="0" rtlCol="0"/>
            <a:lstStyle/>
            <a:p>
              <a:endParaRPr/>
            </a:p>
          </p:txBody>
        </p:sp>
        <p:pic>
          <p:nvPicPr>
            <p:cNvPr id="114" name="object 94">
              <a:extLst>
                <a:ext uri="{FF2B5EF4-FFF2-40B4-BE49-F238E27FC236}">
                  <a16:creationId xmlns:a16="http://schemas.microsoft.com/office/drawing/2014/main" id="{692FE45F-2144-4350-8A71-EBBB56160DB8}"/>
                </a:ext>
              </a:extLst>
            </p:cNvPr>
            <p:cNvPicPr/>
            <p:nvPr/>
          </p:nvPicPr>
          <p:blipFill>
            <a:blip r:embed="rId9" cstate="print"/>
            <a:stretch>
              <a:fillRect/>
            </a:stretch>
          </p:blipFill>
          <p:spPr>
            <a:xfrm>
              <a:off x="6865679" y="2928383"/>
              <a:ext cx="218971" cy="192330"/>
            </a:xfrm>
            <a:prstGeom prst="rect">
              <a:avLst/>
            </a:prstGeom>
          </p:spPr>
        </p:pic>
      </p:grpSp>
      <p:grpSp>
        <p:nvGrpSpPr>
          <p:cNvPr id="115" name="object 91">
            <a:extLst>
              <a:ext uri="{FF2B5EF4-FFF2-40B4-BE49-F238E27FC236}">
                <a16:creationId xmlns:a16="http://schemas.microsoft.com/office/drawing/2014/main" id="{D7580FB7-812F-44FC-8510-551B03CB4D77}"/>
              </a:ext>
            </a:extLst>
          </p:cNvPr>
          <p:cNvGrpSpPr/>
          <p:nvPr/>
        </p:nvGrpSpPr>
        <p:grpSpPr>
          <a:xfrm>
            <a:off x="8157138" y="3749268"/>
            <a:ext cx="365125" cy="353060"/>
            <a:chOff x="6792688" y="2848275"/>
            <a:chExt cx="365125" cy="353060"/>
          </a:xfrm>
        </p:grpSpPr>
        <p:sp>
          <p:nvSpPr>
            <p:cNvPr id="116" name="object 92">
              <a:extLst>
                <a:ext uri="{FF2B5EF4-FFF2-40B4-BE49-F238E27FC236}">
                  <a16:creationId xmlns:a16="http://schemas.microsoft.com/office/drawing/2014/main" id="{D885AA11-371F-4470-9552-BBB134DE3E7D}"/>
                </a:ext>
              </a:extLst>
            </p:cNvPr>
            <p:cNvSpPr/>
            <p:nvPr/>
          </p:nvSpPr>
          <p:spPr>
            <a:xfrm>
              <a:off x="6792688" y="2848275"/>
              <a:ext cx="365125" cy="353060"/>
            </a:xfrm>
            <a:custGeom>
              <a:avLst/>
              <a:gdLst/>
              <a:ahLst/>
              <a:cxnLst/>
              <a:rect l="l" t="t" r="r" b="b"/>
              <a:pathLst>
                <a:path w="365125" h="353060">
                  <a:moveTo>
                    <a:pt x="259664" y="352544"/>
                  </a:moveTo>
                  <a:lnTo>
                    <a:pt x="105106" y="352544"/>
                  </a:lnTo>
                  <a:lnTo>
                    <a:pt x="97989" y="349077"/>
                  </a:lnTo>
                  <a:lnTo>
                    <a:pt x="6021" y="234938"/>
                  </a:lnTo>
                  <a:lnTo>
                    <a:pt x="5656" y="234117"/>
                  </a:lnTo>
                  <a:lnTo>
                    <a:pt x="4653" y="232931"/>
                  </a:lnTo>
                  <a:lnTo>
                    <a:pt x="1186" y="227548"/>
                  </a:lnTo>
                  <a:lnTo>
                    <a:pt x="0" y="220888"/>
                  </a:lnTo>
                  <a:lnTo>
                    <a:pt x="34214" y="72078"/>
                  </a:lnTo>
                  <a:lnTo>
                    <a:pt x="39050" y="66056"/>
                  </a:lnTo>
                  <a:lnTo>
                    <a:pt x="174721" y="1277"/>
                  </a:lnTo>
                  <a:lnTo>
                    <a:pt x="177914" y="456"/>
                  </a:lnTo>
                  <a:lnTo>
                    <a:pt x="181199" y="273"/>
                  </a:lnTo>
                  <a:lnTo>
                    <a:pt x="185213" y="0"/>
                  </a:lnTo>
                  <a:lnTo>
                    <a:pt x="189228" y="821"/>
                  </a:lnTo>
                  <a:lnTo>
                    <a:pt x="325720" y="66056"/>
                  </a:lnTo>
                  <a:lnTo>
                    <a:pt x="330556" y="72078"/>
                  </a:lnTo>
                  <a:lnTo>
                    <a:pt x="364953" y="221709"/>
                  </a:lnTo>
                  <a:lnTo>
                    <a:pt x="363128" y="229099"/>
                  </a:lnTo>
                  <a:lnTo>
                    <a:pt x="358748" y="234756"/>
                  </a:lnTo>
                  <a:lnTo>
                    <a:pt x="266689" y="349077"/>
                  </a:lnTo>
                  <a:lnTo>
                    <a:pt x="259664" y="352544"/>
                  </a:lnTo>
                  <a:close/>
                </a:path>
              </a:pathLst>
            </a:custGeom>
            <a:solidFill>
              <a:srgbClr val="FFFFFF"/>
            </a:solidFill>
          </p:spPr>
          <p:txBody>
            <a:bodyPr wrap="square" lIns="0" tIns="0" rIns="0" bIns="0" rtlCol="0"/>
            <a:lstStyle/>
            <a:p>
              <a:endParaRPr/>
            </a:p>
          </p:txBody>
        </p:sp>
        <p:sp>
          <p:nvSpPr>
            <p:cNvPr id="117" name="object 93">
              <a:extLst>
                <a:ext uri="{FF2B5EF4-FFF2-40B4-BE49-F238E27FC236}">
                  <a16:creationId xmlns:a16="http://schemas.microsoft.com/office/drawing/2014/main" id="{1E96FDA7-9A1C-4D04-9470-F6AF3341219C}"/>
                </a:ext>
              </a:extLst>
            </p:cNvPr>
            <p:cNvSpPr/>
            <p:nvPr/>
          </p:nvSpPr>
          <p:spPr>
            <a:xfrm>
              <a:off x="6803637" y="2858859"/>
              <a:ext cx="343535" cy="331470"/>
            </a:xfrm>
            <a:custGeom>
              <a:avLst/>
              <a:gdLst/>
              <a:ahLst/>
              <a:cxnLst/>
              <a:rect l="l" t="t" r="r" b="b"/>
              <a:pathLst>
                <a:path w="343534" h="331469">
                  <a:moveTo>
                    <a:pt x="244062" y="331377"/>
                  </a:moveTo>
                  <a:lnTo>
                    <a:pt x="98811" y="331377"/>
                  </a:lnTo>
                  <a:lnTo>
                    <a:pt x="92150" y="328092"/>
                  </a:lnTo>
                  <a:lnTo>
                    <a:pt x="5656" y="220887"/>
                  </a:lnTo>
                  <a:lnTo>
                    <a:pt x="5292" y="220066"/>
                  </a:lnTo>
                  <a:lnTo>
                    <a:pt x="4379" y="218971"/>
                  </a:lnTo>
                  <a:lnTo>
                    <a:pt x="1094" y="213862"/>
                  </a:lnTo>
                  <a:lnTo>
                    <a:pt x="0" y="207567"/>
                  </a:lnTo>
                  <a:lnTo>
                    <a:pt x="32206" y="67789"/>
                  </a:lnTo>
                  <a:lnTo>
                    <a:pt x="164228" y="1186"/>
                  </a:lnTo>
                  <a:lnTo>
                    <a:pt x="174082" y="0"/>
                  </a:lnTo>
                  <a:lnTo>
                    <a:pt x="177823" y="821"/>
                  </a:lnTo>
                  <a:lnTo>
                    <a:pt x="306195" y="62133"/>
                  </a:lnTo>
                  <a:lnTo>
                    <a:pt x="310666" y="67789"/>
                  </a:lnTo>
                  <a:lnTo>
                    <a:pt x="343055" y="208388"/>
                  </a:lnTo>
                  <a:lnTo>
                    <a:pt x="341322" y="215322"/>
                  </a:lnTo>
                  <a:lnTo>
                    <a:pt x="337216" y="220614"/>
                  </a:lnTo>
                  <a:lnTo>
                    <a:pt x="255101" y="322800"/>
                  </a:lnTo>
                  <a:lnTo>
                    <a:pt x="250722" y="328092"/>
                  </a:lnTo>
                  <a:lnTo>
                    <a:pt x="244062" y="331377"/>
                  </a:lnTo>
                  <a:close/>
                </a:path>
              </a:pathLst>
            </a:custGeom>
            <a:solidFill>
              <a:srgbClr val="2874E2"/>
            </a:solidFill>
          </p:spPr>
          <p:txBody>
            <a:bodyPr wrap="square" lIns="0" tIns="0" rIns="0" bIns="0" rtlCol="0"/>
            <a:lstStyle/>
            <a:p>
              <a:endParaRPr/>
            </a:p>
          </p:txBody>
        </p:sp>
        <p:pic>
          <p:nvPicPr>
            <p:cNvPr id="118" name="object 94">
              <a:extLst>
                <a:ext uri="{FF2B5EF4-FFF2-40B4-BE49-F238E27FC236}">
                  <a16:creationId xmlns:a16="http://schemas.microsoft.com/office/drawing/2014/main" id="{E2AFFD7E-D1CE-4A2E-9908-CAFC5B727E67}"/>
                </a:ext>
              </a:extLst>
            </p:cNvPr>
            <p:cNvPicPr/>
            <p:nvPr/>
          </p:nvPicPr>
          <p:blipFill>
            <a:blip r:embed="rId9" cstate="print"/>
            <a:stretch>
              <a:fillRect/>
            </a:stretch>
          </p:blipFill>
          <p:spPr>
            <a:xfrm>
              <a:off x="6865679" y="2928383"/>
              <a:ext cx="218971" cy="192330"/>
            </a:xfrm>
            <a:prstGeom prst="rect">
              <a:avLst/>
            </a:prstGeom>
          </p:spPr>
        </p:pic>
      </p:grpSp>
      <p:sp>
        <p:nvSpPr>
          <p:cNvPr id="119" name="Rectangle 118">
            <a:extLst>
              <a:ext uri="{FF2B5EF4-FFF2-40B4-BE49-F238E27FC236}">
                <a16:creationId xmlns:a16="http://schemas.microsoft.com/office/drawing/2014/main" id="{7CAC0121-CE2B-4C42-8425-4340F862B4F9}"/>
              </a:ext>
            </a:extLst>
          </p:cNvPr>
          <p:cNvSpPr/>
          <p:nvPr/>
        </p:nvSpPr>
        <p:spPr>
          <a:xfrm>
            <a:off x="7171357" y="4304089"/>
            <a:ext cx="811029" cy="473984"/>
          </a:xfrm>
          <a:prstGeom prst="rect">
            <a:avLst/>
          </a:prstGeom>
          <a:ln>
            <a:noFill/>
            <a:prstDash val="lgDash"/>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endParaRPr lang="en-US" sz="1200" dirty="0"/>
          </a:p>
        </p:txBody>
      </p:sp>
      <p:grpSp>
        <p:nvGrpSpPr>
          <p:cNvPr id="120" name="Group 119">
            <a:extLst>
              <a:ext uri="{FF2B5EF4-FFF2-40B4-BE49-F238E27FC236}">
                <a16:creationId xmlns:a16="http://schemas.microsoft.com/office/drawing/2014/main" id="{AA50B803-741A-4907-A8CF-916FCD00A1FC}"/>
              </a:ext>
            </a:extLst>
          </p:cNvPr>
          <p:cNvGrpSpPr/>
          <p:nvPr/>
        </p:nvGrpSpPr>
        <p:grpSpPr>
          <a:xfrm>
            <a:off x="6982371" y="4313787"/>
            <a:ext cx="1117964" cy="314087"/>
            <a:chOff x="6310440" y="5188576"/>
            <a:chExt cx="1321024" cy="479566"/>
          </a:xfrm>
        </p:grpSpPr>
        <p:pic>
          <p:nvPicPr>
            <p:cNvPr id="121" name="Picture 120">
              <a:extLst>
                <a:ext uri="{FF2B5EF4-FFF2-40B4-BE49-F238E27FC236}">
                  <a16:creationId xmlns:a16="http://schemas.microsoft.com/office/drawing/2014/main" id="{0B7A3B09-FA6F-44C2-B639-CB57FD180537}"/>
                </a:ext>
              </a:extLst>
            </p:cNvPr>
            <p:cNvPicPr>
              <a:picLocks noChangeAspect="1"/>
            </p:cNvPicPr>
            <p:nvPr/>
          </p:nvPicPr>
          <p:blipFill>
            <a:blip r:embed="rId11"/>
            <a:stretch>
              <a:fillRect/>
            </a:stretch>
          </p:blipFill>
          <p:spPr>
            <a:xfrm>
              <a:off x="6797448" y="5188576"/>
              <a:ext cx="307927" cy="306049"/>
            </a:xfrm>
            <a:prstGeom prst="rect">
              <a:avLst/>
            </a:prstGeom>
            <a:ln>
              <a:noFill/>
              <a:prstDash val="lgDash"/>
            </a:ln>
            <a:effectLst/>
          </p:spPr>
        </p:pic>
        <p:sp>
          <p:nvSpPr>
            <p:cNvPr id="122" name="TextBox 121">
              <a:extLst>
                <a:ext uri="{FF2B5EF4-FFF2-40B4-BE49-F238E27FC236}">
                  <a16:creationId xmlns:a16="http://schemas.microsoft.com/office/drawing/2014/main" id="{6B48F9BF-D2D9-484D-BB7E-8D94BF04BB54}"/>
                </a:ext>
              </a:extLst>
            </p:cNvPr>
            <p:cNvSpPr txBox="1"/>
            <p:nvPr/>
          </p:nvSpPr>
          <p:spPr>
            <a:xfrm>
              <a:off x="6310440" y="5437309"/>
              <a:ext cx="1321024" cy="230833"/>
            </a:xfrm>
            <a:prstGeom prst="rect">
              <a:avLst/>
            </a:prstGeom>
            <a:noFill/>
          </p:spPr>
          <p:txBody>
            <a:bodyPr wrap="square" rtlCol="0">
              <a:spAutoFit/>
            </a:bodyPr>
            <a:lstStyle/>
            <a:p>
              <a:pPr marL="147955" marR="5080" lvl="0" indent="-135890" algn="ctr">
                <a:spcBef>
                  <a:spcPts val="95"/>
                </a:spcBef>
                <a:defRPr/>
              </a:pPr>
              <a:r>
                <a:rPr lang="en-US" sz="900" dirty="0">
                  <a:solidFill>
                    <a:schemeClr val="accent1">
                      <a:lumMod val="75000"/>
                    </a:schemeClr>
                  </a:solidFill>
                </a:rPr>
                <a:t>RESTful Service/API</a:t>
              </a:r>
            </a:p>
          </p:txBody>
        </p:sp>
      </p:grpSp>
      <p:pic>
        <p:nvPicPr>
          <p:cNvPr id="123" name="Picture 122">
            <a:extLst>
              <a:ext uri="{FF2B5EF4-FFF2-40B4-BE49-F238E27FC236}">
                <a16:creationId xmlns:a16="http://schemas.microsoft.com/office/drawing/2014/main" id="{B0B98B56-DD32-4130-9C23-E1DC085F329C}"/>
              </a:ext>
            </a:extLst>
          </p:cNvPr>
          <p:cNvPicPr>
            <a:picLocks noChangeAspect="1"/>
          </p:cNvPicPr>
          <p:nvPr/>
        </p:nvPicPr>
        <p:blipFill>
          <a:blip r:embed="rId12"/>
          <a:stretch>
            <a:fillRect/>
          </a:stretch>
        </p:blipFill>
        <p:spPr>
          <a:xfrm>
            <a:off x="6776160" y="4199710"/>
            <a:ext cx="333336" cy="289190"/>
          </a:xfrm>
          <a:prstGeom prst="rect">
            <a:avLst/>
          </a:prstGeom>
        </p:spPr>
      </p:pic>
      <p:pic>
        <p:nvPicPr>
          <p:cNvPr id="125" name="Graphic 124" descr="Tablet">
            <a:extLst>
              <a:ext uri="{FF2B5EF4-FFF2-40B4-BE49-F238E27FC236}">
                <a16:creationId xmlns:a16="http://schemas.microsoft.com/office/drawing/2014/main" id="{1655DD4D-44C1-4724-B2BD-C319F8E69D14}"/>
              </a:ext>
            </a:extLst>
          </p:cNvPr>
          <p:cNvPicPr>
            <a:picLocks noChangeAspect="1"/>
          </p:cNvPicPr>
          <p:nvPr/>
        </p:nvPicPr>
        <p:blipFill>
          <a:blip r:embed="rId13">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06409" y="2942496"/>
            <a:ext cx="529007" cy="433983"/>
          </a:xfrm>
          <a:prstGeom prst="rect">
            <a:avLst/>
          </a:prstGeom>
        </p:spPr>
      </p:pic>
      <p:pic>
        <p:nvPicPr>
          <p:cNvPr id="126" name="Picture 125">
            <a:extLst>
              <a:ext uri="{FF2B5EF4-FFF2-40B4-BE49-F238E27FC236}">
                <a16:creationId xmlns:a16="http://schemas.microsoft.com/office/drawing/2014/main" id="{14C2C680-10B3-4803-ADBC-FEDCBD1047A7}"/>
              </a:ext>
            </a:extLst>
          </p:cNvPr>
          <p:cNvPicPr>
            <a:picLocks noChangeAspect="1"/>
          </p:cNvPicPr>
          <p:nvPr/>
        </p:nvPicPr>
        <p:blipFill>
          <a:blip r:embed="rId15">
            <a:biLevel thresh="75000"/>
          </a:blip>
          <a:stretch>
            <a:fillRect/>
          </a:stretch>
        </p:blipFill>
        <p:spPr>
          <a:xfrm>
            <a:off x="3233695" y="2939662"/>
            <a:ext cx="564318" cy="419159"/>
          </a:xfrm>
          <a:prstGeom prst="rect">
            <a:avLst/>
          </a:prstGeom>
        </p:spPr>
      </p:pic>
      <p:sp>
        <p:nvSpPr>
          <p:cNvPr id="132" name="object 9">
            <a:extLst>
              <a:ext uri="{FF2B5EF4-FFF2-40B4-BE49-F238E27FC236}">
                <a16:creationId xmlns:a16="http://schemas.microsoft.com/office/drawing/2014/main" id="{83D5DE12-3745-4955-9EA3-1C12C5327015}"/>
              </a:ext>
            </a:extLst>
          </p:cNvPr>
          <p:cNvSpPr txBox="1"/>
          <p:nvPr/>
        </p:nvSpPr>
        <p:spPr>
          <a:xfrm>
            <a:off x="7337412" y="3410532"/>
            <a:ext cx="962900" cy="155171"/>
          </a:xfrm>
          <a:prstGeom prst="rect">
            <a:avLst/>
          </a:prstGeom>
        </p:spPr>
        <p:txBody>
          <a:bodyPr vert="horz" wrap="square" lIns="0" tIns="16510" rIns="0" bIns="0" rtlCol="0">
            <a:spAutoFit/>
          </a:bodyPr>
          <a:lstStyle/>
          <a:p>
            <a:pPr marL="12700">
              <a:lnSpc>
                <a:spcPct val="100000"/>
              </a:lnSpc>
              <a:spcBef>
                <a:spcPts val="130"/>
              </a:spcBef>
            </a:pPr>
            <a:r>
              <a:rPr lang="en-US" sz="900" b="1" spc="20" dirty="0">
                <a:latin typeface="Tahoma"/>
                <a:cs typeface="Tahoma"/>
              </a:rPr>
              <a:t>ML API</a:t>
            </a:r>
            <a:endParaRPr sz="900" dirty="0">
              <a:latin typeface="Tahoma"/>
              <a:cs typeface="Tahoma"/>
            </a:endParaRPr>
          </a:p>
        </p:txBody>
      </p:sp>
      <p:sp>
        <p:nvSpPr>
          <p:cNvPr id="134" name="Rectangle 133">
            <a:extLst>
              <a:ext uri="{FF2B5EF4-FFF2-40B4-BE49-F238E27FC236}">
                <a16:creationId xmlns:a16="http://schemas.microsoft.com/office/drawing/2014/main" id="{352C3F66-80A9-4EF0-9193-6CBA1EAE35F9}"/>
              </a:ext>
            </a:extLst>
          </p:cNvPr>
          <p:cNvSpPr/>
          <p:nvPr/>
        </p:nvSpPr>
        <p:spPr>
          <a:xfrm>
            <a:off x="4169892" y="1461294"/>
            <a:ext cx="4657228" cy="3828854"/>
          </a:xfrm>
          <a:prstGeom prst="rect">
            <a:avLst/>
          </a:prstGeom>
          <a:noFill/>
          <a:ln w="2222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6" name="Straight Arrow Connector 135">
            <a:extLst>
              <a:ext uri="{FF2B5EF4-FFF2-40B4-BE49-F238E27FC236}">
                <a16:creationId xmlns:a16="http://schemas.microsoft.com/office/drawing/2014/main" id="{F23BE852-FF4C-4213-9121-33017E6FF884}"/>
              </a:ext>
            </a:extLst>
          </p:cNvPr>
          <p:cNvCxnSpPr>
            <a:stCxn id="125" idx="3"/>
            <a:endCxn id="126" idx="1"/>
          </p:cNvCxnSpPr>
          <p:nvPr/>
        </p:nvCxnSpPr>
        <p:spPr>
          <a:xfrm flipV="1">
            <a:off x="2435416" y="3149242"/>
            <a:ext cx="798279" cy="1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393C96A-9A11-4C4D-8CD9-B332E802DA89}"/>
              </a:ext>
            </a:extLst>
          </p:cNvPr>
          <p:cNvCxnSpPr/>
          <p:nvPr/>
        </p:nvCxnSpPr>
        <p:spPr>
          <a:xfrm flipV="1">
            <a:off x="3869418" y="3159487"/>
            <a:ext cx="798279" cy="1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326EEE8-3844-409D-934B-6C77753B3D06}"/>
              </a:ext>
            </a:extLst>
          </p:cNvPr>
          <p:cNvCxnSpPr>
            <a:cxnSpLocks/>
          </p:cNvCxnSpPr>
          <p:nvPr/>
        </p:nvCxnSpPr>
        <p:spPr>
          <a:xfrm flipV="1">
            <a:off x="6031820" y="2266277"/>
            <a:ext cx="365760" cy="1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C769752-2683-4AB9-ACE9-ED5931E33A18}"/>
              </a:ext>
            </a:extLst>
          </p:cNvPr>
          <p:cNvCxnSpPr>
            <a:cxnSpLocks/>
          </p:cNvCxnSpPr>
          <p:nvPr/>
        </p:nvCxnSpPr>
        <p:spPr>
          <a:xfrm>
            <a:off x="6890731" y="2387923"/>
            <a:ext cx="9739" cy="57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4E42F7B8-A3E5-4573-B7F2-A712DB136B7C}"/>
              </a:ext>
            </a:extLst>
          </p:cNvPr>
          <p:cNvCxnSpPr>
            <a:cxnSpLocks/>
          </p:cNvCxnSpPr>
          <p:nvPr/>
        </p:nvCxnSpPr>
        <p:spPr>
          <a:xfrm flipH="1">
            <a:off x="7520553" y="3643838"/>
            <a:ext cx="1" cy="3470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4" name="Picture 10" descr="Setting Up AWS S3 for Open edX - Blog">
            <a:extLst>
              <a:ext uri="{FF2B5EF4-FFF2-40B4-BE49-F238E27FC236}">
                <a16:creationId xmlns:a16="http://schemas.microsoft.com/office/drawing/2014/main" id="{8CA3FBD4-EDF8-459D-8ABA-B4390C2A8B8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75036" y="1830025"/>
            <a:ext cx="569837" cy="427378"/>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16" descr="Repo Browser: RDS">
            <a:extLst>
              <a:ext uri="{FF2B5EF4-FFF2-40B4-BE49-F238E27FC236}">
                <a16:creationId xmlns:a16="http://schemas.microsoft.com/office/drawing/2014/main" id="{9096A7C1-9312-4748-A87F-D442E7BA451A}"/>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6045" r="31459" b="11949"/>
          <a:stretch/>
        </p:blipFill>
        <p:spPr bwMode="auto">
          <a:xfrm>
            <a:off x="9694058" y="2747314"/>
            <a:ext cx="460463" cy="53017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Straight Arrow Connector 146">
            <a:extLst>
              <a:ext uri="{FF2B5EF4-FFF2-40B4-BE49-F238E27FC236}">
                <a16:creationId xmlns:a16="http://schemas.microsoft.com/office/drawing/2014/main" id="{C5686565-844B-49E5-BCBB-24CFD5F7F32F}"/>
              </a:ext>
            </a:extLst>
          </p:cNvPr>
          <p:cNvCxnSpPr>
            <a:cxnSpLocks/>
          </p:cNvCxnSpPr>
          <p:nvPr/>
        </p:nvCxnSpPr>
        <p:spPr>
          <a:xfrm flipV="1">
            <a:off x="8227478" y="2222712"/>
            <a:ext cx="1405473" cy="8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71576FF-AF6D-4B80-998B-2B4C0B0012F5}"/>
              </a:ext>
            </a:extLst>
          </p:cNvPr>
          <p:cNvCxnSpPr>
            <a:cxnSpLocks/>
            <a:stCxn id="102" idx="3"/>
          </p:cNvCxnSpPr>
          <p:nvPr/>
        </p:nvCxnSpPr>
        <p:spPr>
          <a:xfrm>
            <a:off x="8267529" y="2223237"/>
            <a:ext cx="1421494" cy="75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019D47B1-35DF-4FD9-9D6C-765B179A510D}"/>
              </a:ext>
            </a:extLst>
          </p:cNvPr>
          <p:cNvCxnSpPr>
            <a:cxnSpLocks/>
            <a:stCxn id="104" idx="3"/>
            <a:endCxn id="145" idx="1"/>
          </p:cNvCxnSpPr>
          <p:nvPr/>
        </p:nvCxnSpPr>
        <p:spPr>
          <a:xfrm flipV="1">
            <a:off x="8414444" y="3012404"/>
            <a:ext cx="1279614" cy="1420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46DDABA1-F2E8-49D0-BEC8-68B33BE05E0A}"/>
                  </a:ext>
                </a:extLst>
              </p14:cNvPr>
              <p14:cNvContentPartPr/>
              <p14:nvPr/>
            </p14:nvContentPartPr>
            <p14:xfrm>
              <a:off x="1145156" y="6446438"/>
              <a:ext cx="316440" cy="52920"/>
            </p14:xfrm>
          </p:contentPart>
        </mc:Choice>
        <mc:Fallback>
          <p:pic>
            <p:nvPicPr>
              <p:cNvPr id="5" name="Ink 4">
                <a:extLst>
                  <a:ext uri="{FF2B5EF4-FFF2-40B4-BE49-F238E27FC236}">
                    <a16:creationId xmlns:a16="http://schemas.microsoft.com/office/drawing/2014/main" id="{46DDABA1-F2E8-49D0-BEC8-68B33BE05E0A}"/>
                  </a:ext>
                </a:extLst>
              </p:cNvPr>
              <p:cNvPicPr/>
              <p:nvPr/>
            </p:nvPicPr>
            <p:blipFill>
              <a:blip r:embed="rId19"/>
              <a:stretch>
                <a:fillRect/>
              </a:stretch>
            </p:blipFill>
            <p:spPr>
              <a:xfrm>
                <a:off x="1082156" y="6383438"/>
                <a:ext cx="4420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EC7BBE70-8AA9-4233-9289-2CE0AB8425C9}"/>
                  </a:ext>
                </a:extLst>
              </p14:cNvPr>
              <p14:cNvContentPartPr/>
              <p14:nvPr/>
            </p14:nvContentPartPr>
            <p14:xfrm>
              <a:off x="1321916" y="6465878"/>
              <a:ext cx="2755080" cy="101880"/>
            </p14:xfrm>
          </p:contentPart>
        </mc:Choice>
        <mc:Fallback>
          <p:pic>
            <p:nvPicPr>
              <p:cNvPr id="6" name="Ink 5">
                <a:extLst>
                  <a:ext uri="{FF2B5EF4-FFF2-40B4-BE49-F238E27FC236}">
                    <a16:creationId xmlns:a16="http://schemas.microsoft.com/office/drawing/2014/main" id="{EC7BBE70-8AA9-4233-9289-2CE0AB8425C9}"/>
                  </a:ext>
                </a:extLst>
              </p:cNvPr>
              <p:cNvPicPr/>
              <p:nvPr/>
            </p:nvPicPr>
            <p:blipFill>
              <a:blip r:embed="rId21"/>
              <a:stretch>
                <a:fillRect/>
              </a:stretch>
            </p:blipFill>
            <p:spPr>
              <a:xfrm>
                <a:off x="1258916" y="6403238"/>
                <a:ext cx="2880720" cy="227520"/>
              </a:xfrm>
              <a:prstGeom prst="rect">
                <a:avLst/>
              </a:prstGeom>
            </p:spPr>
          </p:pic>
        </mc:Fallback>
      </mc:AlternateContent>
    </p:spTree>
    <p:extLst>
      <p:ext uri="{BB962C8B-B14F-4D97-AF65-F5344CB8AC3E}">
        <p14:creationId xmlns:p14="http://schemas.microsoft.com/office/powerpoint/2010/main" val="3691121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D387FFC-354B-453F-ADEA-C28D4D8D0B21}"/>
              </a:ext>
            </a:extLst>
          </p:cNvPr>
          <p:cNvSpPr>
            <a:spLocks noGrp="1"/>
          </p:cNvSpPr>
          <p:nvPr>
            <p:ph type="title"/>
          </p:nvPr>
        </p:nvSpPr>
        <p:spPr>
          <a:xfrm>
            <a:off x="551028" y="497200"/>
            <a:ext cx="10360152" cy="566928"/>
          </a:xfrm>
        </p:spPr>
        <p:txBody>
          <a:bodyPr/>
          <a:lstStyle/>
          <a:p>
            <a:pPr marL="8929" lvl="0">
              <a:spcBef>
                <a:spcPts val="67"/>
              </a:spcBef>
              <a:defRPr/>
            </a:pPr>
            <a:r>
              <a:rPr lang="en-US" sz="3400" kern="0" spc="-14" dirty="0">
                <a:solidFill>
                  <a:srgbClr val="000000"/>
                </a:solidFill>
              </a:rPr>
              <a:t>Integration of ABC Services with Space</a:t>
            </a:r>
            <a:endParaRPr lang="en-US" sz="3400" kern="0" dirty="0">
              <a:solidFill>
                <a:sysClr val="window" lastClr="FFFFFF"/>
              </a:solidFill>
            </a:endParaRPr>
          </a:p>
        </p:txBody>
      </p:sp>
      <p:sp>
        <p:nvSpPr>
          <p:cNvPr id="11" name="Rectangle: Rounded Corners 10">
            <a:extLst>
              <a:ext uri="{FF2B5EF4-FFF2-40B4-BE49-F238E27FC236}">
                <a16:creationId xmlns:a16="http://schemas.microsoft.com/office/drawing/2014/main" id="{807386F0-6656-43CE-A130-D982E0A8CAAE}"/>
              </a:ext>
            </a:extLst>
          </p:cNvPr>
          <p:cNvSpPr/>
          <p:nvPr/>
        </p:nvSpPr>
        <p:spPr bwMode="gray">
          <a:xfrm>
            <a:off x="750128" y="2551377"/>
            <a:ext cx="8846051" cy="2896379"/>
          </a:xfrm>
          <a:prstGeom prst="roundRect">
            <a:avLst/>
          </a:prstGeom>
          <a:noFill/>
          <a:ln w="44450" algn="ctr">
            <a:solidFill>
              <a:schemeClr val="tx1">
                <a:lumMod val="50000"/>
                <a:lumOff val="50000"/>
              </a:schemeClr>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9" name="Rectangle 118">
            <a:extLst>
              <a:ext uri="{FF2B5EF4-FFF2-40B4-BE49-F238E27FC236}">
                <a16:creationId xmlns:a16="http://schemas.microsoft.com/office/drawing/2014/main" id="{39495FD7-CEB2-4F0A-8D30-43BCC24D202A}"/>
              </a:ext>
            </a:extLst>
          </p:cNvPr>
          <p:cNvSpPr/>
          <p:nvPr/>
        </p:nvSpPr>
        <p:spPr bwMode="gray">
          <a:xfrm>
            <a:off x="891291" y="2910226"/>
            <a:ext cx="8516349" cy="2298809"/>
          </a:xfrm>
          <a:prstGeom prst="rect">
            <a:avLst/>
          </a:prstGeom>
          <a:solidFill>
            <a:schemeClr val="bg1"/>
          </a:solidFill>
          <a:ln w="19050" algn="ctr">
            <a:solidFill>
              <a:schemeClr val="bg2">
                <a:lumMod val="9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IN" sz="1600" b="1" dirty="0">
                <a:solidFill>
                  <a:schemeClr val="bg1"/>
                </a:solidFill>
              </a:rPr>
              <a:t>v</a:t>
            </a:r>
          </a:p>
        </p:txBody>
      </p:sp>
      <p:sp>
        <p:nvSpPr>
          <p:cNvPr id="345" name="TextBox 344">
            <a:extLst>
              <a:ext uri="{FF2B5EF4-FFF2-40B4-BE49-F238E27FC236}">
                <a16:creationId xmlns:a16="http://schemas.microsoft.com/office/drawing/2014/main" id="{BCA65303-0FFC-4025-8053-1B8AF8D762DA}"/>
              </a:ext>
            </a:extLst>
          </p:cNvPr>
          <p:cNvSpPr txBox="1"/>
          <p:nvPr/>
        </p:nvSpPr>
        <p:spPr>
          <a:xfrm>
            <a:off x="3781240" y="2640960"/>
            <a:ext cx="2926539" cy="184666"/>
          </a:xfrm>
          <a:prstGeom prst="rect">
            <a:avLst/>
          </a:prstGeom>
          <a:noFill/>
        </p:spPr>
        <p:txBody>
          <a:bodyPr wrap="square" lIns="0" tIns="0" rIns="0" bIns="0" rtlCol="0">
            <a:spAutoFit/>
          </a:bodyPr>
          <a:lstStyle/>
          <a:p>
            <a:pPr>
              <a:spcBef>
                <a:spcPts val="600"/>
              </a:spcBef>
              <a:buSzPct val="100000"/>
            </a:pPr>
            <a:r>
              <a:rPr lang="en-US" sz="1200" b="1" kern="600" spc="30" dirty="0">
                <a:latin typeface="Invention"/>
              </a:rPr>
              <a:t>Audit ,Balance &amp; Control Framework</a:t>
            </a:r>
          </a:p>
        </p:txBody>
      </p:sp>
      <p:sp>
        <p:nvSpPr>
          <p:cNvPr id="98" name="Rectangle 97">
            <a:extLst>
              <a:ext uri="{FF2B5EF4-FFF2-40B4-BE49-F238E27FC236}">
                <a16:creationId xmlns:a16="http://schemas.microsoft.com/office/drawing/2014/main" id="{96D80C12-DAFA-4454-9683-A9F6889BF8B0}"/>
              </a:ext>
            </a:extLst>
          </p:cNvPr>
          <p:cNvSpPr/>
          <p:nvPr/>
        </p:nvSpPr>
        <p:spPr>
          <a:xfrm>
            <a:off x="4821805" y="3427680"/>
            <a:ext cx="1618654" cy="1031051"/>
          </a:xfrm>
          <a:prstGeom prst="rect">
            <a:avLst/>
          </a:prstGeom>
        </p:spPr>
        <p:txBody>
          <a:bodyPr wrap="square">
            <a:spAutoFit/>
          </a:bodyPr>
          <a:lstStyle/>
          <a:p>
            <a:pPr marL="203200" indent="-203200">
              <a:spcBef>
                <a:spcPts val="600"/>
              </a:spcBef>
              <a:buSzPct val="100000"/>
              <a:buFont typeface="Arial"/>
              <a:buChar char="•"/>
            </a:pPr>
            <a:r>
              <a:rPr lang="en-US" sz="800" dirty="0">
                <a:solidFill>
                  <a:srgbClr val="313131"/>
                </a:solidFill>
              </a:rPr>
              <a:t>Data Drift &amp; Performance Threshold Validation</a:t>
            </a:r>
          </a:p>
          <a:p>
            <a:pPr marL="203200" indent="-203200">
              <a:spcBef>
                <a:spcPts val="600"/>
              </a:spcBef>
              <a:buSzPct val="100000"/>
              <a:buFont typeface="Arial"/>
              <a:buChar char="•"/>
            </a:pPr>
            <a:r>
              <a:rPr lang="en-US" sz="800" dirty="0">
                <a:solidFill>
                  <a:srgbClr val="313131"/>
                </a:solidFill>
              </a:rPr>
              <a:t>Trigger events/emails on threshold breach of Data Drift /Performance Drift benchmarks</a:t>
            </a:r>
          </a:p>
        </p:txBody>
      </p:sp>
      <p:sp>
        <p:nvSpPr>
          <p:cNvPr id="116" name="TextBox 115">
            <a:extLst>
              <a:ext uri="{FF2B5EF4-FFF2-40B4-BE49-F238E27FC236}">
                <a16:creationId xmlns:a16="http://schemas.microsoft.com/office/drawing/2014/main" id="{028B56FE-81D9-4BB8-9A0E-86DA30E79317}"/>
              </a:ext>
            </a:extLst>
          </p:cNvPr>
          <p:cNvSpPr txBox="1"/>
          <p:nvPr/>
        </p:nvSpPr>
        <p:spPr>
          <a:xfrm>
            <a:off x="1164675" y="3590567"/>
            <a:ext cx="1105359" cy="96949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800" dirty="0">
                <a:solidFill>
                  <a:srgbClr val="313131"/>
                </a:solidFill>
              </a:rPr>
              <a:t>Project Management</a:t>
            </a:r>
          </a:p>
          <a:p>
            <a:pPr marL="171450" indent="-171450">
              <a:spcBef>
                <a:spcPts val="600"/>
              </a:spcBef>
              <a:buSzPct val="100000"/>
              <a:buFont typeface="Arial" panose="020B0604020202020204" pitchFamily="34" charset="0"/>
              <a:buChar char="•"/>
            </a:pPr>
            <a:r>
              <a:rPr lang="en-US" sz="800" dirty="0">
                <a:solidFill>
                  <a:srgbClr val="313131"/>
                </a:solidFill>
              </a:rPr>
              <a:t>User Management</a:t>
            </a:r>
          </a:p>
          <a:p>
            <a:pPr marL="203200" indent="-203200">
              <a:spcBef>
                <a:spcPts val="600"/>
              </a:spcBef>
              <a:buSzPct val="100000"/>
              <a:buFont typeface="Arial"/>
              <a:buChar char="•"/>
            </a:pPr>
            <a:r>
              <a:rPr lang="en-US" sz="800" dirty="0">
                <a:solidFill>
                  <a:srgbClr val="313131"/>
                </a:solidFill>
              </a:rPr>
              <a:t>Access Policies</a:t>
            </a:r>
          </a:p>
          <a:p>
            <a:pPr marL="203200" indent="-203200">
              <a:spcBef>
                <a:spcPts val="600"/>
              </a:spcBef>
              <a:buSzPct val="100000"/>
              <a:buFont typeface="Arial"/>
              <a:buChar char="•"/>
            </a:pPr>
            <a:r>
              <a:rPr lang="en-US" sz="800" dirty="0">
                <a:solidFill>
                  <a:srgbClr val="313131"/>
                </a:solidFill>
              </a:rPr>
              <a:t>User compliance standards</a:t>
            </a:r>
          </a:p>
        </p:txBody>
      </p:sp>
      <p:sp>
        <p:nvSpPr>
          <p:cNvPr id="124" name="Rectangle 123">
            <a:extLst>
              <a:ext uri="{FF2B5EF4-FFF2-40B4-BE49-F238E27FC236}">
                <a16:creationId xmlns:a16="http://schemas.microsoft.com/office/drawing/2014/main" id="{DA7C97A8-5477-4304-AB8C-299FEE349262}"/>
              </a:ext>
            </a:extLst>
          </p:cNvPr>
          <p:cNvSpPr/>
          <p:nvPr/>
        </p:nvSpPr>
        <p:spPr>
          <a:xfrm>
            <a:off x="6800405" y="3419508"/>
            <a:ext cx="2493494" cy="1892826"/>
          </a:xfrm>
          <a:prstGeom prst="rect">
            <a:avLst/>
          </a:prstGeom>
        </p:spPr>
        <p:txBody>
          <a:bodyPr wrap="square">
            <a:spAutoFit/>
          </a:bodyPr>
          <a:lstStyle/>
          <a:p>
            <a:pPr marL="171450" indent="-171450" defTabSz="1218987">
              <a:lnSpc>
                <a:spcPct val="90000"/>
              </a:lnSpc>
              <a:spcAft>
                <a:spcPts val="600"/>
              </a:spcAft>
              <a:buFont typeface="Arial" panose="020B0604020202020204" pitchFamily="34" charset="0"/>
              <a:buChar char="•"/>
              <a:defRPr/>
            </a:pPr>
            <a:r>
              <a:rPr lang="en-US" sz="800" b="1" dirty="0">
                <a:cs typeface="Arial" panose="020B0604020202020204" pitchFamily="34" charset="0"/>
              </a:rPr>
              <a:t>Model Monitoring Dashboard</a:t>
            </a:r>
            <a:r>
              <a:rPr lang="en-US" sz="800" dirty="0">
                <a:cs typeface="Arial" panose="020B0604020202020204" pitchFamily="34" charset="0"/>
              </a:rPr>
              <a:t> </a:t>
            </a:r>
          </a:p>
          <a:p>
            <a:pPr defTabSz="1218987">
              <a:lnSpc>
                <a:spcPct val="90000"/>
              </a:lnSpc>
              <a:spcAft>
                <a:spcPts val="600"/>
              </a:spcAft>
              <a:defRPr/>
            </a:pPr>
            <a:r>
              <a:rPr lang="en-US" sz="800" dirty="0">
                <a:cs typeface="Arial" panose="020B0604020202020204" pitchFamily="34" charset="0"/>
              </a:rPr>
              <a:t>     - Performance Metrics&amp; Stability Metrics</a:t>
            </a:r>
          </a:p>
          <a:p>
            <a:pPr defTabSz="1218987">
              <a:lnSpc>
                <a:spcPct val="90000"/>
              </a:lnSpc>
              <a:spcAft>
                <a:spcPts val="600"/>
              </a:spcAft>
              <a:defRPr/>
            </a:pPr>
            <a:r>
              <a:rPr lang="en-US" sz="800" dirty="0">
                <a:cs typeface="Arial" panose="020B0604020202020204" pitchFamily="34" charset="0"/>
              </a:rPr>
              <a:t>     -Prediction Service Health Summary </a:t>
            </a:r>
          </a:p>
          <a:p>
            <a:pPr marL="171450" lvl="0" indent="-171450" defTabSz="1218987">
              <a:lnSpc>
                <a:spcPct val="90000"/>
              </a:lnSpc>
              <a:spcAft>
                <a:spcPts val="600"/>
              </a:spcAft>
              <a:buFont typeface="Arial" panose="020B0604020202020204" pitchFamily="34" charset="0"/>
              <a:buChar char="•"/>
              <a:defRPr/>
            </a:pPr>
            <a:r>
              <a:rPr lang="en-US" sz="800" b="1" dirty="0">
                <a:cs typeface="Arial" panose="020B0604020202020204" pitchFamily="34" charset="0"/>
              </a:rPr>
              <a:t>Operational Dashboard</a:t>
            </a:r>
          </a:p>
          <a:p>
            <a:pPr lvl="0" defTabSz="1218987">
              <a:lnSpc>
                <a:spcPct val="90000"/>
              </a:lnSpc>
              <a:spcAft>
                <a:spcPts val="600"/>
              </a:spcAft>
              <a:defRPr/>
            </a:pPr>
            <a:r>
              <a:rPr lang="en-US" sz="800" dirty="0">
                <a:cs typeface="Arial" panose="020B0604020202020204" pitchFamily="34" charset="0"/>
              </a:rPr>
              <a:t>      - ETL &amp; ML Pipeline execution summary</a:t>
            </a:r>
          </a:p>
          <a:p>
            <a:pPr lvl="0" defTabSz="1218987">
              <a:lnSpc>
                <a:spcPct val="90000"/>
              </a:lnSpc>
              <a:spcAft>
                <a:spcPts val="600"/>
              </a:spcAft>
              <a:defRPr/>
            </a:pPr>
            <a:r>
              <a:rPr lang="en-US" sz="800" dirty="0">
                <a:cs typeface="Arial" panose="020B0604020202020204" pitchFamily="34" charset="0"/>
              </a:rPr>
              <a:t>      - ETL &amp; ML pipeline run time statistics</a:t>
            </a:r>
          </a:p>
          <a:p>
            <a:pPr lvl="0" defTabSz="1218987">
              <a:lnSpc>
                <a:spcPct val="90000"/>
              </a:lnSpc>
              <a:spcAft>
                <a:spcPts val="600"/>
              </a:spcAft>
              <a:defRPr/>
            </a:pPr>
            <a:r>
              <a:rPr lang="en-US" sz="800" dirty="0">
                <a:cs typeface="Arial" panose="020B0604020202020204" pitchFamily="34" charset="0"/>
              </a:rPr>
              <a:t>      -Computational Summary</a:t>
            </a:r>
          </a:p>
          <a:p>
            <a:pPr lvl="0" defTabSz="1218987">
              <a:lnSpc>
                <a:spcPct val="90000"/>
              </a:lnSpc>
              <a:spcAft>
                <a:spcPts val="600"/>
              </a:spcAft>
              <a:defRPr/>
            </a:pPr>
            <a:endParaRPr lang="en-US" sz="800" dirty="0">
              <a:cs typeface="Arial" panose="020B0604020202020204" pitchFamily="34" charset="0"/>
            </a:endParaRPr>
          </a:p>
          <a:p>
            <a:pPr lvl="0" defTabSz="1218987">
              <a:lnSpc>
                <a:spcPct val="90000"/>
              </a:lnSpc>
              <a:spcAft>
                <a:spcPts val="600"/>
              </a:spcAft>
              <a:defRPr/>
            </a:pPr>
            <a:endParaRPr lang="en-US" sz="800" dirty="0">
              <a:cs typeface="Arial" panose="020B0604020202020204" pitchFamily="34" charset="0"/>
            </a:endParaRPr>
          </a:p>
          <a:p>
            <a:pPr marL="171450" lvl="0" indent="-171450" defTabSz="1218987">
              <a:lnSpc>
                <a:spcPct val="90000"/>
              </a:lnSpc>
              <a:spcAft>
                <a:spcPts val="600"/>
              </a:spcAft>
              <a:buFont typeface="Arial" panose="020B0604020202020204" pitchFamily="34" charset="0"/>
              <a:buChar char="•"/>
              <a:defRPr/>
            </a:pPr>
            <a:endParaRPr lang="en-US" sz="800" dirty="0">
              <a:cs typeface="Arial" panose="020B0604020202020204" pitchFamily="34" charset="0"/>
            </a:endParaRPr>
          </a:p>
        </p:txBody>
      </p:sp>
      <p:sp>
        <p:nvSpPr>
          <p:cNvPr id="126" name="Rectangle 125">
            <a:extLst>
              <a:ext uri="{FF2B5EF4-FFF2-40B4-BE49-F238E27FC236}">
                <a16:creationId xmlns:a16="http://schemas.microsoft.com/office/drawing/2014/main" id="{5507E8B5-7925-4C9B-B8E4-0708F1C47232}"/>
              </a:ext>
            </a:extLst>
          </p:cNvPr>
          <p:cNvSpPr/>
          <p:nvPr/>
        </p:nvSpPr>
        <p:spPr>
          <a:xfrm>
            <a:off x="2891303" y="3468463"/>
            <a:ext cx="1618655" cy="984885"/>
          </a:xfrm>
          <a:prstGeom prst="rect">
            <a:avLst/>
          </a:prstGeom>
        </p:spPr>
        <p:txBody>
          <a:bodyPr wrap="square">
            <a:spAutoFit/>
          </a:bodyPr>
          <a:lstStyle/>
          <a:p>
            <a:pPr marL="203200" indent="-203200">
              <a:spcBef>
                <a:spcPts val="600"/>
              </a:spcBef>
              <a:buSzPct val="100000"/>
              <a:buFont typeface="Arial"/>
              <a:buChar char="•"/>
            </a:pPr>
            <a:r>
              <a:rPr lang="en-US" sz="800" dirty="0">
                <a:solidFill>
                  <a:srgbClr val="313131"/>
                </a:solidFill>
              </a:rPr>
              <a:t>Run Time Statistics– Start  End time, Job Status</a:t>
            </a:r>
          </a:p>
          <a:p>
            <a:pPr marL="203200" indent="-203200">
              <a:spcBef>
                <a:spcPts val="600"/>
              </a:spcBef>
              <a:buSzPct val="100000"/>
              <a:buFont typeface="Arial"/>
              <a:buChar char="•"/>
            </a:pPr>
            <a:r>
              <a:rPr lang="en-US" sz="800" dirty="0">
                <a:solidFill>
                  <a:srgbClr val="313131"/>
                </a:solidFill>
              </a:rPr>
              <a:t>Model Metrics –Stability &amp; performance metrics</a:t>
            </a:r>
          </a:p>
          <a:p>
            <a:pPr marL="203200" indent="-203200">
              <a:spcBef>
                <a:spcPts val="600"/>
              </a:spcBef>
              <a:buSzPct val="100000"/>
              <a:buFont typeface="Arial"/>
              <a:buChar char="•"/>
            </a:pPr>
            <a:endParaRPr lang="en-US" sz="800" dirty="0">
              <a:solidFill>
                <a:srgbClr val="313131"/>
              </a:solidFill>
            </a:endParaRPr>
          </a:p>
        </p:txBody>
      </p:sp>
      <p:sp>
        <p:nvSpPr>
          <p:cNvPr id="129" name="Rectangle 128">
            <a:extLst>
              <a:ext uri="{FF2B5EF4-FFF2-40B4-BE49-F238E27FC236}">
                <a16:creationId xmlns:a16="http://schemas.microsoft.com/office/drawing/2014/main" id="{C14EA1C0-3723-4BC3-9351-0498A541DDE7}"/>
              </a:ext>
            </a:extLst>
          </p:cNvPr>
          <p:cNvSpPr/>
          <p:nvPr/>
        </p:nvSpPr>
        <p:spPr>
          <a:xfrm>
            <a:off x="4459482" y="2927356"/>
            <a:ext cx="2321543" cy="230832"/>
          </a:xfrm>
          <a:prstGeom prst="rect">
            <a:avLst/>
          </a:prstGeom>
        </p:spPr>
        <p:txBody>
          <a:bodyPr wrap="square">
            <a:spAutoFit/>
          </a:bodyPr>
          <a:lstStyle/>
          <a:p>
            <a:pPr marR="0" lvl="0" algn="l" defTabSz="1218987" rtl="0" eaLnBrk="1" fontAlgn="auto" latinLnBrk="0" hangingPunct="1">
              <a:lnSpc>
                <a:spcPct val="90000"/>
              </a:lnSpc>
              <a:spcBef>
                <a:spcPts val="0"/>
              </a:spcBef>
              <a:spcAft>
                <a:spcPts val="600"/>
              </a:spcAft>
              <a:buClrTx/>
              <a:buSzTx/>
              <a:tabLst/>
              <a:defRPr/>
            </a:pPr>
            <a:r>
              <a:rPr lang="en-US" sz="1000" b="1" dirty="0">
                <a:cs typeface="Arial" panose="020B0604020202020204" pitchFamily="34" charset="0"/>
              </a:rPr>
              <a:t>Features</a:t>
            </a:r>
            <a:endParaRPr kumimoji="0" lang="en-US" sz="1000" b="1" u="none" strike="noStrike" kern="1200" cap="none" spc="0" normalizeH="0" baseline="0" noProof="0" dirty="0">
              <a:ln>
                <a:noFill/>
              </a:ln>
              <a:effectLst/>
              <a:uLnTx/>
              <a:uFillTx/>
              <a:ea typeface="+mn-ea"/>
              <a:cs typeface="Arial" panose="020B0604020202020204" pitchFamily="34" charset="0"/>
            </a:endParaRPr>
          </a:p>
        </p:txBody>
      </p:sp>
      <p:sp>
        <p:nvSpPr>
          <p:cNvPr id="241" name="Rectangle: Rounded Corners 240">
            <a:extLst>
              <a:ext uri="{FF2B5EF4-FFF2-40B4-BE49-F238E27FC236}">
                <a16:creationId xmlns:a16="http://schemas.microsoft.com/office/drawing/2014/main" id="{59D2E45C-29AE-4B2C-9E94-66F5C8DB9916}"/>
              </a:ext>
            </a:extLst>
          </p:cNvPr>
          <p:cNvSpPr/>
          <p:nvPr/>
        </p:nvSpPr>
        <p:spPr bwMode="gray">
          <a:xfrm>
            <a:off x="750129" y="990590"/>
            <a:ext cx="8859602" cy="1422116"/>
          </a:xfrm>
          <a:prstGeom prst="roundRect">
            <a:avLst/>
          </a:prstGeom>
          <a:noFill/>
          <a:ln w="44450" algn="ctr">
            <a:solidFill>
              <a:schemeClr val="accent3">
                <a:lumMod val="60000"/>
                <a:lumOff val="40000"/>
              </a:schemeClr>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42" name="TextBox 241">
            <a:extLst>
              <a:ext uri="{FF2B5EF4-FFF2-40B4-BE49-F238E27FC236}">
                <a16:creationId xmlns:a16="http://schemas.microsoft.com/office/drawing/2014/main" id="{D75CC346-D585-42F0-A5AC-E91A606EE716}"/>
              </a:ext>
            </a:extLst>
          </p:cNvPr>
          <p:cNvSpPr txBox="1"/>
          <p:nvPr/>
        </p:nvSpPr>
        <p:spPr>
          <a:xfrm>
            <a:off x="3703965" y="1019308"/>
            <a:ext cx="622063" cy="184666"/>
          </a:xfrm>
          <a:prstGeom prst="rect">
            <a:avLst/>
          </a:prstGeom>
          <a:noFill/>
        </p:spPr>
        <p:txBody>
          <a:bodyPr wrap="square" lIns="0" tIns="0" rIns="0" bIns="0" rtlCol="0">
            <a:spAutoFit/>
          </a:bodyPr>
          <a:lstStyle/>
          <a:p>
            <a:pPr>
              <a:spcBef>
                <a:spcPts val="600"/>
              </a:spcBef>
              <a:buSzPct val="100000"/>
            </a:pPr>
            <a:r>
              <a:rPr lang="en-US" sz="1200" b="1" kern="600" spc="30" dirty="0">
                <a:latin typeface="Invention"/>
              </a:rPr>
              <a:t>Space</a:t>
            </a:r>
          </a:p>
        </p:txBody>
      </p:sp>
      <p:cxnSp>
        <p:nvCxnSpPr>
          <p:cNvPr id="61" name="Straight Arrow Connector 60">
            <a:extLst>
              <a:ext uri="{FF2B5EF4-FFF2-40B4-BE49-F238E27FC236}">
                <a16:creationId xmlns:a16="http://schemas.microsoft.com/office/drawing/2014/main" id="{5D855DB0-0E51-40E2-82F1-35DED45F62E0}"/>
              </a:ext>
            </a:extLst>
          </p:cNvPr>
          <p:cNvCxnSpPr/>
          <p:nvPr/>
        </p:nvCxnSpPr>
        <p:spPr>
          <a:xfrm>
            <a:off x="2107574" y="2203842"/>
            <a:ext cx="0" cy="347535"/>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Rounded Corners 179">
            <a:extLst>
              <a:ext uri="{FF2B5EF4-FFF2-40B4-BE49-F238E27FC236}">
                <a16:creationId xmlns:a16="http://schemas.microsoft.com/office/drawing/2014/main" id="{7AEE6A43-2493-4250-B701-6C788EBC72AC}"/>
              </a:ext>
            </a:extLst>
          </p:cNvPr>
          <p:cNvSpPr/>
          <p:nvPr/>
        </p:nvSpPr>
        <p:spPr bwMode="gray">
          <a:xfrm>
            <a:off x="944163" y="1229789"/>
            <a:ext cx="2326823" cy="986061"/>
          </a:xfrm>
          <a:prstGeom prst="roundRect">
            <a:avLst/>
          </a:prstGeom>
          <a:solidFill>
            <a:schemeClr val="bg1"/>
          </a:solidFill>
          <a:ln w="19050" algn="ctr">
            <a:solidFill>
              <a:srgbClr val="0076A8"/>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Graphic 2" descr="List">
            <a:extLst>
              <a:ext uri="{FF2B5EF4-FFF2-40B4-BE49-F238E27FC236}">
                <a16:creationId xmlns:a16="http://schemas.microsoft.com/office/drawing/2014/main" id="{4A09E638-6642-46BB-ADEE-168CA5E85FFB}"/>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3212" y="1588820"/>
            <a:ext cx="473499" cy="324016"/>
          </a:xfrm>
          <a:prstGeom prst="rect">
            <a:avLst/>
          </a:prstGeom>
        </p:spPr>
      </p:pic>
      <p:pic>
        <p:nvPicPr>
          <p:cNvPr id="5" name="Graphic 4" descr="Users">
            <a:extLst>
              <a:ext uri="{FF2B5EF4-FFF2-40B4-BE49-F238E27FC236}">
                <a16:creationId xmlns:a16="http://schemas.microsoft.com/office/drawing/2014/main" id="{98168E1E-C66B-4B28-98A7-1DFC1EF731C8}"/>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25656" y="1542900"/>
            <a:ext cx="425672" cy="407511"/>
          </a:xfrm>
          <a:prstGeom prst="rect">
            <a:avLst/>
          </a:prstGeom>
        </p:spPr>
      </p:pic>
      <p:pic>
        <p:nvPicPr>
          <p:cNvPr id="12" name="Graphic 11" descr="City">
            <a:extLst>
              <a:ext uri="{FF2B5EF4-FFF2-40B4-BE49-F238E27FC236}">
                <a16:creationId xmlns:a16="http://schemas.microsoft.com/office/drawing/2014/main" id="{118B8C75-9C6C-4124-BDB5-DBF86615C00C}"/>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1985" y="1477522"/>
            <a:ext cx="503002" cy="481542"/>
          </a:xfrm>
          <a:prstGeom prst="rect">
            <a:avLst/>
          </a:prstGeom>
        </p:spPr>
      </p:pic>
      <p:pic>
        <p:nvPicPr>
          <p:cNvPr id="14" name="Graphic 13" descr="User">
            <a:extLst>
              <a:ext uri="{FF2B5EF4-FFF2-40B4-BE49-F238E27FC236}">
                <a16:creationId xmlns:a16="http://schemas.microsoft.com/office/drawing/2014/main" id="{4D2BA5D1-A334-4603-98DE-97390E44430A}"/>
              </a:ext>
            </a:extLst>
          </p:cNvPr>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93505" y="1579935"/>
            <a:ext cx="338456" cy="324016"/>
          </a:xfrm>
          <a:prstGeom prst="rect">
            <a:avLst/>
          </a:prstGeom>
        </p:spPr>
      </p:pic>
      <p:sp>
        <p:nvSpPr>
          <p:cNvPr id="67" name="TextBox 66">
            <a:extLst>
              <a:ext uri="{FF2B5EF4-FFF2-40B4-BE49-F238E27FC236}">
                <a16:creationId xmlns:a16="http://schemas.microsoft.com/office/drawing/2014/main" id="{695FD10D-7CD9-4C71-8812-1B07DA6F4E50}"/>
              </a:ext>
            </a:extLst>
          </p:cNvPr>
          <p:cNvSpPr txBox="1"/>
          <p:nvPr/>
        </p:nvSpPr>
        <p:spPr>
          <a:xfrm>
            <a:off x="1453423" y="1281188"/>
            <a:ext cx="1318669" cy="153888"/>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Governance</a:t>
            </a:r>
          </a:p>
        </p:txBody>
      </p:sp>
      <p:sp>
        <p:nvSpPr>
          <p:cNvPr id="71" name="Rectangle 70">
            <a:extLst>
              <a:ext uri="{FF2B5EF4-FFF2-40B4-BE49-F238E27FC236}">
                <a16:creationId xmlns:a16="http://schemas.microsoft.com/office/drawing/2014/main" id="{735025E4-7010-4DF1-A2DB-2EF8B9B8BE9D}"/>
              </a:ext>
            </a:extLst>
          </p:cNvPr>
          <p:cNvSpPr/>
          <p:nvPr/>
        </p:nvSpPr>
        <p:spPr>
          <a:xfrm>
            <a:off x="884236" y="1895464"/>
            <a:ext cx="894577" cy="210581"/>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Organization</a:t>
            </a:r>
          </a:p>
        </p:txBody>
      </p:sp>
      <p:sp>
        <p:nvSpPr>
          <p:cNvPr id="72" name="Rectangle 71">
            <a:extLst>
              <a:ext uri="{FF2B5EF4-FFF2-40B4-BE49-F238E27FC236}">
                <a16:creationId xmlns:a16="http://schemas.microsoft.com/office/drawing/2014/main" id="{9DAD095D-F3F3-4003-ABAD-2BC579C782AD}"/>
              </a:ext>
            </a:extLst>
          </p:cNvPr>
          <p:cNvSpPr/>
          <p:nvPr/>
        </p:nvSpPr>
        <p:spPr>
          <a:xfrm>
            <a:off x="1625985" y="1890548"/>
            <a:ext cx="668541" cy="203133"/>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Groups</a:t>
            </a:r>
          </a:p>
        </p:txBody>
      </p:sp>
      <p:sp>
        <p:nvSpPr>
          <p:cNvPr id="73" name="Rectangle 72">
            <a:extLst>
              <a:ext uri="{FF2B5EF4-FFF2-40B4-BE49-F238E27FC236}">
                <a16:creationId xmlns:a16="http://schemas.microsoft.com/office/drawing/2014/main" id="{ECF47BB0-5852-4A88-BADA-66F1CF8C774A}"/>
              </a:ext>
            </a:extLst>
          </p:cNvPr>
          <p:cNvSpPr/>
          <p:nvPr/>
        </p:nvSpPr>
        <p:spPr>
          <a:xfrm>
            <a:off x="2213546" y="1879712"/>
            <a:ext cx="486356" cy="203133"/>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User</a:t>
            </a:r>
          </a:p>
        </p:txBody>
      </p:sp>
      <p:sp>
        <p:nvSpPr>
          <p:cNvPr id="74" name="Rectangle 73">
            <a:extLst>
              <a:ext uri="{FF2B5EF4-FFF2-40B4-BE49-F238E27FC236}">
                <a16:creationId xmlns:a16="http://schemas.microsoft.com/office/drawing/2014/main" id="{6CBF994F-5543-44AE-97D3-902D698CDE5D}"/>
              </a:ext>
            </a:extLst>
          </p:cNvPr>
          <p:cNvSpPr/>
          <p:nvPr/>
        </p:nvSpPr>
        <p:spPr>
          <a:xfrm>
            <a:off x="2631961" y="1894367"/>
            <a:ext cx="598535" cy="203133"/>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Project</a:t>
            </a:r>
          </a:p>
        </p:txBody>
      </p:sp>
      <p:grpSp>
        <p:nvGrpSpPr>
          <p:cNvPr id="33" name="Group 32">
            <a:extLst>
              <a:ext uri="{FF2B5EF4-FFF2-40B4-BE49-F238E27FC236}">
                <a16:creationId xmlns:a16="http://schemas.microsoft.com/office/drawing/2014/main" id="{68AC1129-1576-41AC-A359-5971EE6494DA}"/>
              </a:ext>
            </a:extLst>
          </p:cNvPr>
          <p:cNvGrpSpPr/>
          <p:nvPr/>
        </p:nvGrpSpPr>
        <p:grpSpPr>
          <a:xfrm>
            <a:off x="6243723" y="1218844"/>
            <a:ext cx="3216802" cy="1003810"/>
            <a:chOff x="6149157" y="1213014"/>
            <a:chExt cx="3216802" cy="1003810"/>
          </a:xfrm>
        </p:grpSpPr>
        <p:sp>
          <p:nvSpPr>
            <p:cNvPr id="135" name="Rectangle: Rounded Corners 134">
              <a:extLst>
                <a:ext uri="{FF2B5EF4-FFF2-40B4-BE49-F238E27FC236}">
                  <a16:creationId xmlns:a16="http://schemas.microsoft.com/office/drawing/2014/main" id="{90A2B549-8D5E-4817-9311-993C47762648}"/>
                </a:ext>
              </a:extLst>
            </p:cNvPr>
            <p:cNvSpPr/>
            <p:nvPr/>
          </p:nvSpPr>
          <p:spPr bwMode="gray">
            <a:xfrm>
              <a:off x="6242331" y="1213014"/>
              <a:ext cx="3112876" cy="986061"/>
            </a:xfrm>
            <a:prstGeom prst="roundRect">
              <a:avLst/>
            </a:prstGeom>
            <a:solidFill>
              <a:schemeClr val="bg1"/>
            </a:solidFill>
            <a:ln w="1905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25" name="Graphic 24" descr="Upward trend">
              <a:extLst>
                <a:ext uri="{FF2B5EF4-FFF2-40B4-BE49-F238E27FC236}">
                  <a16:creationId xmlns:a16="http://schemas.microsoft.com/office/drawing/2014/main" id="{E94AC59D-E1A9-491A-B03E-401A62FE8A26}"/>
                </a:ext>
              </a:extLst>
            </p:cNvPr>
            <p:cNvPicPr>
              <a:picLocks noChangeAspect="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38859" y="1530135"/>
              <a:ext cx="329947" cy="329947"/>
            </a:xfrm>
            <a:prstGeom prst="rect">
              <a:avLst/>
            </a:prstGeom>
          </p:spPr>
        </p:pic>
        <p:sp>
          <p:nvSpPr>
            <p:cNvPr id="153" name="Rectangle 152">
              <a:extLst>
                <a:ext uri="{FF2B5EF4-FFF2-40B4-BE49-F238E27FC236}">
                  <a16:creationId xmlns:a16="http://schemas.microsoft.com/office/drawing/2014/main" id="{EACCDBE4-7ECE-4BEE-8159-1CEBBF59A904}"/>
                </a:ext>
              </a:extLst>
            </p:cNvPr>
            <p:cNvSpPr/>
            <p:nvPr/>
          </p:nvSpPr>
          <p:spPr>
            <a:xfrm>
              <a:off x="7954690" y="1900586"/>
              <a:ext cx="737571" cy="3139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KPI Monitor</a:t>
              </a:r>
            </a:p>
          </p:txBody>
        </p:sp>
        <p:sp>
          <p:nvSpPr>
            <p:cNvPr id="31" name="TextBox 30">
              <a:extLst>
                <a:ext uri="{FF2B5EF4-FFF2-40B4-BE49-F238E27FC236}">
                  <a16:creationId xmlns:a16="http://schemas.microsoft.com/office/drawing/2014/main" id="{9965BA33-1DC0-49E6-A1DC-F31F26AB841F}"/>
                </a:ext>
              </a:extLst>
            </p:cNvPr>
            <p:cNvSpPr txBox="1"/>
            <p:nvPr/>
          </p:nvSpPr>
          <p:spPr>
            <a:xfrm>
              <a:off x="6898008" y="1265223"/>
              <a:ext cx="1731961" cy="153888"/>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Model Monitoring &amp; Drift</a:t>
              </a:r>
            </a:p>
          </p:txBody>
        </p:sp>
        <p:pic>
          <p:nvPicPr>
            <p:cNvPr id="93" name="Picture 92">
              <a:extLst>
                <a:ext uri="{FF2B5EF4-FFF2-40B4-BE49-F238E27FC236}">
                  <a16:creationId xmlns:a16="http://schemas.microsoft.com/office/drawing/2014/main" id="{1F7665AE-5E2B-44DF-8A2B-62A458C0A498}"/>
                </a:ext>
              </a:extLst>
            </p:cNvPr>
            <p:cNvPicPr>
              <a:picLocks noChangeAspect="1"/>
            </p:cNvPicPr>
            <p:nvPr/>
          </p:nvPicPr>
          <p:blipFill>
            <a:blip r:embed="rId13"/>
            <a:stretch>
              <a:fillRect/>
            </a:stretch>
          </p:blipFill>
          <p:spPr>
            <a:xfrm>
              <a:off x="7333916" y="1544752"/>
              <a:ext cx="397177" cy="360440"/>
            </a:xfrm>
            <a:prstGeom prst="rect">
              <a:avLst/>
            </a:prstGeom>
          </p:spPr>
        </p:pic>
        <p:sp>
          <p:nvSpPr>
            <p:cNvPr id="94" name="Rectangle 93">
              <a:extLst>
                <a:ext uri="{FF2B5EF4-FFF2-40B4-BE49-F238E27FC236}">
                  <a16:creationId xmlns:a16="http://schemas.microsoft.com/office/drawing/2014/main" id="{83FE1E32-E5F0-4566-A75B-3F847CAA871B}"/>
                </a:ext>
              </a:extLst>
            </p:cNvPr>
            <p:cNvSpPr/>
            <p:nvPr/>
          </p:nvSpPr>
          <p:spPr>
            <a:xfrm>
              <a:off x="6941395" y="1895168"/>
              <a:ext cx="1150453" cy="3139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Actual Vs Predicted Data </a:t>
              </a:r>
            </a:p>
          </p:txBody>
        </p:sp>
        <p:pic>
          <p:nvPicPr>
            <p:cNvPr id="5144" name="Picture 24" descr="Prediction Icons - Download Free Vector Icons | Noun Project">
              <a:extLst>
                <a:ext uri="{FF2B5EF4-FFF2-40B4-BE49-F238E27FC236}">
                  <a16:creationId xmlns:a16="http://schemas.microsoft.com/office/drawing/2014/main" id="{505AC004-1F40-4090-933D-E7DEBA10A794}"/>
                </a:ext>
              </a:extLst>
            </p:cNvPr>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87164" y="1609108"/>
              <a:ext cx="285321" cy="285321"/>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a:extLst>
                <a:ext uri="{FF2B5EF4-FFF2-40B4-BE49-F238E27FC236}">
                  <a16:creationId xmlns:a16="http://schemas.microsoft.com/office/drawing/2014/main" id="{075FA927-7A5C-47BA-A9A5-6D1ADBA8120A}"/>
                </a:ext>
              </a:extLst>
            </p:cNvPr>
            <p:cNvSpPr/>
            <p:nvPr/>
          </p:nvSpPr>
          <p:spPr>
            <a:xfrm>
              <a:off x="6149157" y="1880500"/>
              <a:ext cx="941454" cy="3139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Model Prediction</a:t>
              </a:r>
            </a:p>
          </p:txBody>
        </p:sp>
        <p:sp>
          <p:nvSpPr>
            <p:cNvPr id="75" name="Rectangle 74">
              <a:extLst>
                <a:ext uri="{FF2B5EF4-FFF2-40B4-BE49-F238E27FC236}">
                  <a16:creationId xmlns:a16="http://schemas.microsoft.com/office/drawing/2014/main" id="{FC90E192-F7B4-4BDF-A82E-FADA522AA5FA}"/>
                </a:ext>
              </a:extLst>
            </p:cNvPr>
            <p:cNvSpPr/>
            <p:nvPr/>
          </p:nvSpPr>
          <p:spPr>
            <a:xfrm>
              <a:off x="8671270" y="1902892"/>
              <a:ext cx="694689" cy="3139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Drift Detection</a:t>
              </a:r>
            </a:p>
          </p:txBody>
        </p:sp>
        <p:pic>
          <p:nvPicPr>
            <p:cNvPr id="30" name="Picture 29">
              <a:extLst>
                <a:ext uri="{FF2B5EF4-FFF2-40B4-BE49-F238E27FC236}">
                  <a16:creationId xmlns:a16="http://schemas.microsoft.com/office/drawing/2014/main" id="{C1BBBFAF-8C30-47F9-8924-2D35528CE7DA}"/>
                </a:ext>
              </a:extLst>
            </p:cNvPr>
            <p:cNvPicPr>
              <a:picLocks noChangeAspect="1"/>
            </p:cNvPicPr>
            <p:nvPr/>
          </p:nvPicPr>
          <p:blipFill>
            <a:blip r:embed="rId15">
              <a:duotone>
                <a:schemeClr val="accent5">
                  <a:shade val="45000"/>
                  <a:satMod val="135000"/>
                </a:schemeClr>
                <a:prstClr val="white"/>
              </a:duotone>
              <a:extLst>
                <a:ext uri="{BEBA8EAE-BF5A-486C-A8C5-ECC9F3942E4B}">
                  <a14:imgProps xmlns:a14="http://schemas.microsoft.com/office/drawing/2010/main">
                    <a14:imgLayer r:embed="rId16">
                      <a14:imgEffect>
                        <a14:artisticPhotocopy detail="5"/>
                      </a14:imgEffect>
                      <a14:imgEffect>
                        <a14:sharpenSoften amount="100000"/>
                      </a14:imgEffect>
                      <a14:imgEffect>
                        <a14:saturation sat="400000"/>
                      </a14:imgEffect>
                      <a14:imgEffect>
                        <a14:brightnessContrast contrast="92000"/>
                      </a14:imgEffect>
                    </a14:imgLayer>
                  </a14:imgProps>
                </a:ext>
              </a:extLst>
            </a:blip>
            <a:stretch>
              <a:fillRect/>
            </a:stretch>
          </p:blipFill>
          <p:spPr>
            <a:xfrm>
              <a:off x="8796357" y="1530135"/>
              <a:ext cx="449891" cy="376935"/>
            </a:xfrm>
            <a:prstGeom prst="rect">
              <a:avLst/>
            </a:prstGeom>
            <a:solidFill>
              <a:schemeClr val="accent5"/>
            </a:solidFill>
          </p:spPr>
        </p:pic>
      </p:grpSp>
      <p:cxnSp>
        <p:nvCxnSpPr>
          <p:cNvPr id="85" name="Straight Arrow Connector 84">
            <a:extLst>
              <a:ext uri="{FF2B5EF4-FFF2-40B4-BE49-F238E27FC236}">
                <a16:creationId xmlns:a16="http://schemas.microsoft.com/office/drawing/2014/main" id="{28EBE80C-0182-4A9C-856F-21A629C81972}"/>
              </a:ext>
            </a:extLst>
          </p:cNvPr>
          <p:cNvCxnSpPr>
            <a:cxnSpLocks/>
          </p:cNvCxnSpPr>
          <p:nvPr/>
        </p:nvCxnSpPr>
        <p:spPr>
          <a:xfrm>
            <a:off x="4718445" y="2245766"/>
            <a:ext cx="0" cy="347535"/>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8D09369-235D-4535-9C46-212EE0D8F86B}"/>
              </a:ext>
            </a:extLst>
          </p:cNvPr>
          <p:cNvCxnSpPr>
            <a:cxnSpLocks/>
          </p:cNvCxnSpPr>
          <p:nvPr/>
        </p:nvCxnSpPr>
        <p:spPr>
          <a:xfrm>
            <a:off x="7852124" y="2199319"/>
            <a:ext cx="0" cy="393982"/>
          </a:xfrm>
          <a:prstGeom prst="straightConnector1">
            <a:avLst/>
          </a:prstGeom>
          <a:ln w="349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D2EA1B4F-EF68-4AEA-BC94-15343184852F}"/>
              </a:ext>
            </a:extLst>
          </p:cNvPr>
          <p:cNvGrpSpPr/>
          <p:nvPr/>
        </p:nvGrpSpPr>
        <p:grpSpPr>
          <a:xfrm>
            <a:off x="3354569" y="1228869"/>
            <a:ext cx="2983746" cy="999622"/>
            <a:chOff x="3266433" y="1184801"/>
            <a:chExt cx="2983746" cy="999622"/>
          </a:xfrm>
        </p:grpSpPr>
        <p:grpSp>
          <p:nvGrpSpPr>
            <p:cNvPr id="51" name="Group 50">
              <a:extLst>
                <a:ext uri="{FF2B5EF4-FFF2-40B4-BE49-F238E27FC236}">
                  <a16:creationId xmlns:a16="http://schemas.microsoft.com/office/drawing/2014/main" id="{E1D9439F-FB1C-4038-A40A-2B3BF2E6517F}"/>
                </a:ext>
              </a:extLst>
            </p:cNvPr>
            <p:cNvGrpSpPr/>
            <p:nvPr/>
          </p:nvGrpSpPr>
          <p:grpSpPr>
            <a:xfrm>
              <a:off x="3266433" y="1184801"/>
              <a:ext cx="2983746" cy="999622"/>
              <a:chOff x="3266433" y="1184801"/>
              <a:chExt cx="2983746" cy="999622"/>
            </a:xfrm>
          </p:grpSpPr>
          <p:sp>
            <p:nvSpPr>
              <p:cNvPr id="56" name="Rectangle: Rounded Corners 55">
                <a:extLst>
                  <a:ext uri="{FF2B5EF4-FFF2-40B4-BE49-F238E27FC236}">
                    <a16:creationId xmlns:a16="http://schemas.microsoft.com/office/drawing/2014/main" id="{4DB5C686-424D-41C6-8A9E-EFE9335958BB}"/>
                  </a:ext>
                </a:extLst>
              </p:cNvPr>
              <p:cNvSpPr/>
              <p:nvPr/>
            </p:nvSpPr>
            <p:spPr bwMode="gray">
              <a:xfrm>
                <a:off x="3322543" y="1184801"/>
                <a:ext cx="2856110" cy="986061"/>
              </a:xfrm>
              <a:prstGeom prst="roundRect">
                <a:avLst/>
              </a:prstGeom>
              <a:solidFill>
                <a:schemeClr val="bg1"/>
              </a:solidFill>
              <a:ln w="1905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p>
            </p:txBody>
          </p:sp>
          <p:grpSp>
            <p:nvGrpSpPr>
              <p:cNvPr id="50" name="Group 49">
                <a:extLst>
                  <a:ext uri="{FF2B5EF4-FFF2-40B4-BE49-F238E27FC236}">
                    <a16:creationId xmlns:a16="http://schemas.microsoft.com/office/drawing/2014/main" id="{EAD1CE01-1374-40BD-9E32-D34BC238E429}"/>
                  </a:ext>
                </a:extLst>
              </p:cNvPr>
              <p:cNvGrpSpPr/>
              <p:nvPr/>
            </p:nvGrpSpPr>
            <p:grpSpPr>
              <a:xfrm>
                <a:off x="3266433" y="1237120"/>
                <a:ext cx="2983746" cy="947303"/>
                <a:chOff x="3272926" y="1303840"/>
                <a:chExt cx="2983746" cy="947303"/>
              </a:xfrm>
            </p:grpSpPr>
            <p:sp>
              <p:nvSpPr>
                <p:cNvPr id="70" name="TextBox 69">
                  <a:extLst>
                    <a:ext uri="{FF2B5EF4-FFF2-40B4-BE49-F238E27FC236}">
                      <a16:creationId xmlns:a16="http://schemas.microsoft.com/office/drawing/2014/main" id="{F09698E2-155E-4BAA-A6E7-9EF2C82B8797}"/>
                    </a:ext>
                  </a:extLst>
                </p:cNvPr>
                <p:cNvSpPr txBox="1"/>
                <p:nvPr/>
              </p:nvSpPr>
              <p:spPr>
                <a:xfrm>
                  <a:off x="3926860" y="1303840"/>
                  <a:ext cx="1609300" cy="153888"/>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Operational Statistics</a:t>
                  </a:r>
                </a:p>
              </p:txBody>
            </p:sp>
            <p:pic>
              <p:nvPicPr>
                <p:cNvPr id="36" name="Graphic 35" descr="Database">
                  <a:extLst>
                    <a:ext uri="{FF2B5EF4-FFF2-40B4-BE49-F238E27FC236}">
                      <a16:creationId xmlns:a16="http://schemas.microsoft.com/office/drawing/2014/main" id="{BB465EC8-1D71-489E-9867-84B3C10B5880}"/>
                    </a:ext>
                  </a:extLst>
                </p:cNvPr>
                <p:cNvPicPr>
                  <a:picLocks noChangeAspect="1"/>
                </p:cNvPicPr>
                <p:nvPr/>
              </p:nvPicPr>
              <p:blipFill>
                <a:blip r:embed="rId17">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408508" y="1471786"/>
                  <a:ext cx="243695" cy="243695"/>
                </a:xfrm>
                <a:prstGeom prst="rect">
                  <a:avLst/>
                </a:prstGeom>
              </p:spPr>
            </p:pic>
            <p:pic>
              <p:nvPicPr>
                <p:cNvPr id="38" name="Graphic 37" descr="Document">
                  <a:extLst>
                    <a:ext uri="{FF2B5EF4-FFF2-40B4-BE49-F238E27FC236}">
                      <a16:creationId xmlns:a16="http://schemas.microsoft.com/office/drawing/2014/main" id="{C7F1F455-763E-4DB7-BFF6-993788BE2A8C}"/>
                    </a:ext>
                  </a:extLst>
                </p:cNvPr>
                <p:cNvPicPr>
                  <a:picLocks noChangeAspect="1"/>
                </p:cNvPicPr>
                <p:nvPr/>
              </p:nvPicPr>
              <p:blipFill>
                <a:blip r:embed="rId19">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906640" y="1519679"/>
                  <a:ext cx="322367" cy="322367"/>
                </a:xfrm>
                <a:prstGeom prst="rect">
                  <a:avLst/>
                </a:prstGeom>
              </p:spPr>
            </p:pic>
            <p:pic>
              <p:nvPicPr>
                <p:cNvPr id="41" name="Graphic 40" descr="Cloud">
                  <a:extLst>
                    <a:ext uri="{FF2B5EF4-FFF2-40B4-BE49-F238E27FC236}">
                      <a16:creationId xmlns:a16="http://schemas.microsoft.com/office/drawing/2014/main" id="{D746E8F6-5F29-465F-99A0-DCB11CEFBF1D}"/>
                    </a:ext>
                  </a:extLst>
                </p:cNvPr>
                <p:cNvPicPr>
                  <a:picLocks noChangeAspect="1"/>
                </p:cNvPicPr>
                <p:nvPr/>
              </p:nvPicPr>
              <p:blipFill>
                <a:blip r:embed="rId21">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619941" y="1485201"/>
                  <a:ext cx="243695" cy="243695"/>
                </a:xfrm>
                <a:prstGeom prst="rect">
                  <a:avLst/>
                </a:prstGeom>
              </p:spPr>
            </p:pic>
            <p:pic>
              <p:nvPicPr>
                <p:cNvPr id="43" name="Graphic 42" descr="Disk">
                  <a:extLst>
                    <a:ext uri="{FF2B5EF4-FFF2-40B4-BE49-F238E27FC236}">
                      <a16:creationId xmlns:a16="http://schemas.microsoft.com/office/drawing/2014/main" id="{B208ECEB-A72C-406C-BA97-86C51D1F342D}"/>
                    </a:ext>
                  </a:extLst>
                </p:cNvPr>
                <p:cNvPicPr>
                  <a:picLocks noChangeAspect="1"/>
                </p:cNvPicPr>
                <p:nvPr/>
              </p:nvPicPr>
              <p:blipFill>
                <a:blip r:embed="rId2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406995" y="1681820"/>
                  <a:ext cx="243695" cy="243695"/>
                </a:xfrm>
                <a:prstGeom prst="rect">
                  <a:avLst/>
                </a:prstGeom>
              </p:spPr>
            </p:pic>
            <p:pic>
              <p:nvPicPr>
                <p:cNvPr id="45" name="Graphic 44" descr="Table">
                  <a:extLst>
                    <a:ext uri="{FF2B5EF4-FFF2-40B4-BE49-F238E27FC236}">
                      <a16:creationId xmlns:a16="http://schemas.microsoft.com/office/drawing/2014/main" id="{F0172F0A-FC46-4F5B-A971-B664E65B3115}"/>
                    </a:ext>
                  </a:extLst>
                </p:cNvPr>
                <p:cNvPicPr>
                  <a:picLocks noChangeAspect="1"/>
                </p:cNvPicPr>
                <p:nvPr/>
              </p:nvPicPr>
              <p:blipFill>
                <a:blip r:embed="rId25">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617032" y="1688326"/>
                  <a:ext cx="243695" cy="243695"/>
                </a:xfrm>
                <a:prstGeom prst="rect">
                  <a:avLst/>
                </a:prstGeom>
              </p:spPr>
            </p:pic>
            <p:pic>
              <p:nvPicPr>
                <p:cNvPr id="97" name="Graphic 96" descr="Database">
                  <a:extLst>
                    <a:ext uri="{FF2B5EF4-FFF2-40B4-BE49-F238E27FC236}">
                      <a16:creationId xmlns:a16="http://schemas.microsoft.com/office/drawing/2014/main" id="{F8CF205E-AD91-4BB1-9C8A-803904B27EBF}"/>
                    </a:ext>
                  </a:extLst>
                </p:cNvPr>
                <p:cNvPicPr>
                  <a:picLocks noChangeAspect="1"/>
                </p:cNvPicPr>
                <p:nvPr/>
              </p:nvPicPr>
              <p:blipFill>
                <a:blip r:embed="rId17">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833778" y="1521032"/>
                  <a:ext cx="244337" cy="244337"/>
                </a:xfrm>
                <a:prstGeom prst="rect">
                  <a:avLst/>
                </a:prstGeom>
              </p:spPr>
            </p:pic>
            <p:pic>
              <p:nvPicPr>
                <p:cNvPr id="99" name="Graphic 98" descr="Cloud">
                  <a:extLst>
                    <a:ext uri="{FF2B5EF4-FFF2-40B4-BE49-F238E27FC236}">
                      <a16:creationId xmlns:a16="http://schemas.microsoft.com/office/drawing/2014/main" id="{0CD1295A-4675-42F1-B5F9-86486A581069}"/>
                    </a:ext>
                  </a:extLst>
                </p:cNvPr>
                <p:cNvPicPr>
                  <a:picLocks noChangeAspect="1"/>
                </p:cNvPicPr>
                <p:nvPr/>
              </p:nvPicPr>
              <p:blipFill>
                <a:blip r:embed="rId21">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783392" y="1731927"/>
                  <a:ext cx="200000" cy="200000"/>
                </a:xfrm>
                <a:prstGeom prst="rect">
                  <a:avLst/>
                </a:prstGeom>
              </p:spPr>
            </p:pic>
            <p:pic>
              <p:nvPicPr>
                <p:cNvPr id="47" name="Graphic 46" descr="Server">
                  <a:extLst>
                    <a:ext uri="{FF2B5EF4-FFF2-40B4-BE49-F238E27FC236}">
                      <a16:creationId xmlns:a16="http://schemas.microsoft.com/office/drawing/2014/main" id="{00D00F85-CC80-43D0-96FA-AEBC99497269}"/>
                    </a:ext>
                  </a:extLst>
                </p:cNvPr>
                <p:cNvPicPr>
                  <a:picLocks noChangeAspect="1"/>
                </p:cNvPicPr>
                <p:nvPr/>
              </p:nvPicPr>
              <p:blipFill>
                <a:blip r:embed="rId27">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623770" y="1521023"/>
                  <a:ext cx="255572" cy="255572"/>
                </a:xfrm>
                <a:prstGeom prst="rect">
                  <a:avLst/>
                </a:prstGeom>
              </p:spPr>
            </p:pic>
            <p:pic>
              <p:nvPicPr>
                <p:cNvPr id="49" name="Graphic 48" descr="Gears">
                  <a:extLst>
                    <a:ext uri="{FF2B5EF4-FFF2-40B4-BE49-F238E27FC236}">
                      <a16:creationId xmlns:a16="http://schemas.microsoft.com/office/drawing/2014/main" id="{7A9912E1-4F3C-47B4-9020-925E7DC8F102}"/>
                    </a:ext>
                  </a:extLst>
                </p:cNvPr>
                <p:cNvPicPr>
                  <a:picLocks noChangeAspect="1"/>
                </p:cNvPicPr>
                <p:nvPr/>
              </p:nvPicPr>
              <p:blipFill>
                <a:blip r:embed="rId29">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978241" y="1504121"/>
                  <a:ext cx="373470" cy="373470"/>
                </a:xfrm>
                <a:prstGeom prst="rect">
                  <a:avLst/>
                </a:prstGeom>
              </p:spPr>
            </p:pic>
            <p:sp>
              <p:nvSpPr>
                <p:cNvPr id="103" name="Rectangle 102">
                  <a:extLst>
                    <a:ext uri="{FF2B5EF4-FFF2-40B4-BE49-F238E27FC236}">
                      <a16:creationId xmlns:a16="http://schemas.microsoft.com/office/drawing/2014/main" id="{7601C268-1C9E-4001-8051-7CA5BBAA50F9}"/>
                    </a:ext>
                  </a:extLst>
                </p:cNvPr>
                <p:cNvSpPr/>
                <p:nvPr/>
              </p:nvSpPr>
              <p:spPr>
                <a:xfrm>
                  <a:off x="5430789" y="1908039"/>
                  <a:ext cx="825883" cy="3139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kumimoji="0" lang="en-US" sz="800" u="none" strike="noStrike" kern="1200" cap="none" spc="0" normalizeH="0" baseline="0" noProof="0" dirty="0">
                      <a:ln>
                        <a:noFill/>
                      </a:ln>
                      <a:effectLst/>
                      <a:uLnTx/>
                      <a:uFillTx/>
                      <a:ea typeface="+mn-ea"/>
                      <a:cs typeface="Arial" panose="020B0604020202020204" pitchFamily="34" charset="0"/>
                    </a:rPr>
                    <a:t>Data Storage</a:t>
                  </a:r>
                </a:p>
              </p:txBody>
            </p:sp>
            <p:sp>
              <p:nvSpPr>
                <p:cNvPr id="104" name="Rectangle 103">
                  <a:extLst>
                    <a:ext uri="{FF2B5EF4-FFF2-40B4-BE49-F238E27FC236}">
                      <a16:creationId xmlns:a16="http://schemas.microsoft.com/office/drawing/2014/main" id="{D3ECFAF6-4B77-4BF0-86E0-ED5EFA4C9DA3}"/>
                    </a:ext>
                  </a:extLst>
                </p:cNvPr>
                <p:cNvSpPr/>
                <p:nvPr/>
              </p:nvSpPr>
              <p:spPr>
                <a:xfrm>
                  <a:off x="3272926" y="1912100"/>
                  <a:ext cx="715045" cy="3139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lang="en-US" sz="800" dirty="0">
                      <a:cs typeface="Arial" panose="020B0604020202020204" pitchFamily="34" charset="0"/>
                    </a:rPr>
                    <a:t>Data Source</a:t>
                  </a:r>
                  <a:endParaRPr kumimoji="0" lang="en-US" sz="800" u="none" strike="noStrike" kern="1200" cap="none" spc="0" normalizeH="0" baseline="0" noProof="0" dirty="0">
                    <a:ln>
                      <a:noFill/>
                    </a:ln>
                    <a:effectLst/>
                    <a:uLnTx/>
                    <a:uFillTx/>
                    <a:ea typeface="+mn-ea"/>
                    <a:cs typeface="Arial" panose="020B0604020202020204" pitchFamily="34" charset="0"/>
                  </a:endParaRPr>
                </a:p>
              </p:txBody>
            </p:sp>
            <p:sp>
              <p:nvSpPr>
                <p:cNvPr id="105" name="Rectangle 104">
                  <a:extLst>
                    <a:ext uri="{FF2B5EF4-FFF2-40B4-BE49-F238E27FC236}">
                      <a16:creationId xmlns:a16="http://schemas.microsoft.com/office/drawing/2014/main" id="{6B8AFA95-1A3C-4E8E-BA1C-02A11BF199C5}"/>
                    </a:ext>
                  </a:extLst>
                </p:cNvPr>
                <p:cNvSpPr/>
                <p:nvPr/>
              </p:nvSpPr>
              <p:spPr>
                <a:xfrm>
                  <a:off x="4565237" y="1826411"/>
                  <a:ext cx="1007762" cy="4247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lang="en-US" sz="800" dirty="0">
                      <a:cs typeface="Arial" panose="020B0604020202020204" pitchFamily="34" charset="0"/>
                    </a:rPr>
                    <a:t>Run Time Statistics &amp; Log Collection</a:t>
                  </a:r>
                  <a:endParaRPr kumimoji="0" lang="en-US" sz="800" u="none" strike="noStrike" kern="1200" cap="none" spc="0" normalizeH="0" baseline="0" noProof="0" dirty="0">
                    <a:ln>
                      <a:noFill/>
                    </a:ln>
                    <a:effectLst/>
                    <a:uLnTx/>
                    <a:uFillTx/>
                    <a:ea typeface="+mn-ea"/>
                    <a:cs typeface="Arial" panose="020B0604020202020204" pitchFamily="34" charset="0"/>
                  </a:endParaRPr>
                </a:p>
              </p:txBody>
            </p:sp>
            <p:sp>
              <p:nvSpPr>
                <p:cNvPr id="106" name="Rectangle 105">
                  <a:extLst>
                    <a:ext uri="{FF2B5EF4-FFF2-40B4-BE49-F238E27FC236}">
                      <a16:creationId xmlns:a16="http://schemas.microsoft.com/office/drawing/2014/main" id="{550E975B-4266-4DF9-B476-F7E8DC3C56BE}"/>
                    </a:ext>
                  </a:extLst>
                </p:cNvPr>
                <p:cNvSpPr/>
                <p:nvPr/>
              </p:nvSpPr>
              <p:spPr>
                <a:xfrm>
                  <a:off x="3957649" y="1924730"/>
                  <a:ext cx="715045" cy="313932"/>
                </a:xfrm>
                <a:prstGeom prst="rect">
                  <a:avLst/>
                </a:prstGeom>
              </p:spPr>
              <p:txBody>
                <a:bodyPr wrap="square">
                  <a:spAutoFit/>
                </a:bodyPr>
                <a:lstStyle/>
                <a:p>
                  <a:pPr marR="0" lvl="0" algn="ctr" defTabSz="1218987" rtl="0" eaLnBrk="1" fontAlgn="auto" latinLnBrk="0" hangingPunct="1">
                    <a:lnSpc>
                      <a:spcPct val="90000"/>
                    </a:lnSpc>
                    <a:spcBef>
                      <a:spcPts val="0"/>
                    </a:spcBef>
                    <a:spcAft>
                      <a:spcPts val="600"/>
                    </a:spcAft>
                    <a:buClrTx/>
                    <a:buSzTx/>
                    <a:tabLst/>
                    <a:defRPr/>
                  </a:pPr>
                  <a:r>
                    <a:rPr lang="en-US" sz="800" dirty="0">
                      <a:cs typeface="Arial" panose="020B0604020202020204" pitchFamily="34" charset="0"/>
                    </a:rPr>
                    <a:t>ETL Pipelines</a:t>
                  </a:r>
                  <a:endParaRPr kumimoji="0" lang="en-US" sz="800" u="none" strike="noStrike" kern="1200" cap="none" spc="0" normalizeH="0" baseline="0" noProof="0" dirty="0">
                    <a:ln>
                      <a:noFill/>
                    </a:ln>
                    <a:effectLst/>
                    <a:uLnTx/>
                    <a:uFillTx/>
                    <a:ea typeface="+mn-ea"/>
                    <a:cs typeface="Arial" panose="020B0604020202020204" pitchFamily="34" charset="0"/>
                  </a:endParaRPr>
                </a:p>
              </p:txBody>
            </p:sp>
          </p:grpSp>
        </p:grpSp>
        <p:grpSp>
          <p:nvGrpSpPr>
            <p:cNvPr id="59" name="Group 58">
              <a:extLst>
                <a:ext uri="{FF2B5EF4-FFF2-40B4-BE49-F238E27FC236}">
                  <a16:creationId xmlns:a16="http://schemas.microsoft.com/office/drawing/2014/main" id="{300FBAC8-197C-44FF-95C7-DE68B7A41CB3}"/>
                </a:ext>
              </a:extLst>
            </p:cNvPr>
            <p:cNvGrpSpPr/>
            <p:nvPr/>
          </p:nvGrpSpPr>
          <p:grpSpPr>
            <a:xfrm>
              <a:off x="4220093" y="1582089"/>
              <a:ext cx="456457" cy="403327"/>
              <a:chOff x="8475236" y="4667015"/>
              <a:chExt cx="988171" cy="906915"/>
            </a:xfrm>
          </p:grpSpPr>
          <p:pic>
            <p:nvPicPr>
              <p:cNvPr id="55" name="Graphic 54" descr="Single gear">
                <a:extLst>
                  <a:ext uri="{FF2B5EF4-FFF2-40B4-BE49-F238E27FC236}">
                    <a16:creationId xmlns:a16="http://schemas.microsoft.com/office/drawing/2014/main" id="{64103864-4122-4D95-B1A8-34CF222A8DEA}"/>
                  </a:ext>
                </a:extLst>
              </p:cNvPr>
              <p:cNvPicPr>
                <a:picLocks noChangeAspect="1"/>
              </p:cNvPicPr>
              <p:nvPr/>
            </p:nvPicPr>
            <p:blipFill>
              <a:blip r:embed="rId31">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475236" y="4667015"/>
                <a:ext cx="654889" cy="654889"/>
              </a:xfrm>
              <a:prstGeom prst="rect">
                <a:avLst/>
              </a:prstGeom>
            </p:spPr>
          </p:pic>
          <p:pic>
            <p:nvPicPr>
              <p:cNvPr id="58" name="Graphic 57" descr="Gears">
                <a:extLst>
                  <a:ext uri="{FF2B5EF4-FFF2-40B4-BE49-F238E27FC236}">
                    <a16:creationId xmlns:a16="http://schemas.microsoft.com/office/drawing/2014/main" id="{AA4040A3-CF78-453B-A7EB-10217661C8B4}"/>
                  </a:ext>
                </a:extLst>
              </p:cNvPr>
              <p:cNvPicPr>
                <a:picLocks noChangeAspect="1"/>
              </p:cNvPicPr>
              <p:nvPr/>
            </p:nvPicPr>
            <p:blipFill>
              <a:blip r:embed="rId29">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8727833" y="4838356"/>
                <a:ext cx="735574" cy="735574"/>
              </a:xfrm>
              <a:prstGeom prst="rect">
                <a:avLst/>
              </a:prstGeom>
            </p:spPr>
          </p:pic>
        </p:grpSp>
      </p:grpSp>
      <p:sp>
        <p:nvSpPr>
          <p:cNvPr id="120" name="Rectangle 119">
            <a:extLst>
              <a:ext uri="{FF2B5EF4-FFF2-40B4-BE49-F238E27FC236}">
                <a16:creationId xmlns:a16="http://schemas.microsoft.com/office/drawing/2014/main" id="{A4B4C95C-2C8D-4AE7-A449-E431B57038D9}"/>
              </a:ext>
            </a:extLst>
          </p:cNvPr>
          <p:cNvSpPr/>
          <p:nvPr/>
        </p:nvSpPr>
        <p:spPr bwMode="gray">
          <a:xfrm>
            <a:off x="1107795" y="3226091"/>
            <a:ext cx="1618655" cy="1667556"/>
          </a:xfrm>
          <a:prstGeom prst="rect">
            <a:avLst/>
          </a:prstGeom>
          <a:noFill/>
          <a:ln w="19050" algn="ctr">
            <a:solidFill>
              <a:srgbClr val="F0D0D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2" name="TextBox 121">
            <a:extLst>
              <a:ext uri="{FF2B5EF4-FFF2-40B4-BE49-F238E27FC236}">
                <a16:creationId xmlns:a16="http://schemas.microsoft.com/office/drawing/2014/main" id="{E1ADA6EB-D127-4568-91FE-D3DC0BC09214}"/>
              </a:ext>
            </a:extLst>
          </p:cNvPr>
          <p:cNvSpPr txBox="1"/>
          <p:nvPr/>
        </p:nvSpPr>
        <p:spPr>
          <a:xfrm>
            <a:off x="1105767" y="3222880"/>
            <a:ext cx="1597774" cy="153888"/>
          </a:xfrm>
          <a:prstGeom prst="rect">
            <a:avLst/>
          </a:prstGeom>
          <a:solidFill>
            <a:srgbClr val="F0D0D1"/>
          </a:solidFill>
          <a:ln>
            <a:solidFill>
              <a:srgbClr val="F0D0D1"/>
            </a:solidFill>
          </a:ln>
        </p:spPr>
        <p:txBody>
          <a:bodyPr wrap="square" lIns="0" tIns="0" rIns="0" bIns="0" rtlCol="0">
            <a:spAutoFit/>
          </a:bodyPr>
          <a:lstStyle/>
          <a:p>
            <a:pPr algn="ctr">
              <a:spcBef>
                <a:spcPts val="600"/>
              </a:spcBef>
              <a:buSzPct val="100000"/>
            </a:pPr>
            <a:r>
              <a:rPr lang="en-US" sz="1000" dirty="0">
                <a:solidFill>
                  <a:srgbClr val="313131"/>
                </a:solidFill>
              </a:rPr>
              <a:t>Governance</a:t>
            </a:r>
          </a:p>
        </p:txBody>
      </p:sp>
      <p:sp>
        <p:nvSpPr>
          <p:cNvPr id="128" name="Rectangle 127">
            <a:extLst>
              <a:ext uri="{FF2B5EF4-FFF2-40B4-BE49-F238E27FC236}">
                <a16:creationId xmlns:a16="http://schemas.microsoft.com/office/drawing/2014/main" id="{6AE7DEFC-68EB-410B-AC05-620516620445}"/>
              </a:ext>
            </a:extLst>
          </p:cNvPr>
          <p:cNvSpPr/>
          <p:nvPr/>
        </p:nvSpPr>
        <p:spPr bwMode="gray">
          <a:xfrm>
            <a:off x="2894696" y="3220075"/>
            <a:ext cx="1623142" cy="1667556"/>
          </a:xfrm>
          <a:prstGeom prst="rect">
            <a:avLst/>
          </a:prstGeom>
          <a:no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0" name="TextBox 129">
            <a:extLst>
              <a:ext uri="{FF2B5EF4-FFF2-40B4-BE49-F238E27FC236}">
                <a16:creationId xmlns:a16="http://schemas.microsoft.com/office/drawing/2014/main" id="{72C9B757-0F3A-4F82-9B43-12ECC9801D0A}"/>
              </a:ext>
            </a:extLst>
          </p:cNvPr>
          <p:cNvSpPr txBox="1"/>
          <p:nvPr/>
        </p:nvSpPr>
        <p:spPr>
          <a:xfrm>
            <a:off x="2885731" y="3234620"/>
            <a:ext cx="1624228" cy="138499"/>
          </a:xfrm>
          <a:prstGeom prst="rect">
            <a:avLst/>
          </a:prstGeom>
          <a:solidFill>
            <a:schemeClr val="accent1"/>
          </a:solidFill>
          <a:ln>
            <a:solidFill>
              <a:schemeClr val="accent1"/>
            </a:solidFill>
          </a:ln>
        </p:spPr>
        <p:txBody>
          <a:bodyPr wrap="square" lIns="0" tIns="0" rIns="0" bIns="0" rtlCol="0">
            <a:spAutoFit/>
          </a:bodyPr>
          <a:lstStyle/>
          <a:p>
            <a:pPr lvl="0" algn="ctr" defTabSz="1218987">
              <a:lnSpc>
                <a:spcPct val="90000"/>
              </a:lnSpc>
              <a:spcAft>
                <a:spcPts val="600"/>
              </a:spcAft>
              <a:defRPr/>
            </a:pPr>
            <a:r>
              <a:rPr lang="en-US" sz="1000" dirty="0">
                <a:cs typeface="Arial" panose="020B0604020202020204" pitchFamily="34" charset="0"/>
              </a:rPr>
              <a:t>Audit Logging</a:t>
            </a:r>
          </a:p>
        </p:txBody>
      </p:sp>
      <p:sp>
        <p:nvSpPr>
          <p:cNvPr id="131" name="Rectangle 130">
            <a:extLst>
              <a:ext uri="{FF2B5EF4-FFF2-40B4-BE49-F238E27FC236}">
                <a16:creationId xmlns:a16="http://schemas.microsoft.com/office/drawing/2014/main" id="{752BFA4F-6B3B-411F-AE94-2B7E27DA9090}"/>
              </a:ext>
            </a:extLst>
          </p:cNvPr>
          <p:cNvSpPr/>
          <p:nvPr/>
        </p:nvSpPr>
        <p:spPr bwMode="gray">
          <a:xfrm>
            <a:off x="4718445" y="3227780"/>
            <a:ext cx="1618452" cy="1667556"/>
          </a:xfrm>
          <a:prstGeom prst="rect">
            <a:avLst/>
          </a:prstGeom>
          <a:noFill/>
          <a:ln w="19050" algn="ctr">
            <a:solidFill>
              <a:srgbClr val="DAE8FC"/>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2" name="TextBox 131">
            <a:extLst>
              <a:ext uri="{FF2B5EF4-FFF2-40B4-BE49-F238E27FC236}">
                <a16:creationId xmlns:a16="http://schemas.microsoft.com/office/drawing/2014/main" id="{9020BACF-C810-4129-A405-45C9E9E998F7}"/>
              </a:ext>
            </a:extLst>
          </p:cNvPr>
          <p:cNvSpPr txBox="1"/>
          <p:nvPr/>
        </p:nvSpPr>
        <p:spPr>
          <a:xfrm>
            <a:off x="4718242" y="3234620"/>
            <a:ext cx="1618655" cy="138499"/>
          </a:xfrm>
          <a:prstGeom prst="rect">
            <a:avLst/>
          </a:prstGeom>
          <a:solidFill>
            <a:srgbClr val="DAE8FC"/>
          </a:solidFill>
          <a:ln>
            <a:solidFill>
              <a:srgbClr val="DAE8FC"/>
            </a:solidFill>
          </a:ln>
        </p:spPr>
        <p:txBody>
          <a:bodyPr wrap="square" lIns="0" tIns="0" rIns="0" bIns="0" rtlCol="0">
            <a:spAutoFit/>
          </a:bodyPr>
          <a:lstStyle/>
          <a:p>
            <a:pPr lvl="0" algn="ctr" defTabSz="1218987">
              <a:lnSpc>
                <a:spcPct val="90000"/>
              </a:lnSpc>
              <a:spcAft>
                <a:spcPts val="600"/>
              </a:spcAft>
              <a:defRPr/>
            </a:pPr>
            <a:r>
              <a:rPr lang="en-US" sz="1000" dirty="0">
                <a:cs typeface="Arial" panose="020B0604020202020204" pitchFamily="34" charset="0"/>
              </a:rPr>
              <a:t>Notification/Alerts</a:t>
            </a:r>
          </a:p>
        </p:txBody>
      </p:sp>
      <p:sp>
        <p:nvSpPr>
          <p:cNvPr id="141" name="Rectangle 140">
            <a:extLst>
              <a:ext uri="{FF2B5EF4-FFF2-40B4-BE49-F238E27FC236}">
                <a16:creationId xmlns:a16="http://schemas.microsoft.com/office/drawing/2014/main" id="{1A2C0416-2C9A-432D-BE21-E0BE66C367C6}"/>
              </a:ext>
            </a:extLst>
          </p:cNvPr>
          <p:cNvSpPr/>
          <p:nvPr/>
        </p:nvSpPr>
        <p:spPr bwMode="gray">
          <a:xfrm>
            <a:off x="6707779" y="3227780"/>
            <a:ext cx="2595087" cy="1667556"/>
          </a:xfrm>
          <a:prstGeom prst="rect">
            <a:avLst/>
          </a:prstGeom>
          <a:noFill/>
          <a:ln w="19050" algn="ctr">
            <a:solidFill>
              <a:srgbClr val="86BC2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42" name="TextBox 141">
            <a:extLst>
              <a:ext uri="{FF2B5EF4-FFF2-40B4-BE49-F238E27FC236}">
                <a16:creationId xmlns:a16="http://schemas.microsoft.com/office/drawing/2014/main" id="{29E257C4-D253-4EAB-B214-601F7027754B}"/>
              </a:ext>
            </a:extLst>
          </p:cNvPr>
          <p:cNvSpPr txBox="1"/>
          <p:nvPr/>
        </p:nvSpPr>
        <p:spPr>
          <a:xfrm>
            <a:off x="6707779" y="3227609"/>
            <a:ext cx="2586120" cy="138499"/>
          </a:xfrm>
          <a:prstGeom prst="rect">
            <a:avLst/>
          </a:prstGeom>
          <a:solidFill>
            <a:schemeClr val="accent1"/>
          </a:solidFill>
          <a:ln>
            <a:solidFill>
              <a:srgbClr val="86BC25"/>
            </a:solidFill>
          </a:ln>
        </p:spPr>
        <p:txBody>
          <a:bodyPr wrap="square" lIns="0" tIns="0" rIns="0" bIns="0" rtlCol="0">
            <a:spAutoFit/>
          </a:bodyPr>
          <a:lstStyle/>
          <a:p>
            <a:pPr lvl="0" algn="ctr" defTabSz="1218987">
              <a:lnSpc>
                <a:spcPct val="90000"/>
              </a:lnSpc>
              <a:spcAft>
                <a:spcPts val="600"/>
              </a:spcAft>
              <a:defRPr/>
            </a:pPr>
            <a:r>
              <a:rPr lang="en-US" sz="1000" dirty="0">
                <a:cs typeface="Arial" panose="020B0604020202020204" pitchFamily="34" charset="0"/>
              </a:rPr>
              <a:t>Dashboard</a:t>
            </a:r>
          </a:p>
        </p:txBody>
      </p:sp>
      <p:sp>
        <p:nvSpPr>
          <p:cNvPr id="69" name="Text Placeholder 1">
            <a:extLst>
              <a:ext uri="{FF2B5EF4-FFF2-40B4-BE49-F238E27FC236}">
                <a16:creationId xmlns:a16="http://schemas.microsoft.com/office/drawing/2014/main" id="{6A05F407-3C1F-4790-8413-10F0050F3781}"/>
              </a:ext>
            </a:extLst>
          </p:cNvPr>
          <p:cNvSpPr txBox="1">
            <a:spLocks/>
          </p:cNvSpPr>
          <p:nvPr/>
        </p:nvSpPr>
        <p:spPr>
          <a:xfrm>
            <a:off x="551028" y="312108"/>
            <a:ext cx="3775000" cy="170437"/>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sz="900" b="1" kern="0" cap="all" spc="250" dirty="0">
                <a:solidFill>
                  <a:srgbClr val="787878">
                    <a:lumMod val="60000"/>
                    <a:lumOff val="40000"/>
                  </a:srgbClr>
                </a:solidFill>
                <a:latin typeface="Open Sans"/>
                <a:ea typeface="Nexa Black" charset="0"/>
                <a:cs typeface="Nexa Black" charset="0"/>
              </a:rPr>
              <a:t>Audit BALANCE &amp; CONTROL FRAMEWORK</a:t>
            </a:r>
            <a:endPar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endParaRPr>
          </a:p>
        </p:txBody>
      </p:sp>
      <mc:AlternateContent xmlns:mc="http://schemas.openxmlformats.org/markup-compatibility/2006">
        <mc:Choice xmlns:p14="http://schemas.microsoft.com/office/powerpoint/2010/main" Requires="p14">
          <p:contentPart p14:bwMode="auto" r:id="rId33">
            <p14:nvContentPartPr>
              <p14:cNvPr id="2" name="Ink 1">
                <a:extLst>
                  <a:ext uri="{FF2B5EF4-FFF2-40B4-BE49-F238E27FC236}">
                    <a16:creationId xmlns:a16="http://schemas.microsoft.com/office/drawing/2014/main" id="{B93597DE-8883-4CDC-984E-106A6AD9F1E0}"/>
                  </a:ext>
                </a:extLst>
              </p14:cNvPr>
              <p14:cNvContentPartPr/>
              <p14:nvPr/>
            </p14:nvContentPartPr>
            <p14:xfrm>
              <a:off x="1101236" y="6421598"/>
              <a:ext cx="3073680" cy="178560"/>
            </p14:xfrm>
          </p:contentPart>
        </mc:Choice>
        <mc:Fallback>
          <p:pic>
            <p:nvPicPr>
              <p:cNvPr id="2" name="Ink 1">
                <a:extLst>
                  <a:ext uri="{FF2B5EF4-FFF2-40B4-BE49-F238E27FC236}">
                    <a16:creationId xmlns:a16="http://schemas.microsoft.com/office/drawing/2014/main" id="{B93597DE-8883-4CDC-984E-106A6AD9F1E0}"/>
                  </a:ext>
                </a:extLst>
              </p:cNvPr>
              <p:cNvPicPr/>
              <p:nvPr/>
            </p:nvPicPr>
            <p:blipFill>
              <a:blip r:embed="rId34"/>
              <a:stretch>
                <a:fillRect/>
              </a:stretch>
            </p:blipFill>
            <p:spPr>
              <a:xfrm>
                <a:off x="1038596" y="6358598"/>
                <a:ext cx="3199320" cy="304200"/>
              </a:xfrm>
              <a:prstGeom prst="rect">
                <a:avLst/>
              </a:prstGeom>
            </p:spPr>
          </p:pic>
        </mc:Fallback>
      </mc:AlternateContent>
    </p:spTree>
    <p:extLst>
      <p:ext uri="{BB962C8B-B14F-4D97-AF65-F5344CB8AC3E}">
        <p14:creationId xmlns:p14="http://schemas.microsoft.com/office/powerpoint/2010/main" val="1547404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350AF219-E27B-4021-830B-BBDC7C3929C3}"/>
              </a:ext>
            </a:extLst>
          </p:cNvPr>
          <p:cNvSpPr/>
          <p:nvPr/>
        </p:nvSpPr>
        <p:spPr bwMode="gray">
          <a:xfrm>
            <a:off x="923590" y="1050616"/>
            <a:ext cx="11129749" cy="1907567"/>
          </a:xfrm>
          <a:prstGeom prst="rect">
            <a:avLst/>
          </a:prstGeom>
          <a:ln>
            <a:solidFill>
              <a:schemeClr val="accent3">
                <a:lumMod val="75000"/>
              </a:schemeClr>
            </a:solidFill>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04" name="Rectangle 103">
            <a:extLst>
              <a:ext uri="{FF2B5EF4-FFF2-40B4-BE49-F238E27FC236}">
                <a16:creationId xmlns:a16="http://schemas.microsoft.com/office/drawing/2014/main" id="{9072DB25-89DB-408F-9AB3-FEDCC22184B4}"/>
              </a:ext>
            </a:extLst>
          </p:cNvPr>
          <p:cNvSpPr/>
          <p:nvPr/>
        </p:nvSpPr>
        <p:spPr bwMode="gray">
          <a:xfrm>
            <a:off x="9632950" y="1299125"/>
            <a:ext cx="2254217" cy="1467016"/>
          </a:xfrm>
          <a:prstGeom prst="rect">
            <a:avLst/>
          </a:prstGeom>
          <a:solidFill>
            <a:schemeClr val="accent3">
              <a:lumMod val="20000"/>
              <a:lumOff val="80000"/>
            </a:schemeClr>
          </a:solidFill>
          <a:ln w="19050" algn="ctr">
            <a:solidFill>
              <a:schemeClr val="accent3">
                <a:lumMod val="20000"/>
                <a:lumOff val="8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3" name="Rectangle 102">
            <a:extLst>
              <a:ext uri="{FF2B5EF4-FFF2-40B4-BE49-F238E27FC236}">
                <a16:creationId xmlns:a16="http://schemas.microsoft.com/office/drawing/2014/main" id="{9AEAC4B8-D202-442E-AB20-07EF2324D229}"/>
              </a:ext>
            </a:extLst>
          </p:cNvPr>
          <p:cNvSpPr/>
          <p:nvPr/>
        </p:nvSpPr>
        <p:spPr bwMode="gray">
          <a:xfrm>
            <a:off x="1199998" y="1356185"/>
            <a:ext cx="1769234" cy="1467016"/>
          </a:xfrm>
          <a:prstGeom prst="rect">
            <a:avLst/>
          </a:prstGeom>
          <a:solidFill>
            <a:schemeClr val="accent3">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3" name="Rectangle 92">
            <a:extLst>
              <a:ext uri="{FF2B5EF4-FFF2-40B4-BE49-F238E27FC236}">
                <a16:creationId xmlns:a16="http://schemas.microsoft.com/office/drawing/2014/main" id="{5F14B4C7-6CF9-4D8B-9ADC-38668FD04F76}"/>
              </a:ext>
            </a:extLst>
          </p:cNvPr>
          <p:cNvSpPr/>
          <p:nvPr/>
        </p:nvSpPr>
        <p:spPr bwMode="gray">
          <a:xfrm>
            <a:off x="3534310" y="1356189"/>
            <a:ext cx="4129287" cy="1467016"/>
          </a:xfrm>
          <a:prstGeom prst="rect">
            <a:avLst/>
          </a:prstGeom>
          <a:solidFill>
            <a:schemeClr val="accent3">
              <a:lumMod val="20000"/>
              <a:lumOff val="80000"/>
            </a:schemeClr>
          </a:solidFill>
          <a:ln w="19050" algn="ctr">
            <a:solidFill>
              <a:schemeClr val="accent3">
                <a:lumMod val="20000"/>
                <a:lumOff val="8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FE7CCFA5-D7AA-4BFB-9848-97DB8FD7C1F2}"/>
              </a:ext>
            </a:extLst>
          </p:cNvPr>
          <p:cNvSpPr>
            <a:spLocks noGrp="1"/>
          </p:cNvSpPr>
          <p:nvPr>
            <p:ph type="title"/>
          </p:nvPr>
        </p:nvSpPr>
        <p:spPr>
          <a:xfrm>
            <a:off x="653686" y="501677"/>
            <a:ext cx="9163050" cy="458204"/>
          </a:xfrm>
        </p:spPr>
        <p:txBody>
          <a:bodyPr/>
          <a:lstStyle/>
          <a:p>
            <a:r>
              <a:rPr lang="en-US" sz="3600" dirty="0"/>
              <a:t>Automated CI/CD Pipeline for Space Deployment </a:t>
            </a:r>
          </a:p>
        </p:txBody>
      </p:sp>
      <p:sp>
        <p:nvSpPr>
          <p:cNvPr id="54" name="Rectangle 53">
            <a:extLst>
              <a:ext uri="{FF2B5EF4-FFF2-40B4-BE49-F238E27FC236}">
                <a16:creationId xmlns:a16="http://schemas.microsoft.com/office/drawing/2014/main" id="{119D206D-4976-4604-BD8F-C3B405619D76}"/>
              </a:ext>
            </a:extLst>
          </p:cNvPr>
          <p:cNvSpPr/>
          <p:nvPr/>
        </p:nvSpPr>
        <p:spPr bwMode="gray">
          <a:xfrm>
            <a:off x="2737802" y="3396067"/>
            <a:ext cx="6895148" cy="2867433"/>
          </a:xfrm>
          <a:prstGeom prst="rect">
            <a:avLst/>
          </a:prstGeom>
          <a:solidFill>
            <a:schemeClr val="bg1"/>
          </a:solidFill>
          <a:ln>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55" name="Picture 16" descr="Image result for developer png">
            <a:extLst>
              <a:ext uri="{FF2B5EF4-FFF2-40B4-BE49-F238E27FC236}">
                <a16:creationId xmlns:a16="http://schemas.microsoft.com/office/drawing/2014/main" id="{CACCD36F-006A-46F8-BEC3-CFC783B3630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91" t="5773" r="12782" b="12167"/>
          <a:stretch/>
        </p:blipFill>
        <p:spPr bwMode="auto">
          <a:xfrm>
            <a:off x="304832" y="1641230"/>
            <a:ext cx="587603" cy="660688"/>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5C2DDCB0-B10B-4373-BF13-9D7EAE26B8E6}"/>
              </a:ext>
            </a:extLst>
          </p:cNvPr>
          <p:cNvSpPr txBox="1"/>
          <p:nvPr/>
        </p:nvSpPr>
        <p:spPr>
          <a:xfrm>
            <a:off x="138661" y="2233463"/>
            <a:ext cx="980864" cy="222275"/>
          </a:xfrm>
          <a:prstGeom prst="rect">
            <a:avLst/>
          </a:prstGeom>
          <a:noFill/>
        </p:spPr>
        <p:txBody>
          <a:bodyPr wrap="square" rtlCol="0">
            <a:spAutoFit/>
          </a:bodyPr>
          <a:lstStyle/>
          <a:p>
            <a:pPr algn="ctr" defTabSz="871929">
              <a:defRPr/>
            </a:pPr>
            <a:r>
              <a:rPr lang="en-US" sz="858" b="1" dirty="0">
                <a:solidFill>
                  <a:prstClr val="black"/>
                </a:solidFill>
                <a:latin typeface="Arial" charset="0"/>
                <a:ea typeface="Arial" charset="0"/>
                <a:cs typeface="Arial" charset="0"/>
              </a:rPr>
              <a:t>Data Scientists</a:t>
            </a:r>
          </a:p>
        </p:txBody>
      </p:sp>
      <p:cxnSp>
        <p:nvCxnSpPr>
          <p:cNvPr id="57" name="Straight Arrow Connector 56">
            <a:extLst>
              <a:ext uri="{FF2B5EF4-FFF2-40B4-BE49-F238E27FC236}">
                <a16:creationId xmlns:a16="http://schemas.microsoft.com/office/drawing/2014/main" id="{1B54E869-7A37-4437-9974-A98C688B54A5}"/>
              </a:ext>
            </a:extLst>
          </p:cNvPr>
          <p:cNvCxnSpPr>
            <a:cxnSpLocks/>
          </p:cNvCxnSpPr>
          <p:nvPr/>
        </p:nvCxnSpPr>
        <p:spPr>
          <a:xfrm>
            <a:off x="987805" y="2063366"/>
            <a:ext cx="634968" cy="0"/>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3013764-D86E-4BE3-B3CE-130C502A52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9149" y="3435235"/>
            <a:ext cx="529118" cy="241641"/>
          </a:xfrm>
          <a:prstGeom prst="rect">
            <a:avLst/>
          </a:prstGeom>
        </p:spPr>
      </p:pic>
      <p:cxnSp>
        <p:nvCxnSpPr>
          <p:cNvPr id="62" name="Straight Arrow Connector 61">
            <a:extLst>
              <a:ext uri="{FF2B5EF4-FFF2-40B4-BE49-F238E27FC236}">
                <a16:creationId xmlns:a16="http://schemas.microsoft.com/office/drawing/2014/main" id="{5A7C7E90-C87B-4CCA-89D6-1CD47928C89A}"/>
              </a:ext>
            </a:extLst>
          </p:cNvPr>
          <p:cNvCxnSpPr>
            <a:cxnSpLocks/>
          </p:cNvCxnSpPr>
          <p:nvPr/>
        </p:nvCxnSpPr>
        <p:spPr>
          <a:xfrm>
            <a:off x="2603637" y="2064828"/>
            <a:ext cx="1247781" cy="9835"/>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98253F6-41EC-48EA-937C-FCA26CA7210D}"/>
              </a:ext>
            </a:extLst>
          </p:cNvPr>
          <p:cNvCxnSpPr>
            <a:cxnSpLocks/>
          </p:cNvCxnSpPr>
          <p:nvPr/>
        </p:nvCxnSpPr>
        <p:spPr>
          <a:xfrm flipV="1">
            <a:off x="7672293" y="2064828"/>
            <a:ext cx="2334154" cy="19671"/>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60CF345E-720A-48E4-878E-5DCFA526F568}"/>
              </a:ext>
            </a:extLst>
          </p:cNvPr>
          <p:cNvSpPr/>
          <p:nvPr/>
        </p:nvSpPr>
        <p:spPr bwMode="gray">
          <a:xfrm>
            <a:off x="2815117" y="3696124"/>
            <a:ext cx="1921267" cy="2416997"/>
          </a:xfrm>
          <a:prstGeom prst="roundRect">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7" name="Rectangle: Rounded Corners 66">
            <a:extLst>
              <a:ext uri="{FF2B5EF4-FFF2-40B4-BE49-F238E27FC236}">
                <a16:creationId xmlns:a16="http://schemas.microsoft.com/office/drawing/2014/main" id="{5D6E1FFC-49AB-42BA-990C-5DFF8A681A4D}"/>
              </a:ext>
            </a:extLst>
          </p:cNvPr>
          <p:cNvSpPr/>
          <p:nvPr/>
        </p:nvSpPr>
        <p:spPr bwMode="gray">
          <a:xfrm>
            <a:off x="5226975" y="3713148"/>
            <a:ext cx="1921267" cy="2399973"/>
          </a:xfrm>
          <a:prstGeom prst="roundRect">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8" name="Rectangle: Rounded Corners 67">
            <a:extLst>
              <a:ext uri="{FF2B5EF4-FFF2-40B4-BE49-F238E27FC236}">
                <a16:creationId xmlns:a16="http://schemas.microsoft.com/office/drawing/2014/main" id="{639CDE86-140C-4102-95F6-B82E035F30E2}"/>
              </a:ext>
            </a:extLst>
          </p:cNvPr>
          <p:cNvSpPr/>
          <p:nvPr/>
        </p:nvSpPr>
        <p:spPr bwMode="gray">
          <a:xfrm>
            <a:off x="7638833" y="3696124"/>
            <a:ext cx="1921267" cy="2416998"/>
          </a:xfrm>
          <a:prstGeom prst="roundRect">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0" name="TextBox 69">
            <a:extLst>
              <a:ext uri="{FF2B5EF4-FFF2-40B4-BE49-F238E27FC236}">
                <a16:creationId xmlns:a16="http://schemas.microsoft.com/office/drawing/2014/main" id="{BCBD1D94-7490-432D-98AC-C3E024C36521}"/>
              </a:ext>
            </a:extLst>
          </p:cNvPr>
          <p:cNvSpPr txBox="1"/>
          <p:nvPr/>
        </p:nvSpPr>
        <p:spPr>
          <a:xfrm>
            <a:off x="3017824" y="3796779"/>
            <a:ext cx="1667189" cy="153888"/>
          </a:xfrm>
          <a:prstGeom prst="rect">
            <a:avLst/>
          </a:prstGeom>
          <a:noFill/>
        </p:spPr>
        <p:txBody>
          <a:bodyPr wrap="square" lIns="0" tIns="0" rIns="0" bIns="0" rtlCol="0">
            <a:spAutoFit/>
          </a:bodyPr>
          <a:lstStyle/>
          <a:p>
            <a:pPr>
              <a:spcBef>
                <a:spcPts val="600"/>
              </a:spcBef>
              <a:buSzPct val="100000"/>
            </a:pPr>
            <a:r>
              <a:rPr lang="en-US" sz="1000" b="1" dirty="0">
                <a:solidFill>
                  <a:srgbClr val="313131"/>
                </a:solidFill>
              </a:rPr>
              <a:t>Build Docker Images</a:t>
            </a:r>
          </a:p>
        </p:txBody>
      </p:sp>
      <p:sp>
        <p:nvSpPr>
          <p:cNvPr id="71" name="TextBox 70">
            <a:extLst>
              <a:ext uri="{FF2B5EF4-FFF2-40B4-BE49-F238E27FC236}">
                <a16:creationId xmlns:a16="http://schemas.microsoft.com/office/drawing/2014/main" id="{02D87E13-FA00-4BB1-B0EA-CE16D855BFD7}"/>
              </a:ext>
            </a:extLst>
          </p:cNvPr>
          <p:cNvSpPr txBox="1"/>
          <p:nvPr/>
        </p:nvSpPr>
        <p:spPr>
          <a:xfrm>
            <a:off x="5310882" y="3808571"/>
            <a:ext cx="1837360" cy="307777"/>
          </a:xfrm>
          <a:prstGeom prst="rect">
            <a:avLst/>
          </a:prstGeom>
          <a:noFill/>
        </p:spPr>
        <p:txBody>
          <a:bodyPr wrap="square" lIns="0" tIns="0" rIns="0" bIns="0" rtlCol="0">
            <a:spAutoFit/>
          </a:bodyPr>
          <a:lstStyle/>
          <a:p>
            <a:pPr algn="ctr">
              <a:spcBef>
                <a:spcPts val="600"/>
              </a:spcBef>
              <a:buSzPct val="100000"/>
            </a:pPr>
            <a:r>
              <a:rPr lang="en-US" sz="1000" b="1" dirty="0">
                <a:solidFill>
                  <a:srgbClr val="313131"/>
                </a:solidFill>
              </a:rPr>
              <a:t>Push Docker Images to ECR Repo</a:t>
            </a:r>
          </a:p>
        </p:txBody>
      </p:sp>
      <p:sp>
        <p:nvSpPr>
          <p:cNvPr id="72" name="TextBox 71">
            <a:extLst>
              <a:ext uri="{FF2B5EF4-FFF2-40B4-BE49-F238E27FC236}">
                <a16:creationId xmlns:a16="http://schemas.microsoft.com/office/drawing/2014/main" id="{6B1E4B5E-8855-4AD7-A731-9BCF3392047B}"/>
              </a:ext>
            </a:extLst>
          </p:cNvPr>
          <p:cNvSpPr txBox="1"/>
          <p:nvPr/>
        </p:nvSpPr>
        <p:spPr>
          <a:xfrm>
            <a:off x="7797159" y="3796779"/>
            <a:ext cx="1604614" cy="307777"/>
          </a:xfrm>
          <a:prstGeom prst="rect">
            <a:avLst/>
          </a:prstGeom>
          <a:noFill/>
        </p:spPr>
        <p:txBody>
          <a:bodyPr wrap="square" lIns="0" tIns="0" rIns="0" bIns="0" rtlCol="0">
            <a:spAutoFit/>
          </a:bodyPr>
          <a:lstStyle/>
          <a:p>
            <a:pPr algn="ctr">
              <a:spcBef>
                <a:spcPts val="600"/>
              </a:spcBef>
              <a:buSzPct val="100000"/>
            </a:pPr>
            <a:r>
              <a:rPr lang="en-US" sz="1000" b="1" dirty="0">
                <a:solidFill>
                  <a:srgbClr val="313131"/>
                </a:solidFill>
              </a:rPr>
              <a:t>Kubernetes Pod Deployment</a:t>
            </a:r>
          </a:p>
        </p:txBody>
      </p:sp>
      <p:sp>
        <p:nvSpPr>
          <p:cNvPr id="73" name="TextBox 72">
            <a:extLst>
              <a:ext uri="{FF2B5EF4-FFF2-40B4-BE49-F238E27FC236}">
                <a16:creationId xmlns:a16="http://schemas.microsoft.com/office/drawing/2014/main" id="{066A9D51-2DEF-4B4E-9739-24ABB266578D}"/>
              </a:ext>
            </a:extLst>
          </p:cNvPr>
          <p:cNvSpPr txBox="1"/>
          <p:nvPr/>
        </p:nvSpPr>
        <p:spPr>
          <a:xfrm>
            <a:off x="2866487" y="4490409"/>
            <a:ext cx="1818526" cy="1384995"/>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000" dirty="0">
                <a:solidFill>
                  <a:srgbClr val="313131"/>
                </a:solidFill>
              </a:rPr>
              <a:t>Use a docker file template with the requirements for Space service.</a:t>
            </a:r>
          </a:p>
          <a:p>
            <a:pPr marL="203200" indent="-203200">
              <a:spcBef>
                <a:spcPts val="600"/>
              </a:spcBef>
              <a:buSzPct val="100000"/>
              <a:buFont typeface="Arial"/>
              <a:buChar char="•"/>
            </a:pPr>
            <a:r>
              <a:rPr lang="en-US" sz="1000" dirty="0">
                <a:solidFill>
                  <a:srgbClr val="313131"/>
                </a:solidFill>
              </a:rPr>
              <a:t>Copy Space Pickle File to Jenkins Server</a:t>
            </a:r>
          </a:p>
          <a:p>
            <a:pPr marL="203200" indent="-203200">
              <a:spcBef>
                <a:spcPts val="600"/>
              </a:spcBef>
              <a:buSzPct val="100000"/>
              <a:buFont typeface="Arial"/>
              <a:buChar char="•"/>
            </a:pPr>
            <a:r>
              <a:rPr lang="en-US" sz="1000" dirty="0">
                <a:solidFill>
                  <a:srgbClr val="313131"/>
                </a:solidFill>
              </a:rPr>
              <a:t>Embed Space Pickle File to Docker and build docker image.</a:t>
            </a:r>
          </a:p>
        </p:txBody>
      </p:sp>
      <p:sp>
        <p:nvSpPr>
          <p:cNvPr id="75" name="TextBox 74">
            <a:extLst>
              <a:ext uri="{FF2B5EF4-FFF2-40B4-BE49-F238E27FC236}">
                <a16:creationId xmlns:a16="http://schemas.microsoft.com/office/drawing/2014/main" id="{28DD98D0-C440-466C-AA6F-4221D10CB948}"/>
              </a:ext>
            </a:extLst>
          </p:cNvPr>
          <p:cNvSpPr txBox="1"/>
          <p:nvPr/>
        </p:nvSpPr>
        <p:spPr>
          <a:xfrm>
            <a:off x="5320299" y="4576278"/>
            <a:ext cx="1818526" cy="107721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000" dirty="0">
                <a:solidFill>
                  <a:srgbClr val="313131"/>
                </a:solidFill>
              </a:rPr>
              <a:t>Create ECR Repository to store the Docker Image </a:t>
            </a:r>
          </a:p>
          <a:p>
            <a:pPr marL="203200" indent="-203200">
              <a:spcBef>
                <a:spcPts val="600"/>
              </a:spcBef>
              <a:buSzPct val="100000"/>
              <a:buFont typeface="Arial"/>
              <a:buChar char="•"/>
            </a:pPr>
            <a:r>
              <a:rPr lang="en-US" sz="1000" dirty="0">
                <a:solidFill>
                  <a:srgbClr val="313131"/>
                </a:solidFill>
              </a:rPr>
              <a:t>Push Docker Image to ECR Repository</a:t>
            </a:r>
          </a:p>
          <a:p>
            <a:pPr>
              <a:spcBef>
                <a:spcPts val="600"/>
              </a:spcBef>
              <a:buSzPct val="100000"/>
            </a:pPr>
            <a:endParaRPr lang="en-US" sz="1000" dirty="0">
              <a:solidFill>
                <a:srgbClr val="313131"/>
              </a:solidFill>
            </a:endParaRPr>
          </a:p>
        </p:txBody>
      </p:sp>
      <p:sp>
        <p:nvSpPr>
          <p:cNvPr id="76" name="TextBox 75">
            <a:extLst>
              <a:ext uri="{FF2B5EF4-FFF2-40B4-BE49-F238E27FC236}">
                <a16:creationId xmlns:a16="http://schemas.microsoft.com/office/drawing/2014/main" id="{DED65384-71CF-40B9-9249-A834A32CEE2B}"/>
              </a:ext>
            </a:extLst>
          </p:cNvPr>
          <p:cNvSpPr txBox="1"/>
          <p:nvPr/>
        </p:nvSpPr>
        <p:spPr>
          <a:xfrm>
            <a:off x="7703114" y="4568818"/>
            <a:ext cx="1921267" cy="615553"/>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000" dirty="0">
                <a:solidFill>
                  <a:srgbClr val="313131"/>
                </a:solidFill>
              </a:rPr>
              <a:t>Use a Helm Chart Templates for dynamic Kubernetes deployment for Models</a:t>
            </a:r>
          </a:p>
        </p:txBody>
      </p:sp>
      <p:sp>
        <p:nvSpPr>
          <p:cNvPr id="77" name="Rectangle 76">
            <a:extLst>
              <a:ext uri="{FF2B5EF4-FFF2-40B4-BE49-F238E27FC236}">
                <a16:creationId xmlns:a16="http://schemas.microsoft.com/office/drawing/2014/main" id="{E5EEE97D-1917-4A8E-8F1D-61B4B8C97608}"/>
              </a:ext>
            </a:extLst>
          </p:cNvPr>
          <p:cNvSpPr/>
          <p:nvPr/>
        </p:nvSpPr>
        <p:spPr bwMode="gray">
          <a:xfrm>
            <a:off x="10391456" y="4365387"/>
            <a:ext cx="1500413" cy="1263851"/>
          </a:xfrm>
          <a:prstGeom prst="rect">
            <a:avLst/>
          </a:prstGeom>
          <a:ln>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78" name="Picture 6" descr="Deploy Your First Deep Learning Model On Kubernetes With Python, Keras,  Flask, and Docker | by Gus Cavanaugh | Analytics Vidhya | Medium">
            <a:extLst>
              <a:ext uri="{FF2B5EF4-FFF2-40B4-BE49-F238E27FC236}">
                <a16:creationId xmlns:a16="http://schemas.microsoft.com/office/drawing/2014/main" id="{873B0444-3F85-40B7-86DE-91860E0388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6777" y="4478972"/>
            <a:ext cx="833226" cy="4326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Rounded Corners 78">
            <a:extLst>
              <a:ext uri="{FF2B5EF4-FFF2-40B4-BE49-F238E27FC236}">
                <a16:creationId xmlns:a16="http://schemas.microsoft.com/office/drawing/2014/main" id="{16D73650-F7EC-42C1-B79E-E06F45DDEE30}"/>
              </a:ext>
            </a:extLst>
          </p:cNvPr>
          <p:cNvSpPr/>
          <p:nvPr/>
        </p:nvSpPr>
        <p:spPr bwMode="gray">
          <a:xfrm>
            <a:off x="10464795" y="4967116"/>
            <a:ext cx="1254128" cy="493969"/>
          </a:xfrm>
          <a:prstGeom prst="roundRect">
            <a:avLst/>
          </a:prstGeom>
          <a:solidFill>
            <a:srgbClr val="ED8B0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80" name="TextBox 79">
            <a:extLst>
              <a:ext uri="{FF2B5EF4-FFF2-40B4-BE49-F238E27FC236}">
                <a16:creationId xmlns:a16="http://schemas.microsoft.com/office/drawing/2014/main" id="{9F6691D4-2994-4ADA-BAFD-DE8C49482890}"/>
              </a:ext>
            </a:extLst>
          </p:cNvPr>
          <p:cNvSpPr txBox="1"/>
          <p:nvPr/>
        </p:nvSpPr>
        <p:spPr>
          <a:xfrm>
            <a:off x="10918187" y="4974899"/>
            <a:ext cx="973683"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000" b="0" i="0" u="none" strike="noStrike" kern="1200" cap="none" spc="0" normalizeH="0" baseline="0" noProof="0" dirty="0">
                <a:ln>
                  <a:noFill/>
                </a:ln>
                <a:solidFill>
                  <a:srgbClr val="313131"/>
                </a:solidFill>
                <a:effectLst/>
                <a:uLnTx/>
                <a:uFillTx/>
                <a:latin typeface="Verdana"/>
                <a:ea typeface="+mn-ea"/>
                <a:cs typeface="+mn-cs"/>
              </a:rPr>
              <a:t>POD</a:t>
            </a:r>
          </a:p>
        </p:txBody>
      </p:sp>
      <p:sp>
        <p:nvSpPr>
          <p:cNvPr id="81" name="Flowchart: Data 80">
            <a:extLst>
              <a:ext uri="{FF2B5EF4-FFF2-40B4-BE49-F238E27FC236}">
                <a16:creationId xmlns:a16="http://schemas.microsoft.com/office/drawing/2014/main" id="{384B4376-B785-4182-BA34-D1B414A36FB2}"/>
              </a:ext>
            </a:extLst>
          </p:cNvPr>
          <p:cNvSpPr/>
          <p:nvPr/>
        </p:nvSpPr>
        <p:spPr bwMode="gray">
          <a:xfrm>
            <a:off x="10478357" y="5165154"/>
            <a:ext cx="1254128" cy="250910"/>
          </a:xfrm>
          <a:prstGeom prst="flowChartInputOutpu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800" dirty="0">
                <a:solidFill>
                  <a:prstClr val="white"/>
                </a:solidFill>
                <a:latin typeface="Verdana"/>
              </a:rPr>
              <a:t>Space Service</a:t>
            </a:r>
            <a:endParaRPr kumimoji="0" lang="en-US" sz="800" b="0" i="0" u="none" strike="noStrike" kern="1200" cap="none" spc="0" normalizeH="0" baseline="0" noProof="0" dirty="0">
              <a:ln>
                <a:noFill/>
              </a:ln>
              <a:solidFill>
                <a:prstClr val="white"/>
              </a:solidFill>
              <a:effectLst/>
              <a:uLnTx/>
              <a:uFillTx/>
              <a:latin typeface="Verdana"/>
              <a:ea typeface="+mn-ea"/>
              <a:cs typeface="+mn-cs"/>
            </a:endParaRPr>
          </a:p>
        </p:txBody>
      </p:sp>
      <p:pic>
        <p:nvPicPr>
          <p:cNvPr id="3074" name="Picture 2" descr="Create a Docker image with docker build command - Sou-Nan-De-Gesu">
            <a:extLst>
              <a:ext uri="{FF2B5EF4-FFF2-40B4-BE49-F238E27FC236}">
                <a16:creationId xmlns:a16="http://schemas.microsoft.com/office/drawing/2014/main" id="{22E1A335-9858-401D-86ED-0327B05D65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634" y="4116275"/>
            <a:ext cx="400172" cy="3364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eating an ECR Repository - beta.awsdocs.com">
            <a:extLst>
              <a:ext uri="{FF2B5EF4-FFF2-40B4-BE49-F238E27FC236}">
                <a16:creationId xmlns:a16="http://schemas.microsoft.com/office/drawing/2014/main" id="{9CA47247-802C-4270-9980-698BBF4E22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091" y="4223449"/>
            <a:ext cx="240170" cy="23910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ysql 1.0.0 · helm/t3n">
            <a:extLst>
              <a:ext uri="{FF2B5EF4-FFF2-40B4-BE49-F238E27FC236}">
                <a16:creationId xmlns:a16="http://schemas.microsoft.com/office/drawing/2014/main" id="{1410F3E6-216E-443D-868B-FD55ECABBD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5031" y="4208663"/>
            <a:ext cx="269145" cy="26914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Straight Arrow Connector 87">
            <a:extLst>
              <a:ext uri="{FF2B5EF4-FFF2-40B4-BE49-F238E27FC236}">
                <a16:creationId xmlns:a16="http://schemas.microsoft.com/office/drawing/2014/main" id="{95152B8C-8085-4553-A0E5-A7A66D51A84F}"/>
              </a:ext>
            </a:extLst>
          </p:cNvPr>
          <p:cNvCxnSpPr>
            <a:cxnSpLocks/>
          </p:cNvCxnSpPr>
          <p:nvPr/>
        </p:nvCxnSpPr>
        <p:spPr>
          <a:xfrm flipV="1">
            <a:off x="4736384" y="4948367"/>
            <a:ext cx="490591" cy="7977"/>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D5D04F9-1B7B-404E-8982-EC95FE475D96}"/>
              </a:ext>
            </a:extLst>
          </p:cNvPr>
          <p:cNvCxnSpPr>
            <a:cxnSpLocks/>
          </p:cNvCxnSpPr>
          <p:nvPr/>
        </p:nvCxnSpPr>
        <p:spPr>
          <a:xfrm flipV="1">
            <a:off x="7159170" y="4989336"/>
            <a:ext cx="490591" cy="7977"/>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A44820E-5C99-448A-860A-79340110295B}"/>
              </a:ext>
            </a:extLst>
          </p:cNvPr>
          <p:cNvCxnSpPr>
            <a:cxnSpLocks/>
          </p:cNvCxnSpPr>
          <p:nvPr/>
        </p:nvCxnSpPr>
        <p:spPr>
          <a:xfrm>
            <a:off x="9520230" y="5013269"/>
            <a:ext cx="861255" cy="0"/>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F964C7-88B9-480F-A838-4D0BB438FD89}"/>
              </a:ext>
            </a:extLst>
          </p:cNvPr>
          <p:cNvSpPr/>
          <p:nvPr/>
        </p:nvSpPr>
        <p:spPr bwMode="gray">
          <a:xfrm>
            <a:off x="9989828" y="1679231"/>
            <a:ext cx="1625886" cy="790866"/>
          </a:xfrm>
          <a:prstGeom prst="roundRect">
            <a:avLst/>
          </a:prstGeom>
          <a:solidFill>
            <a:schemeClr val="accent3"/>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800" b="1" dirty="0">
                <a:latin typeface="Verdana"/>
              </a:rPr>
              <a:t>Select the Model to view the Model Inferencing Charts </a:t>
            </a:r>
            <a:endParaRPr kumimoji="0" lang="en-US" sz="800" b="1" i="0" u="none" strike="noStrike" kern="1200" cap="none" spc="0" normalizeH="0" baseline="0" noProof="0" dirty="0">
              <a:ln>
                <a:noFill/>
              </a:ln>
              <a:effectLst/>
              <a:uLnTx/>
              <a:uFillTx/>
              <a:latin typeface="Verdana"/>
            </a:endParaRPr>
          </a:p>
        </p:txBody>
      </p:sp>
      <p:sp>
        <p:nvSpPr>
          <p:cNvPr id="96" name="Rectangle: Rounded Corners 95">
            <a:extLst>
              <a:ext uri="{FF2B5EF4-FFF2-40B4-BE49-F238E27FC236}">
                <a16:creationId xmlns:a16="http://schemas.microsoft.com/office/drawing/2014/main" id="{AC417D38-8AE8-48B1-85FD-BAB1EF501A94}"/>
              </a:ext>
            </a:extLst>
          </p:cNvPr>
          <p:cNvSpPr/>
          <p:nvPr/>
        </p:nvSpPr>
        <p:spPr bwMode="gray">
          <a:xfrm>
            <a:off x="3871926" y="1625091"/>
            <a:ext cx="980864" cy="790866"/>
          </a:xfrm>
          <a:prstGeom prst="roundRect">
            <a:avLst/>
          </a:prstGeom>
          <a:solidFill>
            <a:schemeClr val="accent3"/>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800" b="1" dirty="0">
                <a:latin typeface="Verdana"/>
              </a:rPr>
              <a:t>Select the Model to Cart or Bid</a:t>
            </a:r>
            <a:endParaRPr kumimoji="0" lang="en-US" sz="800" b="1" i="0" u="none" strike="noStrike" kern="1200" cap="none" spc="0" normalizeH="0" baseline="0" noProof="0" dirty="0">
              <a:ln>
                <a:noFill/>
              </a:ln>
              <a:effectLst/>
              <a:uLnTx/>
              <a:uFillTx/>
              <a:latin typeface="Verdana"/>
            </a:endParaRPr>
          </a:p>
        </p:txBody>
      </p:sp>
      <p:sp>
        <p:nvSpPr>
          <p:cNvPr id="97" name="Rectangle: Rounded Corners 96">
            <a:extLst>
              <a:ext uri="{FF2B5EF4-FFF2-40B4-BE49-F238E27FC236}">
                <a16:creationId xmlns:a16="http://schemas.microsoft.com/office/drawing/2014/main" id="{FDFDCE36-11A2-4307-A422-CEBA4496281D}"/>
              </a:ext>
            </a:extLst>
          </p:cNvPr>
          <p:cNvSpPr/>
          <p:nvPr/>
        </p:nvSpPr>
        <p:spPr bwMode="gray">
          <a:xfrm>
            <a:off x="5177320" y="1625091"/>
            <a:ext cx="980864" cy="790866"/>
          </a:xfrm>
          <a:prstGeom prst="roundRect">
            <a:avLst/>
          </a:prstGeom>
          <a:solidFill>
            <a:schemeClr val="accent3"/>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effectLst/>
                <a:uLnTx/>
                <a:uFillTx/>
                <a:latin typeface="Verdana"/>
                <a:ea typeface="+mn-ea"/>
                <a:cs typeface="+mn-cs"/>
              </a:rPr>
              <a:t>Enter Benchmarks</a:t>
            </a:r>
          </a:p>
        </p:txBody>
      </p:sp>
      <p:sp>
        <p:nvSpPr>
          <p:cNvPr id="98" name="Rectangle: Rounded Corners 97">
            <a:extLst>
              <a:ext uri="{FF2B5EF4-FFF2-40B4-BE49-F238E27FC236}">
                <a16:creationId xmlns:a16="http://schemas.microsoft.com/office/drawing/2014/main" id="{FEA30819-6669-433B-9B62-0662F6DA9876}"/>
              </a:ext>
            </a:extLst>
          </p:cNvPr>
          <p:cNvSpPr/>
          <p:nvPr/>
        </p:nvSpPr>
        <p:spPr bwMode="gray">
          <a:xfrm>
            <a:off x="6472385" y="1625091"/>
            <a:ext cx="980864" cy="790866"/>
          </a:xfrm>
          <a:prstGeom prst="roundRect">
            <a:avLst/>
          </a:prstGeom>
          <a:solidFill>
            <a:schemeClr val="accent3"/>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800" b="1" dirty="0">
                <a:latin typeface="Verdana"/>
              </a:rPr>
              <a:t>Buy or Sell</a:t>
            </a:r>
            <a:r>
              <a:rPr kumimoji="0" lang="en-US" sz="800" b="1" i="0" u="none" strike="noStrike" kern="1200" cap="none" spc="0" normalizeH="0" baseline="0" noProof="0" dirty="0">
                <a:ln>
                  <a:noFill/>
                </a:ln>
                <a:effectLst/>
                <a:uLnTx/>
                <a:uFillTx/>
                <a:latin typeface="Verdana"/>
                <a:ea typeface="+mn-ea"/>
                <a:cs typeface="+mn-cs"/>
              </a:rPr>
              <a:t> Model</a:t>
            </a:r>
          </a:p>
        </p:txBody>
      </p:sp>
      <p:sp>
        <p:nvSpPr>
          <p:cNvPr id="99" name="Rectangle: Rounded Corners 98">
            <a:extLst>
              <a:ext uri="{FF2B5EF4-FFF2-40B4-BE49-F238E27FC236}">
                <a16:creationId xmlns:a16="http://schemas.microsoft.com/office/drawing/2014/main" id="{9A5DEC33-2745-45FC-A36A-963B513AD906}"/>
              </a:ext>
            </a:extLst>
          </p:cNvPr>
          <p:cNvSpPr/>
          <p:nvPr/>
        </p:nvSpPr>
        <p:spPr bwMode="gray">
          <a:xfrm>
            <a:off x="1622773" y="1625091"/>
            <a:ext cx="980864" cy="790866"/>
          </a:xfrm>
          <a:prstGeom prst="roundRect">
            <a:avLst/>
          </a:prstGeom>
          <a:solidFill>
            <a:srgbClr val="62B5E5"/>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effectLst/>
                <a:uLnTx/>
                <a:uFillTx/>
                <a:latin typeface="Verdana"/>
                <a:ea typeface="+mn-ea"/>
                <a:cs typeface="+mn-cs"/>
              </a:rPr>
              <a:t>Finalize Model  </a:t>
            </a:r>
          </a:p>
        </p:txBody>
      </p:sp>
      <p:sp>
        <p:nvSpPr>
          <p:cNvPr id="107" name="TextBox 106">
            <a:extLst>
              <a:ext uri="{FF2B5EF4-FFF2-40B4-BE49-F238E27FC236}">
                <a16:creationId xmlns:a16="http://schemas.microsoft.com/office/drawing/2014/main" id="{445D1213-B6CD-422B-87A3-AB6162A078A5}"/>
              </a:ext>
            </a:extLst>
          </p:cNvPr>
          <p:cNvSpPr txBox="1"/>
          <p:nvPr/>
        </p:nvSpPr>
        <p:spPr>
          <a:xfrm>
            <a:off x="1467986" y="1422049"/>
            <a:ext cx="1667189" cy="153888"/>
          </a:xfrm>
          <a:prstGeom prst="rect">
            <a:avLst/>
          </a:prstGeom>
          <a:noFill/>
        </p:spPr>
        <p:txBody>
          <a:bodyPr wrap="square" lIns="0" tIns="0" rIns="0" bIns="0" rtlCol="0">
            <a:spAutoFit/>
          </a:bodyPr>
          <a:lstStyle/>
          <a:p>
            <a:pPr>
              <a:spcBef>
                <a:spcPts val="600"/>
              </a:spcBef>
              <a:buSzPct val="100000"/>
            </a:pPr>
            <a:r>
              <a:rPr lang="en-US" sz="1000" b="1" dirty="0">
                <a:solidFill>
                  <a:srgbClr val="313131"/>
                </a:solidFill>
              </a:rPr>
              <a:t>Model Library</a:t>
            </a:r>
          </a:p>
        </p:txBody>
      </p:sp>
      <p:sp>
        <p:nvSpPr>
          <p:cNvPr id="108" name="TextBox 107">
            <a:extLst>
              <a:ext uri="{FF2B5EF4-FFF2-40B4-BE49-F238E27FC236}">
                <a16:creationId xmlns:a16="http://schemas.microsoft.com/office/drawing/2014/main" id="{83991549-DF09-44C5-ABB2-6DCC74472F60}"/>
              </a:ext>
            </a:extLst>
          </p:cNvPr>
          <p:cNvSpPr txBox="1"/>
          <p:nvPr/>
        </p:nvSpPr>
        <p:spPr>
          <a:xfrm>
            <a:off x="4929889" y="1369989"/>
            <a:ext cx="1667189" cy="153888"/>
          </a:xfrm>
          <a:prstGeom prst="rect">
            <a:avLst/>
          </a:prstGeom>
          <a:noFill/>
        </p:spPr>
        <p:txBody>
          <a:bodyPr wrap="square" lIns="0" tIns="0" rIns="0" bIns="0" rtlCol="0">
            <a:spAutoFit/>
          </a:bodyPr>
          <a:lstStyle/>
          <a:p>
            <a:pPr>
              <a:spcBef>
                <a:spcPts val="600"/>
              </a:spcBef>
              <a:buSzPct val="100000"/>
            </a:pPr>
            <a:r>
              <a:rPr lang="en-US" sz="1000" b="1" dirty="0">
                <a:solidFill>
                  <a:srgbClr val="313131"/>
                </a:solidFill>
              </a:rPr>
              <a:t>Model Registry</a:t>
            </a:r>
          </a:p>
        </p:txBody>
      </p:sp>
      <p:sp>
        <p:nvSpPr>
          <p:cNvPr id="109" name="TextBox 108">
            <a:extLst>
              <a:ext uri="{FF2B5EF4-FFF2-40B4-BE49-F238E27FC236}">
                <a16:creationId xmlns:a16="http://schemas.microsoft.com/office/drawing/2014/main" id="{826E70B5-C9CB-41AB-B13C-F7A74AD6267D}"/>
              </a:ext>
            </a:extLst>
          </p:cNvPr>
          <p:cNvSpPr txBox="1"/>
          <p:nvPr/>
        </p:nvSpPr>
        <p:spPr>
          <a:xfrm>
            <a:off x="9989828" y="1356185"/>
            <a:ext cx="1667189" cy="153888"/>
          </a:xfrm>
          <a:prstGeom prst="rect">
            <a:avLst/>
          </a:prstGeom>
          <a:noFill/>
        </p:spPr>
        <p:txBody>
          <a:bodyPr wrap="square" lIns="0" tIns="0" rIns="0" bIns="0" rtlCol="0">
            <a:spAutoFit/>
          </a:bodyPr>
          <a:lstStyle/>
          <a:p>
            <a:pPr>
              <a:spcBef>
                <a:spcPts val="600"/>
              </a:spcBef>
              <a:buSzPct val="100000"/>
            </a:pPr>
            <a:r>
              <a:rPr lang="en-US" sz="1000" b="1" dirty="0">
                <a:solidFill>
                  <a:srgbClr val="313131"/>
                </a:solidFill>
              </a:rPr>
              <a:t>Monitoring Dashboard</a:t>
            </a:r>
          </a:p>
        </p:txBody>
      </p:sp>
      <p:cxnSp>
        <p:nvCxnSpPr>
          <p:cNvPr id="112" name="Straight Arrow Connector 111">
            <a:extLst>
              <a:ext uri="{FF2B5EF4-FFF2-40B4-BE49-F238E27FC236}">
                <a16:creationId xmlns:a16="http://schemas.microsoft.com/office/drawing/2014/main" id="{54037410-B1B7-4111-A0B5-9207A0211B5A}"/>
              </a:ext>
            </a:extLst>
          </p:cNvPr>
          <p:cNvCxnSpPr>
            <a:cxnSpLocks/>
          </p:cNvCxnSpPr>
          <p:nvPr/>
        </p:nvCxnSpPr>
        <p:spPr>
          <a:xfrm>
            <a:off x="6976155" y="2455738"/>
            <a:ext cx="0" cy="94032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A5A13FF-823C-4151-A0DF-8FF7B6F59675}"/>
              </a:ext>
            </a:extLst>
          </p:cNvPr>
          <p:cNvSpPr txBox="1"/>
          <p:nvPr/>
        </p:nvSpPr>
        <p:spPr>
          <a:xfrm>
            <a:off x="7703114" y="4568351"/>
            <a:ext cx="1921267" cy="161582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000" dirty="0">
                <a:solidFill>
                  <a:srgbClr val="313131"/>
                </a:solidFill>
              </a:rPr>
              <a:t>Use a Helm Chart Templates for dynamic Kubernetes deployment for Models with Ingress routing</a:t>
            </a:r>
          </a:p>
          <a:p>
            <a:pPr marL="203200" indent="-203200">
              <a:spcBef>
                <a:spcPts val="600"/>
              </a:spcBef>
              <a:buSzPct val="100000"/>
              <a:buFont typeface="Arial"/>
              <a:buChar char="•"/>
            </a:pPr>
            <a:r>
              <a:rPr lang="en-US" sz="1000" dirty="0">
                <a:solidFill>
                  <a:srgbClr val="313131"/>
                </a:solidFill>
              </a:rPr>
              <a:t>Install/Upgrade new Helm charts with Space name and end points are generated.</a:t>
            </a:r>
          </a:p>
          <a:p>
            <a:pPr marL="203200" indent="-203200">
              <a:spcBef>
                <a:spcPts val="600"/>
              </a:spcBef>
              <a:buSzPct val="100000"/>
              <a:buFont typeface="Arial"/>
              <a:buChar char="•"/>
            </a:pPr>
            <a:endParaRPr lang="en-US" sz="1000" dirty="0">
              <a:solidFill>
                <a:srgbClr val="313131"/>
              </a:solidFill>
            </a:endParaRPr>
          </a:p>
          <a:p>
            <a:pPr marL="203200" indent="-203200">
              <a:spcBef>
                <a:spcPts val="600"/>
              </a:spcBef>
              <a:buSzPct val="100000"/>
              <a:buFont typeface="Arial"/>
              <a:buChar char="•"/>
            </a:pPr>
            <a:endParaRPr lang="en-US" sz="1000" dirty="0">
              <a:solidFill>
                <a:srgbClr val="313131"/>
              </a:solidFill>
            </a:endParaRPr>
          </a:p>
        </p:txBody>
      </p:sp>
      <p:sp>
        <p:nvSpPr>
          <p:cNvPr id="121" name="TextBox 120">
            <a:extLst>
              <a:ext uri="{FF2B5EF4-FFF2-40B4-BE49-F238E27FC236}">
                <a16:creationId xmlns:a16="http://schemas.microsoft.com/office/drawing/2014/main" id="{FED3313A-739E-4CE5-AFC5-FFD33C249A03}"/>
              </a:ext>
            </a:extLst>
          </p:cNvPr>
          <p:cNvSpPr txBox="1"/>
          <p:nvPr/>
        </p:nvSpPr>
        <p:spPr>
          <a:xfrm>
            <a:off x="9758732" y="5700141"/>
            <a:ext cx="2765859" cy="384721"/>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000" dirty="0">
                <a:solidFill>
                  <a:srgbClr val="313131"/>
                </a:solidFill>
              </a:rPr>
              <a:t>Prediction Service is accessible at endpoint:</a:t>
            </a:r>
          </a:p>
          <a:p>
            <a:pPr>
              <a:spcBef>
                <a:spcPts val="600"/>
              </a:spcBef>
              <a:buSzPct val="100000"/>
            </a:pPr>
            <a:r>
              <a:rPr lang="en-US" sz="1000" dirty="0">
                <a:solidFill>
                  <a:srgbClr val="313131"/>
                </a:solidFill>
              </a:rPr>
              <a:t>&lt;Ingress Static IP: Port 80/Model Name&gt;</a:t>
            </a:r>
          </a:p>
        </p:txBody>
      </p:sp>
      <p:sp>
        <p:nvSpPr>
          <p:cNvPr id="113" name="Left Brace 112">
            <a:extLst>
              <a:ext uri="{FF2B5EF4-FFF2-40B4-BE49-F238E27FC236}">
                <a16:creationId xmlns:a16="http://schemas.microsoft.com/office/drawing/2014/main" id="{C1357721-DE11-4ACE-940B-3161F7524F81}"/>
              </a:ext>
            </a:extLst>
          </p:cNvPr>
          <p:cNvSpPr/>
          <p:nvPr/>
        </p:nvSpPr>
        <p:spPr>
          <a:xfrm>
            <a:off x="923928" y="3384760"/>
            <a:ext cx="219562" cy="2665446"/>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58A2B752-18F1-4AD6-A8FD-5017A0D4A5AB}"/>
              </a:ext>
            </a:extLst>
          </p:cNvPr>
          <p:cNvSpPr txBox="1"/>
          <p:nvPr/>
        </p:nvSpPr>
        <p:spPr>
          <a:xfrm>
            <a:off x="653686" y="3344628"/>
            <a:ext cx="215444" cy="2665446"/>
          </a:xfrm>
          <a:prstGeom prst="rect">
            <a:avLst/>
          </a:prstGeom>
          <a:noFill/>
        </p:spPr>
        <p:txBody>
          <a:bodyPr vert="vert270" wrap="square" lIns="0" tIns="0" rIns="0" bIns="0" rtlCol="0">
            <a:spAutoFit/>
          </a:bodyPr>
          <a:lstStyle/>
          <a:p>
            <a:pPr>
              <a:spcBef>
                <a:spcPts val="600"/>
              </a:spcBef>
              <a:buSzPct val="100000"/>
            </a:pPr>
            <a:r>
              <a:rPr lang="en-US" sz="1400" b="1" dirty="0">
                <a:solidFill>
                  <a:srgbClr val="313131"/>
                </a:solidFill>
              </a:rPr>
              <a:t>Automated CI/CD Pipeline</a:t>
            </a:r>
          </a:p>
        </p:txBody>
      </p:sp>
      <p:sp>
        <p:nvSpPr>
          <p:cNvPr id="124" name="Rectangle 123">
            <a:extLst>
              <a:ext uri="{FF2B5EF4-FFF2-40B4-BE49-F238E27FC236}">
                <a16:creationId xmlns:a16="http://schemas.microsoft.com/office/drawing/2014/main" id="{AE3775B2-2697-4AF7-85CC-EAEBEC53C3AB}"/>
              </a:ext>
            </a:extLst>
          </p:cNvPr>
          <p:cNvSpPr/>
          <p:nvPr/>
        </p:nvSpPr>
        <p:spPr bwMode="gray">
          <a:xfrm>
            <a:off x="1175630" y="4223449"/>
            <a:ext cx="1231238" cy="1063711"/>
          </a:xfrm>
          <a:prstGeom prst="rect">
            <a:avLst/>
          </a:prstGeom>
          <a:ln>
            <a:prstDash val="sysDot"/>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6" name="Picture 5">
            <a:extLst>
              <a:ext uri="{FF2B5EF4-FFF2-40B4-BE49-F238E27FC236}">
                <a16:creationId xmlns:a16="http://schemas.microsoft.com/office/drawing/2014/main" id="{7ED31727-E82D-4884-86D2-27B506DB6770}"/>
              </a:ext>
            </a:extLst>
          </p:cNvPr>
          <p:cNvPicPr>
            <a:picLocks noChangeAspect="1"/>
          </p:cNvPicPr>
          <p:nvPr/>
        </p:nvPicPr>
        <p:blipFill>
          <a:blip r:embed="rId9">
            <a:biLevel thresh="75000"/>
          </a:blip>
          <a:stretch>
            <a:fillRect/>
          </a:stretch>
        </p:blipFill>
        <p:spPr>
          <a:xfrm>
            <a:off x="1668645" y="4677351"/>
            <a:ext cx="266540" cy="288388"/>
          </a:xfrm>
          <a:prstGeom prst="rect">
            <a:avLst/>
          </a:prstGeom>
        </p:spPr>
      </p:pic>
      <p:sp>
        <p:nvSpPr>
          <p:cNvPr id="125" name="TextBox 124">
            <a:extLst>
              <a:ext uri="{FF2B5EF4-FFF2-40B4-BE49-F238E27FC236}">
                <a16:creationId xmlns:a16="http://schemas.microsoft.com/office/drawing/2014/main" id="{F880D2F3-C0ED-4F3E-BC77-46D67D5216D0}"/>
              </a:ext>
            </a:extLst>
          </p:cNvPr>
          <p:cNvSpPr txBox="1"/>
          <p:nvPr/>
        </p:nvSpPr>
        <p:spPr>
          <a:xfrm>
            <a:off x="1280914" y="4979597"/>
            <a:ext cx="1424748" cy="153888"/>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Space Pickle File</a:t>
            </a:r>
          </a:p>
        </p:txBody>
      </p:sp>
      <p:sp>
        <p:nvSpPr>
          <p:cNvPr id="128" name="TextBox 127">
            <a:extLst>
              <a:ext uri="{FF2B5EF4-FFF2-40B4-BE49-F238E27FC236}">
                <a16:creationId xmlns:a16="http://schemas.microsoft.com/office/drawing/2014/main" id="{933BC7D2-7126-453F-ABF1-D08202632CA0}"/>
              </a:ext>
            </a:extLst>
          </p:cNvPr>
          <p:cNvSpPr txBox="1"/>
          <p:nvPr/>
        </p:nvSpPr>
        <p:spPr>
          <a:xfrm>
            <a:off x="1198254" y="4338230"/>
            <a:ext cx="1263412" cy="153888"/>
          </a:xfrm>
          <a:prstGeom prst="rect">
            <a:avLst/>
          </a:prstGeom>
          <a:noFill/>
        </p:spPr>
        <p:txBody>
          <a:bodyPr wrap="square" lIns="0" tIns="0" rIns="0" bIns="0" rtlCol="0">
            <a:spAutoFit/>
          </a:bodyPr>
          <a:lstStyle/>
          <a:p>
            <a:pPr>
              <a:spcBef>
                <a:spcPts val="600"/>
              </a:spcBef>
              <a:buSzPct val="100000"/>
            </a:pPr>
            <a:r>
              <a:rPr lang="en-US" sz="1000" b="1" dirty="0">
                <a:solidFill>
                  <a:srgbClr val="313131"/>
                </a:solidFill>
              </a:rPr>
              <a:t>Space Artifactory</a:t>
            </a:r>
          </a:p>
        </p:txBody>
      </p:sp>
      <p:cxnSp>
        <p:nvCxnSpPr>
          <p:cNvPr id="130" name="Straight Arrow Connector 129">
            <a:extLst>
              <a:ext uri="{FF2B5EF4-FFF2-40B4-BE49-F238E27FC236}">
                <a16:creationId xmlns:a16="http://schemas.microsoft.com/office/drawing/2014/main" id="{4A66BF7E-E4DB-45EC-8C15-2142807419C4}"/>
              </a:ext>
            </a:extLst>
          </p:cNvPr>
          <p:cNvCxnSpPr>
            <a:cxnSpLocks/>
            <a:stCxn id="77" idx="0"/>
          </p:cNvCxnSpPr>
          <p:nvPr/>
        </p:nvCxnSpPr>
        <p:spPr>
          <a:xfrm flipV="1">
            <a:off x="11141663" y="2583682"/>
            <a:ext cx="21727" cy="17817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10026F7-A70C-4513-A04E-11C85AFCE120}"/>
              </a:ext>
            </a:extLst>
          </p:cNvPr>
          <p:cNvCxnSpPr>
            <a:cxnSpLocks/>
          </p:cNvCxnSpPr>
          <p:nvPr/>
        </p:nvCxnSpPr>
        <p:spPr>
          <a:xfrm flipH="1">
            <a:off x="1873882" y="2955984"/>
            <a:ext cx="10724" cy="12674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4C4274BA-9ABB-4FBD-8B75-A40020240950}"/>
              </a:ext>
            </a:extLst>
          </p:cNvPr>
          <p:cNvSpPr txBox="1"/>
          <p:nvPr/>
        </p:nvSpPr>
        <p:spPr>
          <a:xfrm>
            <a:off x="1967752" y="2432374"/>
            <a:ext cx="1050072" cy="461665"/>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Pickle File is generated and stored  on s3</a:t>
            </a:r>
          </a:p>
        </p:txBody>
      </p:sp>
      <p:sp>
        <p:nvSpPr>
          <p:cNvPr id="146" name="TextBox 145">
            <a:extLst>
              <a:ext uri="{FF2B5EF4-FFF2-40B4-BE49-F238E27FC236}">
                <a16:creationId xmlns:a16="http://schemas.microsoft.com/office/drawing/2014/main" id="{F4EC37FB-1646-4EBE-8BD1-FF083E943D3A}"/>
              </a:ext>
            </a:extLst>
          </p:cNvPr>
          <p:cNvSpPr txBox="1"/>
          <p:nvPr/>
        </p:nvSpPr>
        <p:spPr>
          <a:xfrm>
            <a:off x="7016223" y="2399676"/>
            <a:ext cx="1234572" cy="769441"/>
          </a:xfrm>
          <a:prstGeom prst="rect">
            <a:avLst/>
          </a:prstGeom>
          <a:noFill/>
        </p:spPr>
        <p:txBody>
          <a:bodyPr wrap="square" lIns="0" tIns="0" rIns="0" bIns="0" rtlCol="0">
            <a:spAutoFit/>
          </a:bodyPr>
          <a:lstStyle/>
          <a:p>
            <a:pPr>
              <a:spcBef>
                <a:spcPts val="600"/>
              </a:spcBef>
              <a:buSzPct val="100000"/>
            </a:pPr>
            <a:r>
              <a:rPr lang="en-US" sz="1000" dirty="0">
                <a:solidFill>
                  <a:srgbClr val="313131"/>
                </a:solidFill>
              </a:rPr>
              <a:t>Jenkins Pipeline is Triggered on Publish &amp; model deployed to production.</a:t>
            </a:r>
          </a:p>
        </p:txBody>
      </p:sp>
      <p:sp>
        <p:nvSpPr>
          <p:cNvPr id="136" name="Rectangle 135">
            <a:extLst>
              <a:ext uri="{FF2B5EF4-FFF2-40B4-BE49-F238E27FC236}">
                <a16:creationId xmlns:a16="http://schemas.microsoft.com/office/drawing/2014/main" id="{44980439-27C7-4FD7-ABF1-0A746C0B6A3A}"/>
              </a:ext>
            </a:extLst>
          </p:cNvPr>
          <p:cNvSpPr/>
          <p:nvPr/>
        </p:nvSpPr>
        <p:spPr bwMode="gray">
          <a:xfrm>
            <a:off x="2969232" y="3474534"/>
            <a:ext cx="1633590" cy="15663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t>Stage 1</a:t>
            </a:r>
          </a:p>
        </p:txBody>
      </p:sp>
      <p:sp>
        <p:nvSpPr>
          <p:cNvPr id="149" name="Rectangle 148">
            <a:extLst>
              <a:ext uri="{FF2B5EF4-FFF2-40B4-BE49-F238E27FC236}">
                <a16:creationId xmlns:a16="http://schemas.microsoft.com/office/drawing/2014/main" id="{6E5D28D2-B28D-447F-B5AE-F593C8EC3BA3}"/>
              </a:ext>
            </a:extLst>
          </p:cNvPr>
          <p:cNvSpPr/>
          <p:nvPr/>
        </p:nvSpPr>
        <p:spPr bwMode="gray">
          <a:xfrm>
            <a:off x="5408322" y="3500288"/>
            <a:ext cx="1633590" cy="15663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t>Stage 2</a:t>
            </a:r>
          </a:p>
        </p:txBody>
      </p:sp>
      <p:sp>
        <p:nvSpPr>
          <p:cNvPr id="150" name="Rectangle 149">
            <a:extLst>
              <a:ext uri="{FF2B5EF4-FFF2-40B4-BE49-F238E27FC236}">
                <a16:creationId xmlns:a16="http://schemas.microsoft.com/office/drawing/2014/main" id="{921CB9C9-68FB-4725-A62D-3724EE03C26B}"/>
              </a:ext>
            </a:extLst>
          </p:cNvPr>
          <p:cNvSpPr/>
          <p:nvPr/>
        </p:nvSpPr>
        <p:spPr bwMode="gray">
          <a:xfrm>
            <a:off x="8057897" y="3510955"/>
            <a:ext cx="916569" cy="15663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t>Stage 3</a:t>
            </a:r>
          </a:p>
        </p:txBody>
      </p:sp>
      <p:cxnSp>
        <p:nvCxnSpPr>
          <p:cNvPr id="152" name="Straight Arrow Connector 151">
            <a:extLst>
              <a:ext uri="{FF2B5EF4-FFF2-40B4-BE49-F238E27FC236}">
                <a16:creationId xmlns:a16="http://schemas.microsoft.com/office/drawing/2014/main" id="{1BB75937-8CAB-4541-9026-315FBE33CA17}"/>
              </a:ext>
            </a:extLst>
          </p:cNvPr>
          <p:cNvCxnSpPr>
            <a:cxnSpLocks/>
          </p:cNvCxnSpPr>
          <p:nvPr/>
        </p:nvCxnSpPr>
        <p:spPr>
          <a:xfrm>
            <a:off x="4852790" y="2029676"/>
            <a:ext cx="324530" cy="2957"/>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808B38C-0D79-4066-B86F-5802557C6735}"/>
              </a:ext>
            </a:extLst>
          </p:cNvPr>
          <p:cNvCxnSpPr>
            <a:cxnSpLocks/>
          </p:cNvCxnSpPr>
          <p:nvPr/>
        </p:nvCxnSpPr>
        <p:spPr>
          <a:xfrm>
            <a:off x="6157329" y="2017567"/>
            <a:ext cx="324530" cy="2957"/>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614097F7-1CC2-46B3-8A2E-75C85E5AABCA}"/>
              </a:ext>
            </a:extLst>
          </p:cNvPr>
          <p:cNvSpPr txBox="1"/>
          <p:nvPr/>
        </p:nvSpPr>
        <p:spPr>
          <a:xfrm>
            <a:off x="4759718" y="1115331"/>
            <a:ext cx="1837360" cy="153888"/>
          </a:xfrm>
          <a:prstGeom prst="rect">
            <a:avLst/>
          </a:prstGeom>
          <a:noFill/>
        </p:spPr>
        <p:txBody>
          <a:bodyPr wrap="square" lIns="0" tIns="0" rIns="0" bIns="0" rtlCol="0">
            <a:spAutoFit/>
          </a:bodyPr>
          <a:lstStyle/>
          <a:p>
            <a:pPr algn="ctr">
              <a:spcBef>
                <a:spcPts val="600"/>
              </a:spcBef>
              <a:buSzPct val="100000"/>
            </a:pPr>
            <a:r>
              <a:rPr lang="en-US" sz="1000" b="1" dirty="0">
                <a:solidFill>
                  <a:srgbClr val="313131"/>
                </a:solidFill>
              </a:rPr>
              <a:t>SpaceX UI</a:t>
            </a:r>
          </a:p>
        </p:txBody>
      </p:sp>
      <p:cxnSp>
        <p:nvCxnSpPr>
          <p:cNvPr id="157" name="Straight Arrow Connector 156">
            <a:extLst>
              <a:ext uri="{FF2B5EF4-FFF2-40B4-BE49-F238E27FC236}">
                <a16:creationId xmlns:a16="http://schemas.microsoft.com/office/drawing/2014/main" id="{EEA08EA7-B2E2-4916-8C33-D0ED24D4534A}"/>
              </a:ext>
            </a:extLst>
          </p:cNvPr>
          <p:cNvCxnSpPr>
            <a:cxnSpLocks/>
          </p:cNvCxnSpPr>
          <p:nvPr/>
        </p:nvCxnSpPr>
        <p:spPr>
          <a:xfrm flipV="1">
            <a:off x="2396875" y="4976164"/>
            <a:ext cx="490591" cy="7977"/>
          </a:xfrm>
          <a:prstGeom prst="straightConnector1">
            <a:avLst/>
          </a:prstGeom>
          <a:ln w="3175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4" name="Text Placeholder 1">
            <a:extLst>
              <a:ext uri="{FF2B5EF4-FFF2-40B4-BE49-F238E27FC236}">
                <a16:creationId xmlns:a16="http://schemas.microsoft.com/office/drawing/2014/main" id="{C2EC9A37-A67A-48B7-994C-CF5BD1D3A890}"/>
              </a:ext>
            </a:extLst>
          </p:cNvPr>
          <p:cNvSpPr txBox="1">
            <a:spLocks/>
          </p:cNvSpPr>
          <p:nvPr/>
        </p:nvSpPr>
        <p:spPr>
          <a:xfrm>
            <a:off x="653686" y="245595"/>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sz="900" b="1" kern="0" cap="all" spc="250" dirty="0">
                <a:solidFill>
                  <a:srgbClr val="787878">
                    <a:lumMod val="60000"/>
                    <a:lumOff val="40000"/>
                  </a:srgbClr>
                </a:solidFill>
                <a:latin typeface="Open Sans"/>
                <a:ea typeface="Nexa Black" charset="0"/>
                <a:cs typeface="Nexa Black" charset="0"/>
              </a:rPr>
              <a:t>Ci/CD PIPELINE</a:t>
            </a:r>
            <a:endPar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endParaRPr>
          </a:p>
        </p:txBody>
      </p:sp>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EF1205CC-C332-4EF3-A544-1079C4ECFA51}"/>
                  </a:ext>
                </a:extLst>
              </p14:cNvPr>
              <p14:cNvContentPartPr/>
              <p14:nvPr/>
            </p14:nvContentPartPr>
            <p14:xfrm>
              <a:off x="1167836" y="6465158"/>
              <a:ext cx="3082320" cy="101520"/>
            </p14:xfrm>
          </p:contentPart>
        </mc:Choice>
        <mc:Fallback>
          <p:pic>
            <p:nvPicPr>
              <p:cNvPr id="3" name="Ink 2">
                <a:extLst>
                  <a:ext uri="{FF2B5EF4-FFF2-40B4-BE49-F238E27FC236}">
                    <a16:creationId xmlns:a16="http://schemas.microsoft.com/office/drawing/2014/main" id="{EF1205CC-C332-4EF3-A544-1079C4ECFA51}"/>
                  </a:ext>
                </a:extLst>
              </p:cNvPr>
              <p:cNvPicPr/>
              <p:nvPr/>
            </p:nvPicPr>
            <p:blipFill>
              <a:blip r:embed="rId11"/>
              <a:stretch>
                <a:fillRect/>
              </a:stretch>
            </p:blipFill>
            <p:spPr>
              <a:xfrm>
                <a:off x="1104836" y="6402158"/>
                <a:ext cx="3207960" cy="227160"/>
              </a:xfrm>
              <a:prstGeom prst="rect">
                <a:avLst/>
              </a:prstGeom>
            </p:spPr>
          </p:pic>
        </mc:Fallback>
      </mc:AlternateContent>
    </p:spTree>
    <p:extLst>
      <p:ext uri="{BB962C8B-B14F-4D97-AF65-F5344CB8AC3E}">
        <p14:creationId xmlns:p14="http://schemas.microsoft.com/office/powerpoint/2010/main" val="1771215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50207231"/>
              </p:ext>
            </p:extLst>
          </p:nvPr>
        </p:nvGraphicFramePr>
        <p:xfrm>
          <a:off x="2082307" y="1408569"/>
          <a:ext cx="7179022" cy="4912210"/>
        </p:xfrm>
        <a:graphic>
          <a:graphicData uri="http://schemas.openxmlformats.org/drawingml/2006/table">
            <a:tbl>
              <a:tblPr firstRow="1" bandRow="1">
                <a:tableStyleId>{2D5ABB26-0587-4C30-8999-92F81FD0307C}</a:tableStyleId>
              </a:tblPr>
              <a:tblGrid>
                <a:gridCol w="3002161">
                  <a:extLst>
                    <a:ext uri="{9D8B030D-6E8A-4147-A177-3AD203B41FA5}">
                      <a16:colId xmlns:a16="http://schemas.microsoft.com/office/drawing/2014/main" val="20000"/>
                    </a:ext>
                  </a:extLst>
                </a:gridCol>
                <a:gridCol w="1438126">
                  <a:extLst>
                    <a:ext uri="{9D8B030D-6E8A-4147-A177-3AD203B41FA5}">
                      <a16:colId xmlns:a16="http://schemas.microsoft.com/office/drawing/2014/main" val="20001"/>
                    </a:ext>
                  </a:extLst>
                </a:gridCol>
                <a:gridCol w="2738735">
                  <a:extLst>
                    <a:ext uri="{9D8B030D-6E8A-4147-A177-3AD203B41FA5}">
                      <a16:colId xmlns:a16="http://schemas.microsoft.com/office/drawing/2014/main" val="20002"/>
                    </a:ext>
                  </a:extLst>
                </a:gridCol>
              </a:tblGrid>
              <a:tr h="325103">
                <a:tc>
                  <a:txBody>
                    <a:bodyPr/>
                    <a:lstStyle/>
                    <a:p>
                      <a:pPr marL="68580">
                        <a:lnSpc>
                          <a:spcPts val="2090"/>
                        </a:lnSpc>
                      </a:pPr>
                      <a:r>
                        <a:rPr sz="1300" b="1" spc="-5" dirty="0">
                          <a:latin typeface="+mn-lt"/>
                          <a:cs typeface="Verdana"/>
                        </a:rPr>
                        <a:t>Software/Tool</a:t>
                      </a:r>
                      <a:endParaRPr sz="1300" dirty="0">
                        <a:latin typeface="+mn-lt"/>
                        <a:cs typeface="Verdana"/>
                      </a:endParaRPr>
                    </a:p>
                  </a:txBody>
                  <a:tcPr marL="0" marR="0" marT="0" marB="0">
                    <a:solidFill>
                      <a:srgbClr val="0095A9"/>
                    </a:solidFill>
                  </a:tcPr>
                </a:tc>
                <a:tc>
                  <a:txBody>
                    <a:bodyPr/>
                    <a:lstStyle/>
                    <a:p>
                      <a:pPr marL="509905">
                        <a:lnSpc>
                          <a:spcPts val="2090"/>
                        </a:lnSpc>
                      </a:pPr>
                      <a:r>
                        <a:rPr sz="1300" b="1" dirty="0">
                          <a:latin typeface="+mn-lt"/>
                          <a:cs typeface="Verdana"/>
                        </a:rPr>
                        <a:t>Version</a:t>
                      </a:r>
                      <a:endParaRPr sz="1300" dirty="0">
                        <a:latin typeface="+mn-lt"/>
                        <a:cs typeface="Verdana"/>
                      </a:endParaRPr>
                    </a:p>
                  </a:txBody>
                  <a:tcPr marL="0" marR="0" marT="0" marB="0">
                    <a:solidFill>
                      <a:srgbClr val="0095A9"/>
                    </a:solidFill>
                  </a:tcPr>
                </a:tc>
                <a:tc>
                  <a:txBody>
                    <a:bodyPr/>
                    <a:lstStyle/>
                    <a:p>
                      <a:pPr marL="559435">
                        <a:lnSpc>
                          <a:spcPts val="2090"/>
                        </a:lnSpc>
                      </a:pPr>
                      <a:r>
                        <a:rPr sz="1300" b="1" spc="-5" dirty="0">
                          <a:latin typeface="+mn-lt"/>
                          <a:cs typeface="Verdana"/>
                        </a:rPr>
                        <a:t>License</a:t>
                      </a:r>
                      <a:endParaRPr sz="1300" dirty="0">
                        <a:latin typeface="+mn-lt"/>
                        <a:cs typeface="Verdana"/>
                      </a:endParaRPr>
                    </a:p>
                  </a:txBody>
                  <a:tcPr marL="0" marR="0" marT="0" marB="0">
                    <a:solidFill>
                      <a:srgbClr val="0095A9"/>
                    </a:solidFill>
                  </a:tcPr>
                </a:tc>
                <a:extLst>
                  <a:ext uri="{0D108BD9-81ED-4DB2-BD59-A6C34878D82A}">
                    <a16:rowId xmlns:a16="http://schemas.microsoft.com/office/drawing/2014/main" val="10000"/>
                  </a:ext>
                </a:extLst>
              </a:tr>
              <a:tr h="286007">
                <a:tc gridSpan="3">
                  <a:txBody>
                    <a:bodyPr/>
                    <a:lstStyle/>
                    <a:p>
                      <a:pPr marL="67945">
                        <a:lnSpc>
                          <a:spcPts val="2090"/>
                        </a:lnSpc>
                      </a:pPr>
                      <a:r>
                        <a:rPr sz="1300" b="1" dirty="0">
                          <a:latin typeface="+mn-lt"/>
                          <a:cs typeface="Verdana"/>
                        </a:rPr>
                        <a:t>Deployment</a:t>
                      </a:r>
                      <a:r>
                        <a:rPr sz="1300" b="1" spc="-50" dirty="0">
                          <a:latin typeface="+mn-lt"/>
                          <a:cs typeface="Verdana"/>
                        </a:rPr>
                        <a:t> </a:t>
                      </a:r>
                      <a:r>
                        <a:rPr sz="1300" b="1" dirty="0">
                          <a:latin typeface="+mn-lt"/>
                          <a:cs typeface="Verdana"/>
                        </a:rPr>
                        <a:t>pre-requisites</a:t>
                      </a:r>
                      <a:endParaRPr sz="1300" dirty="0">
                        <a:latin typeface="+mn-lt"/>
                        <a:cs typeface="Verdana"/>
                      </a:endParaRPr>
                    </a:p>
                  </a:txBody>
                  <a:tcPr marL="0" marR="0" marT="0" marB="0">
                    <a:lnL w="9525">
                      <a:solidFill>
                        <a:srgbClr val="0095A9"/>
                      </a:solidFill>
                      <a:prstDash val="solid"/>
                    </a:lnL>
                    <a:lnR w="9525">
                      <a:solidFill>
                        <a:srgbClr val="0095A9"/>
                      </a:solidFill>
                      <a:prstDash val="solid"/>
                    </a:lnR>
                    <a:lnB w="9525">
                      <a:solidFill>
                        <a:srgbClr val="0095A9"/>
                      </a:solidFill>
                      <a:prstDash val="solid"/>
                    </a:lnB>
                    <a:solidFill>
                      <a:srgbClr val="FFC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18401">
                <a:tc>
                  <a:txBody>
                    <a:bodyPr/>
                    <a:lstStyle/>
                    <a:p>
                      <a:pPr marL="67945">
                        <a:lnSpc>
                          <a:spcPts val="2090"/>
                        </a:lnSpc>
                      </a:pPr>
                      <a:r>
                        <a:rPr sz="1300" spc="-5" dirty="0">
                          <a:latin typeface="+mn-lt"/>
                          <a:cs typeface="Verdana"/>
                        </a:rPr>
                        <a:t>Python</a:t>
                      </a:r>
                      <a:endParaRPr sz="1300" dirty="0">
                        <a:latin typeface="+mn-lt"/>
                        <a:cs typeface="Verdana"/>
                      </a:endParaRPr>
                    </a:p>
                  </a:txBody>
                  <a:tcPr marL="0" marR="0" marT="0" marB="0">
                    <a:lnL w="9525">
                      <a:solidFill>
                        <a:srgbClr val="0095A9"/>
                      </a:solidFill>
                      <a:prstDash val="solid"/>
                    </a:lnL>
                    <a:lnT w="9525" cap="flat" cmpd="sng" algn="ctr">
                      <a:solidFill>
                        <a:srgbClr val="0095A9"/>
                      </a:solidFill>
                      <a:prstDash val="solid"/>
                      <a:round/>
                      <a:headEnd type="none" w="med" len="med"/>
                      <a:tailEnd type="none" w="med" len="med"/>
                    </a:lnT>
                    <a:lnB w="9525">
                      <a:solidFill>
                        <a:srgbClr val="0095A9"/>
                      </a:solidFill>
                      <a:prstDash val="solid"/>
                    </a:lnB>
                  </a:tcPr>
                </a:tc>
                <a:tc>
                  <a:txBody>
                    <a:bodyPr/>
                    <a:lstStyle/>
                    <a:p>
                      <a:pPr marL="509905">
                        <a:lnSpc>
                          <a:spcPts val="2090"/>
                        </a:lnSpc>
                      </a:pPr>
                      <a:r>
                        <a:rPr sz="1300" dirty="0">
                          <a:latin typeface="+mn-lt"/>
                          <a:cs typeface="Verdana"/>
                        </a:rPr>
                        <a:t>3.</a:t>
                      </a:r>
                      <a:r>
                        <a:rPr lang="en-US" sz="1300" dirty="0">
                          <a:latin typeface="+mn-lt"/>
                          <a:cs typeface="Verdana"/>
                        </a:rPr>
                        <a:t>9</a:t>
                      </a:r>
                      <a:endParaRPr sz="1300" dirty="0">
                        <a:latin typeface="+mn-lt"/>
                        <a:cs typeface="Verdana"/>
                      </a:endParaRPr>
                    </a:p>
                  </a:txBody>
                  <a:tcPr marL="0" marR="0" marT="0" marB="0">
                    <a:lnT w="9525" cap="flat" cmpd="sng" algn="ctr">
                      <a:solidFill>
                        <a:srgbClr val="0095A9"/>
                      </a:solidFill>
                      <a:prstDash val="solid"/>
                      <a:round/>
                      <a:headEnd type="none" w="med" len="med"/>
                      <a:tailEnd type="none" w="med" len="med"/>
                    </a:lnT>
                    <a:lnB w="9525">
                      <a:solidFill>
                        <a:srgbClr val="0095A9"/>
                      </a:solidFill>
                      <a:prstDash val="solid"/>
                    </a:lnB>
                  </a:tcPr>
                </a:tc>
                <a:tc>
                  <a:txBody>
                    <a:bodyPr/>
                    <a:lstStyle/>
                    <a:p>
                      <a:pPr>
                        <a:lnSpc>
                          <a:spcPct val="100000"/>
                        </a:lnSpc>
                      </a:pPr>
                      <a:endParaRPr sz="1300" dirty="0">
                        <a:latin typeface="+mn-lt"/>
                        <a:cs typeface="Times New Roman"/>
                      </a:endParaRPr>
                    </a:p>
                  </a:txBody>
                  <a:tcPr marL="0" marR="0" marT="0" marB="0">
                    <a:lnR w="9525">
                      <a:solidFill>
                        <a:srgbClr val="0095A9"/>
                      </a:solidFill>
                      <a:prstDash val="solid"/>
                    </a:lnR>
                    <a:lnT w="9525" cap="flat" cmpd="sng" algn="ctr">
                      <a:solidFill>
                        <a:srgbClr val="0095A9"/>
                      </a:solidFill>
                      <a:prstDash val="solid"/>
                      <a:round/>
                      <a:headEnd type="none" w="med" len="med"/>
                      <a:tailEnd type="none" w="med" len="med"/>
                    </a:lnT>
                    <a:lnB w="9525">
                      <a:solidFill>
                        <a:srgbClr val="0095A9"/>
                      </a:solidFill>
                      <a:prstDash val="solid"/>
                    </a:lnB>
                  </a:tcPr>
                </a:tc>
                <a:extLst>
                  <a:ext uri="{0D108BD9-81ED-4DB2-BD59-A6C34878D82A}">
                    <a16:rowId xmlns:a16="http://schemas.microsoft.com/office/drawing/2014/main" val="10003"/>
                  </a:ext>
                </a:extLst>
              </a:tr>
              <a:tr h="318401">
                <a:tc>
                  <a:txBody>
                    <a:bodyPr/>
                    <a:lstStyle/>
                    <a:p>
                      <a:pPr marL="67945">
                        <a:lnSpc>
                          <a:spcPts val="2090"/>
                        </a:lnSpc>
                      </a:pPr>
                      <a:r>
                        <a:rPr lang="en-US" sz="1300" dirty="0">
                          <a:latin typeface="+mn-lt"/>
                          <a:cs typeface="Verdana"/>
                        </a:rPr>
                        <a:t>Nginx</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09905">
                        <a:lnSpc>
                          <a:spcPts val="2090"/>
                        </a:lnSpc>
                      </a:pPr>
                      <a:r>
                        <a:rPr lang="en-US" sz="1300" dirty="0">
                          <a:latin typeface="+mn-lt"/>
                          <a:cs typeface="Verdana"/>
                        </a:rPr>
                        <a:t>1.20</a:t>
                      </a:r>
                      <a:r>
                        <a:rPr sz="1300" dirty="0">
                          <a:latin typeface="+mn-lt"/>
                          <a:cs typeface="Verdana"/>
                        </a:rPr>
                        <a:t>.0</a:t>
                      </a:r>
                    </a:p>
                  </a:txBody>
                  <a:tcPr marL="0" marR="0" marT="0" marB="0">
                    <a:lnT w="9525">
                      <a:solidFill>
                        <a:srgbClr val="0095A9"/>
                      </a:solidFill>
                      <a:prstDash val="solid"/>
                    </a:lnT>
                    <a:lnB w="9525">
                      <a:solidFill>
                        <a:srgbClr val="0095A9"/>
                      </a:solidFill>
                      <a:prstDash val="solid"/>
                    </a:lnB>
                  </a:tcPr>
                </a:tc>
                <a:tc>
                  <a:txBody>
                    <a:bodyPr/>
                    <a:lstStyle/>
                    <a:p>
                      <a:pPr marL="559435">
                        <a:lnSpc>
                          <a:spcPts val="2090"/>
                        </a:lnSpc>
                      </a:pPr>
                      <a:r>
                        <a:rPr lang="en-US" sz="1300" spc="-5" dirty="0">
                          <a:latin typeface="+mn-lt"/>
                          <a:cs typeface="Verdana"/>
                        </a:rPr>
                        <a:t>Free Commercial License</a:t>
                      </a:r>
                      <a:endParaRPr sz="1300" dirty="0">
                        <a:latin typeface="+mn-lt"/>
                        <a:cs typeface="Verdana"/>
                      </a:endParaRP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04"/>
                  </a:ext>
                </a:extLst>
              </a:tr>
              <a:tr h="318400">
                <a:tc>
                  <a:txBody>
                    <a:bodyPr/>
                    <a:lstStyle/>
                    <a:p>
                      <a:pPr marL="67945">
                        <a:lnSpc>
                          <a:spcPts val="2090"/>
                        </a:lnSpc>
                      </a:pPr>
                      <a:r>
                        <a:rPr sz="1300" spc="-10" dirty="0">
                          <a:latin typeface="+mn-lt"/>
                          <a:cs typeface="Verdana"/>
                        </a:rPr>
                        <a:t>Java</a:t>
                      </a:r>
                      <a:endParaRPr sz="1300" dirty="0">
                        <a:latin typeface="+mn-lt"/>
                        <a:cs typeface="Verdana"/>
                      </a:endParaRPr>
                    </a:p>
                  </a:txBody>
                  <a:tcPr marL="0" marR="0" marT="0" marB="0">
                    <a:lnL w="9525">
                      <a:solidFill>
                        <a:srgbClr val="0095A9"/>
                      </a:solidFill>
                      <a:prstDash val="solid"/>
                    </a:lnL>
                    <a:lnT w="9525" cap="flat" cmpd="sng" algn="ctr">
                      <a:solidFill>
                        <a:srgbClr val="0095A9"/>
                      </a:solidFill>
                      <a:prstDash val="solid"/>
                      <a:round/>
                      <a:headEnd type="none" w="med" len="med"/>
                      <a:tailEnd type="none" w="med" len="med"/>
                    </a:lnT>
                    <a:lnB w="9525">
                      <a:solidFill>
                        <a:srgbClr val="0095A9"/>
                      </a:solidFill>
                      <a:prstDash val="solid"/>
                    </a:lnB>
                  </a:tcPr>
                </a:tc>
                <a:tc>
                  <a:txBody>
                    <a:bodyPr/>
                    <a:lstStyle/>
                    <a:p>
                      <a:pPr marL="511175">
                        <a:lnSpc>
                          <a:spcPts val="2090"/>
                        </a:lnSpc>
                      </a:pPr>
                      <a:r>
                        <a:rPr sz="1300" dirty="0">
                          <a:latin typeface="+mn-lt"/>
                          <a:cs typeface="Verdana"/>
                        </a:rPr>
                        <a:t>8</a:t>
                      </a:r>
                    </a:p>
                  </a:txBody>
                  <a:tcPr marL="0" marR="0" marT="0" marB="0">
                    <a:lnT w="9525" cap="flat" cmpd="sng" algn="ctr">
                      <a:solidFill>
                        <a:srgbClr val="0095A9"/>
                      </a:solidFill>
                      <a:prstDash val="solid"/>
                      <a:round/>
                      <a:headEnd type="none" w="med" len="med"/>
                      <a:tailEnd type="none" w="med" len="med"/>
                    </a:lnT>
                    <a:lnB w="9525">
                      <a:solidFill>
                        <a:srgbClr val="0095A9"/>
                      </a:solidFill>
                      <a:prstDash val="solid"/>
                    </a:lnB>
                  </a:tcPr>
                </a:tc>
                <a:tc>
                  <a:txBody>
                    <a:bodyPr/>
                    <a:lstStyle/>
                    <a:p>
                      <a:pPr marL="560705">
                        <a:lnSpc>
                          <a:spcPts val="2090"/>
                        </a:lnSpc>
                      </a:pPr>
                      <a:r>
                        <a:rPr sz="1300" spc="-5" dirty="0">
                          <a:latin typeface="+mn-lt"/>
                          <a:cs typeface="Verdana"/>
                        </a:rPr>
                        <a:t>Free</a:t>
                      </a:r>
                      <a:r>
                        <a:rPr sz="1300" spc="-15" dirty="0">
                          <a:latin typeface="+mn-lt"/>
                          <a:cs typeface="Verdana"/>
                        </a:rPr>
                        <a:t> </a:t>
                      </a:r>
                      <a:r>
                        <a:rPr sz="1300" spc="-5" dirty="0">
                          <a:latin typeface="+mn-lt"/>
                          <a:cs typeface="Verdana"/>
                        </a:rPr>
                        <a:t>Commercial</a:t>
                      </a:r>
                      <a:r>
                        <a:rPr sz="1300" spc="-50" dirty="0">
                          <a:latin typeface="+mn-lt"/>
                          <a:cs typeface="Verdana"/>
                        </a:rPr>
                        <a:t> </a:t>
                      </a:r>
                      <a:r>
                        <a:rPr sz="1300" spc="-5" dirty="0">
                          <a:latin typeface="+mn-lt"/>
                          <a:cs typeface="Verdana"/>
                        </a:rPr>
                        <a:t>License</a:t>
                      </a:r>
                      <a:endParaRPr sz="1300" dirty="0">
                        <a:latin typeface="+mn-lt"/>
                        <a:cs typeface="Verdana"/>
                      </a:endParaRPr>
                    </a:p>
                  </a:txBody>
                  <a:tcPr marL="0" marR="0" marT="0" marB="0">
                    <a:lnR w="9525">
                      <a:solidFill>
                        <a:srgbClr val="0095A9"/>
                      </a:solidFill>
                      <a:prstDash val="solid"/>
                    </a:lnR>
                    <a:lnT w="9525" cap="flat" cmpd="sng" algn="ctr">
                      <a:solidFill>
                        <a:srgbClr val="0095A9"/>
                      </a:solidFill>
                      <a:prstDash val="solid"/>
                      <a:round/>
                      <a:headEnd type="none" w="med" len="med"/>
                      <a:tailEnd type="none" w="med" len="med"/>
                    </a:lnT>
                    <a:lnB w="9525">
                      <a:solidFill>
                        <a:srgbClr val="0095A9"/>
                      </a:solidFill>
                      <a:prstDash val="solid"/>
                    </a:lnB>
                  </a:tcPr>
                </a:tc>
                <a:extLst>
                  <a:ext uri="{0D108BD9-81ED-4DB2-BD59-A6C34878D82A}">
                    <a16:rowId xmlns:a16="http://schemas.microsoft.com/office/drawing/2014/main" val="10006"/>
                  </a:ext>
                </a:extLst>
              </a:tr>
              <a:tr h="375047">
                <a:tc>
                  <a:txBody>
                    <a:bodyPr/>
                    <a:lstStyle/>
                    <a:p>
                      <a:pPr marL="67945">
                        <a:lnSpc>
                          <a:spcPts val="2090"/>
                        </a:lnSpc>
                      </a:pPr>
                      <a:r>
                        <a:rPr lang="en-US" sz="1300" spc="-20" dirty="0">
                          <a:latin typeface="+mn-lt"/>
                          <a:cs typeface="Verdana"/>
                        </a:rPr>
                        <a:t>MySQL</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lang="en-US" sz="1300" spc="-5" dirty="0">
                          <a:latin typeface="+mn-lt"/>
                          <a:cs typeface="Verdana"/>
                        </a:rPr>
                        <a:t>8.0</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705">
                        <a:lnSpc>
                          <a:spcPts val="2090"/>
                        </a:lnSpc>
                      </a:pPr>
                      <a:r>
                        <a:rPr sz="1300" spc="-5" dirty="0">
                          <a:latin typeface="+mn-lt"/>
                          <a:cs typeface="Verdana"/>
                        </a:rPr>
                        <a:t>Free</a:t>
                      </a:r>
                      <a:r>
                        <a:rPr sz="1300" spc="-15" dirty="0">
                          <a:latin typeface="+mn-lt"/>
                          <a:cs typeface="Verdana"/>
                        </a:rPr>
                        <a:t> </a:t>
                      </a:r>
                      <a:r>
                        <a:rPr sz="1300" spc="-5" dirty="0">
                          <a:latin typeface="+mn-lt"/>
                          <a:cs typeface="Verdana"/>
                        </a:rPr>
                        <a:t>Commercial</a:t>
                      </a:r>
                      <a:r>
                        <a:rPr sz="1300" spc="-50" dirty="0">
                          <a:latin typeface="+mn-lt"/>
                          <a:cs typeface="Verdana"/>
                        </a:rPr>
                        <a:t> </a:t>
                      </a:r>
                      <a:r>
                        <a:rPr lang="en-US" sz="1300" spc="-50" dirty="0">
                          <a:latin typeface="+mn-lt"/>
                          <a:cs typeface="Verdana"/>
                        </a:rPr>
                        <a:t>GPL </a:t>
                      </a:r>
                      <a:r>
                        <a:rPr sz="1300" spc="-5" dirty="0">
                          <a:latin typeface="+mn-lt"/>
                          <a:cs typeface="Verdana"/>
                        </a:rPr>
                        <a:t>License</a:t>
                      </a:r>
                      <a:endParaRPr sz="1300" dirty="0">
                        <a:latin typeface="+mn-lt"/>
                        <a:cs typeface="Verdana"/>
                      </a:endParaRP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07"/>
                  </a:ext>
                </a:extLst>
              </a:tr>
              <a:tr h="318400">
                <a:tc>
                  <a:txBody>
                    <a:bodyPr/>
                    <a:lstStyle/>
                    <a:p>
                      <a:pPr marL="67945">
                        <a:lnSpc>
                          <a:spcPts val="2090"/>
                        </a:lnSpc>
                      </a:pPr>
                      <a:r>
                        <a:rPr lang="en-US" sz="1300" spc="-5" dirty="0">
                          <a:latin typeface="+mn-lt"/>
                          <a:cs typeface="Verdana"/>
                        </a:rPr>
                        <a:t>Docker</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lang="en-US" sz="1300" dirty="0">
                          <a:latin typeface="+mn-lt"/>
                          <a:cs typeface="Verdana"/>
                        </a:rPr>
                        <a:t>19.03.8</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070">
                        <a:lnSpc>
                          <a:spcPts val="2090"/>
                        </a:lnSpc>
                      </a:pPr>
                      <a:r>
                        <a:rPr sz="1300" spc="-5" dirty="0">
                          <a:latin typeface="+mn-lt"/>
                          <a:cs typeface="Verdana"/>
                        </a:rPr>
                        <a:t>Free</a:t>
                      </a:r>
                      <a:r>
                        <a:rPr sz="1300" spc="-15" dirty="0">
                          <a:latin typeface="+mn-lt"/>
                          <a:cs typeface="Verdana"/>
                        </a:rPr>
                        <a:t> </a:t>
                      </a:r>
                      <a:r>
                        <a:rPr sz="1300" spc="-5" dirty="0">
                          <a:latin typeface="+mn-lt"/>
                          <a:cs typeface="Verdana"/>
                        </a:rPr>
                        <a:t>Commercial</a:t>
                      </a:r>
                      <a:r>
                        <a:rPr sz="1300" spc="-50" dirty="0">
                          <a:latin typeface="+mn-lt"/>
                          <a:cs typeface="Verdana"/>
                        </a:rPr>
                        <a:t> </a:t>
                      </a:r>
                      <a:r>
                        <a:rPr sz="1300" spc="-5" dirty="0">
                          <a:latin typeface="+mn-lt"/>
                          <a:cs typeface="Verdana"/>
                        </a:rPr>
                        <a:t>License</a:t>
                      </a:r>
                      <a:endParaRPr sz="1300" dirty="0">
                        <a:latin typeface="+mn-lt"/>
                        <a:cs typeface="Verdana"/>
                      </a:endParaRP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08"/>
                  </a:ext>
                </a:extLst>
              </a:tr>
              <a:tr h="318400">
                <a:tc>
                  <a:txBody>
                    <a:bodyPr/>
                    <a:lstStyle/>
                    <a:p>
                      <a:pPr marL="67945">
                        <a:lnSpc>
                          <a:spcPts val="2090"/>
                        </a:lnSpc>
                      </a:pPr>
                      <a:r>
                        <a:rPr lang="en-US" sz="1300" dirty="0">
                          <a:latin typeface="+mn-lt"/>
                          <a:cs typeface="Verdana"/>
                        </a:rPr>
                        <a:t>Kubernetes Cluster</a:t>
                      </a:r>
                      <a:endParaRPr sz="1300" dirty="0">
                        <a:latin typeface="+mn-lt"/>
                        <a:cs typeface="Verdana"/>
                      </a:endParaRPr>
                    </a:p>
                  </a:txBody>
                  <a:tcPr marL="0" marR="0" marT="0" marB="0">
                    <a:lnL w="9525">
                      <a:solidFill>
                        <a:srgbClr val="0095A9"/>
                      </a:solidFill>
                      <a:prstDash val="solid"/>
                    </a:lnL>
                    <a:lnT w="9525" cap="flat" cmpd="sng" algn="ctr">
                      <a:solidFill>
                        <a:srgbClr val="0095A9"/>
                      </a:solidFill>
                      <a:prstDash val="solid"/>
                      <a:round/>
                      <a:headEnd type="none" w="med" len="med"/>
                      <a:tailEnd type="none" w="med" len="med"/>
                    </a:lnT>
                    <a:lnB w="9525">
                      <a:solidFill>
                        <a:srgbClr val="0095A9"/>
                      </a:solidFill>
                      <a:prstDash val="solid"/>
                    </a:lnB>
                  </a:tcPr>
                </a:tc>
                <a:tc>
                  <a:txBody>
                    <a:bodyPr/>
                    <a:lstStyle/>
                    <a:p>
                      <a:pPr marL="511175">
                        <a:lnSpc>
                          <a:spcPts val="2090"/>
                        </a:lnSpc>
                      </a:pPr>
                      <a:endParaRPr sz="1300" dirty="0">
                        <a:latin typeface="+mn-lt"/>
                        <a:cs typeface="Verdana"/>
                      </a:endParaRPr>
                    </a:p>
                  </a:txBody>
                  <a:tcPr marL="0" marR="0" marT="0" marB="0">
                    <a:lnT w="9525" cap="flat" cmpd="sng" algn="ctr">
                      <a:solidFill>
                        <a:srgbClr val="0095A9"/>
                      </a:solidFill>
                      <a:prstDash val="solid"/>
                      <a:round/>
                      <a:headEnd type="none" w="med" len="med"/>
                      <a:tailEnd type="none" w="med" len="med"/>
                    </a:lnT>
                    <a:lnB w="9525">
                      <a:solidFill>
                        <a:srgbClr val="0095A9"/>
                      </a:solidFill>
                      <a:prstDash val="solid"/>
                    </a:lnB>
                  </a:tcPr>
                </a:tc>
                <a:tc>
                  <a:txBody>
                    <a:bodyPr/>
                    <a:lstStyle/>
                    <a:p>
                      <a:pPr marL="560070">
                        <a:lnSpc>
                          <a:spcPts val="2090"/>
                        </a:lnSpc>
                      </a:pPr>
                      <a:endParaRPr sz="1300" dirty="0">
                        <a:latin typeface="+mn-lt"/>
                        <a:cs typeface="Verdana"/>
                      </a:endParaRPr>
                    </a:p>
                  </a:txBody>
                  <a:tcPr marL="0" marR="0" marT="0" marB="0">
                    <a:lnR w="9525">
                      <a:solidFill>
                        <a:srgbClr val="0095A9"/>
                      </a:solidFill>
                      <a:prstDash val="solid"/>
                    </a:lnR>
                    <a:lnT w="9525" cap="flat" cmpd="sng" algn="ctr">
                      <a:solidFill>
                        <a:srgbClr val="0095A9"/>
                      </a:solidFill>
                      <a:prstDash val="solid"/>
                      <a:round/>
                      <a:headEnd type="none" w="med" len="med"/>
                      <a:tailEnd type="none" w="med" len="med"/>
                    </a:lnT>
                    <a:lnB w="9525">
                      <a:solidFill>
                        <a:srgbClr val="0095A9"/>
                      </a:solidFill>
                      <a:prstDash val="solid"/>
                    </a:lnB>
                  </a:tcPr>
                </a:tc>
                <a:extLst>
                  <a:ext uri="{0D108BD9-81ED-4DB2-BD59-A6C34878D82A}">
                    <a16:rowId xmlns:a16="http://schemas.microsoft.com/office/drawing/2014/main" val="3325858853"/>
                  </a:ext>
                </a:extLst>
              </a:tr>
              <a:tr h="289359">
                <a:tc gridSpan="3">
                  <a:txBody>
                    <a:bodyPr/>
                    <a:lstStyle/>
                    <a:p>
                      <a:pPr marL="69215">
                        <a:lnSpc>
                          <a:spcPts val="2090"/>
                        </a:lnSpc>
                      </a:pPr>
                      <a:r>
                        <a:rPr sz="1300" b="1" dirty="0">
                          <a:latin typeface="+mn-lt"/>
                          <a:cs typeface="Verdana"/>
                        </a:rPr>
                        <a:t>For</a:t>
                      </a:r>
                      <a:r>
                        <a:rPr sz="1300" b="1" spc="-5" dirty="0">
                          <a:latin typeface="+mn-lt"/>
                          <a:cs typeface="Verdana"/>
                        </a:rPr>
                        <a:t> development,</a:t>
                      </a:r>
                      <a:r>
                        <a:rPr sz="1300" b="1" spc="-30" dirty="0">
                          <a:latin typeface="+mn-lt"/>
                          <a:cs typeface="Verdana"/>
                        </a:rPr>
                        <a:t> </a:t>
                      </a:r>
                      <a:r>
                        <a:rPr sz="1300" b="1" spc="-5" dirty="0">
                          <a:latin typeface="+mn-lt"/>
                          <a:cs typeface="Verdana"/>
                        </a:rPr>
                        <a:t>testing</a:t>
                      </a:r>
                      <a:r>
                        <a:rPr sz="1300" b="1" spc="5" dirty="0">
                          <a:latin typeface="+mn-lt"/>
                          <a:cs typeface="Verdana"/>
                        </a:rPr>
                        <a:t> </a:t>
                      </a:r>
                      <a:r>
                        <a:rPr sz="1300" b="1" dirty="0">
                          <a:latin typeface="+mn-lt"/>
                          <a:cs typeface="Verdana"/>
                        </a:rPr>
                        <a:t>&amp;</a:t>
                      </a:r>
                      <a:r>
                        <a:rPr sz="1300" b="1" spc="-25" dirty="0">
                          <a:latin typeface="+mn-lt"/>
                          <a:cs typeface="Verdana"/>
                        </a:rPr>
                        <a:t> </a:t>
                      </a:r>
                      <a:r>
                        <a:rPr sz="1300" b="1" spc="-5" dirty="0">
                          <a:latin typeface="+mn-lt"/>
                          <a:cs typeface="Verdana"/>
                        </a:rPr>
                        <a:t>building:</a:t>
                      </a:r>
                      <a:endParaRPr sz="1300" dirty="0">
                        <a:latin typeface="+mn-lt"/>
                        <a:cs typeface="Verdana"/>
                      </a:endParaRPr>
                    </a:p>
                  </a:txBody>
                  <a:tcPr marL="0" marR="0" marT="0" marB="0">
                    <a:lnL w="9525">
                      <a:solidFill>
                        <a:srgbClr val="0095A9"/>
                      </a:solidFill>
                      <a:prstDash val="solid"/>
                    </a:lnL>
                    <a:lnR w="9525">
                      <a:solidFill>
                        <a:srgbClr val="0095A9"/>
                      </a:solidFill>
                      <a:prstDash val="solid"/>
                    </a:lnR>
                    <a:lnT w="9525">
                      <a:solidFill>
                        <a:srgbClr val="0095A9"/>
                      </a:solidFill>
                      <a:prstDash val="solid"/>
                    </a:lnT>
                    <a:lnB w="9525">
                      <a:solidFill>
                        <a:srgbClr val="0095A9"/>
                      </a:solidFill>
                      <a:prstDash val="solid"/>
                    </a:lnB>
                    <a:solidFill>
                      <a:srgbClr val="FFC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318401">
                <a:tc>
                  <a:txBody>
                    <a:bodyPr/>
                    <a:lstStyle/>
                    <a:p>
                      <a:pPr marL="67945">
                        <a:lnSpc>
                          <a:spcPts val="2090"/>
                        </a:lnSpc>
                      </a:pPr>
                      <a:r>
                        <a:rPr sz="1300" spc="-20" dirty="0">
                          <a:latin typeface="+mn-lt"/>
                          <a:cs typeface="Verdana"/>
                        </a:rPr>
                        <a:t>NPM</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sz="1300" spc="-5" dirty="0">
                          <a:latin typeface="+mn-lt"/>
                          <a:cs typeface="Verdana"/>
                        </a:rPr>
                        <a:t>6.1</a:t>
                      </a:r>
                      <a:r>
                        <a:rPr lang="en-US" sz="1300" spc="-5" dirty="0">
                          <a:latin typeface="+mn-lt"/>
                          <a:cs typeface="Verdana"/>
                        </a:rPr>
                        <a:t>4</a:t>
                      </a:r>
                      <a:r>
                        <a:rPr sz="1300" spc="-5" dirty="0">
                          <a:latin typeface="+mn-lt"/>
                          <a:cs typeface="Verdana"/>
                        </a:rPr>
                        <a:t>.</a:t>
                      </a:r>
                      <a:r>
                        <a:rPr lang="en-US" sz="1300" spc="-5" dirty="0">
                          <a:latin typeface="+mn-lt"/>
                          <a:cs typeface="Verdana"/>
                        </a:rPr>
                        <a:t>8</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705">
                        <a:lnSpc>
                          <a:spcPts val="2090"/>
                        </a:lnSpc>
                      </a:pPr>
                      <a:r>
                        <a:rPr sz="1300" dirty="0">
                          <a:latin typeface="+mn-lt"/>
                          <a:cs typeface="Verdana"/>
                        </a:rPr>
                        <a:t>Artistic</a:t>
                      </a:r>
                      <a:r>
                        <a:rPr sz="1300" spc="-70" dirty="0">
                          <a:latin typeface="+mn-lt"/>
                          <a:cs typeface="Verdana"/>
                        </a:rPr>
                        <a:t> </a:t>
                      </a:r>
                      <a:r>
                        <a:rPr sz="1300" dirty="0">
                          <a:latin typeface="+mn-lt"/>
                          <a:cs typeface="Verdana"/>
                        </a:rPr>
                        <a:t>License</a:t>
                      </a:r>
                      <a:r>
                        <a:rPr sz="1300" spc="-45" dirty="0">
                          <a:latin typeface="+mn-lt"/>
                          <a:cs typeface="Verdana"/>
                        </a:rPr>
                        <a:t> </a:t>
                      </a:r>
                      <a:r>
                        <a:rPr sz="1300" dirty="0">
                          <a:latin typeface="+mn-lt"/>
                          <a:cs typeface="Verdana"/>
                        </a:rPr>
                        <a:t>2.0</a:t>
                      </a: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10"/>
                  </a:ext>
                </a:extLst>
              </a:tr>
              <a:tr h="318401">
                <a:tc>
                  <a:txBody>
                    <a:bodyPr/>
                    <a:lstStyle/>
                    <a:p>
                      <a:pPr marL="69215">
                        <a:lnSpc>
                          <a:spcPts val="2090"/>
                        </a:lnSpc>
                      </a:pPr>
                      <a:r>
                        <a:rPr sz="1300" dirty="0">
                          <a:latin typeface="+mn-lt"/>
                          <a:cs typeface="Verdana"/>
                        </a:rPr>
                        <a:t>Angular</a:t>
                      </a:r>
                      <a:r>
                        <a:rPr sz="1300" spc="-95" dirty="0">
                          <a:latin typeface="+mn-lt"/>
                          <a:cs typeface="Verdana"/>
                        </a:rPr>
                        <a:t> </a:t>
                      </a:r>
                      <a:r>
                        <a:rPr sz="1300" dirty="0">
                          <a:latin typeface="+mn-lt"/>
                          <a:cs typeface="Verdana"/>
                        </a:rPr>
                        <a:t>CLI</a:t>
                      </a:r>
                      <a:r>
                        <a:rPr lang="en-US" sz="1300" dirty="0">
                          <a:latin typeface="+mn-lt"/>
                          <a:cs typeface="Verdana"/>
                        </a:rPr>
                        <a:t> or React JS</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lang="en-US" sz="1300" spc="-5" dirty="0">
                          <a:latin typeface="+mn-lt"/>
                          <a:cs typeface="Verdana"/>
                        </a:rPr>
                        <a:t>9.1.0</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705">
                        <a:lnSpc>
                          <a:spcPts val="2090"/>
                        </a:lnSpc>
                      </a:pPr>
                      <a:r>
                        <a:rPr sz="1300" spc="-5" dirty="0">
                          <a:latin typeface="+mn-lt"/>
                          <a:cs typeface="Verdana"/>
                        </a:rPr>
                        <a:t>MIT</a:t>
                      </a:r>
                      <a:r>
                        <a:rPr sz="1300" spc="-35" dirty="0">
                          <a:latin typeface="+mn-lt"/>
                          <a:cs typeface="Verdana"/>
                        </a:rPr>
                        <a:t> </a:t>
                      </a:r>
                      <a:r>
                        <a:rPr sz="1300" spc="-5" dirty="0">
                          <a:latin typeface="+mn-lt"/>
                          <a:cs typeface="Verdana"/>
                        </a:rPr>
                        <a:t>License</a:t>
                      </a:r>
                      <a:endParaRPr sz="1300" dirty="0">
                        <a:latin typeface="+mn-lt"/>
                        <a:cs typeface="Verdana"/>
                      </a:endParaRP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11"/>
                  </a:ext>
                </a:extLst>
              </a:tr>
              <a:tr h="318401">
                <a:tc>
                  <a:txBody>
                    <a:bodyPr/>
                    <a:lstStyle/>
                    <a:p>
                      <a:pPr marL="69215">
                        <a:lnSpc>
                          <a:spcPts val="2090"/>
                        </a:lnSpc>
                      </a:pPr>
                      <a:r>
                        <a:rPr sz="1300" spc="-20" dirty="0">
                          <a:latin typeface="+mn-lt"/>
                          <a:cs typeface="Verdana"/>
                        </a:rPr>
                        <a:t>Maven</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sz="1300" dirty="0">
                          <a:latin typeface="+mn-lt"/>
                          <a:cs typeface="Verdana"/>
                        </a:rPr>
                        <a:t>3.6.</a:t>
                      </a:r>
                      <a:r>
                        <a:rPr lang="en-US" sz="1300" dirty="0">
                          <a:latin typeface="+mn-lt"/>
                          <a:cs typeface="Verdana"/>
                        </a:rPr>
                        <a:t>3</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705">
                        <a:lnSpc>
                          <a:spcPts val="2090"/>
                        </a:lnSpc>
                      </a:pPr>
                      <a:r>
                        <a:rPr sz="1300" spc="-5" dirty="0">
                          <a:latin typeface="+mn-lt"/>
                          <a:cs typeface="Verdana"/>
                        </a:rPr>
                        <a:t>Apache</a:t>
                      </a:r>
                      <a:r>
                        <a:rPr sz="1300" spc="-90" dirty="0">
                          <a:latin typeface="+mn-lt"/>
                          <a:cs typeface="Verdana"/>
                        </a:rPr>
                        <a:t> </a:t>
                      </a:r>
                      <a:r>
                        <a:rPr sz="1300" dirty="0">
                          <a:latin typeface="+mn-lt"/>
                          <a:cs typeface="Verdana"/>
                        </a:rPr>
                        <a:t>2.0</a:t>
                      </a: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12"/>
                  </a:ext>
                </a:extLst>
              </a:tr>
              <a:tr h="318400">
                <a:tc>
                  <a:txBody>
                    <a:bodyPr/>
                    <a:lstStyle/>
                    <a:p>
                      <a:pPr marL="69215">
                        <a:lnSpc>
                          <a:spcPts val="2090"/>
                        </a:lnSpc>
                      </a:pPr>
                      <a:r>
                        <a:rPr sz="1300" dirty="0">
                          <a:latin typeface="+mn-lt"/>
                          <a:cs typeface="Verdana"/>
                        </a:rPr>
                        <a:t>Spring</a:t>
                      </a:r>
                      <a:r>
                        <a:rPr sz="1300" spc="-45" dirty="0">
                          <a:latin typeface="+mn-lt"/>
                          <a:cs typeface="Verdana"/>
                        </a:rPr>
                        <a:t> </a:t>
                      </a:r>
                      <a:r>
                        <a:rPr sz="1300" spc="-40" dirty="0">
                          <a:latin typeface="+mn-lt"/>
                          <a:cs typeface="Verdana"/>
                        </a:rPr>
                        <a:t>Tool</a:t>
                      </a:r>
                      <a:r>
                        <a:rPr sz="1300" spc="-70" dirty="0">
                          <a:latin typeface="+mn-lt"/>
                          <a:cs typeface="Verdana"/>
                        </a:rPr>
                        <a:t> </a:t>
                      </a:r>
                      <a:r>
                        <a:rPr sz="1300" dirty="0">
                          <a:latin typeface="+mn-lt"/>
                          <a:cs typeface="Verdana"/>
                        </a:rPr>
                        <a:t>Suite</a:t>
                      </a:r>
                      <a:r>
                        <a:rPr sz="1300" spc="-35" dirty="0">
                          <a:latin typeface="+mn-lt"/>
                          <a:cs typeface="Verdana"/>
                        </a:rPr>
                        <a:t> </a:t>
                      </a:r>
                      <a:r>
                        <a:rPr sz="1300" spc="-5" dirty="0">
                          <a:latin typeface="+mn-lt"/>
                          <a:cs typeface="Verdana"/>
                        </a:rPr>
                        <a:t>(IDE)</a:t>
                      </a:r>
                      <a:r>
                        <a:rPr lang="en-US" sz="1300" spc="-5" dirty="0">
                          <a:latin typeface="+mn-lt"/>
                          <a:cs typeface="Verdana"/>
                        </a:rPr>
                        <a:t> or Eclipse</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sz="1300" dirty="0">
                          <a:latin typeface="+mn-lt"/>
                          <a:cs typeface="Verdana"/>
                        </a:rPr>
                        <a:t>4</a:t>
                      </a:r>
                      <a:r>
                        <a:rPr lang="en-US" sz="1300" dirty="0">
                          <a:latin typeface="+mn-lt"/>
                          <a:cs typeface="Verdana"/>
                        </a:rPr>
                        <a:t>.5.1</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705">
                        <a:lnSpc>
                          <a:spcPts val="2090"/>
                        </a:lnSpc>
                      </a:pPr>
                      <a:r>
                        <a:rPr sz="1300" spc="-20" dirty="0">
                          <a:latin typeface="+mn-lt"/>
                          <a:cs typeface="Verdana"/>
                        </a:rPr>
                        <a:t>EPL</a:t>
                      </a:r>
                      <a:endParaRPr sz="1300" dirty="0">
                        <a:latin typeface="+mn-lt"/>
                        <a:cs typeface="Verdana"/>
                      </a:endParaRP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13"/>
                  </a:ext>
                </a:extLst>
              </a:tr>
              <a:tr h="318402">
                <a:tc>
                  <a:txBody>
                    <a:bodyPr/>
                    <a:lstStyle/>
                    <a:p>
                      <a:pPr marL="69215">
                        <a:lnSpc>
                          <a:spcPts val="2090"/>
                        </a:lnSpc>
                      </a:pPr>
                      <a:r>
                        <a:rPr sz="1300" dirty="0">
                          <a:latin typeface="+mn-lt"/>
                          <a:cs typeface="Verdana"/>
                        </a:rPr>
                        <a:t>Visual</a:t>
                      </a:r>
                      <a:r>
                        <a:rPr sz="1300" spc="-50" dirty="0">
                          <a:latin typeface="+mn-lt"/>
                          <a:cs typeface="Verdana"/>
                        </a:rPr>
                        <a:t> </a:t>
                      </a:r>
                      <a:r>
                        <a:rPr sz="1300" dirty="0">
                          <a:latin typeface="+mn-lt"/>
                          <a:cs typeface="Verdana"/>
                        </a:rPr>
                        <a:t>Studio</a:t>
                      </a:r>
                      <a:r>
                        <a:rPr sz="1300" spc="-45" dirty="0">
                          <a:latin typeface="+mn-lt"/>
                          <a:cs typeface="Verdana"/>
                        </a:rPr>
                        <a:t> </a:t>
                      </a:r>
                      <a:r>
                        <a:rPr sz="1300" spc="-5" dirty="0">
                          <a:latin typeface="+mn-lt"/>
                          <a:cs typeface="Verdana"/>
                        </a:rPr>
                        <a:t>Code</a:t>
                      </a:r>
                      <a:r>
                        <a:rPr sz="1300" spc="-20" dirty="0">
                          <a:latin typeface="+mn-lt"/>
                          <a:cs typeface="Verdana"/>
                        </a:rPr>
                        <a:t> </a:t>
                      </a:r>
                      <a:r>
                        <a:rPr sz="1300" spc="-5" dirty="0">
                          <a:latin typeface="+mn-lt"/>
                          <a:cs typeface="Verdana"/>
                        </a:rPr>
                        <a:t>(IDE)</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sz="1300" spc="-5" dirty="0">
                          <a:latin typeface="+mn-lt"/>
                          <a:cs typeface="Verdana"/>
                        </a:rPr>
                        <a:t>1.5</a:t>
                      </a:r>
                      <a:r>
                        <a:rPr lang="en-US" sz="1300" spc="-5" dirty="0">
                          <a:latin typeface="+mn-lt"/>
                          <a:cs typeface="Verdana"/>
                        </a:rPr>
                        <a:t>4.3</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705">
                        <a:lnSpc>
                          <a:spcPts val="2090"/>
                        </a:lnSpc>
                      </a:pPr>
                      <a:r>
                        <a:rPr sz="1300" spc="-5" dirty="0">
                          <a:latin typeface="+mn-lt"/>
                          <a:cs typeface="Verdana"/>
                        </a:rPr>
                        <a:t>MIT</a:t>
                      </a:r>
                      <a:endParaRPr sz="1300" dirty="0">
                        <a:latin typeface="+mn-lt"/>
                        <a:cs typeface="Verdana"/>
                      </a:endParaRP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14"/>
                  </a:ext>
                </a:extLst>
              </a:tr>
              <a:tr h="318400">
                <a:tc>
                  <a:txBody>
                    <a:bodyPr/>
                    <a:lstStyle/>
                    <a:p>
                      <a:pPr marL="69215">
                        <a:lnSpc>
                          <a:spcPts val="2090"/>
                        </a:lnSpc>
                      </a:pPr>
                      <a:r>
                        <a:rPr sz="1300" spc="-15" dirty="0">
                          <a:latin typeface="+mn-lt"/>
                          <a:cs typeface="Verdana"/>
                        </a:rPr>
                        <a:t>Postman</a:t>
                      </a:r>
                      <a:endParaRPr sz="1300" dirty="0">
                        <a:latin typeface="+mn-lt"/>
                        <a:cs typeface="Verdana"/>
                      </a:endParaRPr>
                    </a:p>
                  </a:txBody>
                  <a:tcPr marL="0" marR="0" marT="0" marB="0">
                    <a:lnL w="9525">
                      <a:solidFill>
                        <a:srgbClr val="0095A9"/>
                      </a:solidFill>
                      <a:prstDash val="solid"/>
                    </a:lnL>
                    <a:lnT w="9525">
                      <a:solidFill>
                        <a:srgbClr val="0095A9"/>
                      </a:solidFill>
                      <a:prstDash val="solid"/>
                    </a:lnT>
                    <a:lnB w="9525">
                      <a:solidFill>
                        <a:srgbClr val="0095A9"/>
                      </a:solidFill>
                      <a:prstDash val="solid"/>
                    </a:lnB>
                  </a:tcPr>
                </a:tc>
                <a:tc>
                  <a:txBody>
                    <a:bodyPr/>
                    <a:lstStyle/>
                    <a:p>
                      <a:pPr marL="511175">
                        <a:lnSpc>
                          <a:spcPts val="2090"/>
                        </a:lnSpc>
                      </a:pPr>
                      <a:r>
                        <a:rPr lang="en-US" sz="1300" spc="-5" dirty="0">
                          <a:latin typeface="+mn-lt"/>
                          <a:cs typeface="Verdana"/>
                        </a:rPr>
                        <a:t>8</a:t>
                      </a:r>
                      <a:r>
                        <a:rPr sz="1300" spc="-5" dirty="0">
                          <a:latin typeface="+mn-lt"/>
                          <a:cs typeface="Verdana"/>
                        </a:rPr>
                        <a:t>.3</a:t>
                      </a:r>
                      <a:r>
                        <a:rPr lang="en-US" sz="1300" spc="-5" dirty="0">
                          <a:latin typeface="+mn-lt"/>
                          <a:cs typeface="Verdana"/>
                        </a:rPr>
                        <a:t>.0</a:t>
                      </a:r>
                      <a:endParaRPr sz="1300" dirty="0">
                        <a:latin typeface="+mn-lt"/>
                        <a:cs typeface="Verdana"/>
                      </a:endParaRPr>
                    </a:p>
                  </a:txBody>
                  <a:tcPr marL="0" marR="0" marT="0" marB="0">
                    <a:lnT w="9525">
                      <a:solidFill>
                        <a:srgbClr val="0095A9"/>
                      </a:solidFill>
                      <a:prstDash val="solid"/>
                    </a:lnT>
                    <a:lnB w="9525">
                      <a:solidFill>
                        <a:srgbClr val="0095A9"/>
                      </a:solidFill>
                      <a:prstDash val="solid"/>
                    </a:lnB>
                  </a:tcPr>
                </a:tc>
                <a:tc>
                  <a:txBody>
                    <a:bodyPr/>
                    <a:lstStyle/>
                    <a:p>
                      <a:pPr marL="560705">
                        <a:lnSpc>
                          <a:spcPts val="2090"/>
                        </a:lnSpc>
                      </a:pPr>
                      <a:r>
                        <a:rPr sz="1300" spc="-5" dirty="0">
                          <a:latin typeface="+mn-lt"/>
                          <a:cs typeface="Verdana"/>
                        </a:rPr>
                        <a:t>Free</a:t>
                      </a:r>
                      <a:r>
                        <a:rPr sz="1300" spc="-15" dirty="0">
                          <a:latin typeface="+mn-lt"/>
                          <a:cs typeface="Verdana"/>
                        </a:rPr>
                        <a:t> </a:t>
                      </a:r>
                      <a:r>
                        <a:rPr sz="1300" spc="-5" dirty="0">
                          <a:latin typeface="+mn-lt"/>
                          <a:cs typeface="Verdana"/>
                        </a:rPr>
                        <a:t>Commercial</a:t>
                      </a:r>
                      <a:r>
                        <a:rPr sz="1300" spc="-50" dirty="0">
                          <a:latin typeface="+mn-lt"/>
                          <a:cs typeface="Verdana"/>
                        </a:rPr>
                        <a:t> </a:t>
                      </a:r>
                      <a:r>
                        <a:rPr sz="1300" spc="-5" dirty="0">
                          <a:latin typeface="+mn-lt"/>
                          <a:cs typeface="Verdana"/>
                        </a:rPr>
                        <a:t>License</a:t>
                      </a:r>
                      <a:endParaRPr sz="1300" dirty="0">
                        <a:latin typeface="+mn-lt"/>
                        <a:cs typeface="Verdana"/>
                      </a:endParaRPr>
                    </a:p>
                  </a:txBody>
                  <a:tcPr marL="0" marR="0" marT="0" marB="0">
                    <a:lnR w="9525">
                      <a:solidFill>
                        <a:srgbClr val="0095A9"/>
                      </a:solidFill>
                      <a:prstDash val="solid"/>
                    </a:lnR>
                    <a:lnT w="9525">
                      <a:solidFill>
                        <a:srgbClr val="0095A9"/>
                      </a:solidFill>
                      <a:prstDash val="solid"/>
                    </a:lnT>
                    <a:lnB w="9525">
                      <a:solidFill>
                        <a:srgbClr val="0095A9"/>
                      </a:solidFill>
                      <a:prstDash val="solid"/>
                    </a:lnB>
                  </a:tcPr>
                </a:tc>
                <a:extLst>
                  <a:ext uri="{0D108BD9-81ED-4DB2-BD59-A6C34878D82A}">
                    <a16:rowId xmlns:a16="http://schemas.microsoft.com/office/drawing/2014/main" val="10015"/>
                  </a:ext>
                </a:extLst>
              </a:tr>
            </a:tbl>
          </a:graphicData>
        </a:graphic>
      </p:graphicFrame>
      <p:sp>
        <p:nvSpPr>
          <p:cNvPr id="7" name="Title 1">
            <a:extLst>
              <a:ext uri="{FF2B5EF4-FFF2-40B4-BE49-F238E27FC236}">
                <a16:creationId xmlns:a16="http://schemas.microsoft.com/office/drawing/2014/main" id="{37DEADE7-BF1A-40D0-AC67-05AADAE3DCD8}"/>
              </a:ext>
            </a:extLst>
          </p:cNvPr>
          <p:cNvSpPr txBox="1">
            <a:spLocks/>
          </p:cNvSpPr>
          <p:nvPr/>
        </p:nvSpPr>
        <p:spPr>
          <a:xfrm>
            <a:off x="550457" y="540707"/>
            <a:ext cx="10363200" cy="562357"/>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Chronicle Display Black"/>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75" normalizeH="0" baseline="0" noProof="0" dirty="0">
                <a:ln>
                  <a:noFill/>
                </a:ln>
                <a:solidFill>
                  <a:srgbClr val="000000"/>
                </a:solidFill>
                <a:effectLst/>
                <a:uLnTx/>
                <a:uFillTx/>
                <a:latin typeface="Chronicle Display Black"/>
              </a:rPr>
              <a:t>Technology Stack</a:t>
            </a:r>
          </a:p>
        </p:txBody>
      </p:sp>
      <p:sp>
        <p:nvSpPr>
          <p:cNvPr id="8" name="Text Placeholder 1">
            <a:extLst>
              <a:ext uri="{FF2B5EF4-FFF2-40B4-BE49-F238E27FC236}">
                <a16:creationId xmlns:a16="http://schemas.microsoft.com/office/drawing/2014/main" id="{1A288133-3902-4C70-A583-6D89AF70AA9D}"/>
              </a:ext>
            </a:extLst>
          </p:cNvPr>
          <p:cNvSpPr txBox="1">
            <a:spLocks/>
          </p:cNvSpPr>
          <p:nvPr/>
        </p:nvSpPr>
        <p:spPr>
          <a:xfrm>
            <a:off x="551028" y="312108"/>
            <a:ext cx="3355848" cy="203200"/>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900" b="1" i="0" u="none" strike="noStrike" kern="0" cap="all" spc="250" normalizeH="0" baseline="0" noProof="0" dirty="0">
                <a:ln>
                  <a:noFill/>
                </a:ln>
                <a:solidFill>
                  <a:srgbClr val="787878">
                    <a:lumMod val="60000"/>
                    <a:lumOff val="40000"/>
                  </a:srgbClr>
                </a:solidFill>
                <a:effectLst/>
                <a:uLnTx/>
                <a:uFillTx/>
                <a:latin typeface="Open Sans"/>
                <a:ea typeface="Nexa Black" charset="0"/>
                <a:cs typeface="Nexa Black" charset="0"/>
              </a:rPr>
              <a:t>TECHNOLOGY</a:t>
            </a:r>
          </a:p>
        </p:txBody>
      </p:sp>
      <p:sp>
        <p:nvSpPr>
          <p:cNvPr id="4" name="Footer Placeholder 3">
            <a:extLst>
              <a:ext uri="{FF2B5EF4-FFF2-40B4-BE49-F238E27FC236}">
                <a16:creationId xmlns:a16="http://schemas.microsoft.com/office/drawing/2014/main" id="{1CBE4EEF-C20B-463E-A086-74521ED7D8C5}"/>
              </a:ext>
            </a:extLst>
          </p:cNvPr>
          <p:cNvSpPr>
            <a:spLocks noGrp="1"/>
          </p:cNvSpPr>
          <p:nvPr>
            <p:ph type="ftr" sz="quarter" idx="5"/>
          </p:nvPr>
        </p:nvSpPr>
        <p:spPr/>
        <p:txBody>
          <a:bodyPr/>
          <a:lstStyle/>
          <a:p>
            <a:pPr marL="8929">
              <a:spcBef>
                <a:spcPts val="74"/>
              </a:spcBef>
            </a:pPr>
            <a:r>
              <a:rPr lang="en-US" spc="7"/>
              <a:t>Copyright @2022 Space Development LLC. All rights reserved.</a:t>
            </a:r>
            <a:endParaRPr lang="en-US" spc="7"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9438CC7-BE85-4F68-9557-5E2FBDC3B241}"/>
                  </a:ext>
                </a:extLst>
              </p14:cNvPr>
              <p14:cNvContentPartPr/>
              <p14:nvPr/>
            </p14:nvContentPartPr>
            <p14:xfrm>
              <a:off x="1167476" y="6509438"/>
              <a:ext cx="2968920" cy="122760"/>
            </p14:xfrm>
          </p:contentPart>
        </mc:Choice>
        <mc:Fallback>
          <p:pic>
            <p:nvPicPr>
              <p:cNvPr id="5" name="Ink 4">
                <a:extLst>
                  <a:ext uri="{FF2B5EF4-FFF2-40B4-BE49-F238E27FC236}">
                    <a16:creationId xmlns:a16="http://schemas.microsoft.com/office/drawing/2014/main" id="{A9438CC7-BE85-4F68-9557-5E2FBDC3B241}"/>
                  </a:ext>
                </a:extLst>
              </p:cNvPr>
              <p:cNvPicPr/>
              <p:nvPr/>
            </p:nvPicPr>
            <p:blipFill>
              <a:blip r:embed="rId3"/>
              <a:stretch>
                <a:fillRect/>
              </a:stretch>
            </p:blipFill>
            <p:spPr>
              <a:xfrm>
                <a:off x="1104836" y="6446798"/>
                <a:ext cx="3094560" cy="248400"/>
              </a:xfrm>
              <a:prstGeom prst="rect">
                <a:avLst/>
              </a:prstGeom>
            </p:spPr>
          </p:pic>
        </mc:Fallback>
      </mc:AlternateContent>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gdowling\AppData\Local\Temp\Templafy\PowerPointVsto\Assets\F8DYKR.png"/>
</p:tagLst>
</file>

<file path=ppt/theme/theme1.xml><?xml version="1.0" encoding="utf-8"?>
<a:theme xmlns:a="http://schemas.openxmlformats.org/drawingml/2006/main" name="DD Template Dec 2016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93480768014747AEFBD3C364BADE11" ma:contentTypeVersion="9" ma:contentTypeDescription="Create a new document." ma:contentTypeScope="" ma:versionID="f79f54c82c20d561d4e3f313fd5fdea2">
  <xsd:schema xmlns:xsd="http://www.w3.org/2001/XMLSchema" xmlns:xs="http://www.w3.org/2001/XMLSchema" xmlns:p="http://schemas.microsoft.com/office/2006/metadata/properties" xmlns:ns2="623617a3-3bbc-48ae-8945-722d29968a8a" xmlns:ns3="32a2edf1-cab5-4914-883e-4184591b32c3" targetNamespace="http://schemas.microsoft.com/office/2006/metadata/properties" ma:root="true" ma:fieldsID="e492efb8d26d475659cc38f35d09b8f1" ns2:_="" ns3:_="">
    <xsd:import namespace="623617a3-3bbc-48ae-8945-722d29968a8a"/>
    <xsd:import namespace="32a2edf1-cab5-4914-883e-4184591b32c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3617a3-3bbc-48ae-8945-722d29968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a2edf1-cab5-4914-883e-4184591b32c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0D2659-959C-4E0B-8C00-5811E76D288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16E7237-9168-4ADB-AF3D-41B894766CF8}">
  <ds:schemaRefs>
    <ds:schemaRef ds:uri="http://schemas.microsoft.com/sharepoint/v3/contenttype/forms"/>
  </ds:schemaRefs>
</ds:datastoreItem>
</file>

<file path=customXml/itemProps3.xml><?xml version="1.0" encoding="utf-8"?>
<ds:datastoreItem xmlns:ds="http://schemas.openxmlformats.org/officeDocument/2006/customXml" ds:itemID="{F68CF058-F942-4E4D-8F1C-7F41AF99FE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3617a3-3bbc-48ae-8945-722d29968a8a"/>
    <ds:schemaRef ds:uri="32a2edf1-cab5-4914-883e-4184591b32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4511</TotalTime>
  <Words>1693</Words>
  <Application>Microsoft Office PowerPoint</Application>
  <PresentationFormat>Widescreen</PresentationFormat>
  <Paragraphs>364</Paragraphs>
  <Slides>12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Calibri</vt:lpstr>
      <vt:lpstr>Chronicle Display Black</vt:lpstr>
      <vt:lpstr>Invention</vt:lpstr>
      <vt:lpstr>Open Sans</vt:lpstr>
      <vt:lpstr>Open Sans Light</vt:lpstr>
      <vt:lpstr>Segoe UI</vt:lpstr>
      <vt:lpstr>Tahoma</vt:lpstr>
      <vt:lpstr>Verdana</vt:lpstr>
      <vt:lpstr>Wingdings</vt:lpstr>
      <vt:lpstr>Wingdings 2</vt:lpstr>
      <vt:lpstr>DD Template Dec 2016 16x9</vt:lpstr>
      <vt:lpstr>PowerPoint Presentation</vt:lpstr>
      <vt:lpstr>PowerPoint Presentation</vt:lpstr>
      <vt:lpstr>PowerPoint Presentation</vt:lpstr>
      <vt:lpstr>Space User Journey</vt:lpstr>
      <vt:lpstr>PowerPoint Presentation</vt:lpstr>
      <vt:lpstr>Space Application Architecture </vt:lpstr>
      <vt:lpstr>Integration of ABC Services with Space</vt:lpstr>
      <vt:lpstr>Automated CI/CD Pipeline for Space Deployment </vt:lpstr>
      <vt:lpstr>PowerPoint Presentation</vt:lpstr>
      <vt:lpstr>SPACE –Kubernetes Deployment Architecture</vt:lpstr>
      <vt:lpstr>SPACE Application Packaging </vt:lpstr>
      <vt:lpstr>Space – Interaction between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Gorai, Pradeep</dc:creator>
  <cp:lastModifiedBy>Chary K, Phanindra</cp:lastModifiedBy>
  <cp:revision>195</cp:revision>
  <dcterms:created xsi:type="dcterms:W3CDTF">2019-09-11T03:04:20Z</dcterms:created>
  <dcterms:modified xsi:type="dcterms:W3CDTF">2022-02-13T07:44:02Z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2021-07-05T12:43:57Z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fe4f4b6e-cad0-433a-928c-b828c5ebfc0a</vt:lpwstr>
  </property>
  <property fmtid="{D5CDD505-2E9C-101B-9397-08002B2CF9AE}" pid="8" name="MSIP_Label_ea60d57e-af5b-4752-ac57-3e4f28ca11dc_ContentBits">
    <vt:lpwstr>0</vt:lpwstr>
  </property>
  <property fmtid="{D5CDD505-2E9C-101B-9397-08002B2CF9AE}" pid="9" name="ContentTypeId">
    <vt:lpwstr>0x010100E293480768014747AEFBD3C364BADE11</vt:lpwstr>
  </property>
</Properties>
</file>