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3" r:id="rId7"/>
    <p:sldId id="261"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576C-1987-0091-F921-700BB6F04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19272D8-7052-A8B0-DB1A-1FA75B8BC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AFE24CD-9650-FBA4-7CC0-AA2448FB9B5D}"/>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5" name="Footer Placeholder 4">
            <a:extLst>
              <a:ext uri="{FF2B5EF4-FFF2-40B4-BE49-F238E27FC236}">
                <a16:creationId xmlns:a16="http://schemas.microsoft.com/office/drawing/2014/main" id="{845CF3C0-18FF-5EFC-874E-33B0DD899C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B4E43F-EFCF-50C1-0691-170E18D94C38}"/>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2775038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879E-3114-3D2D-68B7-8C931E3B049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4622301-179F-30E4-9714-0E0AB06782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BD09FB-B3CA-26C6-FC4D-3508A97EEDCE}"/>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5" name="Footer Placeholder 4">
            <a:extLst>
              <a:ext uri="{FF2B5EF4-FFF2-40B4-BE49-F238E27FC236}">
                <a16:creationId xmlns:a16="http://schemas.microsoft.com/office/drawing/2014/main" id="{24705EA4-8697-3EF0-4A96-EBE54CCB81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D2643E-848F-F444-F6C9-8BC887A3ADA6}"/>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412258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2034A-AD7E-292B-914A-BB8CC24C8E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9A9C636-2038-784B-4B46-2CFBF74D41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950CE1-3630-7BF3-6924-E6B592DE86AD}"/>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5" name="Footer Placeholder 4">
            <a:extLst>
              <a:ext uri="{FF2B5EF4-FFF2-40B4-BE49-F238E27FC236}">
                <a16:creationId xmlns:a16="http://schemas.microsoft.com/office/drawing/2014/main" id="{44A83286-90B6-FB65-B46D-0B0CA38E84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FCF577-3AB2-A15B-2A37-574CDC21DB91}"/>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117616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1D3A-F85D-5686-7FCA-57CF8D27066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315AF8-FDC6-BEC7-742F-9C4865622F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220A4A-D584-BF32-0065-A9D5C72E2174}"/>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5" name="Footer Placeholder 4">
            <a:extLst>
              <a:ext uri="{FF2B5EF4-FFF2-40B4-BE49-F238E27FC236}">
                <a16:creationId xmlns:a16="http://schemas.microsoft.com/office/drawing/2014/main" id="{7C219C70-3F8A-9DD3-7F3C-954E8BC181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3D4173-12E9-A7F8-DC4B-9D8D028D8F53}"/>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53074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A080-066A-3442-84F7-8EA40EA608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23D0EC6-D9DE-AEDC-2F0E-D647B136B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9C62D-465A-15E6-57DE-4D0E36EF2632}"/>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5" name="Footer Placeholder 4">
            <a:extLst>
              <a:ext uri="{FF2B5EF4-FFF2-40B4-BE49-F238E27FC236}">
                <a16:creationId xmlns:a16="http://schemas.microsoft.com/office/drawing/2014/main" id="{0E68126B-E759-59CB-A6A4-2CA2A4A4C4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B801288-FD46-736A-7EF0-E36B7CFB9A67}"/>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167185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2269-0337-3A21-2BC0-17753285BC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17B63E0-12CA-172C-22CE-8D65C8496B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1EB373D-66D8-FF13-661A-EFB05BC958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70521BD-980E-EDC0-9B93-F1AE049BCEE8}"/>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6" name="Footer Placeholder 5">
            <a:extLst>
              <a:ext uri="{FF2B5EF4-FFF2-40B4-BE49-F238E27FC236}">
                <a16:creationId xmlns:a16="http://schemas.microsoft.com/office/drawing/2014/main" id="{4DD1A444-46FB-0B08-BC03-3B6122CA22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2289D15-8791-E285-AE58-3B51CAA8791E}"/>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351864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2A89-84CE-66F4-4BE8-869E7FE51FE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700A90C-EB94-FC2F-9043-BACD56FE3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3E69C-3EF2-DC34-B368-3EABD3BEE7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499614E-D86F-93FC-BA9C-B0823A280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5BFA3F-1CA9-D8EB-A955-4DF871EBE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5B265D5-5E03-7249-1056-22F60371CAB6}"/>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8" name="Footer Placeholder 7">
            <a:extLst>
              <a:ext uri="{FF2B5EF4-FFF2-40B4-BE49-F238E27FC236}">
                <a16:creationId xmlns:a16="http://schemas.microsoft.com/office/drawing/2014/main" id="{7305C3C2-FB8F-2663-753B-046A87936B7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C75BE48-DE94-86DF-F4D5-8B73E6635CD1}"/>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3502037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3D50-5CBD-60C2-0F72-D12FEFB5DCC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C0120D0-677F-BDC2-1491-0099B269543D}"/>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4" name="Footer Placeholder 3">
            <a:extLst>
              <a:ext uri="{FF2B5EF4-FFF2-40B4-BE49-F238E27FC236}">
                <a16:creationId xmlns:a16="http://schemas.microsoft.com/office/drawing/2014/main" id="{90ABA21C-274D-624F-529A-5FE1365D6B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A2C730F-B43E-D0D3-0781-D8C81C6D795C}"/>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230279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DA85C-6550-5408-A607-08042D943D6E}"/>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3" name="Footer Placeholder 2">
            <a:extLst>
              <a:ext uri="{FF2B5EF4-FFF2-40B4-BE49-F238E27FC236}">
                <a16:creationId xmlns:a16="http://schemas.microsoft.com/office/drawing/2014/main" id="{E5FB14AD-8D54-153B-C43E-08009A0794B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51232D2-0582-CB59-1EB3-215889906FFF}"/>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66897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467A4-5233-EA03-B4E5-E5A18DDA5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D3C0069-83A4-430D-A858-4EDBF831D0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BF9FE3-720C-8DB3-66AD-36AFA67A1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2F9BC-0310-8EFC-A69B-51E6E1D9A71F}"/>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6" name="Footer Placeholder 5">
            <a:extLst>
              <a:ext uri="{FF2B5EF4-FFF2-40B4-BE49-F238E27FC236}">
                <a16:creationId xmlns:a16="http://schemas.microsoft.com/office/drawing/2014/main" id="{A8C22CA5-4AF7-298E-7A1E-E6C68D83E3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4D45422-F623-B2CE-0574-DE40583136D0}"/>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1692211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1FCD-61A7-8989-A937-5826CE971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237964E-3F8C-1FE1-759E-A729CD326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C7A7171-BEA2-30A9-47A9-0DB5B4BE2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33F07-4CC1-D95A-4FB6-477B7C835F24}"/>
              </a:ext>
            </a:extLst>
          </p:cNvPr>
          <p:cNvSpPr>
            <a:spLocks noGrp="1"/>
          </p:cNvSpPr>
          <p:nvPr>
            <p:ph type="dt" sz="half" idx="10"/>
          </p:nvPr>
        </p:nvSpPr>
        <p:spPr/>
        <p:txBody>
          <a:bodyPr/>
          <a:lstStyle/>
          <a:p>
            <a:fld id="{7126E38F-2796-4167-B130-A4A42C72FA3B}" type="datetimeFigureOut">
              <a:rPr lang="en-CA" smtClean="0"/>
              <a:t>2023-12-20</a:t>
            </a:fld>
            <a:endParaRPr lang="en-CA"/>
          </a:p>
        </p:txBody>
      </p:sp>
      <p:sp>
        <p:nvSpPr>
          <p:cNvPr id="6" name="Footer Placeholder 5">
            <a:extLst>
              <a:ext uri="{FF2B5EF4-FFF2-40B4-BE49-F238E27FC236}">
                <a16:creationId xmlns:a16="http://schemas.microsoft.com/office/drawing/2014/main" id="{BAF1DB12-F46E-32A7-AF89-134F318F34B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B54E50-C85E-7696-C9B7-C4D365E73684}"/>
              </a:ext>
            </a:extLst>
          </p:cNvPr>
          <p:cNvSpPr>
            <a:spLocks noGrp="1"/>
          </p:cNvSpPr>
          <p:nvPr>
            <p:ph type="sldNum" sz="quarter" idx="12"/>
          </p:nvPr>
        </p:nvSpPr>
        <p:spPr/>
        <p:txBody>
          <a:bodyPr/>
          <a:lstStyle/>
          <a:p>
            <a:fld id="{A9169DE9-7192-48D6-9B6A-EA6A5651FDC1}" type="slidenum">
              <a:rPr lang="en-CA" smtClean="0"/>
              <a:t>‹#›</a:t>
            </a:fld>
            <a:endParaRPr lang="en-CA"/>
          </a:p>
        </p:txBody>
      </p:sp>
    </p:spTree>
    <p:extLst>
      <p:ext uri="{BB962C8B-B14F-4D97-AF65-F5344CB8AC3E}">
        <p14:creationId xmlns:p14="http://schemas.microsoft.com/office/powerpoint/2010/main" val="1560762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4E796F-CF89-26B6-C86F-C6A094F2C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33F6B1-BCE9-DAE8-7DA2-3D1C128476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47B067-EEBB-BC4B-D480-540E423CC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6E38F-2796-4167-B130-A4A42C72FA3B}" type="datetimeFigureOut">
              <a:rPr lang="en-CA" smtClean="0"/>
              <a:t>2023-12-20</a:t>
            </a:fld>
            <a:endParaRPr lang="en-CA"/>
          </a:p>
        </p:txBody>
      </p:sp>
      <p:sp>
        <p:nvSpPr>
          <p:cNvPr id="5" name="Footer Placeholder 4">
            <a:extLst>
              <a:ext uri="{FF2B5EF4-FFF2-40B4-BE49-F238E27FC236}">
                <a16:creationId xmlns:a16="http://schemas.microsoft.com/office/drawing/2014/main" id="{31B96C7E-CA03-588F-8DD7-AD186B833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5343FCB-73ED-7DFE-6A4C-9B7553BB1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69DE9-7192-48D6-9B6A-EA6A5651FDC1}" type="slidenum">
              <a:rPr lang="en-CA" smtClean="0"/>
              <a:t>‹#›</a:t>
            </a:fld>
            <a:endParaRPr lang="en-CA"/>
          </a:p>
        </p:txBody>
      </p:sp>
    </p:spTree>
    <p:extLst>
      <p:ext uri="{BB962C8B-B14F-4D97-AF65-F5344CB8AC3E}">
        <p14:creationId xmlns:p14="http://schemas.microsoft.com/office/powerpoint/2010/main" val="3646302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sharp-cycles-design.loca.l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E480E-B5DA-2BC9-5EF1-89A6C39DF36C}"/>
              </a:ext>
            </a:extLst>
          </p:cNvPr>
          <p:cNvSpPr>
            <a:spLocks noGrp="1"/>
          </p:cNvSpPr>
          <p:nvPr>
            <p:ph type="ctrTitle"/>
          </p:nvPr>
        </p:nvSpPr>
        <p:spPr>
          <a:xfrm>
            <a:off x="934065" y="947057"/>
            <a:ext cx="10746658" cy="1476247"/>
          </a:xfrm>
        </p:spPr>
        <p:txBody>
          <a:bodyPr anchor="b">
            <a:normAutofit/>
          </a:bodyPr>
          <a:lstStyle/>
          <a:p>
            <a:pPr algn="l"/>
            <a:r>
              <a:rPr lang="en-CA" sz="6600" dirty="0">
                <a:latin typeface="Times New Roman" panose="02020603050405020304" pitchFamily="18" charset="0"/>
                <a:cs typeface="Times New Roman" panose="02020603050405020304" pitchFamily="18" charset="0"/>
              </a:rPr>
              <a:t>Handwritten word recognition </a:t>
            </a:r>
          </a:p>
        </p:txBody>
      </p:sp>
      <p:sp>
        <p:nvSpPr>
          <p:cNvPr id="4" name="TextBox 3">
            <a:extLst>
              <a:ext uri="{FF2B5EF4-FFF2-40B4-BE49-F238E27FC236}">
                <a16:creationId xmlns:a16="http://schemas.microsoft.com/office/drawing/2014/main" id="{57FA2722-36AE-40CC-0735-5CB9210DF422}"/>
              </a:ext>
            </a:extLst>
          </p:cNvPr>
          <p:cNvSpPr txBox="1"/>
          <p:nvPr/>
        </p:nvSpPr>
        <p:spPr>
          <a:xfrm>
            <a:off x="7422502" y="4454165"/>
            <a:ext cx="4124325" cy="1200329"/>
          </a:xfrm>
          <a:prstGeom prst="rect">
            <a:avLst/>
          </a:prstGeom>
          <a:noFill/>
        </p:spPr>
        <p:txBody>
          <a:bodyPr wrap="square" rtlCol="0">
            <a:spAutoFit/>
          </a:bodyPr>
          <a:lstStyle/>
          <a:p>
            <a:endParaRPr lang="en-CA" dirty="0"/>
          </a:p>
          <a:p>
            <a:r>
              <a:rPr lang="en-CA" dirty="0">
                <a:latin typeface="Times New Roman" panose="02020603050405020304" pitchFamily="18" charset="0"/>
                <a:cs typeface="Times New Roman" panose="02020603050405020304" pitchFamily="18" charset="0"/>
              </a:rPr>
              <a:t>Phanindra kumar</a:t>
            </a:r>
          </a:p>
          <a:p>
            <a:r>
              <a:rPr lang="en-CA" dirty="0">
                <a:latin typeface="Times New Roman" panose="02020603050405020304" pitchFamily="18" charset="0"/>
                <a:cs typeface="Times New Roman" panose="02020603050405020304" pitchFamily="18" charset="0"/>
              </a:rPr>
              <a:t>Sreya Chowdary Nagineni</a:t>
            </a:r>
          </a:p>
          <a:p>
            <a:r>
              <a:rPr lang="en-CA" dirty="0">
                <a:latin typeface="Times New Roman" panose="02020603050405020304" pitchFamily="18" charset="0"/>
                <a:cs typeface="Times New Roman" panose="02020603050405020304" pitchFamily="18" charset="0"/>
              </a:rPr>
              <a:t>Sai Swetha Vadrevu</a:t>
            </a:r>
          </a:p>
        </p:txBody>
      </p:sp>
      <p:sp>
        <p:nvSpPr>
          <p:cNvPr id="5" name="TextBox 4">
            <a:extLst>
              <a:ext uri="{FF2B5EF4-FFF2-40B4-BE49-F238E27FC236}">
                <a16:creationId xmlns:a16="http://schemas.microsoft.com/office/drawing/2014/main" id="{83A20A5E-00D8-BC66-BF09-96FCD8CB068D}"/>
              </a:ext>
            </a:extLst>
          </p:cNvPr>
          <p:cNvSpPr txBox="1"/>
          <p:nvPr/>
        </p:nvSpPr>
        <p:spPr>
          <a:xfrm>
            <a:off x="7422502" y="3710350"/>
            <a:ext cx="6096000" cy="369332"/>
          </a:xfrm>
          <a:prstGeom prst="rect">
            <a:avLst/>
          </a:prstGeom>
          <a:noFill/>
        </p:spPr>
        <p:txBody>
          <a:bodyPr wrap="square">
            <a:spAutoFit/>
          </a:bodyPr>
          <a:lstStyle/>
          <a:p>
            <a:r>
              <a:rPr lang="en-CA" dirty="0">
                <a:latin typeface="Times New Roman" panose="02020603050405020304" pitchFamily="18" charset="0"/>
                <a:cs typeface="Times New Roman" panose="02020603050405020304" pitchFamily="18" charset="0"/>
              </a:rPr>
              <a:t>Professor Len Macini</a:t>
            </a:r>
          </a:p>
        </p:txBody>
      </p:sp>
    </p:spTree>
    <p:extLst>
      <p:ext uri="{BB962C8B-B14F-4D97-AF65-F5344CB8AC3E}">
        <p14:creationId xmlns:p14="http://schemas.microsoft.com/office/powerpoint/2010/main" val="156778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37102-E7DE-9718-6D27-A23B121074D3}"/>
              </a:ext>
            </a:extLst>
          </p:cNvPr>
          <p:cNvSpPr>
            <a:spLocks noGrp="1"/>
          </p:cNvSpPr>
          <p:nvPr>
            <p:ph type="title"/>
          </p:nvPr>
        </p:nvSpPr>
        <p:spPr>
          <a:xfrm>
            <a:off x="5255260" y="1188637"/>
            <a:ext cx="5852711" cy="1597228"/>
          </a:xfrm>
        </p:spPr>
        <p:txBody>
          <a:bodyPr>
            <a:normAutofit/>
          </a:bodyPr>
          <a:lstStyle/>
          <a:p>
            <a:r>
              <a:rPr lang="en-CA" sz="5100" dirty="0">
                <a:latin typeface="Times New Roman" panose="02020603050405020304" pitchFamily="18" charset="0"/>
                <a:cs typeface="Times New Roman" panose="02020603050405020304" pitchFamily="18" charset="0"/>
              </a:rPr>
              <a:t>Project Description</a:t>
            </a:r>
          </a:p>
        </p:txBody>
      </p:sp>
      <p:pic>
        <p:nvPicPr>
          <p:cNvPr id="7" name="Graphic 6" descr="Robot">
            <a:extLst>
              <a:ext uri="{FF2B5EF4-FFF2-40B4-BE49-F238E27FC236}">
                <a16:creationId xmlns:a16="http://schemas.microsoft.com/office/drawing/2014/main" id="{FAA5419A-643E-FAB7-155C-24E734A55D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357" y="1700588"/>
            <a:ext cx="3533985" cy="3533985"/>
          </a:xfrm>
          <a:prstGeom prst="rect">
            <a:avLst/>
          </a:prstGeom>
        </p:spPr>
      </p:pic>
      <p:sp>
        <p:nvSpPr>
          <p:cNvPr id="3" name="Content Placeholder 2">
            <a:extLst>
              <a:ext uri="{FF2B5EF4-FFF2-40B4-BE49-F238E27FC236}">
                <a16:creationId xmlns:a16="http://schemas.microsoft.com/office/drawing/2014/main" id="{E8C96888-D459-1E4F-9833-E83D79D22338}"/>
              </a:ext>
            </a:extLst>
          </p:cNvPr>
          <p:cNvSpPr>
            <a:spLocks noGrp="1"/>
          </p:cNvSpPr>
          <p:nvPr>
            <p:ph idx="1"/>
          </p:nvPr>
        </p:nvSpPr>
        <p:spPr>
          <a:xfrm>
            <a:off x="5255259" y="2998278"/>
            <a:ext cx="5609385" cy="2728198"/>
          </a:xfrm>
        </p:spPr>
        <p:txBody>
          <a:bodyPr anchor="t">
            <a:normAutofit/>
          </a:bodyPr>
          <a:lstStyle/>
          <a:p>
            <a:pPr marL="0" indent="0">
              <a:buNone/>
            </a:pPr>
            <a:r>
              <a:rPr lang="en-US" sz="2000" dirty="0">
                <a:latin typeface="Times New Roman" panose="02020603050405020304" pitchFamily="18" charset="0"/>
                <a:cs typeface="Times New Roman" panose="02020603050405020304" pitchFamily="18" charset="0"/>
              </a:rPr>
              <a:t>This project centers on the development of an Artificial Intelligence (AI) system capable of accurately recognizing and transcribing handwritten words from images. The primary goal is to create a robust model that can decipher handwritten text, aiding in the automation of text recognition tasks.</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56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237AF-5230-4049-E69E-94B36A5DAF0A}"/>
              </a:ext>
            </a:extLst>
          </p:cNvPr>
          <p:cNvSpPr>
            <a:spLocks noGrp="1"/>
          </p:cNvSpPr>
          <p:nvPr>
            <p:ph type="ctrTitle"/>
          </p:nvPr>
        </p:nvSpPr>
        <p:spPr>
          <a:xfrm>
            <a:off x="723874" y="2660287"/>
            <a:ext cx="4855977" cy="1537425"/>
          </a:xfrm>
        </p:spPr>
        <p:txBody>
          <a:bodyPr vert="horz" lIns="91440" tIns="45720" rIns="91440" bIns="45720" rtlCol="0" anchor="ctr">
            <a:normAutofit/>
          </a:bodyPr>
          <a:lstStyle/>
          <a:p>
            <a:pPr algn="l"/>
            <a:r>
              <a:rPr lang="en-US" sz="4400" kern="1200" dirty="0">
                <a:solidFill>
                  <a:srgbClr val="FFFFFF"/>
                </a:solidFill>
                <a:latin typeface="Times New Roman" panose="02020603050405020304" pitchFamily="18" charset="0"/>
                <a:cs typeface="Times New Roman" panose="02020603050405020304" pitchFamily="18" charset="0"/>
              </a:rPr>
              <a:t>Business Problem</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A6409B3-E558-91DD-4223-98BB8D2EB372}"/>
              </a:ext>
            </a:extLst>
          </p:cNvPr>
          <p:cNvSpPr>
            <a:spLocks noGrp="1"/>
          </p:cNvSpPr>
          <p:nvPr>
            <p:ph type="subTitle" idx="1"/>
          </p:nvPr>
        </p:nvSpPr>
        <p:spPr>
          <a:xfrm>
            <a:off x="5402017" y="2066807"/>
            <a:ext cx="5536397" cy="3935281"/>
          </a:xfrm>
        </p:spPr>
        <p:txBody>
          <a:bodyPr vert="horz" lIns="91440" tIns="45720" rIns="91440" bIns="45720" rtlCol="0">
            <a:normAutofit/>
          </a:bodyPr>
          <a:lstStyle/>
          <a:p>
            <a:pPr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Time-Consuming: Manual transcription of handwritten documents is labor-intensive and time-consuming, especially for large volumes of text.</a:t>
            </a:r>
          </a:p>
          <a:p>
            <a:pPr indent="-2286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 Inefficiencies: Employing personnel for manual transcription incurs significant costs, especially for businesses dealing with extensive handwritten documents.</a:t>
            </a:r>
          </a:p>
        </p:txBody>
      </p:sp>
    </p:spTree>
    <p:extLst>
      <p:ext uri="{BB962C8B-B14F-4D97-AF65-F5344CB8AC3E}">
        <p14:creationId xmlns:p14="http://schemas.microsoft.com/office/powerpoint/2010/main" val="269281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74DBA-C6A3-37BA-BFD2-3517EBFA4E10}"/>
              </a:ext>
            </a:extLst>
          </p:cNvPr>
          <p:cNvSpPr>
            <a:spLocks noGrp="1"/>
          </p:cNvSpPr>
          <p:nvPr>
            <p:ph type="title"/>
          </p:nvPr>
        </p:nvSpPr>
        <p:spPr>
          <a:xfrm>
            <a:off x="686834" y="1153572"/>
            <a:ext cx="3200400" cy="4461163"/>
          </a:xfrm>
        </p:spPr>
        <p:txBody>
          <a:bodyPr>
            <a:normAutofit/>
          </a:bodyPr>
          <a:lstStyle/>
          <a:p>
            <a:r>
              <a:rPr lang="en-US" b="0" i="0" dirty="0">
                <a:solidFill>
                  <a:srgbClr val="FFFFFF"/>
                </a:solidFill>
                <a:effectLst/>
                <a:latin typeface="Times New Roman" panose="02020603050405020304" pitchFamily="18" charset="0"/>
                <a:cs typeface="Times New Roman" panose="02020603050405020304" pitchFamily="18" charset="0"/>
              </a:rPr>
              <a:t>Model Information</a:t>
            </a:r>
            <a:endParaRPr lang="en-CA" dirty="0">
              <a:solidFill>
                <a:srgbClr val="FFFFFF"/>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52FAD6-3D85-61B2-5AF4-C5F13F9C699A}"/>
              </a:ext>
            </a:extLst>
          </p:cNvPr>
          <p:cNvSpPr>
            <a:spLocks noGrp="1"/>
          </p:cNvSpPr>
          <p:nvPr>
            <p:ph idx="1"/>
          </p:nvPr>
        </p:nvSpPr>
        <p:spPr>
          <a:xfrm>
            <a:off x="4447308" y="591344"/>
            <a:ext cx="6906491" cy="5585619"/>
          </a:xfrm>
        </p:spPr>
        <p:txBody>
          <a:bodyPr anchor="ctr">
            <a:normAutofit/>
          </a:bodyPr>
          <a:lstStyle/>
          <a:p>
            <a:pPr algn="just"/>
            <a:r>
              <a:rPr lang="en-US" sz="2000" dirty="0">
                <a:latin typeface="Times New Roman" panose="02020603050405020304" pitchFamily="18" charset="0"/>
                <a:cs typeface="Times New Roman" panose="02020603050405020304" pitchFamily="18" charset="0"/>
              </a:rPr>
              <a:t>Dataset – We have used IAM Dataset, which is a collection of handwritten words, letters etc.</a:t>
            </a:r>
          </a:p>
          <a:p>
            <a:pPr algn="just"/>
            <a:r>
              <a:rPr lang="en-US" sz="2000" dirty="0">
                <a:latin typeface="Times New Roman" panose="02020603050405020304" pitchFamily="18" charset="0"/>
                <a:cs typeface="Times New Roman" panose="02020603050405020304" pitchFamily="18" charset="0"/>
              </a:rPr>
              <a:t>Type: The model is a deep learning-based sequence recognition model, specifically designed for Handwritten Text Recognition </a:t>
            </a:r>
          </a:p>
          <a:p>
            <a:pPr algn="just"/>
            <a:r>
              <a:rPr lang="en-US" sz="2000" dirty="0">
                <a:latin typeface="Times New Roman" panose="02020603050405020304" pitchFamily="18" charset="0"/>
                <a:cs typeface="Times New Roman" panose="02020603050405020304" pitchFamily="18" charset="0"/>
              </a:rPr>
              <a:t>Pretrained/Trained: It is a trained model for handwritten word recognition.</a:t>
            </a:r>
          </a:p>
          <a:p>
            <a:pPr algn="just"/>
            <a:r>
              <a:rPr lang="en-US" sz="2000" dirty="0">
                <a:latin typeface="Times New Roman" panose="02020603050405020304" pitchFamily="18" charset="0"/>
                <a:cs typeface="Times New Roman" panose="02020603050405020304" pitchFamily="18" charset="0"/>
              </a:rPr>
              <a:t>Network/Algorithm: The model architecture is based on Convolutional Neural Networks (CNNs)</a:t>
            </a:r>
          </a:p>
          <a:p>
            <a:pPr algn="just"/>
            <a:r>
              <a:rPr lang="en-US" sz="2000" dirty="0">
                <a:latin typeface="Times New Roman" panose="02020603050405020304" pitchFamily="18" charset="0"/>
                <a:cs typeface="Times New Roman" panose="02020603050405020304" pitchFamily="18" charset="0"/>
              </a:rPr>
              <a:t>Edit distance: Edit distance is a string metric, i.e. a way of quantifying how dissimilar two strings (e.g., words) are to one another, that is measured by counting the minimum number of operations required to transform one string into the other. (Average 5) </a:t>
            </a:r>
          </a:p>
          <a:p>
            <a:pPr algn="just"/>
            <a:r>
              <a:rPr lang="en-US" sz="2000" dirty="0">
                <a:latin typeface="Times New Roman" panose="02020603050405020304" pitchFamily="18" charset="0"/>
                <a:cs typeface="Times New Roman" panose="02020603050405020304" pitchFamily="18" charset="0"/>
              </a:rPr>
              <a:t>Predictions: The model predicts the text content present in the uploaded image of handwritten words.</a:t>
            </a:r>
          </a:p>
        </p:txBody>
      </p:sp>
    </p:spTree>
    <p:extLst>
      <p:ext uri="{BB962C8B-B14F-4D97-AF65-F5344CB8AC3E}">
        <p14:creationId xmlns:p14="http://schemas.microsoft.com/office/powerpoint/2010/main" val="282396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F163-6B48-481E-F747-09E95EA947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a:t>
            </a:r>
            <a:r>
              <a:rPr lang="en-US" sz="4400" dirty="0">
                <a:latin typeface="Times New Roman" panose="02020603050405020304" pitchFamily="18" charset="0"/>
                <a:cs typeface="Times New Roman" panose="02020603050405020304" pitchFamily="18" charset="0"/>
              </a:rPr>
              <a:t>Algorithm</a:t>
            </a:r>
            <a:endParaRPr lang="en-CA"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4852336-6538-84C0-CDF9-DD1D4B281371}"/>
              </a:ext>
            </a:extLst>
          </p:cNvPr>
          <p:cNvPicPr>
            <a:picLocks noGrp="1" noChangeAspect="1"/>
          </p:cNvPicPr>
          <p:nvPr>
            <p:ph idx="1"/>
          </p:nvPr>
        </p:nvPicPr>
        <p:blipFill>
          <a:blip r:embed="rId2"/>
          <a:stretch>
            <a:fillRect/>
          </a:stretch>
        </p:blipFill>
        <p:spPr>
          <a:xfrm>
            <a:off x="2755491" y="2062878"/>
            <a:ext cx="5961982" cy="4351338"/>
          </a:xfrm>
        </p:spPr>
      </p:pic>
    </p:spTree>
    <p:extLst>
      <p:ext uri="{BB962C8B-B14F-4D97-AF65-F5344CB8AC3E}">
        <p14:creationId xmlns:p14="http://schemas.microsoft.com/office/powerpoint/2010/main" val="282343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700DB3-91A8-0937-1B69-30D832FF76B0}"/>
              </a:ext>
            </a:extLst>
          </p:cNvPr>
          <p:cNvPicPr>
            <a:picLocks noGrp="1" noChangeAspect="1"/>
          </p:cNvPicPr>
          <p:nvPr>
            <p:ph idx="1"/>
          </p:nvPr>
        </p:nvPicPr>
        <p:blipFill>
          <a:blip r:embed="rId2"/>
          <a:stretch>
            <a:fillRect/>
          </a:stretch>
        </p:blipFill>
        <p:spPr>
          <a:xfrm>
            <a:off x="786145" y="2136533"/>
            <a:ext cx="4968796" cy="4351338"/>
          </a:xfrm>
        </p:spPr>
      </p:pic>
      <p:pic>
        <p:nvPicPr>
          <p:cNvPr id="7" name="Picture 6">
            <a:extLst>
              <a:ext uri="{FF2B5EF4-FFF2-40B4-BE49-F238E27FC236}">
                <a16:creationId xmlns:a16="http://schemas.microsoft.com/office/drawing/2014/main" id="{ACBDBFA8-949C-2965-D803-58BC30DA684F}"/>
              </a:ext>
            </a:extLst>
          </p:cNvPr>
          <p:cNvPicPr>
            <a:picLocks noChangeAspect="1"/>
          </p:cNvPicPr>
          <p:nvPr/>
        </p:nvPicPr>
        <p:blipFill>
          <a:blip r:embed="rId3"/>
          <a:stretch>
            <a:fillRect/>
          </a:stretch>
        </p:blipFill>
        <p:spPr>
          <a:xfrm>
            <a:off x="6549752" y="2001897"/>
            <a:ext cx="4856103" cy="4856103"/>
          </a:xfrm>
          <a:prstGeom prst="rect">
            <a:avLst/>
          </a:prstGeom>
        </p:spPr>
      </p:pic>
      <p:sp>
        <p:nvSpPr>
          <p:cNvPr id="8" name="TextBox 7">
            <a:extLst>
              <a:ext uri="{FF2B5EF4-FFF2-40B4-BE49-F238E27FC236}">
                <a16:creationId xmlns:a16="http://schemas.microsoft.com/office/drawing/2014/main" id="{10D0592D-C985-F73A-94B6-311BBC492A9A}"/>
              </a:ext>
            </a:extLst>
          </p:cNvPr>
          <p:cNvSpPr txBox="1"/>
          <p:nvPr/>
        </p:nvSpPr>
        <p:spPr>
          <a:xfrm>
            <a:off x="1219200" y="373626"/>
            <a:ext cx="2664542"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Results:</a:t>
            </a:r>
            <a:endParaRPr lang="en-CA" sz="3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E035565-5678-C3C9-14DC-8F981BF4FB71}"/>
              </a:ext>
            </a:extLst>
          </p:cNvPr>
          <p:cNvSpPr txBox="1"/>
          <p:nvPr/>
        </p:nvSpPr>
        <p:spPr>
          <a:xfrm>
            <a:off x="1297858" y="1268361"/>
            <a:ext cx="4968796" cy="923330"/>
          </a:xfrm>
          <a:prstGeom prst="rect">
            <a:avLst/>
          </a:prstGeom>
          <a:noFill/>
        </p:spPr>
        <p:txBody>
          <a:bodyPr wrap="square" rtlCol="0">
            <a:spAutoFit/>
          </a:bodyPr>
          <a:lstStyle/>
          <a:p>
            <a:r>
              <a:rPr lang="en-CA" dirty="0">
                <a:hlinkClick r:id="rId4"/>
              </a:rPr>
              <a:t>https://sharp-cycles-design.loca.lt/</a:t>
            </a:r>
            <a:r>
              <a:rPr lang="en-CA" dirty="0"/>
              <a:t>  </a:t>
            </a:r>
            <a:br>
              <a:rPr lang="en-CA" dirty="0"/>
            </a:br>
            <a:br>
              <a:rPr lang="en-CA" dirty="0"/>
            </a:br>
            <a:r>
              <a:rPr lang="en-CA" dirty="0"/>
              <a:t>35.185.203.167</a:t>
            </a:r>
          </a:p>
        </p:txBody>
      </p:sp>
    </p:spTree>
    <p:extLst>
      <p:ext uri="{BB962C8B-B14F-4D97-AF65-F5344CB8AC3E}">
        <p14:creationId xmlns:p14="http://schemas.microsoft.com/office/powerpoint/2010/main" val="90570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D3871-8E46-7B10-8217-000631F41571}"/>
              </a:ext>
            </a:extLst>
          </p:cNvPr>
          <p:cNvSpPr>
            <a:spLocks noGrp="1"/>
          </p:cNvSpPr>
          <p:nvPr>
            <p:ph type="title"/>
          </p:nvPr>
        </p:nvSpPr>
        <p:spPr>
          <a:xfrm>
            <a:off x="838200" y="365125"/>
            <a:ext cx="10515600" cy="1325563"/>
          </a:xfrm>
        </p:spPr>
        <p:txBody>
          <a:bodyPr>
            <a:normAutofit/>
          </a:bodyPr>
          <a:lstStyle/>
          <a:p>
            <a:r>
              <a:rPr lang="en-CA" sz="5400" b="0" i="0" dirty="0">
                <a:effectLst/>
                <a:latin typeface="Times New Roman" panose="02020603050405020304" pitchFamily="18" charset="0"/>
                <a:cs typeface="Times New Roman" panose="02020603050405020304" pitchFamily="18" charset="0"/>
              </a:rPr>
              <a:t>Challenges</a:t>
            </a:r>
            <a:endParaRPr lang="en-CA" sz="5400" dirty="0">
              <a:latin typeface="Times New Roman" panose="02020603050405020304" pitchFamily="18" charset="0"/>
              <a:cs typeface="Times New Roman" panose="02020603050405020304" pitchFamily="18" charset="0"/>
            </a:endParaRPr>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9749C6-FA72-AD09-7807-1732429467C0}"/>
              </a:ext>
            </a:extLst>
          </p:cNvPr>
          <p:cNvSpPr>
            <a:spLocks noGrp="1"/>
          </p:cNvSpPr>
          <p:nvPr>
            <p:ph idx="1"/>
          </p:nvPr>
        </p:nvSpPr>
        <p:spPr>
          <a:xfrm>
            <a:off x="838200" y="1929384"/>
            <a:ext cx="10515600" cy="4251960"/>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Training : It is hard to train a big neural network on jetson nano, because of </a:t>
            </a:r>
            <a:r>
              <a:rPr lang="en-US" sz="2200" b="1" dirty="0">
                <a:latin typeface="Times New Roman" panose="02020603050405020304" pitchFamily="18" charset="0"/>
                <a:cs typeface="Times New Roman" panose="02020603050405020304" pitchFamily="18" charset="0"/>
              </a:rPr>
              <a:t>memory constraints</a:t>
            </a: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Limited computational power</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We faced issues with python libraries such as TensorFlow, stream lit etc.</a:t>
            </a:r>
          </a:p>
          <a:p>
            <a:pPr marL="0" indent="0">
              <a:buNone/>
            </a:pP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version – 2.15.0</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CA" sz="2200" dirty="0">
              <a:latin typeface="Times New Roman" panose="02020603050405020304" pitchFamily="18" charset="0"/>
              <a:cs typeface="Times New Roman" panose="02020603050405020304" pitchFamily="18" charset="0"/>
            </a:endParaRPr>
          </a:p>
          <a:p>
            <a:pPr marL="0" indent="0">
              <a:buNone/>
            </a:pPr>
            <a:endParaRPr lang="en-CA" sz="2200" dirty="0"/>
          </a:p>
        </p:txBody>
      </p:sp>
    </p:spTree>
    <p:extLst>
      <p:ext uri="{BB962C8B-B14F-4D97-AF65-F5344CB8AC3E}">
        <p14:creationId xmlns:p14="http://schemas.microsoft.com/office/powerpoint/2010/main" val="351890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F39D-5424-6BF1-A391-93216D176C5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cases:</a:t>
            </a:r>
            <a:endParaRPr lang="en-CA"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2854A8-C820-008E-C70D-D07A117A709E}"/>
              </a:ext>
            </a:extLst>
          </p:cNvPr>
          <p:cNvSpPr>
            <a:spLocks noGrp="1"/>
          </p:cNvSpPr>
          <p:nvPr>
            <p:ph idx="1"/>
          </p:nvPr>
        </p:nvSpPr>
        <p:spPr/>
        <p:txBody>
          <a:bodyPr>
            <a:normAutofit fontScale="92500" lnSpcReduction="20000"/>
          </a:bodyPr>
          <a:lstStyle/>
          <a:p>
            <a:r>
              <a:rPr lang="en-US" sz="2800" b="1" dirty="0">
                <a:latin typeface="Times New Roman" panose="02020603050405020304" pitchFamily="18" charset="0"/>
                <a:ea typeface="+mn-lt"/>
                <a:cs typeface="Times New Roman" panose="02020603050405020304" pitchFamily="18" charset="0"/>
              </a:rPr>
              <a:t>Banking and Finance:</a:t>
            </a:r>
            <a:r>
              <a:rPr lang="en-US" sz="2800" dirty="0">
                <a:solidFill>
                  <a:srgbClr val="374151"/>
                </a:solidFill>
                <a:latin typeface="Times New Roman" panose="02020603050405020304" pitchFamily="18" charset="0"/>
                <a:ea typeface="+mn-lt"/>
                <a:cs typeface="Times New Roman" panose="02020603050405020304" pitchFamily="18" charset="0"/>
              </a:rPr>
              <a:t> Processing handwritten checks, forms, or financial documents for automated handling and verification.</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ea typeface="+mn-lt"/>
                <a:cs typeface="Times New Roman" panose="02020603050405020304" pitchFamily="18" charset="0"/>
              </a:rPr>
              <a:t>Package and Address Recognition:</a:t>
            </a:r>
            <a:r>
              <a:rPr lang="en-US" sz="2800" dirty="0">
                <a:solidFill>
                  <a:srgbClr val="374151"/>
                </a:solidFill>
                <a:latin typeface="Times New Roman" panose="02020603050405020304" pitchFamily="18" charset="0"/>
                <a:ea typeface="+mn-lt"/>
                <a:cs typeface="Times New Roman" panose="02020603050405020304" pitchFamily="18" charset="0"/>
              </a:rPr>
              <a:t> Reading handwritten addresses on packages or envelopes to facilitate sorting and delivery logistics.</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ea typeface="+mn-lt"/>
                <a:cs typeface="Times New Roman" panose="02020603050405020304" pitchFamily="18" charset="0"/>
              </a:rPr>
              <a:t>Education and Assessment:</a:t>
            </a:r>
            <a:r>
              <a:rPr lang="en-US" sz="2800" dirty="0">
                <a:solidFill>
                  <a:srgbClr val="374151"/>
                </a:solidFill>
                <a:latin typeface="Times New Roman" panose="02020603050405020304" pitchFamily="18" charset="0"/>
                <a:ea typeface="+mn-lt"/>
                <a:cs typeface="Times New Roman" panose="02020603050405020304" pitchFamily="18" charset="0"/>
              </a:rPr>
              <a:t> Scanning and digitizing handwritten exams, quizzes, or notes for grading and analysis.</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ea typeface="+mn-lt"/>
                <a:cs typeface="Times New Roman" panose="02020603050405020304" pitchFamily="18" charset="0"/>
              </a:rPr>
              <a:t>Healthcare Records:</a:t>
            </a:r>
            <a:r>
              <a:rPr lang="en-US" sz="2800" dirty="0">
                <a:solidFill>
                  <a:srgbClr val="374151"/>
                </a:solidFill>
                <a:latin typeface="Times New Roman" panose="02020603050405020304" pitchFamily="18" charset="0"/>
                <a:ea typeface="+mn-lt"/>
                <a:cs typeface="Times New Roman" panose="02020603050405020304" pitchFamily="18" charset="0"/>
              </a:rPr>
              <a:t> Converting handwritten medical notes or prescriptions into digital text for easier retrieval and analysis in healthcare settings.</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ea typeface="+mn-lt"/>
                <a:cs typeface="Times New Roman" panose="02020603050405020304" pitchFamily="18" charset="0"/>
              </a:rPr>
              <a:t>Languages and Translation:</a:t>
            </a:r>
            <a:r>
              <a:rPr lang="en-US" sz="2800" dirty="0">
                <a:solidFill>
                  <a:srgbClr val="374151"/>
                </a:solidFill>
                <a:latin typeface="Times New Roman" panose="02020603050405020304" pitchFamily="18" charset="0"/>
                <a:ea typeface="+mn-lt"/>
                <a:cs typeface="Times New Roman" panose="02020603050405020304" pitchFamily="18" charset="0"/>
              </a:rPr>
              <a:t> Recognizing handwritten text in various languages and aiding in translation services.</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ea typeface="+mn-lt"/>
                <a:cs typeface="Times New Roman" panose="02020603050405020304" pitchFamily="18" charset="0"/>
              </a:rPr>
              <a:t>Interactive Interfaces:</a:t>
            </a:r>
            <a:r>
              <a:rPr lang="en-US" sz="2800" dirty="0">
                <a:solidFill>
                  <a:srgbClr val="374151"/>
                </a:solidFill>
                <a:latin typeface="Times New Roman" panose="02020603050405020304" pitchFamily="18" charset="0"/>
                <a:ea typeface="+mn-lt"/>
                <a:cs typeface="Times New Roman" panose="02020603050405020304" pitchFamily="18" charset="0"/>
              </a:rPr>
              <a:t> Enabling users to interact with devices through handwritten input, such as digital tablets or touchscreens.</a:t>
            </a:r>
            <a:endParaRPr lang="en-US" sz="2800"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75235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A815928C-2E2C-29A6-199C-3A0F5598D7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9303" y="1119116"/>
            <a:ext cx="2213635" cy="2213635"/>
          </a:xfrm>
          <a:prstGeom prst="rect">
            <a:avLst/>
          </a:prstGeom>
        </p:spPr>
      </p:pic>
      <p:sp>
        <p:nvSpPr>
          <p:cNvPr id="32" name="Right Triangle 3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5B53C-42CE-D927-CF8A-9D51F9E70251}"/>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Tree>
    <p:extLst>
      <p:ext uri="{BB962C8B-B14F-4D97-AF65-F5344CB8AC3E}">
        <p14:creationId xmlns:p14="http://schemas.microsoft.com/office/powerpoint/2010/main" val="2727787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428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Handwritten word recognition </vt:lpstr>
      <vt:lpstr>Project Description</vt:lpstr>
      <vt:lpstr>Business Problem</vt:lpstr>
      <vt:lpstr>Model Information</vt:lpstr>
      <vt:lpstr>Model Algorithm</vt:lpstr>
      <vt:lpstr>PowerPoint Presentation</vt:lpstr>
      <vt:lpstr>Challenges</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word recognition project </dc:title>
  <dc:creator>Phanindra kumar</dc:creator>
  <cp:lastModifiedBy>Phanindra kumar</cp:lastModifiedBy>
  <cp:revision>8</cp:revision>
  <dcterms:created xsi:type="dcterms:W3CDTF">2023-12-20T02:48:19Z</dcterms:created>
  <dcterms:modified xsi:type="dcterms:W3CDTF">2023-12-21T01:04:20Z</dcterms:modified>
</cp:coreProperties>
</file>