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2" r:id="rId4"/>
    <p:sldId id="273" r:id="rId5"/>
    <p:sldId id="274"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5" r:id="rId21"/>
    <p:sldId id="276" r:id="rId22"/>
    <p:sldId id="277" r:id="rId23"/>
    <p:sldId id="278" r:id="rId24"/>
    <p:sldId id="279" r:id="rId25"/>
    <p:sldId id="280" r:id="rId26"/>
    <p:sldId id="281" r:id="rId27"/>
    <p:sldId id="282" r:id="rId28"/>
    <p:sldId id="283" r:id="rId29"/>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61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5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0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50" b="1" i="0">
                <a:solidFill>
                  <a:schemeClr val="tx1"/>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5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20104099" cy="11308556"/>
          </a:xfrm>
          <a:prstGeom prst="rect">
            <a:avLst/>
          </a:prstGeom>
        </p:spPr>
      </p:pic>
      <p:sp>
        <p:nvSpPr>
          <p:cNvPr id="2" name="Holder 2"/>
          <p:cNvSpPr>
            <a:spLocks noGrp="1"/>
          </p:cNvSpPr>
          <p:nvPr>
            <p:ph type="title"/>
          </p:nvPr>
        </p:nvSpPr>
        <p:spPr>
          <a:xfrm>
            <a:off x="4377637" y="1035629"/>
            <a:ext cx="11348824" cy="2318385"/>
          </a:xfrm>
          <a:prstGeom prst="rect">
            <a:avLst/>
          </a:prstGeom>
        </p:spPr>
        <p:txBody>
          <a:bodyPr wrap="square" lIns="0" tIns="0" rIns="0" bIns="0">
            <a:spAutoFit/>
          </a:bodyPr>
          <a:lstStyle>
            <a:lvl1pPr>
              <a:defRPr sz="8250" b="1" i="0">
                <a:solidFill>
                  <a:schemeClr val="tx1"/>
                </a:solidFill>
                <a:latin typeface="Arial"/>
                <a:cs typeface="Arial"/>
              </a:defRPr>
            </a:lvl1pPr>
          </a:lstStyle>
          <a:p>
            <a:endParaRPr/>
          </a:p>
        </p:txBody>
      </p:sp>
      <p:sp>
        <p:nvSpPr>
          <p:cNvPr id="3" name="Holder 3"/>
          <p:cNvSpPr>
            <a:spLocks noGrp="1"/>
          </p:cNvSpPr>
          <p:nvPr>
            <p:ph type="body" idx="1"/>
          </p:nvPr>
        </p:nvSpPr>
        <p:spPr>
          <a:xfrm>
            <a:off x="1023917" y="2979587"/>
            <a:ext cx="18056264" cy="6205220"/>
          </a:xfrm>
          <a:prstGeom prst="rect">
            <a:avLst/>
          </a:prstGeom>
        </p:spPr>
        <p:txBody>
          <a:bodyPr wrap="square" lIns="0" tIns="0" rIns="0" bIns="0">
            <a:spAutoFit/>
          </a:bodyPr>
          <a:lstStyle>
            <a:lvl1pPr>
              <a:defRPr sz="405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hanindrasai27/fake-news-analysi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kaggle.com/competitions/fake-news/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664" y="4202216"/>
            <a:ext cx="14518785" cy="2811026"/>
          </a:xfrm>
          <a:prstGeom prst="rect">
            <a:avLst/>
          </a:prstGeom>
        </p:spPr>
        <p:txBody>
          <a:bodyPr vert="horz" wrap="square" lIns="0" tIns="231140" rIns="0" bIns="0" rtlCol="0">
            <a:spAutoFit/>
          </a:bodyPr>
          <a:lstStyle/>
          <a:p>
            <a:pPr marL="16510">
              <a:lnSpc>
                <a:spcPct val="100000"/>
              </a:lnSpc>
              <a:spcBef>
                <a:spcPts val="1820"/>
              </a:spcBef>
            </a:pPr>
            <a:r>
              <a:rPr sz="9550" spc="-195" dirty="0"/>
              <a:t>Social</a:t>
            </a:r>
            <a:r>
              <a:rPr sz="9550" spc="-395" dirty="0"/>
              <a:t> </a:t>
            </a:r>
            <a:r>
              <a:rPr sz="9550" spc="-90" dirty="0"/>
              <a:t>media</a:t>
            </a:r>
            <a:r>
              <a:rPr sz="9550" spc="-390" dirty="0"/>
              <a:t> </a:t>
            </a:r>
            <a:r>
              <a:rPr sz="9550" spc="-235" dirty="0"/>
              <a:t>analytics</a:t>
            </a:r>
            <a:r>
              <a:rPr lang="en-IN" sz="9550" dirty="0"/>
              <a:t> </a:t>
            </a:r>
            <a:r>
              <a:rPr sz="7200" spc="5" dirty="0"/>
              <a:t>CSE</a:t>
            </a:r>
            <a:r>
              <a:rPr lang="en-IN" sz="7200" spc="5" dirty="0"/>
              <a:t>4</a:t>
            </a:r>
            <a:r>
              <a:rPr sz="7200" spc="5" dirty="0"/>
              <a:t>069</a:t>
            </a:r>
            <a:endParaRPr sz="7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3885565" cy="1093470"/>
          </a:xfrm>
          <a:prstGeom prst="rect">
            <a:avLst/>
          </a:prstGeom>
        </p:spPr>
        <p:txBody>
          <a:bodyPr vert="horz" wrap="square" lIns="0" tIns="13335" rIns="0" bIns="0" rtlCol="0">
            <a:spAutoFit/>
          </a:bodyPr>
          <a:lstStyle/>
          <a:p>
            <a:pPr marL="12700">
              <a:lnSpc>
                <a:spcPct val="100000"/>
              </a:lnSpc>
              <a:spcBef>
                <a:spcPts val="105"/>
              </a:spcBef>
            </a:pPr>
            <a:r>
              <a:rPr sz="7000" spc="-145" dirty="0"/>
              <a:t>Workflow</a:t>
            </a:r>
            <a:endParaRPr sz="7000"/>
          </a:p>
        </p:txBody>
      </p:sp>
      <p:sp>
        <p:nvSpPr>
          <p:cNvPr id="3" name="object 3"/>
          <p:cNvSpPr txBox="1"/>
          <p:nvPr/>
        </p:nvSpPr>
        <p:spPr>
          <a:xfrm>
            <a:off x="1023917" y="2424345"/>
            <a:ext cx="13486765" cy="6329045"/>
          </a:xfrm>
          <a:prstGeom prst="rect">
            <a:avLst/>
          </a:prstGeom>
        </p:spPr>
        <p:txBody>
          <a:bodyPr vert="horz" wrap="square" lIns="0" tIns="12065" rIns="0" bIns="0" rtlCol="0">
            <a:spAutoFit/>
          </a:bodyPr>
          <a:lstStyle/>
          <a:p>
            <a:pPr marL="12700" marR="4911090">
              <a:lnSpc>
                <a:spcPct val="115900"/>
              </a:lnSpc>
              <a:spcBef>
                <a:spcPts val="95"/>
              </a:spcBef>
            </a:pPr>
            <a:r>
              <a:rPr sz="5100" dirty="0">
                <a:solidFill>
                  <a:srgbClr val="008ABC"/>
                </a:solidFill>
                <a:latin typeface="Arial MT"/>
                <a:cs typeface="Arial MT"/>
              </a:rPr>
              <a:t>1.</a:t>
            </a:r>
            <a:r>
              <a:rPr sz="5100" dirty="0">
                <a:latin typeface="Arial MT"/>
                <a:cs typeface="Arial MT"/>
              </a:rPr>
              <a:t>Introduction </a:t>
            </a:r>
            <a:r>
              <a:rPr sz="5100" spc="5" dirty="0">
                <a:latin typeface="Arial MT"/>
                <a:cs typeface="Arial MT"/>
              </a:rPr>
              <a:t> </a:t>
            </a:r>
            <a:r>
              <a:rPr sz="5100" spc="5" dirty="0">
                <a:solidFill>
                  <a:srgbClr val="008ABC"/>
                </a:solidFill>
                <a:latin typeface="Arial MT"/>
                <a:cs typeface="Arial MT"/>
              </a:rPr>
              <a:t>2.</a:t>
            </a:r>
            <a:r>
              <a:rPr sz="5100" spc="5" dirty="0">
                <a:latin typeface="Arial MT"/>
                <a:cs typeface="Arial MT"/>
              </a:rPr>
              <a:t>Preprocessing</a:t>
            </a:r>
            <a:r>
              <a:rPr sz="5100" spc="-45" dirty="0">
                <a:latin typeface="Arial MT"/>
                <a:cs typeface="Arial MT"/>
              </a:rPr>
              <a:t> </a:t>
            </a:r>
            <a:r>
              <a:rPr sz="5100" spc="5" dirty="0">
                <a:latin typeface="Arial MT"/>
                <a:cs typeface="Arial MT"/>
              </a:rPr>
              <a:t>and</a:t>
            </a:r>
            <a:r>
              <a:rPr sz="5100" spc="-45" dirty="0">
                <a:latin typeface="Arial MT"/>
                <a:cs typeface="Arial MT"/>
              </a:rPr>
              <a:t> </a:t>
            </a:r>
            <a:r>
              <a:rPr sz="5100" spc="5" dirty="0">
                <a:latin typeface="Arial MT"/>
                <a:cs typeface="Arial MT"/>
              </a:rPr>
              <a:t>cleaning</a:t>
            </a:r>
            <a:endParaRPr sz="5100">
              <a:latin typeface="Arial MT"/>
              <a:cs typeface="Arial MT"/>
            </a:endParaRPr>
          </a:p>
          <a:p>
            <a:pPr marL="12700" marR="5080">
              <a:lnSpc>
                <a:spcPts val="7090"/>
              </a:lnSpc>
              <a:spcBef>
                <a:spcPts val="395"/>
              </a:spcBef>
            </a:pPr>
            <a:r>
              <a:rPr sz="5100" dirty="0">
                <a:solidFill>
                  <a:srgbClr val="008ABC"/>
                </a:solidFill>
                <a:latin typeface="Arial MT"/>
                <a:cs typeface="Arial MT"/>
              </a:rPr>
              <a:t>3.</a:t>
            </a:r>
            <a:r>
              <a:rPr sz="5100" dirty="0">
                <a:latin typeface="Arial MT"/>
                <a:cs typeface="Arial MT"/>
              </a:rPr>
              <a:t>Story </a:t>
            </a:r>
            <a:r>
              <a:rPr sz="5100" spc="5" dirty="0">
                <a:latin typeface="Arial MT"/>
                <a:cs typeface="Arial MT"/>
              </a:rPr>
              <a:t>generation and</a:t>
            </a:r>
            <a:r>
              <a:rPr sz="5100" dirty="0">
                <a:latin typeface="Arial MT"/>
                <a:cs typeface="Arial MT"/>
              </a:rPr>
              <a:t> visualization</a:t>
            </a:r>
            <a:r>
              <a:rPr sz="5100" spc="5" dirty="0">
                <a:latin typeface="Arial MT"/>
                <a:cs typeface="Arial MT"/>
              </a:rPr>
              <a:t> </a:t>
            </a:r>
            <a:r>
              <a:rPr sz="5100" dirty="0">
                <a:latin typeface="Arial MT"/>
                <a:cs typeface="Arial MT"/>
              </a:rPr>
              <a:t>from </a:t>
            </a:r>
            <a:r>
              <a:rPr sz="5100" spc="5" dirty="0">
                <a:latin typeface="Arial MT"/>
                <a:cs typeface="Arial MT"/>
              </a:rPr>
              <a:t>news </a:t>
            </a:r>
            <a:r>
              <a:rPr sz="5100" spc="-1400" dirty="0">
                <a:latin typeface="Arial MT"/>
                <a:cs typeface="Arial MT"/>
              </a:rPr>
              <a:t> </a:t>
            </a:r>
            <a:r>
              <a:rPr sz="5100" spc="5" dirty="0">
                <a:solidFill>
                  <a:srgbClr val="008ABC"/>
                </a:solidFill>
                <a:latin typeface="Arial MT"/>
                <a:cs typeface="Arial MT"/>
              </a:rPr>
              <a:t>4.</a:t>
            </a:r>
            <a:r>
              <a:rPr sz="5100" spc="5" dirty="0">
                <a:latin typeface="Arial MT"/>
                <a:cs typeface="Arial MT"/>
              </a:rPr>
              <a:t>Stemming</a:t>
            </a:r>
            <a:r>
              <a:rPr sz="5100" spc="-5" dirty="0">
                <a:latin typeface="Arial MT"/>
                <a:cs typeface="Arial MT"/>
              </a:rPr>
              <a:t> </a:t>
            </a:r>
            <a:r>
              <a:rPr sz="5100" spc="5" dirty="0">
                <a:latin typeface="Arial MT"/>
                <a:cs typeface="Arial MT"/>
              </a:rPr>
              <a:t>&amp;</a:t>
            </a:r>
            <a:r>
              <a:rPr sz="5100" dirty="0">
                <a:latin typeface="Arial MT"/>
                <a:cs typeface="Arial MT"/>
              </a:rPr>
              <a:t> vectoring</a:t>
            </a:r>
            <a:endParaRPr sz="5100">
              <a:latin typeface="Arial MT"/>
              <a:cs typeface="Arial MT"/>
            </a:endParaRPr>
          </a:p>
          <a:p>
            <a:pPr marL="12700" marR="2748280">
              <a:lnSpc>
                <a:spcPts val="7090"/>
              </a:lnSpc>
              <a:spcBef>
                <a:spcPts val="5"/>
              </a:spcBef>
            </a:pPr>
            <a:r>
              <a:rPr sz="5100" spc="5" dirty="0">
                <a:solidFill>
                  <a:srgbClr val="008ABC"/>
                </a:solidFill>
                <a:latin typeface="Arial MT"/>
                <a:cs typeface="Arial MT"/>
              </a:rPr>
              <a:t>5.</a:t>
            </a:r>
            <a:r>
              <a:rPr sz="5100" spc="5" dirty="0">
                <a:latin typeface="Arial MT"/>
                <a:cs typeface="Arial MT"/>
              </a:rPr>
              <a:t>Model </a:t>
            </a:r>
            <a:r>
              <a:rPr sz="5100" dirty="0">
                <a:latin typeface="Arial MT"/>
                <a:cs typeface="Arial MT"/>
              </a:rPr>
              <a:t>building: fake </a:t>
            </a:r>
            <a:r>
              <a:rPr sz="5100" spc="5" dirty="0">
                <a:latin typeface="Arial MT"/>
                <a:cs typeface="Arial MT"/>
              </a:rPr>
              <a:t>news </a:t>
            </a:r>
            <a:r>
              <a:rPr sz="5100" dirty="0">
                <a:latin typeface="Arial MT"/>
                <a:cs typeface="Arial MT"/>
              </a:rPr>
              <a:t>classifier </a:t>
            </a:r>
            <a:r>
              <a:rPr sz="5100" spc="-1405" dirty="0">
                <a:latin typeface="Arial MT"/>
                <a:cs typeface="Arial MT"/>
              </a:rPr>
              <a:t> </a:t>
            </a:r>
            <a:r>
              <a:rPr sz="5100" spc="5" dirty="0">
                <a:solidFill>
                  <a:srgbClr val="008ABC"/>
                </a:solidFill>
                <a:latin typeface="Arial MT"/>
                <a:cs typeface="Arial MT"/>
              </a:rPr>
              <a:t>6.</a:t>
            </a:r>
            <a:r>
              <a:rPr sz="5100" spc="5" dirty="0">
                <a:latin typeface="Arial MT"/>
                <a:cs typeface="Arial MT"/>
              </a:rPr>
              <a:t>Deep</a:t>
            </a:r>
            <a:r>
              <a:rPr sz="5100" spc="-5" dirty="0">
                <a:latin typeface="Arial MT"/>
                <a:cs typeface="Arial MT"/>
              </a:rPr>
              <a:t> </a:t>
            </a:r>
            <a:r>
              <a:rPr sz="5100" spc="5" dirty="0">
                <a:latin typeface="Arial MT"/>
                <a:cs typeface="Arial MT"/>
              </a:rPr>
              <a:t>learning</a:t>
            </a:r>
            <a:r>
              <a:rPr sz="5100" spc="-5" dirty="0">
                <a:latin typeface="Arial MT"/>
                <a:cs typeface="Arial MT"/>
              </a:rPr>
              <a:t> </a:t>
            </a:r>
            <a:r>
              <a:rPr sz="5100" spc="5" dirty="0">
                <a:latin typeface="Arial MT"/>
                <a:cs typeface="Arial MT"/>
              </a:rPr>
              <a:t>LSTM</a:t>
            </a:r>
            <a:endParaRPr sz="5100">
              <a:latin typeface="Arial MT"/>
              <a:cs typeface="Arial MT"/>
            </a:endParaRPr>
          </a:p>
          <a:p>
            <a:pPr marL="12700">
              <a:lnSpc>
                <a:spcPct val="100000"/>
              </a:lnSpc>
              <a:spcBef>
                <a:spcPts val="570"/>
              </a:spcBef>
            </a:pPr>
            <a:r>
              <a:rPr sz="5100" spc="5" dirty="0">
                <a:solidFill>
                  <a:srgbClr val="008ABC"/>
                </a:solidFill>
                <a:latin typeface="Arial MT"/>
                <a:cs typeface="Arial MT"/>
              </a:rPr>
              <a:t>7.</a:t>
            </a:r>
            <a:r>
              <a:rPr sz="5100" spc="5" dirty="0">
                <a:latin typeface="Arial MT"/>
                <a:cs typeface="Arial MT"/>
              </a:rPr>
              <a:t>Conclusion</a:t>
            </a:r>
            <a:endParaRPr sz="51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5404485" cy="1093470"/>
          </a:xfrm>
          <a:prstGeom prst="rect">
            <a:avLst/>
          </a:prstGeom>
        </p:spPr>
        <p:txBody>
          <a:bodyPr vert="horz" wrap="square" lIns="0" tIns="13335" rIns="0" bIns="0" rtlCol="0">
            <a:spAutoFit/>
          </a:bodyPr>
          <a:lstStyle/>
          <a:p>
            <a:pPr marL="12700">
              <a:lnSpc>
                <a:spcPct val="100000"/>
              </a:lnSpc>
              <a:spcBef>
                <a:spcPts val="105"/>
              </a:spcBef>
            </a:pPr>
            <a:r>
              <a:rPr sz="7000" spc="-120" dirty="0"/>
              <a:t>Methodology</a:t>
            </a:r>
            <a:endParaRPr sz="7000"/>
          </a:p>
        </p:txBody>
      </p:sp>
      <p:sp>
        <p:nvSpPr>
          <p:cNvPr id="3" name="object 3"/>
          <p:cNvSpPr txBox="1"/>
          <p:nvPr/>
        </p:nvSpPr>
        <p:spPr>
          <a:xfrm>
            <a:off x="1023917" y="2245750"/>
            <a:ext cx="17478375" cy="6755765"/>
          </a:xfrm>
          <a:prstGeom prst="rect">
            <a:avLst/>
          </a:prstGeom>
        </p:spPr>
        <p:txBody>
          <a:bodyPr vert="horz" wrap="square" lIns="0" tIns="92710" rIns="0" bIns="0" rtlCol="0">
            <a:spAutoFit/>
          </a:bodyPr>
          <a:lstStyle/>
          <a:p>
            <a:pPr marL="12700">
              <a:lnSpc>
                <a:spcPct val="100000"/>
              </a:lnSpc>
              <a:spcBef>
                <a:spcPts val="730"/>
              </a:spcBef>
            </a:pPr>
            <a:r>
              <a:rPr sz="3150" b="1" spc="10" dirty="0">
                <a:latin typeface="Arial"/>
                <a:cs typeface="Arial"/>
              </a:rPr>
              <a:t>Preprocessing</a:t>
            </a:r>
            <a:r>
              <a:rPr sz="3150" b="1" spc="-5" dirty="0">
                <a:latin typeface="Arial"/>
                <a:cs typeface="Arial"/>
              </a:rPr>
              <a:t> </a:t>
            </a:r>
            <a:r>
              <a:rPr sz="3150" b="1" spc="10" dirty="0">
                <a:latin typeface="Arial"/>
                <a:cs typeface="Arial"/>
              </a:rPr>
              <a:t>and</a:t>
            </a:r>
            <a:r>
              <a:rPr sz="3150" b="1" spc="-5" dirty="0">
                <a:latin typeface="Arial"/>
                <a:cs typeface="Arial"/>
              </a:rPr>
              <a:t> </a:t>
            </a:r>
            <a:r>
              <a:rPr sz="3150" b="1" spc="10" dirty="0">
                <a:latin typeface="Arial"/>
                <a:cs typeface="Arial"/>
              </a:rPr>
              <a:t>Cleaning</a:t>
            </a:r>
            <a:endParaRPr sz="3150">
              <a:latin typeface="Arial"/>
              <a:cs typeface="Arial"/>
            </a:endParaRPr>
          </a:p>
          <a:p>
            <a:pPr marL="12700" marR="11430" algn="just">
              <a:lnSpc>
                <a:spcPct val="102499"/>
              </a:lnSpc>
              <a:spcBef>
                <a:spcPts val="540"/>
              </a:spcBef>
            </a:pPr>
            <a:r>
              <a:rPr sz="3150" spc="-10" dirty="0">
                <a:latin typeface="Arial MT"/>
                <a:cs typeface="Arial MT"/>
              </a:rPr>
              <a:t>We</a:t>
            </a:r>
            <a:r>
              <a:rPr sz="3150" spc="10" dirty="0">
                <a:latin typeface="Arial MT"/>
                <a:cs typeface="Arial MT"/>
              </a:rPr>
              <a:t> have </a:t>
            </a:r>
            <a:r>
              <a:rPr sz="3150" spc="5" dirty="0">
                <a:latin typeface="Arial MT"/>
                <a:cs typeface="Arial MT"/>
              </a:rPr>
              <a:t>to</a:t>
            </a:r>
            <a:r>
              <a:rPr sz="3150" spc="10" dirty="0">
                <a:latin typeface="Arial MT"/>
                <a:cs typeface="Arial MT"/>
              </a:rPr>
              <a:t> perform</a:t>
            </a:r>
            <a:r>
              <a:rPr sz="3150" spc="15" dirty="0">
                <a:latin typeface="Arial MT"/>
                <a:cs typeface="Arial MT"/>
              </a:rPr>
              <a:t> </a:t>
            </a:r>
            <a:r>
              <a:rPr sz="3150" spc="10" dirty="0">
                <a:latin typeface="Arial MT"/>
                <a:cs typeface="Arial MT"/>
              </a:rPr>
              <a:t>certain preprocessing steps</a:t>
            </a:r>
            <a:r>
              <a:rPr sz="3150" spc="15" dirty="0">
                <a:latin typeface="Arial MT"/>
                <a:cs typeface="Arial MT"/>
              </a:rPr>
              <a:t> </a:t>
            </a:r>
            <a:r>
              <a:rPr sz="3150" spc="10" dirty="0">
                <a:latin typeface="Arial MT"/>
                <a:cs typeface="Arial MT"/>
              </a:rPr>
              <a:t>before performing </a:t>
            </a:r>
            <a:r>
              <a:rPr sz="3150" spc="15" dirty="0">
                <a:latin typeface="Arial MT"/>
                <a:cs typeface="Arial MT"/>
              </a:rPr>
              <a:t>EDA</a:t>
            </a:r>
            <a:r>
              <a:rPr sz="3150" spc="-165" dirty="0">
                <a:latin typeface="Arial MT"/>
                <a:cs typeface="Arial MT"/>
              </a:rPr>
              <a:t> </a:t>
            </a:r>
            <a:r>
              <a:rPr sz="3150" spc="15" dirty="0">
                <a:latin typeface="Arial MT"/>
                <a:cs typeface="Arial MT"/>
              </a:rPr>
              <a:t>and </a:t>
            </a:r>
            <a:r>
              <a:rPr sz="3150" spc="10" dirty="0">
                <a:latin typeface="Arial MT"/>
                <a:cs typeface="Arial MT"/>
              </a:rPr>
              <a:t>giving the data</a:t>
            </a:r>
            <a:r>
              <a:rPr sz="3150" spc="15" dirty="0">
                <a:latin typeface="Arial MT"/>
                <a:cs typeface="Arial MT"/>
              </a:rPr>
              <a:t> </a:t>
            </a:r>
            <a:r>
              <a:rPr sz="3150" spc="5" dirty="0">
                <a:latin typeface="Arial MT"/>
                <a:cs typeface="Arial MT"/>
              </a:rPr>
              <a:t>to</a:t>
            </a:r>
            <a:r>
              <a:rPr sz="3150" spc="10" dirty="0">
                <a:latin typeface="Arial MT"/>
                <a:cs typeface="Arial MT"/>
              </a:rPr>
              <a:t> the </a:t>
            </a:r>
            <a:r>
              <a:rPr sz="3150" spc="-865" dirty="0">
                <a:latin typeface="Arial MT"/>
                <a:cs typeface="Arial MT"/>
              </a:rPr>
              <a:t> </a:t>
            </a:r>
            <a:r>
              <a:rPr sz="3150" spc="10" dirty="0">
                <a:latin typeface="Arial MT"/>
                <a:cs typeface="Arial MT"/>
              </a:rPr>
              <a:t>model.Let's</a:t>
            </a:r>
            <a:r>
              <a:rPr sz="3150" dirty="0">
                <a:latin typeface="Arial MT"/>
                <a:cs typeface="Arial MT"/>
              </a:rPr>
              <a:t> </a:t>
            </a:r>
            <a:r>
              <a:rPr sz="3150" spc="10" dirty="0">
                <a:latin typeface="Arial MT"/>
                <a:cs typeface="Arial MT"/>
              </a:rPr>
              <a:t>begin</a:t>
            </a:r>
            <a:r>
              <a:rPr sz="3150" spc="5" dirty="0">
                <a:latin typeface="Arial MT"/>
                <a:cs typeface="Arial MT"/>
              </a:rPr>
              <a:t> </a:t>
            </a:r>
            <a:r>
              <a:rPr sz="3150" spc="10" dirty="0">
                <a:latin typeface="Arial MT"/>
                <a:cs typeface="Arial MT"/>
              </a:rPr>
              <a:t>with</a:t>
            </a:r>
            <a:r>
              <a:rPr sz="3150" spc="5" dirty="0">
                <a:latin typeface="Arial MT"/>
                <a:cs typeface="Arial MT"/>
              </a:rPr>
              <a:t> </a:t>
            </a:r>
            <a:r>
              <a:rPr sz="3150" spc="10" dirty="0">
                <a:latin typeface="Arial MT"/>
                <a:cs typeface="Arial MT"/>
              </a:rPr>
              <a:t>creating</a:t>
            </a:r>
            <a:r>
              <a:rPr sz="3150" spc="5" dirty="0">
                <a:latin typeface="Arial MT"/>
                <a:cs typeface="Arial MT"/>
              </a:rPr>
              <a:t> </a:t>
            </a:r>
            <a:r>
              <a:rPr sz="3150" spc="10" dirty="0">
                <a:latin typeface="Arial MT"/>
                <a:cs typeface="Arial MT"/>
              </a:rPr>
              <a:t>the</a:t>
            </a:r>
            <a:r>
              <a:rPr sz="3150" spc="5" dirty="0">
                <a:latin typeface="Arial MT"/>
                <a:cs typeface="Arial MT"/>
              </a:rPr>
              <a:t> </a:t>
            </a:r>
            <a:r>
              <a:rPr sz="3150" spc="10" dirty="0">
                <a:latin typeface="Arial MT"/>
                <a:cs typeface="Arial MT"/>
              </a:rPr>
              <a:t>output</a:t>
            </a:r>
            <a:r>
              <a:rPr sz="3150" spc="5" dirty="0">
                <a:latin typeface="Arial MT"/>
                <a:cs typeface="Arial MT"/>
              </a:rPr>
              <a:t> </a:t>
            </a:r>
            <a:r>
              <a:rPr sz="3150" spc="10" dirty="0">
                <a:latin typeface="Arial MT"/>
                <a:cs typeface="Arial MT"/>
              </a:rPr>
              <a:t>column</a:t>
            </a:r>
            <a:endParaRPr sz="3150">
              <a:latin typeface="Arial MT"/>
              <a:cs typeface="Arial MT"/>
            </a:endParaRPr>
          </a:p>
          <a:p>
            <a:pPr>
              <a:lnSpc>
                <a:spcPct val="100000"/>
              </a:lnSpc>
            </a:pPr>
            <a:endParaRPr sz="3200">
              <a:latin typeface="Arial MT"/>
              <a:cs typeface="Arial MT"/>
            </a:endParaRPr>
          </a:p>
          <a:p>
            <a:pPr marL="12700">
              <a:lnSpc>
                <a:spcPct val="100000"/>
              </a:lnSpc>
              <a:spcBef>
                <a:spcPts val="2455"/>
              </a:spcBef>
            </a:pPr>
            <a:r>
              <a:rPr sz="3150" b="1" spc="-45" dirty="0">
                <a:latin typeface="Arial"/>
                <a:cs typeface="Arial"/>
              </a:rPr>
              <a:t>Text</a:t>
            </a:r>
            <a:r>
              <a:rPr sz="3150" b="1" spc="-25" dirty="0">
                <a:latin typeface="Arial"/>
                <a:cs typeface="Arial"/>
              </a:rPr>
              <a:t> </a:t>
            </a:r>
            <a:r>
              <a:rPr sz="3150" b="1" spc="10" dirty="0">
                <a:latin typeface="Arial"/>
                <a:cs typeface="Arial"/>
              </a:rPr>
              <a:t>Processing</a:t>
            </a:r>
            <a:endParaRPr sz="3150">
              <a:latin typeface="Arial"/>
              <a:cs typeface="Arial"/>
            </a:endParaRPr>
          </a:p>
          <a:p>
            <a:pPr marL="12700" marR="5080" algn="just">
              <a:lnSpc>
                <a:spcPct val="102499"/>
              </a:lnSpc>
              <a:spcBef>
                <a:spcPts val="540"/>
              </a:spcBef>
            </a:pPr>
            <a:r>
              <a:rPr sz="3150" spc="10" dirty="0">
                <a:latin typeface="Arial MT"/>
                <a:cs typeface="Arial MT"/>
              </a:rPr>
              <a:t>This </a:t>
            </a:r>
            <a:r>
              <a:rPr sz="3150" spc="5" dirty="0">
                <a:latin typeface="Arial MT"/>
                <a:cs typeface="Arial MT"/>
              </a:rPr>
              <a:t>is </a:t>
            </a:r>
            <a:r>
              <a:rPr sz="3150" spc="15" dirty="0">
                <a:latin typeface="Arial MT"/>
                <a:cs typeface="Arial MT"/>
              </a:rPr>
              <a:t>an </a:t>
            </a:r>
            <a:r>
              <a:rPr sz="3150" spc="10" dirty="0">
                <a:latin typeface="Arial MT"/>
                <a:cs typeface="Arial MT"/>
              </a:rPr>
              <a:t>important </a:t>
            </a:r>
            <a:r>
              <a:rPr sz="3150" spc="15" dirty="0">
                <a:latin typeface="Arial MT"/>
                <a:cs typeface="Arial MT"/>
              </a:rPr>
              <a:t>phase </a:t>
            </a:r>
            <a:r>
              <a:rPr sz="3150" spc="5" dirty="0">
                <a:latin typeface="Arial MT"/>
                <a:cs typeface="Arial MT"/>
              </a:rPr>
              <a:t>for </a:t>
            </a:r>
            <a:r>
              <a:rPr sz="3150" spc="10" dirty="0">
                <a:latin typeface="Arial MT"/>
                <a:cs typeface="Arial MT"/>
              </a:rPr>
              <a:t>any </a:t>
            </a:r>
            <a:r>
              <a:rPr sz="3150" spc="5" dirty="0">
                <a:latin typeface="Arial MT"/>
                <a:cs typeface="Arial MT"/>
              </a:rPr>
              <a:t>text </a:t>
            </a:r>
            <a:r>
              <a:rPr sz="3150" spc="10" dirty="0">
                <a:latin typeface="Arial MT"/>
                <a:cs typeface="Arial MT"/>
              </a:rPr>
              <a:t>analysis application.There </a:t>
            </a:r>
            <a:r>
              <a:rPr sz="3150" spc="5" dirty="0">
                <a:latin typeface="Arial MT"/>
                <a:cs typeface="Arial MT"/>
              </a:rPr>
              <a:t>will </a:t>
            </a:r>
            <a:r>
              <a:rPr sz="3150" spc="15" dirty="0">
                <a:latin typeface="Arial MT"/>
                <a:cs typeface="Arial MT"/>
              </a:rPr>
              <a:t>be many </a:t>
            </a:r>
            <a:r>
              <a:rPr sz="3150" spc="10" dirty="0">
                <a:latin typeface="Arial MT"/>
                <a:cs typeface="Arial MT"/>
              </a:rPr>
              <a:t>unuseful content in </a:t>
            </a:r>
            <a:r>
              <a:rPr sz="3150" spc="-865" dirty="0">
                <a:latin typeface="Arial MT"/>
                <a:cs typeface="Arial MT"/>
              </a:rPr>
              <a:t> </a:t>
            </a:r>
            <a:r>
              <a:rPr sz="3150" spc="10" dirty="0">
                <a:latin typeface="Arial MT"/>
                <a:cs typeface="Arial MT"/>
              </a:rPr>
              <a:t>the </a:t>
            </a:r>
            <a:r>
              <a:rPr sz="3150" spc="15" dirty="0">
                <a:latin typeface="Arial MT"/>
                <a:cs typeface="Arial MT"/>
              </a:rPr>
              <a:t>news </a:t>
            </a:r>
            <a:r>
              <a:rPr sz="3150" spc="10" dirty="0">
                <a:latin typeface="Arial MT"/>
                <a:cs typeface="Arial MT"/>
              </a:rPr>
              <a:t>which can </a:t>
            </a:r>
            <a:r>
              <a:rPr sz="3150" spc="15" dirty="0">
                <a:latin typeface="Arial MT"/>
                <a:cs typeface="Arial MT"/>
              </a:rPr>
              <a:t>be an </a:t>
            </a:r>
            <a:r>
              <a:rPr sz="3150" spc="10" dirty="0">
                <a:latin typeface="Arial MT"/>
                <a:cs typeface="Arial MT"/>
              </a:rPr>
              <a:t>obstacle </a:t>
            </a:r>
            <a:r>
              <a:rPr sz="3150" spc="15" dirty="0">
                <a:latin typeface="Arial MT"/>
                <a:cs typeface="Arial MT"/>
              </a:rPr>
              <a:t>when </a:t>
            </a:r>
            <a:r>
              <a:rPr sz="3150" spc="10" dirty="0">
                <a:latin typeface="Arial MT"/>
                <a:cs typeface="Arial MT"/>
              </a:rPr>
              <a:t>feeding </a:t>
            </a:r>
            <a:r>
              <a:rPr sz="3150" spc="5" dirty="0">
                <a:latin typeface="Arial MT"/>
                <a:cs typeface="Arial MT"/>
              </a:rPr>
              <a:t>to </a:t>
            </a:r>
            <a:r>
              <a:rPr sz="3150" spc="15" dirty="0">
                <a:latin typeface="Arial MT"/>
                <a:cs typeface="Arial MT"/>
              </a:rPr>
              <a:t>a </a:t>
            </a:r>
            <a:r>
              <a:rPr sz="3150" spc="10" dirty="0">
                <a:latin typeface="Arial MT"/>
                <a:cs typeface="Arial MT"/>
              </a:rPr>
              <a:t>machine learning model.Unless </a:t>
            </a:r>
            <a:r>
              <a:rPr sz="3150" spc="15" dirty="0">
                <a:latin typeface="Arial MT"/>
                <a:cs typeface="Arial MT"/>
              </a:rPr>
              <a:t>we remove </a:t>
            </a:r>
            <a:r>
              <a:rPr sz="3150" spc="-865" dirty="0">
                <a:latin typeface="Arial MT"/>
                <a:cs typeface="Arial MT"/>
              </a:rPr>
              <a:t> </a:t>
            </a:r>
            <a:r>
              <a:rPr sz="3150" spc="10" dirty="0">
                <a:latin typeface="Arial MT"/>
                <a:cs typeface="Arial MT"/>
              </a:rPr>
              <a:t>them</a:t>
            </a:r>
            <a:r>
              <a:rPr sz="3150" spc="5" dirty="0">
                <a:latin typeface="Arial MT"/>
                <a:cs typeface="Arial MT"/>
              </a:rPr>
              <a:t> </a:t>
            </a:r>
            <a:r>
              <a:rPr sz="3150" spc="10" dirty="0">
                <a:latin typeface="Arial MT"/>
                <a:cs typeface="Arial MT"/>
              </a:rPr>
              <a:t>the</a:t>
            </a:r>
            <a:r>
              <a:rPr sz="3150" spc="5" dirty="0">
                <a:latin typeface="Arial MT"/>
                <a:cs typeface="Arial MT"/>
              </a:rPr>
              <a:t> </a:t>
            </a:r>
            <a:r>
              <a:rPr sz="3150" spc="10" dirty="0">
                <a:latin typeface="Arial MT"/>
                <a:cs typeface="Arial MT"/>
              </a:rPr>
              <a:t>machine learning</a:t>
            </a:r>
            <a:r>
              <a:rPr sz="3150" spc="5" dirty="0">
                <a:latin typeface="Arial MT"/>
                <a:cs typeface="Arial MT"/>
              </a:rPr>
              <a:t> </a:t>
            </a:r>
            <a:r>
              <a:rPr sz="3150" spc="15" dirty="0">
                <a:latin typeface="Arial MT"/>
                <a:cs typeface="Arial MT"/>
              </a:rPr>
              <a:t>model</a:t>
            </a:r>
            <a:r>
              <a:rPr sz="3150" spc="10" dirty="0">
                <a:latin typeface="Arial MT"/>
                <a:cs typeface="Arial MT"/>
              </a:rPr>
              <a:t> doesn't</a:t>
            </a:r>
            <a:r>
              <a:rPr sz="3150" spc="5" dirty="0">
                <a:latin typeface="Arial MT"/>
                <a:cs typeface="Arial MT"/>
              </a:rPr>
              <a:t> </a:t>
            </a:r>
            <a:r>
              <a:rPr sz="3150" spc="10" dirty="0">
                <a:latin typeface="Arial MT"/>
                <a:cs typeface="Arial MT"/>
              </a:rPr>
              <a:t>work</a:t>
            </a:r>
            <a:r>
              <a:rPr sz="3150" spc="5" dirty="0">
                <a:latin typeface="Arial MT"/>
                <a:cs typeface="Arial MT"/>
              </a:rPr>
              <a:t> </a:t>
            </a:r>
            <a:r>
              <a:rPr sz="3150" spc="-15" dirty="0">
                <a:latin typeface="Arial MT"/>
                <a:cs typeface="Arial MT"/>
              </a:rPr>
              <a:t>efficiently.</a:t>
            </a:r>
            <a:r>
              <a:rPr sz="3150" spc="10" dirty="0">
                <a:latin typeface="Arial MT"/>
                <a:cs typeface="Arial MT"/>
              </a:rPr>
              <a:t> Lets</a:t>
            </a:r>
            <a:r>
              <a:rPr sz="3150" spc="5" dirty="0">
                <a:latin typeface="Arial MT"/>
                <a:cs typeface="Arial MT"/>
              </a:rPr>
              <a:t> </a:t>
            </a:r>
            <a:r>
              <a:rPr sz="3150" spc="15" dirty="0">
                <a:latin typeface="Arial MT"/>
                <a:cs typeface="Arial MT"/>
              </a:rPr>
              <a:t>go</a:t>
            </a:r>
            <a:r>
              <a:rPr sz="3150" spc="10" dirty="0">
                <a:latin typeface="Arial MT"/>
                <a:cs typeface="Arial MT"/>
              </a:rPr>
              <a:t> step</a:t>
            </a:r>
            <a:r>
              <a:rPr sz="3150" spc="5" dirty="0">
                <a:latin typeface="Arial MT"/>
                <a:cs typeface="Arial MT"/>
              </a:rPr>
              <a:t> </a:t>
            </a:r>
            <a:r>
              <a:rPr sz="3150" spc="10" dirty="0">
                <a:latin typeface="Arial MT"/>
                <a:cs typeface="Arial MT"/>
              </a:rPr>
              <a:t>by</a:t>
            </a:r>
            <a:r>
              <a:rPr sz="3150" spc="5" dirty="0">
                <a:latin typeface="Arial MT"/>
                <a:cs typeface="Arial MT"/>
              </a:rPr>
              <a:t> </a:t>
            </a:r>
            <a:r>
              <a:rPr sz="3150" spc="10" dirty="0">
                <a:latin typeface="Arial MT"/>
                <a:cs typeface="Arial MT"/>
              </a:rPr>
              <a:t>step.</a:t>
            </a:r>
            <a:endParaRPr sz="3150">
              <a:latin typeface="Arial MT"/>
              <a:cs typeface="Arial MT"/>
            </a:endParaRPr>
          </a:p>
          <a:p>
            <a:pPr>
              <a:lnSpc>
                <a:spcPct val="100000"/>
              </a:lnSpc>
            </a:pPr>
            <a:endParaRPr sz="3200">
              <a:latin typeface="Arial MT"/>
              <a:cs typeface="Arial MT"/>
            </a:endParaRPr>
          </a:p>
          <a:p>
            <a:pPr marL="12700">
              <a:lnSpc>
                <a:spcPct val="100000"/>
              </a:lnSpc>
              <a:spcBef>
                <a:spcPts val="2455"/>
              </a:spcBef>
            </a:pPr>
            <a:r>
              <a:rPr sz="3150" b="1" spc="10" dirty="0">
                <a:latin typeface="Arial"/>
                <a:cs typeface="Arial"/>
              </a:rPr>
              <a:t>Story</a:t>
            </a:r>
            <a:r>
              <a:rPr sz="3150" b="1" spc="5" dirty="0">
                <a:latin typeface="Arial"/>
                <a:cs typeface="Arial"/>
              </a:rPr>
              <a:t> </a:t>
            </a:r>
            <a:r>
              <a:rPr sz="3150" b="1" spc="10" dirty="0">
                <a:latin typeface="Arial"/>
                <a:cs typeface="Arial"/>
              </a:rPr>
              <a:t>Generation</a:t>
            </a:r>
            <a:r>
              <a:rPr sz="3150" b="1" spc="5" dirty="0">
                <a:latin typeface="Arial"/>
                <a:cs typeface="Arial"/>
              </a:rPr>
              <a:t> </a:t>
            </a:r>
            <a:r>
              <a:rPr sz="3150" b="1" spc="10" dirty="0">
                <a:latin typeface="Arial"/>
                <a:cs typeface="Arial"/>
              </a:rPr>
              <a:t>and</a:t>
            </a:r>
            <a:r>
              <a:rPr sz="3150" b="1" spc="5" dirty="0">
                <a:latin typeface="Arial"/>
                <a:cs typeface="Arial"/>
              </a:rPr>
              <a:t> Visualization </a:t>
            </a:r>
            <a:r>
              <a:rPr sz="3150" b="1" spc="10" dirty="0">
                <a:latin typeface="Arial"/>
                <a:cs typeface="Arial"/>
              </a:rPr>
              <a:t>from</a:t>
            </a:r>
            <a:r>
              <a:rPr sz="3150" b="1" spc="5" dirty="0">
                <a:latin typeface="Arial"/>
                <a:cs typeface="Arial"/>
              </a:rPr>
              <a:t> </a:t>
            </a:r>
            <a:r>
              <a:rPr sz="3150" b="1" spc="10" dirty="0">
                <a:latin typeface="Arial"/>
                <a:cs typeface="Arial"/>
              </a:rPr>
              <a:t>news</a:t>
            </a:r>
            <a:endParaRPr sz="3150">
              <a:latin typeface="Arial"/>
              <a:cs typeface="Arial"/>
            </a:endParaRPr>
          </a:p>
          <a:p>
            <a:pPr marL="12700" marR="72390" algn="just">
              <a:lnSpc>
                <a:spcPct val="102499"/>
              </a:lnSpc>
              <a:spcBef>
                <a:spcPts val="540"/>
              </a:spcBef>
            </a:pPr>
            <a:r>
              <a:rPr sz="3150" spc="5" dirty="0">
                <a:latin typeface="Arial MT"/>
                <a:cs typeface="Arial MT"/>
              </a:rPr>
              <a:t>In this </a:t>
            </a:r>
            <a:r>
              <a:rPr sz="3150" spc="10" dirty="0">
                <a:latin typeface="Arial MT"/>
                <a:cs typeface="Arial MT"/>
              </a:rPr>
              <a:t>section </a:t>
            </a:r>
            <a:r>
              <a:rPr sz="3150" spc="15" dirty="0">
                <a:latin typeface="Arial MT"/>
                <a:cs typeface="Arial MT"/>
              </a:rPr>
              <a:t>we </a:t>
            </a:r>
            <a:r>
              <a:rPr sz="3150" spc="5" dirty="0">
                <a:latin typeface="Arial MT"/>
                <a:cs typeface="Arial MT"/>
              </a:rPr>
              <a:t>will </a:t>
            </a:r>
            <a:r>
              <a:rPr sz="3150" spc="10" dirty="0">
                <a:latin typeface="Arial MT"/>
                <a:cs typeface="Arial MT"/>
              </a:rPr>
              <a:t>complete </a:t>
            </a:r>
            <a:r>
              <a:rPr sz="3150" spc="15" dirty="0">
                <a:latin typeface="Arial MT"/>
                <a:cs typeface="Arial MT"/>
              </a:rPr>
              <a:t>do </a:t>
            </a:r>
            <a:r>
              <a:rPr sz="3150" spc="10" dirty="0">
                <a:latin typeface="Arial MT"/>
                <a:cs typeface="Arial MT"/>
              </a:rPr>
              <a:t>exploratory data analysis </a:t>
            </a:r>
            <a:r>
              <a:rPr sz="3150" spc="15" dirty="0">
                <a:latin typeface="Arial MT"/>
                <a:cs typeface="Arial MT"/>
              </a:rPr>
              <a:t>on news </a:t>
            </a:r>
            <a:r>
              <a:rPr sz="3150" spc="10" dirty="0">
                <a:latin typeface="Arial MT"/>
                <a:cs typeface="Arial MT"/>
              </a:rPr>
              <a:t>such as </a:t>
            </a:r>
            <a:r>
              <a:rPr sz="3150" spc="15" dirty="0">
                <a:latin typeface="Arial MT"/>
                <a:cs typeface="Arial MT"/>
              </a:rPr>
              <a:t>ngram </a:t>
            </a:r>
            <a:r>
              <a:rPr sz="3150" spc="10" dirty="0">
                <a:latin typeface="Arial MT"/>
                <a:cs typeface="Arial MT"/>
              </a:rPr>
              <a:t>analysis </a:t>
            </a:r>
            <a:r>
              <a:rPr sz="3150" spc="15" dirty="0">
                <a:latin typeface="Arial MT"/>
                <a:cs typeface="Arial MT"/>
              </a:rPr>
              <a:t>and </a:t>
            </a:r>
            <a:r>
              <a:rPr sz="3150" spc="-865" dirty="0">
                <a:latin typeface="Arial MT"/>
                <a:cs typeface="Arial MT"/>
              </a:rPr>
              <a:t> </a:t>
            </a:r>
            <a:r>
              <a:rPr sz="3150" spc="10" dirty="0">
                <a:latin typeface="Arial MT"/>
                <a:cs typeface="Arial MT"/>
              </a:rPr>
              <a:t>understand</a:t>
            </a:r>
            <a:r>
              <a:rPr sz="3150" spc="5" dirty="0">
                <a:latin typeface="Arial MT"/>
                <a:cs typeface="Arial MT"/>
              </a:rPr>
              <a:t> </a:t>
            </a:r>
            <a:r>
              <a:rPr sz="3150" spc="10" dirty="0">
                <a:latin typeface="Arial MT"/>
                <a:cs typeface="Arial MT"/>
              </a:rPr>
              <a:t>which are</a:t>
            </a:r>
            <a:r>
              <a:rPr sz="3150" spc="5" dirty="0">
                <a:latin typeface="Arial MT"/>
                <a:cs typeface="Arial MT"/>
              </a:rPr>
              <a:t> all </a:t>
            </a:r>
            <a:r>
              <a:rPr sz="3150" spc="10" dirty="0">
                <a:latin typeface="Arial MT"/>
                <a:cs typeface="Arial MT"/>
              </a:rPr>
              <a:t>the words,context</a:t>
            </a:r>
            <a:r>
              <a:rPr sz="3150" spc="5" dirty="0">
                <a:latin typeface="Arial MT"/>
                <a:cs typeface="Arial MT"/>
              </a:rPr>
              <a:t> </a:t>
            </a:r>
            <a:r>
              <a:rPr sz="3150" spc="10" dirty="0">
                <a:latin typeface="Arial MT"/>
                <a:cs typeface="Arial MT"/>
              </a:rPr>
              <a:t>which are</a:t>
            </a:r>
            <a:r>
              <a:rPr sz="3150" spc="5" dirty="0">
                <a:latin typeface="Arial MT"/>
                <a:cs typeface="Arial MT"/>
              </a:rPr>
              <a:t> </a:t>
            </a:r>
            <a:r>
              <a:rPr sz="3150" spc="10" dirty="0">
                <a:latin typeface="Arial MT"/>
                <a:cs typeface="Arial MT"/>
              </a:rPr>
              <a:t>most likely</a:t>
            </a:r>
            <a:r>
              <a:rPr sz="3150" spc="5" dirty="0">
                <a:latin typeface="Arial MT"/>
                <a:cs typeface="Arial MT"/>
              </a:rPr>
              <a:t> </a:t>
            </a:r>
            <a:r>
              <a:rPr sz="3150" spc="10" dirty="0">
                <a:latin typeface="Arial MT"/>
                <a:cs typeface="Arial MT"/>
              </a:rPr>
              <a:t>found in</a:t>
            </a:r>
            <a:r>
              <a:rPr sz="3150" spc="5" dirty="0">
                <a:latin typeface="Arial MT"/>
                <a:cs typeface="Arial MT"/>
              </a:rPr>
              <a:t> </a:t>
            </a:r>
            <a:r>
              <a:rPr sz="3150" spc="10" dirty="0">
                <a:latin typeface="Arial MT"/>
                <a:cs typeface="Arial MT"/>
              </a:rPr>
              <a:t>fake </a:t>
            </a:r>
            <a:r>
              <a:rPr sz="3150" spc="15" dirty="0">
                <a:latin typeface="Arial MT"/>
                <a:cs typeface="Arial MT"/>
              </a:rPr>
              <a:t>news</a:t>
            </a:r>
            <a:endParaRPr sz="315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5404485" cy="1093470"/>
          </a:xfrm>
          <a:prstGeom prst="rect">
            <a:avLst/>
          </a:prstGeom>
        </p:spPr>
        <p:txBody>
          <a:bodyPr vert="horz" wrap="square" lIns="0" tIns="13335" rIns="0" bIns="0" rtlCol="0">
            <a:spAutoFit/>
          </a:bodyPr>
          <a:lstStyle/>
          <a:p>
            <a:pPr marL="12700">
              <a:lnSpc>
                <a:spcPct val="100000"/>
              </a:lnSpc>
              <a:spcBef>
                <a:spcPts val="105"/>
              </a:spcBef>
            </a:pPr>
            <a:r>
              <a:rPr sz="7000" spc="-120" dirty="0"/>
              <a:t>Methodology</a:t>
            </a:r>
            <a:endParaRPr sz="7000"/>
          </a:p>
        </p:txBody>
      </p:sp>
      <p:sp>
        <p:nvSpPr>
          <p:cNvPr id="3" name="object 3"/>
          <p:cNvSpPr txBox="1"/>
          <p:nvPr/>
        </p:nvSpPr>
        <p:spPr>
          <a:xfrm>
            <a:off x="1023917" y="2170480"/>
            <a:ext cx="18051145" cy="7978775"/>
          </a:xfrm>
          <a:prstGeom prst="rect">
            <a:avLst/>
          </a:prstGeom>
        </p:spPr>
        <p:txBody>
          <a:bodyPr vert="horz" wrap="square" lIns="0" tIns="95250" rIns="0" bIns="0" rtlCol="0">
            <a:spAutoFit/>
          </a:bodyPr>
          <a:lstStyle/>
          <a:p>
            <a:pPr marL="12700">
              <a:lnSpc>
                <a:spcPct val="100000"/>
              </a:lnSpc>
              <a:spcBef>
                <a:spcPts val="750"/>
              </a:spcBef>
            </a:pPr>
            <a:r>
              <a:rPr sz="3050" b="1" spc="5" dirty="0">
                <a:latin typeface="Arial"/>
                <a:cs typeface="Arial"/>
              </a:rPr>
              <a:t>Stemming</a:t>
            </a:r>
            <a:r>
              <a:rPr sz="3050" b="1" spc="-20" dirty="0">
                <a:latin typeface="Arial"/>
                <a:cs typeface="Arial"/>
              </a:rPr>
              <a:t> </a:t>
            </a:r>
            <a:r>
              <a:rPr sz="3050" b="1" spc="5" dirty="0">
                <a:latin typeface="Arial"/>
                <a:cs typeface="Arial"/>
              </a:rPr>
              <a:t>&amp;</a:t>
            </a:r>
            <a:r>
              <a:rPr sz="3050" b="1" spc="-20" dirty="0">
                <a:latin typeface="Arial"/>
                <a:cs typeface="Arial"/>
              </a:rPr>
              <a:t> </a:t>
            </a:r>
            <a:r>
              <a:rPr sz="3050" b="1" spc="-15" dirty="0">
                <a:latin typeface="Arial"/>
                <a:cs typeface="Arial"/>
              </a:rPr>
              <a:t>Vectorizing</a:t>
            </a:r>
            <a:endParaRPr sz="3050">
              <a:latin typeface="Arial"/>
              <a:cs typeface="Arial"/>
            </a:endParaRPr>
          </a:p>
          <a:p>
            <a:pPr marL="12700">
              <a:lnSpc>
                <a:spcPct val="100000"/>
              </a:lnSpc>
              <a:spcBef>
                <a:spcPts val="655"/>
              </a:spcBef>
            </a:pPr>
            <a:r>
              <a:rPr sz="3050" spc="5" dirty="0">
                <a:latin typeface="Arial MT"/>
                <a:cs typeface="Arial MT"/>
              </a:rPr>
              <a:t>Stemming</a:t>
            </a:r>
            <a:r>
              <a:rPr sz="3050" spc="-30" dirty="0">
                <a:latin typeface="Arial MT"/>
                <a:cs typeface="Arial MT"/>
              </a:rPr>
              <a:t> </a:t>
            </a:r>
            <a:r>
              <a:rPr sz="3050" dirty="0">
                <a:latin typeface="Arial MT"/>
                <a:cs typeface="Arial MT"/>
              </a:rPr>
              <a:t>the</a:t>
            </a:r>
            <a:r>
              <a:rPr sz="3050" spc="-25" dirty="0">
                <a:latin typeface="Arial MT"/>
                <a:cs typeface="Arial MT"/>
              </a:rPr>
              <a:t> </a:t>
            </a:r>
            <a:r>
              <a:rPr sz="3050" spc="5" dirty="0">
                <a:latin typeface="Arial MT"/>
                <a:cs typeface="Arial MT"/>
              </a:rPr>
              <a:t>reviews</a:t>
            </a:r>
            <a:endParaRPr sz="3050">
              <a:latin typeface="Arial MT"/>
              <a:cs typeface="Arial MT"/>
            </a:endParaRPr>
          </a:p>
          <a:p>
            <a:pPr marL="12700" marR="720725">
              <a:lnSpc>
                <a:spcPct val="103600"/>
              </a:lnSpc>
              <a:spcBef>
                <a:spcPts val="520"/>
              </a:spcBef>
            </a:pPr>
            <a:r>
              <a:rPr sz="3050" spc="5" dirty="0">
                <a:latin typeface="Arial MT"/>
                <a:cs typeface="Arial MT"/>
              </a:rPr>
              <a:t>Stemming </a:t>
            </a:r>
            <a:r>
              <a:rPr sz="3050" dirty="0">
                <a:latin typeface="Arial MT"/>
                <a:cs typeface="Arial MT"/>
              </a:rPr>
              <a:t>is</a:t>
            </a:r>
            <a:r>
              <a:rPr sz="3050" spc="5" dirty="0">
                <a:latin typeface="Arial MT"/>
                <a:cs typeface="Arial MT"/>
              </a:rPr>
              <a:t> a method</a:t>
            </a:r>
            <a:r>
              <a:rPr sz="3050" spc="10" dirty="0">
                <a:latin typeface="Arial MT"/>
                <a:cs typeface="Arial MT"/>
              </a:rPr>
              <a:t> </a:t>
            </a:r>
            <a:r>
              <a:rPr sz="3050" dirty="0">
                <a:latin typeface="Arial MT"/>
                <a:cs typeface="Arial MT"/>
              </a:rPr>
              <a:t>of</a:t>
            </a:r>
            <a:r>
              <a:rPr sz="3050" spc="5" dirty="0">
                <a:latin typeface="Arial MT"/>
                <a:cs typeface="Arial MT"/>
              </a:rPr>
              <a:t> </a:t>
            </a:r>
            <a:r>
              <a:rPr sz="3050" dirty="0">
                <a:latin typeface="Arial MT"/>
                <a:cs typeface="Arial MT"/>
              </a:rPr>
              <a:t>deriving</a:t>
            </a:r>
            <a:r>
              <a:rPr sz="3050" spc="5" dirty="0">
                <a:latin typeface="Arial MT"/>
                <a:cs typeface="Arial MT"/>
              </a:rPr>
              <a:t> </a:t>
            </a:r>
            <a:r>
              <a:rPr sz="3050" dirty="0">
                <a:latin typeface="Arial MT"/>
                <a:cs typeface="Arial MT"/>
              </a:rPr>
              <a:t>root</a:t>
            </a:r>
            <a:r>
              <a:rPr sz="3050" spc="5" dirty="0">
                <a:latin typeface="Arial MT"/>
                <a:cs typeface="Arial MT"/>
              </a:rPr>
              <a:t> word</a:t>
            </a:r>
            <a:r>
              <a:rPr sz="3050" spc="10" dirty="0">
                <a:latin typeface="Arial MT"/>
                <a:cs typeface="Arial MT"/>
              </a:rPr>
              <a:t> </a:t>
            </a:r>
            <a:r>
              <a:rPr sz="3050" dirty="0">
                <a:latin typeface="Arial MT"/>
                <a:cs typeface="Arial MT"/>
              </a:rPr>
              <a:t>from</a:t>
            </a:r>
            <a:r>
              <a:rPr sz="3050" spc="5" dirty="0">
                <a:latin typeface="Arial MT"/>
                <a:cs typeface="Arial MT"/>
              </a:rPr>
              <a:t> </a:t>
            </a:r>
            <a:r>
              <a:rPr sz="3050" dirty="0">
                <a:latin typeface="Arial MT"/>
                <a:cs typeface="Arial MT"/>
              </a:rPr>
              <a:t>the</a:t>
            </a:r>
            <a:r>
              <a:rPr sz="3050" spc="5" dirty="0">
                <a:latin typeface="Arial MT"/>
                <a:cs typeface="Arial MT"/>
              </a:rPr>
              <a:t> </a:t>
            </a:r>
            <a:r>
              <a:rPr sz="3050" dirty="0">
                <a:latin typeface="Arial MT"/>
                <a:cs typeface="Arial MT"/>
              </a:rPr>
              <a:t>inflected</a:t>
            </a:r>
            <a:r>
              <a:rPr sz="3050" spc="10" dirty="0">
                <a:latin typeface="Arial MT"/>
                <a:cs typeface="Arial MT"/>
              </a:rPr>
              <a:t> </a:t>
            </a:r>
            <a:r>
              <a:rPr sz="3050" spc="5" dirty="0">
                <a:latin typeface="Arial MT"/>
                <a:cs typeface="Arial MT"/>
              </a:rPr>
              <a:t>word. Here we </a:t>
            </a:r>
            <a:r>
              <a:rPr sz="3050" dirty="0">
                <a:latin typeface="Arial MT"/>
                <a:cs typeface="Arial MT"/>
              </a:rPr>
              <a:t>extract</a:t>
            </a:r>
            <a:r>
              <a:rPr sz="3050" spc="10" dirty="0">
                <a:latin typeface="Arial MT"/>
                <a:cs typeface="Arial MT"/>
              </a:rPr>
              <a:t> </a:t>
            </a:r>
            <a:r>
              <a:rPr sz="3050" dirty="0">
                <a:latin typeface="Arial MT"/>
                <a:cs typeface="Arial MT"/>
              </a:rPr>
              <a:t>the</a:t>
            </a:r>
            <a:r>
              <a:rPr sz="3050" spc="5" dirty="0">
                <a:latin typeface="Arial MT"/>
                <a:cs typeface="Arial MT"/>
              </a:rPr>
              <a:t> reviews and </a:t>
            </a:r>
            <a:r>
              <a:rPr sz="3050" spc="-830" dirty="0">
                <a:latin typeface="Arial MT"/>
                <a:cs typeface="Arial MT"/>
              </a:rPr>
              <a:t> </a:t>
            </a:r>
            <a:r>
              <a:rPr sz="3050" spc="5" dirty="0">
                <a:latin typeface="Arial MT"/>
                <a:cs typeface="Arial MT"/>
              </a:rPr>
              <a:t>convert</a:t>
            </a:r>
            <a:r>
              <a:rPr sz="3050" spc="-5" dirty="0">
                <a:latin typeface="Arial MT"/>
                <a:cs typeface="Arial MT"/>
              </a:rPr>
              <a:t> </a:t>
            </a:r>
            <a:r>
              <a:rPr sz="3050" dirty="0">
                <a:latin typeface="Arial MT"/>
                <a:cs typeface="Arial MT"/>
              </a:rPr>
              <a:t>the </a:t>
            </a:r>
            <a:r>
              <a:rPr sz="3050" spc="5" dirty="0">
                <a:latin typeface="Arial MT"/>
                <a:cs typeface="Arial MT"/>
              </a:rPr>
              <a:t>words</a:t>
            </a:r>
            <a:r>
              <a:rPr sz="3050" dirty="0">
                <a:latin typeface="Arial MT"/>
                <a:cs typeface="Arial MT"/>
              </a:rPr>
              <a:t> in </a:t>
            </a:r>
            <a:r>
              <a:rPr sz="3050" spc="5" dirty="0">
                <a:latin typeface="Arial MT"/>
                <a:cs typeface="Arial MT"/>
              </a:rPr>
              <a:t>reviews</a:t>
            </a:r>
            <a:r>
              <a:rPr sz="3050" dirty="0">
                <a:latin typeface="Arial MT"/>
                <a:cs typeface="Arial MT"/>
              </a:rPr>
              <a:t> to its root </a:t>
            </a:r>
            <a:r>
              <a:rPr sz="3050" spc="5" dirty="0">
                <a:latin typeface="Arial MT"/>
                <a:cs typeface="Arial MT"/>
              </a:rPr>
              <a:t>word.</a:t>
            </a:r>
            <a:r>
              <a:rPr sz="3050" dirty="0">
                <a:latin typeface="Arial MT"/>
                <a:cs typeface="Arial MT"/>
              </a:rPr>
              <a:t> for </a:t>
            </a:r>
            <a:r>
              <a:rPr sz="3050" spc="5" dirty="0">
                <a:latin typeface="Arial MT"/>
                <a:cs typeface="Arial MT"/>
              </a:rPr>
              <a:t>example,</a:t>
            </a:r>
            <a:endParaRPr sz="3050">
              <a:latin typeface="Arial MT"/>
              <a:cs typeface="Arial MT"/>
            </a:endParaRPr>
          </a:p>
          <a:p>
            <a:pPr marL="334645" indent="-207645">
              <a:lnSpc>
                <a:spcPts val="4275"/>
              </a:lnSpc>
              <a:spcBef>
                <a:spcPts val="475"/>
              </a:spcBef>
              <a:buSzPct val="122950"/>
              <a:buChar char="•"/>
              <a:tabLst>
                <a:tab pos="335280" algn="l"/>
              </a:tabLst>
            </a:pPr>
            <a:r>
              <a:rPr sz="3050" spc="5" dirty="0">
                <a:latin typeface="Arial MT"/>
                <a:cs typeface="Arial MT"/>
              </a:rPr>
              <a:t>Going-&gt;go</a:t>
            </a:r>
            <a:endParaRPr sz="3050">
              <a:latin typeface="Arial MT"/>
              <a:cs typeface="Arial MT"/>
            </a:endParaRPr>
          </a:p>
          <a:p>
            <a:pPr marL="334645" indent="-207645">
              <a:lnSpc>
                <a:spcPts val="4275"/>
              </a:lnSpc>
              <a:buSzPct val="122950"/>
              <a:buChar char="•"/>
              <a:tabLst>
                <a:tab pos="335280" algn="l"/>
              </a:tabLst>
            </a:pPr>
            <a:r>
              <a:rPr sz="3050" dirty="0">
                <a:latin typeface="Arial MT"/>
                <a:cs typeface="Arial MT"/>
              </a:rPr>
              <a:t>Finally-&gt;fina</a:t>
            </a:r>
            <a:endParaRPr sz="3050">
              <a:latin typeface="Arial MT"/>
              <a:cs typeface="Arial MT"/>
            </a:endParaRPr>
          </a:p>
          <a:p>
            <a:pPr marL="12700" marR="741680">
              <a:lnSpc>
                <a:spcPct val="103600"/>
              </a:lnSpc>
              <a:spcBef>
                <a:spcPts val="120"/>
              </a:spcBef>
            </a:pPr>
            <a:r>
              <a:rPr sz="3050" dirty="0">
                <a:latin typeface="Arial MT"/>
                <a:cs typeface="Arial MT"/>
              </a:rPr>
              <a:t>If</a:t>
            </a:r>
            <a:r>
              <a:rPr sz="3050" spc="5" dirty="0">
                <a:latin typeface="Arial MT"/>
                <a:cs typeface="Arial MT"/>
              </a:rPr>
              <a:t> you </a:t>
            </a:r>
            <a:r>
              <a:rPr sz="3050" dirty="0">
                <a:latin typeface="Arial MT"/>
                <a:cs typeface="Arial MT"/>
              </a:rPr>
              <a:t>notice,</a:t>
            </a:r>
            <a:r>
              <a:rPr sz="3050" spc="5" dirty="0">
                <a:latin typeface="Arial MT"/>
                <a:cs typeface="Arial MT"/>
              </a:rPr>
              <a:t> </a:t>
            </a:r>
            <a:r>
              <a:rPr sz="3050" dirty="0">
                <a:latin typeface="Arial MT"/>
                <a:cs typeface="Arial MT"/>
              </a:rPr>
              <a:t>the</a:t>
            </a:r>
            <a:r>
              <a:rPr sz="3050" spc="10" dirty="0">
                <a:latin typeface="Arial MT"/>
                <a:cs typeface="Arial MT"/>
              </a:rPr>
              <a:t> </a:t>
            </a:r>
            <a:r>
              <a:rPr sz="3050" dirty="0">
                <a:latin typeface="Arial MT"/>
                <a:cs typeface="Arial MT"/>
              </a:rPr>
              <a:t>root</a:t>
            </a:r>
            <a:r>
              <a:rPr sz="3050" spc="5" dirty="0">
                <a:latin typeface="Arial MT"/>
                <a:cs typeface="Arial MT"/>
              </a:rPr>
              <a:t> words </a:t>
            </a:r>
            <a:r>
              <a:rPr sz="3050" dirty="0">
                <a:latin typeface="Arial MT"/>
                <a:cs typeface="Arial MT"/>
              </a:rPr>
              <a:t>doesn't</a:t>
            </a:r>
            <a:r>
              <a:rPr sz="3050" spc="10" dirty="0">
                <a:latin typeface="Arial MT"/>
                <a:cs typeface="Arial MT"/>
              </a:rPr>
              <a:t> </a:t>
            </a:r>
            <a:r>
              <a:rPr sz="3050" spc="5" dirty="0">
                <a:latin typeface="Arial MT"/>
                <a:cs typeface="Arial MT"/>
              </a:rPr>
              <a:t>need </a:t>
            </a:r>
            <a:r>
              <a:rPr sz="3050" dirty="0">
                <a:latin typeface="Arial MT"/>
                <a:cs typeface="Arial MT"/>
              </a:rPr>
              <a:t>to</a:t>
            </a:r>
            <a:r>
              <a:rPr sz="3050" spc="5" dirty="0">
                <a:latin typeface="Arial MT"/>
                <a:cs typeface="Arial MT"/>
              </a:rPr>
              <a:t> carry a</a:t>
            </a:r>
            <a:r>
              <a:rPr sz="3050" spc="10" dirty="0">
                <a:latin typeface="Arial MT"/>
                <a:cs typeface="Arial MT"/>
              </a:rPr>
              <a:t> </a:t>
            </a:r>
            <a:r>
              <a:rPr sz="3050" spc="5" dirty="0">
                <a:latin typeface="Arial MT"/>
                <a:cs typeface="Arial MT"/>
              </a:rPr>
              <a:t>semantic meaning.</a:t>
            </a:r>
            <a:r>
              <a:rPr sz="3050" spc="-50" dirty="0">
                <a:latin typeface="Arial MT"/>
                <a:cs typeface="Arial MT"/>
              </a:rPr>
              <a:t> </a:t>
            </a:r>
            <a:r>
              <a:rPr sz="3050" dirty="0">
                <a:latin typeface="Arial MT"/>
                <a:cs typeface="Arial MT"/>
              </a:rPr>
              <a:t>There</a:t>
            </a:r>
            <a:r>
              <a:rPr sz="3050" spc="10" dirty="0">
                <a:latin typeface="Arial MT"/>
                <a:cs typeface="Arial MT"/>
              </a:rPr>
              <a:t> </a:t>
            </a:r>
            <a:r>
              <a:rPr sz="3050" dirty="0">
                <a:latin typeface="Arial MT"/>
                <a:cs typeface="Arial MT"/>
              </a:rPr>
              <a:t>is</a:t>
            </a:r>
            <a:r>
              <a:rPr sz="3050" spc="5" dirty="0">
                <a:latin typeface="Arial MT"/>
                <a:cs typeface="Arial MT"/>
              </a:rPr>
              <a:t> </a:t>
            </a:r>
            <a:r>
              <a:rPr sz="3050" dirty="0">
                <a:latin typeface="Arial MT"/>
                <a:cs typeface="Arial MT"/>
              </a:rPr>
              <a:t>another</a:t>
            </a:r>
            <a:r>
              <a:rPr sz="3050" spc="5" dirty="0">
                <a:latin typeface="Arial MT"/>
                <a:cs typeface="Arial MT"/>
              </a:rPr>
              <a:t> </a:t>
            </a:r>
            <a:r>
              <a:rPr sz="3050" dirty="0">
                <a:latin typeface="Arial MT"/>
                <a:cs typeface="Arial MT"/>
              </a:rPr>
              <a:t>technique </a:t>
            </a:r>
            <a:r>
              <a:rPr sz="3050" spc="5" dirty="0">
                <a:latin typeface="Arial MT"/>
                <a:cs typeface="Arial MT"/>
              </a:rPr>
              <a:t> knows as </a:t>
            </a:r>
            <a:r>
              <a:rPr sz="3050" dirty="0">
                <a:latin typeface="Arial MT"/>
                <a:cs typeface="Arial MT"/>
              </a:rPr>
              <a:t>Lemmatization</a:t>
            </a:r>
            <a:r>
              <a:rPr sz="3050" spc="5" dirty="0">
                <a:latin typeface="Arial MT"/>
                <a:cs typeface="Arial MT"/>
              </a:rPr>
              <a:t> where </a:t>
            </a:r>
            <a:r>
              <a:rPr sz="3050" dirty="0">
                <a:latin typeface="Arial MT"/>
                <a:cs typeface="Arial MT"/>
              </a:rPr>
              <a:t>it</a:t>
            </a:r>
            <a:r>
              <a:rPr sz="3050" spc="5" dirty="0">
                <a:latin typeface="Arial MT"/>
                <a:cs typeface="Arial MT"/>
              </a:rPr>
              <a:t> </a:t>
            </a:r>
            <a:r>
              <a:rPr sz="3050" dirty="0">
                <a:latin typeface="Arial MT"/>
                <a:cs typeface="Arial MT"/>
              </a:rPr>
              <a:t>converts</a:t>
            </a:r>
            <a:r>
              <a:rPr sz="3050" spc="10" dirty="0">
                <a:latin typeface="Arial MT"/>
                <a:cs typeface="Arial MT"/>
              </a:rPr>
              <a:t> </a:t>
            </a:r>
            <a:r>
              <a:rPr sz="3050" dirty="0">
                <a:latin typeface="Arial MT"/>
                <a:cs typeface="Arial MT"/>
              </a:rPr>
              <a:t>the</a:t>
            </a:r>
            <a:r>
              <a:rPr sz="3050" spc="5" dirty="0">
                <a:latin typeface="Arial MT"/>
                <a:cs typeface="Arial MT"/>
              </a:rPr>
              <a:t> words </a:t>
            </a:r>
            <a:r>
              <a:rPr sz="3050" dirty="0">
                <a:latin typeface="Arial MT"/>
                <a:cs typeface="Arial MT"/>
              </a:rPr>
              <a:t>into</a:t>
            </a:r>
            <a:r>
              <a:rPr sz="3050" spc="5" dirty="0">
                <a:latin typeface="Arial MT"/>
                <a:cs typeface="Arial MT"/>
              </a:rPr>
              <a:t> </a:t>
            </a:r>
            <a:r>
              <a:rPr sz="3050" dirty="0">
                <a:latin typeface="Arial MT"/>
                <a:cs typeface="Arial MT"/>
              </a:rPr>
              <a:t>root</a:t>
            </a:r>
            <a:r>
              <a:rPr sz="3050" spc="5" dirty="0">
                <a:latin typeface="Arial MT"/>
                <a:cs typeface="Arial MT"/>
              </a:rPr>
              <a:t> words</a:t>
            </a:r>
            <a:r>
              <a:rPr sz="3050" spc="10" dirty="0">
                <a:latin typeface="Arial MT"/>
                <a:cs typeface="Arial MT"/>
              </a:rPr>
              <a:t> </a:t>
            </a:r>
            <a:r>
              <a:rPr sz="3050" spc="5" dirty="0">
                <a:latin typeface="Arial MT"/>
                <a:cs typeface="Arial MT"/>
              </a:rPr>
              <a:t>which has a semantic meaning. </a:t>
            </a:r>
            <a:r>
              <a:rPr sz="3050" spc="-830" dirty="0">
                <a:latin typeface="Arial MT"/>
                <a:cs typeface="Arial MT"/>
              </a:rPr>
              <a:t> </a:t>
            </a:r>
            <a:r>
              <a:rPr sz="3050" spc="5" dirty="0">
                <a:latin typeface="Arial MT"/>
                <a:cs typeface="Arial MT"/>
              </a:rPr>
              <a:t>Simce</a:t>
            </a:r>
            <a:r>
              <a:rPr sz="3050" spc="-5" dirty="0">
                <a:latin typeface="Arial MT"/>
                <a:cs typeface="Arial MT"/>
              </a:rPr>
              <a:t> </a:t>
            </a:r>
            <a:r>
              <a:rPr sz="3050" dirty="0">
                <a:latin typeface="Arial MT"/>
                <a:cs typeface="Arial MT"/>
              </a:rPr>
              <a:t>it takes time. I'm </a:t>
            </a:r>
            <a:r>
              <a:rPr sz="3050" spc="5" dirty="0">
                <a:latin typeface="Arial MT"/>
                <a:cs typeface="Arial MT"/>
              </a:rPr>
              <a:t>using</a:t>
            </a:r>
            <a:r>
              <a:rPr sz="3050" dirty="0">
                <a:latin typeface="Arial MT"/>
                <a:cs typeface="Arial MT"/>
              </a:rPr>
              <a:t> </a:t>
            </a:r>
            <a:r>
              <a:rPr sz="3050" spc="5" dirty="0">
                <a:latin typeface="Arial MT"/>
                <a:cs typeface="Arial MT"/>
              </a:rPr>
              <a:t>stemming</a:t>
            </a:r>
            <a:endParaRPr sz="3050">
              <a:latin typeface="Arial MT"/>
              <a:cs typeface="Arial MT"/>
            </a:endParaRPr>
          </a:p>
          <a:p>
            <a:pPr marL="12700">
              <a:lnSpc>
                <a:spcPct val="100000"/>
              </a:lnSpc>
              <a:spcBef>
                <a:spcPts val="1175"/>
              </a:spcBef>
            </a:pPr>
            <a:r>
              <a:rPr sz="3050" b="1" spc="5" dirty="0">
                <a:latin typeface="Arial"/>
                <a:cs typeface="Arial"/>
              </a:rPr>
              <a:t>Deep</a:t>
            </a:r>
            <a:r>
              <a:rPr sz="3050" b="1" spc="-25" dirty="0">
                <a:latin typeface="Arial"/>
                <a:cs typeface="Arial"/>
              </a:rPr>
              <a:t> </a:t>
            </a:r>
            <a:r>
              <a:rPr sz="3050" b="1" dirty="0">
                <a:latin typeface="Arial"/>
                <a:cs typeface="Arial"/>
              </a:rPr>
              <a:t>learning-LSTM</a:t>
            </a:r>
            <a:endParaRPr sz="3050">
              <a:latin typeface="Arial"/>
              <a:cs typeface="Arial"/>
            </a:endParaRPr>
          </a:p>
          <a:p>
            <a:pPr marL="12700">
              <a:lnSpc>
                <a:spcPct val="100000"/>
              </a:lnSpc>
              <a:spcBef>
                <a:spcPts val="655"/>
              </a:spcBef>
            </a:pPr>
            <a:r>
              <a:rPr sz="3050" spc="5" dirty="0">
                <a:latin typeface="Arial MT"/>
                <a:cs typeface="Arial MT"/>
              </a:rPr>
              <a:t>Here</a:t>
            </a:r>
            <a:r>
              <a:rPr sz="3050" dirty="0">
                <a:latin typeface="Arial MT"/>
                <a:cs typeface="Arial MT"/>
              </a:rPr>
              <a:t> in</a:t>
            </a:r>
            <a:r>
              <a:rPr sz="3050" spc="5" dirty="0">
                <a:latin typeface="Arial MT"/>
                <a:cs typeface="Arial MT"/>
              </a:rPr>
              <a:t> </a:t>
            </a:r>
            <a:r>
              <a:rPr sz="3050" dirty="0">
                <a:latin typeface="Arial MT"/>
                <a:cs typeface="Arial MT"/>
              </a:rPr>
              <a:t>this</a:t>
            </a:r>
            <a:r>
              <a:rPr sz="3050" spc="5" dirty="0">
                <a:latin typeface="Arial MT"/>
                <a:cs typeface="Arial MT"/>
              </a:rPr>
              <a:t> </a:t>
            </a:r>
            <a:r>
              <a:rPr sz="3050" dirty="0">
                <a:latin typeface="Arial MT"/>
                <a:cs typeface="Arial MT"/>
              </a:rPr>
              <a:t>part</a:t>
            </a:r>
            <a:r>
              <a:rPr sz="3050" spc="5" dirty="0">
                <a:latin typeface="Arial MT"/>
                <a:cs typeface="Arial MT"/>
              </a:rPr>
              <a:t> we use neural </a:t>
            </a:r>
            <a:r>
              <a:rPr sz="3050" dirty="0">
                <a:latin typeface="Arial MT"/>
                <a:cs typeface="Arial MT"/>
              </a:rPr>
              <a:t>network</a:t>
            </a:r>
            <a:r>
              <a:rPr sz="3050" spc="5" dirty="0">
                <a:latin typeface="Arial MT"/>
                <a:cs typeface="Arial MT"/>
              </a:rPr>
              <a:t> </a:t>
            </a:r>
            <a:r>
              <a:rPr sz="3050" dirty="0">
                <a:latin typeface="Arial MT"/>
                <a:cs typeface="Arial MT"/>
              </a:rPr>
              <a:t>to</a:t>
            </a:r>
            <a:r>
              <a:rPr sz="3050" spc="5" dirty="0">
                <a:latin typeface="Arial MT"/>
                <a:cs typeface="Arial MT"/>
              </a:rPr>
              <a:t> </a:t>
            </a:r>
            <a:r>
              <a:rPr sz="3050" dirty="0">
                <a:latin typeface="Arial MT"/>
                <a:cs typeface="Arial MT"/>
              </a:rPr>
              <a:t>predict</a:t>
            </a:r>
            <a:r>
              <a:rPr sz="3050" spc="5" dirty="0">
                <a:latin typeface="Arial MT"/>
                <a:cs typeface="Arial MT"/>
              </a:rPr>
              <a:t> whether </a:t>
            </a:r>
            <a:r>
              <a:rPr sz="3050" dirty="0">
                <a:latin typeface="Arial MT"/>
                <a:cs typeface="Arial MT"/>
              </a:rPr>
              <a:t>the</a:t>
            </a:r>
            <a:r>
              <a:rPr sz="3050" spc="5" dirty="0">
                <a:latin typeface="Arial MT"/>
                <a:cs typeface="Arial MT"/>
              </a:rPr>
              <a:t> given news </a:t>
            </a:r>
            <a:r>
              <a:rPr sz="3050" dirty="0">
                <a:latin typeface="Arial MT"/>
                <a:cs typeface="Arial MT"/>
              </a:rPr>
              <a:t>is fake</a:t>
            </a:r>
            <a:r>
              <a:rPr sz="3050" spc="5" dirty="0">
                <a:latin typeface="Arial MT"/>
                <a:cs typeface="Arial MT"/>
              </a:rPr>
              <a:t> or </a:t>
            </a:r>
            <a:r>
              <a:rPr sz="3050" dirty="0">
                <a:latin typeface="Arial MT"/>
                <a:cs typeface="Arial MT"/>
              </a:rPr>
              <a:t>not.</a:t>
            </a:r>
            <a:endParaRPr sz="3050">
              <a:latin typeface="Arial MT"/>
              <a:cs typeface="Arial MT"/>
            </a:endParaRPr>
          </a:p>
          <a:p>
            <a:pPr marL="12700" marR="5080">
              <a:lnSpc>
                <a:spcPct val="103600"/>
              </a:lnSpc>
              <a:spcBef>
                <a:spcPts val="1045"/>
              </a:spcBef>
            </a:pPr>
            <a:r>
              <a:rPr sz="3050" spc="-20" dirty="0">
                <a:latin typeface="Arial MT"/>
                <a:cs typeface="Arial MT"/>
              </a:rPr>
              <a:t>We </a:t>
            </a:r>
            <a:r>
              <a:rPr sz="3050" dirty="0">
                <a:latin typeface="Arial MT"/>
                <a:cs typeface="Arial MT"/>
              </a:rPr>
              <a:t>aren't </a:t>
            </a:r>
            <a:r>
              <a:rPr sz="3050" spc="5" dirty="0">
                <a:latin typeface="Arial MT"/>
                <a:cs typeface="Arial MT"/>
              </a:rPr>
              <a:t>gonna use normal neural </a:t>
            </a:r>
            <a:r>
              <a:rPr sz="3050" dirty="0">
                <a:latin typeface="Arial MT"/>
                <a:cs typeface="Arial MT"/>
              </a:rPr>
              <a:t>network like </a:t>
            </a:r>
            <a:r>
              <a:rPr sz="3050" spc="5" dirty="0">
                <a:latin typeface="Arial MT"/>
                <a:cs typeface="Arial MT"/>
              </a:rPr>
              <a:t>ANN </a:t>
            </a:r>
            <a:r>
              <a:rPr sz="3050" dirty="0">
                <a:latin typeface="Arial MT"/>
                <a:cs typeface="Arial MT"/>
              </a:rPr>
              <a:t>to clasify </a:t>
            </a:r>
            <a:r>
              <a:rPr sz="3050" spc="5" dirty="0">
                <a:latin typeface="Arial MT"/>
                <a:cs typeface="Arial MT"/>
              </a:rPr>
              <a:t>but LSTM(long short </a:t>
            </a:r>
            <a:r>
              <a:rPr sz="3050" dirty="0">
                <a:latin typeface="Arial MT"/>
                <a:cs typeface="Arial MT"/>
              </a:rPr>
              <a:t>term </a:t>
            </a:r>
            <a:r>
              <a:rPr sz="3050" spc="5" dirty="0">
                <a:latin typeface="Arial MT"/>
                <a:cs typeface="Arial MT"/>
              </a:rPr>
              <a:t>memory) which </a:t>
            </a:r>
            <a:r>
              <a:rPr sz="3050" spc="-835" dirty="0">
                <a:latin typeface="Arial MT"/>
                <a:cs typeface="Arial MT"/>
              </a:rPr>
              <a:t> </a:t>
            </a:r>
            <a:r>
              <a:rPr sz="3050" spc="5" dirty="0">
                <a:latin typeface="Arial MT"/>
                <a:cs typeface="Arial MT"/>
              </a:rPr>
              <a:t>helps</a:t>
            </a:r>
            <a:r>
              <a:rPr sz="3050" dirty="0">
                <a:latin typeface="Arial MT"/>
                <a:cs typeface="Arial MT"/>
              </a:rPr>
              <a:t> in</a:t>
            </a:r>
            <a:r>
              <a:rPr sz="3050" spc="5" dirty="0">
                <a:latin typeface="Arial MT"/>
                <a:cs typeface="Arial MT"/>
              </a:rPr>
              <a:t> </a:t>
            </a:r>
            <a:r>
              <a:rPr sz="3050" dirty="0">
                <a:latin typeface="Arial MT"/>
                <a:cs typeface="Arial MT"/>
              </a:rPr>
              <a:t>containing</a:t>
            </a:r>
            <a:r>
              <a:rPr sz="3050" spc="5" dirty="0">
                <a:latin typeface="Arial MT"/>
                <a:cs typeface="Arial MT"/>
              </a:rPr>
              <a:t> sequence </a:t>
            </a:r>
            <a:r>
              <a:rPr sz="3050" dirty="0">
                <a:latin typeface="Arial MT"/>
                <a:cs typeface="Arial MT"/>
              </a:rPr>
              <a:t>information.Long </a:t>
            </a:r>
            <a:r>
              <a:rPr sz="3050" spc="-30" dirty="0">
                <a:latin typeface="Arial MT"/>
                <a:cs typeface="Arial MT"/>
              </a:rPr>
              <a:t>Short-Term</a:t>
            </a:r>
            <a:r>
              <a:rPr sz="3050" spc="5" dirty="0">
                <a:latin typeface="Arial MT"/>
                <a:cs typeface="Arial MT"/>
              </a:rPr>
              <a:t> Memory (LSTM) networks are</a:t>
            </a:r>
            <a:r>
              <a:rPr sz="3050" dirty="0">
                <a:latin typeface="Arial MT"/>
                <a:cs typeface="Arial MT"/>
              </a:rPr>
              <a:t> </a:t>
            </a:r>
            <a:r>
              <a:rPr sz="3050" spc="5" dirty="0">
                <a:latin typeface="Arial MT"/>
                <a:cs typeface="Arial MT"/>
              </a:rPr>
              <a:t>a </a:t>
            </a:r>
            <a:r>
              <a:rPr sz="3050" dirty="0">
                <a:latin typeface="Arial MT"/>
                <a:cs typeface="Arial MT"/>
              </a:rPr>
              <a:t>type</a:t>
            </a:r>
            <a:r>
              <a:rPr sz="3050" spc="5" dirty="0">
                <a:latin typeface="Arial MT"/>
                <a:cs typeface="Arial MT"/>
              </a:rPr>
              <a:t> </a:t>
            </a:r>
            <a:r>
              <a:rPr sz="3050" dirty="0">
                <a:latin typeface="Arial MT"/>
                <a:cs typeface="Arial MT"/>
              </a:rPr>
              <a:t>of </a:t>
            </a:r>
            <a:r>
              <a:rPr sz="3050" spc="5" dirty="0">
                <a:latin typeface="Arial MT"/>
                <a:cs typeface="Arial MT"/>
              </a:rPr>
              <a:t> recurrent neural </a:t>
            </a:r>
            <a:r>
              <a:rPr sz="3050" dirty="0">
                <a:latin typeface="Arial MT"/>
                <a:cs typeface="Arial MT"/>
              </a:rPr>
              <a:t>network </a:t>
            </a:r>
            <a:r>
              <a:rPr sz="3050" spc="5" dirty="0">
                <a:latin typeface="Arial MT"/>
                <a:cs typeface="Arial MT"/>
              </a:rPr>
              <a:t>capable </a:t>
            </a:r>
            <a:r>
              <a:rPr sz="3050" dirty="0">
                <a:latin typeface="Arial MT"/>
                <a:cs typeface="Arial MT"/>
              </a:rPr>
              <a:t>of </a:t>
            </a:r>
            <a:r>
              <a:rPr sz="3050" spc="5" dirty="0">
                <a:latin typeface="Arial MT"/>
                <a:cs typeface="Arial MT"/>
              </a:rPr>
              <a:t>learning order dependence </a:t>
            </a:r>
            <a:r>
              <a:rPr sz="3050" dirty="0">
                <a:latin typeface="Arial MT"/>
                <a:cs typeface="Arial MT"/>
              </a:rPr>
              <a:t>in </a:t>
            </a:r>
            <a:r>
              <a:rPr sz="3050" spc="5" dirty="0">
                <a:latin typeface="Arial MT"/>
                <a:cs typeface="Arial MT"/>
              </a:rPr>
              <a:t>sequence </a:t>
            </a:r>
            <a:r>
              <a:rPr sz="3050" dirty="0">
                <a:latin typeface="Arial MT"/>
                <a:cs typeface="Arial MT"/>
              </a:rPr>
              <a:t>prediction </a:t>
            </a:r>
            <a:r>
              <a:rPr sz="3050" spc="5" dirty="0">
                <a:latin typeface="Arial MT"/>
                <a:cs typeface="Arial MT"/>
              </a:rPr>
              <a:t>problems. </a:t>
            </a:r>
            <a:r>
              <a:rPr sz="3050" dirty="0">
                <a:latin typeface="Arial MT"/>
                <a:cs typeface="Arial MT"/>
              </a:rPr>
              <a:t>This is </a:t>
            </a:r>
            <a:r>
              <a:rPr sz="3050" spc="5" dirty="0">
                <a:latin typeface="Arial MT"/>
                <a:cs typeface="Arial MT"/>
              </a:rPr>
              <a:t> a behavior required </a:t>
            </a:r>
            <a:r>
              <a:rPr sz="3050" dirty="0">
                <a:latin typeface="Arial MT"/>
                <a:cs typeface="Arial MT"/>
              </a:rPr>
              <a:t>in</a:t>
            </a:r>
            <a:r>
              <a:rPr sz="3050" spc="5" dirty="0">
                <a:latin typeface="Arial MT"/>
                <a:cs typeface="Arial MT"/>
              </a:rPr>
              <a:t> complex problem domains </a:t>
            </a:r>
            <a:r>
              <a:rPr sz="3050" dirty="0">
                <a:latin typeface="Arial MT"/>
                <a:cs typeface="Arial MT"/>
              </a:rPr>
              <a:t>like</a:t>
            </a:r>
            <a:r>
              <a:rPr sz="3050" spc="5" dirty="0">
                <a:latin typeface="Arial MT"/>
                <a:cs typeface="Arial MT"/>
              </a:rPr>
              <a:t> machine </a:t>
            </a:r>
            <a:r>
              <a:rPr sz="3050" dirty="0">
                <a:latin typeface="Arial MT"/>
                <a:cs typeface="Arial MT"/>
              </a:rPr>
              <a:t>translation,</a:t>
            </a:r>
            <a:r>
              <a:rPr sz="3050" spc="10" dirty="0">
                <a:latin typeface="Arial MT"/>
                <a:cs typeface="Arial MT"/>
              </a:rPr>
              <a:t> </a:t>
            </a:r>
            <a:r>
              <a:rPr sz="3050" spc="5" dirty="0">
                <a:latin typeface="Arial MT"/>
                <a:cs typeface="Arial MT"/>
              </a:rPr>
              <a:t>speech </a:t>
            </a:r>
            <a:r>
              <a:rPr sz="3050" dirty="0">
                <a:latin typeface="Arial MT"/>
                <a:cs typeface="Arial MT"/>
              </a:rPr>
              <a:t>recognition,</a:t>
            </a:r>
            <a:r>
              <a:rPr sz="3050" spc="5" dirty="0">
                <a:latin typeface="Arial MT"/>
                <a:cs typeface="Arial MT"/>
              </a:rPr>
              <a:t> and more.</a:t>
            </a:r>
            <a:endParaRPr sz="305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8221345" cy="1093470"/>
          </a:xfrm>
          <a:prstGeom prst="rect">
            <a:avLst/>
          </a:prstGeom>
        </p:spPr>
        <p:txBody>
          <a:bodyPr vert="horz" wrap="square" lIns="0" tIns="13335" rIns="0" bIns="0" rtlCol="0">
            <a:spAutoFit/>
          </a:bodyPr>
          <a:lstStyle/>
          <a:p>
            <a:pPr marL="12700">
              <a:lnSpc>
                <a:spcPct val="100000"/>
              </a:lnSpc>
              <a:spcBef>
                <a:spcPts val="105"/>
              </a:spcBef>
            </a:pPr>
            <a:r>
              <a:rPr sz="7000" spc="-550" dirty="0"/>
              <a:t>V</a:t>
            </a:r>
            <a:r>
              <a:rPr sz="7000" spc="-260" dirty="0"/>
              <a:t>i</a:t>
            </a:r>
            <a:r>
              <a:rPr sz="7000" spc="-275" dirty="0"/>
              <a:t>s</a:t>
            </a:r>
            <a:r>
              <a:rPr sz="7000" spc="-270" dirty="0"/>
              <a:t>u</a:t>
            </a:r>
            <a:r>
              <a:rPr sz="7000" spc="-20" dirty="0"/>
              <a:t>a</a:t>
            </a:r>
            <a:r>
              <a:rPr sz="7000" spc="-285" dirty="0"/>
              <a:t>li</a:t>
            </a:r>
            <a:r>
              <a:rPr sz="7000" spc="-10" dirty="0"/>
              <a:t>z</a:t>
            </a:r>
            <a:r>
              <a:rPr sz="7000" spc="-20" dirty="0"/>
              <a:t>a</a:t>
            </a:r>
            <a:r>
              <a:rPr sz="7000" spc="-10" dirty="0"/>
              <a:t>t</a:t>
            </a:r>
            <a:r>
              <a:rPr sz="7000" spc="-285" dirty="0"/>
              <a:t>i</a:t>
            </a:r>
            <a:r>
              <a:rPr sz="7000" spc="-140" dirty="0"/>
              <a:t>o</a:t>
            </a:r>
            <a:r>
              <a:rPr sz="7000" spc="-125" dirty="0"/>
              <a:t>n</a:t>
            </a:r>
            <a:r>
              <a:rPr sz="7000" spc="-280" dirty="0"/>
              <a:t> </a:t>
            </a:r>
            <a:r>
              <a:rPr sz="7000" spc="-140" dirty="0"/>
              <a:t>o</a:t>
            </a:r>
            <a:r>
              <a:rPr sz="7000" dirty="0"/>
              <a:t>f</a:t>
            </a:r>
            <a:r>
              <a:rPr sz="7000" spc="-280" dirty="0"/>
              <a:t> </a:t>
            </a:r>
            <a:r>
              <a:rPr sz="7000" spc="-140" dirty="0"/>
              <a:t>d</a:t>
            </a:r>
            <a:r>
              <a:rPr sz="7000" spc="-20" dirty="0"/>
              <a:t>a</a:t>
            </a:r>
            <a:r>
              <a:rPr sz="7000" spc="-10" dirty="0"/>
              <a:t>t</a:t>
            </a:r>
            <a:r>
              <a:rPr sz="7000" spc="125" dirty="0"/>
              <a:t>a</a:t>
            </a:r>
            <a:endParaRPr sz="7000"/>
          </a:p>
        </p:txBody>
      </p:sp>
      <p:pic>
        <p:nvPicPr>
          <p:cNvPr id="3" name="object 3"/>
          <p:cNvPicPr/>
          <p:nvPr/>
        </p:nvPicPr>
        <p:blipFill>
          <a:blip r:embed="rId2" cstate="print"/>
          <a:stretch>
            <a:fillRect/>
          </a:stretch>
        </p:blipFill>
        <p:spPr>
          <a:xfrm>
            <a:off x="1123060" y="2267647"/>
            <a:ext cx="14366368" cy="84973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8221345" cy="1093470"/>
          </a:xfrm>
          <a:prstGeom prst="rect">
            <a:avLst/>
          </a:prstGeom>
        </p:spPr>
        <p:txBody>
          <a:bodyPr vert="horz" wrap="square" lIns="0" tIns="13335" rIns="0" bIns="0" rtlCol="0">
            <a:spAutoFit/>
          </a:bodyPr>
          <a:lstStyle/>
          <a:p>
            <a:pPr marL="12700">
              <a:lnSpc>
                <a:spcPct val="100000"/>
              </a:lnSpc>
              <a:spcBef>
                <a:spcPts val="105"/>
              </a:spcBef>
            </a:pPr>
            <a:r>
              <a:rPr sz="7000" spc="-550" dirty="0"/>
              <a:t>V</a:t>
            </a:r>
            <a:r>
              <a:rPr sz="7000" spc="-260" dirty="0"/>
              <a:t>i</a:t>
            </a:r>
            <a:r>
              <a:rPr sz="7000" spc="-275" dirty="0"/>
              <a:t>s</a:t>
            </a:r>
            <a:r>
              <a:rPr sz="7000" spc="-270" dirty="0"/>
              <a:t>u</a:t>
            </a:r>
            <a:r>
              <a:rPr sz="7000" spc="-20" dirty="0"/>
              <a:t>a</a:t>
            </a:r>
            <a:r>
              <a:rPr sz="7000" spc="-285" dirty="0"/>
              <a:t>li</a:t>
            </a:r>
            <a:r>
              <a:rPr sz="7000" spc="-10" dirty="0"/>
              <a:t>z</a:t>
            </a:r>
            <a:r>
              <a:rPr sz="7000" spc="-20" dirty="0"/>
              <a:t>a</a:t>
            </a:r>
            <a:r>
              <a:rPr sz="7000" spc="-10" dirty="0"/>
              <a:t>t</a:t>
            </a:r>
            <a:r>
              <a:rPr sz="7000" spc="-285" dirty="0"/>
              <a:t>i</a:t>
            </a:r>
            <a:r>
              <a:rPr sz="7000" spc="-140" dirty="0"/>
              <a:t>o</a:t>
            </a:r>
            <a:r>
              <a:rPr sz="7000" spc="-125" dirty="0"/>
              <a:t>n</a:t>
            </a:r>
            <a:r>
              <a:rPr sz="7000" spc="-280" dirty="0"/>
              <a:t> </a:t>
            </a:r>
            <a:r>
              <a:rPr sz="7000" spc="-140" dirty="0"/>
              <a:t>o</a:t>
            </a:r>
            <a:r>
              <a:rPr sz="7000" dirty="0"/>
              <a:t>f</a:t>
            </a:r>
            <a:r>
              <a:rPr sz="7000" spc="-280" dirty="0"/>
              <a:t> </a:t>
            </a:r>
            <a:r>
              <a:rPr sz="7000" spc="-140" dirty="0"/>
              <a:t>d</a:t>
            </a:r>
            <a:r>
              <a:rPr sz="7000" spc="-20" dirty="0"/>
              <a:t>a</a:t>
            </a:r>
            <a:r>
              <a:rPr sz="7000" spc="-10" dirty="0"/>
              <a:t>t</a:t>
            </a:r>
            <a:r>
              <a:rPr sz="7000" spc="125" dirty="0"/>
              <a:t>a</a:t>
            </a:r>
            <a:endParaRPr sz="7000"/>
          </a:p>
        </p:txBody>
      </p:sp>
      <p:grpSp>
        <p:nvGrpSpPr>
          <p:cNvPr id="3" name="object 3"/>
          <p:cNvGrpSpPr/>
          <p:nvPr/>
        </p:nvGrpSpPr>
        <p:grpSpPr>
          <a:xfrm>
            <a:off x="358072" y="2637366"/>
            <a:ext cx="10373360" cy="6594475"/>
            <a:chOff x="358072" y="2637366"/>
            <a:chExt cx="10373360" cy="6594475"/>
          </a:xfrm>
        </p:grpSpPr>
        <p:pic>
          <p:nvPicPr>
            <p:cNvPr id="4" name="object 4"/>
            <p:cNvPicPr/>
            <p:nvPr/>
          </p:nvPicPr>
          <p:blipFill>
            <a:blip r:embed="rId2" cstate="print"/>
            <a:stretch>
              <a:fillRect/>
            </a:stretch>
          </p:blipFill>
          <p:spPr>
            <a:xfrm>
              <a:off x="462780" y="2710662"/>
              <a:ext cx="10163614" cy="6321604"/>
            </a:xfrm>
            <a:prstGeom prst="rect">
              <a:avLst/>
            </a:prstGeom>
          </p:spPr>
        </p:pic>
        <p:pic>
          <p:nvPicPr>
            <p:cNvPr id="5" name="object 5"/>
            <p:cNvPicPr/>
            <p:nvPr/>
          </p:nvPicPr>
          <p:blipFill>
            <a:blip r:embed="rId3" cstate="print"/>
            <a:stretch>
              <a:fillRect/>
            </a:stretch>
          </p:blipFill>
          <p:spPr>
            <a:xfrm>
              <a:off x="358072" y="2637366"/>
              <a:ext cx="10373031" cy="6593847"/>
            </a:xfrm>
            <a:prstGeom prst="rect">
              <a:avLst/>
            </a:prstGeom>
          </p:spPr>
        </p:pic>
      </p:grpSp>
      <p:sp>
        <p:nvSpPr>
          <p:cNvPr id="6" name="object 6"/>
          <p:cNvSpPr txBox="1"/>
          <p:nvPr/>
        </p:nvSpPr>
        <p:spPr>
          <a:xfrm>
            <a:off x="11138416" y="937226"/>
            <a:ext cx="8167370" cy="8834120"/>
          </a:xfrm>
          <a:prstGeom prst="rect">
            <a:avLst/>
          </a:prstGeom>
        </p:spPr>
        <p:txBody>
          <a:bodyPr vert="horz" wrap="square" lIns="0" tIns="14604" rIns="0" bIns="0" rtlCol="0">
            <a:spAutoFit/>
          </a:bodyPr>
          <a:lstStyle/>
          <a:p>
            <a:pPr marL="274320" marR="5080" indent="-262255">
              <a:lnSpc>
                <a:spcPct val="100000"/>
              </a:lnSpc>
              <a:spcBef>
                <a:spcPts val="114"/>
              </a:spcBef>
              <a:buSzPct val="123728"/>
              <a:buChar char="•"/>
              <a:tabLst>
                <a:tab pos="274955" algn="l"/>
              </a:tabLst>
            </a:pPr>
            <a:r>
              <a:rPr sz="2950" spc="5" dirty="0">
                <a:latin typeface="Arial MT"/>
                <a:cs typeface="Arial MT"/>
              </a:rPr>
              <a:t>Fake </a:t>
            </a:r>
            <a:r>
              <a:rPr sz="2950" spc="10" dirty="0">
                <a:latin typeface="Arial MT"/>
                <a:cs typeface="Arial MT"/>
              </a:rPr>
              <a:t>news </a:t>
            </a:r>
            <a:r>
              <a:rPr sz="2950" spc="5" dirty="0">
                <a:latin typeface="Arial MT"/>
                <a:cs typeface="Arial MT"/>
              </a:rPr>
              <a:t>in general has </a:t>
            </a:r>
            <a:r>
              <a:rPr sz="2950" spc="10" dirty="0">
                <a:latin typeface="Arial MT"/>
                <a:cs typeface="Arial MT"/>
              </a:rPr>
              <a:t>a </a:t>
            </a:r>
            <a:r>
              <a:rPr sz="2950" spc="5" dirty="0">
                <a:latin typeface="Arial MT"/>
                <a:cs typeface="Arial MT"/>
              </a:rPr>
              <a:t>lot </a:t>
            </a:r>
            <a:r>
              <a:rPr sz="2950" spc="10" dirty="0">
                <a:latin typeface="Arial MT"/>
                <a:cs typeface="Arial MT"/>
              </a:rPr>
              <a:t>more </a:t>
            </a:r>
            <a:r>
              <a:rPr sz="2950" spc="5" dirty="0">
                <a:latin typeface="Arial MT"/>
                <a:cs typeface="Arial MT"/>
              </a:rPr>
              <a:t>tokens </a:t>
            </a:r>
            <a:r>
              <a:rPr sz="2950" spc="10" dirty="0">
                <a:latin typeface="Arial MT"/>
                <a:cs typeface="Arial MT"/>
              </a:rPr>
              <a:t> </a:t>
            </a:r>
            <a:r>
              <a:rPr sz="2950" spc="5" dirty="0">
                <a:latin typeface="Arial MT"/>
                <a:cs typeface="Arial MT"/>
              </a:rPr>
              <a:t>than real</a:t>
            </a:r>
            <a:r>
              <a:rPr sz="2950" spc="10" dirty="0">
                <a:latin typeface="Arial MT"/>
                <a:cs typeface="Arial MT"/>
              </a:rPr>
              <a:t> </a:t>
            </a:r>
            <a:r>
              <a:rPr sz="2950" spc="5" dirty="0">
                <a:latin typeface="Arial MT"/>
                <a:cs typeface="Arial MT"/>
              </a:rPr>
              <a:t>ones, which</a:t>
            </a:r>
            <a:r>
              <a:rPr sz="2950" spc="10" dirty="0">
                <a:latin typeface="Arial MT"/>
                <a:cs typeface="Arial MT"/>
              </a:rPr>
              <a:t> </a:t>
            </a:r>
            <a:r>
              <a:rPr sz="2950" spc="5" dirty="0">
                <a:latin typeface="Arial MT"/>
                <a:cs typeface="Arial MT"/>
              </a:rPr>
              <a:t>is kind</a:t>
            </a:r>
            <a:r>
              <a:rPr sz="2950" spc="10" dirty="0">
                <a:latin typeface="Arial MT"/>
                <a:cs typeface="Arial MT"/>
              </a:rPr>
              <a:t> </a:t>
            </a:r>
            <a:r>
              <a:rPr sz="2950" spc="5" dirty="0">
                <a:latin typeface="Arial MT"/>
                <a:cs typeface="Arial MT"/>
              </a:rPr>
              <a:t>of weird</a:t>
            </a:r>
            <a:r>
              <a:rPr sz="2950" spc="10" dirty="0">
                <a:latin typeface="Arial MT"/>
                <a:cs typeface="Arial MT"/>
              </a:rPr>
              <a:t> </a:t>
            </a:r>
            <a:r>
              <a:rPr sz="2950" spc="5" dirty="0">
                <a:latin typeface="Arial MT"/>
                <a:cs typeface="Arial MT"/>
              </a:rPr>
              <a:t>assuming </a:t>
            </a:r>
            <a:r>
              <a:rPr sz="2950" spc="-805" dirty="0">
                <a:latin typeface="Arial MT"/>
                <a:cs typeface="Arial MT"/>
              </a:rPr>
              <a:t> </a:t>
            </a:r>
            <a:r>
              <a:rPr sz="2950" spc="5" dirty="0">
                <a:latin typeface="Arial MT"/>
                <a:cs typeface="Arial MT"/>
              </a:rPr>
              <a:t>real </a:t>
            </a:r>
            <a:r>
              <a:rPr sz="2950" spc="10" dirty="0">
                <a:latin typeface="Arial MT"/>
                <a:cs typeface="Arial MT"/>
              </a:rPr>
              <a:t>news </a:t>
            </a:r>
            <a:r>
              <a:rPr sz="2950" spc="5" dirty="0">
                <a:latin typeface="Arial MT"/>
                <a:cs typeface="Arial MT"/>
              </a:rPr>
              <a:t>has </a:t>
            </a:r>
            <a:r>
              <a:rPr sz="2950" spc="10" dirty="0">
                <a:latin typeface="Arial MT"/>
                <a:cs typeface="Arial MT"/>
              </a:rPr>
              <a:t>a </a:t>
            </a:r>
            <a:r>
              <a:rPr sz="2950" spc="5" dirty="0">
                <a:latin typeface="Arial MT"/>
                <a:cs typeface="Arial MT"/>
              </a:rPr>
              <a:t>tendency to bring details about </a:t>
            </a:r>
            <a:r>
              <a:rPr sz="2950" spc="-805" dirty="0">
                <a:latin typeface="Arial MT"/>
                <a:cs typeface="Arial MT"/>
              </a:rPr>
              <a:t> </a:t>
            </a:r>
            <a:r>
              <a:rPr sz="2950" spc="5" dirty="0">
                <a:latin typeface="Arial MT"/>
                <a:cs typeface="Arial MT"/>
              </a:rPr>
              <a:t>events</a:t>
            </a:r>
            <a:r>
              <a:rPr sz="2950" dirty="0">
                <a:latin typeface="Arial MT"/>
                <a:cs typeface="Arial MT"/>
              </a:rPr>
              <a:t> </a:t>
            </a:r>
            <a:r>
              <a:rPr sz="2950" spc="5" dirty="0">
                <a:latin typeface="Arial MT"/>
                <a:cs typeface="Arial MT"/>
              </a:rPr>
              <a:t>to</a:t>
            </a:r>
            <a:r>
              <a:rPr sz="2950" spc="10" dirty="0">
                <a:latin typeface="Arial MT"/>
                <a:cs typeface="Arial MT"/>
              </a:rPr>
              <a:t> </a:t>
            </a:r>
            <a:r>
              <a:rPr sz="2950" spc="5" dirty="0">
                <a:latin typeface="Arial MT"/>
                <a:cs typeface="Arial MT"/>
              </a:rPr>
              <a:t>inform</a:t>
            </a:r>
            <a:r>
              <a:rPr sz="2950" dirty="0">
                <a:latin typeface="Arial MT"/>
                <a:cs typeface="Arial MT"/>
              </a:rPr>
              <a:t> </a:t>
            </a:r>
            <a:r>
              <a:rPr sz="2950" spc="5" dirty="0">
                <a:latin typeface="Arial MT"/>
                <a:cs typeface="Arial MT"/>
              </a:rPr>
              <a:t>the</a:t>
            </a:r>
            <a:r>
              <a:rPr sz="2950" spc="10" dirty="0">
                <a:latin typeface="Arial MT"/>
                <a:cs typeface="Arial MT"/>
              </a:rPr>
              <a:t> </a:t>
            </a:r>
            <a:r>
              <a:rPr sz="2950" spc="-20" dirty="0">
                <a:latin typeface="Arial MT"/>
                <a:cs typeface="Arial MT"/>
              </a:rPr>
              <a:t>reader,</a:t>
            </a:r>
            <a:r>
              <a:rPr sz="2950" spc="5" dirty="0">
                <a:latin typeface="Arial MT"/>
                <a:cs typeface="Arial MT"/>
              </a:rPr>
              <a:t> however</a:t>
            </a:r>
            <a:r>
              <a:rPr sz="2950" dirty="0">
                <a:latin typeface="Arial MT"/>
                <a:cs typeface="Arial MT"/>
              </a:rPr>
              <a:t> </a:t>
            </a:r>
            <a:r>
              <a:rPr sz="2950" spc="5" dirty="0">
                <a:latin typeface="Arial MT"/>
                <a:cs typeface="Arial MT"/>
              </a:rPr>
              <a:t>as noted </a:t>
            </a:r>
            <a:r>
              <a:rPr sz="2950" spc="10" dirty="0">
                <a:latin typeface="Arial MT"/>
                <a:cs typeface="Arial MT"/>
              </a:rPr>
              <a:t> </a:t>
            </a:r>
            <a:r>
              <a:rPr sz="2950" spc="5" dirty="0">
                <a:latin typeface="Arial MT"/>
                <a:cs typeface="Arial MT"/>
              </a:rPr>
              <a:t>the fact that fakes </a:t>
            </a:r>
            <a:r>
              <a:rPr sz="2950" spc="10" dirty="0">
                <a:latin typeface="Arial MT"/>
                <a:cs typeface="Arial MT"/>
              </a:rPr>
              <a:t>news </a:t>
            </a:r>
            <a:r>
              <a:rPr sz="2950" spc="5" dirty="0">
                <a:latin typeface="Arial MT"/>
                <a:cs typeface="Arial MT"/>
              </a:rPr>
              <a:t>is </a:t>
            </a:r>
            <a:r>
              <a:rPr sz="2950" spc="10" dirty="0">
                <a:latin typeface="Arial MT"/>
                <a:cs typeface="Arial MT"/>
              </a:rPr>
              <a:t>a </a:t>
            </a:r>
            <a:r>
              <a:rPr sz="2950" spc="5" dirty="0">
                <a:latin typeface="Arial MT"/>
                <a:cs typeface="Arial MT"/>
              </a:rPr>
              <a:t>mix of twitters </a:t>
            </a:r>
            <a:r>
              <a:rPr sz="2950" spc="10" dirty="0">
                <a:latin typeface="Arial MT"/>
                <a:cs typeface="Arial MT"/>
              </a:rPr>
              <a:t>and </a:t>
            </a:r>
            <a:r>
              <a:rPr sz="2950" spc="-805" dirty="0">
                <a:latin typeface="Arial MT"/>
                <a:cs typeface="Arial MT"/>
              </a:rPr>
              <a:t> </a:t>
            </a:r>
            <a:r>
              <a:rPr sz="2950" spc="10" dirty="0">
                <a:latin typeface="Arial MT"/>
                <a:cs typeface="Arial MT"/>
              </a:rPr>
              <a:t>news </a:t>
            </a:r>
            <a:r>
              <a:rPr sz="2950" spc="5" dirty="0">
                <a:latin typeface="Arial MT"/>
                <a:cs typeface="Arial MT"/>
              </a:rPr>
              <a:t>this </a:t>
            </a:r>
            <a:r>
              <a:rPr sz="2950" spc="10" dirty="0">
                <a:latin typeface="Arial MT"/>
                <a:cs typeface="Arial MT"/>
              </a:rPr>
              <a:t>may </a:t>
            </a:r>
            <a:r>
              <a:rPr sz="2950" spc="5" dirty="0">
                <a:latin typeface="Arial MT"/>
                <a:cs typeface="Arial MT"/>
              </a:rPr>
              <a:t>justify the fact that they have </a:t>
            </a:r>
            <a:r>
              <a:rPr sz="2950" spc="10" dirty="0">
                <a:latin typeface="Arial MT"/>
                <a:cs typeface="Arial MT"/>
              </a:rPr>
              <a:t> more</a:t>
            </a:r>
            <a:r>
              <a:rPr sz="2950" dirty="0">
                <a:latin typeface="Arial MT"/>
                <a:cs typeface="Arial MT"/>
              </a:rPr>
              <a:t> </a:t>
            </a:r>
            <a:r>
              <a:rPr sz="2950" spc="5" dirty="0">
                <a:latin typeface="Arial MT"/>
                <a:cs typeface="Arial MT"/>
              </a:rPr>
              <a:t>words.</a:t>
            </a:r>
            <a:endParaRPr sz="2950">
              <a:latin typeface="Arial MT"/>
              <a:cs typeface="Arial MT"/>
            </a:endParaRPr>
          </a:p>
          <a:p>
            <a:pPr marL="274320" marR="26034" indent="-262255">
              <a:lnSpc>
                <a:spcPct val="100000"/>
              </a:lnSpc>
              <a:spcBef>
                <a:spcPts val="1030"/>
              </a:spcBef>
              <a:buSzPct val="123728"/>
              <a:buChar char="•"/>
              <a:tabLst>
                <a:tab pos="274955" algn="l"/>
              </a:tabLst>
            </a:pPr>
            <a:r>
              <a:rPr sz="2950" spc="5" dirty="0">
                <a:latin typeface="Arial MT"/>
                <a:cs typeface="Arial MT"/>
              </a:rPr>
              <a:t>But would that only demonstrate the bias of the </a:t>
            </a:r>
            <a:r>
              <a:rPr sz="2950" spc="-805" dirty="0">
                <a:latin typeface="Arial MT"/>
                <a:cs typeface="Arial MT"/>
              </a:rPr>
              <a:t> </a:t>
            </a:r>
            <a:r>
              <a:rPr sz="2950" spc="5" dirty="0">
                <a:latin typeface="Arial MT"/>
                <a:cs typeface="Arial MT"/>
              </a:rPr>
              <a:t>dataset? because this can </a:t>
            </a:r>
            <a:r>
              <a:rPr sz="2950" spc="10" dirty="0">
                <a:latin typeface="Arial MT"/>
                <a:cs typeface="Arial MT"/>
              </a:rPr>
              <a:t>be</a:t>
            </a:r>
            <a:r>
              <a:rPr sz="2950" spc="5" dirty="0">
                <a:latin typeface="Arial MT"/>
                <a:cs typeface="Arial MT"/>
              </a:rPr>
              <a:t> resolved</a:t>
            </a:r>
            <a:r>
              <a:rPr sz="2950" spc="10" dirty="0">
                <a:latin typeface="Arial MT"/>
                <a:cs typeface="Arial MT"/>
              </a:rPr>
              <a:t> </a:t>
            </a:r>
            <a:r>
              <a:rPr sz="2950" spc="5" dirty="0">
                <a:latin typeface="Arial MT"/>
                <a:cs typeface="Arial MT"/>
              </a:rPr>
              <a:t>given </a:t>
            </a:r>
            <a:r>
              <a:rPr sz="2950" spc="10" dirty="0">
                <a:latin typeface="Arial MT"/>
                <a:cs typeface="Arial MT"/>
              </a:rPr>
              <a:t> </a:t>
            </a:r>
            <a:r>
              <a:rPr sz="2950" spc="5" dirty="0">
                <a:latin typeface="Arial MT"/>
                <a:cs typeface="Arial MT"/>
              </a:rPr>
              <a:t>that </a:t>
            </a:r>
            <a:r>
              <a:rPr sz="2950" spc="10" dirty="0">
                <a:latin typeface="Arial MT"/>
                <a:cs typeface="Arial MT"/>
              </a:rPr>
              <a:t>we </a:t>
            </a:r>
            <a:r>
              <a:rPr sz="2950" spc="5" dirty="0">
                <a:latin typeface="Arial MT"/>
                <a:cs typeface="Arial MT"/>
              </a:rPr>
              <a:t>would only work with fake </a:t>
            </a:r>
            <a:r>
              <a:rPr sz="2950" spc="10" dirty="0">
                <a:latin typeface="Arial MT"/>
                <a:cs typeface="Arial MT"/>
              </a:rPr>
              <a:t>news </a:t>
            </a:r>
            <a:r>
              <a:rPr sz="2950" spc="5" dirty="0">
                <a:latin typeface="Arial MT"/>
                <a:cs typeface="Arial MT"/>
              </a:rPr>
              <a:t>that </a:t>
            </a:r>
            <a:r>
              <a:rPr sz="2950" spc="10" dirty="0">
                <a:latin typeface="Arial MT"/>
                <a:cs typeface="Arial MT"/>
              </a:rPr>
              <a:t> was </a:t>
            </a:r>
            <a:r>
              <a:rPr sz="2950" spc="5" dirty="0">
                <a:latin typeface="Arial MT"/>
                <a:cs typeface="Arial MT"/>
              </a:rPr>
              <a:t>less than or equal to the </a:t>
            </a:r>
            <a:r>
              <a:rPr sz="2950" spc="10" dirty="0">
                <a:latin typeface="Arial MT"/>
                <a:cs typeface="Arial MT"/>
              </a:rPr>
              <a:t>news </a:t>
            </a:r>
            <a:r>
              <a:rPr sz="2950" spc="5" dirty="0">
                <a:latin typeface="Arial MT"/>
                <a:cs typeface="Arial MT"/>
              </a:rPr>
              <a:t>with </a:t>
            </a:r>
            <a:r>
              <a:rPr sz="2950" spc="10" dirty="0">
                <a:latin typeface="Arial MT"/>
                <a:cs typeface="Arial MT"/>
              </a:rPr>
              <a:t>more </a:t>
            </a:r>
            <a:r>
              <a:rPr sz="2950" spc="15" dirty="0">
                <a:latin typeface="Arial MT"/>
                <a:cs typeface="Arial MT"/>
              </a:rPr>
              <a:t> </a:t>
            </a:r>
            <a:r>
              <a:rPr sz="2950" spc="5" dirty="0">
                <a:latin typeface="Arial MT"/>
                <a:cs typeface="Arial MT"/>
              </a:rPr>
              <a:t>tokens, so this problem could </a:t>
            </a:r>
            <a:r>
              <a:rPr sz="2950" spc="10" dirty="0">
                <a:latin typeface="Arial MT"/>
                <a:cs typeface="Arial MT"/>
              </a:rPr>
              <a:t>be managed </a:t>
            </a:r>
            <a:r>
              <a:rPr sz="2950" spc="15" dirty="0">
                <a:latin typeface="Arial MT"/>
                <a:cs typeface="Arial MT"/>
              </a:rPr>
              <a:t> </a:t>
            </a:r>
            <a:r>
              <a:rPr sz="2950" spc="-10" dirty="0">
                <a:latin typeface="Arial MT"/>
                <a:cs typeface="Arial MT"/>
              </a:rPr>
              <a:t>hypothetically.</a:t>
            </a:r>
            <a:endParaRPr sz="2950">
              <a:latin typeface="Arial MT"/>
              <a:cs typeface="Arial MT"/>
            </a:endParaRPr>
          </a:p>
          <a:p>
            <a:pPr marL="274320" marR="47625" indent="-262255">
              <a:lnSpc>
                <a:spcPct val="100000"/>
              </a:lnSpc>
              <a:spcBef>
                <a:spcPts val="1019"/>
              </a:spcBef>
              <a:buSzPct val="123728"/>
              <a:buChar char="•"/>
              <a:tabLst>
                <a:tab pos="274955" algn="l"/>
              </a:tabLst>
            </a:pPr>
            <a:r>
              <a:rPr sz="2950" spc="5" dirty="0">
                <a:latin typeface="Arial MT"/>
                <a:cs typeface="Arial MT"/>
              </a:rPr>
              <a:t>Perhaps something simple is not being </a:t>
            </a:r>
            <a:r>
              <a:rPr sz="2950" spc="10" dirty="0">
                <a:latin typeface="Arial MT"/>
                <a:cs typeface="Arial MT"/>
              </a:rPr>
              <a:t> </a:t>
            </a:r>
            <a:r>
              <a:rPr sz="2950" spc="5" dirty="0">
                <a:latin typeface="Arial MT"/>
                <a:cs typeface="Arial MT"/>
              </a:rPr>
              <a:t>observed, the presence of duplicate </a:t>
            </a:r>
            <a:r>
              <a:rPr sz="2950" spc="10" dirty="0">
                <a:latin typeface="Arial MT"/>
                <a:cs typeface="Arial MT"/>
              </a:rPr>
              <a:t>news </a:t>
            </a:r>
            <a:r>
              <a:rPr sz="2950" dirty="0">
                <a:latin typeface="Arial MT"/>
                <a:cs typeface="Arial MT"/>
              </a:rPr>
              <a:t>!!! If </a:t>
            </a:r>
            <a:r>
              <a:rPr sz="2950" spc="5" dirty="0">
                <a:latin typeface="Arial MT"/>
                <a:cs typeface="Arial MT"/>
              </a:rPr>
              <a:t> this is something frequent in the data </a:t>
            </a:r>
            <a:r>
              <a:rPr sz="2950" spc="10" dirty="0">
                <a:latin typeface="Arial MT"/>
                <a:cs typeface="Arial MT"/>
              </a:rPr>
              <a:t>when </a:t>
            </a:r>
            <a:r>
              <a:rPr sz="2950" spc="5" dirty="0">
                <a:latin typeface="Arial MT"/>
                <a:cs typeface="Arial MT"/>
              </a:rPr>
              <a:t>the </a:t>
            </a:r>
            <a:r>
              <a:rPr sz="2950" spc="-805" dirty="0">
                <a:latin typeface="Arial MT"/>
                <a:cs typeface="Arial MT"/>
              </a:rPr>
              <a:t> </a:t>
            </a:r>
            <a:r>
              <a:rPr sz="2950" spc="5" dirty="0">
                <a:latin typeface="Arial MT"/>
                <a:cs typeface="Arial MT"/>
              </a:rPr>
              <a:t>dataset is split, </a:t>
            </a:r>
            <a:r>
              <a:rPr sz="2950" spc="10" dirty="0">
                <a:latin typeface="Arial MT"/>
                <a:cs typeface="Arial MT"/>
              </a:rPr>
              <a:t>we </a:t>
            </a:r>
            <a:r>
              <a:rPr sz="2950" spc="5" dirty="0">
                <a:latin typeface="Arial MT"/>
                <a:cs typeface="Arial MT"/>
              </a:rPr>
              <a:t>would have samples both in </a:t>
            </a:r>
            <a:r>
              <a:rPr sz="2950" spc="-805" dirty="0">
                <a:latin typeface="Arial MT"/>
                <a:cs typeface="Arial MT"/>
              </a:rPr>
              <a:t> </a:t>
            </a:r>
            <a:r>
              <a:rPr sz="2950" spc="5" dirty="0">
                <a:latin typeface="Arial MT"/>
                <a:cs typeface="Arial MT"/>
              </a:rPr>
              <a:t>the training </a:t>
            </a:r>
            <a:r>
              <a:rPr sz="2950" spc="10" dirty="0">
                <a:latin typeface="Arial MT"/>
                <a:cs typeface="Arial MT"/>
              </a:rPr>
              <a:t>and </a:t>
            </a:r>
            <a:r>
              <a:rPr sz="2950" spc="5" dirty="0">
                <a:latin typeface="Arial MT"/>
                <a:cs typeface="Arial MT"/>
              </a:rPr>
              <a:t>in the </a:t>
            </a:r>
            <a:r>
              <a:rPr sz="2950" dirty="0">
                <a:latin typeface="Arial MT"/>
                <a:cs typeface="Arial MT"/>
              </a:rPr>
              <a:t>test, </a:t>
            </a:r>
            <a:r>
              <a:rPr sz="2950" spc="5" dirty="0">
                <a:latin typeface="Arial MT"/>
                <a:cs typeface="Arial MT"/>
              </a:rPr>
              <a:t>so </a:t>
            </a:r>
            <a:r>
              <a:rPr sz="2950" dirty="0">
                <a:latin typeface="Arial MT"/>
                <a:cs typeface="Arial MT"/>
              </a:rPr>
              <a:t>it </a:t>
            </a:r>
            <a:r>
              <a:rPr sz="2950" spc="5" dirty="0">
                <a:latin typeface="Arial MT"/>
                <a:cs typeface="Arial MT"/>
              </a:rPr>
              <a:t>is possible to </a:t>
            </a:r>
            <a:r>
              <a:rPr sz="2950" spc="10" dirty="0">
                <a:latin typeface="Arial MT"/>
                <a:cs typeface="Arial MT"/>
              </a:rPr>
              <a:t> </a:t>
            </a:r>
            <a:r>
              <a:rPr sz="2950" spc="5" dirty="0">
                <a:latin typeface="Arial MT"/>
                <a:cs typeface="Arial MT"/>
              </a:rPr>
              <a:t>present</a:t>
            </a:r>
            <a:r>
              <a:rPr sz="2950" spc="-5" dirty="0">
                <a:latin typeface="Arial MT"/>
                <a:cs typeface="Arial MT"/>
              </a:rPr>
              <a:t> </a:t>
            </a:r>
            <a:r>
              <a:rPr sz="2950" spc="5" dirty="0">
                <a:latin typeface="Arial MT"/>
                <a:cs typeface="Arial MT"/>
              </a:rPr>
              <a:t>the </a:t>
            </a:r>
            <a:r>
              <a:rPr sz="2950" spc="10" dirty="0">
                <a:latin typeface="Arial MT"/>
                <a:cs typeface="Arial MT"/>
              </a:rPr>
              <a:t>same</a:t>
            </a:r>
            <a:r>
              <a:rPr sz="2950" spc="5" dirty="0">
                <a:latin typeface="Arial MT"/>
                <a:cs typeface="Arial MT"/>
              </a:rPr>
              <a:t> samples</a:t>
            </a:r>
            <a:r>
              <a:rPr sz="2950" dirty="0">
                <a:latin typeface="Arial MT"/>
                <a:cs typeface="Arial MT"/>
              </a:rPr>
              <a:t> </a:t>
            </a:r>
            <a:r>
              <a:rPr sz="2950" spc="5" dirty="0">
                <a:latin typeface="Arial MT"/>
                <a:cs typeface="Arial MT"/>
              </a:rPr>
              <a:t>for</a:t>
            </a:r>
            <a:r>
              <a:rPr sz="2950" dirty="0">
                <a:latin typeface="Arial MT"/>
                <a:cs typeface="Arial MT"/>
              </a:rPr>
              <a:t> </a:t>
            </a:r>
            <a:r>
              <a:rPr sz="2950" spc="5" dirty="0">
                <a:latin typeface="Arial MT"/>
                <a:cs typeface="Arial MT"/>
              </a:rPr>
              <a:t>the model</a:t>
            </a:r>
            <a:endParaRPr sz="295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8221345" cy="1093470"/>
          </a:xfrm>
          <a:prstGeom prst="rect">
            <a:avLst/>
          </a:prstGeom>
        </p:spPr>
        <p:txBody>
          <a:bodyPr vert="horz" wrap="square" lIns="0" tIns="13335" rIns="0" bIns="0" rtlCol="0">
            <a:spAutoFit/>
          </a:bodyPr>
          <a:lstStyle/>
          <a:p>
            <a:pPr marL="12700">
              <a:lnSpc>
                <a:spcPct val="100000"/>
              </a:lnSpc>
              <a:spcBef>
                <a:spcPts val="105"/>
              </a:spcBef>
            </a:pPr>
            <a:r>
              <a:rPr sz="7000" spc="-550" dirty="0"/>
              <a:t>V</a:t>
            </a:r>
            <a:r>
              <a:rPr sz="7000" spc="-260" dirty="0"/>
              <a:t>i</a:t>
            </a:r>
            <a:r>
              <a:rPr sz="7000" spc="-275" dirty="0"/>
              <a:t>s</a:t>
            </a:r>
            <a:r>
              <a:rPr sz="7000" spc="-270" dirty="0"/>
              <a:t>u</a:t>
            </a:r>
            <a:r>
              <a:rPr sz="7000" spc="-20" dirty="0"/>
              <a:t>a</a:t>
            </a:r>
            <a:r>
              <a:rPr sz="7000" spc="-285" dirty="0"/>
              <a:t>li</a:t>
            </a:r>
            <a:r>
              <a:rPr sz="7000" spc="-10" dirty="0"/>
              <a:t>z</a:t>
            </a:r>
            <a:r>
              <a:rPr sz="7000" spc="-20" dirty="0"/>
              <a:t>a</a:t>
            </a:r>
            <a:r>
              <a:rPr sz="7000" spc="-10" dirty="0"/>
              <a:t>t</a:t>
            </a:r>
            <a:r>
              <a:rPr sz="7000" spc="-285" dirty="0"/>
              <a:t>i</a:t>
            </a:r>
            <a:r>
              <a:rPr sz="7000" spc="-140" dirty="0"/>
              <a:t>o</a:t>
            </a:r>
            <a:r>
              <a:rPr sz="7000" spc="-125" dirty="0"/>
              <a:t>n</a:t>
            </a:r>
            <a:r>
              <a:rPr sz="7000" spc="-280" dirty="0"/>
              <a:t> </a:t>
            </a:r>
            <a:r>
              <a:rPr sz="7000" spc="-140" dirty="0"/>
              <a:t>o</a:t>
            </a:r>
            <a:r>
              <a:rPr sz="7000" dirty="0"/>
              <a:t>f</a:t>
            </a:r>
            <a:r>
              <a:rPr sz="7000" spc="-280" dirty="0"/>
              <a:t> </a:t>
            </a:r>
            <a:r>
              <a:rPr sz="7000" spc="-140" dirty="0"/>
              <a:t>d</a:t>
            </a:r>
            <a:r>
              <a:rPr sz="7000" spc="-20" dirty="0"/>
              <a:t>a</a:t>
            </a:r>
            <a:r>
              <a:rPr sz="7000" spc="-10" dirty="0"/>
              <a:t>t</a:t>
            </a:r>
            <a:r>
              <a:rPr sz="7000" spc="125" dirty="0"/>
              <a:t>a</a:t>
            </a:r>
            <a:endParaRPr sz="7000"/>
          </a:p>
        </p:txBody>
      </p:sp>
      <p:grpSp>
        <p:nvGrpSpPr>
          <p:cNvPr id="3" name="object 3"/>
          <p:cNvGrpSpPr/>
          <p:nvPr/>
        </p:nvGrpSpPr>
        <p:grpSpPr>
          <a:xfrm>
            <a:off x="823524" y="3309261"/>
            <a:ext cx="10269855" cy="6249670"/>
            <a:chOff x="823524" y="3309261"/>
            <a:chExt cx="10269855" cy="6249670"/>
          </a:xfrm>
        </p:grpSpPr>
        <p:pic>
          <p:nvPicPr>
            <p:cNvPr id="4" name="object 4"/>
            <p:cNvPicPr/>
            <p:nvPr/>
          </p:nvPicPr>
          <p:blipFill>
            <a:blip r:embed="rId2" cstate="print"/>
            <a:stretch>
              <a:fillRect/>
            </a:stretch>
          </p:blipFill>
          <p:spPr>
            <a:xfrm>
              <a:off x="928233" y="3382557"/>
              <a:ext cx="10060098" cy="5977130"/>
            </a:xfrm>
            <a:prstGeom prst="rect">
              <a:avLst/>
            </a:prstGeom>
          </p:spPr>
        </p:pic>
        <p:pic>
          <p:nvPicPr>
            <p:cNvPr id="5" name="object 5"/>
            <p:cNvPicPr/>
            <p:nvPr/>
          </p:nvPicPr>
          <p:blipFill>
            <a:blip r:embed="rId3" cstate="print"/>
            <a:stretch>
              <a:fillRect/>
            </a:stretch>
          </p:blipFill>
          <p:spPr>
            <a:xfrm>
              <a:off x="823524" y="3309261"/>
              <a:ext cx="10269516" cy="6249373"/>
            </a:xfrm>
            <a:prstGeom prst="rect">
              <a:avLst/>
            </a:prstGeom>
          </p:spPr>
        </p:pic>
      </p:grpSp>
      <p:sp>
        <p:nvSpPr>
          <p:cNvPr id="6" name="object 6"/>
          <p:cNvSpPr txBox="1"/>
          <p:nvPr/>
        </p:nvSpPr>
        <p:spPr>
          <a:xfrm>
            <a:off x="12014451" y="1634797"/>
            <a:ext cx="6789420" cy="8008620"/>
          </a:xfrm>
          <a:prstGeom prst="rect">
            <a:avLst/>
          </a:prstGeom>
        </p:spPr>
        <p:txBody>
          <a:bodyPr vert="horz" wrap="square" lIns="0" tIns="33655" rIns="0" bIns="0" rtlCol="0">
            <a:spAutoFit/>
          </a:bodyPr>
          <a:lstStyle/>
          <a:p>
            <a:pPr marL="274320" marR="5080" indent="-262255">
              <a:lnSpc>
                <a:spcPts val="4120"/>
              </a:lnSpc>
              <a:spcBef>
                <a:spcPts val="265"/>
              </a:spcBef>
              <a:buSzPct val="123188"/>
              <a:buChar char="•"/>
              <a:tabLst>
                <a:tab pos="274955" algn="l"/>
              </a:tabLst>
            </a:pPr>
            <a:r>
              <a:rPr sz="3450" spc="5" dirty="0">
                <a:latin typeface="Arial MT"/>
                <a:cs typeface="Arial MT"/>
              </a:rPr>
              <a:t>More than 70% of </a:t>
            </a:r>
            <a:r>
              <a:rPr sz="3450" dirty="0">
                <a:latin typeface="Arial MT"/>
                <a:cs typeface="Arial MT"/>
              </a:rPr>
              <a:t>the </a:t>
            </a:r>
            <a:r>
              <a:rPr sz="3450" spc="5" dirty="0">
                <a:latin typeface="Arial MT"/>
                <a:cs typeface="Arial MT"/>
              </a:rPr>
              <a:t>words in </a:t>
            </a:r>
            <a:r>
              <a:rPr sz="3450" spc="10" dirty="0">
                <a:latin typeface="Arial MT"/>
                <a:cs typeface="Arial MT"/>
              </a:rPr>
              <a:t> </a:t>
            </a:r>
            <a:r>
              <a:rPr sz="3450" dirty="0">
                <a:latin typeface="Arial MT"/>
                <a:cs typeface="Arial MT"/>
              </a:rPr>
              <a:t>the </a:t>
            </a:r>
            <a:r>
              <a:rPr sz="3450" spc="5" dirty="0">
                <a:latin typeface="Arial MT"/>
                <a:cs typeface="Arial MT"/>
              </a:rPr>
              <a:t>news fakes were not found in </a:t>
            </a:r>
            <a:r>
              <a:rPr sz="3450" spc="-944" dirty="0">
                <a:latin typeface="Arial MT"/>
                <a:cs typeface="Arial MT"/>
              </a:rPr>
              <a:t> </a:t>
            </a:r>
            <a:r>
              <a:rPr sz="3450" dirty="0">
                <a:latin typeface="Arial MT"/>
                <a:cs typeface="Arial MT"/>
              </a:rPr>
              <a:t>the dictionary </a:t>
            </a:r>
            <a:r>
              <a:rPr sz="3450" spc="5" dirty="0">
                <a:latin typeface="Arial MT"/>
                <a:cs typeface="Arial MT"/>
              </a:rPr>
              <a:t>used </a:t>
            </a:r>
            <a:r>
              <a:rPr sz="3450" dirty="0">
                <a:latin typeface="Arial MT"/>
                <a:cs typeface="Arial MT"/>
              </a:rPr>
              <a:t>for </a:t>
            </a:r>
            <a:r>
              <a:rPr sz="3450" spc="5" dirty="0">
                <a:latin typeface="Arial MT"/>
                <a:cs typeface="Arial MT"/>
              </a:rPr>
              <a:t> </a:t>
            </a:r>
            <a:r>
              <a:rPr sz="3450" dirty="0">
                <a:latin typeface="Arial MT"/>
                <a:cs typeface="Arial MT"/>
              </a:rPr>
              <a:t>verification, it is </a:t>
            </a:r>
            <a:r>
              <a:rPr sz="3450" spc="5" dirty="0">
                <a:latin typeface="Arial MT"/>
                <a:cs typeface="Arial MT"/>
              </a:rPr>
              <a:t>important </a:t>
            </a:r>
            <a:r>
              <a:rPr sz="3450" dirty="0">
                <a:latin typeface="Arial MT"/>
                <a:cs typeface="Arial MT"/>
              </a:rPr>
              <a:t>to </a:t>
            </a:r>
            <a:r>
              <a:rPr sz="3450" spc="5" dirty="0">
                <a:latin typeface="Arial MT"/>
                <a:cs typeface="Arial MT"/>
              </a:rPr>
              <a:t> make </a:t>
            </a:r>
            <a:r>
              <a:rPr sz="3450" dirty="0">
                <a:latin typeface="Arial MT"/>
                <a:cs typeface="Arial MT"/>
              </a:rPr>
              <a:t>it </a:t>
            </a:r>
            <a:r>
              <a:rPr sz="3450" spc="5" dirty="0">
                <a:latin typeface="Arial MT"/>
                <a:cs typeface="Arial MT"/>
              </a:rPr>
              <a:t>clear </a:t>
            </a:r>
            <a:r>
              <a:rPr sz="3450" dirty="0">
                <a:latin typeface="Arial MT"/>
                <a:cs typeface="Arial MT"/>
              </a:rPr>
              <a:t>that it is </a:t>
            </a:r>
            <a:r>
              <a:rPr sz="3450" spc="5" dirty="0">
                <a:latin typeface="Arial MT"/>
                <a:cs typeface="Arial MT"/>
              </a:rPr>
              <a:t>not a </a:t>
            </a:r>
            <a:r>
              <a:rPr sz="3450" spc="10" dirty="0">
                <a:latin typeface="Arial MT"/>
                <a:cs typeface="Arial MT"/>
              </a:rPr>
              <a:t> </a:t>
            </a:r>
            <a:r>
              <a:rPr sz="3450" dirty="0">
                <a:latin typeface="Arial MT"/>
                <a:cs typeface="Arial MT"/>
              </a:rPr>
              <a:t>perfect dictionary </a:t>
            </a:r>
            <a:r>
              <a:rPr sz="3450" spc="5" dirty="0">
                <a:latin typeface="Arial MT"/>
                <a:cs typeface="Arial MT"/>
              </a:rPr>
              <a:t>but </a:t>
            </a:r>
            <a:r>
              <a:rPr sz="3450" dirty="0">
                <a:latin typeface="Arial MT"/>
                <a:cs typeface="Arial MT"/>
              </a:rPr>
              <a:t>that it </a:t>
            </a:r>
            <a:r>
              <a:rPr sz="3450" spc="5" dirty="0">
                <a:latin typeface="Arial MT"/>
                <a:cs typeface="Arial MT"/>
              </a:rPr>
              <a:t> already brings </a:t>
            </a:r>
            <a:r>
              <a:rPr sz="3450" dirty="0">
                <a:latin typeface="Arial MT"/>
                <a:cs typeface="Arial MT"/>
              </a:rPr>
              <a:t>this </a:t>
            </a:r>
            <a:r>
              <a:rPr sz="3450" spc="5" dirty="0">
                <a:latin typeface="Arial MT"/>
                <a:cs typeface="Arial MT"/>
              </a:rPr>
              <a:t>section </a:t>
            </a:r>
            <a:r>
              <a:rPr sz="3450" dirty="0">
                <a:latin typeface="Arial MT"/>
                <a:cs typeface="Arial MT"/>
              </a:rPr>
              <a:t>that </a:t>
            </a:r>
            <a:r>
              <a:rPr sz="3450" spc="5" dirty="0">
                <a:latin typeface="Arial MT"/>
                <a:cs typeface="Arial MT"/>
              </a:rPr>
              <a:t> many</a:t>
            </a:r>
            <a:r>
              <a:rPr sz="3450" spc="-20" dirty="0">
                <a:latin typeface="Arial MT"/>
                <a:cs typeface="Arial MT"/>
              </a:rPr>
              <a:t> </a:t>
            </a:r>
            <a:r>
              <a:rPr sz="3450" spc="5" dirty="0">
                <a:latin typeface="Arial MT"/>
                <a:cs typeface="Arial MT"/>
              </a:rPr>
              <a:t>words</a:t>
            </a:r>
            <a:r>
              <a:rPr sz="3450" spc="-15" dirty="0">
                <a:latin typeface="Arial MT"/>
                <a:cs typeface="Arial MT"/>
              </a:rPr>
              <a:t> </a:t>
            </a:r>
            <a:r>
              <a:rPr sz="3450" spc="5" dirty="0">
                <a:latin typeface="Arial MT"/>
                <a:cs typeface="Arial MT"/>
              </a:rPr>
              <a:t>are</a:t>
            </a:r>
            <a:r>
              <a:rPr sz="3450" spc="-15" dirty="0">
                <a:latin typeface="Arial MT"/>
                <a:cs typeface="Arial MT"/>
              </a:rPr>
              <a:t> </a:t>
            </a:r>
            <a:r>
              <a:rPr sz="3450" spc="5" dirty="0">
                <a:latin typeface="Arial MT"/>
                <a:cs typeface="Arial MT"/>
              </a:rPr>
              <a:t>really</a:t>
            </a:r>
            <a:r>
              <a:rPr sz="3450" spc="-15" dirty="0">
                <a:latin typeface="Arial MT"/>
                <a:cs typeface="Arial MT"/>
              </a:rPr>
              <a:t> </a:t>
            </a:r>
            <a:r>
              <a:rPr sz="3450" spc="5" dirty="0">
                <a:latin typeface="Arial MT"/>
                <a:cs typeface="Arial MT"/>
              </a:rPr>
              <a:t>misspelled</a:t>
            </a:r>
            <a:endParaRPr sz="3450">
              <a:latin typeface="Arial MT"/>
              <a:cs typeface="Arial MT"/>
            </a:endParaRPr>
          </a:p>
          <a:p>
            <a:pPr marL="274320" marR="319405" indent="-262255">
              <a:lnSpc>
                <a:spcPts val="4120"/>
              </a:lnSpc>
              <a:spcBef>
                <a:spcPts val="990"/>
              </a:spcBef>
              <a:buSzPct val="123188"/>
              <a:buChar char="•"/>
              <a:tabLst>
                <a:tab pos="274955" algn="l"/>
              </a:tabLst>
            </a:pPr>
            <a:r>
              <a:rPr sz="3450" spc="5" dirty="0">
                <a:latin typeface="Arial MT"/>
                <a:cs typeface="Arial MT"/>
              </a:rPr>
              <a:t>but so </a:t>
            </a:r>
            <a:r>
              <a:rPr sz="3450" dirty="0">
                <a:latin typeface="Arial MT"/>
                <a:cs typeface="Arial MT"/>
              </a:rPr>
              <a:t>far </a:t>
            </a:r>
            <a:r>
              <a:rPr sz="3450" spc="5" dirty="0">
                <a:latin typeface="Arial MT"/>
                <a:cs typeface="Arial MT"/>
              </a:rPr>
              <a:t>everything </a:t>
            </a:r>
            <a:r>
              <a:rPr sz="3450" dirty="0">
                <a:latin typeface="Arial MT"/>
                <a:cs typeface="Arial MT"/>
              </a:rPr>
              <a:t>that </a:t>
            </a:r>
            <a:r>
              <a:rPr sz="3450" spc="5" dirty="0">
                <a:latin typeface="Arial MT"/>
                <a:cs typeface="Arial MT"/>
              </a:rPr>
              <a:t>has </a:t>
            </a:r>
            <a:r>
              <a:rPr sz="3450" spc="10" dirty="0">
                <a:latin typeface="Arial MT"/>
                <a:cs typeface="Arial MT"/>
              </a:rPr>
              <a:t> </a:t>
            </a:r>
            <a:r>
              <a:rPr sz="3450" spc="5" dirty="0">
                <a:latin typeface="Arial MT"/>
                <a:cs typeface="Arial MT"/>
              </a:rPr>
              <a:t>been</a:t>
            </a:r>
            <a:r>
              <a:rPr sz="3450" spc="-10" dirty="0">
                <a:latin typeface="Arial MT"/>
                <a:cs typeface="Arial MT"/>
              </a:rPr>
              <a:t> </a:t>
            </a:r>
            <a:r>
              <a:rPr sz="3450" spc="5" dirty="0">
                <a:latin typeface="Arial MT"/>
                <a:cs typeface="Arial MT"/>
              </a:rPr>
              <a:t>done</a:t>
            </a:r>
            <a:r>
              <a:rPr sz="3450" spc="-10" dirty="0">
                <a:latin typeface="Arial MT"/>
                <a:cs typeface="Arial MT"/>
              </a:rPr>
              <a:t> </a:t>
            </a:r>
            <a:r>
              <a:rPr sz="3450" spc="5" dirty="0">
                <a:latin typeface="Arial MT"/>
                <a:cs typeface="Arial MT"/>
              </a:rPr>
              <a:t>has</a:t>
            </a:r>
            <a:r>
              <a:rPr sz="3450" spc="-10" dirty="0">
                <a:latin typeface="Arial MT"/>
                <a:cs typeface="Arial MT"/>
              </a:rPr>
              <a:t> </a:t>
            </a:r>
            <a:r>
              <a:rPr sz="3450" spc="5" dirty="0">
                <a:latin typeface="Arial MT"/>
                <a:cs typeface="Arial MT"/>
              </a:rPr>
              <a:t>been</a:t>
            </a:r>
            <a:r>
              <a:rPr sz="3450" spc="-10" dirty="0">
                <a:latin typeface="Arial MT"/>
                <a:cs typeface="Arial MT"/>
              </a:rPr>
              <a:t> </a:t>
            </a:r>
            <a:r>
              <a:rPr sz="3450" spc="5" dirty="0">
                <a:latin typeface="Arial MT"/>
                <a:cs typeface="Arial MT"/>
              </a:rPr>
              <a:t>in</a:t>
            </a:r>
            <a:r>
              <a:rPr sz="3450" spc="-10" dirty="0">
                <a:latin typeface="Arial MT"/>
                <a:cs typeface="Arial MT"/>
              </a:rPr>
              <a:t> </a:t>
            </a:r>
            <a:r>
              <a:rPr sz="3450" dirty="0">
                <a:latin typeface="Arial MT"/>
                <a:cs typeface="Arial MT"/>
              </a:rPr>
              <a:t>the</a:t>
            </a:r>
            <a:r>
              <a:rPr sz="3450" spc="-10" dirty="0">
                <a:latin typeface="Arial MT"/>
                <a:cs typeface="Arial MT"/>
              </a:rPr>
              <a:t> </a:t>
            </a:r>
            <a:r>
              <a:rPr sz="3450" spc="5" dirty="0">
                <a:latin typeface="Arial MT"/>
                <a:cs typeface="Arial MT"/>
              </a:rPr>
              <a:t>data </a:t>
            </a:r>
            <a:r>
              <a:rPr sz="3450" spc="-940" dirty="0">
                <a:latin typeface="Arial MT"/>
                <a:cs typeface="Arial MT"/>
              </a:rPr>
              <a:t> </a:t>
            </a:r>
            <a:r>
              <a:rPr sz="3450" spc="5" dirty="0">
                <a:latin typeface="Arial MT"/>
                <a:cs typeface="Arial MT"/>
              </a:rPr>
              <a:t>without any preprocessing, so </a:t>
            </a:r>
            <a:r>
              <a:rPr sz="3450" spc="10" dirty="0">
                <a:latin typeface="Arial MT"/>
                <a:cs typeface="Arial MT"/>
              </a:rPr>
              <a:t> </a:t>
            </a:r>
            <a:r>
              <a:rPr sz="3450" dirty="0">
                <a:latin typeface="Arial MT"/>
                <a:cs typeface="Arial MT"/>
              </a:rPr>
              <a:t>let's </a:t>
            </a:r>
            <a:r>
              <a:rPr sz="3450" spc="5" dirty="0">
                <a:latin typeface="Arial MT"/>
                <a:cs typeface="Arial MT"/>
              </a:rPr>
              <a:t>apply a preprocessing </a:t>
            </a:r>
            <a:r>
              <a:rPr sz="3450" dirty="0">
                <a:latin typeface="Arial MT"/>
                <a:cs typeface="Arial MT"/>
              </a:rPr>
              <a:t>that </a:t>
            </a:r>
            <a:r>
              <a:rPr sz="3450" spc="5" dirty="0">
                <a:latin typeface="Arial MT"/>
                <a:cs typeface="Arial MT"/>
              </a:rPr>
              <a:t> </a:t>
            </a:r>
            <a:r>
              <a:rPr sz="3450" dirty="0">
                <a:latin typeface="Arial MT"/>
                <a:cs typeface="Arial MT"/>
              </a:rPr>
              <a:t>clears </a:t>
            </a:r>
            <a:r>
              <a:rPr sz="3450" spc="5" dirty="0">
                <a:latin typeface="Arial MT"/>
                <a:cs typeface="Arial MT"/>
              </a:rPr>
              <a:t>some characters and </a:t>
            </a:r>
            <a:r>
              <a:rPr sz="3450" spc="10" dirty="0">
                <a:latin typeface="Arial MT"/>
                <a:cs typeface="Arial MT"/>
              </a:rPr>
              <a:t> </a:t>
            </a:r>
            <a:r>
              <a:rPr sz="3450" spc="5" dirty="0">
                <a:latin typeface="Arial MT"/>
                <a:cs typeface="Arial MT"/>
              </a:rPr>
              <a:t>normalizes </a:t>
            </a:r>
            <a:r>
              <a:rPr sz="3450" dirty="0">
                <a:latin typeface="Arial MT"/>
                <a:cs typeface="Arial MT"/>
              </a:rPr>
              <a:t>the text </a:t>
            </a:r>
            <a:r>
              <a:rPr sz="3450" spc="5" dirty="0">
                <a:latin typeface="Arial MT"/>
                <a:cs typeface="Arial MT"/>
              </a:rPr>
              <a:t>so </a:t>
            </a:r>
            <a:r>
              <a:rPr sz="3450" dirty="0">
                <a:latin typeface="Arial MT"/>
                <a:cs typeface="Arial MT"/>
              </a:rPr>
              <a:t>that </a:t>
            </a:r>
            <a:r>
              <a:rPr sz="3450" spc="5" dirty="0">
                <a:latin typeface="Arial MT"/>
                <a:cs typeface="Arial MT"/>
              </a:rPr>
              <a:t>we </a:t>
            </a:r>
            <a:r>
              <a:rPr sz="3450" spc="10" dirty="0">
                <a:latin typeface="Arial MT"/>
                <a:cs typeface="Arial MT"/>
              </a:rPr>
              <a:t> </a:t>
            </a:r>
            <a:r>
              <a:rPr sz="3450" spc="5" dirty="0">
                <a:latin typeface="Arial MT"/>
                <a:cs typeface="Arial MT"/>
              </a:rPr>
              <a:t>can</a:t>
            </a:r>
            <a:r>
              <a:rPr sz="3450" spc="-5" dirty="0">
                <a:latin typeface="Arial MT"/>
                <a:cs typeface="Arial MT"/>
              </a:rPr>
              <a:t> </a:t>
            </a:r>
            <a:r>
              <a:rPr sz="3450" spc="5" dirty="0">
                <a:latin typeface="Arial MT"/>
                <a:cs typeface="Arial MT"/>
              </a:rPr>
              <a:t>compare</a:t>
            </a:r>
            <a:r>
              <a:rPr sz="3450" spc="-5" dirty="0">
                <a:latin typeface="Arial MT"/>
                <a:cs typeface="Arial MT"/>
              </a:rPr>
              <a:t> </a:t>
            </a:r>
            <a:r>
              <a:rPr sz="3450" spc="5" dirty="0">
                <a:latin typeface="Arial MT"/>
                <a:cs typeface="Arial MT"/>
              </a:rPr>
              <a:t>again</a:t>
            </a:r>
            <a:endParaRPr sz="345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8221345" cy="1093470"/>
          </a:xfrm>
          <a:prstGeom prst="rect">
            <a:avLst/>
          </a:prstGeom>
        </p:spPr>
        <p:txBody>
          <a:bodyPr vert="horz" wrap="square" lIns="0" tIns="13335" rIns="0" bIns="0" rtlCol="0">
            <a:spAutoFit/>
          </a:bodyPr>
          <a:lstStyle/>
          <a:p>
            <a:pPr marL="12700">
              <a:lnSpc>
                <a:spcPct val="100000"/>
              </a:lnSpc>
              <a:spcBef>
                <a:spcPts val="105"/>
              </a:spcBef>
            </a:pPr>
            <a:r>
              <a:rPr sz="7000" spc="-550" dirty="0"/>
              <a:t>V</a:t>
            </a:r>
            <a:r>
              <a:rPr sz="7000" spc="-260" dirty="0"/>
              <a:t>i</a:t>
            </a:r>
            <a:r>
              <a:rPr sz="7000" spc="-275" dirty="0"/>
              <a:t>s</a:t>
            </a:r>
            <a:r>
              <a:rPr sz="7000" spc="-270" dirty="0"/>
              <a:t>u</a:t>
            </a:r>
            <a:r>
              <a:rPr sz="7000" spc="-20" dirty="0"/>
              <a:t>a</a:t>
            </a:r>
            <a:r>
              <a:rPr sz="7000" spc="-285" dirty="0"/>
              <a:t>li</a:t>
            </a:r>
            <a:r>
              <a:rPr sz="7000" spc="-10" dirty="0"/>
              <a:t>z</a:t>
            </a:r>
            <a:r>
              <a:rPr sz="7000" spc="-20" dirty="0"/>
              <a:t>a</a:t>
            </a:r>
            <a:r>
              <a:rPr sz="7000" spc="-10" dirty="0"/>
              <a:t>t</a:t>
            </a:r>
            <a:r>
              <a:rPr sz="7000" spc="-285" dirty="0"/>
              <a:t>i</a:t>
            </a:r>
            <a:r>
              <a:rPr sz="7000" spc="-140" dirty="0"/>
              <a:t>o</a:t>
            </a:r>
            <a:r>
              <a:rPr sz="7000" spc="-125" dirty="0"/>
              <a:t>n</a:t>
            </a:r>
            <a:r>
              <a:rPr sz="7000" spc="-280" dirty="0"/>
              <a:t> </a:t>
            </a:r>
            <a:r>
              <a:rPr sz="7000" spc="-140" dirty="0"/>
              <a:t>o</a:t>
            </a:r>
            <a:r>
              <a:rPr sz="7000" dirty="0"/>
              <a:t>f</a:t>
            </a:r>
            <a:r>
              <a:rPr sz="7000" spc="-280" dirty="0"/>
              <a:t> </a:t>
            </a:r>
            <a:r>
              <a:rPr sz="7000" spc="-140" dirty="0"/>
              <a:t>d</a:t>
            </a:r>
            <a:r>
              <a:rPr sz="7000" spc="-20" dirty="0"/>
              <a:t>a</a:t>
            </a:r>
            <a:r>
              <a:rPr sz="7000" spc="-10" dirty="0"/>
              <a:t>t</a:t>
            </a:r>
            <a:r>
              <a:rPr sz="7000" spc="125" dirty="0"/>
              <a:t>a</a:t>
            </a:r>
            <a:endParaRPr sz="7000"/>
          </a:p>
        </p:txBody>
      </p:sp>
      <p:grpSp>
        <p:nvGrpSpPr>
          <p:cNvPr id="3" name="object 3"/>
          <p:cNvGrpSpPr/>
          <p:nvPr/>
        </p:nvGrpSpPr>
        <p:grpSpPr>
          <a:xfrm>
            <a:off x="984062" y="2034839"/>
            <a:ext cx="10841990" cy="8549005"/>
            <a:chOff x="984062" y="2034839"/>
            <a:chExt cx="10841990" cy="8549005"/>
          </a:xfrm>
        </p:grpSpPr>
        <p:pic>
          <p:nvPicPr>
            <p:cNvPr id="4" name="object 4"/>
            <p:cNvPicPr/>
            <p:nvPr/>
          </p:nvPicPr>
          <p:blipFill>
            <a:blip r:embed="rId2" cstate="print"/>
            <a:stretch>
              <a:fillRect/>
            </a:stretch>
          </p:blipFill>
          <p:spPr>
            <a:xfrm>
              <a:off x="1088772" y="2108135"/>
              <a:ext cx="10632451" cy="8276666"/>
            </a:xfrm>
            <a:prstGeom prst="rect">
              <a:avLst/>
            </a:prstGeom>
          </p:spPr>
        </p:pic>
        <p:pic>
          <p:nvPicPr>
            <p:cNvPr id="5" name="object 5"/>
            <p:cNvPicPr/>
            <p:nvPr/>
          </p:nvPicPr>
          <p:blipFill>
            <a:blip r:embed="rId3" cstate="print"/>
            <a:stretch>
              <a:fillRect/>
            </a:stretch>
          </p:blipFill>
          <p:spPr>
            <a:xfrm>
              <a:off x="984062" y="2034839"/>
              <a:ext cx="10841868" cy="8548909"/>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8221345" cy="1093470"/>
          </a:xfrm>
          <a:prstGeom prst="rect">
            <a:avLst/>
          </a:prstGeom>
        </p:spPr>
        <p:txBody>
          <a:bodyPr vert="horz" wrap="square" lIns="0" tIns="13335" rIns="0" bIns="0" rtlCol="0">
            <a:spAutoFit/>
          </a:bodyPr>
          <a:lstStyle/>
          <a:p>
            <a:pPr marL="12700">
              <a:lnSpc>
                <a:spcPct val="100000"/>
              </a:lnSpc>
              <a:spcBef>
                <a:spcPts val="105"/>
              </a:spcBef>
            </a:pPr>
            <a:r>
              <a:rPr sz="7000" spc="-550" dirty="0"/>
              <a:t>V</a:t>
            </a:r>
            <a:r>
              <a:rPr sz="7000" spc="-260" dirty="0"/>
              <a:t>i</a:t>
            </a:r>
            <a:r>
              <a:rPr sz="7000" spc="-275" dirty="0"/>
              <a:t>s</a:t>
            </a:r>
            <a:r>
              <a:rPr sz="7000" spc="-270" dirty="0"/>
              <a:t>u</a:t>
            </a:r>
            <a:r>
              <a:rPr sz="7000" spc="-20" dirty="0"/>
              <a:t>a</a:t>
            </a:r>
            <a:r>
              <a:rPr sz="7000" spc="-285" dirty="0"/>
              <a:t>li</a:t>
            </a:r>
            <a:r>
              <a:rPr sz="7000" spc="-10" dirty="0"/>
              <a:t>z</a:t>
            </a:r>
            <a:r>
              <a:rPr sz="7000" spc="-20" dirty="0"/>
              <a:t>a</a:t>
            </a:r>
            <a:r>
              <a:rPr sz="7000" spc="-10" dirty="0"/>
              <a:t>t</a:t>
            </a:r>
            <a:r>
              <a:rPr sz="7000" spc="-285" dirty="0"/>
              <a:t>i</a:t>
            </a:r>
            <a:r>
              <a:rPr sz="7000" spc="-140" dirty="0"/>
              <a:t>o</a:t>
            </a:r>
            <a:r>
              <a:rPr sz="7000" spc="-125" dirty="0"/>
              <a:t>n</a:t>
            </a:r>
            <a:r>
              <a:rPr sz="7000" spc="-280" dirty="0"/>
              <a:t> </a:t>
            </a:r>
            <a:r>
              <a:rPr sz="7000" spc="-140" dirty="0"/>
              <a:t>o</a:t>
            </a:r>
            <a:r>
              <a:rPr sz="7000" dirty="0"/>
              <a:t>f</a:t>
            </a:r>
            <a:r>
              <a:rPr sz="7000" spc="-280" dirty="0"/>
              <a:t> </a:t>
            </a:r>
            <a:r>
              <a:rPr sz="7000" spc="-140" dirty="0"/>
              <a:t>d</a:t>
            </a:r>
            <a:r>
              <a:rPr sz="7000" spc="-20" dirty="0"/>
              <a:t>a</a:t>
            </a:r>
            <a:r>
              <a:rPr sz="7000" spc="-10" dirty="0"/>
              <a:t>t</a:t>
            </a:r>
            <a:r>
              <a:rPr sz="7000" spc="125" dirty="0"/>
              <a:t>a</a:t>
            </a:r>
            <a:endParaRPr sz="7000"/>
          </a:p>
        </p:txBody>
      </p:sp>
      <p:grpSp>
        <p:nvGrpSpPr>
          <p:cNvPr id="3" name="object 3"/>
          <p:cNvGrpSpPr/>
          <p:nvPr/>
        </p:nvGrpSpPr>
        <p:grpSpPr>
          <a:xfrm>
            <a:off x="1028085" y="2060322"/>
            <a:ext cx="10988675" cy="8698230"/>
            <a:chOff x="1028085" y="2060322"/>
            <a:chExt cx="10988675" cy="8698230"/>
          </a:xfrm>
        </p:grpSpPr>
        <p:pic>
          <p:nvPicPr>
            <p:cNvPr id="4" name="object 4"/>
            <p:cNvPicPr/>
            <p:nvPr/>
          </p:nvPicPr>
          <p:blipFill>
            <a:blip r:embed="rId2" cstate="print"/>
            <a:stretch>
              <a:fillRect/>
            </a:stretch>
          </p:blipFill>
          <p:spPr>
            <a:xfrm>
              <a:off x="1132793" y="2133618"/>
              <a:ext cx="10779252" cy="8425916"/>
            </a:xfrm>
            <a:prstGeom prst="rect">
              <a:avLst/>
            </a:prstGeom>
          </p:spPr>
        </p:pic>
        <p:pic>
          <p:nvPicPr>
            <p:cNvPr id="5" name="object 5"/>
            <p:cNvPicPr/>
            <p:nvPr/>
          </p:nvPicPr>
          <p:blipFill>
            <a:blip r:embed="rId3" cstate="print"/>
            <a:stretch>
              <a:fillRect/>
            </a:stretch>
          </p:blipFill>
          <p:spPr>
            <a:xfrm>
              <a:off x="1028085" y="2060322"/>
              <a:ext cx="10988670" cy="8698159"/>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8221345" cy="1093470"/>
          </a:xfrm>
          <a:prstGeom prst="rect">
            <a:avLst/>
          </a:prstGeom>
        </p:spPr>
        <p:txBody>
          <a:bodyPr vert="horz" wrap="square" lIns="0" tIns="13335" rIns="0" bIns="0" rtlCol="0">
            <a:spAutoFit/>
          </a:bodyPr>
          <a:lstStyle/>
          <a:p>
            <a:pPr marL="12700">
              <a:lnSpc>
                <a:spcPct val="100000"/>
              </a:lnSpc>
              <a:spcBef>
                <a:spcPts val="105"/>
              </a:spcBef>
            </a:pPr>
            <a:r>
              <a:rPr sz="7000" spc="-550" dirty="0"/>
              <a:t>V</a:t>
            </a:r>
            <a:r>
              <a:rPr sz="7000" spc="-260" dirty="0"/>
              <a:t>i</a:t>
            </a:r>
            <a:r>
              <a:rPr sz="7000" spc="-275" dirty="0"/>
              <a:t>s</a:t>
            </a:r>
            <a:r>
              <a:rPr sz="7000" spc="-270" dirty="0"/>
              <a:t>u</a:t>
            </a:r>
            <a:r>
              <a:rPr sz="7000" spc="-20" dirty="0"/>
              <a:t>a</a:t>
            </a:r>
            <a:r>
              <a:rPr sz="7000" spc="-285" dirty="0"/>
              <a:t>li</a:t>
            </a:r>
            <a:r>
              <a:rPr sz="7000" spc="-10" dirty="0"/>
              <a:t>z</a:t>
            </a:r>
            <a:r>
              <a:rPr sz="7000" spc="-20" dirty="0"/>
              <a:t>a</a:t>
            </a:r>
            <a:r>
              <a:rPr sz="7000" spc="-10" dirty="0"/>
              <a:t>t</a:t>
            </a:r>
            <a:r>
              <a:rPr sz="7000" spc="-285" dirty="0"/>
              <a:t>i</a:t>
            </a:r>
            <a:r>
              <a:rPr sz="7000" spc="-140" dirty="0"/>
              <a:t>o</a:t>
            </a:r>
            <a:r>
              <a:rPr sz="7000" spc="-125" dirty="0"/>
              <a:t>n</a:t>
            </a:r>
            <a:r>
              <a:rPr sz="7000" spc="-280" dirty="0"/>
              <a:t> </a:t>
            </a:r>
            <a:r>
              <a:rPr sz="7000" spc="-140" dirty="0"/>
              <a:t>o</a:t>
            </a:r>
            <a:r>
              <a:rPr sz="7000" dirty="0"/>
              <a:t>f</a:t>
            </a:r>
            <a:r>
              <a:rPr sz="7000" spc="-280" dirty="0"/>
              <a:t> </a:t>
            </a:r>
            <a:r>
              <a:rPr sz="7000" spc="-140" dirty="0"/>
              <a:t>d</a:t>
            </a:r>
            <a:r>
              <a:rPr sz="7000" spc="-20" dirty="0"/>
              <a:t>a</a:t>
            </a:r>
            <a:r>
              <a:rPr sz="7000" spc="-10" dirty="0"/>
              <a:t>t</a:t>
            </a:r>
            <a:r>
              <a:rPr sz="7000" spc="125" dirty="0"/>
              <a:t>a</a:t>
            </a:r>
            <a:endParaRPr sz="7000"/>
          </a:p>
        </p:txBody>
      </p:sp>
      <p:pic>
        <p:nvPicPr>
          <p:cNvPr id="3" name="object 3"/>
          <p:cNvPicPr/>
          <p:nvPr/>
        </p:nvPicPr>
        <p:blipFill>
          <a:blip r:embed="rId2" cstate="print"/>
          <a:stretch>
            <a:fillRect/>
          </a:stretch>
        </p:blipFill>
        <p:spPr>
          <a:xfrm>
            <a:off x="934744" y="2309642"/>
            <a:ext cx="17599663" cy="84831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3249295" cy="1093470"/>
          </a:xfrm>
          <a:prstGeom prst="rect">
            <a:avLst/>
          </a:prstGeom>
        </p:spPr>
        <p:txBody>
          <a:bodyPr vert="horz" wrap="square" lIns="0" tIns="13335" rIns="0" bIns="0" rtlCol="0">
            <a:spAutoFit/>
          </a:bodyPr>
          <a:lstStyle/>
          <a:p>
            <a:pPr marL="12700">
              <a:lnSpc>
                <a:spcPct val="100000"/>
              </a:lnSpc>
              <a:spcBef>
                <a:spcPts val="105"/>
              </a:spcBef>
            </a:pPr>
            <a:r>
              <a:rPr sz="7000" spc="-195" dirty="0"/>
              <a:t>Insights</a:t>
            </a:r>
            <a:endParaRPr sz="7000"/>
          </a:p>
        </p:txBody>
      </p:sp>
      <p:sp>
        <p:nvSpPr>
          <p:cNvPr id="3" name="object 3"/>
          <p:cNvSpPr txBox="1"/>
          <p:nvPr/>
        </p:nvSpPr>
        <p:spPr>
          <a:xfrm>
            <a:off x="1139097" y="2342350"/>
            <a:ext cx="17720945" cy="4097020"/>
          </a:xfrm>
          <a:prstGeom prst="rect">
            <a:avLst/>
          </a:prstGeom>
        </p:spPr>
        <p:txBody>
          <a:bodyPr vert="horz" wrap="square" lIns="0" tIns="37465" rIns="0" bIns="0" rtlCol="0">
            <a:spAutoFit/>
          </a:bodyPr>
          <a:lstStyle/>
          <a:p>
            <a:pPr marL="274320" marR="535940" indent="-262255">
              <a:lnSpc>
                <a:spcPts val="6350"/>
              </a:lnSpc>
              <a:spcBef>
                <a:spcPts val="295"/>
              </a:spcBef>
              <a:buSzPct val="121904"/>
              <a:buChar char="•"/>
              <a:tabLst>
                <a:tab pos="302260" algn="l"/>
              </a:tabLst>
            </a:pPr>
            <a:r>
              <a:rPr sz="5250" spc="10" dirty="0">
                <a:latin typeface="Arial MT"/>
                <a:cs typeface="Arial MT"/>
              </a:rPr>
              <a:t>Our dataset has </a:t>
            </a:r>
            <a:r>
              <a:rPr sz="5250" spc="15" dirty="0">
                <a:latin typeface="Arial MT"/>
                <a:cs typeface="Arial MT"/>
              </a:rPr>
              <a:t>more </a:t>
            </a:r>
            <a:r>
              <a:rPr sz="5250" spc="5" dirty="0">
                <a:latin typeface="Arial MT"/>
                <a:cs typeface="Arial MT"/>
              </a:rPr>
              <a:t>political </a:t>
            </a:r>
            <a:r>
              <a:rPr sz="5250" spc="15" dirty="0">
                <a:latin typeface="Arial MT"/>
                <a:cs typeface="Arial MT"/>
              </a:rPr>
              <a:t>news </a:t>
            </a:r>
            <a:r>
              <a:rPr sz="5250" spc="10" dirty="0">
                <a:latin typeface="Arial MT"/>
                <a:cs typeface="Arial MT"/>
              </a:rPr>
              <a:t>than any other </a:t>
            </a:r>
            <a:r>
              <a:rPr sz="5250" spc="15" dirty="0">
                <a:latin typeface="Arial MT"/>
                <a:cs typeface="Arial MT"/>
              </a:rPr>
              <a:t>news </a:t>
            </a:r>
            <a:r>
              <a:rPr sz="5250" spc="-1445" dirty="0">
                <a:latin typeface="Arial MT"/>
                <a:cs typeface="Arial MT"/>
              </a:rPr>
              <a:t> </a:t>
            </a:r>
            <a:r>
              <a:rPr sz="5250" spc="10" dirty="0">
                <a:latin typeface="Arial MT"/>
                <a:cs typeface="Arial MT"/>
              </a:rPr>
              <a:t>followed</a:t>
            </a:r>
            <a:r>
              <a:rPr sz="5250" dirty="0">
                <a:latin typeface="Arial MT"/>
                <a:cs typeface="Arial MT"/>
              </a:rPr>
              <a:t> </a:t>
            </a:r>
            <a:r>
              <a:rPr sz="5250" spc="10" dirty="0">
                <a:latin typeface="Arial MT"/>
                <a:cs typeface="Arial MT"/>
              </a:rPr>
              <a:t>by</a:t>
            </a:r>
            <a:r>
              <a:rPr sz="5250" spc="5" dirty="0">
                <a:latin typeface="Arial MT"/>
                <a:cs typeface="Arial MT"/>
              </a:rPr>
              <a:t> </a:t>
            </a:r>
            <a:r>
              <a:rPr sz="5250" spc="10" dirty="0">
                <a:latin typeface="Arial MT"/>
                <a:cs typeface="Arial MT"/>
              </a:rPr>
              <a:t>world</a:t>
            </a:r>
            <a:r>
              <a:rPr sz="5250" spc="5" dirty="0">
                <a:latin typeface="Arial MT"/>
                <a:cs typeface="Arial MT"/>
              </a:rPr>
              <a:t> </a:t>
            </a:r>
            <a:r>
              <a:rPr sz="5250" spc="15" dirty="0">
                <a:latin typeface="Arial MT"/>
                <a:cs typeface="Arial MT"/>
              </a:rPr>
              <a:t>news</a:t>
            </a:r>
            <a:endParaRPr sz="5250">
              <a:latin typeface="Arial MT"/>
              <a:cs typeface="Arial MT"/>
            </a:endParaRPr>
          </a:p>
          <a:p>
            <a:pPr marL="274320" marR="5080" indent="-262255">
              <a:lnSpc>
                <a:spcPts val="6350"/>
              </a:lnSpc>
              <a:spcBef>
                <a:spcPts val="210"/>
              </a:spcBef>
              <a:buSzPct val="121904"/>
              <a:buChar char="•"/>
              <a:tabLst>
                <a:tab pos="302260" algn="l"/>
              </a:tabLst>
            </a:pPr>
            <a:r>
              <a:rPr sz="5250" spc="-30" dirty="0">
                <a:latin typeface="Arial MT"/>
                <a:cs typeface="Arial MT"/>
              </a:rPr>
              <a:t>We</a:t>
            </a:r>
            <a:r>
              <a:rPr sz="5250" spc="5" dirty="0">
                <a:latin typeface="Arial MT"/>
                <a:cs typeface="Arial MT"/>
              </a:rPr>
              <a:t> </a:t>
            </a:r>
            <a:r>
              <a:rPr sz="5250" spc="10" dirty="0">
                <a:latin typeface="Arial MT"/>
                <a:cs typeface="Arial MT"/>
              </a:rPr>
              <a:t>have</a:t>
            </a:r>
            <a:r>
              <a:rPr sz="5250" spc="5" dirty="0">
                <a:latin typeface="Arial MT"/>
                <a:cs typeface="Arial MT"/>
              </a:rPr>
              <a:t> </a:t>
            </a:r>
            <a:r>
              <a:rPr sz="5250" spc="15" dirty="0">
                <a:latin typeface="Arial MT"/>
                <a:cs typeface="Arial MT"/>
              </a:rPr>
              <a:t>some</a:t>
            </a:r>
            <a:r>
              <a:rPr sz="5250" spc="5" dirty="0">
                <a:latin typeface="Arial MT"/>
                <a:cs typeface="Arial MT"/>
              </a:rPr>
              <a:t> </a:t>
            </a:r>
            <a:r>
              <a:rPr sz="5250" spc="10" dirty="0">
                <a:latin typeface="Arial MT"/>
                <a:cs typeface="Arial MT"/>
              </a:rPr>
              <a:t>repeated</a:t>
            </a:r>
            <a:r>
              <a:rPr sz="5250" spc="5" dirty="0">
                <a:latin typeface="Arial MT"/>
                <a:cs typeface="Arial MT"/>
              </a:rPr>
              <a:t> </a:t>
            </a:r>
            <a:r>
              <a:rPr sz="5250" spc="10" dirty="0">
                <a:latin typeface="Arial MT"/>
                <a:cs typeface="Arial MT"/>
              </a:rPr>
              <a:t>class </a:t>
            </a:r>
            <a:r>
              <a:rPr sz="5250" spc="15" dirty="0">
                <a:latin typeface="Arial MT"/>
                <a:cs typeface="Arial MT"/>
              </a:rPr>
              <a:t>names</a:t>
            </a:r>
            <a:r>
              <a:rPr sz="5250" spc="5" dirty="0">
                <a:latin typeface="Arial MT"/>
                <a:cs typeface="Arial MT"/>
              </a:rPr>
              <a:t> </a:t>
            </a:r>
            <a:r>
              <a:rPr sz="5250" spc="10" dirty="0">
                <a:latin typeface="Arial MT"/>
                <a:cs typeface="Arial MT"/>
              </a:rPr>
              <a:t>which</a:t>
            </a:r>
            <a:r>
              <a:rPr sz="5250" spc="5" dirty="0">
                <a:latin typeface="Arial MT"/>
                <a:cs typeface="Arial MT"/>
              </a:rPr>
              <a:t> </a:t>
            </a:r>
            <a:r>
              <a:rPr sz="5250" spc="10" dirty="0">
                <a:latin typeface="Arial MT"/>
                <a:cs typeface="Arial MT"/>
              </a:rPr>
              <a:t>expresses </a:t>
            </a:r>
            <a:r>
              <a:rPr sz="5250" spc="15" dirty="0">
                <a:latin typeface="Arial MT"/>
                <a:cs typeface="Arial MT"/>
              </a:rPr>
              <a:t> same </a:t>
            </a:r>
            <a:r>
              <a:rPr sz="5250" spc="10" dirty="0">
                <a:latin typeface="Arial MT"/>
                <a:cs typeface="Arial MT"/>
              </a:rPr>
              <a:t>meaning such as news,politics,government </a:t>
            </a:r>
            <a:r>
              <a:rPr sz="5250" spc="15" dirty="0">
                <a:latin typeface="Arial MT"/>
                <a:cs typeface="Arial MT"/>
              </a:rPr>
              <a:t>news </a:t>
            </a:r>
            <a:r>
              <a:rPr sz="5250" spc="10" dirty="0">
                <a:latin typeface="Arial MT"/>
                <a:cs typeface="Arial MT"/>
              </a:rPr>
              <a:t>etc </a:t>
            </a:r>
            <a:r>
              <a:rPr sz="5250" spc="-1445" dirty="0">
                <a:latin typeface="Arial MT"/>
                <a:cs typeface="Arial MT"/>
              </a:rPr>
              <a:t> </a:t>
            </a:r>
            <a:r>
              <a:rPr sz="5250" spc="10" dirty="0">
                <a:latin typeface="Arial MT"/>
                <a:cs typeface="Arial MT"/>
              </a:rPr>
              <a:t>which</a:t>
            </a:r>
            <a:r>
              <a:rPr sz="5250" dirty="0">
                <a:latin typeface="Arial MT"/>
                <a:cs typeface="Arial MT"/>
              </a:rPr>
              <a:t> </a:t>
            </a:r>
            <a:r>
              <a:rPr sz="5250" spc="5" dirty="0">
                <a:latin typeface="Arial MT"/>
                <a:cs typeface="Arial MT"/>
              </a:rPr>
              <a:t>is </a:t>
            </a:r>
            <a:r>
              <a:rPr sz="5250" spc="10" dirty="0">
                <a:latin typeface="Arial MT"/>
                <a:cs typeface="Arial MT"/>
              </a:rPr>
              <a:t>similar</a:t>
            </a:r>
            <a:r>
              <a:rPr sz="5250" spc="5" dirty="0">
                <a:latin typeface="Arial MT"/>
                <a:cs typeface="Arial MT"/>
              </a:rPr>
              <a:t> to </a:t>
            </a:r>
            <a:r>
              <a:rPr sz="5250" spc="10" dirty="0">
                <a:latin typeface="Arial MT"/>
                <a:cs typeface="Arial MT"/>
              </a:rPr>
              <a:t>the</a:t>
            </a:r>
            <a:r>
              <a:rPr sz="5250" dirty="0">
                <a:latin typeface="Arial MT"/>
                <a:cs typeface="Arial MT"/>
              </a:rPr>
              <a:t> </a:t>
            </a:r>
            <a:r>
              <a:rPr sz="5250" spc="10" dirty="0">
                <a:latin typeface="Arial MT"/>
                <a:cs typeface="Arial MT"/>
              </a:rPr>
              <a:t>alternative</a:t>
            </a:r>
            <a:endParaRPr sz="525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77637" y="1035629"/>
            <a:ext cx="11348824" cy="1284325"/>
          </a:xfrm>
          <a:prstGeom prst="rect">
            <a:avLst/>
          </a:prstGeom>
        </p:spPr>
        <p:txBody>
          <a:bodyPr vert="horz" wrap="square" lIns="0" tIns="230504" rIns="0" bIns="0" rtlCol="0">
            <a:spAutoFit/>
          </a:bodyPr>
          <a:lstStyle/>
          <a:p>
            <a:pPr marL="3171190" marR="5080" indent="-3159125">
              <a:lnSpc>
                <a:spcPts val="8159"/>
              </a:lnSpc>
              <a:spcBef>
                <a:spcPts val="1814"/>
              </a:spcBef>
            </a:pPr>
            <a:r>
              <a:rPr spc="-335" dirty="0"/>
              <a:t>FAKE</a:t>
            </a:r>
            <a:r>
              <a:rPr spc="-200" dirty="0"/>
              <a:t> </a:t>
            </a:r>
            <a:r>
              <a:rPr spc="-105" dirty="0"/>
              <a:t>NEWS</a:t>
            </a:r>
            <a:r>
              <a:rPr spc="-200" dirty="0"/>
              <a:t> </a:t>
            </a:r>
            <a:r>
              <a:rPr spc="-290" dirty="0"/>
              <a:t>ANALYSIS </a:t>
            </a:r>
            <a:r>
              <a:rPr spc="-2280" dirty="0"/>
              <a:t> </a:t>
            </a:r>
            <a:endParaRPr u="heavy" spc="-75" dirty="0">
              <a:uFill>
                <a:solidFill>
                  <a:srgbClr val="000000"/>
                </a:solidFill>
              </a:uFill>
            </a:endParaRPr>
          </a:p>
        </p:txBody>
      </p:sp>
      <p:sp>
        <p:nvSpPr>
          <p:cNvPr id="3" name="object 3"/>
          <p:cNvSpPr txBox="1"/>
          <p:nvPr/>
        </p:nvSpPr>
        <p:spPr>
          <a:xfrm>
            <a:off x="6002561" y="4140150"/>
            <a:ext cx="8094345" cy="2675890"/>
          </a:xfrm>
          <a:prstGeom prst="rect">
            <a:avLst/>
          </a:prstGeom>
        </p:spPr>
        <p:txBody>
          <a:bodyPr vert="horz" wrap="square" lIns="0" tIns="15240" rIns="0" bIns="0" rtlCol="0">
            <a:spAutoFit/>
          </a:bodyPr>
          <a:lstStyle/>
          <a:p>
            <a:pPr marL="2964180">
              <a:lnSpc>
                <a:spcPts val="4450"/>
              </a:lnSpc>
              <a:spcBef>
                <a:spcPts val="120"/>
              </a:spcBef>
            </a:pPr>
            <a:r>
              <a:rPr sz="4100" spc="-45" dirty="0">
                <a:latin typeface="Arial MT"/>
                <a:cs typeface="Arial MT"/>
              </a:rPr>
              <a:t>TEAM-21</a:t>
            </a:r>
            <a:endParaRPr sz="4100">
              <a:latin typeface="Arial MT"/>
              <a:cs typeface="Arial MT"/>
            </a:endParaRPr>
          </a:p>
          <a:p>
            <a:pPr marL="361950">
              <a:lnSpc>
                <a:spcPts val="3979"/>
              </a:lnSpc>
            </a:pPr>
            <a:r>
              <a:rPr sz="4100" spc="25" dirty="0">
                <a:latin typeface="Arial MT"/>
                <a:cs typeface="Arial MT"/>
              </a:rPr>
              <a:t>B.</a:t>
            </a:r>
            <a:r>
              <a:rPr sz="4100" spc="-95" dirty="0">
                <a:latin typeface="Arial MT"/>
                <a:cs typeface="Arial MT"/>
              </a:rPr>
              <a:t> </a:t>
            </a:r>
            <a:r>
              <a:rPr sz="4100" spc="-90" dirty="0">
                <a:latin typeface="Arial MT"/>
                <a:cs typeface="Arial MT"/>
              </a:rPr>
              <a:t>PHANINDRA </a:t>
            </a:r>
            <a:r>
              <a:rPr sz="4100" spc="-35" dirty="0">
                <a:latin typeface="Arial MT"/>
                <a:cs typeface="Arial MT"/>
              </a:rPr>
              <a:t>SAI-19MIA1065</a:t>
            </a:r>
            <a:endParaRPr sz="4100">
              <a:latin typeface="Arial MT"/>
              <a:cs typeface="Arial MT"/>
            </a:endParaRPr>
          </a:p>
          <a:p>
            <a:pPr marL="112395">
              <a:lnSpc>
                <a:spcPts val="3979"/>
              </a:lnSpc>
            </a:pPr>
            <a:r>
              <a:rPr sz="4100" spc="-50" dirty="0">
                <a:latin typeface="Arial MT"/>
                <a:cs typeface="Arial MT"/>
              </a:rPr>
              <a:t>O.</a:t>
            </a:r>
            <a:r>
              <a:rPr sz="4100" spc="-85" dirty="0">
                <a:latin typeface="Arial MT"/>
                <a:cs typeface="Arial MT"/>
              </a:rPr>
              <a:t> </a:t>
            </a:r>
            <a:r>
              <a:rPr sz="4100" spc="-80" dirty="0">
                <a:latin typeface="Arial MT"/>
                <a:cs typeface="Arial MT"/>
              </a:rPr>
              <a:t>NAGA</a:t>
            </a:r>
            <a:r>
              <a:rPr sz="4100" spc="-85" dirty="0">
                <a:latin typeface="Arial MT"/>
                <a:cs typeface="Arial MT"/>
              </a:rPr>
              <a:t> </a:t>
            </a:r>
            <a:r>
              <a:rPr sz="4100" spc="-100" dirty="0">
                <a:latin typeface="Arial MT"/>
                <a:cs typeface="Arial MT"/>
              </a:rPr>
              <a:t>SAI</a:t>
            </a:r>
            <a:r>
              <a:rPr sz="4100" spc="-85" dirty="0">
                <a:latin typeface="Arial MT"/>
                <a:cs typeface="Arial MT"/>
              </a:rPr>
              <a:t> </a:t>
            </a:r>
            <a:r>
              <a:rPr sz="4100" spc="-25" dirty="0">
                <a:latin typeface="Arial MT"/>
                <a:cs typeface="Arial MT"/>
              </a:rPr>
              <a:t>KUMAR-19MIA1071</a:t>
            </a:r>
            <a:endParaRPr sz="4100">
              <a:latin typeface="Arial MT"/>
              <a:cs typeface="Arial MT"/>
            </a:endParaRPr>
          </a:p>
          <a:p>
            <a:pPr marL="12700">
              <a:lnSpc>
                <a:spcPts val="3979"/>
              </a:lnSpc>
            </a:pPr>
            <a:r>
              <a:rPr sz="4100" spc="65" dirty="0">
                <a:latin typeface="Arial MT"/>
                <a:cs typeface="Arial MT"/>
              </a:rPr>
              <a:t>M.</a:t>
            </a:r>
            <a:r>
              <a:rPr sz="4100" spc="-105" dirty="0">
                <a:latin typeface="Arial MT"/>
                <a:cs typeface="Arial MT"/>
              </a:rPr>
              <a:t> </a:t>
            </a:r>
            <a:r>
              <a:rPr sz="4100" spc="-145" dirty="0">
                <a:latin typeface="Arial MT"/>
                <a:cs typeface="Arial MT"/>
              </a:rPr>
              <a:t>JAY</a:t>
            </a:r>
            <a:r>
              <a:rPr sz="4100" spc="-100" dirty="0">
                <a:latin typeface="Arial MT"/>
                <a:cs typeface="Arial MT"/>
              </a:rPr>
              <a:t> </a:t>
            </a:r>
            <a:r>
              <a:rPr sz="4100" spc="-35" dirty="0">
                <a:latin typeface="Arial MT"/>
                <a:cs typeface="Arial MT"/>
              </a:rPr>
              <a:t>KUMAR</a:t>
            </a:r>
            <a:r>
              <a:rPr sz="4100" spc="-100" dirty="0">
                <a:latin typeface="Arial MT"/>
                <a:cs typeface="Arial MT"/>
              </a:rPr>
              <a:t> PATEL-19MIA1032</a:t>
            </a:r>
            <a:endParaRPr sz="4100">
              <a:latin typeface="Arial MT"/>
              <a:cs typeface="Arial MT"/>
            </a:endParaRPr>
          </a:p>
          <a:p>
            <a:pPr marL="940435">
              <a:lnSpc>
                <a:spcPts val="4450"/>
              </a:lnSpc>
            </a:pPr>
            <a:r>
              <a:rPr sz="4100" spc="-595" dirty="0">
                <a:latin typeface="Arial MT"/>
                <a:cs typeface="Arial MT"/>
              </a:rPr>
              <a:t>T</a:t>
            </a:r>
            <a:r>
              <a:rPr sz="4100" spc="-45" dirty="0">
                <a:latin typeface="Arial MT"/>
                <a:cs typeface="Arial MT"/>
              </a:rPr>
              <a:t>.</a:t>
            </a:r>
            <a:r>
              <a:rPr sz="4100" spc="-80" dirty="0">
                <a:latin typeface="Arial MT"/>
                <a:cs typeface="Arial MT"/>
              </a:rPr>
              <a:t> </a:t>
            </a:r>
            <a:r>
              <a:rPr sz="4100" spc="-110" dirty="0">
                <a:latin typeface="Arial MT"/>
                <a:cs typeface="Arial MT"/>
              </a:rPr>
              <a:t>S</a:t>
            </a:r>
            <a:r>
              <a:rPr sz="4100" spc="-120" dirty="0">
                <a:latin typeface="Arial MT"/>
                <a:cs typeface="Arial MT"/>
              </a:rPr>
              <a:t>I</a:t>
            </a:r>
            <a:r>
              <a:rPr sz="4100" spc="-455" dirty="0">
                <a:latin typeface="Arial MT"/>
                <a:cs typeface="Arial MT"/>
              </a:rPr>
              <a:t>V</a:t>
            </a:r>
            <a:r>
              <a:rPr sz="4100" spc="-65" dirty="0">
                <a:latin typeface="Arial MT"/>
                <a:cs typeface="Arial MT"/>
              </a:rPr>
              <a:t>A</a:t>
            </a:r>
            <a:r>
              <a:rPr sz="4100" spc="-80" dirty="0">
                <a:latin typeface="Arial MT"/>
                <a:cs typeface="Arial MT"/>
              </a:rPr>
              <a:t> </a:t>
            </a:r>
            <a:r>
              <a:rPr sz="4100" spc="-30" dirty="0">
                <a:latin typeface="Arial MT"/>
                <a:cs typeface="Arial MT"/>
              </a:rPr>
              <a:t>N</a:t>
            </a:r>
            <a:r>
              <a:rPr sz="4100" spc="-120" dirty="0">
                <a:latin typeface="Arial MT"/>
                <a:cs typeface="Arial MT"/>
              </a:rPr>
              <a:t>I</a:t>
            </a:r>
            <a:r>
              <a:rPr sz="4100" spc="-30" dirty="0">
                <a:latin typeface="Arial MT"/>
                <a:cs typeface="Arial MT"/>
              </a:rPr>
              <a:t>KH</a:t>
            </a:r>
            <a:r>
              <a:rPr sz="4100" spc="-120" dirty="0">
                <a:latin typeface="Arial MT"/>
                <a:cs typeface="Arial MT"/>
              </a:rPr>
              <a:t>I</a:t>
            </a:r>
            <a:r>
              <a:rPr sz="4100" spc="-35" dirty="0">
                <a:latin typeface="Arial MT"/>
                <a:cs typeface="Arial MT"/>
              </a:rPr>
              <a:t>L</a:t>
            </a:r>
            <a:r>
              <a:rPr sz="4100" spc="190" dirty="0">
                <a:latin typeface="Arial MT"/>
                <a:cs typeface="Arial MT"/>
              </a:rPr>
              <a:t>-</a:t>
            </a:r>
            <a:r>
              <a:rPr sz="4100" spc="-35" dirty="0">
                <a:latin typeface="Arial MT"/>
                <a:cs typeface="Arial MT"/>
              </a:rPr>
              <a:t>19</a:t>
            </a:r>
            <a:r>
              <a:rPr sz="4100" spc="130" dirty="0">
                <a:latin typeface="Arial MT"/>
                <a:cs typeface="Arial MT"/>
              </a:rPr>
              <a:t>M</a:t>
            </a:r>
            <a:r>
              <a:rPr sz="4100" spc="-120" dirty="0">
                <a:latin typeface="Arial MT"/>
                <a:cs typeface="Arial MT"/>
              </a:rPr>
              <a:t>I</a:t>
            </a:r>
            <a:r>
              <a:rPr sz="4100" spc="-110" dirty="0">
                <a:latin typeface="Arial MT"/>
                <a:cs typeface="Arial MT"/>
              </a:rPr>
              <a:t>A</a:t>
            </a:r>
            <a:r>
              <a:rPr sz="4100" spc="-35" dirty="0">
                <a:latin typeface="Arial MT"/>
                <a:cs typeface="Arial MT"/>
              </a:rPr>
              <a:t>108</a:t>
            </a:r>
            <a:r>
              <a:rPr sz="4100" spc="10" dirty="0">
                <a:latin typeface="Arial MT"/>
                <a:cs typeface="Arial MT"/>
              </a:rPr>
              <a:t>6</a:t>
            </a:r>
            <a:endParaRPr sz="4100">
              <a:latin typeface="Arial MT"/>
              <a:cs typeface="Arial MT"/>
            </a:endParaRPr>
          </a:p>
        </p:txBody>
      </p:sp>
      <p:sp>
        <p:nvSpPr>
          <p:cNvPr id="4" name="object 4"/>
          <p:cNvSpPr/>
          <p:nvPr/>
        </p:nvSpPr>
        <p:spPr>
          <a:xfrm>
            <a:off x="4390442" y="2200126"/>
            <a:ext cx="11313160" cy="0"/>
          </a:xfrm>
          <a:custGeom>
            <a:avLst/>
            <a:gdLst/>
            <a:ahLst/>
            <a:cxnLst/>
            <a:rect l="l" t="t" r="r" b="b"/>
            <a:pathLst>
              <a:path w="11313160">
                <a:moveTo>
                  <a:pt x="0" y="0"/>
                </a:moveTo>
                <a:lnTo>
                  <a:pt x="11312744" y="0"/>
                </a:lnTo>
              </a:path>
            </a:pathLst>
          </a:custGeom>
          <a:ln w="52354">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414580-56BE-DC76-1B50-8B87C7BAFA80}"/>
              </a:ext>
            </a:extLst>
          </p:cNvPr>
          <p:cNvPicPr>
            <a:picLocks noChangeAspect="1"/>
          </p:cNvPicPr>
          <p:nvPr/>
        </p:nvPicPr>
        <p:blipFill>
          <a:blip r:embed="rId2"/>
          <a:stretch>
            <a:fillRect/>
          </a:stretch>
        </p:blipFill>
        <p:spPr>
          <a:xfrm>
            <a:off x="374650" y="1235075"/>
            <a:ext cx="8305800" cy="7221009"/>
          </a:xfrm>
          <a:prstGeom prst="rect">
            <a:avLst/>
          </a:prstGeom>
        </p:spPr>
      </p:pic>
      <p:pic>
        <p:nvPicPr>
          <p:cNvPr id="5" name="Picture 4">
            <a:extLst>
              <a:ext uri="{FF2B5EF4-FFF2-40B4-BE49-F238E27FC236}">
                <a16:creationId xmlns:a16="http://schemas.microsoft.com/office/drawing/2014/main" id="{2A58B39C-DA89-5A74-CB60-F33EAEDCE797}"/>
              </a:ext>
            </a:extLst>
          </p:cNvPr>
          <p:cNvPicPr>
            <a:picLocks noChangeAspect="1"/>
          </p:cNvPicPr>
          <p:nvPr/>
        </p:nvPicPr>
        <p:blipFill>
          <a:blip r:embed="rId3"/>
          <a:stretch>
            <a:fillRect/>
          </a:stretch>
        </p:blipFill>
        <p:spPr>
          <a:xfrm>
            <a:off x="9899650" y="1082674"/>
            <a:ext cx="8305800" cy="9189245"/>
          </a:xfrm>
          <a:prstGeom prst="rect">
            <a:avLst/>
          </a:prstGeom>
        </p:spPr>
      </p:pic>
    </p:spTree>
    <p:extLst>
      <p:ext uri="{BB962C8B-B14F-4D97-AF65-F5344CB8AC3E}">
        <p14:creationId xmlns:p14="http://schemas.microsoft.com/office/powerpoint/2010/main" val="2727240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EAF471-0287-06C0-11A6-45F53844AA9E}"/>
              </a:ext>
            </a:extLst>
          </p:cNvPr>
          <p:cNvPicPr>
            <a:picLocks noChangeAspect="1"/>
          </p:cNvPicPr>
          <p:nvPr/>
        </p:nvPicPr>
        <p:blipFill>
          <a:blip r:embed="rId2"/>
          <a:stretch>
            <a:fillRect/>
          </a:stretch>
        </p:blipFill>
        <p:spPr>
          <a:xfrm>
            <a:off x="2432050" y="473075"/>
            <a:ext cx="8839200" cy="9615216"/>
          </a:xfrm>
          <a:prstGeom prst="rect">
            <a:avLst/>
          </a:prstGeom>
        </p:spPr>
      </p:pic>
    </p:spTree>
    <p:extLst>
      <p:ext uri="{BB962C8B-B14F-4D97-AF65-F5344CB8AC3E}">
        <p14:creationId xmlns:p14="http://schemas.microsoft.com/office/powerpoint/2010/main" val="1669097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5FCFBC-F4E0-17AC-C206-DFACDF504289}"/>
              </a:ext>
            </a:extLst>
          </p:cNvPr>
          <p:cNvPicPr>
            <a:picLocks noChangeAspect="1"/>
          </p:cNvPicPr>
          <p:nvPr/>
        </p:nvPicPr>
        <p:blipFill rotWithShape="1">
          <a:blip r:embed="rId2"/>
          <a:srcRect t="29824"/>
          <a:stretch/>
        </p:blipFill>
        <p:spPr>
          <a:xfrm>
            <a:off x="831850" y="1539874"/>
            <a:ext cx="8633441" cy="7777995"/>
          </a:xfrm>
          <a:prstGeom prst="rect">
            <a:avLst/>
          </a:prstGeom>
        </p:spPr>
      </p:pic>
      <p:pic>
        <p:nvPicPr>
          <p:cNvPr id="3" name="Picture 2">
            <a:extLst>
              <a:ext uri="{FF2B5EF4-FFF2-40B4-BE49-F238E27FC236}">
                <a16:creationId xmlns:a16="http://schemas.microsoft.com/office/drawing/2014/main" id="{6265ADD1-F38D-ABD3-B652-ACE950C9F9BE}"/>
              </a:ext>
            </a:extLst>
          </p:cNvPr>
          <p:cNvPicPr>
            <a:picLocks noChangeAspect="1"/>
          </p:cNvPicPr>
          <p:nvPr/>
        </p:nvPicPr>
        <p:blipFill rotWithShape="1">
          <a:blip r:embed="rId3"/>
          <a:srcRect t="29661"/>
          <a:stretch/>
        </p:blipFill>
        <p:spPr>
          <a:xfrm>
            <a:off x="9442450" y="1552002"/>
            <a:ext cx="8763000" cy="7765868"/>
          </a:xfrm>
          <a:prstGeom prst="rect">
            <a:avLst/>
          </a:prstGeom>
        </p:spPr>
      </p:pic>
    </p:spTree>
    <p:extLst>
      <p:ext uri="{BB962C8B-B14F-4D97-AF65-F5344CB8AC3E}">
        <p14:creationId xmlns:p14="http://schemas.microsoft.com/office/powerpoint/2010/main" val="3039248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D6A697-7E8F-7449-5656-39274AD61E2D}"/>
              </a:ext>
            </a:extLst>
          </p:cNvPr>
          <p:cNvPicPr>
            <a:picLocks noChangeAspect="1"/>
          </p:cNvPicPr>
          <p:nvPr/>
        </p:nvPicPr>
        <p:blipFill>
          <a:blip r:embed="rId2"/>
          <a:stretch>
            <a:fillRect/>
          </a:stretch>
        </p:blipFill>
        <p:spPr>
          <a:xfrm>
            <a:off x="4260850" y="854075"/>
            <a:ext cx="10515600" cy="9764130"/>
          </a:xfrm>
          <a:prstGeom prst="rect">
            <a:avLst/>
          </a:prstGeom>
        </p:spPr>
      </p:pic>
    </p:spTree>
    <p:extLst>
      <p:ext uri="{BB962C8B-B14F-4D97-AF65-F5344CB8AC3E}">
        <p14:creationId xmlns:p14="http://schemas.microsoft.com/office/powerpoint/2010/main" val="2875640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2BFFB9-5EA2-8463-28EB-7E9B404F9D14}"/>
              </a:ext>
            </a:extLst>
          </p:cNvPr>
          <p:cNvPicPr>
            <a:picLocks noChangeAspect="1"/>
          </p:cNvPicPr>
          <p:nvPr/>
        </p:nvPicPr>
        <p:blipFill>
          <a:blip r:embed="rId2"/>
          <a:stretch>
            <a:fillRect/>
          </a:stretch>
        </p:blipFill>
        <p:spPr>
          <a:xfrm>
            <a:off x="1212849" y="1158875"/>
            <a:ext cx="16821595" cy="7162800"/>
          </a:xfrm>
          <a:prstGeom prst="rect">
            <a:avLst/>
          </a:prstGeom>
        </p:spPr>
      </p:pic>
    </p:spTree>
    <p:extLst>
      <p:ext uri="{BB962C8B-B14F-4D97-AF65-F5344CB8AC3E}">
        <p14:creationId xmlns:p14="http://schemas.microsoft.com/office/powerpoint/2010/main" val="199374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E6E973-3E07-767B-5C83-783E79CE5870}"/>
              </a:ext>
            </a:extLst>
          </p:cNvPr>
          <p:cNvPicPr>
            <a:picLocks noChangeAspect="1"/>
          </p:cNvPicPr>
          <p:nvPr/>
        </p:nvPicPr>
        <p:blipFill>
          <a:blip r:embed="rId2"/>
          <a:stretch>
            <a:fillRect/>
          </a:stretch>
        </p:blipFill>
        <p:spPr>
          <a:xfrm>
            <a:off x="603250" y="368144"/>
            <a:ext cx="12847320" cy="4457509"/>
          </a:xfrm>
          <a:prstGeom prst="rect">
            <a:avLst/>
          </a:prstGeom>
        </p:spPr>
      </p:pic>
      <p:pic>
        <p:nvPicPr>
          <p:cNvPr id="3" name="Picture 2">
            <a:extLst>
              <a:ext uri="{FF2B5EF4-FFF2-40B4-BE49-F238E27FC236}">
                <a16:creationId xmlns:a16="http://schemas.microsoft.com/office/drawing/2014/main" id="{439FDA91-36F2-4A98-C830-666870C54E3E}"/>
              </a:ext>
            </a:extLst>
          </p:cNvPr>
          <p:cNvPicPr>
            <a:picLocks noChangeAspect="1"/>
          </p:cNvPicPr>
          <p:nvPr/>
        </p:nvPicPr>
        <p:blipFill>
          <a:blip r:embed="rId3"/>
          <a:stretch>
            <a:fillRect/>
          </a:stretch>
        </p:blipFill>
        <p:spPr>
          <a:xfrm>
            <a:off x="1517650" y="4933914"/>
            <a:ext cx="11948361" cy="939488"/>
          </a:xfrm>
          <a:prstGeom prst="rect">
            <a:avLst/>
          </a:prstGeom>
        </p:spPr>
      </p:pic>
      <p:pic>
        <p:nvPicPr>
          <p:cNvPr id="4" name="Picture 3">
            <a:extLst>
              <a:ext uri="{FF2B5EF4-FFF2-40B4-BE49-F238E27FC236}">
                <a16:creationId xmlns:a16="http://schemas.microsoft.com/office/drawing/2014/main" id="{0B19CD03-2DA9-92DC-0413-60771B21C7B2}"/>
              </a:ext>
            </a:extLst>
          </p:cNvPr>
          <p:cNvPicPr>
            <a:picLocks noChangeAspect="1"/>
          </p:cNvPicPr>
          <p:nvPr/>
        </p:nvPicPr>
        <p:blipFill>
          <a:blip r:embed="rId4"/>
          <a:stretch>
            <a:fillRect/>
          </a:stretch>
        </p:blipFill>
        <p:spPr>
          <a:xfrm>
            <a:off x="298450" y="6117912"/>
            <a:ext cx="12420600" cy="1698052"/>
          </a:xfrm>
          <a:prstGeom prst="rect">
            <a:avLst/>
          </a:prstGeom>
        </p:spPr>
      </p:pic>
      <p:pic>
        <p:nvPicPr>
          <p:cNvPr id="5" name="Picture 4">
            <a:extLst>
              <a:ext uri="{FF2B5EF4-FFF2-40B4-BE49-F238E27FC236}">
                <a16:creationId xmlns:a16="http://schemas.microsoft.com/office/drawing/2014/main" id="{235DF74B-F8E5-B604-F048-16240609BE81}"/>
              </a:ext>
            </a:extLst>
          </p:cNvPr>
          <p:cNvPicPr>
            <a:picLocks noChangeAspect="1"/>
          </p:cNvPicPr>
          <p:nvPr/>
        </p:nvPicPr>
        <p:blipFill>
          <a:blip r:embed="rId5"/>
          <a:stretch>
            <a:fillRect/>
          </a:stretch>
        </p:blipFill>
        <p:spPr>
          <a:xfrm>
            <a:off x="1365250" y="8265475"/>
            <a:ext cx="13176876" cy="1698051"/>
          </a:xfrm>
          <a:prstGeom prst="rect">
            <a:avLst/>
          </a:prstGeom>
        </p:spPr>
      </p:pic>
    </p:spTree>
    <p:extLst>
      <p:ext uri="{BB962C8B-B14F-4D97-AF65-F5344CB8AC3E}">
        <p14:creationId xmlns:p14="http://schemas.microsoft.com/office/powerpoint/2010/main" val="1021448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1BE67B-C4E9-4729-8CAD-F65683E4BEB6}"/>
              </a:ext>
            </a:extLst>
          </p:cNvPr>
          <p:cNvPicPr>
            <a:picLocks noChangeAspect="1"/>
          </p:cNvPicPr>
          <p:nvPr/>
        </p:nvPicPr>
        <p:blipFill>
          <a:blip r:embed="rId2"/>
          <a:stretch>
            <a:fillRect/>
          </a:stretch>
        </p:blipFill>
        <p:spPr>
          <a:xfrm>
            <a:off x="450850" y="1311275"/>
            <a:ext cx="9896774" cy="7848600"/>
          </a:xfrm>
          <a:prstGeom prst="rect">
            <a:avLst/>
          </a:prstGeom>
        </p:spPr>
      </p:pic>
      <p:pic>
        <p:nvPicPr>
          <p:cNvPr id="3" name="Picture 2">
            <a:extLst>
              <a:ext uri="{FF2B5EF4-FFF2-40B4-BE49-F238E27FC236}">
                <a16:creationId xmlns:a16="http://schemas.microsoft.com/office/drawing/2014/main" id="{1F02B53E-67B4-63A8-0329-7080BF0D2B15}"/>
              </a:ext>
            </a:extLst>
          </p:cNvPr>
          <p:cNvPicPr>
            <a:picLocks noChangeAspect="1"/>
          </p:cNvPicPr>
          <p:nvPr/>
        </p:nvPicPr>
        <p:blipFill>
          <a:blip r:embed="rId3"/>
          <a:stretch>
            <a:fillRect/>
          </a:stretch>
        </p:blipFill>
        <p:spPr>
          <a:xfrm>
            <a:off x="11576050" y="1539875"/>
            <a:ext cx="8139342" cy="5181600"/>
          </a:xfrm>
          <a:prstGeom prst="rect">
            <a:avLst/>
          </a:prstGeom>
        </p:spPr>
      </p:pic>
    </p:spTree>
    <p:extLst>
      <p:ext uri="{BB962C8B-B14F-4D97-AF65-F5344CB8AC3E}">
        <p14:creationId xmlns:p14="http://schemas.microsoft.com/office/powerpoint/2010/main" val="3174171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936E86-0C02-EF22-E51D-11ED6A442CBA}"/>
              </a:ext>
            </a:extLst>
          </p:cNvPr>
          <p:cNvPicPr>
            <a:picLocks noChangeAspect="1"/>
          </p:cNvPicPr>
          <p:nvPr/>
        </p:nvPicPr>
        <p:blipFill rotWithShape="1">
          <a:blip r:embed="rId2"/>
          <a:srcRect l="7780" t="42813"/>
          <a:stretch/>
        </p:blipFill>
        <p:spPr>
          <a:xfrm>
            <a:off x="1060450" y="3943323"/>
            <a:ext cx="11125200" cy="6355002"/>
          </a:xfrm>
          <a:prstGeom prst="rect">
            <a:avLst/>
          </a:prstGeom>
        </p:spPr>
      </p:pic>
      <p:sp>
        <p:nvSpPr>
          <p:cNvPr id="3" name="Title 2">
            <a:extLst>
              <a:ext uri="{FF2B5EF4-FFF2-40B4-BE49-F238E27FC236}">
                <a16:creationId xmlns:a16="http://schemas.microsoft.com/office/drawing/2014/main" id="{A83232D5-9B19-DD02-6806-B21D627B7B34}"/>
              </a:ext>
            </a:extLst>
          </p:cNvPr>
          <p:cNvSpPr>
            <a:spLocks noGrp="1"/>
          </p:cNvSpPr>
          <p:nvPr>
            <p:ph type="ctrTitle"/>
          </p:nvPr>
        </p:nvSpPr>
        <p:spPr>
          <a:xfrm>
            <a:off x="298450" y="777875"/>
            <a:ext cx="17088486" cy="2374963"/>
          </a:xfrm>
        </p:spPr>
        <p:txBody>
          <a:bodyPr/>
          <a:lstStyle/>
          <a:p>
            <a:r>
              <a:rPr lang="en-IN" dirty="0"/>
              <a:t>ROC-AUC Curve</a:t>
            </a:r>
          </a:p>
        </p:txBody>
      </p:sp>
      <p:sp>
        <p:nvSpPr>
          <p:cNvPr id="4" name="Subtitle 3">
            <a:extLst>
              <a:ext uri="{FF2B5EF4-FFF2-40B4-BE49-F238E27FC236}">
                <a16:creationId xmlns:a16="http://schemas.microsoft.com/office/drawing/2014/main" id="{B9CA11E6-57ED-5DE7-9DC7-6F6E440579CA}"/>
              </a:ext>
            </a:extLst>
          </p:cNvPr>
          <p:cNvSpPr>
            <a:spLocks noGrp="1"/>
          </p:cNvSpPr>
          <p:nvPr>
            <p:ph type="subTitle" idx="4"/>
          </p:nvPr>
        </p:nvSpPr>
        <p:spPr>
          <a:xfrm>
            <a:off x="-234950" y="2378075"/>
            <a:ext cx="14072870" cy="1246495"/>
          </a:xfrm>
        </p:spPr>
        <p:txBody>
          <a:bodyPr/>
          <a:lstStyle/>
          <a:p>
            <a:r>
              <a:rPr lang="en-IN" dirty="0"/>
              <a:t>This is a very Important curve where we decide on which threshold to setup based upon the objective criteria</a:t>
            </a:r>
          </a:p>
        </p:txBody>
      </p:sp>
    </p:spTree>
    <p:extLst>
      <p:ext uri="{BB962C8B-B14F-4D97-AF65-F5344CB8AC3E}">
        <p14:creationId xmlns:p14="http://schemas.microsoft.com/office/powerpoint/2010/main" val="4007817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3F4A-C014-696F-8AC5-EB11F8250FA7}"/>
              </a:ext>
            </a:extLst>
          </p:cNvPr>
          <p:cNvSpPr>
            <a:spLocks noGrp="1"/>
          </p:cNvSpPr>
          <p:nvPr>
            <p:ph type="title"/>
          </p:nvPr>
        </p:nvSpPr>
        <p:spPr>
          <a:xfrm>
            <a:off x="1023917" y="1311275"/>
            <a:ext cx="11348824" cy="1269578"/>
          </a:xfrm>
        </p:spPr>
        <p:txBody>
          <a:bodyPr/>
          <a:lstStyle/>
          <a:p>
            <a:r>
              <a:rPr lang="en-IN" dirty="0"/>
              <a:t>Conclusion</a:t>
            </a:r>
          </a:p>
        </p:txBody>
      </p:sp>
      <p:sp>
        <p:nvSpPr>
          <p:cNvPr id="3" name="Text Placeholder 2">
            <a:extLst>
              <a:ext uri="{FF2B5EF4-FFF2-40B4-BE49-F238E27FC236}">
                <a16:creationId xmlns:a16="http://schemas.microsoft.com/office/drawing/2014/main" id="{9976FE43-C252-CBDD-4CE2-485D9A733288}"/>
              </a:ext>
            </a:extLst>
          </p:cNvPr>
          <p:cNvSpPr>
            <a:spLocks noGrp="1"/>
          </p:cNvSpPr>
          <p:nvPr>
            <p:ph type="body" idx="1"/>
          </p:nvPr>
        </p:nvSpPr>
        <p:spPr>
          <a:xfrm>
            <a:off x="1023917" y="2979587"/>
            <a:ext cx="18056264" cy="8102218"/>
          </a:xfrm>
        </p:spPr>
        <p:txBody>
          <a:bodyPr/>
          <a:lstStyle/>
          <a:p>
            <a:r>
              <a:rPr lang="en-IN" dirty="0"/>
              <a:t>w</a:t>
            </a:r>
            <a:r>
              <a:rPr lang="en-US" dirty="0"/>
              <a:t>e have done a mainstream work on processing the data and building the model. We could have indulged in changing the n-grams while vectorizing the text data. We took 2 words and vectorized it.</a:t>
            </a:r>
          </a:p>
          <a:p>
            <a:endParaRPr lang="en-US" dirty="0"/>
          </a:p>
          <a:p>
            <a:r>
              <a:rPr lang="en-US" dirty="0"/>
              <a:t>Most of the fake news are surrounded among Election news and about Trump. Considering the US elections 2020. There are chances to spread fake news and application of these technology will be heavily required.</a:t>
            </a:r>
          </a:p>
          <a:p>
            <a:r>
              <a:rPr lang="en-US" dirty="0"/>
              <a:t>Fake news is currently rooted during this pandemic situation to play politics and to scare people and force them to buy goods</a:t>
            </a:r>
          </a:p>
          <a:p>
            <a:r>
              <a:rPr lang="en-US" dirty="0"/>
              <a:t>Most of the news are from Reuters. We don't know whether this news media is politically influenced. So, we should always consider the source of news to find if the news is fake or true</a:t>
            </a:r>
          </a:p>
          <a:p>
            <a:endParaRPr lang="en-IN" dirty="0"/>
          </a:p>
        </p:txBody>
      </p:sp>
    </p:spTree>
    <p:extLst>
      <p:ext uri="{BB962C8B-B14F-4D97-AF65-F5344CB8AC3E}">
        <p14:creationId xmlns:p14="http://schemas.microsoft.com/office/powerpoint/2010/main" val="332732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65A132E-C36A-FD25-CB29-E3F38ED71CEC}"/>
              </a:ext>
            </a:extLst>
          </p:cNvPr>
          <p:cNvSpPr>
            <a:spLocks noGrp="1"/>
          </p:cNvSpPr>
          <p:nvPr>
            <p:ph type="subTitle" idx="4"/>
          </p:nvPr>
        </p:nvSpPr>
        <p:spPr>
          <a:xfrm>
            <a:off x="1365250" y="1616076"/>
            <a:ext cx="17907000" cy="5232202"/>
          </a:xfrm>
        </p:spPr>
        <p:txBody>
          <a:bodyPr/>
          <a:lstStyle/>
          <a:p>
            <a:pPr algn="just"/>
            <a:r>
              <a:rPr lang="en-IN" sz="6000" b="1" dirty="0"/>
              <a:t>GITHUB-LINK:- </a:t>
            </a:r>
            <a:r>
              <a:rPr lang="en-US" sz="6000" b="1" i="1" u="sng" dirty="0">
                <a:solidFill>
                  <a:srgbClr val="0000FF"/>
                </a:solidFill>
                <a:effectLst/>
                <a:latin typeface="Calibri" panose="020F0502020204030204" pitchFamily="34" charset="0"/>
                <a:ea typeface="Georgia" panose="02040502050405020303" pitchFamily="18" charset="0"/>
                <a:cs typeface="Georgia" panose="02040502050405020303" pitchFamily="18" charset="0"/>
                <a:hlinkClick r:id="rId2"/>
              </a:rPr>
              <a:t>https://github.com/phanindrasai27/fake-news-analysis</a:t>
            </a:r>
            <a:endParaRPr lang="en-US" sz="6000" b="1" i="1" u="sng" dirty="0">
              <a:solidFill>
                <a:srgbClr val="0000FF"/>
              </a:solidFill>
              <a:effectLst/>
              <a:latin typeface="Calibri" panose="020F0502020204030204" pitchFamily="34" charset="0"/>
              <a:ea typeface="Georgia" panose="02040502050405020303" pitchFamily="18" charset="0"/>
              <a:cs typeface="Georgia" panose="02040502050405020303" pitchFamily="18" charset="0"/>
            </a:endParaRPr>
          </a:p>
          <a:p>
            <a:pPr algn="just"/>
            <a:endParaRPr lang="en-IN" sz="4000" dirty="0">
              <a:effectLst/>
              <a:latin typeface="Georgia" panose="02040502050405020303" pitchFamily="18" charset="0"/>
              <a:ea typeface="Georgia" panose="02040502050405020303" pitchFamily="18" charset="0"/>
              <a:cs typeface="Georgia" panose="02040502050405020303" pitchFamily="18" charset="0"/>
            </a:endParaRPr>
          </a:p>
          <a:p>
            <a:r>
              <a:rPr lang="en-IN" sz="6000" dirty="0"/>
              <a:t>REVIEW 2:- DONE</a:t>
            </a:r>
          </a:p>
          <a:p>
            <a:r>
              <a:rPr lang="en-IN" sz="6000" dirty="0"/>
              <a:t>REPORT SUBMITTED:- DONE</a:t>
            </a:r>
          </a:p>
          <a:p>
            <a:r>
              <a:rPr lang="en-IN" sz="6000" dirty="0"/>
              <a:t>DEMO:- DONE</a:t>
            </a:r>
          </a:p>
        </p:txBody>
      </p:sp>
    </p:spTree>
    <p:extLst>
      <p:ext uri="{BB962C8B-B14F-4D97-AF65-F5344CB8AC3E}">
        <p14:creationId xmlns:p14="http://schemas.microsoft.com/office/powerpoint/2010/main" val="318229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FA4D-C377-41D8-2BB5-D320A7BB021B}"/>
              </a:ext>
            </a:extLst>
          </p:cNvPr>
          <p:cNvSpPr>
            <a:spLocks noGrp="1"/>
          </p:cNvSpPr>
          <p:nvPr>
            <p:ph type="title"/>
          </p:nvPr>
        </p:nvSpPr>
        <p:spPr>
          <a:xfrm>
            <a:off x="1023917" y="1035629"/>
            <a:ext cx="14702544" cy="1269578"/>
          </a:xfrm>
        </p:spPr>
        <p:txBody>
          <a:bodyPr/>
          <a:lstStyle/>
          <a:p>
            <a:r>
              <a:rPr lang="en-IN" dirty="0"/>
              <a:t>AGENDA:</a:t>
            </a:r>
          </a:p>
        </p:txBody>
      </p:sp>
      <p:sp>
        <p:nvSpPr>
          <p:cNvPr id="3" name="Text Placeholder 2">
            <a:extLst>
              <a:ext uri="{FF2B5EF4-FFF2-40B4-BE49-F238E27FC236}">
                <a16:creationId xmlns:a16="http://schemas.microsoft.com/office/drawing/2014/main" id="{7245987B-89F5-3BF6-A92D-91398A2F4D56}"/>
              </a:ext>
            </a:extLst>
          </p:cNvPr>
          <p:cNvSpPr>
            <a:spLocks noGrp="1"/>
          </p:cNvSpPr>
          <p:nvPr>
            <p:ph type="body" idx="1"/>
          </p:nvPr>
        </p:nvSpPr>
        <p:spPr>
          <a:xfrm>
            <a:off x="1023917" y="2979587"/>
            <a:ext cx="17029133" cy="8329763"/>
          </a:xfrm>
        </p:spPr>
        <p:txBody>
          <a:bodyPr/>
          <a:lstStyle/>
          <a:p>
            <a:pPr marL="571500" indent="-571500">
              <a:lnSpc>
                <a:spcPct val="200000"/>
              </a:lnSpc>
              <a:buFont typeface="Wingdings" panose="05000000000000000000" pitchFamily="2" charset="2"/>
              <a:buChar char="Ø"/>
            </a:pPr>
            <a:r>
              <a:rPr lang="en-US" sz="3600" dirty="0"/>
              <a:t>Abstract</a:t>
            </a:r>
          </a:p>
          <a:p>
            <a:pPr marL="571500" indent="-571500">
              <a:lnSpc>
                <a:spcPct val="200000"/>
              </a:lnSpc>
              <a:buFont typeface="Wingdings" panose="05000000000000000000" pitchFamily="2" charset="2"/>
              <a:buChar char="Ø"/>
            </a:pPr>
            <a:r>
              <a:rPr lang="en-US" sz="3600" dirty="0"/>
              <a:t>Introduction</a:t>
            </a:r>
          </a:p>
          <a:p>
            <a:pPr marL="571500" indent="-571500">
              <a:lnSpc>
                <a:spcPct val="200000"/>
              </a:lnSpc>
              <a:buFont typeface="Wingdings" panose="05000000000000000000" pitchFamily="2" charset="2"/>
              <a:buChar char="Ø"/>
            </a:pPr>
            <a:r>
              <a:rPr lang="en-US" sz="3600" dirty="0"/>
              <a:t>Problem Statement </a:t>
            </a:r>
          </a:p>
          <a:p>
            <a:pPr marL="571500" indent="-571500">
              <a:lnSpc>
                <a:spcPct val="200000"/>
              </a:lnSpc>
              <a:buFont typeface="Wingdings" panose="05000000000000000000" pitchFamily="2" charset="2"/>
              <a:buChar char="Ø"/>
            </a:pPr>
            <a:r>
              <a:rPr lang="en-US" sz="3600" dirty="0"/>
              <a:t>Objectives</a:t>
            </a:r>
          </a:p>
          <a:p>
            <a:pPr marL="571500" indent="-571500">
              <a:lnSpc>
                <a:spcPct val="200000"/>
              </a:lnSpc>
              <a:buFont typeface="Wingdings" panose="05000000000000000000" pitchFamily="2" charset="2"/>
              <a:buChar char="Ø"/>
            </a:pPr>
            <a:r>
              <a:rPr lang="en-US" sz="3600" dirty="0"/>
              <a:t>Workflow</a:t>
            </a:r>
          </a:p>
          <a:p>
            <a:pPr marL="571500" indent="-571500">
              <a:lnSpc>
                <a:spcPct val="200000"/>
              </a:lnSpc>
              <a:buFont typeface="Wingdings" panose="05000000000000000000" pitchFamily="2" charset="2"/>
              <a:buChar char="Ø"/>
            </a:pPr>
            <a:r>
              <a:rPr lang="en-US" sz="3600" dirty="0"/>
              <a:t>Methodologies</a:t>
            </a:r>
          </a:p>
          <a:p>
            <a:pPr marL="571500" indent="-571500">
              <a:lnSpc>
                <a:spcPct val="200000"/>
              </a:lnSpc>
              <a:buFont typeface="Wingdings" panose="05000000000000000000" pitchFamily="2" charset="2"/>
              <a:buChar char="Ø"/>
            </a:pPr>
            <a:r>
              <a:rPr lang="en-US" sz="3600" dirty="0"/>
              <a:t>Results and Discussion</a:t>
            </a:r>
          </a:p>
          <a:p>
            <a:endParaRPr lang="en-IN" dirty="0"/>
          </a:p>
        </p:txBody>
      </p:sp>
    </p:spTree>
    <p:extLst>
      <p:ext uri="{BB962C8B-B14F-4D97-AF65-F5344CB8AC3E}">
        <p14:creationId xmlns:p14="http://schemas.microsoft.com/office/powerpoint/2010/main" val="223716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DCDD-0ED7-82D4-2F09-F383C907A0F7}"/>
              </a:ext>
            </a:extLst>
          </p:cNvPr>
          <p:cNvSpPr>
            <a:spLocks noGrp="1"/>
          </p:cNvSpPr>
          <p:nvPr>
            <p:ph type="ctrTitle"/>
          </p:nvPr>
        </p:nvSpPr>
        <p:spPr>
          <a:xfrm>
            <a:off x="831850" y="777875"/>
            <a:ext cx="17088486" cy="1269578"/>
          </a:xfrm>
        </p:spPr>
        <p:txBody>
          <a:bodyPr/>
          <a:lstStyle/>
          <a:p>
            <a:r>
              <a:rPr lang="en-IN" dirty="0"/>
              <a:t>Abstract</a:t>
            </a:r>
          </a:p>
        </p:txBody>
      </p:sp>
      <p:sp>
        <p:nvSpPr>
          <p:cNvPr id="3" name="Subtitle 2">
            <a:extLst>
              <a:ext uri="{FF2B5EF4-FFF2-40B4-BE49-F238E27FC236}">
                <a16:creationId xmlns:a16="http://schemas.microsoft.com/office/drawing/2014/main" id="{4F778F8A-84A1-1E4B-0EDE-006D0DFC45F4}"/>
              </a:ext>
            </a:extLst>
          </p:cNvPr>
          <p:cNvSpPr>
            <a:spLocks noGrp="1"/>
          </p:cNvSpPr>
          <p:nvPr>
            <p:ph type="subTitle" idx="4"/>
          </p:nvPr>
        </p:nvSpPr>
        <p:spPr>
          <a:xfrm>
            <a:off x="857979" y="2378075"/>
            <a:ext cx="18490472" cy="7386638"/>
          </a:xfrm>
        </p:spPr>
        <p:txBody>
          <a:bodyPr/>
          <a:lstStyle/>
          <a:p>
            <a:pPr algn="just"/>
            <a:r>
              <a:rPr lang="en-US" sz="3200" dirty="0"/>
              <a:t>Social media for news consumption is a double-edged sword. On the one hand, its low cost, easy access, and rapid dissemination of information lead people to seek out and consume news from social media. On the other hand, it enables the wide spread of "fake news", i.e., low quality news with intentionally false information. The extensive spread of fake news has the potential for extremely negative impacts on individuals and society. Therefore, fake news detection on social media has recently become emerging research that is attracting tremendous attention. </a:t>
            </a:r>
          </a:p>
          <a:p>
            <a:pPr algn="just"/>
            <a:endParaRPr lang="en-US" sz="3200" dirty="0"/>
          </a:p>
          <a:p>
            <a:pPr algn="just"/>
            <a:r>
              <a:rPr lang="en-US" sz="3200" dirty="0"/>
              <a:t>First, fake news is intentionally written to mislead readers to believe false information, which makes it difficult and nontrivial to detect based on news content; therefore, we need to include auxiliary information, such as user social engagements on social media, to help make a determination.</a:t>
            </a:r>
          </a:p>
          <a:p>
            <a:pPr algn="just"/>
            <a:r>
              <a:rPr lang="en-US" sz="3200" dirty="0"/>
              <a:t> </a:t>
            </a:r>
          </a:p>
          <a:p>
            <a:pPr algn="just"/>
            <a:r>
              <a:rPr lang="en-US" sz="3200" dirty="0"/>
              <a:t>Second, exploiting this auxiliary information is challenging in and of itself as users' social engagements with fake news produce data that is big, incomplete, unstructured, and noisy. Because the issue of fake news detection on social media is both challenging and relevant, we conducted this survey to further facilitate research on the problem. </a:t>
            </a:r>
            <a:endParaRPr lang="en-IN" sz="3200" dirty="0"/>
          </a:p>
        </p:txBody>
      </p:sp>
    </p:spTree>
    <p:extLst>
      <p:ext uri="{BB962C8B-B14F-4D97-AF65-F5344CB8AC3E}">
        <p14:creationId xmlns:p14="http://schemas.microsoft.com/office/powerpoint/2010/main" val="178657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4991735" cy="1093470"/>
          </a:xfrm>
          <a:prstGeom prst="rect">
            <a:avLst/>
          </a:prstGeom>
        </p:spPr>
        <p:txBody>
          <a:bodyPr vert="horz" wrap="square" lIns="0" tIns="13335" rIns="0" bIns="0" rtlCol="0">
            <a:spAutoFit/>
          </a:bodyPr>
          <a:lstStyle/>
          <a:p>
            <a:pPr marL="12700">
              <a:lnSpc>
                <a:spcPct val="100000"/>
              </a:lnSpc>
              <a:spcBef>
                <a:spcPts val="105"/>
              </a:spcBef>
            </a:pPr>
            <a:r>
              <a:rPr sz="7000" spc="-155" dirty="0"/>
              <a:t>Introduction</a:t>
            </a:r>
            <a:endParaRPr sz="7000"/>
          </a:p>
        </p:txBody>
      </p:sp>
      <p:sp>
        <p:nvSpPr>
          <p:cNvPr id="3" name="object 3"/>
          <p:cNvSpPr txBox="1">
            <a:spLocks noGrp="1"/>
          </p:cNvSpPr>
          <p:nvPr>
            <p:ph type="body" idx="1"/>
          </p:nvPr>
        </p:nvSpPr>
        <p:spPr>
          <a:prstGeom prst="rect">
            <a:avLst/>
          </a:prstGeom>
        </p:spPr>
        <p:txBody>
          <a:bodyPr vert="horz" wrap="square" lIns="0" tIns="13970" rIns="0" bIns="0" rtlCol="0">
            <a:spAutoFit/>
          </a:bodyPr>
          <a:lstStyle/>
          <a:p>
            <a:pPr marL="12700" marR="5080">
              <a:lnSpc>
                <a:spcPct val="100000"/>
              </a:lnSpc>
              <a:spcBef>
                <a:spcPts val="110"/>
              </a:spcBef>
            </a:pPr>
            <a:r>
              <a:rPr spc="5" dirty="0"/>
              <a:t>News medium has become a channel </a:t>
            </a:r>
            <a:r>
              <a:rPr dirty="0"/>
              <a:t>to </a:t>
            </a:r>
            <a:r>
              <a:rPr spc="5" dirty="0"/>
              <a:t>pass on </a:t>
            </a:r>
            <a:r>
              <a:rPr dirty="0"/>
              <a:t>the </a:t>
            </a:r>
            <a:r>
              <a:rPr spc="5" dirty="0"/>
              <a:t>information of </a:t>
            </a:r>
            <a:r>
              <a:rPr dirty="0"/>
              <a:t>what's </a:t>
            </a:r>
            <a:r>
              <a:rPr spc="5" dirty="0"/>
              <a:t> happening on world </a:t>
            </a:r>
            <a:r>
              <a:rPr dirty="0"/>
              <a:t>to the </a:t>
            </a:r>
            <a:r>
              <a:rPr spc="5" dirty="0"/>
              <a:t>people </a:t>
            </a:r>
            <a:r>
              <a:rPr dirty="0"/>
              <a:t>living. Often </a:t>
            </a:r>
            <a:r>
              <a:rPr spc="5" dirty="0"/>
              <a:t>people perceive whatever </a:t>
            </a:r>
            <a:r>
              <a:rPr spc="10" dirty="0"/>
              <a:t> </a:t>
            </a:r>
            <a:r>
              <a:rPr spc="5" dirty="0"/>
              <a:t>conveyed in </a:t>
            </a:r>
            <a:r>
              <a:rPr dirty="0"/>
              <a:t>the </a:t>
            </a:r>
            <a:r>
              <a:rPr spc="5" dirty="0"/>
              <a:t>news </a:t>
            </a:r>
            <a:r>
              <a:rPr dirty="0"/>
              <a:t>to </a:t>
            </a:r>
            <a:r>
              <a:rPr spc="5" dirty="0"/>
              <a:t>be </a:t>
            </a:r>
            <a:r>
              <a:rPr dirty="0"/>
              <a:t>true. </a:t>
            </a:r>
            <a:r>
              <a:rPr spc="5" dirty="0"/>
              <a:t>There were circumstances where even </a:t>
            </a:r>
            <a:r>
              <a:rPr dirty="0"/>
              <a:t>the </a:t>
            </a:r>
            <a:r>
              <a:rPr spc="5" dirty="0"/>
              <a:t> news channels acknowledged </a:t>
            </a:r>
            <a:r>
              <a:rPr dirty="0"/>
              <a:t>that their </a:t>
            </a:r>
            <a:r>
              <a:rPr spc="5" dirty="0"/>
              <a:t>news </a:t>
            </a:r>
            <a:r>
              <a:rPr dirty="0"/>
              <a:t>is </a:t>
            </a:r>
            <a:r>
              <a:rPr spc="5" dirty="0"/>
              <a:t>not </a:t>
            </a:r>
            <a:r>
              <a:rPr dirty="0"/>
              <a:t>true </a:t>
            </a:r>
            <a:r>
              <a:rPr spc="5" dirty="0"/>
              <a:t>as </a:t>
            </a:r>
            <a:r>
              <a:rPr dirty="0"/>
              <a:t>they </a:t>
            </a:r>
            <a:r>
              <a:rPr spc="5" dirty="0"/>
              <a:t>wrote. But </a:t>
            </a:r>
            <a:r>
              <a:rPr spc="10" dirty="0"/>
              <a:t> </a:t>
            </a:r>
            <a:r>
              <a:rPr spc="5" dirty="0"/>
              <a:t>some</a:t>
            </a:r>
            <a:r>
              <a:rPr dirty="0"/>
              <a:t> </a:t>
            </a:r>
            <a:r>
              <a:rPr spc="5" dirty="0"/>
              <a:t>news have a </a:t>
            </a:r>
            <a:r>
              <a:rPr dirty="0"/>
              <a:t>significant </a:t>
            </a:r>
            <a:r>
              <a:rPr spc="5" dirty="0"/>
              <a:t>impact not only </a:t>
            </a:r>
            <a:r>
              <a:rPr dirty="0"/>
              <a:t>to</a:t>
            </a:r>
            <a:r>
              <a:rPr spc="5" dirty="0"/>
              <a:t> </a:t>
            </a:r>
            <a:r>
              <a:rPr dirty="0"/>
              <a:t>the </a:t>
            </a:r>
            <a:r>
              <a:rPr spc="5" dirty="0"/>
              <a:t>people or government but </a:t>
            </a:r>
            <a:r>
              <a:rPr spc="-1110" dirty="0"/>
              <a:t> </a:t>
            </a:r>
            <a:r>
              <a:rPr spc="5" dirty="0"/>
              <a:t>also</a:t>
            </a:r>
            <a:r>
              <a:rPr dirty="0"/>
              <a:t> the</a:t>
            </a:r>
            <a:r>
              <a:rPr spc="5" dirty="0"/>
              <a:t> </a:t>
            </a:r>
            <a:r>
              <a:rPr spc="-35" dirty="0"/>
              <a:t>economy.</a:t>
            </a:r>
            <a:r>
              <a:rPr spc="5" dirty="0"/>
              <a:t> One news</a:t>
            </a:r>
            <a:r>
              <a:rPr dirty="0"/>
              <a:t> </a:t>
            </a:r>
            <a:r>
              <a:rPr spc="5" dirty="0"/>
              <a:t>can </a:t>
            </a:r>
            <a:r>
              <a:rPr dirty="0"/>
              <a:t>shift</a:t>
            </a:r>
            <a:r>
              <a:rPr spc="5" dirty="0"/>
              <a:t> </a:t>
            </a:r>
            <a:r>
              <a:rPr dirty="0"/>
              <a:t>the</a:t>
            </a:r>
            <a:r>
              <a:rPr spc="5" dirty="0"/>
              <a:t> curves</a:t>
            </a:r>
            <a:r>
              <a:rPr dirty="0"/>
              <a:t> </a:t>
            </a:r>
            <a:r>
              <a:rPr spc="5" dirty="0"/>
              <a:t>up and down depending</a:t>
            </a:r>
            <a:r>
              <a:rPr dirty="0"/>
              <a:t> </a:t>
            </a:r>
            <a:r>
              <a:rPr spc="5" dirty="0"/>
              <a:t>on </a:t>
            </a:r>
            <a:r>
              <a:rPr spc="10" dirty="0"/>
              <a:t> </a:t>
            </a:r>
            <a:r>
              <a:rPr dirty="0"/>
              <a:t>the</a:t>
            </a:r>
            <a:r>
              <a:rPr spc="5" dirty="0"/>
              <a:t> emotions</a:t>
            </a:r>
            <a:r>
              <a:rPr spc="10" dirty="0"/>
              <a:t> </a:t>
            </a:r>
            <a:r>
              <a:rPr spc="5" dirty="0"/>
              <a:t>of people</a:t>
            </a:r>
            <a:r>
              <a:rPr spc="10" dirty="0"/>
              <a:t> </a:t>
            </a:r>
            <a:r>
              <a:rPr spc="5" dirty="0"/>
              <a:t>and </a:t>
            </a:r>
            <a:r>
              <a:rPr dirty="0"/>
              <a:t>political</a:t>
            </a:r>
            <a:r>
              <a:rPr spc="10" dirty="0"/>
              <a:t> </a:t>
            </a:r>
            <a:r>
              <a:rPr dirty="0"/>
              <a:t>situation.</a:t>
            </a:r>
            <a:r>
              <a:rPr spc="10" dirty="0"/>
              <a:t> </a:t>
            </a:r>
            <a:r>
              <a:rPr dirty="0"/>
              <a:t>It</a:t>
            </a:r>
            <a:r>
              <a:rPr spc="5" dirty="0"/>
              <a:t> </a:t>
            </a:r>
            <a:r>
              <a:rPr dirty="0"/>
              <a:t>is</a:t>
            </a:r>
            <a:r>
              <a:rPr spc="10" dirty="0"/>
              <a:t> </a:t>
            </a:r>
            <a:r>
              <a:rPr spc="5" dirty="0"/>
              <a:t>important </a:t>
            </a:r>
            <a:r>
              <a:rPr dirty="0"/>
              <a:t>to</a:t>
            </a:r>
            <a:r>
              <a:rPr spc="10" dirty="0"/>
              <a:t> </a:t>
            </a:r>
            <a:r>
              <a:rPr dirty="0"/>
              <a:t>identify</a:t>
            </a:r>
            <a:r>
              <a:rPr spc="10" dirty="0"/>
              <a:t> </a:t>
            </a:r>
            <a:r>
              <a:rPr dirty="0"/>
              <a:t>the</a:t>
            </a:r>
            <a:r>
              <a:rPr spc="5" dirty="0"/>
              <a:t> </a:t>
            </a:r>
            <a:r>
              <a:rPr dirty="0"/>
              <a:t>fake </a:t>
            </a:r>
            <a:r>
              <a:rPr spc="-1110" dirty="0"/>
              <a:t> </a:t>
            </a:r>
            <a:r>
              <a:rPr spc="5" dirty="0"/>
              <a:t>news from </a:t>
            </a:r>
            <a:r>
              <a:rPr dirty="0"/>
              <a:t>the </a:t>
            </a:r>
            <a:r>
              <a:rPr spc="5" dirty="0"/>
              <a:t>real </a:t>
            </a:r>
            <a:r>
              <a:rPr dirty="0"/>
              <a:t>true </a:t>
            </a:r>
            <a:r>
              <a:rPr spc="5" dirty="0"/>
              <a:t>news. The problem has been taken over and resolved </a:t>
            </a:r>
            <a:r>
              <a:rPr spc="10" dirty="0"/>
              <a:t> </a:t>
            </a:r>
            <a:r>
              <a:rPr dirty="0"/>
              <a:t>with the</a:t>
            </a:r>
            <a:r>
              <a:rPr spc="5" dirty="0"/>
              <a:t> help of Natural Language Processing </a:t>
            </a:r>
            <a:r>
              <a:rPr dirty="0"/>
              <a:t>tools</a:t>
            </a:r>
            <a:r>
              <a:rPr spc="5" dirty="0"/>
              <a:t> which help us </a:t>
            </a:r>
            <a:r>
              <a:rPr dirty="0"/>
              <a:t>identify</a:t>
            </a:r>
            <a:r>
              <a:rPr spc="5" dirty="0"/>
              <a:t> </a:t>
            </a:r>
            <a:r>
              <a:rPr dirty="0"/>
              <a:t>fake </a:t>
            </a:r>
            <a:r>
              <a:rPr spc="-1110" dirty="0"/>
              <a:t> </a:t>
            </a:r>
            <a:r>
              <a:rPr spc="5" dirty="0"/>
              <a:t>or</a:t>
            </a:r>
            <a:r>
              <a:rPr dirty="0"/>
              <a:t> true</a:t>
            </a:r>
            <a:r>
              <a:rPr spc="5" dirty="0"/>
              <a:t> news based on </a:t>
            </a:r>
            <a:r>
              <a:rPr dirty="0"/>
              <a:t>the</a:t>
            </a:r>
            <a:r>
              <a:rPr spc="5" dirty="0"/>
              <a:t> </a:t>
            </a:r>
            <a:r>
              <a:rPr dirty="0"/>
              <a:t>historical</a:t>
            </a:r>
            <a:r>
              <a:rPr spc="5" dirty="0"/>
              <a:t> </a:t>
            </a:r>
            <a:r>
              <a:rPr dirty="0"/>
              <a:t>data.</a:t>
            </a:r>
            <a:r>
              <a:rPr spc="-65" dirty="0"/>
              <a:t> </a:t>
            </a:r>
            <a:r>
              <a:rPr spc="5" dirty="0"/>
              <a:t>The news are now</a:t>
            </a:r>
            <a:r>
              <a:rPr dirty="0"/>
              <a:t> </a:t>
            </a:r>
            <a:r>
              <a:rPr spc="5" dirty="0"/>
              <a:t>in </a:t>
            </a:r>
            <a:r>
              <a:rPr dirty="0"/>
              <a:t>safe</a:t>
            </a:r>
            <a:r>
              <a:rPr spc="5" dirty="0"/>
              <a:t> hands </a:t>
            </a:r>
            <a:r>
              <a:rPr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7818755" cy="1093470"/>
          </a:xfrm>
          <a:prstGeom prst="rect">
            <a:avLst/>
          </a:prstGeom>
        </p:spPr>
        <p:txBody>
          <a:bodyPr vert="horz" wrap="square" lIns="0" tIns="13335" rIns="0" bIns="0" rtlCol="0">
            <a:spAutoFit/>
          </a:bodyPr>
          <a:lstStyle/>
          <a:p>
            <a:pPr marL="12700">
              <a:lnSpc>
                <a:spcPct val="100000"/>
              </a:lnSpc>
              <a:spcBef>
                <a:spcPts val="105"/>
              </a:spcBef>
            </a:pPr>
            <a:r>
              <a:rPr sz="7000" spc="-125" dirty="0"/>
              <a:t>Problem</a:t>
            </a:r>
            <a:r>
              <a:rPr sz="7000" spc="-320" dirty="0"/>
              <a:t> </a:t>
            </a:r>
            <a:r>
              <a:rPr sz="7000" spc="-75" dirty="0"/>
              <a:t>statement</a:t>
            </a:r>
            <a:endParaRPr sz="7000"/>
          </a:p>
        </p:txBody>
      </p:sp>
      <p:sp>
        <p:nvSpPr>
          <p:cNvPr id="3" name="object 3"/>
          <p:cNvSpPr txBox="1"/>
          <p:nvPr/>
        </p:nvSpPr>
        <p:spPr>
          <a:xfrm>
            <a:off x="1023917" y="2505654"/>
            <a:ext cx="17989550" cy="6812280"/>
          </a:xfrm>
          <a:prstGeom prst="rect">
            <a:avLst/>
          </a:prstGeom>
        </p:spPr>
        <p:txBody>
          <a:bodyPr vert="horz" wrap="square" lIns="0" tIns="13335" rIns="0" bIns="0" rtlCol="0">
            <a:spAutoFit/>
          </a:bodyPr>
          <a:lstStyle/>
          <a:p>
            <a:pPr marL="12700" marR="5080">
              <a:lnSpc>
                <a:spcPct val="100299"/>
              </a:lnSpc>
              <a:spcBef>
                <a:spcPts val="105"/>
              </a:spcBef>
            </a:pPr>
            <a:r>
              <a:rPr sz="3700" spc="5" dirty="0">
                <a:latin typeface="Arial MT"/>
                <a:cs typeface="Arial MT"/>
              </a:rPr>
              <a:t>The</a:t>
            </a:r>
            <a:r>
              <a:rPr sz="3700" spc="10" dirty="0">
                <a:latin typeface="Arial MT"/>
                <a:cs typeface="Arial MT"/>
              </a:rPr>
              <a:t> </a:t>
            </a:r>
            <a:r>
              <a:rPr sz="3700" spc="5" dirty="0">
                <a:latin typeface="Arial MT"/>
                <a:cs typeface="Arial MT"/>
              </a:rPr>
              <a:t>authenticity</a:t>
            </a:r>
            <a:r>
              <a:rPr sz="3700" spc="15" dirty="0">
                <a:latin typeface="Arial MT"/>
                <a:cs typeface="Arial MT"/>
              </a:rPr>
              <a:t> </a:t>
            </a:r>
            <a:r>
              <a:rPr sz="3700" spc="5" dirty="0">
                <a:latin typeface="Arial MT"/>
                <a:cs typeface="Arial MT"/>
              </a:rPr>
              <a:t>of</a:t>
            </a:r>
            <a:r>
              <a:rPr sz="3700" spc="15" dirty="0">
                <a:latin typeface="Arial MT"/>
                <a:cs typeface="Arial MT"/>
              </a:rPr>
              <a:t> </a:t>
            </a:r>
            <a:r>
              <a:rPr sz="3700" spc="5" dirty="0">
                <a:latin typeface="Arial MT"/>
                <a:cs typeface="Arial MT"/>
              </a:rPr>
              <a:t>Information</a:t>
            </a:r>
            <a:r>
              <a:rPr sz="3700" spc="15" dirty="0">
                <a:latin typeface="Arial MT"/>
                <a:cs typeface="Arial MT"/>
              </a:rPr>
              <a:t> </a:t>
            </a:r>
            <a:r>
              <a:rPr sz="3700" spc="10" dirty="0">
                <a:latin typeface="Arial MT"/>
                <a:cs typeface="Arial MT"/>
              </a:rPr>
              <a:t>has</a:t>
            </a:r>
            <a:r>
              <a:rPr sz="3700" spc="15" dirty="0">
                <a:latin typeface="Arial MT"/>
                <a:cs typeface="Arial MT"/>
              </a:rPr>
              <a:t> </a:t>
            </a:r>
            <a:r>
              <a:rPr sz="3700" spc="10" dirty="0">
                <a:latin typeface="Arial MT"/>
                <a:cs typeface="Arial MT"/>
              </a:rPr>
              <a:t>become</a:t>
            </a:r>
            <a:r>
              <a:rPr sz="3700" spc="15" dirty="0">
                <a:latin typeface="Arial MT"/>
                <a:cs typeface="Arial MT"/>
              </a:rPr>
              <a:t> </a:t>
            </a:r>
            <a:r>
              <a:rPr sz="3700" spc="10" dirty="0">
                <a:latin typeface="Arial MT"/>
                <a:cs typeface="Arial MT"/>
              </a:rPr>
              <a:t>a</a:t>
            </a:r>
            <a:r>
              <a:rPr sz="3700" spc="15" dirty="0">
                <a:latin typeface="Arial MT"/>
                <a:cs typeface="Arial MT"/>
              </a:rPr>
              <a:t> </a:t>
            </a:r>
            <a:r>
              <a:rPr sz="3700" spc="5" dirty="0">
                <a:latin typeface="Arial MT"/>
                <a:cs typeface="Arial MT"/>
              </a:rPr>
              <a:t>longstanding</a:t>
            </a:r>
            <a:r>
              <a:rPr sz="3700" spc="15" dirty="0">
                <a:latin typeface="Arial MT"/>
                <a:cs typeface="Arial MT"/>
              </a:rPr>
              <a:t> </a:t>
            </a:r>
            <a:r>
              <a:rPr sz="3700" spc="5" dirty="0">
                <a:latin typeface="Arial MT"/>
                <a:cs typeface="Arial MT"/>
              </a:rPr>
              <a:t>issue</a:t>
            </a:r>
            <a:r>
              <a:rPr sz="3700" spc="15" dirty="0">
                <a:latin typeface="Arial MT"/>
                <a:cs typeface="Arial MT"/>
              </a:rPr>
              <a:t> </a:t>
            </a:r>
            <a:r>
              <a:rPr sz="3700" spc="-5" dirty="0">
                <a:latin typeface="Arial MT"/>
                <a:cs typeface="Arial MT"/>
              </a:rPr>
              <a:t>affecting</a:t>
            </a:r>
            <a:r>
              <a:rPr sz="3700" spc="15" dirty="0">
                <a:latin typeface="Arial MT"/>
                <a:cs typeface="Arial MT"/>
              </a:rPr>
              <a:t> </a:t>
            </a:r>
            <a:r>
              <a:rPr sz="3700" spc="10" dirty="0">
                <a:latin typeface="Arial MT"/>
                <a:cs typeface="Arial MT"/>
              </a:rPr>
              <a:t>businesses </a:t>
            </a:r>
            <a:r>
              <a:rPr sz="3700" spc="-1010" dirty="0">
                <a:latin typeface="Arial MT"/>
                <a:cs typeface="Arial MT"/>
              </a:rPr>
              <a:t> </a:t>
            </a:r>
            <a:r>
              <a:rPr sz="3700" spc="10" dirty="0">
                <a:latin typeface="Arial MT"/>
                <a:cs typeface="Arial MT"/>
              </a:rPr>
              <a:t>and</a:t>
            </a:r>
            <a:r>
              <a:rPr sz="3700" spc="5" dirty="0">
                <a:latin typeface="Arial MT"/>
                <a:cs typeface="Arial MT"/>
              </a:rPr>
              <a:t> </a:t>
            </a:r>
            <a:r>
              <a:rPr sz="3700" spc="-30" dirty="0">
                <a:latin typeface="Arial MT"/>
                <a:cs typeface="Arial MT"/>
              </a:rPr>
              <a:t>society,</a:t>
            </a:r>
            <a:r>
              <a:rPr sz="3700" spc="10" dirty="0">
                <a:latin typeface="Arial MT"/>
                <a:cs typeface="Arial MT"/>
              </a:rPr>
              <a:t> </a:t>
            </a:r>
            <a:r>
              <a:rPr sz="3700" spc="5" dirty="0">
                <a:latin typeface="Arial MT"/>
                <a:cs typeface="Arial MT"/>
              </a:rPr>
              <a:t>both for</a:t>
            </a:r>
            <a:r>
              <a:rPr sz="3700" spc="10" dirty="0">
                <a:latin typeface="Arial MT"/>
                <a:cs typeface="Arial MT"/>
              </a:rPr>
              <a:t> </a:t>
            </a:r>
            <a:r>
              <a:rPr sz="3700" spc="5" dirty="0">
                <a:latin typeface="Arial MT"/>
                <a:cs typeface="Arial MT"/>
              </a:rPr>
              <a:t>printed </a:t>
            </a:r>
            <a:r>
              <a:rPr sz="3700" spc="10" dirty="0">
                <a:latin typeface="Arial MT"/>
                <a:cs typeface="Arial MT"/>
              </a:rPr>
              <a:t>and </a:t>
            </a:r>
            <a:r>
              <a:rPr sz="3700" spc="5" dirty="0">
                <a:latin typeface="Arial MT"/>
                <a:cs typeface="Arial MT"/>
              </a:rPr>
              <a:t>digital </a:t>
            </a:r>
            <a:r>
              <a:rPr sz="3700" spc="10" dirty="0">
                <a:latin typeface="Arial MT"/>
                <a:cs typeface="Arial MT"/>
              </a:rPr>
              <a:t>media. On</a:t>
            </a:r>
            <a:r>
              <a:rPr sz="3700" spc="5" dirty="0">
                <a:latin typeface="Arial MT"/>
                <a:cs typeface="Arial MT"/>
              </a:rPr>
              <a:t> social</a:t>
            </a:r>
            <a:r>
              <a:rPr sz="3700" spc="10" dirty="0">
                <a:latin typeface="Arial MT"/>
                <a:cs typeface="Arial MT"/>
              </a:rPr>
              <a:t> </a:t>
            </a:r>
            <a:r>
              <a:rPr sz="3700" spc="5" dirty="0">
                <a:latin typeface="Arial MT"/>
                <a:cs typeface="Arial MT"/>
              </a:rPr>
              <a:t>networks,</a:t>
            </a:r>
            <a:r>
              <a:rPr sz="3700" dirty="0">
                <a:latin typeface="Arial MT"/>
                <a:cs typeface="Arial MT"/>
              </a:rPr>
              <a:t> </a:t>
            </a:r>
            <a:r>
              <a:rPr sz="3700" spc="5" dirty="0">
                <a:latin typeface="Arial MT"/>
                <a:cs typeface="Arial MT"/>
              </a:rPr>
              <a:t>the</a:t>
            </a:r>
            <a:r>
              <a:rPr sz="3700" spc="10" dirty="0">
                <a:latin typeface="Arial MT"/>
                <a:cs typeface="Arial MT"/>
              </a:rPr>
              <a:t> reach</a:t>
            </a:r>
            <a:r>
              <a:rPr sz="3700" spc="5" dirty="0">
                <a:latin typeface="Arial MT"/>
                <a:cs typeface="Arial MT"/>
              </a:rPr>
              <a:t> </a:t>
            </a:r>
            <a:r>
              <a:rPr sz="3700" spc="10" dirty="0">
                <a:latin typeface="Arial MT"/>
                <a:cs typeface="Arial MT"/>
              </a:rPr>
              <a:t>and </a:t>
            </a:r>
            <a:r>
              <a:rPr sz="3700" spc="15" dirty="0">
                <a:latin typeface="Arial MT"/>
                <a:cs typeface="Arial MT"/>
              </a:rPr>
              <a:t> </a:t>
            </a:r>
            <a:r>
              <a:rPr sz="3700" spc="-5" dirty="0">
                <a:latin typeface="Arial MT"/>
                <a:cs typeface="Arial MT"/>
              </a:rPr>
              <a:t>effects</a:t>
            </a:r>
            <a:r>
              <a:rPr sz="3700" spc="5" dirty="0">
                <a:latin typeface="Arial MT"/>
                <a:cs typeface="Arial MT"/>
              </a:rPr>
              <a:t> of</a:t>
            </a:r>
            <a:r>
              <a:rPr sz="3700" spc="10" dirty="0">
                <a:latin typeface="Arial MT"/>
                <a:cs typeface="Arial MT"/>
              </a:rPr>
              <a:t> </a:t>
            </a:r>
            <a:r>
              <a:rPr sz="3700" spc="5" dirty="0">
                <a:latin typeface="Arial MT"/>
                <a:cs typeface="Arial MT"/>
              </a:rPr>
              <a:t>information</a:t>
            </a:r>
            <a:r>
              <a:rPr sz="3700" spc="10" dirty="0">
                <a:latin typeface="Arial MT"/>
                <a:cs typeface="Arial MT"/>
              </a:rPr>
              <a:t> spread </a:t>
            </a:r>
            <a:r>
              <a:rPr sz="3700" spc="5" dirty="0">
                <a:latin typeface="Arial MT"/>
                <a:cs typeface="Arial MT"/>
              </a:rPr>
              <a:t>occur</a:t>
            </a:r>
            <a:r>
              <a:rPr sz="3700" spc="10" dirty="0">
                <a:latin typeface="Arial MT"/>
                <a:cs typeface="Arial MT"/>
              </a:rPr>
              <a:t> </a:t>
            </a:r>
            <a:r>
              <a:rPr sz="3700" spc="5" dirty="0">
                <a:latin typeface="Arial MT"/>
                <a:cs typeface="Arial MT"/>
              </a:rPr>
              <a:t>at</a:t>
            </a:r>
            <a:r>
              <a:rPr sz="3700" spc="10" dirty="0">
                <a:latin typeface="Arial MT"/>
                <a:cs typeface="Arial MT"/>
              </a:rPr>
              <a:t> such a</a:t>
            </a:r>
            <a:r>
              <a:rPr sz="3700" spc="5" dirty="0">
                <a:latin typeface="Arial MT"/>
                <a:cs typeface="Arial MT"/>
              </a:rPr>
              <a:t> fast </a:t>
            </a:r>
            <a:r>
              <a:rPr sz="3700" spc="10" dirty="0">
                <a:latin typeface="Arial MT"/>
                <a:cs typeface="Arial MT"/>
              </a:rPr>
              <a:t>pace and so </a:t>
            </a:r>
            <a:r>
              <a:rPr sz="3700" spc="5" dirty="0">
                <a:latin typeface="Arial MT"/>
                <a:cs typeface="Arial MT"/>
              </a:rPr>
              <a:t>amplified</a:t>
            </a:r>
            <a:r>
              <a:rPr sz="3700" spc="10" dirty="0">
                <a:latin typeface="Arial MT"/>
                <a:cs typeface="Arial MT"/>
              </a:rPr>
              <a:t> </a:t>
            </a:r>
            <a:r>
              <a:rPr sz="3700" spc="5" dirty="0">
                <a:latin typeface="Arial MT"/>
                <a:cs typeface="Arial MT"/>
              </a:rPr>
              <a:t>that distorted, </a:t>
            </a:r>
            <a:r>
              <a:rPr sz="3700" spc="-1010" dirty="0">
                <a:latin typeface="Arial MT"/>
                <a:cs typeface="Arial MT"/>
              </a:rPr>
              <a:t> </a:t>
            </a:r>
            <a:r>
              <a:rPr sz="3700" spc="5" dirty="0">
                <a:latin typeface="Arial MT"/>
                <a:cs typeface="Arial MT"/>
              </a:rPr>
              <a:t>inaccurate</a:t>
            </a:r>
            <a:r>
              <a:rPr sz="3700" spc="10" dirty="0">
                <a:latin typeface="Arial MT"/>
                <a:cs typeface="Arial MT"/>
              </a:rPr>
              <a:t> </a:t>
            </a:r>
            <a:r>
              <a:rPr sz="3700" spc="5" dirty="0">
                <a:latin typeface="Arial MT"/>
                <a:cs typeface="Arial MT"/>
              </a:rPr>
              <a:t>or</a:t>
            </a:r>
            <a:r>
              <a:rPr sz="3700" spc="10" dirty="0">
                <a:latin typeface="Arial MT"/>
                <a:cs typeface="Arial MT"/>
              </a:rPr>
              <a:t> </a:t>
            </a:r>
            <a:r>
              <a:rPr sz="3700" spc="5" dirty="0">
                <a:latin typeface="Arial MT"/>
                <a:cs typeface="Arial MT"/>
              </a:rPr>
              <a:t>false</a:t>
            </a:r>
            <a:r>
              <a:rPr sz="3700" spc="10" dirty="0">
                <a:latin typeface="Arial MT"/>
                <a:cs typeface="Arial MT"/>
              </a:rPr>
              <a:t> </a:t>
            </a:r>
            <a:r>
              <a:rPr sz="3700" spc="5" dirty="0">
                <a:latin typeface="Arial MT"/>
                <a:cs typeface="Arial MT"/>
              </a:rPr>
              <a:t>information</a:t>
            </a:r>
            <a:r>
              <a:rPr sz="3700" spc="10" dirty="0">
                <a:latin typeface="Arial MT"/>
                <a:cs typeface="Arial MT"/>
              </a:rPr>
              <a:t> </a:t>
            </a:r>
            <a:r>
              <a:rPr sz="3700" spc="5" dirty="0">
                <a:latin typeface="Arial MT"/>
                <a:cs typeface="Arial MT"/>
              </a:rPr>
              <a:t>acquires</a:t>
            </a:r>
            <a:r>
              <a:rPr sz="3700" spc="10" dirty="0">
                <a:latin typeface="Arial MT"/>
                <a:cs typeface="Arial MT"/>
              </a:rPr>
              <a:t> a tremendous </a:t>
            </a:r>
            <a:r>
              <a:rPr sz="3700" spc="5" dirty="0">
                <a:latin typeface="Arial MT"/>
                <a:cs typeface="Arial MT"/>
              </a:rPr>
              <a:t>potential</a:t>
            </a:r>
            <a:r>
              <a:rPr sz="3700" spc="15" dirty="0">
                <a:latin typeface="Arial MT"/>
                <a:cs typeface="Arial MT"/>
              </a:rPr>
              <a:t> </a:t>
            </a:r>
            <a:r>
              <a:rPr sz="3700" spc="5" dirty="0">
                <a:latin typeface="Arial MT"/>
                <a:cs typeface="Arial MT"/>
              </a:rPr>
              <a:t>to</a:t>
            </a:r>
            <a:r>
              <a:rPr sz="3700" spc="10" dirty="0">
                <a:latin typeface="Arial MT"/>
                <a:cs typeface="Arial MT"/>
              </a:rPr>
              <a:t> cause </a:t>
            </a:r>
            <a:r>
              <a:rPr sz="3700" spc="5" dirty="0">
                <a:latin typeface="Arial MT"/>
                <a:cs typeface="Arial MT"/>
              </a:rPr>
              <a:t>real</a:t>
            </a:r>
            <a:r>
              <a:rPr sz="3700" spc="10" dirty="0">
                <a:latin typeface="Arial MT"/>
                <a:cs typeface="Arial MT"/>
              </a:rPr>
              <a:t> </a:t>
            </a:r>
            <a:r>
              <a:rPr sz="3700" spc="5" dirty="0">
                <a:latin typeface="Arial MT"/>
                <a:cs typeface="Arial MT"/>
              </a:rPr>
              <a:t>world </a:t>
            </a:r>
            <a:r>
              <a:rPr sz="3700" spc="10" dirty="0">
                <a:latin typeface="Arial MT"/>
                <a:cs typeface="Arial MT"/>
              </a:rPr>
              <a:t> </a:t>
            </a:r>
            <a:r>
              <a:rPr sz="3700" spc="5" dirty="0">
                <a:latin typeface="Arial MT"/>
                <a:cs typeface="Arial MT"/>
              </a:rPr>
              <a:t>impacts, within</a:t>
            </a:r>
            <a:r>
              <a:rPr sz="3700" spc="15" dirty="0">
                <a:latin typeface="Arial MT"/>
                <a:cs typeface="Arial MT"/>
              </a:rPr>
              <a:t> </a:t>
            </a:r>
            <a:r>
              <a:rPr sz="3700" spc="5" dirty="0">
                <a:latin typeface="Arial MT"/>
                <a:cs typeface="Arial MT"/>
              </a:rPr>
              <a:t>minutes,</a:t>
            </a:r>
            <a:r>
              <a:rPr sz="3700" spc="10" dirty="0">
                <a:latin typeface="Arial MT"/>
                <a:cs typeface="Arial MT"/>
              </a:rPr>
              <a:t> </a:t>
            </a:r>
            <a:r>
              <a:rPr sz="3700" spc="5" dirty="0">
                <a:latin typeface="Arial MT"/>
                <a:cs typeface="Arial MT"/>
              </a:rPr>
              <a:t>for</a:t>
            </a:r>
            <a:r>
              <a:rPr sz="3700" spc="15" dirty="0">
                <a:latin typeface="Arial MT"/>
                <a:cs typeface="Arial MT"/>
              </a:rPr>
              <a:t> </a:t>
            </a:r>
            <a:r>
              <a:rPr sz="3700" spc="5" dirty="0">
                <a:latin typeface="Arial MT"/>
                <a:cs typeface="Arial MT"/>
              </a:rPr>
              <a:t>millions</a:t>
            </a:r>
            <a:r>
              <a:rPr sz="3700" spc="15" dirty="0">
                <a:latin typeface="Arial MT"/>
                <a:cs typeface="Arial MT"/>
              </a:rPr>
              <a:t> </a:t>
            </a:r>
            <a:r>
              <a:rPr sz="3700" spc="5" dirty="0">
                <a:latin typeface="Arial MT"/>
                <a:cs typeface="Arial MT"/>
              </a:rPr>
              <a:t>of</a:t>
            </a:r>
            <a:r>
              <a:rPr sz="3700" spc="15" dirty="0">
                <a:latin typeface="Arial MT"/>
                <a:cs typeface="Arial MT"/>
              </a:rPr>
              <a:t> </a:t>
            </a:r>
            <a:r>
              <a:rPr sz="3700" spc="5" dirty="0">
                <a:latin typeface="Arial MT"/>
                <a:cs typeface="Arial MT"/>
              </a:rPr>
              <a:t>users.</a:t>
            </a:r>
            <a:r>
              <a:rPr sz="3700" spc="10" dirty="0">
                <a:latin typeface="Arial MT"/>
                <a:cs typeface="Arial MT"/>
              </a:rPr>
              <a:t> </a:t>
            </a:r>
            <a:r>
              <a:rPr sz="3700" spc="-25" dirty="0">
                <a:latin typeface="Arial MT"/>
                <a:cs typeface="Arial MT"/>
              </a:rPr>
              <a:t>Recently,</a:t>
            </a:r>
            <a:r>
              <a:rPr sz="3700" spc="15" dirty="0">
                <a:latin typeface="Arial MT"/>
                <a:cs typeface="Arial MT"/>
              </a:rPr>
              <a:t> </a:t>
            </a:r>
            <a:r>
              <a:rPr sz="3700" spc="5" dirty="0">
                <a:latin typeface="Arial MT"/>
                <a:cs typeface="Arial MT"/>
              </a:rPr>
              <a:t>several</a:t>
            </a:r>
            <a:r>
              <a:rPr sz="3700" spc="15" dirty="0">
                <a:latin typeface="Arial MT"/>
                <a:cs typeface="Arial MT"/>
              </a:rPr>
              <a:t> </a:t>
            </a:r>
            <a:r>
              <a:rPr sz="3700" spc="5" dirty="0">
                <a:latin typeface="Arial MT"/>
                <a:cs typeface="Arial MT"/>
              </a:rPr>
              <a:t>public</a:t>
            </a:r>
            <a:r>
              <a:rPr sz="3700" spc="15" dirty="0">
                <a:latin typeface="Arial MT"/>
                <a:cs typeface="Arial MT"/>
              </a:rPr>
              <a:t> </a:t>
            </a:r>
            <a:r>
              <a:rPr sz="3700" spc="10" dirty="0">
                <a:latin typeface="Arial MT"/>
                <a:cs typeface="Arial MT"/>
              </a:rPr>
              <a:t>concerns</a:t>
            </a:r>
            <a:r>
              <a:rPr sz="3700" spc="15" dirty="0">
                <a:latin typeface="Arial MT"/>
                <a:cs typeface="Arial MT"/>
              </a:rPr>
              <a:t> </a:t>
            </a:r>
            <a:r>
              <a:rPr sz="3700" spc="10" dirty="0">
                <a:latin typeface="Arial MT"/>
                <a:cs typeface="Arial MT"/>
              </a:rPr>
              <a:t>about </a:t>
            </a:r>
            <a:r>
              <a:rPr sz="3700" spc="15" dirty="0">
                <a:latin typeface="Arial MT"/>
                <a:cs typeface="Arial MT"/>
              </a:rPr>
              <a:t> </a:t>
            </a:r>
            <a:r>
              <a:rPr sz="3700" spc="5" dirty="0">
                <a:latin typeface="Arial MT"/>
                <a:cs typeface="Arial MT"/>
              </a:rPr>
              <a:t>this </a:t>
            </a:r>
            <a:r>
              <a:rPr sz="3700" spc="10" dirty="0">
                <a:latin typeface="Arial MT"/>
                <a:cs typeface="Arial MT"/>
              </a:rPr>
              <a:t>problem and some approaches </a:t>
            </a:r>
            <a:r>
              <a:rPr sz="3700" spc="5" dirty="0">
                <a:latin typeface="Arial MT"/>
                <a:cs typeface="Arial MT"/>
              </a:rPr>
              <a:t>to mitigate the </a:t>
            </a:r>
            <a:r>
              <a:rPr sz="3700" spc="10" dirty="0">
                <a:latin typeface="Arial MT"/>
                <a:cs typeface="Arial MT"/>
              </a:rPr>
              <a:t>problem were </a:t>
            </a:r>
            <a:r>
              <a:rPr sz="3700" spc="5" dirty="0">
                <a:latin typeface="Arial MT"/>
                <a:cs typeface="Arial MT"/>
              </a:rPr>
              <a:t>expressed. . The </a:t>
            </a:r>
            <a:r>
              <a:rPr sz="3700" spc="10" dirty="0">
                <a:latin typeface="Arial MT"/>
                <a:cs typeface="Arial MT"/>
              </a:rPr>
              <a:t> </a:t>
            </a:r>
            <a:r>
              <a:rPr sz="3700" spc="5" dirty="0">
                <a:latin typeface="Arial MT"/>
                <a:cs typeface="Arial MT"/>
              </a:rPr>
              <a:t>sensationalism</a:t>
            </a:r>
            <a:r>
              <a:rPr sz="3700" spc="10" dirty="0">
                <a:latin typeface="Arial MT"/>
                <a:cs typeface="Arial MT"/>
              </a:rPr>
              <a:t> </a:t>
            </a:r>
            <a:r>
              <a:rPr sz="3700" spc="5" dirty="0">
                <a:latin typeface="Arial MT"/>
                <a:cs typeface="Arial MT"/>
              </a:rPr>
              <a:t>of</a:t>
            </a:r>
            <a:r>
              <a:rPr sz="3700" spc="15" dirty="0">
                <a:latin typeface="Arial MT"/>
                <a:cs typeface="Arial MT"/>
              </a:rPr>
              <a:t> </a:t>
            </a:r>
            <a:r>
              <a:rPr sz="3700" spc="5" dirty="0">
                <a:latin typeface="Arial MT"/>
                <a:cs typeface="Arial MT"/>
              </a:rPr>
              <a:t>not-so-accurate</a:t>
            </a:r>
            <a:r>
              <a:rPr sz="3700" spc="10" dirty="0">
                <a:latin typeface="Arial MT"/>
                <a:cs typeface="Arial MT"/>
              </a:rPr>
              <a:t> eye</a:t>
            </a:r>
            <a:r>
              <a:rPr sz="3700" spc="15" dirty="0">
                <a:latin typeface="Arial MT"/>
                <a:cs typeface="Arial MT"/>
              </a:rPr>
              <a:t> </a:t>
            </a:r>
            <a:r>
              <a:rPr sz="3700" spc="5" dirty="0">
                <a:latin typeface="Arial MT"/>
                <a:cs typeface="Arial MT"/>
              </a:rPr>
              <a:t>catching</a:t>
            </a:r>
            <a:r>
              <a:rPr sz="3700" spc="10" dirty="0">
                <a:latin typeface="Arial MT"/>
                <a:cs typeface="Arial MT"/>
              </a:rPr>
              <a:t> and</a:t>
            </a:r>
            <a:r>
              <a:rPr sz="3700" spc="15" dirty="0">
                <a:latin typeface="Arial MT"/>
                <a:cs typeface="Arial MT"/>
              </a:rPr>
              <a:t> </a:t>
            </a:r>
            <a:r>
              <a:rPr sz="3700" spc="5" dirty="0">
                <a:latin typeface="Arial MT"/>
                <a:cs typeface="Arial MT"/>
              </a:rPr>
              <a:t>intriguing</a:t>
            </a:r>
            <a:r>
              <a:rPr sz="3700" spc="10" dirty="0">
                <a:latin typeface="Arial MT"/>
                <a:cs typeface="Arial MT"/>
              </a:rPr>
              <a:t> </a:t>
            </a:r>
            <a:r>
              <a:rPr sz="3700" spc="5" dirty="0">
                <a:latin typeface="Arial MT"/>
                <a:cs typeface="Arial MT"/>
              </a:rPr>
              <a:t>headlines</a:t>
            </a:r>
            <a:r>
              <a:rPr sz="3700" spc="15" dirty="0">
                <a:latin typeface="Arial MT"/>
                <a:cs typeface="Arial MT"/>
              </a:rPr>
              <a:t> </a:t>
            </a:r>
            <a:r>
              <a:rPr sz="3700" spc="10" dirty="0">
                <a:latin typeface="Arial MT"/>
                <a:cs typeface="Arial MT"/>
              </a:rPr>
              <a:t>aimed</a:t>
            </a:r>
            <a:r>
              <a:rPr sz="3700" spc="15" dirty="0">
                <a:latin typeface="Arial MT"/>
                <a:cs typeface="Arial MT"/>
              </a:rPr>
              <a:t> </a:t>
            </a:r>
            <a:r>
              <a:rPr sz="3700" spc="5" dirty="0">
                <a:latin typeface="Arial MT"/>
                <a:cs typeface="Arial MT"/>
              </a:rPr>
              <a:t>at </a:t>
            </a:r>
            <a:r>
              <a:rPr sz="3700" spc="10" dirty="0">
                <a:latin typeface="Arial MT"/>
                <a:cs typeface="Arial MT"/>
              </a:rPr>
              <a:t> </a:t>
            </a:r>
            <a:r>
              <a:rPr sz="3700" spc="5" dirty="0">
                <a:latin typeface="Arial MT"/>
                <a:cs typeface="Arial MT"/>
              </a:rPr>
              <a:t>retaining</a:t>
            </a:r>
            <a:r>
              <a:rPr sz="3700" spc="10" dirty="0">
                <a:latin typeface="Arial MT"/>
                <a:cs typeface="Arial MT"/>
              </a:rPr>
              <a:t> </a:t>
            </a:r>
            <a:r>
              <a:rPr sz="3700" spc="5" dirty="0">
                <a:latin typeface="Arial MT"/>
                <a:cs typeface="Arial MT"/>
              </a:rPr>
              <a:t>the</a:t>
            </a:r>
            <a:r>
              <a:rPr sz="3700" spc="15" dirty="0">
                <a:latin typeface="Arial MT"/>
                <a:cs typeface="Arial MT"/>
              </a:rPr>
              <a:t> </a:t>
            </a:r>
            <a:r>
              <a:rPr sz="3700" spc="5" dirty="0">
                <a:latin typeface="Arial MT"/>
                <a:cs typeface="Arial MT"/>
              </a:rPr>
              <a:t>attention</a:t>
            </a:r>
            <a:r>
              <a:rPr sz="3700" spc="10" dirty="0">
                <a:latin typeface="Arial MT"/>
                <a:cs typeface="Arial MT"/>
              </a:rPr>
              <a:t> </a:t>
            </a:r>
            <a:r>
              <a:rPr sz="3700" spc="5" dirty="0">
                <a:latin typeface="Arial MT"/>
                <a:cs typeface="Arial MT"/>
              </a:rPr>
              <a:t>of</a:t>
            </a:r>
            <a:r>
              <a:rPr sz="3700" spc="15" dirty="0">
                <a:latin typeface="Arial MT"/>
                <a:cs typeface="Arial MT"/>
              </a:rPr>
              <a:t> </a:t>
            </a:r>
            <a:r>
              <a:rPr sz="3700" spc="10" dirty="0">
                <a:latin typeface="Arial MT"/>
                <a:cs typeface="Arial MT"/>
              </a:rPr>
              <a:t>audiences </a:t>
            </a:r>
            <a:r>
              <a:rPr sz="3700" spc="5" dirty="0">
                <a:latin typeface="Arial MT"/>
                <a:cs typeface="Arial MT"/>
              </a:rPr>
              <a:t>to</a:t>
            </a:r>
            <a:r>
              <a:rPr sz="3700" spc="15" dirty="0">
                <a:latin typeface="Arial MT"/>
                <a:cs typeface="Arial MT"/>
              </a:rPr>
              <a:t> </a:t>
            </a:r>
            <a:r>
              <a:rPr sz="3700" spc="5" dirty="0">
                <a:latin typeface="Arial MT"/>
                <a:cs typeface="Arial MT"/>
              </a:rPr>
              <a:t>sell</a:t>
            </a:r>
            <a:r>
              <a:rPr sz="3700" spc="10" dirty="0">
                <a:latin typeface="Arial MT"/>
                <a:cs typeface="Arial MT"/>
              </a:rPr>
              <a:t> </a:t>
            </a:r>
            <a:r>
              <a:rPr sz="3700" spc="5" dirty="0">
                <a:latin typeface="Arial MT"/>
                <a:cs typeface="Arial MT"/>
              </a:rPr>
              <a:t>information</a:t>
            </a:r>
            <a:r>
              <a:rPr sz="3700" spc="15" dirty="0">
                <a:latin typeface="Arial MT"/>
                <a:cs typeface="Arial MT"/>
              </a:rPr>
              <a:t> </a:t>
            </a:r>
            <a:r>
              <a:rPr sz="3700" spc="10" dirty="0">
                <a:latin typeface="Arial MT"/>
                <a:cs typeface="Arial MT"/>
              </a:rPr>
              <a:t>has </a:t>
            </a:r>
            <a:r>
              <a:rPr sz="3700" spc="5" dirty="0">
                <a:latin typeface="Arial MT"/>
                <a:cs typeface="Arial MT"/>
              </a:rPr>
              <a:t>persisted</a:t>
            </a:r>
            <a:r>
              <a:rPr sz="3700" spc="15" dirty="0">
                <a:latin typeface="Arial MT"/>
                <a:cs typeface="Arial MT"/>
              </a:rPr>
              <a:t> </a:t>
            </a:r>
            <a:r>
              <a:rPr sz="3700" spc="5" dirty="0">
                <a:latin typeface="Arial MT"/>
                <a:cs typeface="Arial MT"/>
              </a:rPr>
              <a:t>all</a:t>
            </a:r>
            <a:r>
              <a:rPr sz="3700" spc="10" dirty="0">
                <a:latin typeface="Arial MT"/>
                <a:cs typeface="Arial MT"/>
              </a:rPr>
              <a:t> </a:t>
            </a:r>
            <a:r>
              <a:rPr sz="3700" spc="5" dirty="0">
                <a:latin typeface="Arial MT"/>
                <a:cs typeface="Arial MT"/>
              </a:rPr>
              <a:t>throughout</a:t>
            </a:r>
            <a:r>
              <a:rPr sz="3700" spc="10" dirty="0">
                <a:latin typeface="Arial MT"/>
                <a:cs typeface="Arial MT"/>
              </a:rPr>
              <a:t> </a:t>
            </a:r>
            <a:r>
              <a:rPr sz="3700" spc="5" dirty="0">
                <a:latin typeface="Arial MT"/>
                <a:cs typeface="Arial MT"/>
              </a:rPr>
              <a:t>the </a:t>
            </a:r>
            <a:r>
              <a:rPr sz="3700" spc="-1010" dirty="0">
                <a:latin typeface="Arial MT"/>
                <a:cs typeface="Arial MT"/>
              </a:rPr>
              <a:t> </a:t>
            </a:r>
            <a:r>
              <a:rPr sz="3700" spc="5" dirty="0">
                <a:latin typeface="Arial MT"/>
                <a:cs typeface="Arial MT"/>
              </a:rPr>
              <a:t>history</a:t>
            </a:r>
            <a:r>
              <a:rPr sz="3700" spc="15" dirty="0">
                <a:latin typeface="Arial MT"/>
                <a:cs typeface="Arial MT"/>
              </a:rPr>
              <a:t> </a:t>
            </a:r>
            <a:r>
              <a:rPr sz="3700" spc="5" dirty="0">
                <a:latin typeface="Arial MT"/>
                <a:cs typeface="Arial MT"/>
              </a:rPr>
              <a:t>of</a:t>
            </a:r>
            <a:r>
              <a:rPr sz="3700" spc="15" dirty="0">
                <a:latin typeface="Arial MT"/>
                <a:cs typeface="Arial MT"/>
              </a:rPr>
              <a:t> </a:t>
            </a:r>
            <a:r>
              <a:rPr sz="3700" spc="5" dirty="0">
                <a:latin typeface="Arial MT"/>
                <a:cs typeface="Arial MT"/>
              </a:rPr>
              <a:t>all</a:t>
            </a:r>
            <a:r>
              <a:rPr sz="3700" spc="15" dirty="0">
                <a:latin typeface="Arial MT"/>
                <a:cs typeface="Arial MT"/>
              </a:rPr>
              <a:t> </a:t>
            </a:r>
            <a:r>
              <a:rPr sz="3700" spc="5" dirty="0">
                <a:latin typeface="Arial MT"/>
                <a:cs typeface="Arial MT"/>
              </a:rPr>
              <a:t>kinds</a:t>
            </a:r>
            <a:r>
              <a:rPr sz="3700" spc="15" dirty="0">
                <a:latin typeface="Arial MT"/>
                <a:cs typeface="Arial MT"/>
              </a:rPr>
              <a:t> </a:t>
            </a:r>
            <a:r>
              <a:rPr sz="3700" spc="5" dirty="0">
                <a:latin typeface="Arial MT"/>
                <a:cs typeface="Arial MT"/>
              </a:rPr>
              <a:t>of</a:t>
            </a:r>
            <a:r>
              <a:rPr sz="3700" spc="15" dirty="0">
                <a:latin typeface="Arial MT"/>
                <a:cs typeface="Arial MT"/>
              </a:rPr>
              <a:t> </a:t>
            </a:r>
            <a:r>
              <a:rPr sz="3700" spc="5" dirty="0">
                <a:latin typeface="Arial MT"/>
                <a:cs typeface="Arial MT"/>
              </a:rPr>
              <a:t>information</a:t>
            </a:r>
            <a:r>
              <a:rPr sz="3700" spc="15" dirty="0">
                <a:latin typeface="Arial MT"/>
                <a:cs typeface="Arial MT"/>
              </a:rPr>
              <a:t> </a:t>
            </a:r>
            <a:r>
              <a:rPr sz="3700" spc="5" dirty="0">
                <a:latin typeface="Arial MT"/>
                <a:cs typeface="Arial MT"/>
              </a:rPr>
              <a:t>broadcast.</a:t>
            </a:r>
            <a:r>
              <a:rPr sz="3700" spc="15" dirty="0">
                <a:latin typeface="Arial MT"/>
                <a:cs typeface="Arial MT"/>
              </a:rPr>
              <a:t> </a:t>
            </a:r>
            <a:r>
              <a:rPr sz="3700" spc="10" dirty="0">
                <a:latin typeface="Arial MT"/>
                <a:cs typeface="Arial MT"/>
              </a:rPr>
              <a:t>On</a:t>
            </a:r>
            <a:r>
              <a:rPr sz="3700" spc="15" dirty="0">
                <a:latin typeface="Arial MT"/>
                <a:cs typeface="Arial MT"/>
              </a:rPr>
              <a:t> </a:t>
            </a:r>
            <a:r>
              <a:rPr sz="3700" spc="5" dirty="0">
                <a:latin typeface="Arial MT"/>
                <a:cs typeface="Arial MT"/>
              </a:rPr>
              <a:t>social</a:t>
            </a:r>
            <a:r>
              <a:rPr sz="3700" spc="15" dirty="0">
                <a:latin typeface="Arial MT"/>
                <a:cs typeface="Arial MT"/>
              </a:rPr>
              <a:t> </a:t>
            </a:r>
            <a:r>
              <a:rPr sz="3700" spc="5" dirty="0">
                <a:latin typeface="Arial MT"/>
                <a:cs typeface="Arial MT"/>
              </a:rPr>
              <a:t>networking</a:t>
            </a:r>
            <a:r>
              <a:rPr sz="3700" spc="15" dirty="0">
                <a:latin typeface="Arial MT"/>
                <a:cs typeface="Arial MT"/>
              </a:rPr>
              <a:t> </a:t>
            </a:r>
            <a:r>
              <a:rPr sz="3700" spc="5" dirty="0">
                <a:latin typeface="Arial MT"/>
                <a:cs typeface="Arial MT"/>
              </a:rPr>
              <a:t>websites,</a:t>
            </a:r>
            <a:r>
              <a:rPr sz="3700" spc="10" dirty="0">
                <a:latin typeface="Arial MT"/>
                <a:cs typeface="Arial MT"/>
              </a:rPr>
              <a:t> </a:t>
            </a:r>
            <a:r>
              <a:rPr sz="3700" spc="5" dirty="0">
                <a:latin typeface="Arial MT"/>
                <a:cs typeface="Arial MT"/>
              </a:rPr>
              <a:t>the</a:t>
            </a:r>
            <a:r>
              <a:rPr sz="3700" spc="15" dirty="0">
                <a:latin typeface="Arial MT"/>
                <a:cs typeface="Arial MT"/>
              </a:rPr>
              <a:t> </a:t>
            </a:r>
            <a:r>
              <a:rPr sz="3700" spc="10" dirty="0">
                <a:latin typeface="Arial MT"/>
                <a:cs typeface="Arial MT"/>
              </a:rPr>
              <a:t>reach </a:t>
            </a:r>
            <a:r>
              <a:rPr sz="3700" spc="15" dirty="0">
                <a:latin typeface="Arial MT"/>
                <a:cs typeface="Arial MT"/>
              </a:rPr>
              <a:t> </a:t>
            </a:r>
            <a:r>
              <a:rPr sz="3700" spc="10" dirty="0">
                <a:latin typeface="Arial MT"/>
                <a:cs typeface="Arial MT"/>
              </a:rPr>
              <a:t>and</a:t>
            </a:r>
            <a:r>
              <a:rPr sz="3700" spc="50" dirty="0">
                <a:latin typeface="Arial MT"/>
                <a:cs typeface="Arial MT"/>
              </a:rPr>
              <a:t> </a:t>
            </a:r>
            <a:r>
              <a:rPr sz="3700" spc="-5" dirty="0">
                <a:latin typeface="Arial MT"/>
                <a:cs typeface="Arial MT"/>
              </a:rPr>
              <a:t>effects</a:t>
            </a:r>
            <a:r>
              <a:rPr sz="3700" spc="50" dirty="0">
                <a:latin typeface="Arial MT"/>
                <a:cs typeface="Arial MT"/>
              </a:rPr>
              <a:t> </a:t>
            </a:r>
            <a:r>
              <a:rPr sz="3700" spc="5" dirty="0">
                <a:latin typeface="Arial MT"/>
                <a:cs typeface="Arial MT"/>
              </a:rPr>
              <a:t>of</a:t>
            </a:r>
            <a:r>
              <a:rPr sz="3700" spc="50" dirty="0">
                <a:latin typeface="Arial MT"/>
                <a:cs typeface="Arial MT"/>
              </a:rPr>
              <a:t> </a:t>
            </a:r>
            <a:r>
              <a:rPr sz="3700" spc="5" dirty="0">
                <a:latin typeface="Arial MT"/>
                <a:cs typeface="Arial MT"/>
              </a:rPr>
              <a:t>information</a:t>
            </a:r>
            <a:r>
              <a:rPr sz="3700" spc="55" dirty="0">
                <a:latin typeface="Arial MT"/>
                <a:cs typeface="Arial MT"/>
              </a:rPr>
              <a:t> </a:t>
            </a:r>
            <a:r>
              <a:rPr sz="3700" spc="10" dirty="0">
                <a:latin typeface="Arial MT"/>
                <a:cs typeface="Arial MT"/>
              </a:rPr>
              <a:t>spread</a:t>
            </a:r>
            <a:r>
              <a:rPr sz="3700" spc="50" dirty="0">
                <a:latin typeface="Arial MT"/>
                <a:cs typeface="Arial MT"/>
              </a:rPr>
              <a:t> </a:t>
            </a:r>
            <a:r>
              <a:rPr sz="3700" spc="5" dirty="0">
                <a:latin typeface="Arial MT"/>
                <a:cs typeface="Arial MT"/>
              </a:rPr>
              <a:t>are</a:t>
            </a:r>
            <a:r>
              <a:rPr sz="3700" spc="50" dirty="0">
                <a:latin typeface="Arial MT"/>
                <a:cs typeface="Arial MT"/>
              </a:rPr>
              <a:t> </a:t>
            </a:r>
            <a:r>
              <a:rPr sz="3700" spc="10" dirty="0">
                <a:latin typeface="Arial MT"/>
                <a:cs typeface="Arial MT"/>
              </a:rPr>
              <a:t>however</a:t>
            </a:r>
            <a:r>
              <a:rPr sz="3700" spc="55" dirty="0">
                <a:latin typeface="Arial MT"/>
                <a:cs typeface="Arial MT"/>
              </a:rPr>
              <a:t> </a:t>
            </a:r>
            <a:r>
              <a:rPr sz="3700" spc="5" dirty="0">
                <a:latin typeface="Arial MT"/>
                <a:cs typeface="Arial MT"/>
              </a:rPr>
              <a:t>significantly</a:t>
            </a:r>
            <a:r>
              <a:rPr sz="3700" spc="50" dirty="0">
                <a:latin typeface="Arial MT"/>
                <a:cs typeface="Arial MT"/>
              </a:rPr>
              <a:t> </a:t>
            </a:r>
            <a:r>
              <a:rPr sz="3700" spc="5" dirty="0">
                <a:latin typeface="Arial MT"/>
                <a:cs typeface="Arial MT"/>
              </a:rPr>
              <a:t>amplified</a:t>
            </a:r>
            <a:r>
              <a:rPr sz="3700" spc="50" dirty="0">
                <a:latin typeface="Arial MT"/>
                <a:cs typeface="Arial MT"/>
              </a:rPr>
              <a:t> </a:t>
            </a:r>
            <a:r>
              <a:rPr sz="3700" spc="10" dirty="0">
                <a:latin typeface="Arial MT"/>
                <a:cs typeface="Arial MT"/>
              </a:rPr>
              <a:t>and</a:t>
            </a:r>
            <a:r>
              <a:rPr sz="3700" spc="55" dirty="0">
                <a:latin typeface="Arial MT"/>
                <a:cs typeface="Arial MT"/>
              </a:rPr>
              <a:t> </a:t>
            </a:r>
            <a:r>
              <a:rPr sz="3700" spc="5" dirty="0">
                <a:latin typeface="Arial MT"/>
                <a:cs typeface="Arial MT"/>
              </a:rPr>
              <a:t>occur</a:t>
            </a:r>
            <a:r>
              <a:rPr sz="3700" spc="50" dirty="0">
                <a:latin typeface="Arial MT"/>
                <a:cs typeface="Arial MT"/>
              </a:rPr>
              <a:t> </a:t>
            </a:r>
            <a:r>
              <a:rPr sz="3700" spc="5" dirty="0">
                <a:latin typeface="Arial MT"/>
                <a:cs typeface="Arial MT"/>
              </a:rPr>
              <a:t>at </a:t>
            </a:r>
            <a:r>
              <a:rPr sz="3700" spc="10" dirty="0">
                <a:latin typeface="Arial MT"/>
                <a:cs typeface="Arial MT"/>
              </a:rPr>
              <a:t> such a</a:t>
            </a:r>
            <a:r>
              <a:rPr sz="3700" spc="15" dirty="0">
                <a:latin typeface="Arial MT"/>
                <a:cs typeface="Arial MT"/>
              </a:rPr>
              <a:t> </a:t>
            </a:r>
            <a:r>
              <a:rPr sz="3700" spc="5" dirty="0">
                <a:latin typeface="Arial MT"/>
                <a:cs typeface="Arial MT"/>
              </a:rPr>
              <a:t>fast pace,</a:t>
            </a:r>
            <a:r>
              <a:rPr sz="3700" spc="15" dirty="0">
                <a:latin typeface="Arial MT"/>
                <a:cs typeface="Arial MT"/>
              </a:rPr>
              <a:t> </a:t>
            </a:r>
            <a:r>
              <a:rPr sz="3700" spc="5" dirty="0">
                <a:latin typeface="Arial MT"/>
                <a:cs typeface="Arial MT"/>
              </a:rPr>
              <a:t>that</a:t>
            </a:r>
            <a:r>
              <a:rPr sz="3700" spc="10" dirty="0">
                <a:latin typeface="Arial MT"/>
                <a:cs typeface="Arial MT"/>
              </a:rPr>
              <a:t> </a:t>
            </a:r>
            <a:r>
              <a:rPr sz="3700" spc="5" dirty="0">
                <a:latin typeface="Arial MT"/>
                <a:cs typeface="Arial MT"/>
              </a:rPr>
              <a:t>distorted,</a:t>
            </a:r>
            <a:r>
              <a:rPr sz="3700" spc="15" dirty="0">
                <a:latin typeface="Arial MT"/>
                <a:cs typeface="Arial MT"/>
              </a:rPr>
              <a:t> </a:t>
            </a:r>
            <a:r>
              <a:rPr sz="3700" spc="5" dirty="0">
                <a:latin typeface="Arial MT"/>
                <a:cs typeface="Arial MT"/>
              </a:rPr>
              <a:t>inaccurate</a:t>
            </a:r>
            <a:r>
              <a:rPr sz="3700" spc="15" dirty="0">
                <a:latin typeface="Arial MT"/>
                <a:cs typeface="Arial MT"/>
              </a:rPr>
              <a:t> </a:t>
            </a:r>
            <a:r>
              <a:rPr sz="3700" spc="5" dirty="0">
                <a:latin typeface="Arial MT"/>
                <a:cs typeface="Arial MT"/>
              </a:rPr>
              <a:t>or</a:t>
            </a:r>
            <a:r>
              <a:rPr sz="3700" spc="10" dirty="0">
                <a:latin typeface="Arial MT"/>
                <a:cs typeface="Arial MT"/>
              </a:rPr>
              <a:t> </a:t>
            </a:r>
            <a:r>
              <a:rPr sz="3700" spc="5" dirty="0">
                <a:latin typeface="Arial MT"/>
                <a:cs typeface="Arial MT"/>
              </a:rPr>
              <a:t>false</a:t>
            </a:r>
            <a:r>
              <a:rPr sz="3700" spc="15" dirty="0">
                <a:latin typeface="Arial MT"/>
                <a:cs typeface="Arial MT"/>
              </a:rPr>
              <a:t> </a:t>
            </a:r>
            <a:r>
              <a:rPr sz="3700" spc="5" dirty="0">
                <a:latin typeface="Arial MT"/>
                <a:cs typeface="Arial MT"/>
              </a:rPr>
              <a:t>information</a:t>
            </a:r>
            <a:r>
              <a:rPr sz="3700" spc="10" dirty="0">
                <a:latin typeface="Arial MT"/>
                <a:cs typeface="Arial MT"/>
              </a:rPr>
              <a:t> </a:t>
            </a:r>
            <a:r>
              <a:rPr sz="3700" spc="5" dirty="0">
                <a:latin typeface="Arial MT"/>
                <a:cs typeface="Arial MT"/>
              </a:rPr>
              <a:t>acquires</a:t>
            </a:r>
            <a:r>
              <a:rPr sz="3700" spc="15" dirty="0">
                <a:latin typeface="Arial MT"/>
                <a:cs typeface="Arial MT"/>
              </a:rPr>
              <a:t> </a:t>
            </a:r>
            <a:r>
              <a:rPr sz="3700" spc="10" dirty="0">
                <a:latin typeface="Arial MT"/>
                <a:cs typeface="Arial MT"/>
              </a:rPr>
              <a:t>a</a:t>
            </a:r>
            <a:r>
              <a:rPr sz="3700" spc="15" dirty="0">
                <a:latin typeface="Arial MT"/>
                <a:cs typeface="Arial MT"/>
              </a:rPr>
              <a:t> </a:t>
            </a:r>
            <a:r>
              <a:rPr sz="3700" spc="10" dirty="0">
                <a:latin typeface="Arial MT"/>
                <a:cs typeface="Arial MT"/>
              </a:rPr>
              <a:t>tremendous </a:t>
            </a:r>
            <a:r>
              <a:rPr sz="3700" spc="-1015" dirty="0">
                <a:latin typeface="Arial MT"/>
                <a:cs typeface="Arial MT"/>
              </a:rPr>
              <a:t> </a:t>
            </a:r>
            <a:r>
              <a:rPr sz="3700" spc="5" dirty="0">
                <a:latin typeface="Arial MT"/>
                <a:cs typeface="Arial MT"/>
              </a:rPr>
              <a:t>potential to </a:t>
            </a:r>
            <a:r>
              <a:rPr sz="3700" spc="10" dirty="0">
                <a:latin typeface="Arial MT"/>
                <a:cs typeface="Arial MT"/>
              </a:rPr>
              <a:t>cause </a:t>
            </a:r>
            <a:r>
              <a:rPr sz="3700" spc="5" dirty="0">
                <a:latin typeface="Arial MT"/>
                <a:cs typeface="Arial MT"/>
              </a:rPr>
              <a:t>real impacts,</a:t>
            </a:r>
            <a:r>
              <a:rPr sz="3700" dirty="0">
                <a:latin typeface="Arial MT"/>
                <a:cs typeface="Arial MT"/>
              </a:rPr>
              <a:t> </a:t>
            </a:r>
            <a:r>
              <a:rPr sz="3700" spc="5" dirty="0">
                <a:latin typeface="Arial MT"/>
                <a:cs typeface="Arial MT"/>
              </a:rPr>
              <a:t>within</a:t>
            </a:r>
            <a:r>
              <a:rPr sz="3700" spc="10" dirty="0">
                <a:latin typeface="Arial MT"/>
                <a:cs typeface="Arial MT"/>
              </a:rPr>
              <a:t> </a:t>
            </a:r>
            <a:r>
              <a:rPr sz="3700" spc="5" dirty="0">
                <a:latin typeface="Arial MT"/>
                <a:cs typeface="Arial MT"/>
              </a:rPr>
              <a:t>minutes,</a:t>
            </a:r>
            <a:r>
              <a:rPr sz="3700" dirty="0">
                <a:latin typeface="Arial MT"/>
                <a:cs typeface="Arial MT"/>
              </a:rPr>
              <a:t> </a:t>
            </a:r>
            <a:r>
              <a:rPr sz="3700" spc="5" dirty="0">
                <a:latin typeface="Arial MT"/>
                <a:cs typeface="Arial MT"/>
              </a:rPr>
              <a:t>for millions</a:t>
            </a:r>
            <a:r>
              <a:rPr sz="3700" spc="10" dirty="0">
                <a:latin typeface="Arial MT"/>
                <a:cs typeface="Arial MT"/>
              </a:rPr>
              <a:t> </a:t>
            </a:r>
            <a:r>
              <a:rPr sz="3700" spc="5" dirty="0">
                <a:latin typeface="Arial MT"/>
                <a:cs typeface="Arial MT"/>
              </a:rPr>
              <a:t>of user</a:t>
            </a:r>
            <a:endParaRPr sz="37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4352925" cy="1093470"/>
          </a:xfrm>
          <a:prstGeom prst="rect">
            <a:avLst/>
          </a:prstGeom>
        </p:spPr>
        <p:txBody>
          <a:bodyPr vert="horz" wrap="square" lIns="0" tIns="13335" rIns="0" bIns="0" rtlCol="0">
            <a:spAutoFit/>
          </a:bodyPr>
          <a:lstStyle/>
          <a:p>
            <a:pPr marL="12700">
              <a:lnSpc>
                <a:spcPct val="100000"/>
              </a:lnSpc>
              <a:spcBef>
                <a:spcPts val="105"/>
              </a:spcBef>
            </a:pPr>
            <a:r>
              <a:rPr sz="7000" spc="-145" dirty="0"/>
              <a:t>Objectives</a:t>
            </a:r>
            <a:endParaRPr sz="7000"/>
          </a:p>
        </p:txBody>
      </p:sp>
      <p:sp>
        <p:nvSpPr>
          <p:cNvPr id="3" name="object 3"/>
          <p:cNvSpPr txBox="1"/>
          <p:nvPr/>
        </p:nvSpPr>
        <p:spPr>
          <a:xfrm>
            <a:off x="1139097" y="3516398"/>
            <a:ext cx="17369155" cy="3288665"/>
          </a:xfrm>
          <a:prstGeom prst="rect">
            <a:avLst/>
          </a:prstGeom>
        </p:spPr>
        <p:txBody>
          <a:bodyPr vert="horz" wrap="square" lIns="0" tIns="8890" rIns="0" bIns="0" rtlCol="0">
            <a:spAutoFit/>
          </a:bodyPr>
          <a:lstStyle/>
          <a:p>
            <a:pPr marL="274320" marR="5080" indent="-262255">
              <a:lnSpc>
                <a:spcPct val="100400"/>
              </a:lnSpc>
              <a:spcBef>
                <a:spcPts val="70"/>
              </a:spcBef>
              <a:buSzPct val="98076"/>
              <a:buAutoNum type="arabicPeriod"/>
              <a:tabLst>
                <a:tab pos="563880" algn="l"/>
              </a:tabLst>
            </a:pPr>
            <a:r>
              <a:rPr sz="5200" spc="-5" dirty="0">
                <a:latin typeface="Arial MT"/>
                <a:cs typeface="Arial MT"/>
              </a:rPr>
              <a:t>Our sole objective is to classify the news from the dataset </a:t>
            </a:r>
            <a:r>
              <a:rPr sz="5200" spc="-1430" dirty="0">
                <a:latin typeface="Arial MT"/>
                <a:cs typeface="Arial MT"/>
              </a:rPr>
              <a:t> </a:t>
            </a:r>
            <a:r>
              <a:rPr sz="5200" spc="-5" dirty="0">
                <a:latin typeface="Arial MT"/>
                <a:cs typeface="Arial MT"/>
              </a:rPr>
              <a:t>to</a:t>
            </a:r>
            <a:r>
              <a:rPr sz="5200" spc="-10" dirty="0">
                <a:latin typeface="Arial MT"/>
                <a:cs typeface="Arial MT"/>
              </a:rPr>
              <a:t> </a:t>
            </a:r>
            <a:r>
              <a:rPr sz="5200" spc="-5" dirty="0">
                <a:latin typeface="Arial MT"/>
                <a:cs typeface="Arial MT"/>
              </a:rPr>
              <a:t>fake or true news.</a:t>
            </a:r>
            <a:endParaRPr sz="5200">
              <a:latin typeface="Arial MT"/>
              <a:cs typeface="Arial MT"/>
            </a:endParaRPr>
          </a:p>
          <a:p>
            <a:pPr marL="563245" indent="-551180">
              <a:lnSpc>
                <a:spcPct val="100000"/>
              </a:lnSpc>
              <a:spcBef>
                <a:spcPts val="355"/>
              </a:spcBef>
              <a:buSzPct val="98076"/>
              <a:buAutoNum type="arabicPeriod"/>
              <a:tabLst>
                <a:tab pos="563880" algn="l"/>
              </a:tabLst>
            </a:pPr>
            <a:r>
              <a:rPr sz="5200" spc="-5" dirty="0">
                <a:latin typeface="Arial MT"/>
                <a:cs typeface="Arial MT"/>
              </a:rPr>
              <a:t>Extensive</a:t>
            </a:r>
            <a:r>
              <a:rPr sz="5200" spc="-25" dirty="0">
                <a:latin typeface="Arial MT"/>
                <a:cs typeface="Arial MT"/>
              </a:rPr>
              <a:t> </a:t>
            </a:r>
            <a:r>
              <a:rPr sz="5200" spc="-5" dirty="0">
                <a:latin typeface="Arial MT"/>
                <a:cs typeface="Arial MT"/>
              </a:rPr>
              <a:t>EDA</a:t>
            </a:r>
            <a:r>
              <a:rPr sz="5200" spc="-305" dirty="0">
                <a:latin typeface="Arial MT"/>
                <a:cs typeface="Arial MT"/>
              </a:rPr>
              <a:t> </a:t>
            </a:r>
            <a:r>
              <a:rPr sz="5200" spc="-5" dirty="0">
                <a:latin typeface="Arial MT"/>
                <a:cs typeface="Arial MT"/>
              </a:rPr>
              <a:t>of</a:t>
            </a:r>
            <a:r>
              <a:rPr sz="5200" spc="-20" dirty="0">
                <a:latin typeface="Arial MT"/>
                <a:cs typeface="Arial MT"/>
              </a:rPr>
              <a:t> </a:t>
            </a:r>
            <a:r>
              <a:rPr sz="5200" spc="-5" dirty="0">
                <a:latin typeface="Arial MT"/>
                <a:cs typeface="Arial MT"/>
              </a:rPr>
              <a:t>news</a:t>
            </a:r>
            <a:endParaRPr sz="5200">
              <a:latin typeface="Arial MT"/>
              <a:cs typeface="Arial MT"/>
            </a:endParaRPr>
          </a:p>
          <a:p>
            <a:pPr marL="563245" indent="-551180">
              <a:lnSpc>
                <a:spcPct val="100000"/>
              </a:lnSpc>
              <a:spcBef>
                <a:spcPts val="355"/>
              </a:spcBef>
              <a:buSzPct val="98076"/>
              <a:buAutoNum type="arabicPeriod"/>
              <a:tabLst>
                <a:tab pos="563880" algn="l"/>
              </a:tabLst>
            </a:pPr>
            <a:r>
              <a:rPr sz="5200" spc="-5" dirty="0">
                <a:latin typeface="Arial MT"/>
                <a:cs typeface="Arial MT"/>
              </a:rPr>
              <a:t>Selecting</a:t>
            </a:r>
            <a:r>
              <a:rPr sz="5200" spc="-10" dirty="0">
                <a:latin typeface="Arial MT"/>
                <a:cs typeface="Arial MT"/>
              </a:rPr>
              <a:t> </a:t>
            </a:r>
            <a:r>
              <a:rPr sz="5200" spc="-5" dirty="0">
                <a:latin typeface="Arial MT"/>
                <a:cs typeface="Arial MT"/>
              </a:rPr>
              <a:t>and building a powerful</a:t>
            </a:r>
            <a:r>
              <a:rPr sz="5200" spc="-10" dirty="0">
                <a:latin typeface="Arial MT"/>
                <a:cs typeface="Arial MT"/>
              </a:rPr>
              <a:t> </a:t>
            </a:r>
            <a:r>
              <a:rPr sz="5200" spc="-5" dirty="0">
                <a:latin typeface="Arial MT"/>
                <a:cs typeface="Arial MT"/>
              </a:rPr>
              <a:t>model for classification</a:t>
            </a:r>
            <a:endParaRPr sz="52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888736"/>
            <a:ext cx="5766435" cy="1093470"/>
          </a:xfrm>
          <a:prstGeom prst="rect">
            <a:avLst/>
          </a:prstGeom>
        </p:spPr>
        <p:txBody>
          <a:bodyPr vert="horz" wrap="square" lIns="0" tIns="13335" rIns="0" bIns="0" rtlCol="0">
            <a:spAutoFit/>
          </a:bodyPr>
          <a:lstStyle/>
          <a:p>
            <a:pPr marL="12700">
              <a:lnSpc>
                <a:spcPct val="100000"/>
              </a:lnSpc>
              <a:spcBef>
                <a:spcPts val="105"/>
              </a:spcBef>
            </a:pPr>
            <a:r>
              <a:rPr sz="7000" spc="-200" dirty="0"/>
              <a:t>Abou</a:t>
            </a:r>
            <a:r>
              <a:rPr sz="7000" spc="-30" dirty="0"/>
              <a:t>t</a:t>
            </a:r>
            <a:r>
              <a:rPr sz="7000" spc="-280" dirty="0"/>
              <a:t> </a:t>
            </a:r>
            <a:r>
              <a:rPr sz="7000" spc="-70" dirty="0"/>
              <a:t>dataset</a:t>
            </a:r>
            <a:endParaRPr sz="7000"/>
          </a:p>
        </p:txBody>
      </p:sp>
      <p:sp>
        <p:nvSpPr>
          <p:cNvPr id="3" name="object 3"/>
          <p:cNvSpPr txBox="1"/>
          <p:nvPr/>
        </p:nvSpPr>
        <p:spPr>
          <a:xfrm>
            <a:off x="1023917" y="2229981"/>
            <a:ext cx="17800320" cy="7205980"/>
          </a:xfrm>
          <a:prstGeom prst="rect">
            <a:avLst/>
          </a:prstGeom>
        </p:spPr>
        <p:txBody>
          <a:bodyPr vert="horz" wrap="square" lIns="0" tIns="16510" rIns="0" bIns="0" rtlCol="0">
            <a:spAutoFit/>
          </a:bodyPr>
          <a:lstStyle/>
          <a:p>
            <a:pPr marL="12700">
              <a:lnSpc>
                <a:spcPct val="100000"/>
              </a:lnSpc>
              <a:spcBef>
                <a:spcPts val="130"/>
              </a:spcBef>
            </a:pPr>
            <a:r>
              <a:rPr sz="3700" b="1" spc="10" dirty="0">
                <a:solidFill>
                  <a:srgbClr val="3C4043"/>
                </a:solidFill>
                <a:latin typeface="Arial"/>
                <a:cs typeface="Arial"/>
              </a:rPr>
              <a:t>train.csv</a:t>
            </a:r>
            <a:r>
              <a:rPr sz="3700" spc="10" dirty="0">
                <a:solidFill>
                  <a:srgbClr val="3C4043"/>
                </a:solidFill>
                <a:latin typeface="Arial MT"/>
                <a:cs typeface="Arial MT"/>
              </a:rPr>
              <a:t>:</a:t>
            </a:r>
            <a:r>
              <a:rPr sz="3700" spc="-200" dirty="0">
                <a:solidFill>
                  <a:srgbClr val="3C4043"/>
                </a:solidFill>
                <a:latin typeface="Arial MT"/>
                <a:cs typeface="Arial MT"/>
              </a:rPr>
              <a:t> </a:t>
            </a:r>
            <a:r>
              <a:rPr sz="3700" spc="20" dirty="0">
                <a:solidFill>
                  <a:srgbClr val="3C4043"/>
                </a:solidFill>
                <a:latin typeface="Arial MT"/>
                <a:cs typeface="Arial MT"/>
              </a:rPr>
              <a:t>A</a:t>
            </a:r>
            <a:r>
              <a:rPr sz="3700" spc="-200" dirty="0">
                <a:solidFill>
                  <a:srgbClr val="3C4043"/>
                </a:solidFill>
                <a:latin typeface="Arial MT"/>
                <a:cs typeface="Arial MT"/>
              </a:rPr>
              <a:t> </a:t>
            </a:r>
            <a:r>
              <a:rPr sz="3700" spc="5" dirty="0">
                <a:solidFill>
                  <a:srgbClr val="3C4043"/>
                </a:solidFill>
                <a:latin typeface="Arial MT"/>
                <a:cs typeface="Arial MT"/>
              </a:rPr>
              <a:t>full </a:t>
            </a:r>
            <a:r>
              <a:rPr sz="3700" spc="10" dirty="0">
                <a:solidFill>
                  <a:srgbClr val="3C4043"/>
                </a:solidFill>
                <a:latin typeface="Arial MT"/>
                <a:cs typeface="Arial MT"/>
              </a:rPr>
              <a:t>training</a:t>
            </a:r>
            <a:r>
              <a:rPr sz="3700" spc="5" dirty="0">
                <a:solidFill>
                  <a:srgbClr val="3C4043"/>
                </a:solidFill>
                <a:latin typeface="Arial MT"/>
                <a:cs typeface="Arial MT"/>
              </a:rPr>
              <a:t> </a:t>
            </a:r>
            <a:r>
              <a:rPr sz="3700" spc="10" dirty="0">
                <a:solidFill>
                  <a:srgbClr val="3C4043"/>
                </a:solidFill>
                <a:latin typeface="Arial MT"/>
                <a:cs typeface="Arial MT"/>
              </a:rPr>
              <a:t>dataset</a:t>
            </a:r>
            <a:r>
              <a:rPr sz="3700" spc="5" dirty="0">
                <a:solidFill>
                  <a:srgbClr val="3C4043"/>
                </a:solidFill>
                <a:latin typeface="Arial MT"/>
                <a:cs typeface="Arial MT"/>
              </a:rPr>
              <a:t> </a:t>
            </a:r>
            <a:r>
              <a:rPr sz="3700" spc="10" dirty="0">
                <a:solidFill>
                  <a:srgbClr val="3C4043"/>
                </a:solidFill>
                <a:latin typeface="Arial MT"/>
                <a:cs typeface="Arial MT"/>
              </a:rPr>
              <a:t>with</a:t>
            </a:r>
            <a:r>
              <a:rPr sz="3700" spc="5" dirty="0">
                <a:solidFill>
                  <a:srgbClr val="3C4043"/>
                </a:solidFill>
                <a:latin typeface="Arial MT"/>
                <a:cs typeface="Arial MT"/>
              </a:rPr>
              <a:t> </a:t>
            </a:r>
            <a:r>
              <a:rPr sz="3700" spc="10" dirty="0">
                <a:solidFill>
                  <a:srgbClr val="3C4043"/>
                </a:solidFill>
                <a:latin typeface="Arial MT"/>
                <a:cs typeface="Arial MT"/>
              </a:rPr>
              <a:t>the</a:t>
            </a:r>
            <a:r>
              <a:rPr sz="3700" spc="5" dirty="0">
                <a:solidFill>
                  <a:srgbClr val="3C4043"/>
                </a:solidFill>
                <a:latin typeface="Arial MT"/>
                <a:cs typeface="Arial MT"/>
              </a:rPr>
              <a:t> </a:t>
            </a:r>
            <a:r>
              <a:rPr sz="3700" spc="10" dirty="0">
                <a:solidFill>
                  <a:srgbClr val="3C4043"/>
                </a:solidFill>
                <a:latin typeface="Arial MT"/>
                <a:cs typeface="Arial MT"/>
              </a:rPr>
              <a:t>following</a:t>
            </a:r>
            <a:r>
              <a:rPr sz="3700" spc="5" dirty="0">
                <a:solidFill>
                  <a:srgbClr val="3C4043"/>
                </a:solidFill>
                <a:latin typeface="Arial MT"/>
                <a:cs typeface="Arial MT"/>
              </a:rPr>
              <a:t> </a:t>
            </a:r>
            <a:r>
              <a:rPr sz="3700" spc="10" dirty="0">
                <a:solidFill>
                  <a:srgbClr val="3C4043"/>
                </a:solidFill>
                <a:latin typeface="Arial MT"/>
                <a:cs typeface="Arial MT"/>
              </a:rPr>
              <a:t>attributes:</a:t>
            </a:r>
            <a:endParaRPr sz="3700">
              <a:latin typeface="Arial MT"/>
              <a:cs typeface="Arial MT"/>
            </a:endParaRPr>
          </a:p>
          <a:p>
            <a:pPr marL="332105" indent="-205104">
              <a:lnSpc>
                <a:spcPts val="4955"/>
              </a:lnSpc>
              <a:spcBef>
                <a:spcPts val="190"/>
              </a:spcBef>
              <a:buSzPct val="120270"/>
              <a:buFont typeface="Arial MT"/>
              <a:buChar char="•"/>
              <a:tabLst>
                <a:tab pos="332740" algn="l"/>
              </a:tabLst>
            </a:pPr>
            <a:r>
              <a:rPr sz="3700" b="1" spc="10" dirty="0">
                <a:solidFill>
                  <a:srgbClr val="3C4043"/>
                </a:solidFill>
                <a:latin typeface="Arial"/>
                <a:cs typeface="Arial"/>
              </a:rPr>
              <a:t>id</a:t>
            </a:r>
            <a:r>
              <a:rPr sz="3700" spc="10" dirty="0">
                <a:solidFill>
                  <a:srgbClr val="3C4043"/>
                </a:solidFill>
                <a:latin typeface="Arial MT"/>
                <a:cs typeface="Arial MT"/>
              </a:rPr>
              <a:t>:</a:t>
            </a:r>
            <a:r>
              <a:rPr sz="3700" spc="-10" dirty="0">
                <a:solidFill>
                  <a:srgbClr val="3C4043"/>
                </a:solidFill>
                <a:latin typeface="Arial MT"/>
                <a:cs typeface="Arial MT"/>
              </a:rPr>
              <a:t> </a:t>
            </a:r>
            <a:r>
              <a:rPr sz="3700" spc="15" dirty="0">
                <a:solidFill>
                  <a:srgbClr val="3C4043"/>
                </a:solidFill>
                <a:latin typeface="Arial MT"/>
                <a:cs typeface="Arial MT"/>
              </a:rPr>
              <a:t>unique</a:t>
            </a:r>
            <a:r>
              <a:rPr sz="3700" spc="-5" dirty="0">
                <a:solidFill>
                  <a:srgbClr val="3C4043"/>
                </a:solidFill>
                <a:latin typeface="Arial MT"/>
                <a:cs typeface="Arial MT"/>
              </a:rPr>
              <a:t> </a:t>
            </a:r>
            <a:r>
              <a:rPr sz="3700" spc="10" dirty="0">
                <a:solidFill>
                  <a:srgbClr val="3C4043"/>
                </a:solidFill>
                <a:latin typeface="Arial MT"/>
                <a:cs typeface="Arial MT"/>
              </a:rPr>
              <a:t>id</a:t>
            </a:r>
            <a:r>
              <a:rPr sz="3700" spc="-5" dirty="0">
                <a:solidFill>
                  <a:srgbClr val="3C4043"/>
                </a:solidFill>
                <a:latin typeface="Arial MT"/>
                <a:cs typeface="Arial MT"/>
              </a:rPr>
              <a:t> </a:t>
            </a:r>
            <a:r>
              <a:rPr sz="3700" spc="10" dirty="0">
                <a:solidFill>
                  <a:srgbClr val="3C4043"/>
                </a:solidFill>
                <a:latin typeface="Arial MT"/>
                <a:cs typeface="Arial MT"/>
              </a:rPr>
              <a:t>for</a:t>
            </a:r>
            <a:r>
              <a:rPr sz="3700" spc="-5" dirty="0">
                <a:solidFill>
                  <a:srgbClr val="3C4043"/>
                </a:solidFill>
                <a:latin typeface="Arial MT"/>
                <a:cs typeface="Arial MT"/>
              </a:rPr>
              <a:t> </a:t>
            </a:r>
            <a:r>
              <a:rPr sz="3700" spc="15" dirty="0">
                <a:solidFill>
                  <a:srgbClr val="3C4043"/>
                </a:solidFill>
                <a:latin typeface="Arial MT"/>
                <a:cs typeface="Arial MT"/>
              </a:rPr>
              <a:t>a</a:t>
            </a:r>
            <a:r>
              <a:rPr sz="3700" spc="-10" dirty="0">
                <a:solidFill>
                  <a:srgbClr val="3C4043"/>
                </a:solidFill>
                <a:latin typeface="Arial MT"/>
                <a:cs typeface="Arial MT"/>
              </a:rPr>
              <a:t> </a:t>
            </a:r>
            <a:r>
              <a:rPr sz="3700" spc="15" dirty="0">
                <a:solidFill>
                  <a:srgbClr val="3C4043"/>
                </a:solidFill>
                <a:latin typeface="Arial MT"/>
                <a:cs typeface="Arial MT"/>
              </a:rPr>
              <a:t>news</a:t>
            </a:r>
            <a:r>
              <a:rPr sz="3700" spc="-5" dirty="0">
                <a:solidFill>
                  <a:srgbClr val="3C4043"/>
                </a:solidFill>
                <a:latin typeface="Arial MT"/>
                <a:cs typeface="Arial MT"/>
              </a:rPr>
              <a:t> </a:t>
            </a:r>
            <a:r>
              <a:rPr sz="3700" spc="10" dirty="0">
                <a:solidFill>
                  <a:srgbClr val="3C4043"/>
                </a:solidFill>
                <a:latin typeface="Arial MT"/>
                <a:cs typeface="Arial MT"/>
              </a:rPr>
              <a:t>article</a:t>
            </a:r>
            <a:endParaRPr sz="3700">
              <a:latin typeface="Arial MT"/>
              <a:cs typeface="Arial MT"/>
            </a:endParaRPr>
          </a:p>
          <a:p>
            <a:pPr marL="332105" indent="-205104">
              <a:lnSpc>
                <a:spcPts val="4450"/>
              </a:lnSpc>
              <a:buSzPct val="120270"/>
              <a:buFont typeface="Arial MT"/>
              <a:buChar char="•"/>
              <a:tabLst>
                <a:tab pos="332740" algn="l"/>
              </a:tabLst>
            </a:pPr>
            <a:r>
              <a:rPr sz="3700" b="1" spc="5" dirty="0">
                <a:solidFill>
                  <a:srgbClr val="3C4043"/>
                </a:solidFill>
                <a:latin typeface="Arial"/>
                <a:cs typeface="Arial"/>
              </a:rPr>
              <a:t>title</a:t>
            </a:r>
            <a:r>
              <a:rPr sz="3700" spc="5" dirty="0">
                <a:solidFill>
                  <a:srgbClr val="3C4043"/>
                </a:solidFill>
                <a:latin typeface="Arial MT"/>
                <a:cs typeface="Arial MT"/>
              </a:rPr>
              <a:t>:</a:t>
            </a:r>
            <a:r>
              <a:rPr sz="3700" spc="-5" dirty="0">
                <a:solidFill>
                  <a:srgbClr val="3C4043"/>
                </a:solidFill>
                <a:latin typeface="Arial MT"/>
                <a:cs typeface="Arial MT"/>
              </a:rPr>
              <a:t> </a:t>
            </a:r>
            <a:r>
              <a:rPr sz="3700" spc="10" dirty="0">
                <a:solidFill>
                  <a:srgbClr val="3C4043"/>
                </a:solidFill>
                <a:latin typeface="Arial MT"/>
                <a:cs typeface="Arial MT"/>
              </a:rPr>
              <a:t>the</a:t>
            </a:r>
            <a:r>
              <a:rPr sz="3700" dirty="0">
                <a:solidFill>
                  <a:srgbClr val="3C4043"/>
                </a:solidFill>
                <a:latin typeface="Arial MT"/>
                <a:cs typeface="Arial MT"/>
              </a:rPr>
              <a:t> </a:t>
            </a:r>
            <a:r>
              <a:rPr sz="3700" spc="5" dirty="0">
                <a:solidFill>
                  <a:srgbClr val="3C4043"/>
                </a:solidFill>
                <a:latin typeface="Arial MT"/>
                <a:cs typeface="Arial MT"/>
              </a:rPr>
              <a:t>title</a:t>
            </a:r>
            <a:r>
              <a:rPr sz="3700" dirty="0">
                <a:solidFill>
                  <a:srgbClr val="3C4043"/>
                </a:solidFill>
                <a:latin typeface="Arial MT"/>
                <a:cs typeface="Arial MT"/>
              </a:rPr>
              <a:t> </a:t>
            </a:r>
            <a:r>
              <a:rPr sz="3700" spc="10" dirty="0">
                <a:solidFill>
                  <a:srgbClr val="3C4043"/>
                </a:solidFill>
                <a:latin typeface="Arial MT"/>
                <a:cs typeface="Arial MT"/>
              </a:rPr>
              <a:t>of</a:t>
            </a:r>
            <a:r>
              <a:rPr sz="3700" dirty="0">
                <a:solidFill>
                  <a:srgbClr val="3C4043"/>
                </a:solidFill>
                <a:latin typeface="Arial MT"/>
                <a:cs typeface="Arial MT"/>
              </a:rPr>
              <a:t> </a:t>
            </a:r>
            <a:r>
              <a:rPr sz="3700" spc="15" dirty="0">
                <a:solidFill>
                  <a:srgbClr val="3C4043"/>
                </a:solidFill>
                <a:latin typeface="Arial MT"/>
                <a:cs typeface="Arial MT"/>
              </a:rPr>
              <a:t>a</a:t>
            </a:r>
            <a:r>
              <a:rPr sz="3700" dirty="0">
                <a:solidFill>
                  <a:srgbClr val="3C4043"/>
                </a:solidFill>
                <a:latin typeface="Arial MT"/>
                <a:cs typeface="Arial MT"/>
              </a:rPr>
              <a:t> </a:t>
            </a:r>
            <a:r>
              <a:rPr sz="3700" spc="15" dirty="0">
                <a:solidFill>
                  <a:srgbClr val="3C4043"/>
                </a:solidFill>
                <a:latin typeface="Arial MT"/>
                <a:cs typeface="Arial MT"/>
              </a:rPr>
              <a:t>news</a:t>
            </a:r>
            <a:r>
              <a:rPr sz="3700" dirty="0">
                <a:solidFill>
                  <a:srgbClr val="3C4043"/>
                </a:solidFill>
                <a:latin typeface="Arial MT"/>
                <a:cs typeface="Arial MT"/>
              </a:rPr>
              <a:t> </a:t>
            </a:r>
            <a:r>
              <a:rPr sz="3700" spc="10" dirty="0">
                <a:solidFill>
                  <a:srgbClr val="3C4043"/>
                </a:solidFill>
                <a:latin typeface="Arial MT"/>
                <a:cs typeface="Arial MT"/>
              </a:rPr>
              <a:t>article</a:t>
            </a:r>
            <a:endParaRPr sz="3700">
              <a:latin typeface="Arial MT"/>
              <a:cs typeface="Arial MT"/>
            </a:endParaRPr>
          </a:p>
          <a:p>
            <a:pPr marL="332105" indent="-205104">
              <a:lnSpc>
                <a:spcPts val="4450"/>
              </a:lnSpc>
              <a:buSzPct val="120270"/>
              <a:buFont typeface="Arial MT"/>
              <a:buChar char="•"/>
              <a:tabLst>
                <a:tab pos="332740" algn="l"/>
              </a:tabLst>
            </a:pPr>
            <a:r>
              <a:rPr sz="3700" b="1" spc="10" dirty="0">
                <a:solidFill>
                  <a:srgbClr val="3C4043"/>
                </a:solidFill>
                <a:latin typeface="Arial"/>
                <a:cs typeface="Arial"/>
              </a:rPr>
              <a:t>author</a:t>
            </a:r>
            <a:r>
              <a:rPr sz="3700" spc="10" dirty="0">
                <a:solidFill>
                  <a:srgbClr val="3C4043"/>
                </a:solidFill>
                <a:latin typeface="Arial MT"/>
                <a:cs typeface="Arial MT"/>
              </a:rPr>
              <a:t>:</a:t>
            </a:r>
            <a:r>
              <a:rPr sz="3700" spc="-5" dirty="0">
                <a:solidFill>
                  <a:srgbClr val="3C4043"/>
                </a:solidFill>
                <a:latin typeface="Arial MT"/>
                <a:cs typeface="Arial MT"/>
              </a:rPr>
              <a:t> </a:t>
            </a:r>
            <a:r>
              <a:rPr sz="3700" spc="10" dirty="0">
                <a:solidFill>
                  <a:srgbClr val="3C4043"/>
                </a:solidFill>
                <a:latin typeface="Arial MT"/>
                <a:cs typeface="Arial MT"/>
              </a:rPr>
              <a:t>author</a:t>
            </a:r>
            <a:r>
              <a:rPr sz="3700" dirty="0">
                <a:solidFill>
                  <a:srgbClr val="3C4043"/>
                </a:solidFill>
                <a:latin typeface="Arial MT"/>
                <a:cs typeface="Arial MT"/>
              </a:rPr>
              <a:t> </a:t>
            </a:r>
            <a:r>
              <a:rPr sz="3700" spc="10" dirty="0">
                <a:solidFill>
                  <a:srgbClr val="3C4043"/>
                </a:solidFill>
                <a:latin typeface="Arial MT"/>
                <a:cs typeface="Arial MT"/>
              </a:rPr>
              <a:t>of</a:t>
            </a:r>
            <a:r>
              <a:rPr sz="3700" dirty="0">
                <a:solidFill>
                  <a:srgbClr val="3C4043"/>
                </a:solidFill>
                <a:latin typeface="Arial MT"/>
                <a:cs typeface="Arial MT"/>
              </a:rPr>
              <a:t> </a:t>
            </a:r>
            <a:r>
              <a:rPr sz="3700" spc="10" dirty="0">
                <a:solidFill>
                  <a:srgbClr val="3C4043"/>
                </a:solidFill>
                <a:latin typeface="Arial MT"/>
                <a:cs typeface="Arial MT"/>
              </a:rPr>
              <a:t>the</a:t>
            </a:r>
            <a:r>
              <a:rPr sz="3700" dirty="0">
                <a:solidFill>
                  <a:srgbClr val="3C4043"/>
                </a:solidFill>
                <a:latin typeface="Arial MT"/>
                <a:cs typeface="Arial MT"/>
              </a:rPr>
              <a:t> </a:t>
            </a:r>
            <a:r>
              <a:rPr sz="3700" spc="15" dirty="0">
                <a:solidFill>
                  <a:srgbClr val="3C4043"/>
                </a:solidFill>
                <a:latin typeface="Arial MT"/>
                <a:cs typeface="Arial MT"/>
              </a:rPr>
              <a:t>news</a:t>
            </a:r>
            <a:r>
              <a:rPr sz="3700" spc="-5" dirty="0">
                <a:solidFill>
                  <a:srgbClr val="3C4043"/>
                </a:solidFill>
                <a:latin typeface="Arial MT"/>
                <a:cs typeface="Arial MT"/>
              </a:rPr>
              <a:t> </a:t>
            </a:r>
            <a:r>
              <a:rPr sz="3700" spc="10" dirty="0">
                <a:solidFill>
                  <a:srgbClr val="3C4043"/>
                </a:solidFill>
                <a:latin typeface="Arial MT"/>
                <a:cs typeface="Arial MT"/>
              </a:rPr>
              <a:t>article</a:t>
            </a:r>
            <a:endParaRPr sz="3700">
              <a:latin typeface="Arial MT"/>
              <a:cs typeface="Arial MT"/>
            </a:endParaRPr>
          </a:p>
          <a:p>
            <a:pPr marL="332105" indent="-205104">
              <a:lnSpc>
                <a:spcPts val="4450"/>
              </a:lnSpc>
              <a:buSzPct val="120270"/>
              <a:buFont typeface="Arial MT"/>
              <a:buChar char="•"/>
              <a:tabLst>
                <a:tab pos="332740" algn="l"/>
              </a:tabLst>
            </a:pPr>
            <a:r>
              <a:rPr sz="3700" b="1" spc="10" dirty="0">
                <a:solidFill>
                  <a:srgbClr val="3C4043"/>
                </a:solidFill>
                <a:latin typeface="Arial"/>
                <a:cs typeface="Arial"/>
              </a:rPr>
              <a:t>text</a:t>
            </a:r>
            <a:r>
              <a:rPr sz="3700" spc="10" dirty="0">
                <a:solidFill>
                  <a:srgbClr val="3C4043"/>
                </a:solidFill>
                <a:latin typeface="Arial MT"/>
                <a:cs typeface="Arial MT"/>
              </a:rPr>
              <a:t>:</a:t>
            </a:r>
            <a:r>
              <a:rPr sz="3700" dirty="0">
                <a:solidFill>
                  <a:srgbClr val="3C4043"/>
                </a:solidFill>
                <a:latin typeface="Arial MT"/>
                <a:cs typeface="Arial MT"/>
              </a:rPr>
              <a:t> </a:t>
            </a:r>
            <a:r>
              <a:rPr sz="3700" spc="10" dirty="0">
                <a:solidFill>
                  <a:srgbClr val="3C4043"/>
                </a:solidFill>
                <a:latin typeface="Arial MT"/>
                <a:cs typeface="Arial MT"/>
              </a:rPr>
              <a:t>the</a:t>
            </a:r>
            <a:r>
              <a:rPr sz="3700" spc="5" dirty="0">
                <a:solidFill>
                  <a:srgbClr val="3C4043"/>
                </a:solidFill>
                <a:latin typeface="Arial MT"/>
                <a:cs typeface="Arial MT"/>
              </a:rPr>
              <a:t> </a:t>
            </a:r>
            <a:r>
              <a:rPr sz="3700" spc="10" dirty="0">
                <a:solidFill>
                  <a:srgbClr val="3C4043"/>
                </a:solidFill>
                <a:latin typeface="Arial MT"/>
                <a:cs typeface="Arial MT"/>
              </a:rPr>
              <a:t>text</a:t>
            </a:r>
            <a:r>
              <a:rPr sz="3700" spc="5" dirty="0">
                <a:solidFill>
                  <a:srgbClr val="3C4043"/>
                </a:solidFill>
                <a:latin typeface="Arial MT"/>
                <a:cs typeface="Arial MT"/>
              </a:rPr>
              <a:t> </a:t>
            </a:r>
            <a:r>
              <a:rPr sz="3700" spc="10" dirty="0">
                <a:solidFill>
                  <a:srgbClr val="3C4043"/>
                </a:solidFill>
                <a:latin typeface="Arial MT"/>
                <a:cs typeface="Arial MT"/>
              </a:rPr>
              <a:t>of</a:t>
            </a:r>
            <a:r>
              <a:rPr sz="3700" spc="5" dirty="0">
                <a:solidFill>
                  <a:srgbClr val="3C4043"/>
                </a:solidFill>
                <a:latin typeface="Arial MT"/>
                <a:cs typeface="Arial MT"/>
              </a:rPr>
              <a:t> </a:t>
            </a:r>
            <a:r>
              <a:rPr sz="3700" spc="10" dirty="0">
                <a:solidFill>
                  <a:srgbClr val="3C4043"/>
                </a:solidFill>
                <a:latin typeface="Arial MT"/>
                <a:cs typeface="Arial MT"/>
              </a:rPr>
              <a:t>the</a:t>
            </a:r>
            <a:r>
              <a:rPr sz="3700" spc="5" dirty="0">
                <a:solidFill>
                  <a:srgbClr val="3C4043"/>
                </a:solidFill>
                <a:latin typeface="Arial MT"/>
                <a:cs typeface="Arial MT"/>
              </a:rPr>
              <a:t> </a:t>
            </a:r>
            <a:r>
              <a:rPr sz="3700" spc="10" dirty="0">
                <a:solidFill>
                  <a:srgbClr val="3C4043"/>
                </a:solidFill>
                <a:latin typeface="Arial MT"/>
                <a:cs typeface="Arial MT"/>
              </a:rPr>
              <a:t>article;</a:t>
            </a:r>
            <a:r>
              <a:rPr sz="3700" spc="5" dirty="0">
                <a:solidFill>
                  <a:srgbClr val="3C4043"/>
                </a:solidFill>
                <a:latin typeface="Arial MT"/>
                <a:cs typeface="Arial MT"/>
              </a:rPr>
              <a:t> </a:t>
            </a:r>
            <a:r>
              <a:rPr sz="3700" spc="10" dirty="0">
                <a:solidFill>
                  <a:srgbClr val="3C4043"/>
                </a:solidFill>
                <a:latin typeface="Arial MT"/>
                <a:cs typeface="Arial MT"/>
              </a:rPr>
              <a:t>could</a:t>
            </a:r>
            <a:r>
              <a:rPr sz="3700" spc="5" dirty="0">
                <a:solidFill>
                  <a:srgbClr val="3C4043"/>
                </a:solidFill>
                <a:latin typeface="Arial MT"/>
                <a:cs typeface="Arial MT"/>
              </a:rPr>
              <a:t> </a:t>
            </a:r>
            <a:r>
              <a:rPr sz="3700" spc="15" dirty="0">
                <a:solidFill>
                  <a:srgbClr val="3C4043"/>
                </a:solidFill>
                <a:latin typeface="Arial MT"/>
                <a:cs typeface="Arial MT"/>
              </a:rPr>
              <a:t>be</a:t>
            </a:r>
            <a:r>
              <a:rPr sz="3700" spc="5" dirty="0">
                <a:solidFill>
                  <a:srgbClr val="3C4043"/>
                </a:solidFill>
                <a:latin typeface="Arial MT"/>
                <a:cs typeface="Arial MT"/>
              </a:rPr>
              <a:t> </a:t>
            </a:r>
            <a:r>
              <a:rPr sz="3700" spc="10" dirty="0">
                <a:solidFill>
                  <a:srgbClr val="3C4043"/>
                </a:solidFill>
                <a:latin typeface="Arial MT"/>
                <a:cs typeface="Arial MT"/>
              </a:rPr>
              <a:t>incomplete</a:t>
            </a:r>
            <a:endParaRPr sz="3700">
              <a:latin typeface="Arial MT"/>
              <a:cs typeface="Arial MT"/>
            </a:endParaRPr>
          </a:p>
          <a:p>
            <a:pPr marL="332105" indent="-205104">
              <a:lnSpc>
                <a:spcPts val="4450"/>
              </a:lnSpc>
              <a:buSzPct val="120270"/>
              <a:buFont typeface="Arial MT"/>
              <a:buChar char="•"/>
              <a:tabLst>
                <a:tab pos="332740" algn="l"/>
              </a:tabLst>
            </a:pPr>
            <a:r>
              <a:rPr sz="3700" b="1" spc="5" dirty="0">
                <a:solidFill>
                  <a:srgbClr val="3C4043"/>
                </a:solidFill>
                <a:latin typeface="Arial"/>
                <a:cs typeface="Arial"/>
              </a:rPr>
              <a:t>label</a:t>
            </a:r>
            <a:r>
              <a:rPr sz="3700" spc="5" dirty="0">
                <a:solidFill>
                  <a:srgbClr val="3C4043"/>
                </a:solidFill>
                <a:latin typeface="Arial MT"/>
                <a:cs typeface="Arial MT"/>
              </a:rPr>
              <a:t>: </a:t>
            </a:r>
            <a:r>
              <a:rPr sz="3700" spc="15" dirty="0">
                <a:solidFill>
                  <a:srgbClr val="3C4043"/>
                </a:solidFill>
                <a:latin typeface="Arial MT"/>
                <a:cs typeface="Arial MT"/>
              </a:rPr>
              <a:t>a</a:t>
            </a:r>
            <a:r>
              <a:rPr sz="3700" spc="10" dirty="0">
                <a:solidFill>
                  <a:srgbClr val="3C4043"/>
                </a:solidFill>
                <a:latin typeface="Arial MT"/>
                <a:cs typeface="Arial MT"/>
              </a:rPr>
              <a:t> label</a:t>
            </a:r>
            <a:r>
              <a:rPr sz="3700" spc="5" dirty="0">
                <a:solidFill>
                  <a:srgbClr val="3C4043"/>
                </a:solidFill>
                <a:latin typeface="Arial MT"/>
                <a:cs typeface="Arial MT"/>
              </a:rPr>
              <a:t> </a:t>
            </a:r>
            <a:r>
              <a:rPr sz="3700" spc="10" dirty="0">
                <a:solidFill>
                  <a:srgbClr val="3C4043"/>
                </a:solidFill>
                <a:latin typeface="Arial MT"/>
                <a:cs typeface="Arial MT"/>
              </a:rPr>
              <a:t>that marks</a:t>
            </a:r>
            <a:r>
              <a:rPr sz="3700" spc="5" dirty="0">
                <a:solidFill>
                  <a:srgbClr val="3C4043"/>
                </a:solidFill>
                <a:latin typeface="Arial MT"/>
                <a:cs typeface="Arial MT"/>
              </a:rPr>
              <a:t> </a:t>
            </a:r>
            <a:r>
              <a:rPr sz="3700" spc="10" dirty="0">
                <a:solidFill>
                  <a:srgbClr val="3C4043"/>
                </a:solidFill>
                <a:latin typeface="Arial MT"/>
                <a:cs typeface="Arial MT"/>
              </a:rPr>
              <a:t>the article</a:t>
            </a:r>
            <a:r>
              <a:rPr sz="3700" spc="5" dirty="0">
                <a:solidFill>
                  <a:srgbClr val="3C4043"/>
                </a:solidFill>
                <a:latin typeface="Arial MT"/>
                <a:cs typeface="Arial MT"/>
              </a:rPr>
              <a:t> </a:t>
            </a:r>
            <a:r>
              <a:rPr sz="3700" spc="15" dirty="0">
                <a:solidFill>
                  <a:srgbClr val="3C4043"/>
                </a:solidFill>
                <a:latin typeface="Arial MT"/>
                <a:cs typeface="Arial MT"/>
              </a:rPr>
              <a:t>as</a:t>
            </a:r>
            <a:r>
              <a:rPr sz="3700" spc="10" dirty="0">
                <a:solidFill>
                  <a:srgbClr val="3C4043"/>
                </a:solidFill>
                <a:latin typeface="Arial MT"/>
                <a:cs typeface="Arial MT"/>
              </a:rPr>
              <a:t> potentially</a:t>
            </a:r>
            <a:r>
              <a:rPr sz="3700" spc="5" dirty="0">
                <a:solidFill>
                  <a:srgbClr val="3C4043"/>
                </a:solidFill>
                <a:latin typeface="Arial MT"/>
                <a:cs typeface="Arial MT"/>
              </a:rPr>
              <a:t> </a:t>
            </a:r>
            <a:r>
              <a:rPr sz="3700" spc="10" dirty="0">
                <a:solidFill>
                  <a:srgbClr val="3C4043"/>
                </a:solidFill>
                <a:latin typeface="Arial MT"/>
                <a:cs typeface="Arial MT"/>
              </a:rPr>
              <a:t>unreliable</a:t>
            </a:r>
            <a:endParaRPr sz="3700">
              <a:latin typeface="Arial MT"/>
              <a:cs typeface="Arial MT"/>
            </a:endParaRPr>
          </a:p>
          <a:p>
            <a:pPr marL="842010" lvl="1" indent="-337820">
              <a:lnSpc>
                <a:spcPts val="4450"/>
              </a:lnSpc>
              <a:buSzPct val="120270"/>
              <a:buFont typeface="Trebuchet MS"/>
              <a:buChar char="◦"/>
              <a:tabLst>
                <a:tab pos="842644" algn="l"/>
              </a:tabLst>
            </a:pPr>
            <a:r>
              <a:rPr sz="3700" spc="10" dirty="0">
                <a:solidFill>
                  <a:srgbClr val="3C4043"/>
                </a:solidFill>
                <a:latin typeface="Arial MT"/>
                <a:cs typeface="Arial MT"/>
              </a:rPr>
              <a:t>1:</a:t>
            </a:r>
            <a:r>
              <a:rPr sz="3700" spc="-25" dirty="0">
                <a:solidFill>
                  <a:srgbClr val="3C4043"/>
                </a:solidFill>
                <a:latin typeface="Arial MT"/>
                <a:cs typeface="Arial MT"/>
              </a:rPr>
              <a:t> </a:t>
            </a:r>
            <a:r>
              <a:rPr sz="3700" spc="10" dirty="0">
                <a:solidFill>
                  <a:srgbClr val="3C4043"/>
                </a:solidFill>
                <a:latin typeface="Arial MT"/>
                <a:cs typeface="Arial MT"/>
              </a:rPr>
              <a:t>unreliable</a:t>
            </a:r>
            <a:endParaRPr sz="3700">
              <a:latin typeface="Arial MT"/>
              <a:cs typeface="Arial MT"/>
            </a:endParaRPr>
          </a:p>
          <a:p>
            <a:pPr marL="842010" lvl="1" indent="-337820">
              <a:lnSpc>
                <a:spcPts val="4875"/>
              </a:lnSpc>
              <a:buSzPct val="120270"/>
              <a:buFont typeface="Trebuchet MS"/>
              <a:buChar char="◦"/>
              <a:tabLst>
                <a:tab pos="842644" algn="l"/>
              </a:tabLst>
            </a:pPr>
            <a:r>
              <a:rPr sz="3700" spc="10" dirty="0">
                <a:solidFill>
                  <a:srgbClr val="3C4043"/>
                </a:solidFill>
                <a:latin typeface="Arial MT"/>
                <a:cs typeface="Arial MT"/>
              </a:rPr>
              <a:t>0:</a:t>
            </a:r>
            <a:r>
              <a:rPr sz="3700" spc="-35" dirty="0">
                <a:solidFill>
                  <a:srgbClr val="3C4043"/>
                </a:solidFill>
                <a:latin typeface="Arial MT"/>
                <a:cs typeface="Arial MT"/>
              </a:rPr>
              <a:t> </a:t>
            </a:r>
            <a:r>
              <a:rPr sz="3700" spc="10" dirty="0">
                <a:solidFill>
                  <a:srgbClr val="3C4043"/>
                </a:solidFill>
                <a:latin typeface="Arial MT"/>
                <a:cs typeface="Arial MT"/>
              </a:rPr>
              <a:t>reliable</a:t>
            </a:r>
            <a:endParaRPr sz="3700">
              <a:latin typeface="Arial MT"/>
              <a:cs typeface="Arial MT"/>
            </a:endParaRPr>
          </a:p>
          <a:p>
            <a:pPr marL="12700" marR="5080">
              <a:lnSpc>
                <a:spcPts val="4450"/>
              </a:lnSpc>
              <a:spcBef>
                <a:spcPts val="60"/>
              </a:spcBef>
            </a:pPr>
            <a:r>
              <a:rPr sz="3700" b="1" spc="10" dirty="0">
                <a:solidFill>
                  <a:srgbClr val="3C4043"/>
                </a:solidFill>
                <a:latin typeface="Arial"/>
                <a:cs typeface="Arial"/>
              </a:rPr>
              <a:t>test.csv</a:t>
            </a:r>
            <a:r>
              <a:rPr sz="3700" spc="10" dirty="0">
                <a:solidFill>
                  <a:srgbClr val="3C4043"/>
                </a:solidFill>
                <a:latin typeface="Arial MT"/>
                <a:cs typeface="Arial MT"/>
              </a:rPr>
              <a:t>:</a:t>
            </a:r>
            <a:r>
              <a:rPr sz="3700" spc="-200" dirty="0">
                <a:solidFill>
                  <a:srgbClr val="3C4043"/>
                </a:solidFill>
                <a:latin typeface="Arial MT"/>
                <a:cs typeface="Arial MT"/>
              </a:rPr>
              <a:t> </a:t>
            </a:r>
            <a:r>
              <a:rPr sz="3700" spc="20" dirty="0">
                <a:solidFill>
                  <a:srgbClr val="3C4043"/>
                </a:solidFill>
                <a:latin typeface="Arial MT"/>
                <a:cs typeface="Arial MT"/>
              </a:rPr>
              <a:t>A</a:t>
            </a:r>
            <a:r>
              <a:rPr sz="3700" spc="-195" dirty="0">
                <a:solidFill>
                  <a:srgbClr val="3C4043"/>
                </a:solidFill>
                <a:latin typeface="Arial MT"/>
                <a:cs typeface="Arial MT"/>
              </a:rPr>
              <a:t> </a:t>
            </a:r>
            <a:r>
              <a:rPr sz="3700" spc="10" dirty="0">
                <a:solidFill>
                  <a:srgbClr val="3C4043"/>
                </a:solidFill>
                <a:latin typeface="Arial MT"/>
                <a:cs typeface="Arial MT"/>
              </a:rPr>
              <a:t>testing</a:t>
            </a:r>
            <a:r>
              <a:rPr sz="3700" spc="5" dirty="0">
                <a:solidFill>
                  <a:srgbClr val="3C4043"/>
                </a:solidFill>
                <a:latin typeface="Arial MT"/>
                <a:cs typeface="Arial MT"/>
              </a:rPr>
              <a:t> </a:t>
            </a:r>
            <a:r>
              <a:rPr sz="3700" spc="10" dirty="0">
                <a:solidFill>
                  <a:srgbClr val="3C4043"/>
                </a:solidFill>
                <a:latin typeface="Arial MT"/>
                <a:cs typeface="Arial MT"/>
              </a:rPr>
              <a:t>training dataset with</a:t>
            </a:r>
            <a:r>
              <a:rPr sz="3700" spc="5" dirty="0">
                <a:solidFill>
                  <a:srgbClr val="3C4043"/>
                </a:solidFill>
                <a:latin typeface="Arial MT"/>
                <a:cs typeface="Arial MT"/>
              </a:rPr>
              <a:t> </a:t>
            </a:r>
            <a:r>
              <a:rPr sz="3700" spc="10" dirty="0">
                <a:solidFill>
                  <a:srgbClr val="3C4043"/>
                </a:solidFill>
                <a:latin typeface="Arial MT"/>
                <a:cs typeface="Arial MT"/>
              </a:rPr>
              <a:t>all the </a:t>
            </a:r>
            <a:r>
              <a:rPr sz="3700" spc="15" dirty="0">
                <a:solidFill>
                  <a:srgbClr val="3C4043"/>
                </a:solidFill>
                <a:latin typeface="Arial MT"/>
                <a:cs typeface="Arial MT"/>
              </a:rPr>
              <a:t>same</a:t>
            </a:r>
            <a:r>
              <a:rPr sz="3700" spc="5" dirty="0">
                <a:solidFill>
                  <a:srgbClr val="3C4043"/>
                </a:solidFill>
                <a:latin typeface="Arial MT"/>
                <a:cs typeface="Arial MT"/>
              </a:rPr>
              <a:t> </a:t>
            </a:r>
            <a:r>
              <a:rPr sz="3700" spc="10" dirty="0">
                <a:solidFill>
                  <a:srgbClr val="3C4043"/>
                </a:solidFill>
                <a:latin typeface="Arial MT"/>
                <a:cs typeface="Arial MT"/>
              </a:rPr>
              <a:t>attributes at train.csv</a:t>
            </a:r>
            <a:r>
              <a:rPr sz="3700" spc="5" dirty="0">
                <a:solidFill>
                  <a:srgbClr val="3C4043"/>
                </a:solidFill>
                <a:latin typeface="Arial MT"/>
                <a:cs typeface="Arial MT"/>
              </a:rPr>
              <a:t> </a:t>
            </a:r>
            <a:r>
              <a:rPr sz="3700" spc="10" dirty="0">
                <a:solidFill>
                  <a:srgbClr val="3C4043"/>
                </a:solidFill>
                <a:latin typeface="Arial MT"/>
                <a:cs typeface="Arial MT"/>
              </a:rPr>
              <a:t>without the </a:t>
            </a:r>
            <a:r>
              <a:rPr sz="3700" spc="-1015" dirty="0">
                <a:solidFill>
                  <a:srgbClr val="3C4043"/>
                </a:solidFill>
                <a:latin typeface="Arial MT"/>
                <a:cs typeface="Arial MT"/>
              </a:rPr>
              <a:t> </a:t>
            </a:r>
            <a:r>
              <a:rPr sz="3700" spc="10" dirty="0">
                <a:solidFill>
                  <a:srgbClr val="3C4043"/>
                </a:solidFill>
                <a:latin typeface="Arial MT"/>
                <a:cs typeface="Arial MT"/>
              </a:rPr>
              <a:t>label.</a:t>
            </a:r>
            <a:endParaRPr sz="3700">
              <a:latin typeface="Arial MT"/>
              <a:cs typeface="Arial MT"/>
            </a:endParaRPr>
          </a:p>
          <a:p>
            <a:pPr marL="12700">
              <a:lnSpc>
                <a:spcPct val="100000"/>
              </a:lnSpc>
              <a:spcBef>
                <a:spcPts val="894"/>
              </a:spcBef>
            </a:pPr>
            <a:r>
              <a:rPr sz="3700" b="1" spc="10" dirty="0">
                <a:solidFill>
                  <a:srgbClr val="3C4043"/>
                </a:solidFill>
                <a:latin typeface="Arial"/>
                <a:cs typeface="Arial"/>
              </a:rPr>
              <a:t>submit.csv</a:t>
            </a:r>
            <a:r>
              <a:rPr sz="3700" spc="10" dirty="0">
                <a:solidFill>
                  <a:srgbClr val="3C4043"/>
                </a:solidFill>
                <a:latin typeface="Arial MT"/>
                <a:cs typeface="Arial MT"/>
              </a:rPr>
              <a:t>:</a:t>
            </a:r>
            <a:r>
              <a:rPr sz="3700" spc="-210" dirty="0">
                <a:solidFill>
                  <a:srgbClr val="3C4043"/>
                </a:solidFill>
                <a:latin typeface="Arial MT"/>
                <a:cs typeface="Arial MT"/>
              </a:rPr>
              <a:t> </a:t>
            </a:r>
            <a:r>
              <a:rPr sz="3700" spc="20" dirty="0">
                <a:solidFill>
                  <a:srgbClr val="3C4043"/>
                </a:solidFill>
                <a:latin typeface="Arial MT"/>
                <a:cs typeface="Arial MT"/>
              </a:rPr>
              <a:t>A</a:t>
            </a:r>
            <a:r>
              <a:rPr sz="3700" spc="-204" dirty="0">
                <a:solidFill>
                  <a:srgbClr val="3C4043"/>
                </a:solidFill>
                <a:latin typeface="Arial MT"/>
                <a:cs typeface="Arial MT"/>
              </a:rPr>
              <a:t> </a:t>
            </a:r>
            <a:r>
              <a:rPr sz="3700" spc="15" dirty="0">
                <a:solidFill>
                  <a:srgbClr val="3C4043"/>
                </a:solidFill>
                <a:latin typeface="Arial MT"/>
                <a:cs typeface="Arial MT"/>
              </a:rPr>
              <a:t>sample</a:t>
            </a:r>
            <a:r>
              <a:rPr sz="3700" dirty="0">
                <a:solidFill>
                  <a:srgbClr val="3C4043"/>
                </a:solidFill>
                <a:latin typeface="Arial MT"/>
                <a:cs typeface="Arial MT"/>
              </a:rPr>
              <a:t> </a:t>
            </a:r>
            <a:r>
              <a:rPr sz="3700" spc="15" dirty="0">
                <a:solidFill>
                  <a:srgbClr val="3C4043"/>
                </a:solidFill>
                <a:latin typeface="Arial MT"/>
                <a:cs typeface="Arial MT"/>
              </a:rPr>
              <a:t>submission</a:t>
            </a:r>
            <a:r>
              <a:rPr sz="3700" spc="-5" dirty="0">
                <a:solidFill>
                  <a:srgbClr val="3C4043"/>
                </a:solidFill>
                <a:latin typeface="Arial MT"/>
                <a:cs typeface="Arial MT"/>
              </a:rPr>
              <a:t> </a:t>
            </a:r>
            <a:r>
              <a:rPr sz="3700" spc="10" dirty="0">
                <a:solidFill>
                  <a:srgbClr val="3C4043"/>
                </a:solidFill>
                <a:latin typeface="Arial MT"/>
                <a:cs typeface="Arial MT"/>
              </a:rPr>
              <a:t>that</a:t>
            </a:r>
            <a:r>
              <a:rPr sz="3700" dirty="0">
                <a:solidFill>
                  <a:srgbClr val="3C4043"/>
                </a:solidFill>
                <a:latin typeface="Arial MT"/>
                <a:cs typeface="Arial MT"/>
              </a:rPr>
              <a:t> </a:t>
            </a:r>
            <a:r>
              <a:rPr sz="3700" spc="15" dirty="0">
                <a:solidFill>
                  <a:srgbClr val="3C4043"/>
                </a:solidFill>
                <a:latin typeface="Arial MT"/>
                <a:cs typeface="Arial MT"/>
              </a:rPr>
              <a:t>you</a:t>
            </a:r>
            <a:r>
              <a:rPr sz="3700" dirty="0">
                <a:solidFill>
                  <a:srgbClr val="3C4043"/>
                </a:solidFill>
                <a:latin typeface="Arial MT"/>
                <a:cs typeface="Arial MT"/>
              </a:rPr>
              <a:t> </a:t>
            </a:r>
            <a:r>
              <a:rPr sz="3700" spc="15" dirty="0">
                <a:solidFill>
                  <a:srgbClr val="3C4043"/>
                </a:solidFill>
                <a:latin typeface="Arial MT"/>
                <a:cs typeface="Arial MT"/>
              </a:rPr>
              <a:t>can</a:t>
            </a:r>
            <a:endParaRPr sz="3700">
              <a:latin typeface="Arial MT"/>
              <a:cs typeface="Arial MT"/>
            </a:endParaRPr>
          </a:p>
          <a:p>
            <a:pPr marL="12700">
              <a:lnSpc>
                <a:spcPct val="100000"/>
              </a:lnSpc>
              <a:spcBef>
                <a:spcPts val="1040"/>
              </a:spcBef>
            </a:pPr>
            <a:r>
              <a:rPr sz="3700" spc="10" dirty="0">
                <a:solidFill>
                  <a:srgbClr val="3C4043"/>
                </a:solidFill>
                <a:latin typeface="Arial MT"/>
                <a:cs typeface="Arial MT"/>
              </a:rPr>
              <a:t>Dataset</a:t>
            </a:r>
            <a:r>
              <a:rPr sz="3700" spc="35" dirty="0">
                <a:solidFill>
                  <a:srgbClr val="3C4043"/>
                </a:solidFill>
                <a:latin typeface="Arial MT"/>
                <a:cs typeface="Arial MT"/>
              </a:rPr>
              <a:t> </a:t>
            </a:r>
            <a:r>
              <a:rPr sz="3700" spc="10" dirty="0">
                <a:solidFill>
                  <a:srgbClr val="3C4043"/>
                </a:solidFill>
                <a:latin typeface="Arial MT"/>
                <a:cs typeface="Arial MT"/>
              </a:rPr>
              <a:t>link:</a:t>
            </a:r>
            <a:r>
              <a:rPr sz="3700" spc="40" dirty="0">
                <a:solidFill>
                  <a:srgbClr val="3C4043"/>
                </a:solidFill>
                <a:latin typeface="Arial MT"/>
                <a:cs typeface="Arial MT"/>
              </a:rPr>
              <a:t> </a:t>
            </a:r>
            <a:r>
              <a:rPr sz="3700" u="heavy" spc="5" dirty="0">
                <a:solidFill>
                  <a:srgbClr val="3C4043"/>
                </a:solidFill>
                <a:uFill>
                  <a:solidFill>
                    <a:srgbClr val="3C4043"/>
                  </a:solidFill>
                </a:uFill>
                <a:latin typeface="Arial MT"/>
                <a:cs typeface="Arial MT"/>
              </a:rPr>
              <a:t>https://</a:t>
            </a:r>
            <a:r>
              <a:rPr sz="3700" u="heavy" spc="5" dirty="0">
                <a:solidFill>
                  <a:srgbClr val="3C4043"/>
                </a:solidFill>
                <a:uFill>
                  <a:solidFill>
                    <a:srgbClr val="3C4043"/>
                  </a:solidFill>
                </a:uFill>
                <a:latin typeface="Arial MT"/>
                <a:cs typeface="Arial MT"/>
                <a:hlinkClick r:id="rId2"/>
              </a:rPr>
              <a:t>www.kaggle.com/competitions/fake-news/data</a:t>
            </a:r>
            <a:endParaRPr sz="37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C404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1528</Words>
  <Application>Microsoft Office PowerPoint</Application>
  <PresentationFormat>Custom</PresentationFormat>
  <Paragraphs>92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MT</vt:lpstr>
      <vt:lpstr>Calibri</vt:lpstr>
      <vt:lpstr>Georgia</vt:lpstr>
      <vt:lpstr>Trebuchet MS</vt:lpstr>
      <vt:lpstr>Wingdings</vt:lpstr>
      <vt:lpstr>Office Theme</vt:lpstr>
      <vt:lpstr>Social media analytics CSE4069</vt:lpstr>
      <vt:lpstr>FAKE NEWS ANALYSIS  </vt:lpstr>
      <vt:lpstr>PowerPoint Presentation</vt:lpstr>
      <vt:lpstr>AGENDA:</vt:lpstr>
      <vt:lpstr>Abstract</vt:lpstr>
      <vt:lpstr>Introduction</vt:lpstr>
      <vt:lpstr>Problem statement</vt:lpstr>
      <vt:lpstr>Objectives</vt:lpstr>
      <vt:lpstr>About dataset</vt:lpstr>
      <vt:lpstr>Workflow</vt:lpstr>
      <vt:lpstr>Methodology</vt:lpstr>
      <vt:lpstr>Methodology</vt:lpstr>
      <vt:lpstr>Visualization of data</vt:lpstr>
      <vt:lpstr>Visualization of data</vt:lpstr>
      <vt:lpstr>Visualization of data</vt:lpstr>
      <vt:lpstr>Visualization of data</vt:lpstr>
      <vt:lpstr>Visualization of data</vt:lpstr>
      <vt:lpstr>Visualization of data</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ROC-AUC Curve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SMA_rev_2</dc:title>
  <dc:creator>NAGA SAI KUMAR OBURI</dc:creator>
  <cp:lastModifiedBy>NAGA SAI KUMAR</cp:lastModifiedBy>
  <cp:revision>3</cp:revision>
  <dcterms:created xsi:type="dcterms:W3CDTF">2023-04-19T12:04:16Z</dcterms:created>
  <dcterms:modified xsi:type="dcterms:W3CDTF">2023-04-19T16:14:24Z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2023-03-10T00:00:00Z</vt:filetime>
  </property>
  <property fmtid="{D5CDD505-2E9C-101B-9397-08002B2CF9AE}" pid="3" name="Creator">
    <vt:lpwstr>Keynote</vt:lpwstr>
  </property>
  <property fmtid="{D5CDD505-2E9C-101B-9397-08002B2CF9AE}" pid="4" name="LastSaved">
    <vt:filetime>2023-04-19T00:00:00Z</vt:filetime>
  </property>
</Properties>
</file>