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615" r:id="rId2"/>
    <p:sldId id="617" r:id="rId3"/>
    <p:sldId id="618" r:id="rId4"/>
    <p:sldId id="623" r:id="rId5"/>
    <p:sldId id="616" r:id="rId6"/>
    <p:sldId id="619" r:id="rId7"/>
    <p:sldId id="620" r:id="rId8"/>
    <p:sldId id="622" r:id="rId9"/>
    <p:sldId id="621" r:id="rId10"/>
    <p:sldId id="634" r:id="rId11"/>
    <p:sldId id="635" r:id="rId12"/>
    <p:sldId id="624" r:id="rId13"/>
    <p:sldId id="625" r:id="rId14"/>
    <p:sldId id="626" r:id="rId15"/>
    <p:sldId id="627" r:id="rId16"/>
    <p:sldId id="628" r:id="rId17"/>
    <p:sldId id="631" r:id="rId18"/>
    <p:sldId id="637" r:id="rId19"/>
    <p:sldId id="636" r:id="rId20"/>
    <p:sldId id="629" r:id="rId21"/>
    <p:sldId id="632" r:id="rId22"/>
    <p:sldId id="63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28" autoAdjust="0"/>
    <p:restoredTop sz="93842" autoAdjust="0"/>
  </p:normalViewPr>
  <p:slideViewPr>
    <p:cSldViewPr snapToGrid="0">
      <p:cViewPr varScale="1">
        <p:scale>
          <a:sx n="63" d="100"/>
          <a:sy n="63" d="100"/>
        </p:scale>
        <p:origin x="72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13E4-0E30-BE00-5BCE-953A177E23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CB29AA-33B7-B1D1-92BF-9B6DD86924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a:extLst>
              <a:ext uri="{FF2B5EF4-FFF2-40B4-BE49-F238E27FC236}">
                <a16:creationId xmlns:a16="http://schemas.microsoft.com/office/drawing/2014/main" id="{7274A4DD-024E-1C6D-A9ED-90A51CE38343}"/>
              </a:ext>
            </a:extLst>
          </p:cNvPr>
          <p:cNvSpPr>
            <a:spLocks noGrp="1"/>
          </p:cNvSpPr>
          <p:nvPr>
            <p:ph type="dt" sz="half" idx="10"/>
          </p:nvPr>
        </p:nvSpPr>
        <p:spPr/>
        <p:txBody>
          <a:bodyPr/>
          <a:lstStyle/>
          <a:p>
            <a:fld id="{52BC7A89-8329-4784-B9FF-929001A0192E}" type="datetimeFigureOut">
              <a:rPr lang="en-IN" smtClean="0"/>
              <a:t>05-08-2022</a:t>
            </a:fld>
            <a:endParaRPr lang="en-IN"/>
          </a:p>
        </p:txBody>
      </p:sp>
      <p:sp>
        <p:nvSpPr>
          <p:cNvPr id="5" name="Footer Placeholder 4">
            <a:extLst>
              <a:ext uri="{FF2B5EF4-FFF2-40B4-BE49-F238E27FC236}">
                <a16:creationId xmlns:a16="http://schemas.microsoft.com/office/drawing/2014/main" id="{095FE55D-D334-3CC7-B0D5-79DC59DB05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A9EA17-BB7B-A950-9241-68510F28FDBE}"/>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483818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D9D23-BC3C-3E4E-5909-83BF36F901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193FBF-A602-D2CC-4376-033ABA432C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BB71BC-538D-6B14-A468-1AD44E04301B}"/>
              </a:ext>
            </a:extLst>
          </p:cNvPr>
          <p:cNvSpPr>
            <a:spLocks noGrp="1"/>
          </p:cNvSpPr>
          <p:nvPr>
            <p:ph type="dt" sz="half" idx="10"/>
          </p:nvPr>
        </p:nvSpPr>
        <p:spPr/>
        <p:txBody>
          <a:bodyPr/>
          <a:lstStyle/>
          <a:p>
            <a:fld id="{52BC7A89-8329-4784-B9FF-929001A0192E}" type="datetimeFigureOut">
              <a:rPr lang="en-IN" smtClean="0"/>
              <a:t>05-08-2022</a:t>
            </a:fld>
            <a:endParaRPr lang="en-IN"/>
          </a:p>
        </p:txBody>
      </p:sp>
      <p:sp>
        <p:nvSpPr>
          <p:cNvPr id="5" name="Footer Placeholder 4">
            <a:extLst>
              <a:ext uri="{FF2B5EF4-FFF2-40B4-BE49-F238E27FC236}">
                <a16:creationId xmlns:a16="http://schemas.microsoft.com/office/drawing/2014/main" id="{E60A9CF5-7D21-2393-6ADE-D68A5A4536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1585F7-AB21-F94F-3531-115E15218C71}"/>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2788311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8311A2-FF58-8373-2797-2FC38B4A5F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C9EDB9-631F-425B-DFA1-661132F77E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CC588E-850C-9998-76D5-11D3D23A10C5}"/>
              </a:ext>
            </a:extLst>
          </p:cNvPr>
          <p:cNvSpPr>
            <a:spLocks noGrp="1"/>
          </p:cNvSpPr>
          <p:nvPr>
            <p:ph type="dt" sz="half" idx="10"/>
          </p:nvPr>
        </p:nvSpPr>
        <p:spPr/>
        <p:txBody>
          <a:bodyPr/>
          <a:lstStyle/>
          <a:p>
            <a:fld id="{52BC7A89-8329-4784-B9FF-929001A0192E}" type="datetimeFigureOut">
              <a:rPr lang="en-IN" smtClean="0"/>
              <a:t>05-08-2022</a:t>
            </a:fld>
            <a:endParaRPr lang="en-IN"/>
          </a:p>
        </p:txBody>
      </p:sp>
      <p:sp>
        <p:nvSpPr>
          <p:cNvPr id="5" name="Footer Placeholder 4">
            <a:extLst>
              <a:ext uri="{FF2B5EF4-FFF2-40B4-BE49-F238E27FC236}">
                <a16:creationId xmlns:a16="http://schemas.microsoft.com/office/drawing/2014/main" id="{8ED55717-EC60-F5E3-0593-8C37373FCD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8FDF57-11D4-D7AE-CA9D-3740D98E655A}"/>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4285726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FC61D-D485-76A5-BEA5-460896DFC6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0B93D1-6703-29D0-E490-1FC29FFCEB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B84B1C-F6D4-3D91-BE04-EA5883F63296}"/>
              </a:ext>
            </a:extLst>
          </p:cNvPr>
          <p:cNvSpPr>
            <a:spLocks noGrp="1"/>
          </p:cNvSpPr>
          <p:nvPr>
            <p:ph type="dt" sz="half" idx="10"/>
          </p:nvPr>
        </p:nvSpPr>
        <p:spPr/>
        <p:txBody>
          <a:bodyPr/>
          <a:lstStyle/>
          <a:p>
            <a:fld id="{52BC7A89-8329-4784-B9FF-929001A0192E}" type="datetimeFigureOut">
              <a:rPr lang="en-IN" smtClean="0"/>
              <a:t>05-08-2022</a:t>
            </a:fld>
            <a:endParaRPr lang="en-IN"/>
          </a:p>
        </p:txBody>
      </p:sp>
      <p:sp>
        <p:nvSpPr>
          <p:cNvPr id="5" name="Footer Placeholder 4">
            <a:extLst>
              <a:ext uri="{FF2B5EF4-FFF2-40B4-BE49-F238E27FC236}">
                <a16:creationId xmlns:a16="http://schemas.microsoft.com/office/drawing/2014/main" id="{2914D68E-B4AE-0AC9-D1C7-A3FBFE86C8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C50965-ABEE-59E1-A490-009BCB567D8B}"/>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1557432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0F823-5D3F-1850-7FE3-63BDF27A44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5927B69-CB94-EDA0-A3E3-60DAA15F17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FFA8A0-7644-CCFB-4139-3C11C7F76F74}"/>
              </a:ext>
            </a:extLst>
          </p:cNvPr>
          <p:cNvSpPr>
            <a:spLocks noGrp="1"/>
          </p:cNvSpPr>
          <p:nvPr>
            <p:ph type="dt" sz="half" idx="10"/>
          </p:nvPr>
        </p:nvSpPr>
        <p:spPr/>
        <p:txBody>
          <a:bodyPr/>
          <a:lstStyle/>
          <a:p>
            <a:fld id="{52BC7A89-8329-4784-B9FF-929001A0192E}" type="datetimeFigureOut">
              <a:rPr lang="en-IN" smtClean="0"/>
              <a:t>05-08-2022</a:t>
            </a:fld>
            <a:endParaRPr lang="en-IN"/>
          </a:p>
        </p:txBody>
      </p:sp>
      <p:sp>
        <p:nvSpPr>
          <p:cNvPr id="5" name="Footer Placeholder 4">
            <a:extLst>
              <a:ext uri="{FF2B5EF4-FFF2-40B4-BE49-F238E27FC236}">
                <a16:creationId xmlns:a16="http://schemas.microsoft.com/office/drawing/2014/main" id="{F7C53963-257C-2B6F-5090-9A439F419F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EB8F3E-E90C-9F8E-3BD0-D977796C42FC}"/>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1339331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24678-55B8-ACAD-E95F-8BFC5764CA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F18242-F759-7A45-D370-A430C77EF7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8CFFE6-B1C3-7B0C-FD8B-30447F8EA6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ED73791-4D65-B621-0607-C5FD966953CD}"/>
              </a:ext>
            </a:extLst>
          </p:cNvPr>
          <p:cNvSpPr>
            <a:spLocks noGrp="1"/>
          </p:cNvSpPr>
          <p:nvPr>
            <p:ph type="dt" sz="half" idx="10"/>
          </p:nvPr>
        </p:nvSpPr>
        <p:spPr/>
        <p:txBody>
          <a:bodyPr/>
          <a:lstStyle/>
          <a:p>
            <a:fld id="{52BC7A89-8329-4784-B9FF-929001A0192E}" type="datetimeFigureOut">
              <a:rPr lang="en-IN" smtClean="0"/>
              <a:t>05-08-2022</a:t>
            </a:fld>
            <a:endParaRPr lang="en-IN"/>
          </a:p>
        </p:txBody>
      </p:sp>
      <p:sp>
        <p:nvSpPr>
          <p:cNvPr id="6" name="Footer Placeholder 5">
            <a:extLst>
              <a:ext uri="{FF2B5EF4-FFF2-40B4-BE49-F238E27FC236}">
                <a16:creationId xmlns:a16="http://schemas.microsoft.com/office/drawing/2014/main" id="{BAB85709-AB69-C583-BC22-DD2CA7D231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F5FB1E-88C5-4B9E-9658-ABFFA00B053A}"/>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3642643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5B829-FF4A-C32E-23B9-D1E1431021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7E82C2-A5BB-2312-DFEC-28D92E1A92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D9044F-B347-0796-2C0C-0A891004E8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A35056-EA27-2DA2-60ED-0006F8817D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76318C-BD07-B390-FDCB-3CEA6910FD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EEB211-1B26-19F0-91CA-423E0A1E7D14}"/>
              </a:ext>
            </a:extLst>
          </p:cNvPr>
          <p:cNvSpPr>
            <a:spLocks noGrp="1"/>
          </p:cNvSpPr>
          <p:nvPr>
            <p:ph type="dt" sz="half" idx="10"/>
          </p:nvPr>
        </p:nvSpPr>
        <p:spPr/>
        <p:txBody>
          <a:bodyPr/>
          <a:lstStyle/>
          <a:p>
            <a:fld id="{52BC7A89-8329-4784-B9FF-929001A0192E}" type="datetimeFigureOut">
              <a:rPr lang="en-IN" smtClean="0"/>
              <a:t>05-08-2022</a:t>
            </a:fld>
            <a:endParaRPr lang="en-IN"/>
          </a:p>
        </p:txBody>
      </p:sp>
      <p:sp>
        <p:nvSpPr>
          <p:cNvPr id="8" name="Footer Placeholder 7">
            <a:extLst>
              <a:ext uri="{FF2B5EF4-FFF2-40B4-BE49-F238E27FC236}">
                <a16:creationId xmlns:a16="http://schemas.microsoft.com/office/drawing/2014/main" id="{6440BE3B-ED1D-47B2-78A6-F3E38F6A4F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6C662E-4395-2111-2D1E-53812BB2B013}"/>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2290201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A861-5AC7-3600-459A-D22CA859A36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A9E2BE9-856F-2B34-E9F0-5F899F2BDF51}"/>
              </a:ext>
            </a:extLst>
          </p:cNvPr>
          <p:cNvSpPr>
            <a:spLocks noGrp="1"/>
          </p:cNvSpPr>
          <p:nvPr>
            <p:ph type="dt" sz="half" idx="10"/>
          </p:nvPr>
        </p:nvSpPr>
        <p:spPr/>
        <p:txBody>
          <a:bodyPr/>
          <a:lstStyle/>
          <a:p>
            <a:fld id="{52BC7A89-8329-4784-B9FF-929001A0192E}" type="datetimeFigureOut">
              <a:rPr lang="en-IN" smtClean="0"/>
              <a:t>05-08-2022</a:t>
            </a:fld>
            <a:endParaRPr lang="en-IN"/>
          </a:p>
        </p:txBody>
      </p:sp>
      <p:sp>
        <p:nvSpPr>
          <p:cNvPr id="4" name="Footer Placeholder 3">
            <a:extLst>
              <a:ext uri="{FF2B5EF4-FFF2-40B4-BE49-F238E27FC236}">
                <a16:creationId xmlns:a16="http://schemas.microsoft.com/office/drawing/2014/main" id="{A2C32101-04C0-26AB-C3DA-2E6C756304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E30FB14-07DB-5077-3F57-CC606892FC8B}"/>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2800011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CEEBEE-8A77-FE75-D8FF-C309F109BFDC}"/>
              </a:ext>
            </a:extLst>
          </p:cNvPr>
          <p:cNvSpPr>
            <a:spLocks noGrp="1"/>
          </p:cNvSpPr>
          <p:nvPr>
            <p:ph type="dt" sz="half" idx="10"/>
          </p:nvPr>
        </p:nvSpPr>
        <p:spPr/>
        <p:txBody>
          <a:bodyPr/>
          <a:lstStyle/>
          <a:p>
            <a:fld id="{52BC7A89-8329-4784-B9FF-929001A0192E}" type="datetimeFigureOut">
              <a:rPr lang="en-IN" smtClean="0"/>
              <a:t>05-08-2022</a:t>
            </a:fld>
            <a:endParaRPr lang="en-IN"/>
          </a:p>
        </p:txBody>
      </p:sp>
      <p:sp>
        <p:nvSpPr>
          <p:cNvPr id="3" name="Footer Placeholder 2">
            <a:extLst>
              <a:ext uri="{FF2B5EF4-FFF2-40B4-BE49-F238E27FC236}">
                <a16:creationId xmlns:a16="http://schemas.microsoft.com/office/drawing/2014/main" id="{BAE105C9-6E8B-D3D6-90FB-667F6DE6E6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E1D0DE3-BB4E-93D3-8399-8FF25BF7E44A}"/>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236741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BF134-E125-94F4-5A16-122A3F0CA8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0F8199-D697-EC61-A187-CA583C2EA6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A8C0A3-FF84-29D5-F6AC-2A437CFE5C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115FE5-7AB2-FF4B-91D4-89DBD4FFFF6B}"/>
              </a:ext>
            </a:extLst>
          </p:cNvPr>
          <p:cNvSpPr>
            <a:spLocks noGrp="1"/>
          </p:cNvSpPr>
          <p:nvPr>
            <p:ph type="dt" sz="half" idx="10"/>
          </p:nvPr>
        </p:nvSpPr>
        <p:spPr/>
        <p:txBody>
          <a:bodyPr/>
          <a:lstStyle/>
          <a:p>
            <a:fld id="{52BC7A89-8329-4784-B9FF-929001A0192E}" type="datetimeFigureOut">
              <a:rPr lang="en-IN" smtClean="0"/>
              <a:t>05-08-2022</a:t>
            </a:fld>
            <a:endParaRPr lang="en-IN"/>
          </a:p>
        </p:txBody>
      </p:sp>
      <p:sp>
        <p:nvSpPr>
          <p:cNvPr id="6" name="Footer Placeholder 5">
            <a:extLst>
              <a:ext uri="{FF2B5EF4-FFF2-40B4-BE49-F238E27FC236}">
                <a16:creationId xmlns:a16="http://schemas.microsoft.com/office/drawing/2014/main" id="{E2D39500-8ADD-6E77-1AAF-7E1479C1E7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80550B-80A2-FEEE-994F-5C9D3CED3DBA}"/>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107731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82103-39B8-0D4F-21CD-9BD3EB2961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DC7A3E-A9CA-1733-1AE0-C925081F8D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4B2D49C-AD26-B4EF-5D3A-E978F148B1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711CE9-07E5-939F-4510-CF9FFBCABC83}"/>
              </a:ext>
            </a:extLst>
          </p:cNvPr>
          <p:cNvSpPr>
            <a:spLocks noGrp="1"/>
          </p:cNvSpPr>
          <p:nvPr>
            <p:ph type="dt" sz="half" idx="10"/>
          </p:nvPr>
        </p:nvSpPr>
        <p:spPr/>
        <p:txBody>
          <a:bodyPr/>
          <a:lstStyle/>
          <a:p>
            <a:fld id="{52BC7A89-8329-4784-B9FF-929001A0192E}" type="datetimeFigureOut">
              <a:rPr lang="en-IN" smtClean="0"/>
              <a:t>05-08-2022</a:t>
            </a:fld>
            <a:endParaRPr lang="en-IN"/>
          </a:p>
        </p:txBody>
      </p:sp>
      <p:sp>
        <p:nvSpPr>
          <p:cNvPr id="6" name="Footer Placeholder 5">
            <a:extLst>
              <a:ext uri="{FF2B5EF4-FFF2-40B4-BE49-F238E27FC236}">
                <a16:creationId xmlns:a16="http://schemas.microsoft.com/office/drawing/2014/main" id="{0ED3599E-20E1-36FE-7F70-3C00132CE3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5AA5D4-2A1A-D04F-D301-468731CF12B4}"/>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2594632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A22582-919C-7295-6606-5BBF42D095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FE2C12-EA06-F918-F702-40E465DBB2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CE7FC1BD-C037-3F7B-697B-BBC2234DC3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C7A89-8329-4784-B9FF-929001A0192E}" type="datetimeFigureOut">
              <a:rPr lang="en-IN" smtClean="0"/>
              <a:t>05-08-2022</a:t>
            </a:fld>
            <a:endParaRPr lang="en-IN"/>
          </a:p>
        </p:txBody>
      </p:sp>
      <p:sp>
        <p:nvSpPr>
          <p:cNvPr id="5" name="Footer Placeholder 4">
            <a:extLst>
              <a:ext uri="{FF2B5EF4-FFF2-40B4-BE49-F238E27FC236}">
                <a16:creationId xmlns:a16="http://schemas.microsoft.com/office/drawing/2014/main" id="{344B88B3-7A93-7A02-E342-073DC789B9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3403827-B089-1943-5D9D-6EF6342FDB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DCB875-6AFA-4272-B41C-AD50FDEBFE96}" type="slidenum">
              <a:rPr lang="en-IN" smtClean="0"/>
              <a:t>‹#›</a:t>
            </a:fld>
            <a:endParaRPr lang="en-IN"/>
          </a:p>
        </p:txBody>
      </p:sp>
    </p:spTree>
    <p:extLst>
      <p:ext uri="{BB962C8B-B14F-4D97-AF65-F5344CB8AC3E}">
        <p14:creationId xmlns:p14="http://schemas.microsoft.com/office/powerpoint/2010/main" val="3170966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4386653" y="2784476"/>
            <a:ext cx="3172388" cy="644524"/>
          </a:xfrm>
        </p:spPr>
        <p:txBody>
          <a:bodyPr>
            <a:normAutofit fontScale="90000"/>
          </a:bodyPr>
          <a:lstStyle/>
          <a:p>
            <a:r>
              <a:rPr lang="en-IN" b="1" dirty="0">
                <a:solidFill>
                  <a:srgbClr val="002060"/>
                </a:solidFill>
              </a:rPr>
              <a:t>Azure Backup</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9345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Microsoft Azure Backup Server (MABS)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Diagram showing workloads, vms, and files being backed up to Azure using DPM or MABS.">
            <a:extLst>
              <a:ext uri="{FF2B5EF4-FFF2-40B4-BE49-F238E27FC236}">
                <a16:creationId xmlns:a16="http://schemas.microsoft.com/office/drawing/2014/main" id="{E26F481E-88B0-42AA-7D7F-F9E3118DF5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6826" y="1412026"/>
            <a:ext cx="6010275" cy="69532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40BBBFCC-69DA-8027-974A-3931C99BC2F5}"/>
              </a:ext>
            </a:extLst>
          </p:cNvPr>
          <p:cNvSpPr txBox="1"/>
          <p:nvPr/>
        </p:nvSpPr>
        <p:spPr>
          <a:xfrm>
            <a:off x="691116" y="2274838"/>
            <a:ext cx="10122196" cy="738664"/>
          </a:xfrm>
          <a:prstGeom prst="rect">
            <a:avLst/>
          </a:prstGeom>
          <a:noFill/>
        </p:spPr>
        <p:txBody>
          <a:bodyPr wrap="square">
            <a:spAutoFit/>
          </a:bodyPr>
          <a:lstStyle/>
          <a:p>
            <a:pPr algn="l"/>
            <a:r>
              <a:rPr lang="en-US" sz="1400" b="0" i="0" dirty="0">
                <a:solidFill>
                  <a:srgbClr val="171717"/>
                </a:solidFill>
                <a:effectLst/>
              </a:rPr>
              <a:t>Another method of backing up virtual machines is using a Data Protection Manager (DPM) or Microsoft Azure Backup Server (MABS) server. This method can be used for specialized workloads, virtual machines, or files, folders, and volumes. Specialized workloads can include SharePoint, Exchange, and SQL Server</a:t>
            </a:r>
          </a:p>
        </p:txBody>
      </p:sp>
    </p:spTree>
    <p:extLst>
      <p:ext uri="{BB962C8B-B14F-4D97-AF65-F5344CB8AC3E}">
        <p14:creationId xmlns:p14="http://schemas.microsoft.com/office/powerpoint/2010/main" val="3566522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MARS vs MABS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3548BB4-E65A-3500-9B59-2B564CE860E2}"/>
              </a:ext>
            </a:extLst>
          </p:cNvPr>
          <p:cNvPicPr>
            <a:picLocks noChangeAspect="1"/>
          </p:cNvPicPr>
          <p:nvPr/>
        </p:nvPicPr>
        <p:blipFill>
          <a:blip r:embed="rId4"/>
          <a:stretch>
            <a:fillRect/>
          </a:stretch>
        </p:blipFill>
        <p:spPr>
          <a:xfrm>
            <a:off x="2370310" y="1242987"/>
            <a:ext cx="7697760" cy="4444409"/>
          </a:xfrm>
          <a:prstGeom prst="rect">
            <a:avLst/>
          </a:prstGeom>
        </p:spPr>
      </p:pic>
    </p:spTree>
    <p:extLst>
      <p:ext uri="{BB962C8B-B14F-4D97-AF65-F5344CB8AC3E}">
        <p14:creationId xmlns:p14="http://schemas.microsoft.com/office/powerpoint/2010/main" val="143219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4041213" y="2896236"/>
            <a:ext cx="3893748" cy="644524"/>
          </a:xfrm>
        </p:spPr>
        <p:txBody>
          <a:bodyPr>
            <a:normAutofit fontScale="90000"/>
          </a:bodyPr>
          <a:lstStyle/>
          <a:p>
            <a:r>
              <a:rPr lang="en-IN" b="1" dirty="0">
                <a:solidFill>
                  <a:srgbClr val="002060"/>
                </a:solidFill>
              </a:rPr>
              <a:t>Azure Monitoring</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51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354174" y="139536"/>
            <a:ext cx="3893748" cy="644524"/>
          </a:xfrm>
        </p:spPr>
        <p:txBody>
          <a:bodyPr>
            <a:normAutofit fontScale="90000"/>
          </a:bodyPr>
          <a:lstStyle/>
          <a:p>
            <a:r>
              <a:rPr lang="en-IN" b="1" dirty="0">
                <a:solidFill>
                  <a:srgbClr val="002060"/>
                </a:solidFill>
              </a:rPr>
              <a:t>Azure Monitoring</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6146" name="Picture 2" descr="Key capabilities as described in the topic.">
            <a:extLst>
              <a:ext uri="{FF2B5EF4-FFF2-40B4-BE49-F238E27FC236}">
                <a16:creationId xmlns:a16="http://schemas.microsoft.com/office/drawing/2014/main" id="{3FE51986-4420-00F3-F8F4-D115451DC7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6732" y="1824672"/>
            <a:ext cx="9267825" cy="277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29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left)">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354174" y="139536"/>
            <a:ext cx="3893748" cy="644524"/>
          </a:xfrm>
        </p:spPr>
        <p:txBody>
          <a:bodyPr>
            <a:normAutofit fontScale="90000"/>
          </a:bodyPr>
          <a:lstStyle/>
          <a:p>
            <a:r>
              <a:rPr lang="en-IN" b="1" dirty="0">
                <a:solidFill>
                  <a:srgbClr val="002060"/>
                </a:solidFill>
              </a:rPr>
              <a:t>Azure Monitoring</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098" name="Picture 2" descr="Diagram showing the different monitoring and diagnostic services available in Azure. Those services are divided into broad categories for monitoring such as Core, Application, Infrastructure, and Shared Capabilities.">
            <a:extLst>
              <a:ext uri="{FF2B5EF4-FFF2-40B4-BE49-F238E27FC236}">
                <a16:creationId xmlns:a16="http://schemas.microsoft.com/office/drawing/2014/main" id="{D1E25179-00BB-115E-95AC-EE411A9C31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113" y="1105938"/>
            <a:ext cx="8520112" cy="481607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9973310-9F0D-E7CC-FEBC-79692F7D2F6B}"/>
              </a:ext>
            </a:extLst>
          </p:cNvPr>
          <p:cNvSpPr txBox="1"/>
          <p:nvPr/>
        </p:nvSpPr>
        <p:spPr>
          <a:xfrm>
            <a:off x="8658225" y="1939267"/>
            <a:ext cx="3248025" cy="2893100"/>
          </a:xfrm>
          <a:prstGeom prst="rect">
            <a:avLst/>
          </a:prstGeom>
          <a:noFill/>
        </p:spPr>
        <p:txBody>
          <a:bodyPr wrap="square">
            <a:spAutoFit/>
          </a:bodyPr>
          <a:lstStyle/>
          <a:p>
            <a:pPr algn="l"/>
            <a:r>
              <a:rPr lang="en-US" sz="1400" b="1" i="0" dirty="0">
                <a:solidFill>
                  <a:srgbClr val="171717"/>
                </a:solidFill>
                <a:effectLst/>
                <a:latin typeface="Segoe UI" panose="020B0502040204020203" pitchFamily="34" charset="0"/>
              </a:rPr>
              <a:t>Metrics</a:t>
            </a:r>
            <a:r>
              <a:rPr lang="en-US" sz="1400" b="0" i="0" dirty="0">
                <a:solidFill>
                  <a:srgbClr val="171717"/>
                </a:solidFill>
                <a:effectLst/>
                <a:latin typeface="Segoe UI" panose="020B0502040204020203" pitchFamily="34" charset="0"/>
              </a:rPr>
              <a:t> are numerical values that describe some aspect of a system at a particular point in time. They are lightweight and capable of supporting near real-time scenarios.</a:t>
            </a:r>
          </a:p>
          <a:p>
            <a:pPr algn="l">
              <a:buFont typeface="Arial" panose="020B0604020202020204" pitchFamily="34" charset="0"/>
              <a:buChar char="•"/>
            </a:pPr>
            <a:endParaRPr lang="en-US" sz="1400" b="0" i="0" dirty="0">
              <a:solidFill>
                <a:srgbClr val="171717"/>
              </a:solidFill>
              <a:effectLst/>
              <a:latin typeface="Segoe UI" panose="020B0502040204020203" pitchFamily="34" charset="0"/>
            </a:endParaRPr>
          </a:p>
          <a:p>
            <a:pPr algn="l"/>
            <a:r>
              <a:rPr lang="en-US" sz="1400" b="1" dirty="0">
                <a:solidFill>
                  <a:srgbClr val="171717"/>
                </a:solidFill>
                <a:latin typeface="Segoe UI" panose="020B0502040204020203" pitchFamily="34" charset="0"/>
              </a:rPr>
              <a:t>L</a:t>
            </a:r>
            <a:r>
              <a:rPr lang="en-US" sz="1400" b="1" i="0" dirty="0">
                <a:solidFill>
                  <a:srgbClr val="171717"/>
                </a:solidFill>
                <a:effectLst/>
                <a:latin typeface="Segoe UI" panose="020B0502040204020203" pitchFamily="34" charset="0"/>
              </a:rPr>
              <a:t>ogs</a:t>
            </a:r>
            <a:r>
              <a:rPr lang="en-US" sz="1400" b="0" i="0" dirty="0">
                <a:solidFill>
                  <a:srgbClr val="171717"/>
                </a:solidFill>
                <a:effectLst/>
                <a:latin typeface="Segoe UI" panose="020B0502040204020203" pitchFamily="34" charset="0"/>
              </a:rPr>
              <a:t> contain different kinds of data organized into records with different sets of properties for each type. Data such as events and traces are stored as logs in addition to performance data so that it can all be combined for analysis.</a:t>
            </a:r>
          </a:p>
        </p:txBody>
      </p:sp>
    </p:spTree>
    <p:extLst>
      <p:ext uri="{BB962C8B-B14F-4D97-AF65-F5344CB8AC3E}">
        <p14:creationId xmlns:p14="http://schemas.microsoft.com/office/powerpoint/2010/main" val="215118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left)">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354174" y="139536"/>
            <a:ext cx="3893748" cy="644524"/>
          </a:xfrm>
        </p:spPr>
        <p:txBody>
          <a:bodyPr>
            <a:normAutofit fontScale="90000"/>
          </a:bodyPr>
          <a:lstStyle/>
          <a:p>
            <a:r>
              <a:rPr lang="en-IN" b="1" dirty="0">
                <a:solidFill>
                  <a:srgbClr val="002060"/>
                </a:solidFill>
              </a:rPr>
              <a:t>Azure Monitoring</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3074" name="Picture 2" descr="Screenshot of the metric analytics page.">
            <a:extLst>
              <a:ext uri="{FF2B5EF4-FFF2-40B4-BE49-F238E27FC236}">
                <a16:creationId xmlns:a16="http://schemas.microsoft.com/office/drawing/2014/main" id="{5EF692E3-98DB-B8BD-1D5F-90EE07BDCA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2759" y="1304925"/>
            <a:ext cx="6410325" cy="2286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he logs database is shown providing information to the log analytics page.">
            <a:extLst>
              <a:ext uri="{FF2B5EF4-FFF2-40B4-BE49-F238E27FC236}">
                <a16:creationId xmlns:a16="http://schemas.microsoft.com/office/drawing/2014/main" id="{7134FA95-ECD1-8930-5F12-40EABF1307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8838" y="3768725"/>
            <a:ext cx="6391275" cy="204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45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left)">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wipe(left)">
                                      <p:cBhvr>
                                        <p:cTn id="12"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354174" y="139536"/>
            <a:ext cx="3893748" cy="644524"/>
          </a:xfrm>
        </p:spPr>
        <p:txBody>
          <a:bodyPr>
            <a:normAutofit fontScale="90000"/>
          </a:bodyPr>
          <a:lstStyle/>
          <a:p>
            <a:r>
              <a:rPr lang="en-IN" b="1" dirty="0">
                <a:solidFill>
                  <a:srgbClr val="002060"/>
                </a:solidFill>
              </a:rPr>
              <a:t>Azure Monitoring</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A4566DD-ED16-A23B-BF10-49AF59C849F5}"/>
              </a:ext>
            </a:extLst>
          </p:cNvPr>
          <p:cNvSpPr txBox="1"/>
          <p:nvPr/>
        </p:nvSpPr>
        <p:spPr>
          <a:xfrm>
            <a:off x="828040" y="1233130"/>
            <a:ext cx="5848986" cy="3108543"/>
          </a:xfrm>
          <a:prstGeom prst="rect">
            <a:avLst/>
          </a:prstGeom>
          <a:noFill/>
        </p:spPr>
        <p:txBody>
          <a:bodyPr wrap="square">
            <a:spAutoFit/>
          </a:bodyPr>
          <a:lstStyle/>
          <a:p>
            <a:pPr algn="l"/>
            <a:r>
              <a:rPr lang="en-US" sz="1400" b="0" i="0" dirty="0">
                <a:solidFill>
                  <a:srgbClr val="171717"/>
                </a:solidFill>
                <a:effectLst/>
                <a:latin typeface="Segoe UI" panose="020B0502040204020203" pitchFamily="34" charset="0"/>
              </a:rPr>
              <a:t>Azure Monitor collects data from each of the following tiers:</a:t>
            </a:r>
          </a:p>
          <a:p>
            <a:pPr algn="l"/>
            <a:endParaRPr lang="en-US" sz="1400" b="0" i="0" dirty="0">
              <a:solidFill>
                <a:srgbClr val="171717"/>
              </a:solidFill>
              <a:effectLst/>
              <a:latin typeface="Segoe UI" panose="020B0502040204020203" pitchFamily="34" charset="0"/>
            </a:endParaRPr>
          </a:p>
          <a:p>
            <a:pPr algn="l">
              <a:buFont typeface="Arial" panose="020B0604020202020204" pitchFamily="34" charset="0"/>
              <a:buChar char="•"/>
            </a:pPr>
            <a:r>
              <a:rPr lang="en-US" sz="1400" b="1" i="0" dirty="0">
                <a:solidFill>
                  <a:srgbClr val="171717"/>
                </a:solidFill>
                <a:effectLst/>
                <a:latin typeface="Segoe UI" panose="020B0502040204020203" pitchFamily="34" charset="0"/>
              </a:rPr>
              <a:t>Application monitoring data</a:t>
            </a:r>
            <a:r>
              <a:rPr lang="en-US" sz="1400" b="0" i="0" dirty="0">
                <a:solidFill>
                  <a:srgbClr val="171717"/>
                </a:solidFill>
                <a:effectLst/>
                <a:latin typeface="Segoe UI" panose="020B0502040204020203" pitchFamily="34" charset="0"/>
              </a:rPr>
              <a:t>: Data about the performance and functionality of the code you have written, regardless of its platform.</a:t>
            </a:r>
          </a:p>
          <a:p>
            <a:pPr algn="l">
              <a:buFont typeface="Arial" panose="020B0604020202020204" pitchFamily="34" charset="0"/>
              <a:buChar char="•"/>
            </a:pPr>
            <a:r>
              <a:rPr lang="en-US" sz="1400" b="1" i="0" dirty="0">
                <a:solidFill>
                  <a:srgbClr val="171717"/>
                </a:solidFill>
                <a:effectLst/>
                <a:latin typeface="Segoe UI" panose="020B0502040204020203" pitchFamily="34" charset="0"/>
              </a:rPr>
              <a:t>Guest OS monitoring data</a:t>
            </a:r>
            <a:r>
              <a:rPr lang="en-US" sz="1400" b="0" i="0" dirty="0">
                <a:solidFill>
                  <a:srgbClr val="171717"/>
                </a:solidFill>
                <a:effectLst/>
                <a:latin typeface="Segoe UI" panose="020B0502040204020203" pitchFamily="34" charset="0"/>
              </a:rPr>
              <a:t>: Data about the operating system on which your application is running. The application could be running in Azure, another cloud, or on-premises.</a:t>
            </a:r>
          </a:p>
          <a:p>
            <a:pPr algn="l">
              <a:buFont typeface="Arial" panose="020B0604020202020204" pitchFamily="34" charset="0"/>
              <a:buChar char="•"/>
            </a:pPr>
            <a:r>
              <a:rPr lang="en-US" sz="1400" b="1" i="0" dirty="0">
                <a:solidFill>
                  <a:srgbClr val="171717"/>
                </a:solidFill>
                <a:effectLst/>
                <a:latin typeface="Segoe UI" panose="020B0502040204020203" pitchFamily="34" charset="0"/>
              </a:rPr>
              <a:t>Azure resource monitoring data</a:t>
            </a:r>
            <a:r>
              <a:rPr lang="en-US" sz="1400" b="0" i="0" dirty="0">
                <a:solidFill>
                  <a:srgbClr val="171717"/>
                </a:solidFill>
                <a:effectLst/>
                <a:latin typeface="Segoe UI" panose="020B0502040204020203" pitchFamily="34" charset="0"/>
              </a:rPr>
              <a:t>: Data about the operation of an Azure resource.</a:t>
            </a:r>
          </a:p>
          <a:p>
            <a:pPr algn="l">
              <a:buFont typeface="Arial" panose="020B0604020202020204" pitchFamily="34" charset="0"/>
              <a:buChar char="•"/>
            </a:pPr>
            <a:r>
              <a:rPr lang="en-US" sz="1400" b="1" i="0" dirty="0">
                <a:solidFill>
                  <a:srgbClr val="171717"/>
                </a:solidFill>
                <a:effectLst/>
                <a:latin typeface="Segoe UI" panose="020B0502040204020203" pitchFamily="34" charset="0"/>
              </a:rPr>
              <a:t>Azure subscription monitoring data</a:t>
            </a:r>
            <a:r>
              <a:rPr lang="en-US" sz="1400" b="0" i="0" dirty="0">
                <a:solidFill>
                  <a:srgbClr val="171717"/>
                </a:solidFill>
                <a:effectLst/>
                <a:latin typeface="Segoe UI" panose="020B0502040204020203" pitchFamily="34" charset="0"/>
              </a:rPr>
              <a:t>: Data about the operation and management of an Azure subscription, as well as data about the health and operation of Azure itself.</a:t>
            </a:r>
          </a:p>
          <a:p>
            <a:pPr algn="l">
              <a:buFont typeface="Arial" panose="020B0604020202020204" pitchFamily="34" charset="0"/>
              <a:buChar char="•"/>
            </a:pPr>
            <a:r>
              <a:rPr lang="en-US" sz="1400" b="1" i="0" dirty="0">
                <a:solidFill>
                  <a:srgbClr val="171717"/>
                </a:solidFill>
                <a:effectLst/>
                <a:latin typeface="Segoe UI" panose="020B0502040204020203" pitchFamily="34" charset="0"/>
              </a:rPr>
              <a:t>Azure tenant monitoring data</a:t>
            </a:r>
            <a:r>
              <a:rPr lang="en-US" sz="1400" b="0" i="0" dirty="0">
                <a:solidFill>
                  <a:srgbClr val="171717"/>
                </a:solidFill>
                <a:effectLst/>
                <a:latin typeface="Segoe UI" panose="020B0502040204020203" pitchFamily="34" charset="0"/>
              </a:rPr>
              <a:t>: Data about the operation of tenant-level Azure services, such as Azure Active Directory.</a:t>
            </a:r>
          </a:p>
        </p:txBody>
      </p:sp>
      <p:pic>
        <p:nvPicPr>
          <p:cNvPr id="2050" name="Picture 2" descr="Activity log is shown gathering information from compute and non-compute resources.">
            <a:extLst>
              <a:ext uri="{FF2B5EF4-FFF2-40B4-BE49-F238E27FC236}">
                <a16:creationId xmlns:a16="http://schemas.microsoft.com/office/drawing/2014/main" id="{145F7B9B-E18F-9DCB-6AA8-C640FD61C4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8340" y="1431604"/>
            <a:ext cx="4572000" cy="406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43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left)">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354173" y="139536"/>
            <a:ext cx="7723151" cy="644524"/>
          </a:xfrm>
        </p:spPr>
        <p:txBody>
          <a:bodyPr>
            <a:normAutofit fontScale="90000"/>
          </a:bodyPr>
          <a:lstStyle/>
          <a:p>
            <a:r>
              <a:rPr lang="en-IN" b="1" dirty="0">
                <a:solidFill>
                  <a:srgbClr val="002060"/>
                </a:solidFill>
              </a:rPr>
              <a:t>Azure Log Analytics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4338" name="Picture 2" descr="Illustration showing how Log Analytics queries are built from data in dedicated tables in a Log Analytics workspace. An example of a query is given that uses the main query tables Event, Syslog, Heartbeat, and Alert.">
            <a:extLst>
              <a:ext uri="{FF2B5EF4-FFF2-40B4-BE49-F238E27FC236}">
                <a16:creationId xmlns:a16="http://schemas.microsoft.com/office/drawing/2014/main" id="{46A01C34-373E-B062-6FE7-70E2E7256F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094733"/>
            <a:ext cx="6638925" cy="30861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43AC9D31-5430-F1E8-9150-A5D6B4200B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61448"/>
            <a:ext cx="4895850" cy="20097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98390695-CB50-E435-A8BB-A321E7EB66A6}"/>
              </a:ext>
            </a:extLst>
          </p:cNvPr>
          <p:cNvGraphicFramePr>
            <a:graphicFrameLocks noGrp="1"/>
          </p:cNvGraphicFramePr>
          <p:nvPr>
            <p:extLst>
              <p:ext uri="{D42A27DB-BD31-4B8C-83A1-F6EECF244321}">
                <p14:modId xmlns:p14="http://schemas.microsoft.com/office/powerpoint/2010/main" val="2853738073"/>
              </p:ext>
            </p:extLst>
          </p:nvPr>
        </p:nvGraphicFramePr>
        <p:xfrm>
          <a:off x="394112" y="4607345"/>
          <a:ext cx="7023100" cy="838200"/>
        </p:xfrm>
        <a:graphic>
          <a:graphicData uri="http://schemas.openxmlformats.org/drawingml/2006/table">
            <a:tbl>
              <a:tblPr/>
              <a:tblGrid>
                <a:gridCol w="1993900">
                  <a:extLst>
                    <a:ext uri="{9D8B030D-6E8A-4147-A177-3AD203B41FA5}">
                      <a16:colId xmlns:a16="http://schemas.microsoft.com/office/drawing/2014/main" val="1147269647"/>
                    </a:ext>
                  </a:extLst>
                </a:gridCol>
                <a:gridCol w="5029200">
                  <a:extLst>
                    <a:ext uri="{9D8B030D-6E8A-4147-A177-3AD203B41FA5}">
                      <a16:colId xmlns:a16="http://schemas.microsoft.com/office/drawing/2014/main" val="3176715428"/>
                    </a:ext>
                  </a:extLst>
                </a:gridCol>
              </a:tblGrid>
              <a:tr h="209550">
                <a:tc>
                  <a:txBody>
                    <a:bodyPr/>
                    <a:lstStyle/>
                    <a:p>
                      <a:pPr algn="l" fontAlgn="t"/>
                      <a:r>
                        <a:rPr lang="en-IN" sz="1100" b="0" i="0" u="none" strike="noStrike">
                          <a:solidFill>
                            <a:srgbClr val="171717"/>
                          </a:solidFill>
                          <a:effectLst/>
                          <a:latin typeface="Segoe UI" panose="020B0502040204020203" pitchFamily="34" charset="0"/>
                        </a:rPr>
                        <a:t>Access mode</a:t>
                      </a:r>
                    </a:p>
                  </a:txBody>
                  <a:tcPr marL="6350" marR="6350" marT="6350" marB="0">
                    <a:lnL w="6350" cap="flat" cmpd="sng" algn="ctr">
                      <a:solidFill>
                        <a:srgbClr val="60D7AD"/>
                      </a:solidFill>
                      <a:prstDash val="solid"/>
                      <a:round/>
                      <a:headEnd type="none" w="med" len="med"/>
                      <a:tailEnd type="none" w="med" len="med"/>
                    </a:lnL>
                    <a:lnR w="6350" cap="flat" cmpd="sng" algn="ctr">
                      <a:solidFill>
                        <a:srgbClr val="60D7AD"/>
                      </a:solidFill>
                      <a:prstDash val="solid"/>
                      <a:round/>
                      <a:headEnd type="none" w="med" len="med"/>
                      <a:tailEnd type="none" w="med" len="med"/>
                    </a:lnR>
                    <a:lnT w="6350" cap="flat" cmpd="sng" algn="ctr">
                      <a:solidFill>
                        <a:srgbClr val="60D7AD"/>
                      </a:solidFill>
                      <a:prstDash val="solid"/>
                      <a:round/>
                      <a:headEnd type="none" w="med" len="med"/>
                      <a:tailEnd type="none" w="med" len="med"/>
                    </a:lnT>
                    <a:lnB w="6350" cap="flat" cmpd="sng" algn="ctr">
                      <a:solidFill>
                        <a:srgbClr val="60D7AD"/>
                      </a:solidFill>
                      <a:prstDash val="solid"/>
                      <a:round/>
                      <a:headEnd type="none" w="med" len="med"/>
                      <a:tailEnd type="none" w="med" len="med"/>
                    </a:lnB>
                    <a:solidFill>
                      <a:srgbClr val="FFFFFF"/>
                    </a:solidFill>
                  </a:tcPr>
                </a:tc>
                <a:tc>
                  <a:txBody>
                    <a:bodyPr/>
                    <a:lstStyle/>
                    <a:p>
                      <a:pPr algn="l" fontAlgn="t"/>
                      <a:r>
                        <a:rPr lang="en-US" sz="1100" b="0" i="0" u="none" strike="noStrike">
                          <a:solidFill>
                            <a:srgbClr val="171717"/>
                          </a:solidFill>
                          <a:effectLst/>
                          <a:latin typeface="Segoe UI" panose="020B0502040204020203" pitchFamily="34" charset="0"/>
                        </a:rPr>
                        <a:t>Involves how users access a Log Analytics workspace, plus defines data scope</a:t>
                      </a:r>
                    </a:p>
                  </a:txBody>
                  <a:tcPr marL="6350" marR="6350" marT="6350" marB="0">
                    <a:lnL w="6350" cap="flat" cmpd="sng" algn="ctr">
                      <a:solidFill>
                        <a:srgbClr val="60D7AD"/>
                      </a:solidFill>
                      <a:prstDash val="solid"/>
                      <a:round/>
                      <a:headEnd type="none" w="med" len="med"/>
                      <a:tailEnd type="none" w="med" len="med"/>
                    </a:lnL>
                    <a:lnR w="6350" cap="flat" cmpd="sng" algn="ctr">
                      <a:solidFill>
                        <a:srgbClr val="A0CEAD"/>
                      </a:solidFill>
                      <a:prstDash val="solid"/>
                      <a:round/>
                      <a:headEnd type="none" w="med" len="med"/>
                      <a:tailEnd type="none" w="med" len="med"/>
                    </a:lnR>
                    <a:lnT w="6350" cap="flat" cmpd="sng" algn="ctr">
                      <a:solidFill>
                        <a:srgbClr val="A0CEAD"/>
                      </a:solidFill>
                      <a:prstDash val="solid"/>
                      <a:round/>
                      <a:headEnd type="none" w="med" len="med"/>
                      <a:tailEnd type="none" w="med" len="med"/>
                    </a:lnT>
                    <a:lnB w="6350" cap="flat" cmpd="sng" algn="ctr">
                      <a:solidFill>
                        <a:srgbClr val="A0CEAD"/>
                      </a:solidFill>
                      <a:prstDash val="solid"/>
                      <a:round/>
                      <a:headEnd type="none" w="med" len="med"/>
                      <a:tailEnd type="none" w="med" len="med"/>
                    </a:lnB>
                    <a:solidFill>
                      <a:srgbClr val="FFFFFF"/>
                    </a:solidFill>
                  </a:tcPr>
                </a:tc>
                <a:extLst>
                  <a:ext uri="{0D108BD9-81ED-4DB2-BD59-A6C34878D82A}">
                    <a16:rowId xmlns:a16="http://schemas.microsoft.com/office/drawing/2014/main" val="3437080702"/>
                  </a:ext>
                </a:extLst>
              </a:tr>
              <a:tr h="209550">
                <a:tc>
                  <a:txBody>
                    <a:bodyPr/>
                    <a:lstStyle/>
                    <a:p>
                      <a:pPr algn="l" fontAlgn="t"/>
                      <a:r>
                        <a:rPr lang="en-IN" sz="1100" b="0" i="0" u="none" strike="noStrike">
                          <a:solidFill>
                            <a:srgbClr val="171717"/>
                          </a:solidFill>
                          <a:effectLst/>
                          <a:latin typeface="Segoe UI" panose="020B0502040204020203" pitchFamily="34" charset="0"/>
                        </a:rPr>
                        <a:t>Access control mode</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60D7AD"/>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a:solidFill>
                            <a:srgbClr val="171717"/>
                          </a:solidFill>
                          <a:effectLst/>
                          <a:latin typeface="Segoe UI" panose="020B0502040204020203" pitchFamily="34" charset="0"/>
                        </a:rPr>
                        <a:t>Defines how permissions work for any given Log Analytics workspace</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A0CEAD"/>
                      </a:solidFill>
                      <a:prstDash val="solid"/>
                      <a:round/>
                      <a:headEnd type="none" w="med" len="med"/>
                      <a:tailEnd type="none" w="med" len="med"/>
                    </a:lnR>
                    <a:lnT w="6350" cap="flat" cmpd="sng" algn="ctr">
                      <a:solidFill>
                        <a:srgbClr val="A0CEAD"/>
                      </a:solidFill>
                      <a:prstDash val="solid"/>
                      <a:round/>
                      <a:headEnd type="none" w="med" len="med"/>
                      <a:tailEnd type="none" w="med" len="med"/>
                    </a:lnT>
                    <a:lnB w="6350" cap="flat" cmpd="sng" algn="ctr">
                      <a:solidFill>
                        <a:srgbClr val="A0CEAD"/>
                      </a:solidFill>
                      <a:prstDash val="solid"/>
                      <a:round/>
                      <a:headEnd type="none" w="med" len="med"/>
                      <a:tailEnd type="none" w="med" len="med"/>
                    </a:lnB>
                    <a:solidFill>
                      <a:srgbClr val="FFFFFF"/>
                    </a:solidFill>
                  </a:tcPr>
                </a:tc>
                <a:extLst>
                  <a:ext uri="{0D108BD9-81ED-4DB2-BD59-A6C34878D82A}">
                    <a16:rowId xmlns:a16="http://schemas.microsoft.com/office/drawing/2014/main" val="380270540"/>
                  </a:ext>
                </a:extLst>
              </a:tr>
              <a:tr h="419100">
                <a:tc>
                  <a:txBody>
                    <a:bodyPr/>
                    <a:lstStyle/>
                    <a:p>
                      <a:pPr algn="l" fontAlgn="t"/>
                      <a:r>
                        <a:rPr lang="en-IN" sz="1100" b="0" i="0" u="none" strike="noStrike" dirty="0">
                          <a:solidFill>
                            <a:srgbClr val="171717"/>
                          </a:solidFill>
                          <a:effectLst/>
                          <a:latin typeface="Segoe UI" panose="020B0502040204020203" pitchFamily="34" charset="0"/>
                        </a:rPr>
                        <a:t>Table-level RBAC</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dirty="0">
                          <a:solidFill>
                            <a:srgbClr val="171717"/>
                          </a:solidFill>
                          <a:effectLst/>
                          <a:latin typeface="Segoe UI" panose="020B0502040204020203" pitchFamily="34" charset="0"/>
                        </a:rPr>
                        <a:t>Provides a mechanism to define more granular data control inside a Log Analytics workspace with other permissions listed in the table</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E0CFAD"/>
                      </a:solidFill>
                      <a:prstDash val="solid"/>
                      <a:round/>
                      <a:headEnd type="none" w="med" len="med"/>
                      <a:tailEnd type="none" w="med" len="med"/>
                    </a:lnR>
                    <a:lnT w="6350" cap="flat" cmpd="sng" algn="ctr">
                      <a:solidFill>
                        <a:srgbClr val="A0CEAD"/>
                      </a:solidFill>
                      <a:prstDash val="solid"/>
                      <a:round/>
                      <a:headEnd type="none" w="med" len="med"/>
                      <a:tailEnd type="none" w="med" len="med"/>
                    </a:lnT>
                    <a:lnB w="6350" cap="flat" cmpd="sng" algn="ctr">
                      <a:solidFill>
                        <a:srgbClr val="E0CFAD"/>
                      </a:solidFill>
                      <a:prstDash val="solid"/>
                      <a:round/>
                      <a:headEnd type="none" w="med" len="med"/>
                      <a:tailEnd type="none" w="med" len="med"/>
                    </a:lnB>
                    <a:solidFill>
                      <a:srgbClr val="FFFFFF"/>
                    </a:solidFill>
                  </a:tcPr>
                </a:tc>
                <a:extLst>
                  <a:ext uri="{0D108BD9-81ED-4DB2-BD59-A6C34878D82A}">
                    <a16:rowId xmlns:a16="http://schemas.microsoft.com/office/drawing/2014/main" val="1781431984"/>
                  </a:ext>
                </a:extLst>
              </a:tr>
            </a:tbl>
          </a:graphicData>
        </a:graphic>
      </p:graphicFrame>
      <p:sp>
        <p:nvSpPr>
          <p:cNvPr id="6" name="TextBox 5">
            <a:extLst>
              <a:ext uri="{FF2B5EF4-FFF2-40B4-BE49-F238E27FC236}">
                <a16:creationId xmlns:a16="http://schemas.microsoft.com/office/drawing/2014/main" id="{9CE1EC84-8125-5B7A-9982-598E29FEBAD0}"/>
              </a:ext>
            </a:extLst>
          </p:cNvPr>
          <p:cNvSpPr txBox="1"/>
          <p:nvPr/>
        </p:nvSpPr>
        <p:spPr>
          <a:xfrm>
            <a:off x="229656" y="4133507"/>
            <a:ext cx="3676006" cy="369332"/>
          </a:xfrm>
          <a:prstGeom prst="rect">
            <a:avLst/>
          </a:prstGeom>
          <a:noFill/>
        </p:spPr>
        <p:txBody>
          <a:bodyPr wrap="none" rtlCol="0">
            <a:spAutoFit/>
          </a:bodyPr>
          <a:lstStyle/>
          <a:p>
            <a:r>
              <a:rPr lang="en-US" dirty="0"/>
              <a:t>Features for Log Analytics Workspace</a:t>
            </a:r>
            <a:endParaRPr lang="en-IN" dirty="0"/>
          </a:p>
        </p:txBody>
      </p:sp>
    </p:spTree>
    <p:extLst>
      <p:ext uri="{BB962C8B-B14F-4D97-AF65-F5344CB8AC3E}">
        <p14:creationId xmlns:p14="http://schemas.microsoft.com/office/powerpoint/2010/main" val="90062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left)">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4338"/>
                                        </p:tgtEl>
                                        <p:attrNameLst>
                                          <p:attrName>style.visibility</p:attrName>
                                        </p:attrNameLst>
                                      </p:cBhvr>
                                      <p:to>
                                        <p:strVal val="visible"/>
                                      </p:to>
                                    </p:set>
                                    <p:animEffect transition="in" filter="wipe(left)">
                                      <p:cBhvr>
                                        <p:cTn id="20" dur="5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354173" y="139536"/>
            <a:ext cx="7723151" cy="644524"/>
          </a:xfrm>
        </p:spPr>
        <p:txBody>
          <a:bodyPr>
            <a:normAutofit fontScale="90000"/>
          </a:bodyPr>
          <a:lstStyle/>
          <a:p>
            <a:r>
              <a:rPr lang="en-IN" b="1" dirty="0">
                <a:solidFill>
                  <a:srgbClr val="002060"/>
                </a:solidFill>
              </a:rPr>
              <a:t>Azure Agents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78CD4155-AF42-1A68-500D-DB4733DC53C2}"/>
              </a:ext>
            </a:extLst>
          </p:cNvPr>
          <p:cNvGraphicFramePr>
            <a:graphicFrameLocks noGrp="1"/>
          </p:cNvGraphicFramePr>
          <p:nvPr>
            <p:extLst>
              <p:ext uri="{D42A27DB-BD31-4B8C-83A1-F6EECF244321}">
                <p14:modId xmlns:p14="http://schemas.microsoft.com/office/powerpoint/2010/main" val="1813061207"/>
              </p:ext>
            </p:extLst>
          </p:nvPr>
        </p:nvGraphicFramePr>
        <p:xfrm>
          <a:off x="1130299" y="1724818"/>
          <a:ext cx="10004426" cy="2561431"/>
        </p:xfrm>
        <a:graphic>
          <a:graphicData uri="http://schemas.openxmlformats.org/drawingml/2006/table">
            <a:tbl>
              <a:tblPr/>
              <a:tblGrid>
                <a:gridCol w="2136776">
                  <a:extLst>
                    <a:ext uri="{9D8B030D-6E8A-4147-A177-3AD203B41FA5}">
                      <a16:colId xmlns:a16="http://schemas.microsoft.com/office/drawing/2014/main" val="369524107"/>
                    </a:ext>
                  </a:extLst>
                </a:gridCol>
                <a:gridCol w="7867650">
                  <a:extLst>
                    <a:ext uri="{9D8B030D-6E8A-4147-A177-3AD203B41FA5}">
                      <a16:colId xmlns:a16="http://schemas.microsoft.com/office/drawing/2014/main" val="1540870950"/>
                    </a:ext>
                  </a:extLst>
                </a:gridCol>
              </a:tblGrid>
              <a:tr h="365919">
                <a:tc>
                  <a:txBody>
                    <a:bodyPr/>
                    <a:lstStyle/>
                    <a:p>
                      <a:pPr algn="l" fontAlgn="t"/>
                      <a:r>
                        <a:rPr lang="en-IN" sz="1400" b="1" i="0" u="none" strike="noStrike" dirty="0">
                          <a:solidFill>
                            <a:srgbClr val="171717"/>
                          </a:solidFill>
                          <a:effectLst/>
                          <a:latin typeface="+mn-lt"/>
                        </a:rPr>
                        <a:t>Agent</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1400" b="1" i="0" u="none" strike="noStrike">
                          <a:solidFill>
                            <a:srgbClr val="171717"/>
                          </a:solidFill>
                          <a:effectLst/>
                          <a:latin typeface="+mn-lt"/>
                        </a:rPr>
                        <a:t>Description</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98808395"/>
                  </a:ext>
                </a:extLst>
              </a:tr>
              <a:tr h="731837">
                <a:tc>
                  <a:txBody>
                    <a:bodyPr/>
                    <a:lstStyle/>
                    <a:p>
                      <a:pPr algn="l" fontAlgn="t"/>
                      <a:r>
                        <a:rPr lang="en-IN" sz="1400" b="0" i="0" u="none" strike="noStrike">
                          <a:solidFill>
                            <a:srgbClr val="171717"/>
                          </a:solidFill>
                          <a:effectLst/>
                          <a:latin typeface="+mn-lt"/>
                        </a:rPr>
                        <a:t>Azure Monitor Agent</a:t>
                      </a:r>
                    </a:p>
                  </a:txBody>
                  <a:tcPr marL="6350" marR="6350" marT="6350" marB="0">
                    <a:lnL w="6350" cap="flat" cmpd="sng" algn="ctr">
                      <a:solidFill>
                        <a:srgbClr val="90D186"/>
                      </a:solidFill>
                      <a:prstDash val="solid"/>
                      <a:round/>
                      <a:headEnd type="none" w="med" len="med"/>
                      <a:tailEnd type="none" w="med" len="med"/>
                    </a:lnL>
                    <a:lnR w="6350" cap="flat" cmpd="sng" algn="ctr">
                      <a:solidFill>
                        <a:srgbClr val="90D18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0D186"/>
                      </a:solidFill>
                      <a:prstDash val="solid"/>
                      <a:round/>
                      <a:headEnd type="none" w="med" len="med"/>
                      <a:tailEnd type="none" w="med" len="med"/>
                    </a:lnB>
                    <a:solidFill>
                      <a:srgbClr val="FFFFFF"/>
                    </a:solidFill>
                  </a:tcPr>
                </a:tc>
                <a:tc>
                  <a:txBody>
                    <a:bodyPr/>
                    <a:lstStyle/>
                    <a:p>
                      <a:pPr algn="l" fontAlgn="t"/>
                      <a:r>
                        <a:rPr lang="en-US" sz="1400" b="0" i="0" u="none" strike="noStrike">
                          <a:solidFill>
                            <a:srgbClr val="171717"/>
                          </a:solidFill>
                          <a:effectLst/>
                          <a:latin typeface="+mn-lt"/>
                        </a:rPr>
                        <a:t>Collects monitoring data from guest operating systems on VMs and delivers data to Azure Monitor logs and/or metrics</a:t>
                      </a:r>
                    </a:p>
                  </a:txBody>
                  <a:tcPr marL="6350" marR="6350" marT="6350" marB="0">
                    <a:lnL w="6350" cap="flat" cmpd="sng" algn="ctr">
                      <a:solidFill>
                        <a:srgbClr val="90D186"/>
                      </a:solidFill>
                      <a:prstDash val="solid"/>
                      <a:round/>
                      <a:headEnd type="none" w="med" len="med"/>
                      <a:tailEnd type="none" w="med" len="med"/>
                    </a:lnL>
                    <a:lnR w="6350" cap="flat" cmpd="sng" algn="ctr">
                      <a:solidFill>
                        <a:srgbClr val="70D88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70D886"/>
                      </a:solidFill>
                      <a:prstDash val="solid"/>
                      <a:round/>
                      <a:headEnd type="none" w="med" len="med"/>
                      <a:tailEnd type="none" w="med" len="med"/>
                    </a:lnB>
                    <a:solidFill>
                      <a:srgbClr val="FFFFFF"/>
                    </a:solidFill>
                  </a:tcPr>
                </a:tc>
                <a:extLst>
                  <a:ext uri="{0D108BD9-81ED-4DB2-BD59-A6C34878D82A}">
                    <a16:rowId xmlns:a16="http://schemas.microsoft.com/office/drawing/2014/main" val="63958506"/>
                  </a:ext>
                </a:extLst>
              </a:tr>
              <a:tr h="365919">
                <a:tc>
                  <a:txBody>
                    <a:bodyPr/>
                    <a:lstStyle/>
                    <a:p>
                      <a:pPr algn="l" fontAlgn="t"/>
                      <a:r>
                        <a:rPr lang="en-IN" sz="1400" b="0" i="0" u="none" strike="noStrike">
                          <a:solidFill>
                            <a:srgbClr val="171717"/>
                          </a:solidFill>
                          <a:effectLst/>
                          <a:latin typeface="+mn-lt"/>
                        </a:rPr>
                        <a:t>Log Analytics agent</a:t>
                      </a:r>
                    </a:p>
                  </a:txBody>
                  <a:tcPr marL="6350" marR="6350" marT="6350" marB="0">
                    <a:lnL w="6350" cap="flat" cmpd="sng" algn="ctr">
                      <a:solidFill>
                        <a:srgbClr val="A0DA86"/>
                      </a:solidFill>
                      <a:prstDash val="solid"/>
                      <a:round/>
                      <a:headEnd type="none" w="med" len="med"/>
                      <a:tailEnd type="none" w="med" len="med"/>
                    </a:lnL>
                    <a:lnR w="6350" cap="flat" cmpd="sng" algn="ctr">
                      <a:solidFill>
                        <a:srgbClr val="A0DA86"/>
                      </a:solidFill>
                      <a:prstDash val="solid"/>
                      <a:round/>
                      <a:headEnd type="none" w="med" len="med"/>
                      <a:tailEnd type="none" w="med" len="med"/>
                    </a:lnR>
                    <a:lnT w="6350" cap="flat" cmpd="sng" algn="ctr">
                      <a:solidFill>
                        <a:srgbClr val="90D186"/>
                      </a:solidFill>
                      <a:prstDash val="solid"/>
                      <a:round/>
                      <a:headEnd type="none" w="med" len="med"/>
                      <a:tailEnd type="none" w="med" len="med"/>
                    </a:lnT>
                    <a:lnB w="6350" cap="flat" cmpd="sng" algn="ctr">
                      <a:solidFill>
                        <a:srgbClr val="A0DA86"/>
                      </a:solidFill>
                      <a:prstDash val="solid"/>
                      <a:round/>
                      <a:headEnd type="none" w="med" len="med"/>
                      <a:tailEnd type="none" w="med" len="med"/>
                    </a:lnB>
                    <a:solidFill>
                      <a:srgbClr val="FFFFFF"/>
                    </a:solidFill>
                  </a:tcPr>
                </a:tc>
                <a:tc>
                  <a:txBody>
                    <a:bodyPr/>
                    <a:lstStyle/>
                    <a:p>
                      <a:pPr algn="l" fontAlgn="t"/>
                      <a:r>
                        <a:rPr lang="en-US" sz="1400" b="0" i="0" u="none" strike="noStrike">
                          <a:solidFill>
                            <a:srgbClr val="171717"/>
                          </a:solidFill>
                          <a:effectLst/>
                          <a:latin typeface="+mn-lt"/>
                        </a:rPr>
                        <a:t>Collects logs and performance data for virtual machines in Azure, other clouds, or on-premises</a:t>
                      </a:r>
                    </a:p>
                  </a:txBody>
                  <a:tcPr marL="6350" marR="6350" marT="6350" marB="0">
                    <a:lnL w="6350" cap="flat" cmpd="sng" algn="ctr">
                      <a:solidFill>
                        <a:srgbClr val="A0DA86"/>
                      </a:solidFill>
                      <a:prstDash val="solid"/>
                      <a:round/>
                      <a:headEnd type="none" w="med" len="med"/>
                      <a:tailEnd type="none" w="med" len="med"/>
                    </a:lnL>
                    <a:lnR w="6350" cap="flat" cmpd="sng" algn="ctr">
                      <a:solidFill>
                        <a:srgbClr val="50CB86"/>
                      </a:solidFill>
                      <a:prstDash val="solid"/>
                      <a:round/>
                      <a:headEnd type="none" w="med" len="med"/>
                      <a:tailEnd type="none" w="med" len="med"/>
                    </a:lnR>
                    <a:lnT w="6350" cap="flat" cmpd="sng" algn="ctr">
                      <a:solidFill>
                        <a:srgbClr val="70D886"/>
                      </a:solidFill>
                      <a:prstDash val="solid"/>
                      <a:round/>
                      <a:headEnd type="none" w="med" len="med"/>
                      <a:tailEnd type="none" w="med" len="med"/>
                    </a:lnT>
                    <a:lnB w="6350" cap="flat" cmpd="sng" algn="ctr">
                      <a:solidFill>
                        <a:srgbClr val="50CB86"/>
                      </a:solidFill>
                      <a:prstDash val="solid"/>
                      <a:round/>
                      <a:headEnd type="none" w="med" len="med"/>
                      <a:tailEnd type="none" w="med" len="med"/>
                    </a:lnB>
                    <a:solidFill>
                      <a:srgbClr val="FFFFFF"/>
                    </a:solidFill>
                  </a:tcPr>
                </a:tc>
                <a:extLst>
                  <a:ext uri="{0D108BD9-81ED-4DB2-BD59-A6C34878D82A}">
                    <a16:rowId xmlns:a16="http://schemas.microsoft.com/office/drawing/2014/main" val="1153720384"/>
                  </a:ext>
                </a:extLst>
              </a:tr>
              <a:tr h="731837">
                <a:tc>
                  <a:txBody>
                    <a:bodyPr/>
                    <a:lstStyle/>
                    <a:p>
                      <a:pPr algn="l" fontAlgn="t"/>
                      <a:r>
                        <a:rPr lang="en-IN" sz="1400" b="0" i="0" u="none" strike="noStrike">
                          <a:solidFill>
                            <a:srgbClr val="171717"/>
                          </a:solidFill>
                          <a:effectLst/>
                          <a:latin typeface="+mn-lt"/>
                        </a:rPr>
                        <a:t>Azure diagnostics extension</a:t>
                      </a:r>
                    </a:p>
                  </a:txBody>
                  <a:tcPr marL="6350" marR="6350" marT="6350" marB="0">
                    <a:lnL w="6350" cap="flat" cmpd="sng" algn="ctr">
                      <a:solidFill>
                        <a:srgbClr val="B0D486"/>
                      </a:solidFill>
                      <a:prstDash val="solid"/>
                      <a:round/>
                      <a:headEnd type="none" w="med" len="med"/>
                      <a:tailEnd type="none" w="med" len="med"/>
                    </a:lnL>
                    <a:lnR w="6350" cap="flat" cmpd="sng" algn="ctr">
                      <a:solidFill>
                        <a:srgbClr val="B0D486"/>
                      </a:solidFill>
                      <a:prstDash val="solid"/>
                      <a:round/>
                      <a:headEnd type="none" w="med" len="med"/>
                      <a:tailEnd type="none" w="med" len="med"/>
                    </a:lnR>
                    <a:lnT w="6350" cap="flat" cmpd="sng" algn="ctr">
                      <a:solidFill>
                        <a:srgbClr val="A0DA86"/>
                      </a:solidFill>
                      <a:prstDash val="solid"/>
                      <a:round/>
                      <a:headEnd type="none" w="med" len="med"/>
                      <a:tailEnd type="none" w="med" len="med"/>
                    </a:lnT>
                    <a:lnB w="6350" cap="flat" cmpd="sng" algn="ctr">
                      <a:solidFill>
                        <a:srgbClr val="B0D486"/>
                      </a:solidFill>
                      <a:prstDash val="solid"/>
                      <a:round/>
                      <a:headEnd type="none" w="med" len="med"/>
                      <a:tailEnd type="none" w="med" len="med"/>
                    </a:lnB>
                    <a:solidFill>
                      <a:srgbClr val="FFFFFF"/>
                    </a:solidFill>
                  </a:tcPr>
                </a:tc>
                <a:tc>
                  <a:txBody>
                    <a:bodyPr/>
                    <a:lstStyle/>
                    <a:p>
                      <a:pPr algn="l" fontAlgn="t"/>
                      <a:r>
                        <a:rPr lang="en-US" sz="1400" b="0" i="0" u="none" strike="noStrike" dirty="0">
                          <a:solidFill>
                            <a:srgbClr val="171717"/>
                          </a:solidFill>
                          <a:effectLst/>
                          <a:latin typeface="+mn-lt"/>
                        </a:rPr>
                        <a:t>Enables customers to receive extra data from guest operating systems and workloads living on compute resources</a:t>
                      </a:r>
                    </a:p>
                  </a:txBody>
                  <a:tcPr marL="6350" marR="6350" marT="6350" marB="0">
                    <a:lnL w="6350" cap="flat" cmpd="sng" algn="ctr">
                      <a:solidFill>
                        <a:srgbClr val="B0D486"/>
                      </a:solidFill>
                      <a:prstDash val="solid"/>
                      <a:round/>
                      <a:headEnd type="none" w="med" len="med"/>
                      <a:tailEnd type="none" w="med" len="med"/>
                    </a:lnL>
                    <a:lnR w="6350" cap="flat" cmpd="sng" algn="ctr">
                      <a:solidFill>
                        <a:srgbClr val="D0D286"/>
                      </a:solidFill>
                      <a:prstDash val="solid"/>
                      <a:round/>
                      <a:headEnd type="none" w="med" len="med"/>
                      <a:tailEnd type="none" w="med" len="med"/>
                    </a:lnR>
                    <a:lnT w="6350" cap="flat" cmpd="sng" algn="ctr">
                      <a:solidFill>
                        <a:srgbClr val="50CB86"/>
                      </a:solidFill>
                      <a:prstDash val="solid"/>
                      <a:round/>
                      <a:headEnd type="none" w="med" len="med"/>
                      <a:tailEnd type="none" w="med" len="med"/>
                    </a:lnT>
                    <a:lnB w="6350" cap="flat" cmpd="sng" algn="ctr">
                      <a:solidFill>
                        <a:srgbClr val="D0D286"/>
                      </a:solidFill>
                      <a:prstDash val="solid"/>
                      <a:round/>
                      <a:headEnd type="none" w="med" len="med"/>
                      <a:tailEnd type="none" w="med" len="med"/>
                    </a:lnB>
                    <a:solidFill>
                      <a:srgbClr val="FFFFFF"/>
                    </a:solidFill>
                  </a:tcPr>
                </a:tc>
                <a:extLst>
                  <a:ext uri="{0D108BD9-81ED-4DB2-BD59-A6C34878D82A}">
                    <a16:rowId xmlns:a16="http://schemas.microsoft.com/office/drawing/2014/main" val="3329678476"/>
                  </a:ext>
                </a:extLst>
              </a:tr>
              <a:tr h="365919">
                <a:tc>
                  <a:txBody>
                    <a:bodyPr/>
                    <a:lstStyle/>
                    <a:p>
                      <a:pPr algn="l" fontAlgn="t"/>
                      <a:r>
                        <a:rPr lang="en-IN" sz="1400" b="0" i="0" u="none" strike="noStrike">
                          <a:solidFill>
                            <a:srgbClr val="171717"/>
                          </a:solidFill>
                          <a:effectLst/>
                          <a:latin typeface="+mn-lt"/>
                        </a:rPr>
                        <a:t>Dependency agent</a:t>
                      </a:r>
                    </a:p>
                  </a:txBody>
                  <a:tcPr marL="6350" marR="6350" marT="6350" marB="0">
                    <a:lnL w="6350" cap="flat" cmpd="sng" algn="ctr">
                      <a:solidFill>
                        <a:srgbClr val="20C986"/>
                      </a:solidFill>
                      <a:prstDash val="solid"/>
                      <a:round/>
                      <a:headEnd type="none" w="med" len="med"/>
                      <a:tailEnd type="none" w="med" len="med"/>
                    </a:lnL>
                    <a:lnR w="6350" cap="flat" cmpd="sng" algn="ctr">
                      <a:solidFill>
                        <a:srgbClr val="20C986"/>
                      </a:solidFill>
                      <a:prstDash val="solid"/>
                      <a:round/>
                      <a:headEnd type="none" w="med" len="med"/>
                      <a:tailEnd type="none" w="med" len="med"/>
                    </a:lnR>
                    <a:lnT w="6350" cap="flat" cmpd="sng" algn="ctr">
                      <a:solidFill>
                        <a:srgbClr val="B0D486"/>
                      </a:solidFill>
                      <a:prstDash val="solid"/>
                      <a:round/>
                      <a:headEnd type="none" w="med" len="med"/>
                      <a:tailEnd type="none" w="med" len="med"/>
                    </a:lnT>
                    <a:lnB w="6350" cap="flat" cmpd="sng" algn="ctr">
                      <a:solidFill>
                        <a:srgbClr val="20C986"/>
                      </a:solidFill>
                      <a:prstDash val="solid"/>
                      <a:round/>
                      <a:headEnd type="none" w="med" len="med"/>
                      <a:tailEnd type="none" w="med" len="med"/>
                    </a:lnB>
                    <a:solidFill>
                      <a:srgbClr val="FFFFFF"/>
                    </a:solidFill>
                  </a:tcPr>
                </a:tc>
                <a:tc>
                  <a:txBody>
                    <a:bodyPr/>
                    <a:lstStyle/>
                    <a:p>
                      <a:pPr algn="l" fontAlgn="t"/>
                      <a:r>
                        <a:rPr lang="en-US" sz="1400" b="0" i="0" u="none" strike="noStrike" dirty="0">
                          <a:solidFill>
                            <a:srgbClr val="171717"/>
                          </a:solidFill>
                          <a:effectLst/>
                          <a:latin typeface="+mn-lt"/>
                        </a:rPr>
                        <a:t>Collects discovered data about certain processes running on virtual machines</a:t>
                      </a:r>
                    </a:p>
                  </a:txBody>
                  <a:tcPr marL="6350" marR="6350" marT="6350" marB="0">
                    <a:lnL w="6350" cap="flat" cmpd="sng" algn="ctr">
                      <a:solidFill>
                        <a:srgbClr val="20C986"/>
                      </a:solidFill>
                      <a:prstDash val="solid"/>
                      <a:round/>
                      <a:headEnd type="none" w="med" len="med"/>
                      <a:tailEnd type="none" w="med" len="med"/>
                    </a:lnL>
                    <a:lnR w="6350" cap="flat" cmpd="sng" algn="ctr">
                      <a:solidFill>
                        <a:srgbClr val="70D886"/>
                      </a:solidFill>
                      <a:prstDash val="solid"/>
                      <a:round/>
                      <a:headEnd type="none" w="med" len="med"/>
                      <a:tailEnd type="none" w="med" len="med"/>
                    </a:lnR>
                    <a:lnT w="6350" cap="flat" cmpd="sng" algn="ctr">
                      <a:solidFill>
                        <a:srgbClr val="D0D286"/>
                      </a:solidFill>
                      <a:prstDash val="solid"/>
                      <a:round/>
                      <a:headEnd type="none" w="med" len="med"/>
                      <a:tailEnd type="none" w="med" len="med"/>
                    </a:lnT>
                    <a:lnB w="6350" cap="flat" cmpd="sng" algn="ctr">
                      <a:solidFill>
                        <a:srgbClr val="70D886"/>
                      </a:solidFill>
                      <a:prstDash val="solid"/>
                      <a:round/>
                      <a:headEnd type="none" w="med" len="med"/>
                      <a:tailEnd type="none" w="med" len="med"/>
                    </a:lnB>
                    <a:solidFill>
                      <a:srgbClr val="FFFFFF"/>
                    </a:solidFill>
                  </a:tcPr>
                </a:tc>
                <a:extLst>
                  <a:ext uri="{0D108BD9-81ED-4DB2-BD59-A6C34878D82A}">
                    <a16:rowId xmlns:a16="http://schemas.microsoft.com/office/drawing/2014/main" val="31567884"/>
                  </a:ext>
                </a:extLst>
              </a:tr>
            </a:tbl>
          </a:graphicData>
        </a:graphic>
      </p:graphicFrame>
    </p:spTree>
    <p:extLst>
      <p:ext uri="{BB962C8B-B14F-4D97-AF65-F5344CB8AC3E}">
        <p14:creationId xmlns:p14="http://schemas.microsoft.com/office/powerpoint/2010/main" val="2652179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354174" y="139536"/>
            <a:ext cx="7465976" cy="644524"/>
          </a:xfrm>
        </p:spPr>
        <p:txBody>
          <a:bodyPr>
            <a:normAutofit fontScale="90000"/>
          </a:bodyPr>
          <a:lstStyle/>
          <a:p>
            <a:r>
              <a:rPr lang="en-IN" b="1" dirty="0">
                <a:solidFill>
                  <a:srgbClr val="002060"/>
                </a:solidFill>
              </a:rPr>
              <a:t>Azure Monitor Insights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5122" name="Picture 2" descr="Screenshot of Azure Monitor map, showcasing dependencies and information about virtual machine.">
            <a:extLst>
              <a:ext uri="{FF2B5EF4-FFF2-40B4-BE49-F238E27FC236}">
                <a16:creationId xmlns:a16="http://schemas.microsoft.com/office/drawing/2014/main" id="{5D50898C-10D5-957B-723F-BCDC97ADB4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866" y="1030280"/>
            <a:ext cx="9832268" cy="467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401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left)">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VM Backup </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9C29CB9-8115-229D-8E38-99DB9A0D2BC4}"/>
              </a:ext>
            </a:extLst>
          </p:cNvPr>
          <p:cNvPicPr>
            <a:picLocks noChangeAspect="1"/>
          </p:cNvPicPr>
          <p:nvPr/>
        </p:nvPicPr>
        <p:blipFill>
          <a:blip r:embed="rId4"/>
          <a:stretch>
            <a:fillRect/>
          </a:stretch>
        </p:blipFill>
        <p:spPr>
          <a:xfrm>
            <a:off x="1551349" y="1117853"/>
            <a:ext cx="8459381" cy="924054"/>
          </a:xfrm>
          <a:prstGeom prst="rect">
            <a:avLst/>
          </a:prstGeom>
        </p:spPr>
      </p:pic>
      <p:sp>
        <p:nvSpPr>
          <p:cNvPr id="17" name="TextBox 16">
            <a:extLst>
              <a:ext uri="{FF2B5EF4-FFF2-40B4-BE49-F238E27FC236}">
                <a16:creationId xmlns:a16="http://schemas.microsoft.com/office/drawing/2014/main" id="{73B2A5B6-7820-A6B0-272F-13B127B6281A}"/>
              </a:ext>
            </a:extLst>
          </p:cNvPr>
          <p:cNvSpPr txBox="1"/>
          <p:nvPr/>
        </p:nvSpPr>
        <p:spPr>
          <a:xfrm>
            <a:off x="860900" y="2296221"/>
            <a:ext cx="10470199" cy="3539430"/>
          </a:xfrm>
          <a:prstGeom prst="rect">
            <a:avLst/>
          </a:prstGeom>
          <a:noFill/>
        </p:spPr>
        <p:txBody>
          <a:bodyPr wrap="square">
            <a:spAutoFit/>
          </a:bodyPr>
          <a:lstStyle/>
          <a:p>
            <a:pPr algn="l"/>
            <a:r>
              <a:rPr lang="en-US" sz="1400" b="1" i="0" dirty="0">
                <a:solidFill>
                  <a:srgbClr val="171717"/>
                </a:solidFill>
                <a:effectLst/>
              </a:rPr>
              <a:t>Azure Backup</a:t>
            </a:r>
          </a:p>
          <a:p>
            <a:pPr algn="l"/>
            <a:r>
              <a:rPr lang="en-US" sz="1400" b="0" i="0" dirty="0">
                <a:solidFill>
                  <a:srgbClr val="171717"/>
                </a:solidFill>
                <a:effectLst/>
              </a:rPr>
              <a:t>For backing up Azure VMs running production workloads, use Azure Backup. Azure Backup supports application-consistent backups for both Windows and Linux VMs. Azure Backup creates recovery points that are stored in geo-redundant recovery vaults. When you restore from a recovery point, you can restore the whole VM or just specific files.</a:t>
            </a:r>
          </a:p>
          <a:p>
            <a:pPr algn="l"/>
            <a:endParaRPr lang="en-US" sz="1400" b="0" i="0" dirty="0">
              <a:solidFill>
                <a:srgbClr val="171717"/>
              </a:solidFill>
              <a:effectLst/>
            </a:endParaRPr>
          </a:p>
          <a:p>
            <a:pPr algn="l"/>
            <a:r>
              <a:rPr lang="en-US" sz="1400" b="1" i="0" dirty="0">
                <a:solidFill>
                  <a:srgbClr val="171717"/>
                </a:solidFill>
                <a:effectLst/>
              </a:rPr>
              <a:t>Azure Site Recovery</a:t>
            </a:r>
          </a:p>
          <a:p>
            <a:pPr algn="l"/>
            <a:r>
              <a:rPr lang="en-US" sz="1400" b="0" i="0" dirty="0">
                <a:solidFill>
                  <a:srgbClr val="171717"/>
                </a:solidFill>
                <a:effectLst/>
              </a:rPr>
              <a:t>Azure Site Recovery protects your VMs from a major disaster scenario when a whole region experiences an outage due to major natural disaster or widespread service interruption. You can configure Azure Site Recovery for your VMs so that you can recover your application with a single click in matter of minutes. You can replicate to an Azure region of your choice.</a:t>
            </a:r>
          </a:p>
          <a:p>
            <a:pPr algn="l"/>
            <a:endParaRPr lang="en-US" sz="1400" b="0" i="0" dirty="0">
              <a:solidFill>
                <a:srgbClr val="171717"/>
              </a:solidFill>
              <a:effectLst/>
            </a:endParaRPr>
          </a:p>
          <a:p>
            <a:pPr algn="l"/>
            <a:r>
              <a:rPr lang="en-US" sz="1400" b="1" i="0" dirty="0">
                <a:solidFill>
                  <a:srgbClr val="171717"/>
                </a:solidFill>
                <a:effectLst/>
              </a:rPr>
              <a:t>Managed disk snapshots</a:t>
            </a:r>
          </a:p>
          <a:p>
            <a:pPr algn="l"/>
            <a:r>
              <a:rPr lang="en-US" sz="1400" b="0" i="0" dirty="0">
                <a:solidFill>
                  <a:srgbClr val="171717"/>
                </a:solidFill>
                <a:effectLst/>
              </a:rPr>
              <a:t>In development and test environments, snapshots provide a quick and simple option for backing up VMs that use Managed Disks. A managed disk snapshot is a read-only full copy of a managed disk that is stored as a standard managed disk by default. With snapshots, you can back up your managed disks at any point in time. These snapshots exist independent of the source disk and can be used to create new managed disks. They are billed based on the used size. For example, if you create a snapshot of a managed disk with provisioned capacity of 64 GiB and actual used data size of 10 GiB, that snapshot is billed only for the used data size of 10 </a:t>
            </a:r>
            <a:r>
              <a:rPr lang="en-US" sz="1400" b="0" i="0" dirty="0" err="1">
                <a:solidFill>
                  <a:srgbClr val="171717"/>
                </a:solidFill>
                <a:effectLst/>
              </a:rPr>
              <a:t>GiB.</a:t>
            </a:r>
            <a:endParaRPr lang="en-US" sz="1400" b="0" i="0" dirty="0">
              <a:solidFill>
                <a:srgbClr val="171717"/>
              </a:solidFill>
              <a:effectLst/>
            </a:endParaRPr>
          </a:p>
        </p:txBody>
      </p:sp>
    </p:spTree>
    <p:extLst>
      <p:ext uri="{BB962C8B-B14F-4D97-AF65-F5344CB8AC3E}">
        <p14:creationId xmlns:p14="http://schemas.microsoft.com/office/powerpoint/2010/main" val="3092445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wipe(left)">
                                      <p:cBhvr>
                                        <p:cTn id="12" dur="500"/>
                                        <p:tgtEl>
                                          <p:spTgt spid="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xEl>
                                              <p:pRg st="1" end="1"/>
                                            </p:txEl>
                                          </p:spTgt>
                                        </p:tgtEl>
                                        <p:attrNameLst>
                                          <p:attrName>style.visibility</p:attrName>
                                        </p:attrNameLst>
                                      </p:cBhvr>
                                      <p:to>
                                        <p:strVal val="visible"/>
                                      </p:to>
                                    </p:set>
                                    <p:animEffect transition="in" filter="wipe(left)">
                                      <p:cBhvr>
                                        <p:cTn id="17" dur="500"/>
                                        <p:tgtEl>
                                          <p:spTgt spid="1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xEl>
                                              <p:pRg st="3" end="3"/>
                                            </p:txEl>
                                          </p:spTgt>
                                        </p:tgtEl>
                                        <p:attrNameLst>
                                          <p:attrName>style.visibility</p:attrName>
                                        </p:attrNameLst>
                                      </p:cBhvr>
                                      <p:to>
                                        <p:strVal val="visible"/>
                                      </p:to>
                                    </p:set>
                                    <p:animEffect transition="in" filter="wipe(left)">
                                      <p:cBhvr>
                                        <p:cTn id="22" dur="500"/>
                                        <p:tgtEl>
                                          <p:spTgt spid="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
                                            <p:txEl>
                                              <p:pRg st="4" end="4"/>
                                            </p:txEl>
                                          </p:spTgt>
                                        </p:tgtEl>
                                        <p:attrNameLst>
                                          <p:attrName>style.visibility</p:attrName>
                                        </p:attrNameLst>
                                      </p:cBhvr>
                                      <p:to>
                                        <p:strVal val="visible"/>
                                      </p:to>
                                    </p:set>
                                    <p:animEffect transition="in" filter="wipe(left)">
                                      <p:cBhvr>
                                        <p:cTn id="27" dur="500"/>
                                        <p:tgtEl>
                                          <p:spTgt spid="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
                                            <p:txEl>
                                              <p:pRg st="6" end="6"/>
                                            </p:txEl>
                                          </p:spTgt>
                                        </p:tgtEl>
                                        <p:attrNameLst>
                                          <p:attrName>style.visibility</p:attrName>
                                        </p:attrNameLst>
                                      </p:cBhvr>
                                      <p:to>
                                        <p:strVal val="visible"/>
                                      </p:to>
                                    </p:set>
                                    <p:animEffect transition="in" filter="wipe(left)">
                                      <p:cBhvr>
                                        <p:cTn id="32" dur="500"/>
                                        <p:tgtEl>
                                          <p:spTgt spid="1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7">
                                            <p:txEl>
                                              <p:pRg st="7" end="7"/>
                                            </p:txEl>
                                          </p:spTgt>
                                        </p:tgtEl>
                                        <p:attrNameLst>
                                          <p:attrName>style.visibility</p:attrName>
                                        </p:attrNameLst>
                                      </p:cBhvr>
                                      <p:to>
                                        <p:strVal val="visible"/>
                                      </p:to>
                                    </p:set>
                                    <p:animEffect transition="in" filter="wipe(left)">
                                      <p:cBhvr>
                                        <p:cTn id="37" dur="500"/>
                                        <p:tgtEl>
                                          <p:spTgt spid="1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354174" y="139536"/>
            <a:ext cx="3893748" cy="644524"/>
          </a:xfrm>
        </p:spPr>
        <p:txBody>
          <a:bodyPr>
            <a:normAutofit fontScale="90000"/>
          </a:bodyPr>
          <a:lstStyle/>
          <a:p>
            <a:r>
              <a:rPr lang="en-IN" b="1" dirty="0">
                <a:solidFill>
                  <a:srgbClr val="002060"/>
                </a:solidFill>
              </a:rPr>
              <a:t>Azure Monitoring</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Screenshot of the Activity Log page showing failed and succeeded events.">
            <a:extLst>
              <a:ext uri="{FF2B5EF4-FFF2-40B4-BE49-F238E27FC236}">
                <a16:creationId xmlns:a16="http://schemas.microsoft.com/office/drawing/2014/main" id="{CF5E2B8B-E153-D759-7C43-E1756FF174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877" y="1000436"/>
            <a:ext cx="11096625" cy="32861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27288E5-0098-D407-02AD-9BC52DADA6EA}"/>
              </a:ext>
            </a:extLst>
          </p:cNvPr>
          <p:cNvSpPr txBox="1"/>
          <p:nvPr/>
        </p:nvSpPr>
        <p:spPr>
          <a:xfrm>
            <a:off x="1354174" y="4678815"/>
            <a:ext cx="9898943" cy="738664"/>
          </a:xfrm>
          <a:prstGeom prst="rect">
            <a:avLst/>
          </a:prstGeom>
          <a:noFill/>
        </p:spPr>
        <p:txBody>
          <a:bodyPr wrap="square">
            <a:spAutoFit/>
          </a:bodyPr>
          <a:lstStyle/>
          <a:p>
            <a:r>
              <a:rPr lang="en-US" sz="1400" b="0" i="0" dirty="0">
                <a:solidFill>
                  <a:srgbClr val="171717"/>
                </a:solidFill>
                <a:effectLst/>
                <a:latin typeface="Segoe UI" panose="020B0502040204020203" pitchFamily="34" charset="0"/>
              </a:rPr>
              <a:t>Activity logs are kept for 90 days. You can query for any range of dates, as long as the starting date isn't more than 90 days in the past. You can retrieve events from your Activity Log using the Azure portal, CLI, PowerShell cmdlets, and Azure Monitor REST API.</a:t>
            </a:r>
            <a:endParaRPr lang="en-IN" sz="1400" dirty="0"/>
          </a:p>
        </p:txBody>
      </p:sp>
    </p:spTree>
    <p:extLst>
      <p:ext uri="{BB962C8B-B14F-4D97-AF65-F5344CB8AC3E}">
        <p14:creationId xmlns:p14="http://schemas.microsoft.com/office/powerpoint/2010/main" val="197696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354174" y="139536"/>
            <a:ext cx="3893748" cy="644524"/>
          </a:xfrm>
        </p:spPr>
        <p:txBody>
          <a:bodyPr>
            <a:normAutofit fontScale="90000"/>
          </a:bodyPr>
          <a:lstStyle/>
          <a:p>
            <a:r>
              <a:rPr lang="en-IN" b="1" dirty="0">
                <a:solidFill>
                  <a:srgbClr val="002060"/>
                </a:solidFill>
              </a:rPr>
              <a:t>Azure Logs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F75491F-3F0E-DA8B-E063-810C19514128}"/>
              </a:ext>
            </a:extLst>
          </p:cNvPr>
          <p:cNvSpPr txBox="1"/>
          <p:nvPr/>
        </p:nvSpPr>
        <p:spPr>
          <a:xfrm>
            <a:off x="-1" y="6133360"/>
            <a:ext cx="10239375" cy="369332"/>
          </a:xfrm>
          <a:prstGeom prst="rect">
            <a:avLst/>
          </a:prstGeom>
          <a:noFill/>
        </p:spPr>
        <p:txBody>
          <a:bodyPr wrap="square">
            <a:spAutoFit/>
          </a:bodyPr>
          <a:lstStyle/>
          <a:p>
            <a:r>
              <a:rPr lang="en-IN" dirty="0"/>
              <a:t>https://docs.microsoft.com/en-gb/azure/azure-monitor/logs/log-analytics-tutorial#time-range</a:t>
            </a:r>
          </a:p>
        </p:txBody>
      </p:sp>
      <p:pic>
        <p:nvPicPr>
          <p:cNvPr id="5" name="Picture 4">
            <a:extLst>
              <a:ext uri="{FF2B5EF4-FFF2-40B4-BE49-F238E27FC236}">
                <a16:creationId xmlns:a16="http://schemas.microsoft.com/office/drawing/2014/main" id="{A484A5EF-41FD-EAD3-8E49-B63613A9A600}"/>
              </a:ext>
            </a:extLst>
          </p:cNvPr>
          <p:cNvPicPr>
            <a:picLocks noChangeAspect="1"/>
          </p:cNvPicPr>
          <p:nvPr/>
        </p:nvPicPr>
        <p:blipFill>
          <a:blip r:embed="rId4"/>
          <a:stretch>
            <a:fillRect/>
          </a:stretch>
        </p:blipFill>
        <p:spPr>
          <a:xfrm>
            <a:off x="156103" y="1094733"/>
            <a:ext cx="11879793" cy="4794536"/>
          </a:xfrm>
          <a:prstGeom prst="rect">
            <a:avLst/>
          </a:prstGeom>
        </p:spPr>
      </p:pic>
    </p:spTree>
    <p:extLst>
      <p:ext uri="{BB962C8B-B14F-4D97-AF65-F5344CB8AC3E}">
        <p14:creationId xmlns:p14="http://schemas.microsoft.com/office/powerpoint/2010/main" val="79772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354174" y="139536"/>
            <a:ext cx="3893748" cy="644524"/>
          </a:xfrm>
        </p:spPr>
        <p:txBody>
          <a:bodyPr>
            <a:normAutofit fontScale="90000"/>
          </a:bodyPr>
          <a:lstStyle/>
          <a:p>
            <a:r>
              <a:rPr lang="en-IN" b="1" dirty="0">
                <a:solidFill>
                  <a:srgbClr val="002060"/>
                </a:solidFill>
              </a:rPr>
              <a:t>Azure Alerts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2290" name="Picture 2" descr="Monitor Alerts screenshot.">
            <a:extLst>
              <a:ext uri="{FF2B5EF4-FFF2-40B4-BE49-F238E27FC236}">
                <a16:creationId xmlns:a16="http://schemas.microsoft.com/office/drawing/2014/main" id="{B27CE21F-71DE-34E2-63C7-E446DA5ABA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578" y="1556928"/>
            <a:ext cx="6186487" cy="291702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311D690-E1BC-DF67-0EA5-70308620FD1A}"/>
              </a:ext>
            </a:extLst>
          </p:cNvPr>
          <p:cNvSpPr txBox="1"/>
          <p:nvPr/>
        </p:nvSpPr>
        <p:spPr>
          <a:xfrm>
            <a:off x="6406832" y="1400658"/>
            <a:ext cx="5752465" cy="3970318"/>
          </a:xfrm>
          <a:prstGeom prst="rect">
            <a:avLst/>
          </a:prstGeom>
          <a:noFill/>
        </p:spPr>
        <p:txBody>
          <a:bodyPr wrap="square">
            <a:spAutoFit/>
          </a:bodyPr>
          <a:lstStyle/>
          <a:p>
            <a:pPr algn="l"/>
            <a:r>
              <a:rPr lang="en-US" sz="1400" b="0" i="0" dirty="0">
                <a:solidFill>
                  <a:srgbClr val="171717"/>
                </a:solidFill>
                <a:effectLst/>
              </a:rPr>
              <a:t>The Monitor Alerts experience has many benefits.</a:t>
            </a:r>
          </a:p>
          <a:p>
            <a:pPr algn="l"/>
            <a:endParaRPr lang="en-US" sz="1400" b="0" i="0" dirty="0">
              <a:solidFill>
                <a:srgbClr val="171717"/>
              </a:solidFill>
              <a:effectLst/>
            </a:endParaRPr>
          </a:p>
          <a:p>
            <a:pPr algn="l">
              <a:buFont typeface="Arial" panose="020B0604020202020204" pitchFamily="34" charset="0"/>
              <a:buChar char="•"/>
            </a:pPr>
            <a:r>
              <a:rPr lang="en-US" sz="1400" b="1" i="0" dirty="0">
                <a:solidFill>
                  <a:srgbClr val="171717"/>
                </a:solidFill>
                <a:effectLst/>
              </a:rPr>
              <a:t>Better notification system</a:t>
            </a:r>
            <a:r>
              <a:rPr lang="en-US" sz="1400" b="0" i="0" dirty="0">
                <a:solidFill>
                  <a:srgbClr val="171717"/>
                </a:solidFill>
                <a:effectLst/>
              </a:rPr>
              <a:t>. All newer alerts use action groups, which are named groups of notifications and actions that can be reused in multiple alerts.</a:t>
            </a:r>
          </a:p>
          <a:p>
            <a:pPr algn="l">
              <a:buFont typeface="Arial" panose="020B0604020202020204" pitchFamily="34" charset="0"/>
              <a:buChar char="•"/>
            </a:pPr>
            <a:r>
              <a:rPr lang="en-US" sz="1400" b="1" i="0" dirty="0">
                <a:solidFill>
                  <a:srgbClr val="171717"/>
                </a:solidFill>
                <a:effectLst/>
              </a:rPr>
              <a:t>A unified authoring experience</a:t>
            </a:r>
            <a:r>
              <a:rPr lang="en-US" sz="1400" b="0" i="0" dirty="0">
                <a:solidFill>
                  <a:srgbClr val="171717"/>
                </a:solidFill>
                <a:effectLst/>
              </a:rPr>
              <a:t>. All alert creation for metrics, logs and activity log across Azure Monitor, Log Analytics, and Application Insights is in one place.</a:t>
            </a:r>
          </a:p>
          <a:p>
            <a:pPr algn="l">
              <a:buFont typeface="Arial" panose="020B0604020202020204" pitchFamily="34" charset="0"/>
              <a:buChar char="•"/>
            </a:pPr>
            <a:r>
              <a:rPr lang="en-US" sz="1400" b="1" i="0" dirty="0">
                <a:solidFill>
                  <a:srgbClr val="171717"/>
                </a:solidFill>
                <a:effectLst/>
              </a:rPr>
              <a:t>View Log Analytics alerts in Azure portal</a:t>
            </a:r>
            <a:r>
              <a:rPr lang="en-US" sz="1400" b="0" i="0" dirty="0">
                <a:solidFill>
                  <a:srgbClr val="171717"/>
                </a:solidFill>
                <a:effectLst/>
              </a:rPr>
              <a:t>. You can now also observe Log Analytics alerts in your subscription. Previously these were in a separate portal.</a:t>
            </a:r>
          </a:p>
          <a:p>
            <a:pPr algn="l">
              <a:buFont typeface="Arial" panose="020B0604020202020204" pitchFamily="34" charset="0"/>
              <a:buChar char="•"/>
            </a:pPr>
            <a:r>
              <a:rPr lang="en-US" sz="1400" b="1" i="0" dirty="0">
                <a:solidFill>
                  <a:srgbClr val="171717"/>
                </a:solidFill>
                <a:effectLst/>
              </a:rPr>
              <a:t>Separation of Fired Alerts and Alert Rules</a:t>
            </a:r>
            <a:r>
              <a:rPr lang="en-US" sz="1400" b="0" i="0" dirty="0">
                <a:solidFill>
                  <a:srgbClr val="171717"/>
                </a:solidFill>
                <a:effectLst/>
              </a:rPr>
              <a:t>. Alert Rules (the definition of the condition that triggers an alert), and Fired Alerts (an instance of the alert rule firing) are differentiated, so the operational and configuration views are separated.</a:t>
            </a:r>
          </a:p>
          <a:p>
            <a:pPr algn="l">
              <a:buFont typeface="Arial" panose="020B0604020202020204" pitchFamily="34" charset="0"/>
              <a:buChar char="•"/>
            </a:pPr>
            <a:r>
              <a:rPr lang="en-US" sz="1400" b="1" i="0" dirty="0">
                <a:solidFill>
                  <a:srgbClr val="171717"/>
                </a:solidFill>
                <a:effectLst/>
              </a:rPr>
              <a:t>Better workflow</a:t>
            </a:r>
            <a:r>
              <a:rPr lang="en-US" sz="1400" b="0" i="0" dirty="0">
                <a:solidFill>
                  <a:srgbClr val="171717"/>
                </a:solidFill>
                <a:effectLst/>
              </a:rPr>
              <a:t>. The new alerts authoring experience guides the user along the process of configuring an alert rule, which makes it simpler to discover the right things to get alerted on.</a:t>
            </a:r>
          </a:p>
        </p:txBody>
      </p:sp>
    </p:spTree>
    <p:extLst>
      <p:ext uri="{BB962C8B-B14F-4D97-AF65-F5344CB8AC3E}">
        <p14:creationId xmlns:p14="http://schemas.microsoft.com/office/powerpoint/2010/main" val="1872636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left)">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VM Backup </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D0316B1-C7C8-B021-A75A-6ADF94294523}"/>
              </a:ext>
            </a:extLst>
          </p:cNvPr>
          <p:cNvSpPr txBox="1"/>
          <p:nvPr/>
        </p:nvSpPr>
        <p:spPr>
          <a:xfrm>
            <a:off x="651510" y="1294000"/>
            <a:ext cx="10544810" cy="1169551"/>
          </a:xfrm>
          <a:prstGeom prst="rect">
            <a:avLst/>
          </a:prstGeom>
          <a:noFill/>
        </p:spPr>
        <p:txBody>
          <a:bodyPr wrap="square">
            <a:spAutoFit/>
          </a:bodyPr>
          <a:lstStyle/>
          <a:p>
            <a:pPr algn="l"/>
            <a:r>
              <a:rPr lang="en-US" sz="1400" b="1" i="0" dirty="0">
                <a:solidFill>
                  <a:srgbClr val="171717"/>
                </a:solidFill>
                <a:effectLst/>
                <a:latin typeface="Segoe UI" panose="020B0502040204020203" pitchFamily="34" charset="0"/>
              </a:rPr>
              <a:t>Images</a:t>
            </a:r>
          </a:p>
          <a:p>
            <a:pPr algn="l"/>
            <a:r>
              <a:rPr lang="en-US" sz="1400" b="0" i="0" dirty="0">
                <a:solidFill>
                  <a:srgbClr val="171717"/>
                </a:solidFill>
                <a:effectLst/>
                <a:latin typeface="Segoe UI" panose="020B0502040204020203" pitchFamily="34" charset="0"/>
              </a:rPr>
              <a:t>Managed disks also support creating a managed custom image. You can create an image from your custom VHD in a storage account or directly from a generalized (</a:t>
            </a:r>
            <a:r>
              <a:rPr lang="en-US" sz="1400" b="0" i="0" dirty="0" err="1">
                <a:solidFill>
                  <a:srgbClr val="171717"/>
                </a:solidFill>
                <a:effectLst/>
                <a:latin typeface="Segoe UI" panose="020B0502040204020203" pitchFamily="34" charset="0"/>
              </a:rPr>
              <a:t>sysprepped</a:t>
            </a:r>
            <a:r>
              <a:rPr lang="en-US" sz="1400" b="0" i="0" dirty="0">
                <a:solidFill>
                  <a:srgbClr val="171717"/>
                </a:solidFill>
                <a:effectLst/>
                <a:latin typeface="Segoe UI" panose="020B0502040204020203" pitchFamily="34" charset="0"/>
              </a:rPr>
              <a:t>) VM. This process captures a single image. This image contains all managed disks associated with a VM, including both the OS and data disks. This managed custom image enables creating hundreds of VMs using your custom image without the need to copy or manage any storage accounts.</a:t>
            </a:r>
          </a:p>
        </p:txBody>
      </p:sp>
      <p:sp>
        <p:nvSpPr>
          <p:cNvPr id="14" name="TextBox 13">
            <a:extLst>
              <a:ext uri="{FF2B5EF4-FFF2-40B4-BE49-F238E27FC236}">
                <a16:creationId xmlns:a16="http://schemas.microsoft.com/office/drawing/2014/main" id="{F50B8F68-519F-9D8E-4C62-D77E6A6F54A0}"/>
              </a:ext>
            </a:extLst>
          </p:cNvPr>
          <p:cNvSpPr txBox="1"/>
          <p:nvPr/>
        </p:nvSpPr>
        <p:spPr>
          <a:xfrm>
            <a:off x="651510" y="2915864"/>
            <a:ext cx="10471857" cy="2677656"/>
          </a:xfrm>
          <a:prstGeom prst="rect">
            <a:avLst/>
          </a:prstGeom>
          <a:noFill/>
        </p:spPr>
        <p:txBody>
          <a:bodyPr wrap="square">
            <a:spAutoFit/>
          </a:bodyPr>
          <a:lstStyle/>
          <a:p>
            <a:pPr algn="l"/>
            <a:r>
              <a:rPr lang="en-US" sz="1400" b="1" i="0" dirty="0">
                <a:solidFill>
                  <a:srgbClr val="171717"/>
                </a:solidFill>
                <a:effectLst/>
                <a:latin typeface="Segoe UI" panose="020B0502040204020203" pitchFamily="34" charset="0"/>
              </a:rPr>
              <a:t>Images versus snapshots</a:t>
            </a:r>
          </a:p>
          <a:p>
            <a:pPr algn="l"/>
            <a:endParaRPr lang="en-US" sz="1400" b="1" i="0" dirty="0">
              <a:solidFill>
                <a:srgbClr val="171717"/>
              </a:solidFill>
              <a:effectLst/>
              <a:latin typeface="Segoe UI" panose="020B0502040204020203" pitchFamily="34" charset="0"/>
            </a:endParaRPr>
          </a:p>
          <a:p>
            <a:pPr algn="l"/>
            <a:r>
              <a:rPr lang="en-US" sz="1400" b="0" i="0" dirty="0">
                <a:solidFill>
                  <a:srgbClr val="171717"/>
                </a:solidFill>
                <a:effectLst/>
                <a:latin typeface="Segoe UI" panose="020B0502040204020203" pitchFamily="34" charset="0"/>
              </a:rPr>
              <a:t>It's important to understand the difference between images and snapshots. With managed disks, you can take an image of a generalized VM that has been deallocated. This image includes all of the disks attached to the VM. You can use this image to create a VM, and it includes all of the disks.</a:t>
            </a:r>
          </a:p>
          <a:p>
            <a:pPr algn="l"/>
            <a:endParaRPr lang="en-US" sz="1400" b="0" i="0" dirty="0">
              <a:solidFill>
                <a:srgbClr val="171717"/>
              </a:solidFill>
              <a:effectLst/>
              <a:latin typeface="Segoe UI" panose="020B0502040204020203" pitchFamily="34" charset="0"/>
            </a:endParaRPr>
          </a:p>
          <a:p>
            <a:pPr algn="l">
              <a:buFont typeface="Arial" panose="020B0604020202020204" pitchFamily="34" charset="0"/>
              <a:buChar char="•"/>
            </a:pPr>
            <a:r>
              <a:rPr lang="en-US" sz="1400" b="0" i="0" dirty="0">
                <a:solidFill>
                  <a:srgbClr val="171717"/>
                </a:solidFill>
                <a:effectLst/>
                <a:latin typeface="Segoe UI" panose="020B0502040204020203" pitchFamily="34" charset="0"/>
              </a:rPr>
              <a:t>A snapshot is a copy of a disk at the point in time the snapshot is taken. It applies only to one disk. If you have a VM that has one disk (the OS disk), you can take a snapshot or an image of it and create a VM from either the snapshot or the image.</a:t>
            </a:r>
          </a:p>
          <a:p>
            <a:pPr algn="l">
              <a:buFont typeface="Arial" panose="020B0604020202020204" pitchFamily="34" charset="0"/>
              <a:buChar char="•"/>
            </a:pPr>
            <a:endParaRPr lang="en-US" sz="1400" b="0" i="0" dirty="0">
              <a:solidFill>
                <a:srgbClr val="171717"/>
              </a:solidFill>
              <a:effectLst/>
              <a:latin typeface="Segoe UI" panose="020B0502040204020203" pitchFamily="34" charset="0"/>
            </a:endParaRPr>
          </a:p>
          <a:p>
            <a:pPr algn="l">
              <a:buFont typeface="Arial" panose="020B0604020202020204" pitchFamily="34" charset="0"/>
              <a:buChar char="•"/>
            </a:pPr>
            <a:r>
              <a:rPr lang="en-US" sz="1400" b="0" i="0" dirty="0">
                <a:solidFill>
                  <a:srgbClr val="171717"/>
                </a:solidFill>
                <a:effectLst/>
                <a:latin typeface="Segoe UI" panose="020B0502040204020203" pitchFamily="34" charset="0"/>
              </a:rPr>
              <a:t>A snapshot doesn't have awareness of any disk except the one it contains. This makes it problematic to use in scenarios that require the coordination of multiple disks, such as striping. Snapshots would need to be able to coordinate with each other and this is currently not supported.</a:t>
            </a:r>
          </a:p>
        </p:txBody>
      </p:sp>
    </p:spTree>
    <p:extLst>
      <p:ext uri="{BB962C8B-B14F-4D97-AF65-F5344CB8AC3E}">
        <p14:creationId xmlns:p14="http://schemas.microsoft.com/office/powerpoint/2010/main" val="156260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Backup Advantages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FB15951-422B-40DA-0A94-3F52F86D9B25}"/>
              </a:ext>
            </a:extLst>
          </p:cNvPr>
          <p:cNvSpPr txBox="1"/>
          <p:nvPr/>
        </p:nvSpPr>
        <p:spPr>
          <a:xfrm>
            <a:off x="875665" y="1816063"/>
            <a:ext cx="10604258" cy="954107"/>
          </a:xfrm>
          <a:prstGeom prst="rect">
            <a:avLst/>
          </a:prstGeom>
          <a:noFill/>
        </p:spPr>
        <p:txBody>
          <a:bodyPr wrap="square">
            <a:spAutoFit/>
          </a:bodyPr>
          <a:lstStyle/>
          <a:p>
            <a:pPr algn="l"/>
            <a:r>
              <a:rPr lang="en-US" sz="1400" b="1" dirty="0">
                <a:solidFill>
                  <a:srgbClr val="171717"/>
                </a:solidFill>
              </a:rPr>
              <a:t>O</a:t>
            </a:r>
            <a:r>
              <a:rPr lang="en-US" sz="1400" b="1" i="0" dirty="0">
                <a:solidFill>
                  <a:srgbClr val="171717"/>
                </a:solidFill>
                <a:effectLst/>
              </a:rPr>
              <a:t>ffload on-premises backup</a:t>
            </a:r>
            <a:r>
              <a:rPr lang="en-US" sz="1400" b="0" i="0" dirty="0">
                <a:solidFill>
                  <a:srgbClr val="171717"/>
                </a:solidFill>
                <a:effectLst/>
              </a:rPr>
              <a:t>. Azure Backup offers a simple solution for backing up your on-premises resources to the cloud. Get short and long-term backup without the need to deploy complex on-premises backup solutions.</a:t>
            </a:r>
          </a:p>
          <a:p>
            <a:br>
              <a:rPr lang="en-US" sz="1400" dirty="0"/>
            </a:br>
            <a:endParaRPr lang="en-IN" sz="1400" dirty="0"/>
          </a:p>
        </p:txBody>
      </p:sp>
      <p:sp>
        <p:nvSpPr>
          <p:cNvPr id="14" name="TextBox 13">
            <a:extLst>
              <a:ext uri="{FF2B5EF4-FFF2-40B4-BE49-F238E27FC236}">
                <a16:creationId xmlns:a16="http://schemas.microsoft.com/office/drawing/2014/main" id="{4B3DF3A8-BC3A-1555-771E-E62FCBE3CE72}"/>
              </a:ext>
            </a:extLst>
          </p:cNvPr>
          <p:cNvSpPr txBox="1"/>
          <p:nvPr/>
        </p:nvSpPr>
        <p:spPr>
          <a:xfrm>
            <a:off x="875665" y="2456009"/>
            <a:ext cx="11021060" cy="1169551"/>
          </a:xfrm>
          <a:prstGeom prst="rect">
            <a:avLst/>
          </a:prstGeom>
          <a:noFill/>
        </p:spPr>
        <p:txBody>
          <a:bodyPr wrap="square">
            <a:spAutoFit/>
          </a:bodyPr>
          <a:lstStyle/>
          <a:p>
            <a:pPr algn="l"/>
            <a:r>
              <a:rPr lang="en-US" sz="1400" b="1" i="0" dirty="0">
                <a:solidFill>
                  <a:srgbClr val="171717"/>
                </a:solidFill>
                <a:effectLst/>
              </a:rPr>
              <a:t>Back up Azure IaaS VMs</a:t>
            </a:r>
            <a:r>
              <a:rPr lang="en-US" sz="1400" b="0" i="0" dirty="0">
                <a:solidFill>
                  <a:srgbClr val="171717"/>
                </a:solidFill>
                <a:effectLst/>
              </a:rPr>
              <a:t>. Azure Backup provides independent and isolated backups to guard against accidental destruction of original data. Backups are stored in a Recovery Services vault with built-in management of recovery points. Configuration and scalability is simple, backups are optimized, and you can easily restore as needed.</a:t>
            </a:r>
          </a:p>
          <a:p>
            <a:br>
              <a:rPr lang="en-US" sz="1400" dirty="0"/>
            </a:br>
            <a:endParaRPr lang="en-IN" sz="1400" dirty="0"/>
          </a:p>
        </p:txBody>
      </p:sp>
      <p:sp>
        <p:nvSpPr>
          <p:cNvPr id="15" name="TextBox 14">
            <a:extLst>
              <a:ext uri="{FF2B5EF4-FFF2-40B4-BE49-F238E27FC236}">
                <a16:creationId xmlns:a16="http://schemas.microsoft.com/office/drawing/2014/main" id="{4DD50A95-2429-1B68-55C5-D2BDBB46C991}"/>
              </a:ext>
            </a:extLst>
          </p:cNvPr>
          <p:cNvSpPr txBox="1"/>
          <p:nvPr/>
        </p:nvSpPr>
        <p:spPr>
          <a:xfrm>
            <a:off x="875666" y="3335603"/>
            <a:ext cx="11021059" cy="738664"/>
          </a:xfrm>
          <a:prstGeom prst="rect">
            <a:avLst/>
          </a:prstGeom>
          <a:noFill/>
        </p:spPr>
        <p:txBody>
          <a:bodyPr wrap="square">
            <a:spAutoFit/>
          </a:bodyPr>
          <a:lstStyle/>
          <a:p>
            <a:pPr algn="l"/>
            <a:r>
              <a:rPr lang="en-US" sz="1400" b="1" i="0" dirty="0">
                <a:solidFill>
                  <a:srgbClr val="171717"/>
                </a:solidFill>
                <a:effectLst/>
              </a:rPr>
              <a:t>Get unlimited data transfer</a:t>
            </a:r>
            <a:r>
              <a:rPr lang="en-US" sz="1400" b="0" i="0" dirty="0">
                <a:solidFill>
                  <a:srgbClr val="171717"/>
                </a:solidFill>
                <a:effectLst/>
              </a:rPr>
              <a:t>. Azure Backup does not limit the amount of inbound or outbound data you transfer, or charge for the data that is transferred. Outbound data refers to data transferred from a Recovery Services vault during a restore operation. If you perform an offline initial backup using the Azure Import/Export service to import large amounts of data, there is a cost associated with inbound data.</a:t>
            </a:r>
          </a:p>
        </p:txBody>
      </p:sp>
      <p:sp>
        <p:nvSpPr>
          <p:cNvPr id="16" name="TextBox 15">
            <a:extLst>
              <a:ext uri="{FF2B5EF4-FFF2-40B4-BE49-F238E27FC236}">
                <a16:creationId xmlns:a16="http://schemas.microsoft.com/office/drawing/2014/main" id="{B9F04CED-B98F-66DD-EC5A-2694A0BF0F7A}"/>
              </a:ext>
            </a:extLst>
          </p:cNvPr>
          <p:cNvSpPr txBox="1"/>
          <p:nvPr/>
        </p:nvSpPr>
        <p:spPr>
          <a:xfrm>
            <a:off x="898283" y="4230669"/>
            <a:ext cx="10906760" cy="954107"/>
          </a:xfrm>
          <a:prstGeom prst="rect">
            <a:avLst/>
          </a:prstGeom>
          <a:noFill/>
        </p:spPr>
        <p:txBody>
          <a:bodyPr wrap="square">
            <a:spAutoFit/>
          </a:bodyPr>
          <a:lstStyle>
            <a:defPPr>
              <a:defRPr lang="en-US"/>
            </a:defPPr>
            <a:lvl1pPr>
              <a:buFont typeface="Arial" panose="020B0604020202020204" pitchFamily="34" charset="0"/>
              <a:buChar char="•"/>
              <a:defRPr sz="1400" b="1" i="0">
                <a:solidFill>
                  <a:srgbClr val="171717"/>
                </a:solidFill>
                <a:effectLst/>
              </a:defRPr>
            </a:lvl1pPr>
          </a:lstStyle>
          <a:p>
            <a:pPr>
              <a:buNone/>
            </a:pPr>
            <a:r>
              <a:rPr lang="en-US" dirty="0"/>
              <a:t>Keep data secure. </a:t>
            </a:r>
            <a:r>
              <a:rPr lang="en-US" b="0" dirty="0"/>
              <a:t>Data encryption allows for secure transmission and storage of your data in the public cloud. You store the encryption passphrase locally, and it is never transmitted or stored in Azure. If it is necessary to restore any of the data, only you have encryption passphrase, or key.</a:t>
            </a:r>
          </a:p>
          <a:p>
            <a:pPr>
              <a:buNone/>
            </a:pPr>
            <a:br>
              <a:rPr lang="en-US" dirty="0"/>
            </a:br>
            <a:endParaRPr lang="en-IN" dirty="0"/>
          </a:p>
        </p:txBody>
      </p:sp>
    </p:spTree>
    <p:extLst>
      <p:ext uri="{BB962C8B-B14F-4D97-AF65-F5344CB8AC3E}">
        <p14:creationId xmlns:p14="http://schemas.microsoft.com/office/powerpoint/2010/main" val="3718374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Backup Vaults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1774E180-7CF5-F758-28B3-2E55453283F8}"/>
              </a:ext>
            </a:extLst>
          </p:cNvPr>
          <p:cNvPicPr>
            <a:picLocks noChangeAspect="1"/>
          </p:cNvPicPr>
          <p:nvPr/>
        </p:nvPicPr>
        <p:blipFill>
          <a:blip r:embed="rId4"/>
          <a:stretch>
            <a:fillRect/>
          </a:stretch>
        </p:blipFill>
        <p:spPr>
          <a:xfrm>
            <a:off x="2319655" y="1380172"/>
            <a:ext cx="6800850" cy="2695575"/>
          </a:xfrm>
          <a:prstGeom prst="rect">
            <a:avLst/>
          </a:prstGeom>
        </p:spPr>
      </p:pic>
    </p:spTree>
    <p:extLst>
      <p:ext uri="{BB962C8B-B14F-4D97-AF65-F5344CB8AC3E}">
        <p14:creationId xmlns:p14="http://schemas.microsoft.com/office/powerpoint/2010/main" val="997990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VM Backup </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2050" name="Picture 2" descr="A virtual machine snapshot is transferring data to an Azure Recovery Services vault.">
            <a:extLst>
              <a:ext uri="{FF2B5EF4-FFF2-40B4-BE49-F238E27FC236}">
                <a16:creationId xmlns:a16="http://schemas.microsoft.com/office/drawing/2014/main" id="{99914775-6A93-8498-597B-2BF3D42A35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6732" y="1497640"/>
            <a:ext cx="9439275" cy="216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74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left)">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US" b="1" dirty="0">
                <a:solidFill>
                  <a:srgbClr val="002060"/>
                </a:solidFill>
              </a:rPr>
              <a:t>S</a:t>
            </a:r>
            <a:r>
              <a:rPr lang="en-IN" b="1" dirty="0">
                <a:solidFill>
                  <a:srgbClr val="002060"/>
                </a:solidFill>
              </a:rPr>
              <a:t>oft Delete for Backups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5122" name="Picture 2" descr="Flowchart showing a soft deleted state for 14 days until the item is permanently deleted.">
            <a:extLst>
              <a:ext uri="{FF2B5EF4-FFF2-40B4-BE49-F238E27FC236}">
                <a16:creationId xmlns:a16="http://schemas.microsoft.com/office/drawing/2014/main" id="{DAE662C2-E1F2-82DF-06D3-DF84E9EC99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7975" y="1462088"/>
            <a:ext cx="6496050" cy="393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94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left)">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Site Recovery</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2052" name="Picture 4" descr="Two regions are connected by Traffic Manager. Region 1 is failing over to Region 2.">
            <a:extLst>
              <a:ext uri="{FF2B5EF4-FFF2-40B4-BE49-F238E27FC236}">
                <a16:creationId xmlns:a16="http://schemas.microsoft.com/office/drawing/2014/main" id="{645D24B6-DA30-7BED-13DF-840CB8DD2A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8025" y="1443038"/>
            <a:ext cx="569595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6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wipe(left)">
                                      <p:cBhvr>
                                        <p:cTn id="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Backup on-premise to cloud (MARS)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Diagram showing the implementation steps discussed in the topic.">
            <a:extLst>
              <a:ext uri="{FF2B5EF4-FFF2-40B4-BE49-F238E27FC236}">
                <a16:creationId xmlns:a16="http://schemas.microsoft.com/office/drawing/2014/main" id="{EFCB7173-4910-1E25-1C0C-4BB1DA3ED2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8519" y="960910"/>
            <a:ext cx="4678206" cy="484981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7D59654C-1439-6185-1DA7-2AE852F1D4C0}"/>
              </a:ext>
            </a:extLst>
          </p:cNvPr>
          <p:cNvSpPr txBox="1"/>
          <p:nvPr/>
        </p:nvSpPr>
        <p:spPr>
          <a:xfrm>
            <a:off x="629920" y="1333020"/>
            <a:ext cx="5943600" cy="3754874"/>
          </a:xfrm>
          <a:prstGeom prst="rect">
            <a:avLst/>
          </a:prstGeom>
          <a:noFill/>
        </p:spPr>
        <p:txBody>
          <a:bodyPr wrap="square">
            <a:spAutoFit/>
          </a:bodyPr>
          <a:lstStyle/>
          <a:p>
            <a:pPr algn="l">
              <a:buFont typeface="+mj-lt"/>
              <a:buAutoNum type="arabicPeriod"/>
            </a:pPr>
            <a:r>
              <a:rPr lang="en-US" sz="1400" b="1" i="0" dirty="0">
                <a:solidFill>
                  <a:srgbClr val="171717"/>
                </a:solidFill>
                <a:effectLst/>
              </a:rPr>
              <a:t>Create the recovery services vault</a:t>
            </a:r>
            <a:r>
              <a:rPr lang="en-US" sz="1400" b="0" i="0" dirty="0">
                <a:solidFill>
                  <a:srgbClr val="171717"/>
                </a:solidFill>
                <a:effectLst/>
              </a:rPr>
              <a:t>. Within your Azure subscription, you will need to create a recovery services vault for the backups.</a:t>
            </a:r>
          </a:p>
          <a:p>
            <a:pPr algn="l">
              <a:buFont typeface="+mj-lt"/>
              <a:buAutoNum type="arabicPeriod"/>
            </a:pPr>
            <a:endParaRPr lang="en-US" sz="1400" b="0" i="0" dirty="0">
              <a:solidFill>
                <a:srgbClr val="171717"/>
              </a:solidFill>
              <a:effectLst/>
            </a:endParaRPr>
          </a:p>
          <a:p>
            <a:pPr algn="l">
              <a:buFont typeface="+mj-lt"/>
              <a:buAutoNum type="arabicPeriod"/>
            </a:pPr>
            <a:r>
              <a:rPr lang="en-US" sz="1400" b="1" i="0" dirty="0">
                <a:solidFill>
                  <a:srgbClr val="171717"/>
                </a:solidFill>
                <a:effectLst/>
              </a:rPr>
              <a:t>Download the agent and credential file</a:t>
            </a:r>
            <a:r>
              <a:rPr lang="en-US" sz="1400" b="0" i="0" dirty="0">
                <a:solidFill>
                  <a:srgbClr val="171717"/>
                </a:solidFill>
                <a:effectLst/>
              </a:rPr>
              <a:t>. The recovery services vault provides a link to download the Azure Backup Agent. The Backup Agent will be installed on the local machine. There is also a credentials file that is required during the installation of the agent. You must have the latest version of the agent. Versions of the agent below 2.0.9083.0 must be upgraded by uninstalling and reinstalling the agent.</a:t>
            </a:r>
          </a:p>
          <a:p>
            <a:pPr algn="l">
              <a:buFont typeface="+mj-lt"/>
              <a:buAutoNum type="arabicPeriod"/>
            </a:pPr>
            <a:endParaRPr lang="en-US" sz="1400" b="0" i="0" dirty="0">
              <a:solidFill>
                <a:srgbClr val="171717"/>
              </a:solidFill>
              <a:effectLst/>
            </a:endParaRPr>
          </a:p>
          <a:p>
            <a:pPr algn="l">
              <a:buFont typeface="+mj-lt"/>
              <a:buAutoNum type="arabicPeriod"/>
            </a:pPr>
            <a:r>
              <a:rPr lang="en-US" sz="1400" b="1" i="0" dirty="0">
                <a:solidFill>
                  <a:srgbClr val="171717"/>
                </a:solidFill>
                <a:effectLst/>
              </a:rPr>
              <a:t>Install and register agent</a:t>
            </a:r>
            <a:r>
              <a:rPr lang="en-US" sz="1400" b="0" i="0" dirty="0">
                <a:solidFill>
                  <a:srgbClr val="171717"/>
                </a:solidFill>
                <a:effectLst/>
              </a:rPr>
              <a:t>. The installer provides a wizard to configure the installation location, proxy server, and passphrase information. The downloaded credential file will be used to register the agent.</a:t>
            </a:r>
          </a:p>
          <a:p>
            <a:pPr algn="l">
              <a:buFont typeface="+mj-lt"/>
              <a:buAutoNum type="arabicPeriod"/>
            </a:pPr>
            <a:endParaRPr lang="en-US" sz="1400" b="0" i="0" dirty="0">
              <a:solidFill>
                <a:srgbClr val="171717"/>
              </a:solidFill>
              <a:effectLst/>
            </a:endParaRPr>
          </a:p>
          <a:p>
            <a:pPr algn="l">
              <a:buFont typeface="+mj-lt"/>
              <a:buAutoNum type="arabicPeriod"/>
            </a:pPr>
            <a:r>
              <a:rPr lang="en-US" sz="1400" b="1" i="0" dirty="0">
                <a:solidFill>
                  <a:srgbClr val="171717"/>
                </a:solidFill>
                <a:effectLst/>
              </a:rPr>
              <a:t>Configure the backup</a:t>
            </a:r>
            <a:r>
              <a:rPr lang="en-US" sz="1400" b="0" i="0" dirty="0">
                <a:solidFill>
                  <a:srgbClr val="171717"/>
                </a:solidFill>
                <a:effectLst/>
              </a:rPr>
              <a:t>. Use the agent to create a backup policy including when to backup, what to backup, how long to retain items, and settings like network throttling.</a:t>
            </a:r>
          </a:p>
        </p:txBody>
      </p:sp>
    </p:spTree>
    <p:extLst>
      <p:ext uri="{BB962C8B-B14F-4D97-AF65-F5344CB8AC3E}">
        <p14:creationId xmlns:p14="http://schemas.microsoft.com/office/powerpoint/2010/main" val="1160123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4014</TotalTime>
  <Words>1607</Words>
  <Application>Microsoft Office PowerPoint</Application>
  <PresentationFormat>Widescreen</PresentationFormat>
  <Paragraphs>90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Segoe UI</vt:lpstr>
      <vt:lpstr>Office Theme</vt:lpstr>
      <vt:lpstr>Azure Backup</vt:lpstr>
      <vt:lpstr>VM Backup </vt:lpstr>
      <vt:lpstr>VM Backup </vt:lpstr>
      <vt:lpstr>Azure Backup Advantages</vt:lpstr>
      <vt:lpstr>Azure Backup Vaults</vt:lpstr>
      <vt:lpstr>VM Backup </vt:lpstr>
      <vt:lpstr>Soft Delete for Backups</vt:lpstr>
      <vt:lpstr>Azure Site Recovery</vt:lpstr>
      <vt:lpstr>Azure Backup on-premise to cloud (MARS)</vt:lpstr>
      <vt:lpstr>Microsoft Azure Backup Server (MABS)</vt:lpstr>
      <vt:lpstr>MARS vs MABS</vt:lpstr>
      <vt:lpstr>Azure Monitoring</vt:lpstr>
      <vt:lpstr>Azure Monitoring</vt:lpstr>
      <vt:lpstr>Azure Monitoring</vt:lpstr>
      <vt:lpstr>Azure Monitoring</vt:lpstr>
      <vt:lpstr>Azure Monitoring</vt:lpstr>
      <vt:lpstr>Azure Log Analytics</vt:lpstr>
      <vt:lpstr>Azure Agents</vt:lpstr>
      <vt:lpstr>Azure Monitor Insights</vt:lpstr>
      <vt:lpstr>Azure Monitoring</vt:lpstr>
      <vt:lpstr>Azure Logs</vt:lpstr>
      <vt:lpstr>Azure Alerts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dc:title>
  <dc:creator>phanindra vedula</dc:creator>
  <cp:lastModifiedBy>phanindra vedula</cp:lastModifiedBy>
  <cp:revision>269</cp:revision>
  <dcterms:created xsi:type="dcterms:W3CDTF">2022-07-11T01:53:19Z</dcterms:created>
  <dcterms:modified xsi:type="dcterms:W3CDTF">2022-08-05T03:17:14Z</dcterms:modified>
</cp:coreProperties>
</file>