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85" r:id="rId2"/>
    <p:sldId id="524" r:id="rId3"/>
    <p:sldId id="612" r:id="rId4"/>
    <p:sldId id="525" r:id="rId5"/>
    <p:sldId id="514" r:id="rId6"/>
    <p:sldId id="520" r:id="rId7"/>
    <p:sldId id="600" r:id="rId8"/>
    <p:sldId id="601" r:id="rId9"/>
    <p:sldId id="597" r:id="rId10"/>
    <p:sldId id="599" r:id="rId11"/>
    <p:sldId id="598" r:id="rId12"/>
    <p:sldId id="517" r:id="rId13"/>
    <p:sldId id="614" r:id="rId14"/>
    <p:sldId id="633" r:id="rId15"/>
    <p:sldId id="602" r:id="rId16"/>
    <p:sldId id="538" r:id="rId17"/>
    <p:sldId id="622" r:id="rId18"/>
    <p:sldId id="616" r:id="rId19"/>
    <p:sldId id="634" r:id="rId20"/>
    <p:sldId id="603" r:id="rId21"/>
    <p:sldId id="609" r:id="rId22"/>
    <p:sldId id="604" r:id="rId23"/>
    <p:sldId id="615" r:id="rId24"/>
    <p:sldId id="605" r:id="rId25"/>
    <p:sldId id="619" r:id="rId26"/>
    <p:sldId id="651" r:id="rId27"/>
    <p:sldId id="653" r:id="rId28"/>
    <p:sldId id="652" r:id="rId29"/>
    <p:sldId id="646" r:id="rId30"/>
    <p:sldId id="647" r:id="rId31"/>
    <p:sldId id="648" r:id="rId32"/>
    <p:sldId id="649" r:id="rId33"/>
    <p:sldId id="650" r:id="rId34"/>
    <p:sldId id="654" r:id="rId35"/>
    <p:sldId id="61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3842" autoAdjust="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13E4-0E30-BE00-5BCE-953A177E23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B29AA-33B7-B1D1-92BF-9B6DD8692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7274A4DD-024E-1C6D-A9ED-90A51CE38343}"/>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5" name="Footer Placeholder 4">
            <a:extLst>
              <a:ext uri="{FF2B5EF4-FFF2-40B4-BE49-F238E27FC236}">
                <a16:creationId xmlns:a16="http://schemas.microsoft.com/office/drawing/2014/main" id="{095FE55D-D334-3CC7-B0D5-79DC59DB0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9EA17-BB7B-A950-9241-68510F28FDBE}"/>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8381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9D23-BC3C-3E4E-5909-83BF36F90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93FBF-A602-D2CC-4376-033ABA432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B71BC-538D-6B14-A468-1AD44E04301B}"/>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5" name="Footer Placeholder 4">
            <a:extLst>
              <a:ext uri="{FF2B5EF4-FFF2-40B4-BE49-F238E27FC236}">
                <a16:creationId xmlns:a16="http://schemas.microsoft.com/office/drawing/2014/main" id="{E60A9CF5-7D21-2393-6ADE-D68A5A453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585F7-AB21-F94F-3531-115E15218C71}"/>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78831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311A2-FF58-8373-2797-2FC38B4A5F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9EDB9-631F-425B-DFA1-661132F77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C588E-850C-9998-76D5-11D3D23A10C5}"/>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5" name="Footer Placeholder 4">
            <a:extLst>
              <a:ext uri="{FF2B5EF4-FFF2-40B4-BE49-F238E27FC236}">
                <a16:creationId xmlns:a16="http://schemas.microsoft.com/office/drawing/2014/main" id="{8ED55717-EC60-F5E3-0593-8C37373FC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FDF57-11D4-D7AE-CA9D-3740D98E655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2857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C61D-D485-76A5-BEA5-460896DFC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B93D1-6703-29D0-E490-1FC29FFCE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84B1C-F6D4-3D91-BE04-EA5883F63296}"/>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5" name="Footer Placeholder 4">
            <a:extLst>
              <a:ext uri="{FF2B5EF4-FFF2-40B4-BE49-F238E27FC236}">
                <a16:creationId xmlns:a16="http://schemas.microsoft.com/office/drawing/2014/main" id="{2914D68E-B4AE-0AC9-D1C7-A3FBFE86C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50965-ABEE-59E1-A490-009BCB567D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55743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F823-5D3F-1850-7FE3-63BDF27A4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27B69-CB94-EDA0-A3E3-60DAA15F1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FA8A0-7644-CCFB-4139-3C11C7F76F74}"/>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5" name="Footer Placeholder 4">
            <a:extLst>
              <a:ext uri="{FF2B5EF4-FFF2-40B4-BE49-F238E27FC236}">
                <a16:creationId xmlns:a16="http://schemas.microsoft.com/office/drawing/2014/main" id="{F7C53963-257C-2B6F-5090-9A439F419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B8F3E-E90C-9F8E-3BD0-D977796C42FC}"/>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33933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678-55B8-ACAD-E95F-8BFC5764C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F18242-F759-7A45-D370-A430C77E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CFFE6-B1C3-7B0C-FD8B-30447F8EA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73791-4D65-B621-0607-C5FD966953CD}"/>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6" name="Footer Placeholder 5">
            <a:extLst>
              <a:ext uri="{FF2B5EF4-FFF2-40B4-BE49-F238E27FC236}">
                <a16:creationId xmlns:a16="http://schemas.microsoft.com/office/drawing/2014/main" id="{BAB85709-AB69-C583-BC22-DD2CA7D23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F5FB1E-88C5-4B9E-9658-ABFFA00B053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364264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B829-FF4A-C32E-23B9-D1E1431021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7E82C2-A5BB-2312-DFEC-28D92E1A9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9044F-B347-0796-2C0C-0A891004E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A35056-EA27-2DA2-60ED-0006F8817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6318C-BD07-B390-FDCB-3CEA6910F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EB211-1B26-19F0-91CA-423E0A1E7D14}"/>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8" name="Footer Placeholder 7">
            <a:extLst>
              <a:ext uri="{FF2B5EF4-FFF2-40B4-BE49-F238E27FC236}">
                <a16:creationId xmlns:a16="http://schemas.microsoft.com/office/drawing/2014/main" id="{6440BE3B-ED1D-47B2-78A6-F3E38F6A4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C662E-4395-2111-2D1E-53812BB2B013}"/>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2902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A861-5AC7-3600-459A-D22CA859A3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9E2BE9-856F-2B34-E9F0-5F899F2BDF51}"/>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4" name="Footer Placeholder 3">
            <a:extLst>
              <a:ext uri="{FF2B5EF4-FFF2-40B4-BE49-F238E27FC236}">
                <a16:creationId xmlns:a16="http://schemas.microsoft.com/office/drawing/2014/main" id="{A2C32101-04C0-26AB-C3DA-2E6C75630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30FB14-07DB-5077-3F57-CC606892FC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80001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EEBEE-8A77-FE75-D8FF-C309F109BFDC}"/>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3" name="Footer Placeholder 2">
            <a:extLst>
              <a:ext uri="{FF2B5EF4-FFF2-40B4-BE49-F238E27FC236}">
                <a16:creationId xmlns:a16="http://schemas.microsoft.com/office/drawing/2014/main" id="{BAE105C9-6E8B-D3D6-90FB-667F6DE6E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1D0DE3-BB4E-93D3-8399-8FF25BF7E44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3674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F134-E125-94F4-5A16-122A3F0C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0F8199-D697-EC61-A187-CA583C2EA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8C0A3-FF84-29D5-F6AC-2A437CFE5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15FE5-7AB2-FF4B-91D4-89DBD4FFFF6B}"/>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6" name="Footer Placeholder 5">
            <a:extLst>
              <a:ext uri="{FF2B5EF4-FFF2-40B4-BE49-F238E27FC236}">
                <a16:creationId xmlns:a16="http://schemas.microsoft.com/office/drawing/2014/main" id="{E2D39500-8ADD-6E77-1AAF-7E1479C1E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0550B-80A2-FEEE-994F-5C9D3CED3DB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0773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2103-39B8-0D4F-21CD-9BD3EB29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DC7A3E-A9CA-1733-1AE0-C925081F8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B2D49C-AD26-B4EF-5D3A-E978F148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11CE9-07E5-939F-4510-CF9FFBCABC83}"/>
              </a:ext>
            </a:extLst>
          </p:cNvPr>
          <p:cNvSpPr>
            <a:spLocks noGrp="1"/>
          </p:cNvSpPr>
          <p:nvPr>
            <p:ph type="dt" sz="half" idx="10"/>
          </p:nvPr>
        </p:nvSpPr>
        <p:spPr/>
        <p:txBody>
          <a:bodyPr/>
          <a:lstStyle/>
          <a:p>
            <a:fld id="{52BC7A89-8329-4784-B9FF-929001A0192E}" type="datetimeFigureOut">
              <a:rPr lang="en-IN" smtClean="0"/>
              <a:t>19-08-2022</a:t>
            </a:fld>
            <a:endParaRPr lang="en-IN"/>
          </a:p>
        </p:txBody>
      </p:sp>
      <p:sp>
        <p:nvSpPr>
          <p:cNvPr id="6" name="Footer Placeholder 5">
            <a:extLst>
              <a:ext uri="{FF2B5EF4-FFF2-40B4-BE49-F238E27FC236}">
                <a16:creationId xmlns:a16="http://schemas.microsoft.com/office/drawing/2014/main" id="{0ED3599E-20E1-36FE-7F70-3C00132CE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5AA5D4-2A1A-D04F-D301-468731CF12B4}"/>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59463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2582-919C-7295-6606-5BBF42D09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E2C12-EA06-F918-F702-40E465DBB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E7FC1BD-C037-3F7B-697B-BBC2234DC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7A89-8329-4784-B9FF-929001A0192E}" type="datetimeFigureOut">
              <a:rPr lang="en-IN" smtClean="0"/>
              <a:t>19-08-2022</a:t>
            </a:fld>
            <a:endParaRPr lang="en-IN"/>
          </a:p>
        </p:txBody>
      </p:sp>
      <p:sp>
        <p:nvSpPr>
          <p:cNvPr id="5" name="Footer Placeholder 4">
            <a:extLst>
              <a:ext uri="{FF2B5EF4-FFF2-40B4-BE49-F238E27FC236}">
                <a16:creationId xmlns:a16="http://schemas.microsoft.com/office/drawing/2014/main" id="{344B88B3-7A93-7A02-E342-073DC789B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403827-B089-1943-5D9D-6EF6342F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CB875-6AFA-4272-B41C-AD50FDEBFE96}" type="slidenum">
              <a:rPr lang="en-IN" smtClean="0"/>
              <a:t>‹#›</a:t>
            </a:fld>
            <a:endParaRPr lang="en-IN"/>
          </a:p>
        </p:txBody>
      </p:sp>
    </p:spTree>
    <p:extLst>
      <p:ext uri="{BB962C8B-B14F-4D97-AF65-F5344CB8AC3E}">
        <p14:creationId xmlns:p14="http://schemas.microsoft.com/office/powerpoint/2010/main" val="317096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github.com/phanindravedula/appService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packages.microsoft.com/keys/microsoft.asc"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raw.githubusercontent.com/helm/helm/main/scripts/get-helm-3"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hyperlink" Target="https://docs.microsoft.com/en-us/azure/virtual-machines/linux/tutorial-automate-vm-deployment"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t>
            </a:r>
            <a:r>
              <a:rPr lang="en-IN" b="1" dirty="0" err="1">
                <a:solidFill>
                  <a:srgbClr val="002060"/>
                </a:solidFill>
              </a:rPr>
              <a:t>vNets</a:t>
            </a:r>
            <a:endParaRPr lang="en-IN" b="1" dirty="0">
              <a:solidFill>
                <a:srgbClr val="002060"/>
              </a:solidFill>
            </a:endParaRP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683E89A-1B87-CC46-3E47-61B665591245}"/>
              </a:ext>
            </a:extLst>
          </p:cNvPr>
          <p:cNvSpPr/>
          <p:nvPr/>
        </p:nvSpPr>
        <p:spPr>
          <a:xfrm>
            <a:off x="2594201" y="2130902"/>
            <a:ext cx="6677025" cy="2162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1DB121AF-CF93-9171-7D89-018AD8B26D22}"/>
              </a:ext>
            </a:extLst>
          </p:cNvPr>
          <p:cNvCxnSpPr>
            <a:cxnSpLocks/>
          </p:cNvCxnSpPr>
          <p:nvPr/>
        </p:nvCxnSpPr>
        <p:spPr>
          <a:xfrm>
            <a:off x="4261076" y="2130902"/>
            <a:ext cx="0" cy="216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DF31BA0-DEB1-8488-5534-5E88E10E195E}"/>
              </a:ext>
            </a:extLst>
          </p:cNvPr>
          <p:cNvCxnSpPr>
            <a:cxnSpLocks/>
            <a:stCxn id="3" idx="0"/>
            <a:endCxn id="3" idx="2"/>
          </p:cNvCxnSpPr>
          <p:nvPr/>
        </p:nvCxnSpPr>
        <p:spPr>
          <a:xfrm>
            <a:off x="5932714" y="2130902"/>
            <a:ext cx="0" cy="216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4E4C48-EC0E-0D9D-0840-91DE2B1682C7}"/>
              </a:ext>
            </a:extLst>
          </p:cNvPr>
          <p:cNvCxnSpPr>
            <a:cxnSpLocks/>
          </p:cNvCxnSpPr>
          <p:nvPr/>
        </p:nvCxnSpPr>
        <p:spPr>
          <a:xfrm>
            <a:off x="7613876" y="2130902"/>
            <a:ext cx="0" cy="2162247"/>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descr="Image result for virtual network icon">
            <a:extLst>
              <a:ext uri="{FF2B5EF4-FFF2-40B4-BE49-F238E27FC236}">
                <a16:creationId xmlns:a16="http://schemas.microsoft.com/office/drawing/2014/main" id="{23586118-8C83-A0B5-35EF-38CAF9F6D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0189" y="4140049"/>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6779CA4-4D87-C767-6652-1354691D3841}"/>
              </a:ext>
            </a:extLst>
          </p:cNvPr>
          <p:cNvSpPr txBox="1"/>
          <p:nvPr/>
        </p:nvSpPr>
        <p:spPr>
          <a:xfrm>
            <a:off x="828040" y="6262930"/>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https://datatracker.ietf.org/doc/html/rfc1918</a:t>
            </a:r>
          </a:p>
        </p:txBody>
      </p:sp>
      <p:pic>
        <p:nvPicPr>
          <p:cNvPr id="8" name="Picture 7">
            <a:extLst>
              <a:ext uri="{FF2B5EF4-FFF2-40B4-BE49-F238E27FC236}">
                <a16:creationId xmlns:a16="http://schemas.microsoft.com/office/drawing/2014/main" id="{4DD41A27-CF77-3F2D-B23C-A893CABC27DE}"/>
              </a:ext>
            </a:extLst>
          </p:cNvPr>
          <p:cNvPicPr>
            <a:picLocks noChangeAspect="1"/>
          </p:cNvPicPr>
          <p:nvPr/>
        </p:nvPicPr>
        <p:blipFill>
          <a:blip r:embed="rId5"/>
          <a:stretch>
            <a:fillRect/>
          </a:stretch>
        </p:blipFill>
        <p:spPr>
          <a:xfrm>
            <a:off x="1753388" y="5175994"/>
            <a:ext cx="4572638" cy="638264"/>
          </a:xfrm>
          <a:prstGeom prst="rect">
            <a:avLst/>
          </a:prstGeom>
        </p:spPr>
      </p:pic>
      <p:sp>
        <p:nvSpPr>
          <p:cNvPr id="9" name="TextBox 8">
            <a:extLst>
              <a:ext uri="{FF2B5EF4-FFF2-40B4-BE49-F238E27FC236}">
                <a16:creationId xmlns:a16="http://schemas.microsoft.com/office/drawing/2014/main" id="{1046A294-8276-D013-5F7A-D96004B328C7}"/>
              </a:ext>
            </a:extLst>
          </p:cNvPr>
          <p:cNvSpPr txBox="1"/>
          <p:nvPr/>
        </p:nvSpPr>
        <p:spPr>
          <a:xfrm>
            <a:off x="1858482" y="4945521"/>
            <a:ext cx="10754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RFC-1918</a:t>
            </a:r>
          </a:p>
        </p:txBody>
      </p:sp>
      <p:sp>
        <p:nvSpPr>
          <p:cNvPr id="16" name="TextBox 15">
            <a:extLst>
              <a:ext uri="{FF2B5EF4-FFF2-40B4-BE49-F238E27FC236}">
                <a16:creationId xmlns:a16="http://schemas.microsoft.com/office/drawing/2014/main" id="{CE180D1A-2199-35EC-77CB-FE27685B9DF3}"/>
              </a:ext>
            </a:extLst>
          </p:cNvPr>
          <p:cNvSpPr txBox="1"/>
          <p:nvPr/>
        </p:nvSpPr>
        <p:spPr>
          <a:xfrm>
            <a:off x="2366938" y="1081823"/>
            <a:ext cx="64157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Use unique IP Range across all the </a:t>
            </a: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ENTIRE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environment</a:t>
            </a:r>
          </a:p>
        </p:txBody>
      </p:sp>
      <p:sp>
        <p:nvSpPr>
          <p:cNvPr id="17" name="TextBox 16">
            <a:extLst>
              <a:ext uri="{FF2B5EF4-FFF2-40B4-BE49-F238E27FC236}">
                <a16:creationId xmlns:a16="http://schemas.microsoft.com/office/drawing/2014/main" id="{E3B9962C-0CA2-DC8B-DB0B-2E8ADD15D616}"/>
              </a:ext>
            </a:extLst>
          </p:cNvPr>
          <p:cNvSpPr txBox="1"/>
          <p:nvPr/>
        </p:nvSpPr>
        <p:spPr>
          <a:xfrm>
            <a:off x="7972507" y="4752466"/>
            <a:ext cx="1321259" cy="116955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.0 N/W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 GW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.2- DNS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.3- DNS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.255- Broadcast</a:t>
            </a:r>
          </a:p>
        </p:txBody>
      </p:sp>
      <p:pic>
        <p:nvPicPr>
          <p:cNvPr id="4100" name="Picture 4" descr="Image result for vm icon azure">
            <a:extLst>
              <a:ext uri="{FF2B5EF4-FFF2-40B4-BE49-F238E27FC236}">
                <a16:creationId xmlns:a16="http://schemas.microsoft.com/office/drawing/2014/main" id="{A110D36D-CA15-E01A-0CC2-0AD31B60F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958" y="2431870"/>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82EFF11E-1DC7-00E0-E912-771CA3CBA14E}"/>
              </a:ext>
            </a:extLst>
          </p:cNvPr>
          <p:cNvSpPr txBox="1"/>
          <p:nvPr/>
        </p:nvSpPr>
        <p:spPr>
          <a:xfrm>
            <a:off x="2818943" y="2948803"/>
            <a:ext cx="105028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192.168.1.4</a:t>
            </a:r>
          </a:p>
        </p:txBody>
      </p:sp>
      <p:sp>
        <p:nvSpPr>
          <p:cNvPr id="31" name="TextBox 30">
            <a:extLst>
              <a:ext uri="{FF2B5EF4-FFF2-40B4-BE49-F238E27FC236}">
                <a16:creationId xmlns:a16="http://schemas.microsoft.com/office/drawing/2014/main" id="{792FF68C-33C3-1C77-41CA-EE82734382F2}"/>
              </a:ext>
            </a:extLst>
          </p:cNvPr>
          <p:cNvSpPr txBox="1"/>
          <p:nvPr/>
        </p:nvSpPr>
        <p:spPr>
          <a:xfrm>
            <a:off x="9365498" y="3954929"/>
            <a:ext cx="159530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DNS-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168.63.129.16</a:t>
            </a:r>
          </a:p>
        </p:txBody>
      </p:sp>
      <p:sp>
        <p:nvSpPr>
          <p:cNvPr id="27" name="TextBox 26">
            <a:extLst>
              <a:ext uri="{FF2B5EF4-FFF2-40B4-BE49-F238E27FC236}">
                <a16:creationId xmlns:a16="http://schemas.microsoft.com/office/drawing/2014/main" id="{88C82433-EDB5-3475-BCBD-39253AB6E372}"/>
              </a:ext>
            </a:extLst>
          </p:cNvPr>
          <p:cNvSpPr txBox="1"/>
          <p:nvPr/>
        </p:nvSpPr>
        <p:spPr>
          <a:xfrm>
            <a:off x="2818943" y="3984243"/>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Subnet-1</a:t>
            </a:r>
          </a:p>
        </p:txBody>
      </p:sp>
      <p:sp>
        <p:nvSpPr>
          <p:cNvPr id="33" name="TextBox 32">
            <a:extLst>
              <a:ext uri="{FF2B5EF4-FFF2-40B4-BE49-F238E27FC236}">
                <a16:creationId xmlns:a16="http://schemas.microsoft.com/office/drawing/2014/main" id="{FC14429C-C267-D078-8E17-834FDF630B33}"/>
              </a:ext>
            </a:extLst>
          </p:cNvPr>
          <p:cNvSpPr txBox="1"/>
          <p:nvPr/>
        </p:nvSpPr>
        <p:spPr>
          <a:xfrm>
            <a:off x="4729054" y="3971976"/>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Subnet-2</a:t>
            </a:r>
          </a:p>
        </p:txBody>
      </p:sp>
      <p:sp>
        <p:nvSpPr>
          <p:cNvPr id="34" name="TextBox 33">
            <a:extLst>
              <a:ext uri="{FF2B5EF4-FFF2-40B4-BE49-F238E27FC236}">
                <a16:creationId xmlns:a16="http://schemas.microsoft.com/office/drawing/2014/main" id="{D926D168-A7A7-AEC7-F0D4-A62C3E6692A3}"/>
              </a:ext>
            </a:extLst>
          </p:cNvPr>
          <p:cNvSpPr txBox="1"/>
          <p:nvPr/>
        </p:nvSpPr>
        <p:spPr>
          <a:xfrm>
            <a:off x="6387970" y="3971976"/>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Subnet-3</a:t>
            </a:r>
          </a:p>
        </p:txBody>
      </p:sp>
      <p:sp>
        <p:nvSpPr>
          <p:cNvPr id="35" name="TextBox 34">
            <a:extLst>
              <a:ext uri="{FF2B5EF4-FFF2-40B4-BE49-F238E27FC236}">
                <a16:creationId xmlns:a16="http://schemas.microsoft.com/office/drawing/2014/main" id="{2C5E2A2F-384D-A22F-5DA6-C8266A5AC865}"/>
              </a:ext>
            </a:extLst>
          </p:cNvPr>
          <p:cNvSpPr txBox="1"/>
          <p:nvPr/>
        </p:nvSpPr>
        <p:spPr>
          <a:xfrm>
            <a:off x="7685121" y="3954929"/>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Subnet-4</a:t>
            </a:r>
          </a:p>
        </p:txBody>
      </p:sp>
      <p:sp>
        <p:nvSpPr>
          <p:cNvPr id="28" name="TextBox 27">
            <a:extLst>
              <a:ext uri="{FF2B5EF4-FFF2-40B4-BE49-F238E27FC236}">
                <a16:creationId xmlns:a16="http://schemas.microsoft.com/office/drawing/2014/main" id="{FBE4B00A-3AE4-D4CD-1AEB-46AE339EAC86}"/>
              </a:ext>
            </a:extLst>
          </p:cNvPr>
          <p:cNvSpPr txBox="1"/>
          <p:nvPr/>
        </p:nvSpPr>
        <p:spPr>
          <a:xfrm>
            <a:off x="9348208" y="3735318"/>
            <a:ext cx="6030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DHCP</a:t>
            </a:r>
          </a:p>
        </p:txBody>
      </p:sp>
    </p:spTree>
    <p:extLst>
      <p:ext uri="{BB962C8B-B14F-4D97-AF65-F5344CB8AC3E}">
        <p14:creationId xmlns:p14="http://schemas.microsoft.com/office/powerpoint/2010/main" val="140341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wipe(left)">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par>
                                <p:cTn id="19" presetID="22" presetClass="entr" presetSubtype="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2" presetClass="entr" presetSubtype="8"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100"/>
                                        </p:tgtEl>
                                        <p:attrNameLst>
                                          <p:attrName>style.visibility</p:attrName>
                                        </p:attrNameLst>
                                      </p:cBhvr>
                                      <p:to>
                                        <p:strVal val="visible"/>
                                      </p:to>
                                    </p:set>
                                    <p:animEffect transition="in" filter="wipe(left)">
                                      <p:cBhvr>
                                        <p:cTn id="66" dur="500"/>
                                        <p:tgtEl>
                                          <p:spTgt spid="410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9" grpId="0"/>
      <p:bldP spid="16" grpId="0"/>
      <p:bldP spid="17" grpId="0"/>
      <p:bldP spid="23" grpId="0"/>
      <p:bldP spid="31" grpId="0"/>
      <p:bldP spid="27" grpId="0"/>
      <p:bldP spid="33" grpId="0"/>
      <p:bldP spid="34" grpId="0"/>
      <p:bldP spid="35"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SLA</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A diagram showing two virtual machines connected to Azure Load Balancer and Azure SQL Database.">
            <a:extLst>
              <a:ext uri="{FF2B5EF4-FFF2-40B4-BE49-F238E27FC236}">
                <a16:creationId xmlns:a16="http://schemas.microsoft.com/office/drawing/2014/main" id="{E8370403-9160-DC27-75B4-1B87A78343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A diagram showing two virtual machines connected to Azure Load Balancer and Azure SQL Database.">
            <a:extLst>
              <a:ext uri="{FF2B5EF4-FFF2-40B4-BE49-F238E27FC236}">
                <a16:creationId xmlns:a16="http://schemas.microsoft.com/office/drawing/2014/main" id="{5BFEB6E0-BD89-7057-738A-B0E1944B07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A diagram showing two virtual machines connected to Azure Load Balancer and Azure SQL Database.">
            <a:extLst>
              <a:ext uri="{FF2B5EF4-FFF2-40B4-BE49-F238E27FC236}">
                <a16:creationId xmlns:a16="http://schemas.microsoft.com/office/drawing/2014/main" id="{96D80023-0286-AE52-A1E0-36228FAA56D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79577019-79D9-7CB6-F482-796C2224F917}"/>
              </a:ext>
            </a:extLst>
          </p:cNvPr>
          <p:cNvPicPr>
            <a:picLocks noChangeAspect="1"/>
          </p:cNvPicPr>
          <p:nvPr/>
        </p:nvPicPr>
        <p:blipFill>
          <a:blip r:embed="rId4"/>
          <a:stretch>
            <a:fillRect/>
          </a:stretch>
        </p:blipFill>
        <p:spPr>
          <a:xfrm>
            <a:off x="5076122" y="1001705"/>
            <a:ext cx="6933458" cy="3080996"/>
          </a:xfrm>
          <a:prstGeom prst="rect">
            <a:avLst/>
          </a:prstGeom>
        </p:spPr>
      </p:pic>
      <p:pic>
        <p:nvPicPr>
          <p:cNvPr id="8" name="Picture 7">
            <a:extLst>
              <a:ext uri="{FF2B5EF4-FFF2-40B4-BE49-F238E27FC236}">
                <a16:creationId xmlns:a16="http://schemas.microsoft.com/office/drawing/2014/main" id="{54FEB855-CA97-BADB-722B-046122ABCF49}"/>
              </a:ext>
            </a:extLst>
          </p:cNvPr>
          <p:cNvPicPr>
            <a:picLocks noChangeAspect="1"/>
          </p:cNvPicPr>
          <p:nvPr/>
        </p:nvPicPr>
        <p:blipFill>
          <a:blip r:embed="rId5"/>
          <a:stretch>
            <a:fillRect/>
          </a:stretch>
        </p:blipFill>
        <p:spPr>
          <a:xfrm>
            <a:off x="0" y="1001705"/>
            <a:ext cx="5163292" cy="2054213"/>
          </a:xfrm>
          <a:prstGeom prst="rect">
            <a:avLst/>
          </a:prstGeom>
        </p:spPr>
      </p:pic>
      <p:pic>
        <p:nvPicPr>
          <p:cNvPr id="16" name="Picture 15">
            <a:extLst>
              <a:ext uri="{FF2B5EF4-FFF2-40B4-BE49-F238E27FC236}">
                <a16:creationId xmlns:a16="http://schemas.microsoft.com/office/drawing/2014/main" id="{D9E63A78-6FA6-BA7A-AFB0-0EB946FCD74D}"/>
              </a:ext>
            </a:extLst>
          </p:cNvPr>
          <p:cNvPicPr>
            <a:picLocks noChangeAspect="1"/>
          </p:cNvPicPr>
          <p:nvPr/>
        </p:nvPicPr>
        <p:blipFill>
          <a:blip r:embed="rId6"/>
          <a:stretch>
            <a:fillRect/>
          </a:stretch>
        </p:blipFill>
        <p:spPr>
          <a:xfrm>
            <a:off x="924242" y="4082701"/>
            <a:ext cx="10038715" cy="1773594"/>
          </a:xfrm>
          <a:prstGeom prst="rect">
            <a:avLst/>
          </a:prstGeom>
        </p:spPr>
      </p:pic>
    </p:spTree>
    <p:extLst>
      <p:ext uri="{BB962C8B-B14F-4D97-AF65-F5344CB8AC3E}">
        <p14:creationId xmlns:p14="http://schemas.microsoft.com/office/powerpoint/2010/main" val="37326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SLA</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2E90E7B-9114-767A-1BAB-DD82E9119DE7}"/>
              </a:ext>
            </a:extLst>
          </p:cNvPr>
          <p:cNvSpPr txBox="1"/>
          <p:nvPr/>
        </p:nvSpPr>
        <p:spPr>
          <a:xfrm>
            <a:off x="828040" y="1221165"/>
            <a:ext cx="8749888" cy="1384995"/>
          </a:xfrm>
          <a:prstGeom prst="rect">
            <a:avLst/>
          </a:prstGeom>
          <a:noFill/>
        </p:spPr>
        <p:txBody>
          <a:bodyPr wrap="square">
            <a:spAutoFit/>
          </a:bodyPr>
          <a:lstStyle/>
          <a:p>
            <a:pPr algn="l"/>
            <a:r>
              <a:rPr lang="en-US" sz="1400" b="0" i="0" dirty="0">
                <a:solidFill>
                  <a:srgbClr val="171717"/>
                </a:solidFill>
                <a:effectLst/>
              </a:rPr>
              <a:t>A </a:t>
            </a:r>
            <a:r>
              <a:rPr lang="en-US" sz="1400" b="0" i="1" dirty="0">
                <a:solidFill>
                  <a:srgbClr val="171717"/>
                </a:solidFill>
                <a:effectLst/>
              </a:rPr>
              <a:t>service credit</a:t>
            </a:r>
            <a:r>
              <a:rPr lang="en-US" sz="1400" b="0" i="0" dirty="0">
                <a:solidFill>
                  <a:srgbClr val="171717"/>
                </a:solidFill>
                <a:effectLst/>
              </a:rPr>
              <a:t> is the percentage of the fees you paid that are credited back to you according to the claim approval process.</a:t>
            </a:r>
          </a:p>
          <a:p>
            <a:pPr algn="l"/>
            <a:r>
              <a:rPr lang="en-US" sz="1400" b="0" i="0" dirty="0">
                <a:solidFill>
                  <a:srgbClr val="171717"/>
                </a:solidFill>
                <a:effectLst/>
              </a:rPr>
              <a:t>An SLA describes how Microsoft responds when an Azure service fails to perform to its specification. For example, you might receive a discount on your Azure bill as compensation when a service fails to perform according to its SLA.</a:t>
            </a:r>
          </a:p>
          <a:p>
            <a:pPr algn="l"/>
            <a:r>
              <a:rPr lang="en-US" sz="1400" b="0" i="0" dirty="0">
                <a:solidFill>
                  <a:srgbClr val="171717"/>
                </a:solidFill>
                <a:effectLst/>
              </a:rPr>
              <a:t>Credits typically increase as uptime decreases. Here's how credits are applied for Azure Database for MySQL according to uptime:</a:t>
            </a:r>
          </a:p>
        </p:txBody>
      </p:sp>
      <p:pic>
        <p:nvPicPr>
          <p:cNvPr id="6" name="Picture 5">
            <a:extLst>
              <a:ext uri="{FF2B5EF4-FFF2-40B4-BE49-F238E27FC236}">
                <a16:creationId xmlns:a16="http://schemas.microsoft.com/office/drawing/2014/main" id="{029887C6-5553-D344-5C99-6478B85F2661}"/>
              </a:ext>
            </a:extLst>
          </p:cNvPr>
          <p:cNvPicPr>
            <a:picLocks noChangeAspect="1"/>
          </p:cNvPicPr>
          <p:nvPr/>
        </p:nvPicPr>
        <p:blipFill>
          <a:blip r:embed="rId4"/>
          <a:stretch>
            <a:fillRect/>
          </a:stretch>
        </p:blipFill>
        <p:spPr>
          <a:xfrm>
            <a:off x="438979" y="2872963"/>
            <a:ext cx="10783805" cy="2962688"/>
          </a:xfrm>
          <a:prstGeom prst="rect">
            <a:avLst/>
          </a:prstGeom>
        </p:spPr>
      </p:pic>
    </p:spTree>
    <p:extLst>
      <p:ext uri="{BB962C8B-B14F-4D97-AF65-F5344CB8AC3E}">
        <p14:creationId xmlns:p14="http://schemas.microsoft.com/office/powerpoint/2010/main" val="104520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Virtual Machines- Bastion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A person is shown using RDP and SSH to directly access a virtual machine subnet. A person is also shown using SSL and the Cloud Shell to access a Bastion virtual network.">
            <a:extLst>
              <a:ext uri="{FF2B5EF4-FFF2-40B4-BE49-F238E27FC236}">
                <a16:creationId xmlns:a16="http://schemas.microsoft.com/office/drawing/2014/main" id="{7A8E0BE3-EB72-36F1-4A75-2E7EDA9F00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778" y="1202360"/>
            <a:ext cx="8186737" cy="3649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57A71D-2949-4C9F-FDB9-D9E7F04A0B5B}"/>
              </a:ext>
            </a:extLst>
          </p:cNvPr>
          <p:cNvSpPr txBox="1"/>
          <p:nvPr/>
        </p:nvSpPr>
        <p:spPr>
          <a:xfrm>
            <a:off x="350660" y="5071070"/>
            <a:ext cx="11737059" cy="923330"/>
          </a:xfrm>
          <a:prstGeom prst="rect">
            <a:avLst/>
          </a:prstGeom>
          <a:noFill/>
        </p:spPr>
        <p:txBody>
          <a:bodyPr wrap="none" rtlCol="0">
            <a:spAutoFit/>
          </a:bodyPr>
          <a:lstStyle/>
          <a:p>
            <a:r>
              <a:rPr lang="en-IN" dirty="0"/>
              <a:t>Bastion should be deployed in a separate subnet</a:t>
            </a:r>
          </a:p>
          <a:p>
            <a:r>
              <a:rPr lang="en-IN" dirty="0"/>
              <a:t>Bastion must be present in the same network as that of the VM or in the network which is accessible from the VM Network</a:t>
            </a:r>
          </a:p>
          <a:p>
            <a:endParaRPr lang="en-IN" dirty="0"/>
          </a:p>
        </p:txBody>
      </p:sp>
    </p:spTree>
    <p:extLst>
      <p:ext uri="{BB962C8B-B14F-4D97-AF65-F5344CB8AC3E}">
        <p14:creationId xmlns:p14="http://schemas.microsoft.com/office/powerpoint/2010/main" val="255750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Load Balancer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Figure depicts both public and internal load balancers directing traffic to port 80 on multiple servers on a Web tier and port 443 on multiple servers on a business tier.">
            <a:extLst>
              <a:ext uri="{FF2B5EF4-FFF2-40B4-BE49-F238E27FC236}">
                <a16:creationId xmlns:a16="http://schemas.microsoft.com/office/drawing/2014/main" id="{B5B61C63-431F-2964-89DE-0DA4EFC7E0B3}"/>
              </a:ext>
            </a:extLst>
          </p:cNvPr>
          <p:cNvSpPr>
            <a:spLocks noChangeAspect="1" noChangeArrowheads="1"/>
          </p:cNvSpPr>
          <p:nvPr/>
        </p:nvSpPr>
        <p:spPr bwMode="auto">
          <a:xfrm>
            <a:off x="109349" y="30919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Figure depicts both public and internal load balancers directing traffic to port 80 on multiple servers on a Web tier and port 443 on multiple servers on a business tier.">
            <a:extLst>
              <a:ext uri="{FF2B5EF4-FFF2-40B4-BE49-F238E27FC236}">
                <a16:creationId xmlns:a16="http://schemas.microsoft.com/office/drawing/2014/main" id="{4CD14035-48C7-414C-0688-96162470C8A3}"/>
              </a:ext>
            </a:extLst>
          </p:cNvPr>
          <p:cNvSpPr>
            <a:spLocks noChangeAspect="1" noChangeArrowheads="1"/>
          </p:cNvSpPr>
          <p:nvPr/>
        </p:nvSpPr>
        <p:spPr bwMode="auto">
          <a:xfrm>
            <a:off x="261749" y="32443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1DFF832-9136-CB52-292C-83F64D0E7E7F}"/>
              </a:ext>
            </a:extLst>
          </p:cNvPr>
          <p:cNvPicPr>
            <a:picLocks noChangeAspect="1"/>
          </p:cNvPicPr>
          <p:nvPr/>
        </p:nvPicPr>
        <p:blipFill>
          <a:blip r:embed="rId4"/>
          <a:stretch>
            <a:fillRect/>
          </a:stretch>
        </p:blipFill>
        <p:spPr>
          <a:xfrm>
            <a:off x="1628448" y="971499"/>
            <a:ext cx="3767266" cy="4931137"/>
          </a:xfrm>
          <a:prstGeom prst="rect">
            <a:avLst/>
          </a:prstGeom>
        </p:spPr>
      </p:pic>
      <p:sp>
        <p:nvSpPr>
          <p:cNvPr id="7" name="TextBox 6">
            <a:extLst>
              <a:ext uri="{FF2B5EF4-FFF2-40B4-BE49-F238E27FC236}">
                <a16:creationId xmlns:a16="http://schemas.microsoft.com/office/drawing/2014/main" id="{A2E9290D-B695-039C-F827-44F1D301BC17}"/>
              </a:ext>
            </a:extLst>
          </p:cNvPr>
          <p:cNvSpPr txBox="1"/>
          <p:nvPr/>
        </p:nvSpPr>
        <p:spPr>
          <a:xfrm>
            <a:off x="109349" y="1854436"/>
            <a:ext cx="1270476" cy="369332"/>
          </a:xfrm>
          <a:prstGeom prst="rect">
            <a:avLst/>
          </a:prstGeom>
          <a:noFill/>
        </p:spPr>
        <p:txBody>
          <a:bodyPr wrap="none" rtlCol="0">
            <a:spAutoFit/>
          </a:bodyPr>
          <a:lstStyle/>
          <a:p>
            <a:r>
              <a:rPr lang="en-IN" dirty="0" err="1"/>
              <a:t>FrontEnd</a:t>
            </a:r>
            <a:r>
              <a:rPr lang="en-IN" dirty="0"/>
              <a:t> IP</a:t>
            </a:r>
          </a:p>
        </p:txBody>
      </p:sp>
      <p:sp>
        <p:nvSpPr>
          <p:cNvPr id="8" name="Arrow: Right 7">
            <a:extLst>
              <a:ext uri="{FF2B5EF4-FFF2-40B4-BE49-F238E27FC236}">
                <a16:creationId xmlns:a16="http://schemas.microsoft.com/office/drawing/2014/main" id="{3F591B23-6A48-8BD6-4D34-98BD2835587A}"/>
              </a:ext>
            </a:extLst>
          </p:cNvPr>
          <p:cNvSpPr/>
          <p:nvPr/>
        </p:nvSpPr>
        <p:spPr>
          <a:xfrm>
            <a:off x="1652072" y="1978786"/>
            <a:ext cx="452953" cy="244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D4A5B0F-9E0E-B29A-3684-2DA0BFC5D982}"/>
              </a:ext>
            </a:extLst>
          </p:cNvPr>
          <p:cNvSpPr txBox="1"/>
          <p:nvPr/>
        </p:nvSpPr>
        <p:spPr>
          <a:xfrm>
            <a:off x="109349" y="3059668"/>
            <a:ext cx="1437381" cy="369332"/>
          </a:xfrm>
          <a:prstGeom prst="rect">
            <a:avLst/>
          </a:prstGeom>
          <a:noFill/>
        </p:spPr>
        <p:txBody>
          <a:bodyPr wrap="none" rtlCol="0">
            <a:spAutoFit/>
          </a:bodyPr>
          <a:lstStyle/>
          <a:p>
            <a:r>
              <a:rPr lang="en-IN" dirty="0"/>
              <a:t>Backend Pool</a:t>
            </a:r>
          </a:p>
        </p:txBody>
      </p:sp>
      <p:sp>
        <p:nvSpPr>
          <p:cNvPr id="14" name="Arrow: Right 13">
            <a:extLst>
              <a:ext uri="{FF2B5EF4-FFF2-40B4-BE49-F238E27FC236}">
                <a16:creationId xmlns:a16="http://schemas.microsoft.com/office/drawing/2014/main" id="{C4432BC2-9BBA-A70D-C592-4B70536D229D}"/>
              </a:ext>
            </a:extLst>
          </p:cNvPr>
          <p:cNvSpPr/>
          <p:nvPr/>
        </p:nvSpPr>
        <p:spPr>
          <a:xfrm>
            <a:off x="1652072" y="3184019"/>
            <a:ext cx="452953" cy="244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6" descr="Azure Load Balancer components | Microsoft Docs">
            <a:extLst>
              <a:ext uri="{FF2B5EF4-FFF2-40B4-BE49-F238E27FC236}">
                <a16:creationId xmlns:a16="http://schemas.microsoft.com/office/drawing/2014/main" id="{4CEAD083-D156-CC45-BB4E-28EFAAF149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4613" y="3690669"/>
            <a:ext cx="5329074" cy="15463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zure Load Balancer components | Microsoft Docs">
            <a:extLst>
              <a:ext uri="{FF2B5EF4-FFF2-40B4-BE49-F238E27FC236}">
                <a16:creationId xmlns:a16="http://schemas.microsoft.com/office/drawing/2014/main" id="{E6F803F8-1465-B030-9D70-87263B85B8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6374" y="1353394"/>
            <a:ext cx="5167313" cy="1516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0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nodePh="1">
                                  <p:stCondLst>
                                    <p:cond delay="0"/>
                                  </p:stCondLst>
                                  <p:endCondLst>
                                    <p:cond evt="begin" delay="0">
                                      <p:tn val="18"/>
                                    </p:cond>
                                  </p:end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8" fill="hold" grpId="0" nodeType="withEffect" nodePh="1">
                                  <p:stCondLst>
                                    <p:cond delay="0"/>
                                  </p:stCondLst>
                                  <p:endCondLst>
                                    <p:cond evt="begin" delay="0">
                                      <p:tn val="21"/>
                                    </p:cond>
                                  </p:end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animBg="1"/>
      <p:bldP spid="13"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Load Balancer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2" descr="Illustration of hash-based distribution with a load balancer and 3 virtual machines.">
            <a:extLst>
              <a:ext uri="{FF2B5EF4-FFF2-40B4-BE49-F238E27FC236}">
                <a16:creationId xmlns:a16="http://schemas.microsoft.com/office/drawing/2014/main" id="{105AC7A3-C7FC-E7C6-BA6F-62FAF426C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2482008"/>
            <a:ext cx="6772275" cy="338137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D3E4913-0D49-BB4C-5162-BF9877BEAFD1}"/>
              </a:ext>
            </a:extLst>
          </p:cNvPr>
          <p:cNvSpPr txBox="1"/>
          <p:nvPr/>
        </p:nvSpPr>
        <p:spPr>
          <a:xfrm>
            <a:off x="468630" y="1235184"/>
            <a:ext cx="9041130" cy="1815882"/>
          </a:xfrm>
          <a:prstGeom prst="rect">
            <a:avLst/>
          </a:prstGeom>
          <a:noFill/>
        </p:spPr>
        <p:txBody>
          <a:bodyPr wrap="square">
            <a:spAutoFit/>
          </a:bodyPr>
          <a:lstStyle/>
          <a:p>
            <a:pPr algn="l"/>
            <a:r>
              <a:rPr lang="en-US" sz="1400" b="0" i="0" dirty="0">
                <a:solidFill>
                  <a:srgbClr val="171717"/>
                </a:solidFill>
                <a:effectLst/>
              </a:rPr>
              <a:t>Session persistence specifies how traffic from a client should be handled. The default behavior (None) is that successive requests from a client may be handled by any virtual machine. You can change this behavior.</a:t>
            </a:r>
          </a:p>
          <a:p>
            <a:pPr algn="l"/>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None (default)</a:t>
            </a:r>
            <a:r>
              <a:rPr lang="en-US" sz="1400" b="0" i="0" dirty="0">
                <a:solidFill>
                  <a:srgbClr val="171717"/>
                </a:solidFill>
                <a:effectLst/>
              </a:rPr>
              <a:t> specifies any virtual machine can handle the request.</a:t>
            </a:r>
          </a:p>
          <a:p>
            <a:pPr algn="l">
              <a:buFont typeface="Arial" panose="020B0604020202020204" pitchFamily="34" charset="0"/>
              <a:buChar char="•"/>
            </a:pPr>
            <a:r>
              <a:rPr lang="en-US" sz="1400" b="1" i="0" dirty="0">
                <a:solidFill>
                  <a:srgbClr val="171717"/>
                </a:solidFill>
                <a:effectLst/>
              </a:rPr>
              <a:t>Client IP (2-tuple hash)</a:t>
            </a:r>
            <a:r>
              <a:rPr lang="en-US" sz="1400" b="0" i="0" dirty="0">
                <a:solidFill>
                  <a:srgbClr val="171717"/>
                </a:solidFill>
                <a:effectLst/>
              </a:rPr>
              <a:t> specifies that successive requests from the same client IP address will be handled by the same virtual machine.</a:t>
            </a:r>
          </a:p>
          <a:p>
            <a:pPr algn="l">
              <a:buFont typeface="Arial" panose="020B0604020202020204" pitchFamily="34" charset="0"/>
              <a:buChar char="•"/>
            </a:pPr>
            <a:r>
              <a:rPr lang="en-US" sz="1400" b="1" i="0" dirty="0">
                <a:solidFill>
                  <a:srgbClr val="171717"/>
                </a:solidFill>
                <a:effectLst/>
              </a:rPr>
              <a:t>Client IP and protocol</a:t>
            </a:r>
            <a:r>
              <a:rPr lang="en-US" sz="1400" b="0" i="0" dirty="0">
                <a:solidFill>
                  <a:srgbClr val="171717"/>
                </a:solidFill>
                <a:effectLst/>
              </a:rPr>
              <a:t> </a:t>
            </a:r>
            <a:r>
              <a:rPr lang="en-US" sz="1400" b="1" i="0" dirty="0">
                <a:solidFill>
                  <a:srgbClr val="171717"/>
                </a:solidFill>
                <a:effectLst/>
              </a:rPr>
              <a:t>(5-tuple hash)</a:t>
            </a:r>
            <a:r>
              <a:rPr lang="en-US" sz="1400" b="0" i="0" dirty="0">
                <a:solidFill>
                  <a:srgbClr val="171717"/>
                </a:solidFill>
                <a:effectLst/>
              </a:rPr>
              <a:t> specifies that successive requests from the same client IP address and protocol combination will be handled by the same virtual machine.</a:t>
            </a:r>
          </a:p>
        </p:txBody>
      </p:sp>
      <p:sp>
        <p:nvSpPr>
          <p:cNvPr id="3" name="AutoShape 2" descr="Screenshot showing how session affinity works.">
            <a:extLst>
              <a:ext uri="{FF2B5EF4-FFF2-40B4-BE49-F238E27FC236}">
                <a16:creationId xmlns:a16="http://schemas.microsoft.com/office/drawing/2014/main" id="{C4CE648E-AD27-8EAE-9444-00A9AD7AE3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977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VM Scale Sets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B6724D8-444F-EC89-1440-751155F8CB67}"/>
              </a:ext>
            </a:extLst>
          </p:cNvPr>
          <p:cNvSpPr txBox="1"/>
          <p:nvPr/>
        </p:nvSpPr>
        <p:spPr>
          <a:xfrm>
            <a:off x="581024" y="1132624"/>
            <a:ext cx="10782299" cy="307777"/>
          </a:xfrm>
          <a:prstGeom prst="rect">
            <a:avLst/>
          </a:prstGeom>
          <a:noFill/>
        </p:spPr>
        <p:txBody>
          <a:bodyPr wrap="square">
            <a:spAutoFit/>
          </a:bodyPr>
          <a:lstStyle/>
          <a:p>
            <a:r>
              <a:rPr lang="en-US" sz="1400" b="0" i="0" dirty="0">
                <a:solidFill>
                  <a:srgbClr val="171717"/>
                </a:solidFill>
                <a:effectLst/>
              </a:rPr>
              <a:t>Virtual machine scale sets are an Azure Compute resource you can use to deploy and manage a set of </a:t>
            </a:r>
            <a:r>
              <a:rPr lang="en-US" sz="1400" b="1" i="0" dirty="0">
                <a:solidFill>
                  <a:srgbClr val="171717"/>
                </a:solidFill>
                <a:effectLst/>
              </a:rPr>
              <a:t>identical</a:t>
            </a:r>
            <a:r>
              <a:rPr lang="en-US" sz="1400" b="0" i="0" dirty="0">
                <a:solidFill>
                  <a:srgbClr val="171717"/>
                </a:solidFill>
                <a:effectLst/>
              </a:rPr>
              <a:t> VMs</a:t>
            </a:r>
            <a:endParaRPr lang="en-IN" sz="1400" dirty="0"/>
          </a:p>
        </p:txBody>
      </p:sp>
      <p:pic>
        <p:nvPicPr>
          <p:cNvPr id="5" name="Picture 4">
            <a:extLst>
              <a:ext uri="{FF2B5EF4-FFF2-40B4-BE49-F238E27FC236}">
                <a16:creationId xmlns:a16="http://schemas.microsoft.com/office/drawing/2014/main" id="{D57E4A91-F342-617C-2BD2-C055A5F838C2}"/>
              </a:ext>
            </a:extLst>
          </p:cNvPr>
          <p:cNvPicPr>
            <a:picLocks noChangeAspect="1"/>
          </p:cNvPicPr>
          <p:nvPr/>
        </p:nvPicPr>
        <p:blipFill>
          <a:blip r:embed="rId4"/>
          <a:stretch>
            <a:fillRect/>
          </a:stretch>
        </p:blipFill>
        <p:spPr>
          <a:xfrm>
            <a:off x="1381128" y="1761960"/>
            <a:ext cx="9011393" cy="3728023"/>
          </a:xfrm>
          <a:prstGeom prst="rect">
            <a:avLst/>
          </a:prstGeom>
        </p:spPr>
      </p:pic>
    </p:spTree>
    <p:extLst>
      <p:ext uri="{BB962C8B-B14F-4D97-AF65-F5344CB8AC3E}">
        <p14:creationId xmlns:p14="http://schemas.microsoft.com/office/powerpoint/2010/main" val="384316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Migrate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A56AA3-8D10-DBC9-0E4C-E29DC0A033BA}"/>
              </a:ext>
            </a:extLst>
          </p:cNvPr>
          <p:cNvSpPr txBox="1"/>
          <p:nvPr/>
        </p:nvSpPr>
        <p:spPr>
          <a:xfrm>
            <a:off x="752412" y="1275368"/>
            <a:ext cx="10208395" cy="3539430"/>
          </a:xfrm>
          <a:prstGeom prst="rect">
            <a:avLst/>
          </a:prstGeom>
          <a:noFill/>
        </p:spPr>
        <p:txBody>
          <a:bodyPr wrap="square">
            <a:spAutoFit/>
          </a:bodyPr>
          <a:lstStyle/>
          <a:p>
            <a:pPr algn="l"/>
            <a:r>
              <a:rPr lang="en-US" sz="1600" b="1" i="0" dirty="0">
                <a:solidFill>
                  <a:srgbClr val="171717"/>
                </a:solidFill>
                <a:effectLst/>
              </a:rPr>
              <a:t>Azure Migrate</a:t>
            </a:r>
          </a:p>
          <a:p>
            <a:pPr algn="l"/>
            <a:r>
              <a:rPr lang="en-US" sz="1600" b="0" i="0" dirty="0">
                <a:solidFill>
                  <a:srgbClr val="171717"/>
                </a:solidFill>
                <a:effectLst/>
              </a:rPr>
              <a:t>Azure Migrate is a service that helps you migrate from an on-premises environment to the cloud. Azure Migrate functions as a hub to help you manage the assessment and migration of your on-premises datacenter to Azure. </a:t>
            </a:r>
          </a:p>
          <a:p>
            <a:pPr algn="l"/>
            <a:endParaRPr lang="en-US" sz="1600" dirty="0">
              <a:solidFill>
                <a:srgbClr val="171717"/>
              </a:solidFill>
            </a:endParaRPr>
          </a:p>
          <a:p>
            <a:pPr algn="l"/>
            <a:r>
              <a:rPr lang="en-US" sz="1600" b="0" i="0" dirty="0">
                <a:solidFill>
                  <a:srgbClr val="171717"/>
                </a:solidFill>
                <a:effectLst/>
              </a:rPr>
              <a:t>It provides the following:</a:t>
            </a:r>
          </a:p>
          <a:p>
            <a:pPr algn="l"/>
            <a:endParaRPr lang="en-US" sz="1600" b="0" i="0" dirty="0">
              <a:solidFill>
                <a:srgbClr val="171717"/>
              </a:solidFill>
              <a:effectLst/>
            </a:endParaRPr>
          </a:p>
          <a:p>
            <a:pPr algn="l">
              <a:buFont typeface="Arial" panose="020B0604020202020204" pitchFamily="34" charset="0"/>
              <a:buChar char="•"/>
            </a:pPr>
            <a:r>
              <a:rPr lang="en-US" sz="1600" b="1" i="0" dirty="0">
                <a:solidFill>
                  <a:srgbClr val="171717"/>
                </a:solidFill>
                <a:effectLst/>
              </a:rPr>
              <a:t>Unified migration platform</a:t>
            </a:r>
            <a:r>
              <a:rPr lang="en-US" sz="1600" b="0" i="0" dirty="0">
                <a:solidFill>
                  <a:srgbClr val="171717"/>
                </a:solidFill>
                <a:effectLst/>
              </a:rPr>
              <a:t>: A single portal to start, run, and track your migration to Azure.</a:t>
            </a:r>
          </a:p>
          <a:p>
            <a:pPr algn="l">
              <a:buFont typeface="Arial" panose="020B0604020202020204" pitchFamily="34" charset="0"/>
              <a:buChar char="•"/>
            </a:pPr>
            <a:endParaRPr lang="en-US" sz="1600" b="0" i="0" dirty="0">
              <a:solidFill>
                <a:srgbClr val="171717"/>
              </a:solidFill>
              <a:effectLst/>
            </a:endParaRPr>
          </a:p>
          <a:p>
            <a:pPr algn="l">
              <a:buFont typeface="Arial" panose="020B0604020202020204" pitchFamily="34" charset="0"/>
              <a:buChar char="•"/>
            </a:pPr>
            <a:r>
              <a:rPr lang="en-US" sz="1600" b="1" i="0" dirty="0">
                <a:solidFill>
                  <a:srgbClr val="171717"/>
                </a:solidFill>
                <a:effectLst/>
              </a:rPr>
              <a:t>Range of tools</a:t>
            </a:r>
            <a:r>
              <a:rPr lang="en-US" sz="1600" b="0" i="0" dirty="0">
                <a:solidFill>
                  <a:srgbClr val="171717"/>
                </a:solidFill>
                <a:effectLst/>
              </a:rPr>
              <a:t>: A range of tools for assessment and migration. Azure Migrate tools include Azure Migrate: Discovery and assessment and Azure Migrate: Server Migration. Azure Migrate also integrates with other Azure services and tools, and with independent software vendor (ISV) offerings.</a:t>
            </a:r>
          </a:p>
          <a:p>
            <a:pPr algn="l">
              <a:buFont typeface="Arial" panose="020B0604020202020204" pitchFamily="34" charset="0"/>
              <a:buChar char="•"/>
            </a:pPr>
            <a:endParaRPr lang="en-US" sz="1600" b="0" i="0" dirty="0">
              <a:solidFill>
                <a:srgbClr val="171717"/>
              </a:solidFill>
              <a:effectLst/>
            </a:endParaRPr>
          </a:p>
          <a:p>
            <a:pPr algn="l">
              <a:buFont typeface="Arial" panose="020B0604020202020204" pitchFamily="34" charset="0"/>
              <a:buChar char="•"/>
            </a:pPr>
            <a:r>
              <a:rPr lang="en-US" sz="1600" b="1" i="0" dirty="0">
                <a:solidFill>
                  <a:srgbClr val="171717"/>
                </a:solidFill>
                <a:effectLst/>
              </a:rPr>
              <a:t>Assessment and migration</a:t>
            </a:r>
            <a:r>
              <a:rPr lang="en-US" sz="1600" b="0" i="0" dirty="0">
                <a:solidFill>
                  <a:srgbClr val="171717"/>
                </a:solidFill>
                <a:effectLst/>
              </a:rPr>
              <a:t>: In the Azure Migrate hub, you can assess and migrate your on-premises infrastructure to Azure.</a:t>
            </a:r>
          </a:p>
        </p:txBody>
      </p:sp>
    </p:spTree>
    <p:extLst>
      <p:ext uri="{BB962C8B-B14F-4D97-AF65-F5344CB8AC3E}">
        <p14:creationId xmlns:p14="http://schemas.microsoft.com/office/powerpoint/2010/main" val="40297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Arc</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4ED46C-610B-5857-F753-6E5BA1948FA8}"/>
              </a:ext>
            </a:extLst>
          </p:cNvPr>
          <p:cNvSpPr txBox="1"/>
          <p:nvPr/>
        </p:nvSpPr>
        <p:spPr>
          <a:xfrm>
            <a:off x="704850" y="1351736"/>
            <a:ext cx="1090422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Managing hybrid and multi-cloud environments can rapidly get complicated. Azure provides a host of tools to provision, configure, and monitor Azure resources.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6C0490C-A05F-C60A-B565-D321CFC0D44C}"/>
              </a:ext>
            </a:extLst>
          </p:cNvPr>
          <p:cNvSpPr txBox="1"/>
          <p:nvPr/>
        </p:nvSpPr>
        <p:spPr>
          <a:xfrm>
            <a:off x="704851" y="2033705"/>
            <a:ext cx="11009630"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Azure Arc provides a centralized, unified way 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Manage your entire environment together by projecting your existing non-Azure resources into ARM.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Manage multi-cloud and hybrid virtual machines, Kubernetes clusters, and databases as if they are running in Azure.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Use familiar Azure services and management capabilities, regardless of where they live.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Continue using traditional </a:t>
            </a:r>
            <a:r>
              <a:rPr kumimoji="0" lang="en-US" sz="1400" b="0" i="0" u="none" strike="noStrike" kern="1200" cap="none" spc="0" normalizeH="0" baseline="0" noProof="0" dirty="0" err="1">
                <a:ln>
                  <a:noFill/>
                </a:ln>
                <a:solidFill>
                  <a:srgbClr val="171717"/>
                </a:solidFill>
                <a:effectLst/>
                <a:uLnTx/>
                <a:uFillTx/>
                <a:latin typeface="Calibri" panose="020F0502020204030204"/>
                <a:ea typeface="+mn-ea"/>
                <a:cs typeface="+mn-cs"/>
              </a:rPr>
              <a:t>ITOps</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while introducing DevOps practices to support new cloud and native patterns in your environment.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Configure custom locations as an abstraction layer on top of Azure Arc-enabled Kubernetes clusters and cluster extensions.</a:t>
            </a:r>
          </a:p>
        </p:txBody>
      </p:sp>
      <p:sp>
        <p:nvSpPr>
          <p:cNvPr id="16" name="TextBox 15">
            <a:extLst>
              <a:ext uri="{FF2B5EF4-FFF2-40B4-BE49-F238E27FC236}">
                <a16:creationId xmlns:a16="http://schemas.microsoft.com/office/drawing/2014/main" id="{238AF8AB-C507-EC80-ADB7-A3D288FEEDF5}"/>
              </a:ext>
            </a:extLst>
          </p:cNvPr>
          <p:cNvSpPr txBox="1"/>
          <p:nvPr/>
        </p:nvSpPr>
        <p:spPr>
          <a:xfrm>
            <a:off x="704850" y="3846765"/>
            <a:ext cx="10782299"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Currently, Azure Arc allows you to manage the following resource types hosted outside of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Servers</a:t>
            </a:r>
          </a:p>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Kubernetes clusters</a:t>
            </a:r>
          </a:p>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Azure data services</a:t>
            </a:r>
          </a:p>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SQL Server</a:t>
            </a:r>
          </a:p>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Virtual machines (preview)</a:t>
            </a:r>
          </a:p>
        </p:txBody>
      </p:sp>
    </p:spTree>
    <p:extLst>
      <p:ext uri="{BB962C8B-B14F-4D97-AF65-F5344CB8AC3E}">
        <p14:creationId xmlns:p14="http://schemas.microsoft.com/office/powerpoint/2010/main" val="241765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VM Reservation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BDED1D-BFB9-5C92-49CD-F44453BFAFDC}"/>
              </a:ext>
            </a:extLst>
          </p:cNvPr>
          <p:cNvSpPr txBox="1"/>
          <p:nvPr/>
        </p:nvSpPr>
        <p:spPr>
          <a:xfrm>
            <a:off x="861767" y="1387699"/>
            <a:ext cx="10099040" cy="1384995"/>
          </a:xfrm>
          <a:prstGeom prst="rect">
            <a:avLst/>
          </a:prstGeom>
          <a:noFill/>
        </p:spPr>
        <p:txBody>
          <a:bodyPr wrap="square">
            <a:spAutoFit/>
          </a:bodyPr>
          <a:lstStyle/>
          <a:p>
            <a:pPr lvl="1"/>
            <a:r>
              <a:rPr lang="en-US" sz="1400" b="0" i="0" dirty="0">
                <a:solidFill>
                  <a:srgbClr val="171717"/>
                </a:solidFill>
                <a:effectLst/>
              </a:rPr>
              <a:t>Azure Reservations help you save money by committing to one-year or three-year plans for multiple products. Committing allows you to get a discount on the resources you use. Reservations can significantly reduce your resource costs by up to 72% from pay-as-you-go prices. Reservations provide a billing discount and don't affect the runtime state of your resources. After you purchase a reservation, the discount automatically applies to matching resources.</a:t>
            </a:r>
          </a:p>
          <a:p>
            <a:pPr lvl="1"/>
            <a:r>
              <a:rPr lang="en-US" sz="1400" b="0" i="0" dirty="0">
                <a:solidFill>
                  <a:srgbClr val="171717"/>
                </a:solidFill>
                <a:effectLst/>
              </a:rPr>
              <a:t>You can pay for a reservation up front or monthly. The total cost of up-front and monthly reservations is the same and you don't pay any extra fees when you choose to pay monthly. Monthly payment is available for Azure reservations, not third-party products.</a:t>
            </a:r>
          </a:p>
        </p:txBody>
      </p:sp>
    </p:spTree>
    <p:extLst>
      <p:ext uri="{BB962C8B-B14F-4D97-AF65-F5344CB8AC3E}">
        <p14:creationId xmlns:p14="http://schemas.microsoft.com/office/powerpoint/2010/main" val="2120466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App Service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3CE6EA61-D59D-4F84-9684-F1DB4C83B80A}"/>
              </a:ext>
            </a:extLst>
          </p:cNvPr>
          <p:cNvPicPr>
            <a:picLocks noChangeAspect="1"/>
          </p:cNvPicPr>
          <p:nvPr/>
        </p:nvPicPr>
        <p:blipFill>
          <a:blip r:embed="rId4"/>
          <a:stretch>
            <a:fillRect/>
          </a:stretch>
        </p:blipFill>
        <p:spPr>
          <a:xfrm>
            <a:off x="601885" y="1710168"/>
            <a:ext cx="10459910" cy="1467055"/>
          </a:xfrm>
          <a:prstGeom prst="rect">
            <a:avLst/>
          </a:prstGeom>
        </p:spPr>
      </p:pic>
      <p:sp>
        <p:nvSpPr>
          <p:cNvPr id="13" name="TextBox 12">
            <a:extLst>
              <a:ext uri="{FF2B5EF4-FFF2-40B4-BE49-F238E27FC236}">
                <a16:creationId xmlns:a16="http://schemas.microsoft.com/office/drawing/2014/main" id="{6F3CD38A-1806-7BED-727D-4BC44F5B8098}"/>
              </a:ext>
            </a:extLst>
          </p:cNvPr>
          <p:cNvSpPr txBox="1"/>
          <p:nvPr/>
        </p:nvSpPr>
        <p:spPr>
          <a:xfrm>
            <a:off x="721360" y="3429000"/>
            <a:ext cx="10782300" cy="523220"/>
          </a:xfrm>
          <a:prstGeom prst="rect">
            <a:avLst/>
          </a:prstGeom>
          <a:noFill/>
        </p:spPr>
        <p:txBody>
          <a:bodyPr wrap="square">
            <a:spAutoFit/>
          </a:bodyPr>
          <a:lstStyle/>
          <a:p>
            <a:pPr algn="l"/>
            <a:r>
              <a:rPr lang="en-US" sz="1400" b="0" i="0" dirty="0">
                <a:solidFill>
                  <a:srgbClr val="171717"/>
                </a:solidFill>
                <a:effectLst/>
              </a:rPr>
              <a:t>Azure App Service brings together everything you need to create websites, mobile backends, and web APIs for any platform or device. Applications run and scale with ease on both Windows and Linux-based environments. There are many deployment choices.</a:t>
            </a:r>
          </a:p>
        </p:txBody>
      </p:sp>
    </p:spTree>
    <p:extLst>
      <p:ext uri="{BB962C8B-B14F-4D97-AF65-F5344CB8AC3E}">
        <p14:creationId xmlns:p14="http://schemas.microsoft.com/office/powerpoint/2010/main" val="85975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OSI Model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CDD8DC70-EC95-D7F4-FF01-51D7D5DDF2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58" t="1468" r="3707" b="1414"/>
          <a:stretch/>
        </p:blipFill>
        <p:spPr bwMode="auto">
          <a:xfrm>
            <a:off x="5867400" y="1035672"/>
            <a:ext cx="5867400" cy="489300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D385BD0-0E98-8363-D291-2F602F0CA490}"/>
              </a:ext>
            </a:extLst>
          </p:cNvPr>
          <p:cNvSpPr txBox="1"/>
          <p:nvPr/>
        </p:nvSpPr>
        <p:spPr>
          <a:xfrm>
            <a:off x="123190" y="1225181"/>
            <a:ext cx="6096000"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73239"/>
                </a:solidFill>
                <a:effectLst/>
                <a:uLnTx/>
                <a:uFillTx/>
                <a:latin typeface="urw-din"/>
                <a:ea typeface="+mn-ea"/>
                <a:cs typeface="+mn-cs"/>
              </a:rPr>
              <a:t>OSI stands for </a:t>
            </a:r>
            <a:r>
              <a:rPr kumimoji="0" lang="en-US" sz="1800" b="1" i="0" u="none" strike="noStrike" kern="1200" cap="none" spc="0" normalizeH="0" baseline="0" noProof="0" dirty="0">
                <a:ln>
                  <a:noFill/>
                </a:ln>
                <a:solidFill>
                  <a:srgbClr val="273239"/>
                </a:solidFill>
                <a:effectLst/>
                <a:uLnTx/>
                <a:uFillTx/>
                <a:latin typeface="urw-din"/>
                <a:ea typeface="+mn-ea"/>
                <a:cs typeface="+mn-cs"/>
              </a:rPr>
              <a:t>Open Systems Interconnection</a:t>
            </a:r>
            <a:r>
              <a:rPr kumimoji="0" lang="en-US" sz="1800" b="0" i="0" u="none" strike="noStrike" kern="1200" cap="none" spc="0" normalizeH="0" baseline="0" noProof="0" dirty="0">
                <a:ln>
                  <a:noFill/>
                </a:ln>
                <a:solidFill>
                  <a:srgbClr val="273239"/>
                </a:solidFill>
                <a:effectLst/>
                <a:uLnTx/>
                <a:uFillTx/>
                <a:latin typeface="urw-din"/>
                <a:ea typeface="+mn-ea"/>
                <a:cs typeface="+mn-cs"/>
              </a:rPr>
              <a:t>. It has been developed by ISO – ‘</a:t>
            </a:r>
            <a:r>
              <a:rPr kumimoji="0" lang="en-US" sz="1800" b="1" i="0" u="none" strike="noStrike" kern="1200" cap="none" spc="0" normalizeH="0" baseline="0" noProof="0" dirty="0">
                <a:ln>
                  <a:noFill/>
                </a:ln>
                <a:solidFill>
                  <a:srgbClr val="273239"/>
                </a:solidFill>
                <a:effectLst/>
                <a:uLnTx/>
                <a:uFillTx/>
                <a:latin typeface="urw-din"/>
                <a:ea typeface="+mn-ea"/>
                <a:cs typeface="+mn-cs"/>
              </a:rPr>
              <a:t>International Organization for Standardization</a:t>
            </a:r>
            <a:r>
              <a:rPr kumimoji="0" lang="en-US" sz="1800" b="0" i="0" u="none" strike="noStrike" kern="1200" cap="none" spc="0" normalizeH="0" baseline="0" noProof="0" dirty="0">
                <a:ln>
                  <a:noFill/>
                </a:ln>
                <a:solidFill>
                  <a:srgbClr val="273239"/>
                </a:solidFill>
                <a:effectLst/>
                <a:uLnTx/>
                <a:uFillTx/>
                <a:latin typeface="urw-din"/>
                <a:ea typeface="+mn-ea"/>
                <a:cs typeface="+mn-cs"/>
              </a:rPr>
              <a:t>‘, in the year 1984. It is a 7 layer architecture with each layer having specific functionality to perform. All these 7 layers work collaboratively to transmit the data from one person to another across the globe.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00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left)">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App Service Plans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F3B0E70-4007-C228-D5AA-694F47AB53CC}"/>
              </a:ext>
            </a:extLst>
          </p:cNvPr>
          <p:cNvPicPr>
            <a:picLocks noChangeAspect="1"/>
          </p:cNvPicPr>
          <p:nvPr/>
        </p:nvPicPr>
        <p:blipFill>
          <a:blip r:embed="rId4"/>
          <a:stretch>
            <a:fillRect/>
          </a:stretch>
        </p:blipFill>
        <p:spPr>
          <a:xfrm>
            <a:off x="1959314" y="1112970"/>
            <a:ext cx="8258910" cy="4704443"/>
          </a:xfrm>
          <a:prstGeom prst="rect">
            <a:avLst/>
          </a:prstGeom>
        </p:spPr>
      </p:pic>
    </p:spTree>
    <p:extLst>
      <p:ext uri="{BB962C8B-B14F-4D97-AF65-F5344CB8AC3E}">
        <p14:creationId xmlns:p14="http://schemas.microsoft.com/office/powerpoint/2010/main" val="3034125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App Service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a:extLst>
              <a:ext uri="{FF2B5EF4-FFF2-40B4-BE49-F238E27FC236}">
                <a16:creationId xmlns:a16="http://schemas.microsoft.com/office/drawing/2014/main" id="{232ACDCD-571B-4CC3-2ADE-CC6DDE206060}"/>
              </a:ext>
            </a:extLst>
          </p:cNvPr>
          <p:cNvSpPr txBox="1"/>
          <p:nvPr/>
        </p:nvSpPr>
        <p:spPr>
          <a:xfrm>
            <a:off x="394112" y="1001705"/>
            <a:ext cx="5469509" cy="4616648"/>
          </a:xfrm>
          <a:prstGeom prst="rect">
            <a:avLst/>
          </a:prstGeom>
          <a:noFill/>
        </p:spPr>
        <p:txBody>
          <a:bodyPr wrap="square">
            <a:spAutoFit/>
          </a:bodyPr>
          <a:lstStyle/>
          <a:p>
            <a:pPr algn="l"/>
            <a:r>
              <a:rPr lang="en-US" sz="1400" b="1" i="0" dirty="0">
                <a:solidFill>
                  <a:srgbClr val="171717"/>
                </a:solidFill>
                <a:effectLst/>
              </a:rPr>
              <a:t>Reasons to use App Services</a:t>
            </a:r>
          </a:p>
          <a:p>
            <a:pPr algn="l"/>
            <a:endParaRPr lang="en-US" sz="1400" b="1" i="0" dirty="0">
              <a:solidFill>
                <a:srgbClr val="171717"/>
              </a:solidFill>
              <a:effectLst/>
            </a:endParaRPr>
          </a:p>
          <a:p>
            <a:pPr algn="l">
              <a:buFont typeface="Arial" panose="020B0604020202020204" pitchFamily="34" charset="0"/>
              <a:buChar char="•"/>
            </a:pPr>
            <a:r>
              <a:rPr lang="en-US" sz="1400" b="1" i="0" dirty="0">
                <a:solidFill>
                  <a:srgbClr val="171717"/>
                </a:solidFill>
                <a:effectLst/>
              </a:rPr>
              <a:t>Multiple languages and frameworks</a:t>
            </a:r>
            <a:r>
              <a:rPr lang="en-US" sz="1400" b="0" i="0" dirty="0">
                <a:solidFill>
                  <a:srgbClr val="171717"/>
                </a:solidFill>
                <a:effectLst/>
              </a:rPr>
              <a:t>. App Service has first-class support for ASP.NET, Java, Ruby, Node.js, PHP, or Python. You can also run PowerShell and other scripts or executables as background services.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DevOps optimization</a:t>
            </a:r>
            <a:r>
              <a:rPr lang="en-US" sz="1400" b="0" i="0" dirty="0">
                <a:solidFill>
                  <a:srgbClr val="171717"/>
                </a:solidFill>
                <a:effectLst/>
              </a:rPr>
              <a:t>. Set up continuous integration and deployment with Azure DevOps, GitHub, </a:t>
            </a:r>
            <a:r>
              <a:rPr lang="en-US" sz="1400" b="0" i="0" dirty="0" err="1">
                <a:solidFill>
                  <a:srgbClr val="171717"/>
                </a:solidFill>
                <a:effectLst/>
              </a:rPr>
              <a:t>BitBucket</a:t>
            </a:r>
            <a:r>
              <a:rPr lang="en-US" sz="1400" b="0" i="0" dirty="0">
                <a:solidFill>
                  <a:srgbClr val="171717"/>
                </a:solidFill>
                <a:effectLst/>
              </a:rPr>
              <a:t>, Docker Hub, or Azure Container Registry. Promote updates through test and staging environments. Manage your apps in App Service by using Azure PowerShell or the cross-platform command-line interface (CLI).</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Global scale with high availability</a:t>
            </a:r>
            <a:r>
              <a:rPr lang="en-US" sz="1400" b="0" i="0" dirty="0">
                <a:solidFill>
                  <a:srgbClr val="171717"/>
                </a:solidFill>
                <a:effectLst/>
              </a:rPr>
              <a:t>. Scale up or out manually or automatically. Host your apps anywhere in Microsoft's global datacenter infrastructure, and the App Service SLA promises high availability.</a:t>
            </a:r>
          </a:p>
          <a:p>
            <a:pPr algn="l">
              <a:buFont typeface="Arial" panose="020B0604020202020204" pitchFamily="34" charset="0"/>
              <a:buChar char="•"/>
            </a:pPr>
            <a:endParaRPr lang="en-US" sz="1400" dirty="0">
              <a:solidFill>
                <a:srgbClr val="171717"/>
              </a:solidFill>
            </a:endParaRPr>
          </a:p>
          <a:p>
            <a:pPr algn="l">
              <a:buFont typeface="Arial" panose="020B0604020202020204" pitchFamily="34" charset="0"/>
              <a:buChar char="•"/>
            </a:pPr>
            <a:r>
              <a:rPr lang="en-US" sz="1400" b="1" i="0" dirty="0">
                <a:solidFill>
                  <a:srgbClr val="171717"/>
                </a:solidFill>
                <a:effectLst/>
              </a:rPr>
              <a:t>Connections to SaaS platforms and on-premises data</a:t>
            </a:r>
            <a:r>
              <a:rPr lang="en-US" sz="1400" b="0" i="0" dirty="0">
                <a:solidFill>
                  <a:srgbClr val="171717"/>
                </a:solidFill>
                <a:effectLst/>
              </a:rPr>
              <a:t>. Choose from more than 50 connectors for enterprise systems (such as SAP), SaaS services (such as Salesforce), and internet services (such as Facebook). Access on-premises data using Hybrid Connections and Azure Virtual Networks.</a:t>
            </a:r>
          </a:p>
        </p:txBody>
      </p:sp>
      <p:sp>
        <p:nvSpPr>
          <p:cNvPr id="15" name="TextBox 14">
            <a:extLst>
              <a:ext uri="{FF2B5EF4-FFF2-40B4-BE49-F238E27FC236}">
                <a16:creationId xmlns:a16="http://schemas.microsoft.com/office/drawing/2014/main" id="{C19D90EE-1FE6-1F90-F3A3-7FC3DBB5FEAC}"/>
              </a:ext>
            </a:extLst>
          </p:cNvPr>
          <p:cNvSpPr txBox="1"/>
          <p:nvPr/>
        </p:nvSpPr>
        <p:spPr>
          <a:xfrm>
            <a:off x="6088769" y="1256103"/>
            <a:ext cx="6096000" cy="4185761"/>
          </a:xfrm>
          <a:prstGeom prst="rect">
            <a:avLst/>
          </a:prstGeom>
          <a:noFill/>
        </p:spPr>
        <p:txBody>
          <a:bodyPr wrap="square">
            <a:spAutoFit/>
          </a:bodyPr>
          <a:lstStyle/>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Security and compliance</a:t>
            </a:r>
            <a:r>
              <a:rPr lang="en-US" sz="1400" b="0" i="0" dirty="0">
                <a:solidFill>
                  <a:srgbClr val="171717"/>
                </a:solidFill>
                <a:effectLst/>
              </a:rPr>
              <a:t>. App Service is ISO, SOC, and PCI compliant. Authenticate users with Azure Active Directory or with social login (Google, Facebook, Twitter, and Microsoft). Create IP address restrictions and manage service identities.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Application templates</a:t>
            </a:r>
            <a:r>
              <a:rPr lang="en-US" sz="1400" b="0" i="0" dirty="0">
                <a:solidFill>
                  <a:srgbClr val="171717"/>
                </a:solidFill>
                <a:effectLst/>
              </a:rPr>
              <a:t>. Choose from an extensive list of application templates in the Azure Marketplace, such as WordPress, Joomla, and Drupal.</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Visual Studio integration</a:t>
            </a:r>
            <a:r>
              <a:rPr lang="en-US" sz="1400" b="0" i="0" dirty="0">
                <a:solidFill>
                  <a:srgbClr val="171717"/>
                </a:solidFill>
                <a:effectLst/>
              </a:rPr>
              <a:t>. Dedicated tools in Visual Studio streamline the work of creating, deploying, and debugging.</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API and mobile features</a:t>
            </a:r>
            <a:r>
              <a:rPr lang="en-US" sz="1400" b="0" i="0" dirty="0">
                <a:solidFill>
                  <a:srgbClr val="171717"/>
                </a:solidFill>
                <a:effectLst/>
              </a:rPr>
              <a:t>. App Service provides turn-key CORS support for RESTful API scenarios, and simplifies mobile app scenarios by enabling authentication, offline data sync, push notifications, and more.</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Serverless code</a:t>
            </a:r>
            <a:r>
              <a:rPr lang="en-US" sz="1400" b="0" i="0" dirty="0">
                <a:solidFill>
                  <a:srgbClr val="171717"/>
                </a:solidFill>
                <a:effectLst/>
              </a:rPr>
              <a:t>. Run a code snippet or script on-demand without having to explicitly provision or manage infrastructure and pay only for the compute time your code actually uses.</a:t>
            </a:r>
          </a:p>
        </p:txBody>
      </p:sp>
    </p:spTree>
    <p:extLst>
      <p:ext uri="{BB962C8B-B14F-4D97-AF65-F5344CB8AC3E}">
        <p14:creationId xmlns:p14="http://schemas.microsoft.com/office/powerpoint/2010/main" val="20656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left)">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wipe(left)">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wipe(left)">
                                      <p:cBhvr>
                                        <p:cTn id="22" dur="500"/>
                                        <p:tgtEl>
                                          <p:spTgt spid="1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animEffect transition="in" filter="wipe(left)">
                                      <p:cBhvr>
                                        <p:cTn id="27" dur="500"/>
                                        <p:tgtEl>
                                          <p:spTgt spid="1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wipe(left)">
                                      <p:cBhvr>
                                        <p:cTn id="32" dur="500"/>
                                        <p:tgtEl>
                                          <p:spTgt spid="1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xEl>
                                              <p:pRg st="3" end="3"/>
                                            </p:txEl>
                                          </p:spTgt>
                                        </p:tgtEl>
                                        <p:attrNameLst>
                                          <p:attrName>style.visibility</p:attrName>
                                        </p:attrNameLst>
                                      </p:cBhvr>
                                      <p:to>
                                        <p:strVal val="visible"/>
                                      </p:to>
                                    </p:set>
                                    <p:animEffect transition="in" filter="wipe(left)">
                                      <p:cBhvr>
                                        <p:cTn id="37" dur="500"/>
                                        <p:tgtEl>
                                          <p:spTgt spid="1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xEl>
                                              <p:pRg st="5" end="5"/>
                                            </p:txEl>
                                          </p:spTgt>
                                        </p:tgtEl>
                                        <p:attrNameLst>
                                          <p:attrName>style.visibility</p:attrName>
                                        </p:attrNameLst>
                                      </p:cBhvr>
                                      <p:to>
                                        <p:strVal val="visible"/>
                                      </p:to>
                                    </p:set>
                                    <p:animEffect transition="in" filter="wipe(left)">
                                      <p:cBhvr>
                                        <p:cTn id="42" dur="500"/>
                                        <p:tgtEl>
                                          <p:spTgt spid="1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xEl>
                                              <p:pRg st="7" end="7"/>
                                            </p:txEl>
                                          </p:spTgt>
                                        </p:tgtEl>
                                        <p:attrNameLst>
                                          <p:attrName>style.visibility</p:attrName>
                                        </p:attrNameLst>
                                      </p:cBhvr>
                                      <p:to>
                                        <p:strVal val="visible"/>
                                      </p:to>
                                    </p:set>
                                    <p:animEffect transition="in" filter="wipe(left)">
                                      <p:cBhvr>
                                        <p:cTn id="47" dur="500"/>
                                        <p:tgtEl>
                                          <p:spTgt spid="1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xEl>
                                              <p:pRg st="9" end="9"/>
                                            </p:txEl>
                                          </p:spTgt>
                                        </p:tgtEl>
                                        <p:attrNameLst>
                                          <p:attrName>style.visibility</p:attrName>
                                        </p:attrNameLst>
                                      </p:cBhvr>
                                      <p:to>
                                        <p:strVal val="visible"/>
                                      </p:to>
                                    </p:set>
                                    <p:animEffect transition="in" filter="wipe(left)">
                                      <p:cBhvr>
                                        <p:cTn id="5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App Service Deployment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a:extLst>
              <a:ext uri="{FF2B5EF4-FFF2-40B4-BE49-F238E27FC236}">
                <a16:creationId xmlns:a16="http://schemas.microsoft.com/office/drawing/2014/main" id="{4804FAFE-DA54-73B9-7663-76A814B73932}"/>
              </a:ext>
            </a:extLst>
          </p:cNvPr>
          <p:cNvSpPr txBox="1"/>
          <p:nvPr/>
        </p:nvSpPr>
        <p:spPr>
          <a:xfrm>
            <a:off x="509270" y="1264269"/>
            <a:ext cx="11419840" cy="2031325"/>
          </a:xfrm>
          <a:prstGeom prst="rect">
            <a:avLst/>
          </a:prstGeom>
          <a:noFill/>
        </p:spPr>
        <p:txBody>
          <a:bodyPr wrap="square">
            <a:spAutoFit/>
          </a:bodyPr>
          <a:lstStyle/>
          <a:p>
            <a:r>
              <a:rPr lang="en-IN" dirty="0"/>
              <a:t>git clone </a:t>
            </a:r>
            <a:r>
              <a:rPr lang="en-IN" dirty="0">
                <a:hlinkClick r:id="rId4"/>
              </a:rPr>
              <a:t>https://github.com/phanindravedula/appServices</a:t>
            </a:r>
            <a:endParaRPr lang="en-IN" dirty="0"/>
          </a:p>
          <a:p>
            <a:r>
              <a:rPr lang="en-IN" dirty="0"/>
              <a:t>cd </a:t>
            </a:r>
            <a:r>
              <a:rPr lang="en-IN" dirty="0" err="1"/>
              <a:t>appServices</a:t>
            </a:r>
            <a:endParaRPr lang="en-IN" dirty="0"/>
          </a:p>
          <a:p>
            <a:r>
              <a:rPr lang="fr-FR" dirty="0"/>
              <a:t>python3 -m </a:t>
            </a:r>
            <a:r>
              <a:rPr lang="fr-FR" dirty="0" err="1"/>
              <a:t>venv</a:t>
            </a:r>
            <a:r>
              <a:rPr lang="fr-FR" dirty="0"/>
              <a:t> .</a:t>
            </a:r>
            <a:r>
              <a:rPr lang="fr-FR" dirty="0" err="1"/>
              <a:t>venv</a:t>
            </a:r>
            <a:endParaRPr lang="fr-FR" dirty="0"/>
          </a:p>
          <a:p>
            <a:r>
              <a:rPr lang="fr-FR" dirty="0"/>
              <a:t>source .</a:t>
            </a:r>
            <a:r>
              <a:rPr lang="fr-FR" dirty="0" err="1"/>
              <a:t>venv</a:t>
            </a:r>
            <a:r>
              <a:rPr lang="fr-FR" dirty="0"/>
              <a:t>/bin/</a:t>
            </a:r>
            <a:r>
              <a:rPr lang="fr-FR" dirty="0" err="1"/>
              <a:t>activate</a:t>
            </a:r>
            <a:endParaRPr lang="fr-FR" dirty="0"/>
          </a:p>
          <a:p>
            <a:r>
              <a:rPr lang="en-US" dirty="0"/>
              <a:t>pip install -r requirements.txt</a:t>
            </a:r>
            <a:endParaRPr lang="fr-FR" dirty="0"/>
          </a:p>
          <a:p>
            <a:r>
              <a:rPr lang="fr-FR" dirty="0" err="1"/>
              <a:t>Deactivate</a:t>
            </a:r>
            <a:endParaRPr lang="fr-FR" dirty="0"/>
          </a:p>
          <a:p>
            <a:r>
              <a:rPr lang="en-IN" dirty="0" err="1"/>
              <a:t>az</a:t>
            </a:r>
            <a:r>
              <a:rPr lang="en-IN" dirty="0"/>
              <a:t> webapp up --runtime PYTHON:3.8 --</a:t>
            </a:r>
            <a:r>
              <a:rPr lang="en-IN" dirty="0" err="1"/>
              <a:t>sku</a:t>
            </a:r>
            <a:r>
              <a:rPr lang="en-IN" dirty="0"/>
              <a:t> F1 --location </a:t>
            </a:r>
            <a:r>
              <a:rPr lang="en-IN" dirty="0" err="1"/>
              <a:t>australiacentral</a:t>
            </a:r>
            <a:r>
              <a:rPr lang="en-IN" dirty="0"/>
              <a:t> --resource-group DEV-Resource-</a:t>
            </a:r>
            <a:r>
              <a:rPr lang="en-IN" dirty="0" err="1"/>
              <a:t>Rroup</a:t>
            </a:r>
            <a:endParaRPr lang="en-IN" dirty="0"/>
          </a:p>
        </p:txBody>
      </p:sp>
      <p:sp>
        <p:nvSpPr>
          <p:cNvPr id="15" name="TextBox 14">
            <a:extLst>
              <a:ext uri="{FF2B5EF4-FFF2-40B4-BE49-F238E27FC236}">
                <a16:creationId xmlns:a16="http://schemas.microsoft.com/office/drawing/2014/main" id="{0A4A560D-9C4E-4075-A270-B1E8D1A75B5E}"/>
              </a:ext>
            </a:extLst>
          </p:cNvPr>
          <p:cNvSpPr txBox="1"/>
          <p:nvPr/>
        </p:nvSpPr>
        <p:spPr>
          <a:xfrm>
            <a:off x="0" y="6087168"/>
            <a:ext cx="11419840" cy="646331"/>
          </a:xfrm>
          <a:prstGeom prst="rect">
            <a:avLst/>
          </a:prstGeom>
          <a:noFill/>
        </p:spPr>
        <p:txBody>
          <a:bodyPr wrap="square">
            <a:spAutoFit/>
          </a:bodyPr>
          <a:lstStyle/>
          <a:p>
            <a:r>
              <a:rPr lang="en-IN" dirty="0"/>
              <a:t>https://docs.microsoft.com/en-us/azure/app-service/quickstart-python?tabs=flask%2Cmac-linux%2Cazure-cli%2Cazure-cli-deploy%2Cdeploy-instructions-azportal%2Cterminal-bash%2Cdeploy-instructions-zip-azcli</a:t>
            </a:r>
          </a:p>
        </p:txBody>
      </p:sp>
    </p:spTree>
    <p:extLst>
      <p:ext uri="{BB962C8B-B14F-4D97-AF65-F5344CB8AC3E}">
        <p14:creationId xmlns:p14="http://schemas.microsoft.com/office/powerpoint/2010/main" val="303802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App Service Scaling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D8F92BAC-AF70-B5BC-5454-48BBB0D082CE}"/>
              </a:ext>
            </a:extLst>
          </p:cNvPr>
          <p:cNvPicPr>
            <a:picLocks noChangeAspect="1"/>
          </p:cNvPicPr>
          <p:nvPr/>
        </p:nvPicPr>
        <p:blipFill>
          <a:blip r:embed="rId4"/>
          <a:stretch>
            <a:fillRect/>
          </a:stretch>
        </p:blipFill>
        <p:spPr>
          <a:xfrm>
            <a:off x="2252236" y="1183321"/>
            <a:ext cx="6106377" cy="2181529"/>
          </a:xfrm>
          <a:prstGeom prst="rect">
            <a:avLst/>
          </a:prstGeom>
        </p:spPr>
      </p:pic>
      <p:sp>
        <p:nvSpPr>
          <p:cNvPr id="13" name="TextBox 12">
            <a:extLst>
              <a:ext uri="{FF2B5EF4-FFF2-40B4-BE49-F238E27FC236}">
                <a16:creationId xmlns:a16="http://schemas.microsoft.com/office/drawing/2014/main" id="{279EF5D4-4F4D-0EB7-E329-F25E9A3FB680}"/>
              </a:ext>
            </a:extLst>
          </p:cNvPr>
          <p:cNvSpPr txBox="1"/>
          <p:nvPr/>
        </p:nvSpPr>
        <p:spPr>
          <a:xfrm>
            <a:off x="696559" y="3581400"/>
            <a:ext cx="10494082" cy="1169551"/>
          </a:xfrm>
          <a:prstGeom prst="rect">
            <a:avLst/>
          </a:prstGeom>
          <a:noFill/>
        </p:spPr>
        <p:txBody>
          <a:bodyPr wrap="square">
            <a:spAutoFit/>
          </a:bodyPr>
          <a:lstStyle/>
          <a:p>
            <a:pPr algn="l"/>
            <a:r>
              <a:rPr lang="en-US" sz="1400" b="1" i="0" dirty="0">
                <a:solidFill>
                  <a:srgbClr val="171717"/>
                </a:solidFill>
                <a:effectLst/>
              </a:rPr>
              <a:t>Scale up</a:t>
            </a:r>
            <a:r>
              <a:rPr lang="en-US" sz="1400" b="0" i="0" dirty="0">
                <a:solidFill>
                  <a:srgbClr val="171717"/>
                </a:solidFill>
                <a:effectLst/>
              </a:rPr>
              <a:t>. Get more CPU, memory, disk space, and extra features like dedicated virtual machines (VMs), custom domains and certificates, staging slots, autoscaling, and more. You scale up by changing the pricing tier of the App Service plan that your app belongs to.</a:t>
            </a:r>
          </a:p>
          <a:p>
            <a:pPr algn="l"/>
            <a:r>
              <a:rPr lang="en-US" sz="1400" b="1" i="0" dirty="0">
                <a:solidFill>
                  <a:srgbClr val="171717"/>
                </a:solidFill>
                <a:effectLst/>
              </a:rPr>
              <a:t>Scale out</a:t>
            </a:r>
            <a:r>
              <a:rPr lang="en-US" sz="1400" b="0" i="0" dirty="0">
                <a:solidFill>
                  <a:srgbClr val="171717"/>
                </a:solidFill>
                <a:effectLst/>
              </a:rPr>
              <a:t>: Increase the number of VM instances that run your app. You can scale out to as many as 30 instances, depending on your pricing tier. App Service Environments in Isolated tier further increases your scale-out count to 100 instances. The scale instance count can be configured manually or automatically (</a:t>
            </a:r>
            <a:r>
              <a:rPr lang="en-US" sz="1400" b="0" i="0" dirty="0" err="1">
                <a:solidFill>
                  <a:srgbClr val="171717"/>
                </a:solidFill>
                <a:effectLst/>
              </a:rPr>
              <a:t>autoscale</a:t>
            </a:r>
            <a:r>
              <a:rPr lang="en-US" sz="1400" b="0" i="0" dirty="0">
                <a:solidFill>
                  <a:srgbClr val="171717"/>
                </a:solidFill>
                <a:effectLst/>
              </a:rPr>
              <a:t>). </a:t>
            </a:r>
            <a:r>
              <a:rPr lang="en-US" sz="1400" b="0" i="0" dirty="0" err="1">
                <a:solidFill>
                  <a:srgbClr val="171717"/>
                </a:solidFill>
                <a:effectLst/>
              </a:rPr>
              <a:t>Autoscale</a:t>
            </a:r>
            <a:r>
              <a:rPr lang="en-US" sz="1400" b="0" i="0" dirty="0">
                <a:solidFill>
                  <a:srgbClr val="171717"/>
                </a:solidFill>
                <a:effectLst/>
              </a:rPr>
              <a:t> is based on predefined rules and schedules.</a:t>
            </a:r>
          </a:p>
        </p:txBody>
      </p:sp>
    </p:spTree>
    <p:extLst>
      <p:ext uri="{BB962C8B-B14F-4D97-AF65-F5344CB8AC3E}">
        <p14:creationId xmlns:p14="http://schemas.microsoft.com/office/powerpoint/2010/main" val="1722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App Service Scaling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descr="Screenshot of the Create a Scale Condition page. The scale mode selection is Scale Based on Metric. The Scale to specific instance count selection is also shown.">
            <a:extLst>
              <a:ext uri="{FF2B5EF4-FFF2-40B4-BE49-F238E27FC236}">
                <a16:creationId xmlns:a16="http://schemas.microsoft.com/office/drawing/2014/main" id="{32E74CB4-121D-15B8-EFC0-E2B11BF57C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1171575"/>
            <a:ext cx="6400800" cy="26098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2530D13-C262-48C8-4B52-4A71F9BD0D3D}"/>
              </a:ext>
            </a:extLst>
          </p:cNvPr>
          <p:cNvSpPr txBox="1"/>
          <p:nvPr/>
        </p:nvSpPr>
        <p:spPr>
          <a:xfrm>
            <a:off x="394112" y="4017016"/>
            <a:ext cx="11216228" cy="1600438"/>
          </a:xfrm>
          <a:prstGeom prst="rect">
            <a:avLst/>
          </a:prstGeom>
          <a:noFill/>
        </p:spPr>
        <p:txBody>
          <a:bodyPr wrap="square">
            <a:spAutoFit/>
          </a:bodyPr>
          <a:lstStyle/>
          <a:p>
            <a:pPr algn="l"/>
            <a:r>
              <a:rPr lang="en-US" sz="1400" b="0" i="0" dirty="0">
                <a:solidFill>
                  <a:srgbClr val="171717"/>
                </a:solidFill>
                <a:effectLst/>
              </a:rPr>
              <a:t>Rules include a trigger and a scale action (in or out). The trigger can be metric-based or time-based.</a:t>
            </a:r>
          </a:p>
          <a:p>
            <a:pPr algn="l"/>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Metric-based</a:t>
            </a:r>
            <a:r>
              <a:rPr lang="en-US" sz="1400" b="0" i="0" dirty="0">
                <a:solidFill>
                  <a:srgbClr val="171717"/>
                </a:solidFill>
                <a:effectLst/>
              </a:rPr>
              <a:t>. Metric-based rules measure application load and add or remove VMs based on that load. For example, do this action when CPU usage is above 50%. Examples of metrics are CPU time, Average response time, and Requests.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Time-based</a:t>
            </a:r>
            <a:r>
              <a:rPr lang="en-US" sz="1400" b="0" i="0" dirty="0">
                <a:solidFill>
                  <a:srgbClr val="171717"/>
                </a:solidFill>
                <a:effectLst/>
              </a:rPr>
              <a:t>. Time-based (schedule-based) rules allow you to scale when you see time patterns in your load and want to scale before a possible load increase or decrease occurs. For example, trigger a webhook every 8am on Saturday in a given time zone.</a:t>
            </a:r>
          </a:p>
        </p:txBody>
      </p:sp>
    </p:spTree>
    <p:extLst>
      <p:ext uri="{BB962C8B-B14F-4D97-AF65-F5344CB8AC3E}">
        <p14:creationId xmlns:p14="http://schemas.microsoft.com/office/powerpoint/2010/main" val="420476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wipe(left)">
                                      <p:cBhvr>
                                        <p:cTn id="22"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AKS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2" descr="Storage options for applications in an Azure Kubernetes Services cluster.">
            <a:extLst>
              <a:ext uri="{FF2B5EF4-FFF2-40B4-BE49-F238E27FC236}">
                <a16:creationId xmlns:a16="http://schemas.microsoft.com/office/drawing/2014/main" id="{F53AB7E0-1E61-BEFB-ADB7-426D256EB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4288" y="1714500"/>
            <a:ext cx="45434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15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AKS- Max Pods per Node to Subnet Relation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1F61ECF2-954E-2180-AA95-BEC90BE089E4}"/>
              </a:ext>
            </a:extLst>
          </p:cNvPr>
          <p:cNvSpPr txBox="1"/>
          <p:nvPr/>
        </p:nvSpPr>
        <p:spPr>
          <a:xfrm>
            <a:off x="926714" y="1444783"/>
            <a:ext cx="10039415" cy="3970318"/>
          </a:xfrm>
          <a:prstGeom prst="rect">
            <a:avLst/>
          </a:prstGeom>
          <a:noFill/>
        </p:spPr>
        <p:txBody>
          <a:bodyPr wrap="none" rtlCol="0">
            <a:spAutoFit/>
          </a:bodyPr>
          <a:lstStyle/>
          <a:p>
            <a:r>
              <a:rPr lang="en-US" dirty="0"/>
              <a:t>If Max Pods per nodes = 110</a:t>
            </a:r>
          </a:p>
          <a:p>
            <a:r>
              <a:rPr lang="en-US" dirty="0"/>
              <a:t>Number of Ips required = 110 Ips for pods + 1 IP for node = 111 Ips in subnet</a:t>
            </a:r>
          </a:p>
          <a:p>
            <a:r>
              <a:rPr lang="en-US" dirty="0"/>
              <a:t>If subnet is /24 then we have 256 Ips</a:t>
            </a:r>
          </a:p>
          <a:p>
            <a:r>
              <a:rPr lang="en-US" dirty="0"/>
              <a:t>Maximum nodes we can have in the subnet = 2 nodes because for 3 nodes we need 111*3 Ips i.e. 333 Ips</a:t>
            </a:r>
          </a:p>
          <a:p>
            <a:endParaRPr lang="en-US" dirty="0"/>
          </a:p>
          <a:p>
            <a:r>
              <a:rPr lang="en-US" dirty="0"/>
              <a:t>If subnet is /22 then we have 1024 Ips </a:t>
            </a:r>
          </a:p>
          <a:p>
            <a:r>
              <a:rPr lang="en-US" dirty="0"/>
              <a:t>Maximum nodes we can have in the subnet = 9 because for 10 nodes we need 111*10 i.e. 1110 Ips</a:t>
            </a:r>
          </a:p>
          <a:p>
            <a:endParaRPr lang="en-US" dirty="0"/>
          </a:p>
          <a:p>
            <a:r>
              <a:rPr lang="en-US" dirty="0"/>
              <a:t>If Max number of pods per nodes = 30</a:t>
            </a:r>
          </a:p>
          <a:p>
            <a:r>
              <a:rPr lang="en-US" dirty="0"/>
              <a:t>So number of Ips required for 1 nodes will be 30 + 1 = 31 Ips</a:t>
            </a:r>
          </a:p>
          <a:p>
            <a:r>
              <a:rPr lang="en-US" dirty="0"/>
              <a:t>If subnet is /24 then we have 256 Ips</a:t>
            </a:r>
          </a:p>
          <a:p>
            <a:r>
              <a:rPr lang="en-US" dirty="0"/>
              <a:t>Maximum nodes we can have in the subnet = 8 because for 9 node we need 279 Ips</a:t>
            </a:r>
          </a:p>
          <a:p>
            <a:endParaRPr lang="en-US" dirty="0"/>
          </a:p>
          <a:p>
            <a:endParaRPr lang="en-IN" dirty="0"/>
          </a:p>
        </p:txBody>
      </p:sp>
    </p:spTree>
    <p:extLst>
      <p:ext uri="{BB962C8B-B14F-4D97-AF65-F5344CB8AC3E}">
        <p14:creationId xmlns:p14="http://schemas.microsoft.com/office/powerpoint/2010/main" val="360743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wipe(left)">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wipe(left)">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wipe(left)">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wipe(left)">
                                      <p:cBhvr>
                                        <p:cTn id="5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AKS Setup</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1" y="356787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6" name="TextBox 5">
            <a:extLst>
              <a:ext uri="{FF2B5EF4-FFF2-40B4-BE49-F238E27FC236}">
                <a16:creationId xmlns:a16="http://schemas.microsoft.com/office/drawing/2014/main" id="{67670608-1666-2337-717E-FFA6E38F64ED}"/>
              </a:ext>
            </a:extLst>
          </p:cNvPr>
          <p:cNvSpPr txBox="1"/>
          <p:nvPr/>
        </p:nvSpPr>
        <p:spPr>
          <a:xfrm>
            <a:off x="828040" y="1358006"/>
            <a:ext cx="10241915" cy="523220"/>
          </a:xfrm>
          <a:prstGeom prst="rect">
            <a:avLst/>
          </a:prstGeom>
          <a:noFill/>
        </p:spPr>
        <p:txBody>
          <a:bodyPr wrap="square">
            <a:spAutoFit/>
          </a:bodyPr>
          <a:lstStyle/>
          <a:p>
            <a:r>
              <a:rPr lang="en-IN" sz="1400" dirty="0" err="1"/>
              <a:t>sudo</a:t>
            </a:r>
            <a:r>
              <a:rPr lang="en-IN" sz="1400" dirty="0"/>
              <a:t> rpm --import </a:t>
            </a:r>
            <a:r>
              <a:rPr lang="en-IN" sz="1400" dirty="0">
                <a:hlinkClick r:id="rId4"/>
              </a:rPr>
              <a:t>https://packages.microsoft.com/keys/microsoft.asc</a:t>
            </a:r>
            <a:endParaRPr lang="en-IN" sz="1400" dirty="0"/>
          </a:p>
          <a:p>
            <a:r>
              <a:rPr lang="es-ES" sz="1400" dirty="0"/>
              <a:t>sudo </a:t>
            </a:r>
            <a:r>
              <a:rPr lang="es-ES" sz="1400" dirty="0" err="1"/>
              <a:t>dnf</a:t>
            </a:r>
            <a:r>
              <a:rPr lang="es-ES" sz="1400" dirty="0"/>
              <a:t> </a:t>
            </a:r>
            <a:r>
              <a:rPr lang="es-ES" sz="1400" dirty="0" err="1"/>
              <a:t>install</a:t>
            </a:r>
            <a:r>
              <a:rPr lang="es-ES" sz="1400" dirty="0"/>
              <a:t> -y https://packages.microsoft.com/config/rhel/8/packages-microsoft-prod.rpm</a:t>
            </a:r>
            <a:endParaRPr lang="en-IN" sz="1400" dirty="0"/>
          </a:p>
        </p:txBody>
      </p:sp>
      <p:sp>
        <p:nvSpPr>
          <p:cNvPr id="8" name="TextBox 7">
            <a:extLst>
              <a:ext uri="{FF2B5EF4-FFF2-40B4-BE49-F238E27FC236}">
                <a16:creationId xmlns:a16="http://schemas.microsoft.com/office/drawing/2014/main" id="{A07B7478-FE35-4AD5-EC86-6E88C38EA183}"/>
              </a:ext>
            </a:extLst>
          </p:cNvPr>
          <p:cNvSpPr txBox="1"/>
          <p:nvPr/>
        </p:nvSpPr>
        <p:spPr>
          <a:xfrm>
            <a:off x="828040" y="1828562"/>
            <a:ext cx="6096000" cy="1600438"/>
          </a:xfrm>
          <a:prstGeom prst="rect">
            <a:avLst/>
          </a:prstGeom>
          <a:noFill/>
        </p:spPr>
        <p:txBody>
          <a:bodyPr wrap="square">
            <a:spAutoFit/>
          </a:bodyPr>
          <a:lstStyle/>
          <a:p>
            <a:r>
              <a:rPr lang="en-IN" sz="1400" dirty="0"/>
              <a:t>echo -e "[azure-cli]</a:t>
            </a:r>
          </a:p>
          <a:p>
            <a:r>
              <a:rPr lang="en-IN" sz="1400" dirty="0"/>
              <a:t>name=Azure CLI</a:t>
            </a:r>
          </a:p>
          <a:p>
            <a:r>
              <a:rPr lang="en-IN" sz="1400" dirty="0" err="1"/>
              <a:t>baseurl</a:t>
            </a:r>
            <a:r>
              <a:rPr lang="en-IN" sz="1400" dirty="0"/>
              <a:t>=https://packages.microsoft.com/yumrepos/azure-cli</a:t>
            </a:r>
          </a:p>
          <a:p>
            <a:r>
              <a:rPr lang="en-IN" sz="1400" dirty="0"/>
              <a:t>enabled=1</a:t>
            </a:r>
          </a:p>
          <a:p>
            <a:r>
              <a:rPr lang="en-IN" sz="1400" dirty="0" err="1"/>
              <a:t>gpgcheck</a:t>
            </a:r>
            <a:r>
              <a:rPr lang="en-IN" sz="1400" dirty="0"/>
              <a:t>=1</a:t>
            </a:r>
          </a:p>
          <a:p>
            <a:r>
              <a:rPr lang="en-IN" sz="1400" dirty="0" err="1"/>
              <a:t>gpgkey</a:t>
            </a:r>
            <a:r>
              <a:rPr lang="en-IN" sz="1400" dirty="0"/>
              <a:t>=https://packages.microsoft.com/keys/microsoft.asc" | </a:t>
            </a:r>
            <a:r>
              <a:rPr lang="en-IN" sz="1400" dirty="0" err="1"/>
              <a:t>sudo</a:t>
            </a:r>
            <a:r>
              <a:rPr lang="en-IN" sz="1400" dirty="0"/>
              <a:t> tee /etc/</a:t>
            </a:r>
            <a:r>
              <a:rPr lang="en-IN" sz="1400" dirty="0" err="1"/>
              <a:t>yum.repos.d</a:t>
            </a:r>
            <a:r>
              <a:rPr lang="en-IN" sz="1400" dirty="0"/>
              <a:t>/azure-</a:t>
            </a:r>
            <a:r>
              <a:rPr lang="en-IN" sz="1400" dirty="0" err="1"/>
              <a:t>cli.repo</a:t>
            </a:r>
            <a:endParaRPr lang="en-IN" sz="1400" dirty="0"/>
          </a:p>
        </p:txBody>
      </p:sp>
      <p:sp>
        <p:nvSpPr>
          <p:cNvPr id="13" name="TextBox 12">
            <a:extLst>
              <a:ext uri="{FF2B5EF4-FFF2-40B4-BE49-F238E27FC236}">
                <a16:creationId xmlns:a16="http://schemas.microsoft.com/office/drawing/2014/main" id="{3C84BB49-E59D-CE31-7D13-05FF306A4179}"/>
              </a:ext>
            </a:extLst>
          </p:cNvPr>
          <p:cNvSpPr txBox="1"/>
          <p:nvPr/>
        </p:nvSpPr>
        <p:spPr>
          <a:xfrm>
            <a:off x="828040" y="3503098"/>
            <a:ext cx="11292840" cy="2246769"/>
          </a:xfrm>
          <a:prstGeom prst="rect">
            <a:avLst/>
          </a:prstGeom>
          <a:noFill/>
        </p:spPr>
        <p:txBody>
          <a:bodyPr wrap="square">
            <a:spAutoFit/>
          </a:bodyPr>
          <a:lstStyle/>
          <a:p>
            <a:r>
              <a:rPr lang="en-IN" sz="1400" dirty="0" err="1"/>
              <a:t>sudo</a:t>
            </a:r>
            <a:r>
              <a:rPr lang="en-IN" sz="1400" dirty="0"/>
              <a:t> </a:t>
            </a:r>
            <a:r>
              <a:rPr lang="en-IN" sz="1400" dirty="0" err="1"/>
              <a:t>dnf</a:t>
            </a:r>
            <a:r>
              <a:rPr lang="en-IN" sz="1400" dirty="0"/>
              <a:t> install azure-cli</a:t>
            </a:r>
          </a:p>
          <a:p>
            <a:endParaRPr lang="en-IN" sz="1400" dirty="0"/>
          </a:p>
          <a:p>
            <a:r>
              <a:rPr lang="en-IN" sz="1400" dirty="0" err="1"/>
              <a:t>az</a:t>
            </a:r>
            <a:r>
              <a:rPr lang="en-IN" sz="1400" dirty="0"/>
              <a:t> login (make sure the VM time and your laptop time are in same </a:t>
            </a:r>
            <a:r>
              <a:rPr lang="en-IN" sz="1400" dirty="0" err="1"/>
              <a:t>timezone</a:t>
            </a:r>
            <a:r>
              <a:rPr lang="en-IN" sz="1400" dirty="0"/>
              <a:t>)</a:t>
            </a:r>
          </a:p>
          <a:p>
            <a:endParaRPr lang="en-IN" sz="1400" dirty="0"/>
          </a:p>
          <a:p>
            <a:r>
              <a:rPr lang="en-IN" sz="1400" dirty="0" err="1"/>
              <a:t>az</a:t>
            </a:r>
            <a:r>
              <a:rPr lang="en-IN" sz="1400" dirty="0"/>
              <a:t> </a:t>
            </a:r>
            <a:r>
              <a:rPr lang="en-IN" sz="1400" dirty="0" err="1"/>
              <a:t>acr</a:t>
            </a:r>
            <a:r>
              <a:rPr lang="en-IN" sz="1400" dirty="0"/>
              <a:t> login --name &lt;Container Registry name&gt;</a:t>
            </a:r>
          </a:p>
          <a:p>
            <a:r>
              <a:rPr lang="en-US" sz="1400" dirty="0" err="1"/>
              <a:t>az</a:t>
            </a:r>
            <a:r>
              <a:rPr lang="en-US" sz="1400" dirty="0"/>
              <a:t> </a:t>
            </a:r>
            <a:r>
              <a:rPr lang="en-US" sz="1400" dirty="0" err="1"/>
              <a:t>aks</a:t>
            </a:r>
            <a:r>
              <a:rPr lang="en-US" sz="1400" dirty="0"/>
              <a:t> get-credentials --resource-group </a:t>
            </a:r>
            <a:r>
              <a:rPr lang="en-US" sz="1400" dirty="0" err="1"/>
              <a:t>Phanindra_AKS_RG</a:t>
            </a:r>
            <a:r>
              <a:rPr lang="en-US" sz="1400" dirty="0"/>
              <a:t> --name aks-cluster-01</a:t>
            </a:r>
          </a:p>
          <a:p>
            <a:endParaRPr lang="en-US" sz="1400" dirty="0"/>
          </a:p>
          <a:p>
            <a:r>
              <a:rPr lang="en-US" sz="1400" dirty="0" err="1"/>
              <a:t>kubectl</a:t>
            </a:r>
            <a:r>
              <a:rPr lang="en-US" sz="1400" dirty="0"/>
              <a:t> create secret docker-registry </a:t>
            </a:r>
            <a:r>
              <a:rPr lang="en-US" sz="1400" dirty="0" err="1"/>
              <a:t>azcrsecret</a:t>
            </a:r>
            <a:r>
              <a:rPr lang="en-US" sz="1400" dirty="0"/>
              <a:t> --namespace default --docker-server=phanindraregistry.azurecr.io --docker-username=</a:t>
            </a:r>
            <a:r>
              <a:rPr lang="en-US" sz="1400" dirty="0" err="1"/>
              <a:t>phanindraregistry</a:t>
            </a:r>
            <a:r>
              <a:rPr lang="en-US" sz="1400" dirty="0"/>
              <a:t> --docker-password=xiMpD16FOGKO/+o+ANaPxKbllL1V9/GG</a:t>
            </a:r>
          </a:p>
          <a:p>
            <a:endParaRPr lang="en-IN" sz="1400" dirty="0"/>
          </a:p>
        </p:txBody>
      </p:sp>
      <p:sp>
        <p:nvSpPr>
          <p:cNvPr id="14" name="TextBox 13">
            <a:extLst>
              <a:ext uri="{FF2B5EF4-FFF2-40B4-BE49-F238E27FC236}">
                <a16:creationId xmlns:a16="http://schemas.microsoft.com/office/drawing/2014/main" id="{7ACC3239-D636-A004-E797-F4426E85117A}"/>
              </a:ext>
            </a:extLst>
          </p:cNvPr>
          <p:cNvSpPr txBox="1"/>
          <p:nvPr/>
        </p:nvSpPr>
        <p:spPr>
          <a:xfrm>
            <a:off x="828040" y="1029011"/>
            <a:ext cx="2447337" cy="307777"/>
          </a:xfrm>
          <a:prstGeom prst="rect">
            <a:avLst/>
          </a:prstGeom>
          <a:noFill/>
        </p:spPr>
        <p:txBody>
          <a:bodyPr wrap="square" rtlCol="0">
            <a:spAutoFit/>
          </a:bodyPr>
          <a:lstStyle/>
          <a:p>
            <a:r>
              <a:rPr lang="en-IN" sz="1400" b="1" dirty="0">
                <a:solidFill>
                  <a:schemeClr val="accent1">
                    <a:lumMod val="50000"/>
                  </a:schemeClr>
                </a:solidFill>
              </a:rPr>
              <a:t>Az </a:t>
            </a:r>
            <a:r>
              <a:rPr lang="en-IN" sz="1400" b="1" dirty="0" err="1">
                <a:solidFill>
                  <a:schemeClr val="accent1">
                    <a:lumMod val="50000"/>
                  </a:schemeClr>
                </a:solidFill>
              </a:rPr>
              <a:t>Cli</a:t>
            </a:r>
            <a:r>
              <a:rPr lang="en-IN" sz="1400" b="1" dirty="0">
                <a:solidFill>
                  <a:schemeClr val="accent1">
                    <a:lumMod val="50000"/>
                  </a:schemeClr>
                </a:solidFill>
              </a:rPr>
              <a:t> installation in centos 8.5</a:t>
            </a:r>
          </a:p>
        </p:txBody>
      </p:sp>
    </p:spTree>
    <p:extLst>
      <p:ext uri="{BB962C8B-B14F-4D97-AF65-F5344CB8AC3E}">
        <p14:creationId xmlns:p14="http://schemas.microsoft.com/office/powerpoint/2010/main" val="1056208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AKS Setup</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E25A6B-C40F-328A-837D-E94DE5801046}"/>
              </a:ext>
            </a:extLst>
          </p:cNvPr>
          <p:cNvSpPr txBox="1"/>
          <p:nvPr/>
        </p:nvSpPr>
        <p:spPr>
          <a:xfrm>
            <a:off x="786642" y="1299561"/>
            <a:ext cx="10132767" cy="307777"/>
          </a:xfrm>
          <a:prstGeom prst="rect">
            <a:avLst/>
          </a:prstGeom>
          <a:noFill/>
        </p:spPr>
        <p:txBody>
          <a:bodyPr wrap="square">
            <a:spAutoFit/>
          </a:bodyPr>
          <a:lstStyle/>
          <a:p>
            <a:r>
              <a:rPr lang="en-IN" sz="1400" dirty="0" err="1"/>
              <a:t>az</a:t>
            </a:r>
            <a:r>
              <a:rPr lang="en-IN" sz="1400" dirty="0"/>
              <a:t> </a:t>
            </a:r>
            <a:r>
              <a:rPr lang="en-IN" sz="1400" dirty="0" err="1"/>
              <a:t>aks</a:t>
            </a:r>
            <a:r>
              <a:rPr lang="en-IN" sz="1400" dirty="0"/>
              <a:t> update -n </a:t>
            </a:r>
            <a:r>
              <a:rPr lang="en-IN" sz="1400" dirty="0" err="1"/>
              <a:t>myAKSCluster</a:t>
            </a:r>
            <a:r>
              <a:rPr lang="en-IN" sz="1400" dirty="0"/>
              <a:t> -g </a:t>
            </a:r>
            <a:r>
              <a:rPr lang="en-IN" sz="1400" dirty="0" err="1"/>
              <a:t>myResourceGroup</a:t>
            </a:r>
            <a:r>
              <a:rPr lang="en-IN" sz="1400" dirty="0"/>
              <a:t> --attach-</a:t>
            </a:r>
            <a:r>
              <a:rPr lang="en-IN" sz="1400" dirty="0" err="1"/>
              <a:t>acr</a:t>
            </a:r>
            <a:r>
              <a:rPr lang="en-IN" sz="1400" dirty="0"/>
              <a:t> &lt;</a:t>
            </a:r>
            <a:r>
              <a:rPr lang="en-IN" sz="1400" dirty="0" err="1"/>
              <a:t>acr</a:t>
            </a:r>
            <a:r>
              <a:rPr lang="en-IN" sz="1400" dirty="0"/>
              <a:t>-name&gt;</a:t>
            </a:r>
          </a:p>
        </p:txBody>
      </p:sp>
      <p:sp>
        <p:nvSpPr>
          <p:cNvPr id="21" name="TextBox 20">
            <a:extLst>
              <a:ext uri="{FF2B5EF4-FFF2-40B4-BE49-F238E27FC236}">
                <a16:creationId xmlns:a16="http://schemas.microsoft.com/office/drawing/2014/main" id="{BB30D607-A832-B3F7-2C2A-ADD23EE203FC}"/>
              </a:ext>
            </a:extLst>
          </p:cNvPr>
          <p:cNvSpPr txBox="1"/>
          <p:nvPr/>
        </p:nvSpPr>
        <p:spPr>
          <a:xfrm>
            <a:off x="786640" y="994752"/>
            <a:ext cx="11091303" cy="307777"/>
          </a:xfrm>
          <a:prstGeom prst="rect">
            <a:avLst/>
          </a:prstGeom>
          <a:noFill/>
        </p:spPr>
        <p:txBody>
          <a:bodyPr wrap="square">
            <a:spAutoFit/>
          </a:bodyPr>
          <a:lstStyle/>
          <a:p>
            <a:pPr algn="l"/>
            <a:r>
              <a:rPr lang="en-US" sz="1400" b="1" i="0" dirty="0">
                <a:solidFill>
                  <a:schemeClr val="accent1">
                    <a:lumMod val="50000"/>
                  </a:schemeClr>
                </a:solidFill>
                <a:effectLst/>
              </a:rPr>
              <a:t>Configure ACR integration for existing AKS clusters (if not done during AKS installation)</a:t>
            </a:r>
          </a:p>
        </p:txBody>
      </p:sp>
      <p:sp>
        <p:nvSpPr>
          <p:cNvPr id="23" name="TextBox 22">
            <a:extLst>
              <a:ext uri="{FF2B5EF4-FFF2-40B4-BE49-F238E27FC236}">
                <a16:creationId xmlns:a16="http://schemas.microsoft.com/office/drawing/2014/main" id="{CD876B39-7A47-A4B2-DECB-0A37244A8D9A}"/>
              </a:ext>
            </a:extLst>
          </p:cNvPr>
          <p:cNvSpPr txBox="1"/>
          <p:nvPr/>
        </p:nvSpPr>
        <p:spPr>
          <a:xfrm>
            <a:off x="786641" y="2083064"/>
            <a:ext cx="6096000" cy="738664"/>
          </a:xfrm>
          <a:prstGeom prst="rect">
            <a:avLst/>
          </a:prstGeom>
          <a:noFill/>
        </p:spPr>
        <p:txBody>
          <a:bodyPr wrap="square">
            <a:spAutoFit/>
          </a:bodyPr>
          <a:lstStyle/>
          <a:p>
            <a:r>
              <a:rPr lang="en-IN" sz="1400" dirty="0"/>
              <a:t>docker build -t phanindraregistry.azurecr.io/demoapp:v1 .</a:t>
            </a:r>
          </a:p>
          <a:p>
            <a:r>
              <a:rPr lang="en-IN" sz="1400" dirty="0"/>
              <a:t>docker push phanindraregistry.azurecr.io/demoapp:v1</a:t>
            </a:r>
          </a:p>
          <a:p>
            <a:endParaRPr lang="en-IN" sz="1400" dirty="0"/>
          </a:p>
        </p:txBody>
      </p:sp>
      <p:sp>
        <p:nvSpPr>
          <p:cNvPr id="24" name="TextBox 23">
            <a:extLst>
              <a:ext uri="{FF2B5EF4-FFF2-40B4-BE49-F238E27FC236}">
                <a16:creationId xmlns:a16="http://schemas.microsoft.com/office/drawing/2014/main" id="{454623F5-0C37-9AD0-6017-72AA7D59274B}"/>
              </a:ext>
            </a:extLst>
          </p:cNvPr>
          <p:cNvSpPr txBox="1"/>
          <p:nvPr/>
        </p:nvSpPr>
        <p:spPr>
          <a:xfrm>
            <a:off x="786640" y="1713576"/>
            <a:ext cx="11091303" cy="307777"/>
          </a:xfrm>
          <a:prstGeom prst="rect">
            <a:avLst/>
          </a:prstGeom>
          <a:noFill/>
        </p:spPr>
        <p:txBody>
          <a:bodyPr wrap="square">
            <a:spAutoFit/>
          </a:bodyPr>
          <a:lstStyle/>
          <a:p>
            <a:pPr algn="l"/>
            <a:r>
              <a:rPr lang="en-US" sz="1400" b="1" i="0" dirty="0">
                <a:solidFill>
                  <a:schemeClr val="accent1">
                    <a:lumMod val="50000"/>
                  </a:schemeClr>
                </a:solidFill>
                <a:effectLst/>
              </a:rPr>
              <a:t>Build the docker image with th</a:t>
            </a:r>
            <a:r>
              <a:rPr lang="en-US" sz="1400" b="1" dirty="0">
                <a:solidFill>
                  <a:schemeClr val="accent1">
                    <a:lumMod val="50000"/>
                  </a:schemeClr>
                </a:solidFill>
              </a:rPr>
              <a:t>e registry path</a:t>
            </a:r>
            <a:endParaRPr lang="en-US" sz="1400" b="1" i="0" dirty="0">
              <a:solidFill>
                <a:schemeClr val="accent1">
                  <a:lumMod val="50000"/>
                </a:schemeClr>
              </a:solidFill>
              <a:effectLst/>
            </a:endParaRPr>
          </a:p>
        </p:txBody>
      </p:sp>
      <p:sp>
        <p:nvSpPr>
          <p:cNvPr id="27" name="TextBox 26">
            <a:extLst>
              <a:ext uri="{FF2B5EF4-FFF2-40B4-BE49-F238E27FC236}">
                <a16:creationId xmlns:a16="http://schemas.microsoft.com/office/drawing/2014/main" id="{47EE10E9-A646-F893-F40A-A9B2D2545CEC}"/>
              </a:ext>
            </a:extLst>
          </p:cNvPr>
          <p:cNvSpPr txBox="1"/>
          <p:nvPr/>
        </p:nvSpPr>
        <p:spPr>
          <a:xfrm>
            <a:off x="786640" y="2938487"/>
            <a:ext cx="10604260" cy="738664"/>
          </a:xfrm>
          <a:prstGeom prst="rect">
            <a:avLst/>
          </a:prstGeom>
          <a:noFill/>
        </p:spPr>
        <p:txBody>
          <a:bodyPr wrap="square">
            <a:spAutoFit/>
          </a:bodyPr>
          <a:lstStyle/>
          <a:p>
            <a:r>
              <a:rPr lang="en-IN" sz="1400" dirty="0"/>
              <a:t>curl -</a:t>
            </a:r>
            <a:r>
              <a:rPr lang="en-IN" sz="1400" dirty="0" err="1"/>
              <a:t>fsSL</a:t>
            </a:r>
            <a:r>
              <a:rPr lang="en-IN" sz="1400" dirty="0"/>
              <a:t> -o get_helm.sh </a:t>
            </a:r>
            <a:r>
              <a:rPr lang="en-IN" sz="1400" dirty="0">
                <a:hlinkClick r:id="rId4"/>
              </a:rPr>
              <a:t>https://raw.githubusercontent.com/helm/helm/main/scripts/get-helm-3</a:t>
            </a:r>
            <a:endParaRPr lang="en-IN" sz="1400" dirty="0"/>
          </a:p>
          <a:p>
            <a:r>
              <a:rPr lang="en-US" sz="1400" dirty="0" err="1"/>
              <a:t>chmod</a:t>
            </a:r>
            <a:r>
              <a:rPr lang="en-US" sz="1400" dirty="0"/>
              <a:t> 700 get_helm.sh</a:t>
            </a:r>
          </a:p>
          <a:p>
            <a:r>
              <a:rPr lang="en-IN" sz="1400" dirty="0"/>
              <a:t>./get_helm.sh</a:t>
            </a:r>
          </a:p>
        </p:txBody>
      </p:sp>
      <p:sp>
        <p:nvSpPr>
          <p:cNvPr id="28" name="TextBox 27">
            <a:extLst>
              <a:ext uri="{FF2B5EF4-FFF2-40B4-BE49-F238E27FC236}">
                <a16:creationId xmlns:a16="http://schemas.microsoft.com/office/drawing/2014/main" id="{BF022B93-21DD-B1AC-47C9-FE6FAB15BBAC}"/>
              </a:ext>
            </a:extLst>
          </p:cNvPr>
          <p:cNvSpPr txBox="1"/>
          <p:nvPr/>
        </p:nvSpPr>
        <p:spPr>
          <a:xfrm>
            <a:off x="763540" y="2659215"/>
            <a:ext cx="11091303" cy="307777"/>
          </a:xfrm>
          <a:prstGeom prst="rect">
            <a:avLst/>
          </a:prstGeom>
          <a:noFill/>
        </p:spPr>
        <p:txBody>
          <a:bodyPr wrap="square">
            <a:spAutoFit/>
          </a:bodyPr>
          <a:lstStyle/>
          <a:p>
            <a:pPr algn="l"/>
            <a:r>
              <a:rPr lang="en-US" sz="1400" b="1" i="0" dirty="0">
                <a:solidFill>
                  <a:schemeClr val="accent1">
                    <a:lumMod val="50000"/>
                  </a:schemeClr>
                </a:solidFill>
                <a:effectLst/>
              </a:rPr>
              <a:t>Helm Installation</a:t>
            </a:r>
          </a:p>
        </p:txBody>
      </p:sp>
      <p:sp>
        <p:nvSpPr>
          <p:cNvPr id="30" name="TextBox 29">
            <a:extLst>
              <a:ext uri="{FF2B5EF4-FFF2-40B4-BE49-F238E27FC236}">
                <a16:creationId xmlns:a16="http://schemas.microsoft.com/office/drawing/2014/main" id="{14E115E2-46BC-DD48-B294-1FFEC0DB530C}"/>
              </a:ext>
            </a:extLst>
          </p:cNvPr>
          <p:cNvSpPr txBox="1"/>
          <p:nvPr/>
        </p:nvSpPr>
        <p:spPr>
          <a:xfrm>
            <a:off x="763540" y="4106135"/>
            <a:ext cx="10782299" cy="1815882"/>
          </a:xfrm>
          <a:prstGeom prst="rect">
            <a:avLst/>
          </a:prstGeom>
          <a:noFill/>
        </p:spPr>
        <p:txBody>
          <a:bodyPr wrap="square">
            <a:spAutoFit/>
          </a:bodyPr>
          <a:lstStyle/>
          <a:p>
            <a:r>
              <a:rPr lang="en-IN" sz="1400" dirty="0"/>
              <a:t>NAMESPACE=ingress-basic</a:t>
            </a:r>
          </a:p>
          <a:p>
            <a:r>
              <a:rPr lang="en-IN" sz="1400" dirty="0"/>
              <a:t>helm repo add ingress-nginx https://kubernetes.github.io/ingress-nginx</a:t>
            </a:r>
          </a:p>
          <a:p>
            <a:r>
              <a:rPr lang="en-IN" sz="1400" dirty="0"/>
              <a:t>helm repo update</a:t>
            </a:r>
          </a:p>
          <a:p>
            <a:endParaRPr lang="en-IN" sz="1400" dirty="0"/>
          </a:p>
          <a:p>
            <a:r>
              <a:rPr lang="en-IN" sz="1400" dirty="0"/>
              <a:t>helm install ingress-nginx ingress-nginx/ingress-nginx \</a:t>
            </a:r>
          </a:p>
          <a:p>
            <a:r>
              <a:rPr lang="en-IN" sz="1400" dirty="0"/>
              <a:t>  --create-namespace \</a:t>
            </a:r>
          </a:p>
          <a:p>
            <a:r>
              <a:rPr lang="en-IN" sz="1400" dirty="0"/>
              <a:t>  --namespace $NAMESPACE \</a:t>
            </a:r>
          </a:p>
          <a:p>
            <a:r>
              <a:rPr lang="en-IN" sz="1400" dirty="0"/>
              <a:t>  --set </a:t>
            </a:r>
            <a:r>
              <a:rPr lang="en-IN" sz="1400" dirty="0" err="1"/>
              <a:t>controller.service.annotations."service</a:t>
            </a:r>
            <a:r>
              <a:rPr lang="en-IN" sz="1400" dirty="0"/>
              <a:t>\.beta\.</a:t>
            </a:r>
            <a:r>
              <a:rPr lang="en-IN" sz="1400" dirty="0" err="1"/>
              <a:t>kubernetes</a:t>
            </a:r>
            <a:r>
              <a:rPr lang="en-IN" sz="1400" dirty="0"/>
              <a:t>\.io/azure-load-balancer-health-probe-request-path"=/</a:t>
            </a:r>
            <a:r>
              <a:rPr lang="en-IN" sz="1400" dirty="0" err="1"/>
              <a:t>healthz</a:t>
            </a:r>
            <a:endParaRPr lang="en-IN" sz="1400" dirty="0"/>
          </a:p>
        </p:txBody>
      </p:sp>
      <p:sp>
        <p:nvSpPr>
          <p:cNvPr id="31" name="TextBox 30">
            <a:extLst>
              <a:ext uri="{FF2B5EF4-FFF2-40B4-BE49-F238E27FC236}">
                <a16:creationId xmlns:a16="http://schemas.microsoft.com/office/drawing/2014/main" id="{9DA5AFBA-8F17-59E7-54DF-41993B77AAC4}"/>
              </a:ext>
            </a:extLst>
          </p:cNvPr>
          <p:cNvSpPr txBox="1"/>
          <p:nvPr/>
        </p:nvSpPr>
        <p:spPr>
          <a:xfrm>
            <a:off x="763539" y="3737120"/>
            <a:ext cx="11091303" cy="307777"/>
          </a:xfrm>
          <a:prstGeom prst="rect">
            <a:avLst/>
          </a:prstGeom>
          <a:noFill/>
        </p:spPr>
        <p:txBody>
          <a:bodyPr wrap="square">
            <a:spAutoFit/>
          </a:bodyPr>
          <a:lstStyle/>
          <a:p>
            <a:pPr algn="l"/>
            <a:r>
              <a:rPr lang="en-US" sz="1400" b="1" i="0" dirty="0">
                <a:solidFill>
                  <a:schemeClr val="accent1">
                    <a:lumMod val="50000"/>
                  </a:schemeClr>
                </a:solidFill>
                <a:effectLst/>
              </a:rPr>
              <a:t>Nginx Installation</a:t>
            </a:r>
          </a:p>
        </p:txBody>
      </p:sp>
    </p:spTree>
    <p:extLst>
      <p:ext uri="{BB962C8B-B14F-4D97-AF65-F5344CB8AC3E}">
        <p14:creationId xmlns:p14="http://schemas.microsoft.com/office/powerpoint/2010/main" val="1808773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Application Gateway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A browser using the app gateway to access the backend pool.">
            <a:extLst>
              <a:ext uri="{FF2B5EF4-FFF2-40B4-BE49-F238E27FC236}">
                <a16:creationId xmlns:a16="http://schemas.microsoft.com/office/drawing/2014/main" id="{F62B3A90-DA71-A882-971B-190A9E262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365" y="1376680"/>
            <a:ext cx="101536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0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OSI Model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D52A436C-38ED-8E9C-8C73-AAA5C4C411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68" t="1468" r="32013" b="1414"/>
          <a:stretch/>
        </p:blipFill>
        <p:spPr bwMode="auto">
          <a:xfrm>
            <a:off x="2509520" y="1030279"/>
            <a:ext cx="2282472" cy="41324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0258F6C3-0002-D321-97C2-0A19A97B59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68" t="1468" r="32013" b="1414"/>
          <a:stretch/>
        </p:blipFill>
        <p:spPr bwMode="auto">
          <a:xfrm>
            <a:off x="7284720" y="1030280"/>
            <a:ext cx="2282472" cy="413243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or: Elbow 5">
            <a:extLst>
              <a:ext uri="{FF2B5EF4-FFF2-40B4-BE49-F238E27FC236}">
                <a16:creationId xmlns:a16="http://schemas.microsoft.com/office/drawing/2014/main" id="{284C7020-0BFA-4BF5-2B69-39AF2D0B93B7}"/>
              </a:ext>
            </a:extLst>
          </p:cNvPr>
          <p:cNvCxnSpPr>
            <a:stCxn id="9" idx="2"/>
            <a:endCxn id="14" idx="2"/>
          </p:cNvCxnSpPr>
          <p:nvPr/>
        </p:nvCxnSpPr>
        <p:spPr>
          <a:xfrm rot="16200000" flipH="1">
            <a:off x="6038356" y="2775110"/>
            <a:ext cx="1" cy="4775200"/>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61F0101-0C7D-4DB4-53A9-2FA4529D6A89}"/>
              </a:ext>
            </a:extLst>
          </p:cNvPr>
          <p:cNvSpPr txBox="1"/>
          <p:nvPr/>
        </p:nvSpPr>
        <p:spPr>
          <a:xfrm>
            <a:off x="1133759" y="4639491"/>
            <a:ext cx="1585627" cy="523220"/>
          </a:xfrm>
          <a:prstGeom prst="rect">
            <a:avLst/>
          </a:prstGeom>
          <a:noFill/>
        </p:spPr>
        <p:txBody>
          <a:bodyPr wrap="none" rtlCol="0">
            <a:spAutoFit/>
          </a:bodyPr>
          <a:lstStyle/>
          <a:p>
            <a:r>
              <a:rPr lang="en-IN" sz="1400" dirty="0"/>
              <a:t>Bit Synchronization</a:t>
            </a:r>
          </a:p>
          <a:p>
            <a:r>
              <a:rPr lang="en-IN" sz="1400" dirty="0"/>
              <a:t>Bit Rate Control</a:t>
            </a:r>
          </a:p>
        </p:txBody>
      </p:sp>
      <p:sp>
        <p:nvSpPr>
          <p:cNvPr id="18" name="TextBox 17">
            <a:extLst>
              <a:ext uri="{FF2B5EF4-FFF2-40B4-BE49-F238E27FC236}">
                <a16:creationId xmlns:a16="http://schemas.microsoft.com/office/drawing/2014/main" id="{5F028FB3-4B0F-3E67-518B-B250CBB92995}"/>
              </a:ext>
            </a:extLst>
          </p:cNvPr>
          <p:cNvSpPr txBox="1"/>
          <p:nvPr/>
        </p:nvSpPr>
        <p:spPr>
          <a:xfrm>
            <a:off x="1733795" y="4171697"/>
            <a:ext cx="775725" cy="307777"/>
          </a:xfrm>
          <a:prstGeom prst="rect">
            <a:avLst/>
          </a:prstGeom>
          <a:noFill/>
        </p:spPr>
        <p:txBody>
          <a:bodyPr wrap="none" rtlCol="0">
            <a:spAutoFit/>
          </a:bodyPr>
          <a:lstStyle/>
          <a:p>
            <a:r>
              <a:rPr lang="en-IN" sz="1400" dirty="0"/>
              <a:t>Framing</a:t>
            </a:r>
          </a:p>
        </p:txBody>
      </p:sp>
      <p:sp>
        <p:nvSpPr>
          <p:cNvPr id="19" name="TextBox 18">
            <a:extLst>
              <a:ext uri="{FF2B5EF4-FFF2-40B4-BE49-F238E27FC236}">
                <a16:creationId xmlns:a16="http://schemas.microsoft.com/office/drawing/2014/main" id="{1697CB95-D87A-4C59-6922-EEA55D667E22}"/>
              </a:ext>
            </a:extLst>
          </p:cNvPr>
          <p:cNvSpPr txBox="1"/>
          <p:nvPr/>
        </p:nvSpPr>
        <p:spPr>
          <a:xfrm>
            <a:off x="9682976" y="4171696"/>
            <a:ext cx="1608902" cy="307777"/>
          </a:xfrm>
          <a:prstGeom prst="rect">
            <a:avLst/>
          </a:prstGeom>
          <a:noFill/>
        </p:spPr>
        <p:txBody>
          <a:bodyPr wrap="none" rtlCol="0">
            <a:spAutoFit/>
          </a:bodyPr>
          <a:lstStyle/>
          <a:p>
            <a:r>
              <a:rPr lang="en-IN" sz="1400" dirty="0"/>
              <a:t>Physical Addressing</a:t>
            </a:r>
          </a:p>
        </p:txBody>
      </p:sp>
      <p:sp>
        <p:nvSpPr>
          <p:cNvPr id="20" name="TextBox 19">
            <a:extLst>
              <a:ext uri="{FF2B5EF4-FFF2-40B4-BE49-F238E27FC236}">
                <a16:creationId xmlns:a16="http://schemas.microsoft.com/office/drawing/2014/main" id="{10CD7FBB-7075-F2DE-4119-AA09E9B998A7}"/>
              </a:ext>
            </a:extLst>
          </p:cNvPr>
          <p:cNvSpPr txBox="1"/>
          <p:nvPr/>
        </p:nvSpPr>
        <p:spPr>
          <a:xfrm>
            <a:off x="9682480" y="4639489"/>
            <a:ext cx="1585627" cy="523220"/>
          </a:xfrm>
          <a:prstGeom prst="rect">
            <a:avLst/>
          </a:prstGeom>
          <a:noFill/>
        </p:spPr>
        <p:txBody>
          <a:bodyPr wrap="none" rtlCol="0">
            <a:spAutoFit/>
          </a:bodyPr>
          <a:lstStyle/>
          <a:p>
            <a:r>
              <a:rPr lang="en-IN" sz="1400" dirty="0"/>
              <a:t>Bit Synchronization</a:t>
            </a:r>
          </a:p>
          <a:p>
            <a:r>
              <a:rPr lang="en-IN" sz="1400" dirty="0"/>
              <a:t>Bit Rate Control</a:t>
            </a:r>
          </a:p>
        </p:txBody>
      </p:sp>
      <p:sp>
        <p:nvSpPr>
          <p:cNvPr id="21" name="TextBox 20">
            <a:extLst>
              <a:ext uri="{FF2B5EF4-FFF2-40B4-BE49-F238E27FC236}">
                <a16:creationId xmlns:a16="http://schemas.microsoft.com/office/drawing/2014/main" id="{324A78E2-9247-A5E4-5ED0-FD69F6F51654}"/>
              </a:ext>
            </a:extLst>
          </p:cNvPr>
          <p:cNvSpPr txBox="1"/>
          <p:nvPr/>
        </p:nvSpPr>
        <p:spPr>
          <a:xfrm>
            <a:off x="1172623" y="3392299"/>
            <a:ext cx="1528945" cy="523220"/>
          </a:xfrm>
          <a:prstGeom prst="rect">
            <a:avLst/>
          </a:prstGeom>
          <a:noFill/>
        </p:spPr>
        <p:txBody>
          <a:bodyPr wrap="none" rtlCol="0">
            <a:spAutoFit/>
          </a:bodyPr>
          <a:lstStyle/>
          <a:p>
            <a:pPr algn="r"/>
            <a:r>
              <a:rPr lang="en-IN" sz="1400" dirty="0"/>
              <a:t>Routing</a:t>
            </a:r>
          </a:p>
          <a:p>
            <a:pPr algn="r"/>
            <a:r>
              <a:rPr lang="en-IN" sz="1400" dirty="0"/>
              <a:t>Logical Addressing</a:t>
            </a:r>
          </a:p>
        </p:txBody>
      </p:sp>
      <p:sp>
        <p:nvSpPr>
          <p:cNvPr id="22" name="TextBox 21">
            <a:extLst>
              <a:ext uri="{FF2B5EF4-FFF2-40B4-BE49-F238E27FC236}">
                <a16:creationId xmlns:a16="http://schemas.microsoft.com/office/drawing/2014/main" id="{1D6CC67E-2CA6-BFFA-0B22-B0F5BE84E48A}"/>
              </a:ext>
            </a:extLst>
          </p:cNvPr>
          <p:cNvSpPr txBox="1"/>
          <p:nvPr/>
        </p:nvSpPr>
        <p:spPr>
          <a:xfrm>
            <a:off x="9644584" y="3494241"/>
            <a:ext cx="1528945" cy="523220"/>
          </a:xfrm>
          <a:prstGeom prst="rect">
            <a:avLst/>
          </a:prstGeom>
          <a:noFill/>
        </p:spPr>
        <p:txBody>
          <a:bodyPr wrap="none" rtlCol="0">
            <a:spAutoFit/>
          </a:bodyPr>
          <a:lstStyle/>
          <a:p>
            <a:r>
              <a:rPr lang="en-IN" sz="1400" dirty="0"/>
              <a:t>Routing</a:t>
            </a:r>
          </a:p>
          <a:p>
            <a:r>
              <a:rPr lang="en-IN" sz="1400" dirty="0"/>
              <a:t>Logical Addressing</a:t>
            </a:r>
          </a:p>
        </p:txBody>
      </p:sp>
      <p:sp>
        <p:nvSpPr>
          <p:cNvPr id="23" name="TextBox 22">
            <a:extLst>
              <a:ext uri="{FF2B5EF4-FFF2-40B4-BE49-F238E27FC236}">
                <a16:creationId xmlns:a16="http://schemas.microsoft.com/office/drawing/2014/main" id="{E044ACD8-0AAE-97B9-C073-19CC04B0C7E1}"/>
              </a:ext>
            </a:extLst>
          </p:cNvPr>
          <p:cNvSpPr txBox="1"/>
          <p:nvPr/>
        </p:nvSpPr>
        <p:spPr>
          <a:xfrm>
            <a:off x="1306080" y="2803357"/>
            <a:ext cx="1337675" cy="523220"/>
          </a:xfrm>
          <a:prstGeom prst="rect">
            <a:avLst/>
          </a:prstGeom>
          <a:noFill/>
        </p:spPr>
        <p:txBody>
          <a:bodyPr wrap="none" rtlCol="0">
            <a:spAutoFit/>
          </a:bodyPr>
          <a:lstStyle/>
          <a:p>
            <a:pPr algn="r"/>
            <a:r>
              <a:rPr lang="en-IN" sz="1400" dirty="0"/>
              <a:t>Segmentation</a:t>
            </a:r>
          </a:p>
          <a:p>
            <a:pPr algn="r"/>
            <a:r>
              <a:rPr lang="en-IN" sz="1400" dirty="0"/>
              <a:t>Port Addressing</a:t>
            </a:r>
          </a:p>
        </p:txBody>
      </p:sp>
      <p:sp>
        <p:nvSpPr>
          <p:cNvPr id="24" name="TextBox 23">
            <a:extLst>
              <a:ext uri="{FF2B5EF4-FFF2-40B4-BE49-F238E27FC236}">
                <a16:creationId xmlns:a16="http://schemas.microsoft.com/office/drawing/2014/main" id="{CD5388B9-E346-7D34-80D1-3A9FC0276ED6}"/>
              </a:ext>
            </a:extLst>
          </p:cNvPr>
          <p:cNvSpPr txBox="1"/>
          <p:nvPr/>
        </p:nvSpPr>
        <p:spPr>
          <a:xfrm>
            <a:off x="9623132" y="2847201"/>
            <a:ext cx="1337675" cy="523220"/>
          </a:xfrm>
          <a:prstGeom prst="rect">
            <a:avLst/>
          </a:prstGeom>
          <a:noFill/>
        </p:spPr>
        <p:txBody>
          <a:bodyPr wrap="none" rtlCol="0">
            <a:spAutoFit/>
          </a:bodyPr>
          <a:lstStyle/>
          <a:p>
            <a:r>
              <a:rPr lang="en-IN" sz="1400" dirty="0"/>
              <a:t>Reassembling</a:t>
            </a:r>
          </a:p>
          <a:p>
            <a:r>
              <a:rPr lang="en-IN" sz="1400" dirty="0"/>
              <a:t>Port Addressing</a:t>
            </a:r>
          </a:p>
        </p:txBody>
      </p:sp>
      <p:sp>
        <p:nvSpPr>
          <p:cNvPr id="25" name="TextBox 24">
            <a:extLst>
              <a:ext uri="{FF2B5EF4-FFF2-40B4-BE49-F238E27FC236}">
                <a16:creationId xmlns:a16="http://schemas.microsoft.com/office/drawing/2014/main" id="{FD90E88B-AD3D-6FE1-BD9A-20F33760F8C7}"/>
              </a:ext>
            </a:extLst>
          </p:cNvPr>
          <p:cNvSpPr txBox="1"/>
          <p:nvPr/>
        </p:nvSpPr>
        <p:spPr>
          <a:xfrm>
            <a:off x="494513" y="2247276"/>
            <a:ext cx="2206886" cy="523220"/>
          </a:xfrm>
          <a:prstGeom prst="rect">
            <a:avLst/>
          </a:prstGeom>
          <a:noFill/>
        </p:spPr>
        <p:txBody>
          <a:bodyPr wrap="none" rtlCol="0">
            <a:spAutoFit/>
          </a:bodyPr>
          <a:lstStyle/>
          <a:p>
            <a:pPr algn="r"/>
            <a:r>
              <a:rPr lang="en-IN" sz="1400" dirty="0"/>
              <a:t>Session establishment, </a:t>
            </a:r>
          </a:p>
          <a:p>
            <a:pPr algn="r"/>
            <a:r>
              <a:rPr lang="en-IN" sz="1400" dirty="0"/>
              <a:t>maintenance &amp; termination</a:t>
            </a:r>
          </a:p>
        </p:txBody>
      </p:sp>
      <p:sp>
        <p:nvSpPr>
          <p:cNvPr id="27" name="TextBox 26">
            <a:extLst>
              <a:ext uri="{FF2B5EF4-FFF2-40B4-BE49-F238E27FC236}">
                <a16:creationId xmlns:a16="http://schemas.microsoft.com/office/drawing/2014/main" id="{BE1EC794-C97A-E933-23ED-49E22E96CDBC}"/>
              </a:ext>
            </a:extLst>
          </p:cNvPr>
          <p:cNvSpPr txBox="1"/>
          <p:nvPr/>
        </p:nvSpPr>
        <p:spPr>
          <a:xfrm>
            <a:off x="9623132" y="2258259"/>
            <a:ext cx="2206886" cy="523220"/>
          </a:xfrm>
          <a:prstGeom prst="rect">
            <a:avLst/>
          </a:prstGeom>
          <a:noFill/>
        </p:spPr>
        <p:txBody>
          <a:bodyPr wrap="none" rtlCol="0">
            <a:spAutoFit/>
          </a:bodyPr>
          <a:lstStyle/>
          <a:p>
            <a:r>
              <a:rPr lang="en-IN" sz="1400" dirty="0"/>
              <a:t>Session establishment, </a:t>
            </a:r>
          </a:p>
          <a:p>
            <a:r>
              <a:rPr lang="en-IN" sz="1400" dirty="0"/>
              <a:t>maintenance &amp; termination</a:t>
            </a:r>
          </a:p>
        </p:txBody>
      </p:sp>
      <p:sp>
        <p:nvSpPr>
          <p:cNvPr id="28" name="TextBox 27">
            <a:extLst>
              <a:ext uri="{FF2B5EF4-FFF2-40B4-BE49-F238E27FC236}">
                <a16:creationId xmlns:a16="http://schemas.microsoft.com/office/drawing/2014/main" id="{8292E4EE-A5A9-26CD-1914-BE9F480BEA4D}"/>
              </a:ext>
            </a:extLst>
          </p:cNvPr>
          <p:cNvSpPr txBox="1"/>
          <p:nvPr/>
        </p:nvSpPr>
        <p:spPr>
          <a:xfrm>
            <a:off x="1572408" y="1472625"/>
            <a:ext cx="1134478" cy="738664"/>
          </a:xfrm>
          <a:prstGeom prst="rect">
            <a:avLst/>
          </a:prstGeom>
          <a:noFill/>
        </p:spPr>
        <p:txBody>
          <a:bodyPr wrap="none" rtlCol="0">
            <a:spAutoFit/>
          </a:bodyPr>
          <a:lstStyle/>
          <a:p>
            <a:pPr algn="r"/>
            <a:r>
              <a:rPr lang="en-IN" sz="1400" dirty="0"/>
              <a:t>Translation</a:t>
            </a:r>
          </a:p>
          <a:p>
            <a:pPr algn="r"/>
            <a:r>
              <a:rPr lang="en-IN" sz="1400" dirty="0"/>
              <a:t>Encryption</a:t>
            </a:r>
          </a:p>
          <a:p>
            <a:pPr algn="r"/>
            <a:r>
              <a:rPr lang="en-IN" sz="1400" dirty="0"/>
              <a:t>Compression</a:t>
            </a:r>
          </a:p>
        </p:txBody>
      </p:sp>
      <p:sp>
        <p:nvSpPr>
          <p:cNvPr id="29" name="TextBox 28">
            <a:extLst>
              <a:ext uri="{FF2B5EF4-FFF2-40B4-BE49-F238E27FC236}">
                <a16:creationId xmlns:a16="http://schemas.microsoft.com/office/drawing/2014/main" id="{7B848B00-43DC-4748-6B5A-BB35B7FBD392}"/>
              </a:ext>
            </a:extLst>
          </p:cNvPr>
          <p:cNvSpPr txBox="1"/>
          <p:nvPr/>
        </p:nvSpPr>
        <p:spPr>
          <a:xfrm>
            <a:off x="9617261" y="1767673"/>
            <a:ext cx="991105" cy="307777"/>
          </a:xfrm>
          <a:prstGeom prst="rect">
            <a:avLst/>
          </a:prstGeom>
          <a:noFill/>
        </p:spPr>
        <p:txBody>
          <a:bodyPr wrap="none" rtlCol="0">
            <a:spAutoFit/>
          </a:bodyPr>
          <a:lstStyle/>
          <a:p>
            <a:pPr algn="r"/>
            <a:r>
              <a:rPr lang="en-IN" sz="1400" dirty="0"/>
              <a:t>Decryption</a:t>
            </a:r>
          </a:p>
        </p:txBody>
      </p:sp>
      <p:sp>
        <p:nvSpPr>
          <p:cNvPr id="30" name="TextBox 29">
            <a:extLst>
              <a:ext uri="{FF2B5EF4-FFF2-40B4-BE49-F238E27FC236}">
                <a16:creationId xmlns:a16="http://schemas.microsoft.com/office/drawing/2014/main" id="{B5D25E93-4E63-E82D-AFE4-DF23F27BC136}"/>
              </a:ext>
            </a:extLst>
          </p:cNvPr>
          <p:cNvSpPr txBox="1"/>
          <p:nvPr/>
        </p:nvSpPr>
        <p:spPr>
          <a:xfrm>
            <a:off x="189850" y="1122733"/>
            <a:ext cx="2224135" cy="307777"/>
          </a:xfrm>
          <a:prstGeom prst="rect">
            <a:avLst/>
          </a:prstGeom>
          <a:noFill/>
        </p:spPr>
        <p:txBody>
          <a:bodyPr wrap="none" rtlCol="0">
            <a:spAutoFit/>
          </a:bodyPr>
          <a:lstStyle/>
          <a:p>
            <a:pPr algn="r"/>
            <a:r>
              <a:rPr lang="en-IN" sz="1400" dirty="0"/>
              <a:t>Browser, messaging System </a:t>
            </a:r>
          </a:p>
        </p:txBody>
      </p:sp>
      <p:sp>
        <p:nvSpPr>
          <p:cNvPr id="31" name="TextBox 30">
            <a:extLst>
              <a:ext uri="{FF2B5EF4-FFF2-40B4-BE49-F238E27FC236}">
                <a16:creationId xmlns:a16="http://schemas.microsoft.com/office/drawing/2014/main" id="{B53EB7AC-CE65-B195-FCAD-E6B225771B1B}"/>
              </a:ext>
            </a:extLst>
          </p:cNvPr>
          <p:cNvSpPr txBox="1"/>
          <p:nvPr/>
        </p:nvSpPr>
        <p:spPr>
          <a:xfrm>
            <a:off x="9567192" y="1139944"/>
            <a:ext cx="2224135" cy="307777"/>
          </a:xfrm>
          <a:prstGeom prst="rect">
            <a:avLst/>
          </a:prstGeom>
          <a:noFill/>
        </p:spPr>
        <p:txBody>
          <a:bodyPr wrap="none" rtlCol="0">
            <a:spAutoFit/>
          </a:bodyPr>
          <a:lstStyle/>
          <a:p>
            <a:pPr algn="r"/>
            <a:r>
              <a:rPr lang="en-IN" sz="1400" dirty="0"/>
              <a:t>Browser, messaging System </a:t>
            </a:r>
          </a:p>
        </p:txBody>
      </p:sp>
    </p:spTree>
    <p:extLst>
      <p:ext uri="{BB962C8B-B14F-4D97-AF65-F5344CB8AC3E}">
        <p14:creationId xmlns:p14="http://schemas.microsoft.com/office/powerpoint/2010/main" val="204624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left)">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left)">
                                      <p:cBhvr>
                                        <p:cTn id="8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19" grpId="0"/>
      <p:bldP spid="20" grpId="0"/>
      <p:bldP spid="21" grpId="0"/>
      <p:bldP spid="22" grpId="0"/>
      <p:bldP spid="23" grpId="0"/>
      <p:bldP spid="24" grpId="0"/>
      <p:bldP spid="25" grpId="0"/>
      <p:bldP spid="27" grpId="0"/>
      <p:bldP spid="28" grpId="0"/>
      <p:bldP spid="29"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Application Gateway Path Based Routing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Diagram of path-based routing.">
            <a:extLst>
              <a:ext uri="{FF2B5EF4-FFF2-40B4-BE49-F238E27FC236}">
                <a16:creationId xmlns:a16="http://schemas.microsoft.com/office/drawing/2014/main" id="{568F0BD8-9267-7CD4-4AC6-6D929D5DDE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1539875"/>
            <a:ext cx="508635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5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Application Gateway Multi Site Routing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Diagram of multiple site routing.">
            <a:extLst>
              <a:ext uri="{FF2B5EF4-FFF2-40B4-BE49-F238E27FC236}">
                <a16:creationId xmlns:a16="http://schemas.microsoft.com/office/drawing/2014/main" id="{4E008DFE-3228-79EF-B30D-47C4312F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1685925"/>
            <a:ext cx="524827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35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Application Gateway Other Features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185112-16A7-F35D-E2FF-D1420D71DCAB}"/>
              </a:ext>
            </a:extLst>
          </p:cNvPr>
          <p:cNvSpPr txBox="1"/>
          <p:nvPr/>
        </p:nvSpPr>
        <p:spPr>
          <a:xfrm>
            <a:off x="1216732" y="1384499"/>
            <a:ext cx="7920037" cy="1600438"/>
          </a:xfrm>
          <a:prstGeom prst="rect">
            <a:avLst/>
          </a:prstGeom>
          <a:noFill/>
        </p:spPr>
        <p:txBody>
          <a:bodyPr wrap="square">
            <a:spAutoFit/>
          </a:bodyPr>
          <a:lstStyle/>
          <a:p>
            <a:pPr algn="l">
              <a:buFont typeface="Arial" panose="020B0604020202020204" pitchFamily="34" charset="0"/>
              <a:buChar char="•"/>
            </a:pPr>
            <a:r>
              <a:rPr lang="en-US" sz="1400" b="1" i="0" dirty="0">
                <a:solidFill>
                  <a:srgbClr val="171717"/>
                </a:solidFill>
                <a:effectLst/>
              </a:rPr>
              <a:t>Redirection</a:t>
            </a:r>
            <a:r>
              <a:rPr lang="en-US" sz="1400" b="0" i="0" dirty="0">
                <a:solidFill>
                  <a:srgbClr val="171717"/>
                </a:solidFill>
                <a:effectLst/>
              </a:rPr>
              <a:t>. Redirection can be used to another site, or from HTTP to HTTPS.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Rewrite HTTP headers</a:t>
            </a:r>
            <a:r>
              <a:rPr lang="en-US" sz="1400" b="0" i="0" dirty="0">
                <a:solidFill>
                  <a:srgbClr val="171717"/>
                </a:solidFill>
                <a:effectLst/>
              </a:rPr>
              <a:t>. HTTP headers allow the client and server to pass parameter information with the request or the response.</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Custom error pages</a:t>
            </a:r>
            <a:r>
              <a:rPr lang="en-US" sz="1400" b="0" i="0" dirty="0">
                <a:solidFill>
                  <a:srgbClr val="171717"/>
                </a:solidFill>
                <a:effectLst/>
              </a:rPr>
              <a:t>. Application Gateway allows you to create custom error pages instead of displaying default error pages. You can use your own branding and layout using a custom error page.</a:t>
            </a:r>
          </a:p>
        </p:txBody>
      </p:sp>
    </p:spTree>
    <p:extLst>
      <p:ext uri="{BB962C8B-B14F-4D97-AF65-F5344CB8AC3E}">
        <p14:creationId xmlns:p14="http://schemas.microsoft.com/office/powerpoint/2010/main" val="402715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wipe(left)">
                                      <p:cBhvr>
                                        <p:cTn id="10" dur="500"/>
                                        <p:tgtEl>
                                          <p:spTgt spid="9">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wipe(left)">
                                      <p:cBhvr>
                                        <p:cTn id="1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Application Gateway Setup</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descr="Flowchart for app gateway processing.">
            <a:extLst>
              <a:ext uri="{FF2B5EF4-FFF2-40B4-BE49-F238E27FC236}">
                <a16:creationId xmlns:a16="http://schemas.microsoft.com/office/drawing/2014/main" id="{FA2DB4DE-62E9-23A1-BAF4-674D72457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4" y="1095375"/>
            <a:ext cx="821055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AKS Storage Classes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DA5AFBA-8F17-59E7-54DF-41993B77AAC4}"/>
              </a:ext>
            </a:extLst>
          </p:cNvPr>
          <p:cNvSpPr txBox="1"/>
          <p:nvPr/>
        </p:nvSpPr>
        <p:spPr>
          <a:xfrm>
            <a:off x="550347" y="2014474"/>
            <a:ext cx="11091303" cy="1384995"/>
          </a:xfrm>
          <a:prstGeom prst="rect">
            <a:avLst/>
          </a:prstGeom>
          <a:noFill/>
        </p:spPr>
        <p:txBody>
          <a:bodyPr wrap="square">
            <a:spAutoFit/>
          </a:bodyPr>
          <a:lstStyle/>
          <a:p>
            <a:pPr marL="342900" indent="-342900" algn="l">
              <a:buAutoNum type="arabicPeriod"/>
            </a:pPr>
            <a:r>
              <a:rPr lang="en-US" sz="1400" i="0" dirty="0">
                <a:solidFill>
                  <a:schemeClr val="accent1">
                    <a:lumMod val="50000"/>
                  </a:schemeClr>
                </a:solidFill>
                <a:effectLst/>
              </a:rPr>
              <a:t>Create Storage Account and file share</a:t>
            </a:r>
          </a:p>
          <a:p>
            <a:pPr marL="342900" indent="-342900" algn="l">
              <a:buAutoNum type="arabicPeriod"/>
            </a:pPr>
            <a:r>
              <a:rPr lang="en-US" sz="1400" dirty="0">
                <a:solidFill>
                  <a:schemeClr val="accent1">
                    <a:lumMod val="50000"/>
                  </a:schemeClr>
                </a:solidFill>
              </a:rPr>
              <a:t>Create the following secret in AKS</a:t>
            </a:r>
          </a:p>
          <a:p>
            <a:pPr marL="342900" indent="-342900" algn="l">
              <a:buAutoNum type="arabicPeriod"/>
            </a:pPr>
            <a:endParaRPr lang="en-US" sz="1400" i="0" dirty="0">
              <a:solidFill>
                <a:schemeClr val="accent1">
                  <a:lumMod val="50000"/>
                </a:schemeClr>
              </a:solidFill>
              <a:effectLst/>
            </a:endParaRPr>
          </a:p>
          <a:p>
            <a:pPr marL="342900" indent="-342900" algn="l">
              <a:buAutoNum type="arabicPeriod"/>
            </a:pPr>
            <a:endParaRPr lang="en-US" sz="1400" dirty="0">
              <a:solidFill>
                <a:schemeClr val="accent1">
                  <a:lumMod val="50000"/>
                </a:schemeClr>
              </a:solidFill>
            </a:endParaRPr>
          </a:p>
          <a:p>
            <a:pPr algn="l"/>
            <a:r>
              <a:rPr lang="en-US" sz="1400" i="0" dirty="0" err="1">
                <a:solidFill>
                  <a:schemeClr val="accent1">
                    <a:lumMod val="50000"/>
                  </a:schemeClr>
                </a:solidFill>
                <a:effectLst/>
              </a:rPr>
              <a:t>kubectl</a:t>
            </a:r>
            <a:r>
              <a:rPr lang="en-US" sz="1400" i="0" dirty="0">
                <a:solidFill>
                  <a:schemeClr val="accent1">
                    <a:lumMod val="50000"/>
                  </a:schemeClr>
                </a:solidFill>
                <a:effectLst/>
              </a:rPr>
              <a:t> create secret generic </a:t>
            </a:r>
            <a:r>
              <a:rPr lang="en-US" sz="1400" i="0" dirty="0" err="1">
                <a:solidFill>
                  <a:schemeClr val="accent1">
                    <a:lumMod val="50000"/>
                  </a:schemeClr>
                </a:solidFill>
                <a:effectLst/>
              </a:rPr>
              <a:t>azurefileshare</a:t>
            </a:r>
            <a:r>
              <a:rPr lang="en-US" sz="1400" i="0" dirty="0">
                <a:solidFill>
                  <a:schemeClr val="accent1">
                    <a:lumMod val="50000"/>
                  </a:schemeClr>
                </a:solidFill>
                <a:effectLst/>
              </a:rPr>
              <a:t>-secret --from-literal=</a:t>
            </a:r>
            <a:r>
              <a:rPr lang="en-US" sz="1400" i="0" dirty="0" err="1">
                <a:solidFill>
                  <a:schemeClr val="accent1">
                    <a:lumMod val="50000"/>
                  </a:schemeClr>
                </a:solidFill>
                <a:effectLst/>
              </a:rPr>
              <a:t>azurestorageaccountname</a:t>
            </a:r>
            <a:r>
              <a:rPr lang="en-US" sz="1400" i="0" dirty="0">
                <a:solidFill>
                  <a:schemeClr val="accent1">
                    <a:lumMod val="50000"/>
                  </a:schemeClr>
                </a:solidFill>
                <a:effectLst/>
              </a:rPr>
              <a:t>=aksstorage17082022 --from-literal=</a:t>
            </a:r>
            <a:r>
              <a:rPr lang="en-US" sz="1400" i="0" dirty="0" err="1">
                <a:solidFill>
                  <a:schemeClr val="accent1">
                    <a:lumMod val="50000"/>
                  </a:schemeClr>
                </a:solidFill>
                <a:effectLst/>
              </a:rPr>
              <a:t>azurestorageaccountkey</a:t>
            </a:r>
            <a:r>
              <a:rPr lang="en-US" sz="1400" i="0" dirty="0">
                <a:solidFill>
                  <a:schemeClr val="accent1">
                    <a:lumMod val="50000"/>
                  </a:schemeClr>
                </a:solidFill>
                <a:effectLst/>
              </a:rPr>
              <a:t>=kwc7OI/p3LdeVPebBuE3kIIRdy7S0SWdlD/sScnyWM3rbvftsWvPRGoSngbDDQf9rnEEHs8Xvh8y+ASto+eHhg==</a:t>
            </a:r>
          </a:p>
        </p:txBody>
      </p:sp>
      <p:sp>
        <p:nvSpPr>
          <p:cNvPr id="4" name="TextBox 3">
            <a:extLst>
              <a:ext uri="{FF2B5EF4-FFF2-40B4-BE49-F238E27FC236}">
                <a16:creationId xmlns:a16="http://schemas.microsoft.com/office/drawing/2014/main" id="{D801982D-AD71-21F6-3C64-9B9A97C68931}"/>
              </a:ext>
            </a:extLst>
          </p:cNvPr>
          <p:cNvSpPr txBox="1"/>
          <p:nvPr/>
        </p:nvSpPr>
        <p:spPr>
          <a:xfrm>
            <a:off x="984285" y="1057533"/>
            <a:ext cx="10223428" cy="523220"/>
          </a:xfrm>
          <a:prstGeom prst="rect">
            <a:avLst/>
          </a:prstGeom>
          <a:noFill/>
        </p:spPr>
        <p:txBody>
          <a:bodyPr wrap="square">
            <a:spAutoFit/>
          </a:bodyPr>
          <a:lstStyle/>
          <a:p>
            <a:r>
              <a:rPr lang="en-US" sz="1400" b="1" i="0" dirty="0">
                <a:solidFill>
                  <a:srgbClr val="171717"/>
                </a:solidFill>
                <a:effectLst/>
              </a:rPr>
              <a:t>An Azure Disks can only be mounted with Access mode type </a:t>
            </a:r>
            <a:r>
              <a:rPr lang="en-US" sz="1400" b="1" i="0" dirty="0" err="1">
                <a:solidFill>
                  <a:srgbClr val="171717"/>
                </a:solidFill>
                <a:effectLst/>
              </a:rPr>
              <a:t>ReadWriteOnce</a:t>
            </a:r>
            <a:r>
              <a:rPr lang="en-US" sz="1400" b="1" i="0" dirty="0">
                <a:solidFill>
                  <a:srgbClr val="171717"/>
                </a:solidFill>
                <a:effectLst/>
              </a:rPr>
              <a:t>, which makes it available to one node in AKS. If you need to share a persistent volume across multiple nodes, use Azure Files.</a:t>
            </a:r>
            <a:endParaRPr lang="en-IN" sz="1400" b="1" dirty="0"/>
          </a:p>
        </p:txBody>
      </p:sp>
      <p:sp>
        <p:nvSpPr>
          <p:cNvPr id="6" name="TextBox 5">
            <a:extLst>
              <a:ext uri="{FF2B5EF4-FFF2-40B4-BE49-F238E27FC236}">
                <a16:creationId xmlns:a16="http://schemas.microsoft.com/office/drawing/2014/main" id="{CD54FB23-1916-0598-F72A-D589E4BE0BB5}"/>
              </a:ext>
            </a:extLst>
          </p:cNvPr>
          <p:cNvSpPr txBox="1"/>
          <p:nvPr/>
        </p:nvSpPr>
        <p:spPr>
          <a:xfrm>
            <a:off x="550347" y="6262930"/>
            <a:ext cx="6096000" cy="369332"/>
          </a:xfrm>
          <a:prstGeom prst="rect">
            <a:avLst/>
          </a:prstGeom>
          <a:noFill/>
        </p:spPr>
        <p:txBody>
          <a:bodyPr wrap="square">
            <a:spAutoFit/>
          </a:bodyPr>
          <a:lstStyle/>
          <a:p>
            <a:r>
              <a:rPr lang="en-IN" dirty="0"/>
              <a:t>https://docs.microsoft.com/en-us/azure/aks/azure-disk-volume</a:t>
            </a:r>
          </a:p>
        </p:txBody>
      </p:sp>
      <p:sp>
        <p:nvSpPr>
          <p:cNvPr id="5" name="TextBox 4">
            <a:extLst>
              <a:ext uri="{FF2B5EF4-FFF2-40B4-BE49-F238E27FC236}">
                <a16:creationId xmlns:a16="http://schemas.microsoft.com/office/drawing/2014/main" id="{C46C40E5-0C8D-41CF-52AC-D61B4875A325}"/>
              </a:ext>
            </a:extLst>
          </p:cNvPr>
          <p:cNvSpPr txBox="1"/>
          <p:nvPr/>
        </p:nvSpPr>
        <p:spPr>
          <a:xfrm>
            <a:off x="550347" y="5356539"/>
            <a:ext cx="6096000" cy="369332"/>
          </a:xfrm>
          <a:prstGeom prst="rect">
            <a:avLst/>
          </a:prstGeom>
          <a:noFill/>
        </p:spPr>
        <p:txBody>
          <a:bodyPr wrap="square">
            <a:spAutoFit/>
          </a:bodyPr>
          <a:lstStyle/>
          <a:p>
            <a:r>
              <a:rPr lang="en-IN" dirty="0"/>
              <a:t>https://github.com/phanindravedula/AKS-Deployment</a:t>
            </a:r>
          </a:p>
        </p:txBody>
      </p:sp>
    </p:spTree>
    <p:extLst>
      <p:ext uri="{BB962C8B-B14F-4D97-AF65-F5344CB8AC3E}">
        <p14:creationId xmlns:p14="http://schemas.microsoft.com/office/powerpoint/2010/main" val="23806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 grpId="0"/>
      <p:bldP spid="6"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Container Instances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descr="An AKS cluster rapid burst pods to the ACI.">
            <a:extLst>
              <a:ext uri="{FF2B5EF4-FFF2-40B4-BE49-F238E27FC236}">
                <a16:creationId xmlns:a16="http://schemas.microsoft.com/office/drawing/2014/main" id="{6E90740C-9CBC-D7CD-3B11-FFBBED11D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225" y="2362200"/>
            <a:ext cx="630555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AD4892-9C1D-FB64-0722-23283DCA895F}"/>
              </a:ext>
            </a:extLst>
          </p:cNvPr>
          <p:cNvSpPr txBox="1"/>
          <p:nvPr/>
        </p:nvSpPr>
        <p:spPr>
          <a:xfrm>
            <a:off x="152399" y="6135198"/>
            <a:ext cx="10487025" cy="369332"/>
          </a:xfrm>
          <a:prstGeom prst="rect">
            <a:avLst/>
          </a:prstGeom>
          <a:noFill/>
        </p:spPr>
        <p:txBody>
          <a:bodyPr wrap="square">
            <a:spAutoFit/>
          </a:bodyPr>
          <a:lstStyle/>
          <a:p>
            <a:r>
              <a:rPr lang="en-IN" dirty="0"/>
              <a:t>https://cloud.netapp.com/blog/azure-cvo-blg-azure-kubernetes-service-tutorial-integrate-aks-with-aci</a:t>
            </a:r>
          </a:p>
        </p:txBody>
      </p:sp>
    </p:spTree>
    <p:extLst>
      <p:ext uri="{BB962C8B-B14F-4D97-AF65-F5344CB8AC3E}">
        <p14:creationId xmlns:p14="http://schemas.microsoft.com/office/powerpoint/2010/main" val="75512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OSI Model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F9877225-08CC-96F7-CFB5-CAE479466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664" y="1159242"/>
            <a:ext cx="6253162" cy="453951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AB85B98-52A7-7E55-9606-5AB4E53A76DF}"/>
              </a:ext>
            </a:extLst>
          </p:cNvPr>
          <p:cNvSpPr txBox="1"/>
          <p:nvPr/>
        </p:nvSpPr>
        <p:spPr>
          <a:xfrm>
            <a:off x="619125" y="6153150"/>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https://www.geeksforgeeks.org/layers-of-osi-model/</a:t>
            </a:r>
          </a:p>
        </p:txBody>
      </p:sp>
    </p:spTree>
    <p:extLst>
      <p:ext uri="{BB962C8B-B14F-4D97-AF65-F5344CB8AC3E}">
        <p14:creationId xmlns:p14="http://schemas.microsoft.com/office/powerpoint/2010/main" val="88820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NSGs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D219B5-A0BD-54DE-0F32-E744D30B8920}"/>
              </a:ext>
            </a:extLst>
          </p:cNvPr>
          <p:cNvSpPr/>
          <p:nvPr/>
        </p:nvSpPr>
        <p:spPr>
          <a:xfrm>
            <a:off x="3103467" y="2091671"/>
            <a:ext cx="6677025" cy="3095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E13DA900-0696-E6F1-94FE-3BADCEE55553}"/>
              </a:ext>
            </a:extLst>
          </p:cNvPr>
          <p:cNvCxnSpPr>
            <a:cxnSpLocks/>
          </p:cNvCxnSpPr>
          <p:nvPr/>
        </p:nvCxnSpPr>
        <p:spPr>
          <a:xfrm>
            <a:off x="4731457" y="2115077"/>
            <a:ext cx="0" cy="3095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B66D74-B8C6-4B50-3D53-2B41CA59403B}"/>
              </a:ext>
            </a:extLst>
          </p:cNvPr>
          <p:cNvCxnSpPr>
            <a:cxnSpLocks/>
          </p:cNvCxnSpPr>
          <p:nvPr/>
        </p:nvCxnSpPr>
        <p:spPr>
          <a:xfrm>
            <a:off x="8084257" y="2115077"/>
            <a:ext cx="0" cy="3053124"/>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descr="Image result for virtual network icon">
            <a:extLst>
              <a:ext uri="{FF2B5EF4-FFF2-40B4-BE49-F238E27FC236}">
                <a16:creationId xmlns:a16="http://schemas.microsoft.com/office/drawing/2014/main" id="{F73A0F85-061B-9D10-4302-4AA32A63A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003" y="5072031"/>
            <a:ext cx="550155" cy="2975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vm icon azure">
            <a:extLst>
              <a:ext uri="{FF2B5EF4-FFF2-40B4-BE49-F238E27FC236}">
                <a16:creationId xmlns:a16="http://schemas.microsoft.com/office/drawing/2014/main" id="{66D817CE-0D45-4AE3-7952-33149EFB8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129" y="2387606"/>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1E90600-DD7C-77FE-8B06-DB87445E8DB9}"/>
              </a:ext>
            </a:extLst>
          </p:cNvPr>
          <p:cNvSpPr txBox="1"/>
          <p:nvPr/>
        </p:nvSpPr>
        <p:spPr>
          <a:xfrm>
            <a:off x="3210842" y="2929166"/>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192.168.1.4/26</a:t>
            </a:r>
          </a:p>
        </p:txBody>
      </p:sp>
      <p:sp>
        <p:nvSpPr>
          <p:cNvPr id="16" name="TextBox 15">
            <a:extLst>
              <a:ext uri="{FF2B5EF4-FFF2-40B4-BE49-F238E27FC236}">
                <a16:creationId xmlns:a16="http://schemas.microsoft.com/office/drawing/2014/main" id="{5A1D5141-26CE-B7EC-9B6A-BA45CC9145AD}"/>
              </a:ext>
            </a:extLst>
          </p:cNvPr>
          <p:cNvSpPr txBox="1"/>
          <p:nvPr/>
        </p:nvSpPr>
        <p:spPr>
          <a:xfrm>
            <a:off x="3280738" y="4860424"/>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Subnet-1</a:t>
            </a:r>
          </a:p>
        </p:txBody>
      </p:sp>
      <p:sp>
        <p:nvSpPr>
          <p:cNvPr id="17" name="TextBox 16">
            <a:extLst>
              <a:ext uri="{FF2B5EF4-FFF2-40B4-BE49-F238E27FC236}">
                <a16:creationId xmlns:a16="http://schemas.microsoft.com/office/drawing/2014/main" id="{2825EF98-E3F7-3779-1459-888659DF7C3C}"/>
              </a:ext>
            </a:extLst>
          </p:cNvPr>
          <p:cNvSpPr txBox="1"/>
          <p:nvPr/>
        </p:nvSpPr>
        <p:spPr>
          <a:xfrm>
            <a:off x="5190849" y="484815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Subnet-2</a:t>
            </a:r>
          </a:p>
        </p:txBody>
      </p:sp>
      <p:sp>
        <p:nvSpPr>
          <p:cNvPr id="18" name="TextBox 17">
            <a:extLst>
              <a:ext uri="{FF2B5EF4-FFF2-40B4-BE49-F238E27FC236}">
                <a16:creationId xmlns:a16="http://schemas.microsoft.com/office/drawing/2014/main" id="{138E69C6-D61C-9415-FA7F-A03CEF2A0DE9}"/>
              </a:ext>
            </a:extLst>
          </p:cNvPr>
          <p:cNvSpPr txBox="1"/>
          <p:nvPr/>
        </p:nvSpPr>
        <p:spPr>
          <a:xfrm>
            <a:off x="6849765" y="484815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Subnet-3</a:t>
            </a:r>
          </a:p>
        </p:txBody>
      </p:sp>
      <p:sp>
        <p:nvSpPr>
          <p:cNvPr id="19" name="TextBox 18">
            <a:extLst>
              <a:ext uri="{FF2B5EF4-FFF2-40B4-BE49-F238E27FC236}">
                <a16:creationId xmlns:a16="http://schemas.microsoft.com/office/drawing/2014/main" id="{DF48505C-3B17-6EC4-D1AA-5AAD01818DFD}"/>
              </a:ext>
            </a:extLst>
          </p:cNvPr>
          <p:cNvSpPr txBox="1"/>
          <p:nvPr/>
        </p:nvSpPr>
        <p:spPr>
          <a:xfrm>
            <a:off x="8157097" y="4896560"/>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Subnet-4</a:t>
            </a:r>
          </a:p>
        </p:txBody>
      </p:sp>
      <p:cxnSp>
        <p:nvCxnSpPr>
          <p:cNvPr id="20" name="Straight Connector 19">
            <a:extLst>
              <a:ext uri="{FF2B5EF4-FFF2-40B4-BE49-F238E27FC236}">
                <a16:creationId xmlns:a16="http://schemas.microsoft.com/office/drawing/2014/main" id="{B834B122-F3D1-3387-8908-743375326C3F}"/>
              </a:ext>
            </a:extLst>
          </p:cNvPr>
          <p:cNvCxnSpPr>
            <a:cxnSpLocks/>
            <a:stCxn id="7" idx="0"/>
            <a:endCxn id="7" idx="2"/>
          </p:cNvCxnSpPr>
          <p:nvPr/>
        </p:nvCxnSpPr>
        <p:spPr>
          <a:xfrm>
            <a:off x="6441980" y="2091671"/>
            <a:ext cx="0" cy="309571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B26A00-19B5-A790-7B49-B2E4C992E468}"/>
              </a:ext>
            </a:extLst>
          </p:cNvPr>
          <p:cNvSpPr txBox="1"/>
          <p:nvPr/>
        </p:nvSpPr>
        <p:spPr>
          <a:xfrm>
            <a:off x="8963858" y="5369539"/>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vNet-1</a:t>
            </a:r>
          </a:p>
        </p:txBody>
      </p:sp>
      <p:sp>
        <p:nvSpPr>
          <p:cNvPr id="3" name="Rectangle 2">
            <a:extLst>
              <a:ext uri="{FF2B5EF4-FFF2-40B4-BE49-F238E27FC236}">
                <a16:creationId xmlns:a16="http://schemas.microsoft.com/office/drawing/2014/main" id="{EEB6D80A-F2EE-9246-C504-E2BEE79F71EF}"/>
              </a:ext>
            </a:extLst>
          </p:cNvPr>
          <p:cNvSpPr/>
          <p:nvPr/>
        </p:nvSpPr>
        <p:spPr>
          <a:xfrm>
            <a:off x="8194425" y="2203077"/>
            <a:ext cx="1383246" cy="2605483"/>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9B5B59D-8FD0-1ACC-F6BA-CBDBFD9E5999}"/>
              </a:ext>
            </a:extLst>
          </p:cNvPr>
          <p:cNvSpPr txBox="1"/>
          <p:nvPr/>
        </p:nvSpPr>
        <p:spPr>
          <a:xfrm>
            <a:off x="8929241" y="4439228"/>
            <a:ext cx="585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NSG</a:t>
            </a:r>
          </a:p>
        </p:txBody>
      </p:sp>
      <p:sp>
        <p:nvSpPr>
          <p:cNvPr id="22" name="Rectangle 21">
            <a:extLst>
              <a:ext uri="{FF2B5EF4-FFF2-40B4-BE49-F238E27FC236}">
                <a16:creationId xmlns:a16="http://schemas.microsoft.com/office/drawing/2014/main" id="{A81CCA23-34C8-0D9C-D3FF-02FE3496281D}"/>
              </a:ext>
            </a:extLst>
          </p:cNvPr>
          <p:cNvSpPr/>
          <p:nvPr/>
        </p:nvSpPr>
        <p:spPr>
          <a:xfrm>
            <a:off x="3195484" y="2275006"/>
            <a:ext cx="1301959" cy="124550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134BE770-BC67-35C6-15BC-1CD4D8320DB1}"/>
              </a:ext>
            </a:extLst>
          </p:cNvPr>
          <p:cNvSpPr txBox="1"/>
          <p:nvPr/>
        </p:nvSpPr>
        <p:spPr>
          <a:xfrm>
            <a:off x="3860598" y="3137216"/>
            <a:ext cx="585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NSG</a:t>
            </a:r>
          </a:p>
        </p:txBody>
      </p:sp>
      <p:sp>
        <p:nvSpPr>
          <p:cNvPr id="25" name="Arrow: Down 24">
            <a:extLst>
              <a:ext uri="{FF2B5EF4-FFF2-40B4-BE49-F238E27FC236}">
                <a16:creationId xmlns:a16="http://schemas.microsoft.com/office/drawing/2014/main" id="{2B0DB497-811E-E0D0-2EBF-C5B7B45E534F}"/>
              </a:ext>
            </a:extLst>
          </p:cNvPr>
          <p:cNvSpPr/>
          <p:nvPr/>
        </p:nvSpPr>
        <p:spPr>
          <a:xfrm>
            <a:off x="5190849" y="1219577"/>
            <a:ext cx="327464" cy="76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row: Up 25">
            <a:extLst>
              <a:ext uri="{FF2B5EF4-FFF2-40B4-BE49-F238E27FC236}">
                <a16:creationId xmlns:a16="http://schemas.microsoft.com/office/drawing/2014/main" id="{D35E048C-63EB-3FDA-2F04-5D9181366D25}"/>
              </a:ext>
            </a:extLst>
          </p:cNvPr>
          <p:cNvSpPr/>
          <p:nvPr/>
        </p:nvSpPr>
        <p:spPr>
          <a:xfrm>
            <a:off x="5861680" y="1191513"/>
            <a:ext cx="327464" cy="7624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E7820AF-E66D-23A3-C36A-201795005618}"/>
              </a:ext>
            </a:extLst>
          </p:cNvPr>
          <p:cNvSpPr txBox="1"/>
          <p:nvPr/>
        </p:nvSpPr>
        <p:spPr>
          <a:xfrm>
            <a:off x="4242905" y="1431460"/>
            <a:ext cx="9765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InBound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9B3B3C0C-2CCD-2776-9FEB-35A627B9A0E7}"/>
              </a:ext>
            </a:extLst>
          </p:cNvPr>
          <p:cNvSpPr txBox="1"/>
          <p:nvPr/>
        </p:nvSpPr>
        <p:spPr>
          <a:xfrm>
            <a:off x="6196199" y="1466810"/>
            <a:ext cx="11448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Outbound</a:t>
            </a:r>
          </a:p>
        </p:txBody>
      </p:sp>
      <p:sp>
        <p:nvSpPr>
          <p:cNvPr id="30" name="Rectangle 29">
            <a:extLst>
              <a:ext uri="{FF2B5EF4-FFF2-40B4-BE49-F238E27FC236}">
                <a16:creationId xmlns:a16="http://schemas.microsoft.com/office/drawing/2014/main" id="{81759130-1B0D-5CBF-555D-8601A1265C53}"/>
              </a:ext>
            </a:extLst>
          </p:cNvPr>
          <p:cNvSpPr/>
          <p:nvPr/>
        </p:nvSpPr>
        <p:spPr>
          <a:xfrm>
            <a:off x="4924890" y="2212353"/>
            <a:ext cx="1383246" cy="25809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746BA0B1-20FD-13F6-176B-74A2BD2BB292}"/>
              </a:ext>
            </a:extLst>
          </p:cNvPr>
          <p:cNvSpPr txBox="1"/>
          <p:nvPr/>
        </p:nvSpPr>
        <p:spPr>
          <a:xfrm>
            <a:off x="5722719" y="4423971"/>
            <a:ext cx="5854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NSG</a:t>
            </a:r>
          </a:p>
        </p:txBody>
      </p:sp>
      <p:sp>
        <p:nvSpPr>
          <p:cNvPr id="32" name="Rectangle 31">
            <a:extLst>
              <a:ext uri="{FF2B5EF4-FFF2-40B4-BE49-F238E27FC236}">
                <a16:creationId xmlns:a16="http://schemas.microsoft.com/office/drawing/2014/main" id="{E6ACDD94-8467-0567-8862-64764860950F}"/>
              </a:ext>
            </a:extLst>
          </p:cNvPr>
          <p:cNvSpPr/>
          <p:nvPr/>
        </p:nvSpPr>
        <p:spPr>
          <a:xfrm>
            <a:off x="6564111" y="2212354"/>
            <a:ext cx="1383246" cy="2605482"/>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ED9EE8A7-D763-FB7E-FB02-05835061E47A}"/>
              </a:ext>
            </a:extLst>
          </p:cNvPr>
          <p:cNvSpPr txBox="1"/>
          <p:nvPr/>
        </p:nvSpPr>
        <p:spPr>
          <a:xfrm>
            <a:off x="7303272" y="4431153"/>
            <a:ext cx="585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NSG</a:t>
            </a:r>
          </a:p>
        </p:txBody>
      </p:sp>
      <p:pic>
        <p:nvPicPr>
          <p:cNvPr id="40" name="Picture 4" descr="Image result for vm icon azure">
            <a:extLst>
              <a:ext uri="{FF2B5EF4-FFF2-40B4-BE49-F238E27FC236}">
                <a16:creationId xmlns:a16="http://schemas.microsoft.com/office/drawing/2014/main" id="{58407D3B-4EC6-F30E-2716-BA470A0BD2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129" y="3729215"/>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A9B16502-6307-D0B0-B9DF-7A55FBD0CBD1}"/>
              </a:ext>
            </a:extLst>
          </p:cNvPr>
          <p:cNvSpPr txBox="1"/>
          <p:nvPr/>
        </p:nvSpPr>
        <p:spPr>
          <a:xfrm>
            <a:off x="3210842" y="4270775"/>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192.168.1.5/26</a:t>
            </a:r>
          </a:p>
        </p:txBody>
      </p:sp>
      <p:sp>
        <p:nvSpPr>
          <p:cNvPr id="42" name="Rectangle 41">
            <a:extLst>
              <a:ext uri="{FF2B5EF4-FFF2-40B4-BE49-F238E27FC236}">
                <a16:creationId xmlns:a16="http://schemas.microsoft.com/office/drawing/2014/main" id="{9CCEB6E0-9236-65DE-DD3B-BECAE05D2AF3}"/>
              </a:ext>
            </a:extLst>
          </p:cNvPr>
          <p:cNvSpPr/>
          <p:nvPr/>
        </p:nvSpPr>
        <p:spPr>
          <a:xfrm>
            <a:off x="3195484" y="3616615"/>
            <a:ext cx="1301959" cy="124550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53EC5258-7DC8-5DBA-5D00-6F0E27BCC21D}"/>
              </a:ext>
            </a:extLst>
          </p:cNvPr>
          <p:cNvSpPr txBox="1"/>
          <p:nvPr/>
        </p:nvSpPr>
        <p:spPr>
          <a:xfrm>
            <a:off x="3860598" y="4478825"/>
            <a:ext cx="585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NSG</a:t>
            </a:r>
          </a:p>
        </p:txBody>
      </p:sp>
    </p:spTree>
    <p:extLst>
      <p:ext uri="{BB962C8B-B14F-4D97-AF65-F5344CB8AC3E}">
        <p14:creationId xmlns:p14="http://schemas.microsoft.com/office/powerpoint/2010/main" val="1249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22" presetClass="entr" presetSubtype="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left)">
                                      <p:cBhvr>
                                        <p:cTn id="55" dur="500"/>
                                        <p:tgtEl>
                                          <p:spTgt spid="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left)">
                                      <p:cBhvr>
                                        <p:cTn id="64" dur="500"/>
                                        <p:tgtEl>
                                          <p:spTgt spid="3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left)">
                                      <p:cBhvr>
                                        <p:cTn id="75" dur="500"/>
                                        <p:tgtEl>
                                          <p:spTgt spid="1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left)">
                                      <p:cBhvr>
                                        <p:cTn id="78" dur="500"/>
                                        <p:tgtEl>
                                          <p:spTgt spid="15"/>
                                        </p:tgtEl>
                                      </p:cBhvr>
                                    </p:animEffect>
                                  </p:childTnLst>
                                </p:cTn>
                              </p:par>
                              <p:par>
                                <p:cTn id="79" presetID="22" presetClass="entr" presetSubtype="8"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left)">
                                      <p:cBhvr>
                                        <p:cTn id="81" dur="500"/>
                                        <p:tgtEl>
                                          <p:spTgt spid="40"/>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left)">
                                      <p:cBhvr>
                                        <p:cTn id="84" dur="500"/>
                                        <p:tgtEl>
                                          <p:spTgt spid="4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wipe(left)">
                                      <p:cBhvr>
                                        <p:cTn id="89" dur="500"/>
                                        <p:tgtEl>
                                          <p:spTgt spid="24"/>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wipe(left)">
                                      <p:cBhvr>
                                        <p:cTn id="9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p:bldP spid="17" grpId="0"/>
      <p:bldP spid="18" grpId="0"/>
      <p:bldP spid="19" grpId="0"/>
      <p:bldP spid="21" grpId="0"/>
      <p:bldP spid="3" grpId="0" animBg="1"/>
      <p:bldP spid="4" grpId="0"/>
      <p:bldP spid="22" grpId="0" animBg="1"/>
      <p:bldP spid="24" grpId="0"/>
      <p:bldP spid="25" grpId="0" animBg="1"/>
      <p:bldP spid="26" grpId="0" animBg="1"/>
      <p:bldP spid="27" grpId="0"/>
      <p:bldP spid="29" grpId="0"/>
      <p:bldP spid="30" grpId="0" animBg="1"/>
      <p:bldP spid="31" grpId="0"/>
      <p:bldP spid="32" grpId="0" animBg="1"/>
      <p:bldP spid="33" grpId="0"/>
      <p:bldP spid="41" grpId="0"/>
      <p:bldP spid="42" grpId="0" animBg="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Virtual Machine Availability Sets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An illustration showing two fault domains with two virtual machines each. ">
            <a:extLst>
              <a:ext uri="{FF2B5EF4-FFF2-40B4-BE49-F238E27FC236}">
                <a16:creationId xmlns:a16="http://schemas.microsoft.com/office/drawing/2014/main" id="{07B6FDBF-7B69-DDA8-5592-4E0D122A6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650" y="1323020"/>
            <a:ext cx="5505450" cy="2971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68FAB3E-AC41-3B61-0DBF-5FB27D44F17C}"/>
              </a:ext>
            </a:extLst>
          </p:cNvPr>
          <p:cNvSpPr txBox="1"/>
          <p:nvPr/>
        </p:nvSpPr>
        <p:spPr>
          <a:xfrm>
            <a:off x="582368" y="4547897"/>
            <a:ext cx="10378439" cy="523220"/>
          </a:xfrm>
          <a:prstGeom prst="rect">
            <a:avLst/>
          </a:prstGeom>
          <a:noFill/>
        </p:spPr>
        <p:txBody>
          <a:bodyPr wrap="square">
            <a:spAutoFit/>
          </a:bodyPr>
          <a:lstStyle/>
          <a:p>
            <a:r>
              <a:rPr lang="en-US" sz="1400" dirty="0">
                <a:solidFill>
                  <a:srgbClr val="171717"/>
                </a:solidFill>
                <a:latin typeface="Calibri" panose="020F0502020204030204" pitchFamily="34" charset="0"/>
              </a:rPr>
              <a:t>You can create a virtual machine and an Availability Set at the same time. A VM can only be added to an Availability Set when it is created. To change the Availability Set, you need to delete and then recreate the virtual machine.</a:t>
            </a:r>
            <a:endParaRPr lang="en-IN" sz="1400" dirty="0">
              <a:solidFill>
                <a:srgbClr val="171717"/>
              </a:solidFill>
              <a:latin typeface="Calibri" panose="020F0502020204030204" pitchFamily="34" charset="0"/>
            </a:endParaRPr>
          </a:p>
        </p:txBody>
      </p:sp>
      <p:sp>
        <p:nvSpPr>
          <p:cNvPr id="9" name="TextBox 8">
            <a:extLst>
              <a:ext uri="{FF2B5EF4-FFF2-40B4-BE49-F238E27FC236}">
                <a16:creationId xmlns:a16="http://schemas.microsoft.com/office/drawing/2014/main" id="{674EABB2-138C-89F9-3CD0-FD5C1756201B}"/>
              </a:ext>
            </a:extLst>
          </p:cNvPr>
          <p:cNvSpPr txBox="1"/>
          <p:nvPr/>
        </p:nvSpPr>
        <p:spPr>
          <a:xfrm>
            <a:off x="145975" y="6211669"/>
            <a:ext cx="82741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VM Series-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https://azure.microsoft.com/en-in/pricing/details/virtual-machines/series/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3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Virtual Machine Availability Sets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80482F-6F94-E054-0DE6-0E20FAF2ABDA}"/>
              </a:ext>
            </a:extLst>
          </p:cNvPr>
          <p:cNvSpPr txBox="1"/>
          <p:nvPr/>
        </p:nvSpPr>
        <p:spPr>
          <a:xfrm>
            <a:off x="805422" y="1536939"/>
            <a:ext cx="10378440"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71717"/>
                </a:solidFill>
                <a:effectLst/>
                <a:uLnTx/>
                <a:uFillTx/>
                <a:latin typeface="Calibri" panose="020F0502020204030204" pitchFamily="34" charset="0"/>
                <a:ea typeface="+mn-ea"/>
                <a:cs typeface="+mn-cs"/>
              </a:rPr>
              <a:t>Virtual machine availability sets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171717"/>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pitchFamily="34" charset="0"/>
                <a:ea typeface="+mn-ea"/>
                <a:cs typeface="+mn-cs"/>
              </a:rPr>
              <a:t>Virtual machine availability sets are another tool to help you build a more resilient, highly available environment. Availability sets are designed to ensure that VMs stagger updates and have varied power and network connectivity, preventing you from losing all your VMs with a single network or power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pitchFamily="34" charset="0"/>
                <a:ea typeface="+mn-ea"/>
                <a:cs typeface="+mn-cs"/>
              </a:rPr>
              <a:t>Availability sets do this by grouping VMs in two ways: update domain and fault domain.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pitchFamily="34" charset="0"/>
                <a:ea typeface="+mn-ea"/>
                <a:cs typeface="+mn-cs"/>
              </a:rPr>
              <a:t>Update domain</a:t>
            </a:r>
            <a:r>
              <a:rPr kumimoji="0" lang="en-US" sz="1400" b="0" i="0" u="none" strike="noStrike" kern="1200" cap="none" spc="0" normalizeH="0" baseline="0" noProof="0" dirty="0">
                <a:ln>
                  <a:noFill/>
                </a:ln>
                <a:solidFill>
                  <a:srgbClr val="171717"/>
                </a:solidFill>
                <a:effectLst/>
                <a:uLnTx/>
                <a:uFillTx/>
                <a:latin typeface="Calibri" panose="020F0502020204030204" pitchFamily="34" charset="0"/>
                <a:ea typeface="+mn-ea"/>
                <a:cs typeface="+mn-cs"/>
              </a:rPr>
              <a:t>: The update domain groups VMs that can be rebooted at the same time. This allows you to apply updates while knowing that only one update domain grouping will be offline at a time. All of the machines in one update domain will be updated. An update group going through the update process is given a 30-minute time to recover before maintenance on the next update domain starts.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pitchFamily="34" charset="0"/>
                <a:ea typeface="+mn-ea"/>
                <a:cs typeface="+mn-cs"/>
              </a:rPr>
              <a:t>Fault domain</a:t>
            </a:r>
            <a:r>
              <a:rPr kumimoji="0" lang="en-US" sz="1400" b="0" i="0" u="none" strike="noStrike" kern="1200" cap="none" spc="0" normalizeH="0" baseline="0" noProof="0" dirty="0">
                <a:ln>
                  <a:noFill/>
                </a:ln>
                <a:solidFill>
                  <a:srgbClr val="171717"/>
                </a:solidFill>
                <a:effectLst/>
                <a:uLnTx/>
                <a:uFillTx/>
                <a:latin typeface="Calibri" panose="020F0502020204030204" pitchFamily="34" charset="0"/>
                <a:ea typeface="+mn-ea"/>
                <a:cs typeface="+mn-cs"/>
              </a:rPr>
              <a:t>: The fault domain groups your VMs by common power source and network switch. By default, an availability set will split your VMs across up to three fault domains. This helps protect against a physical power or networking failure by having VMs in different fault domains (thus being connected to different power and networking resources).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pitchFamily="34" charset="0"/>
                <a:ea typeface="+mn-ea"/>
                <a:cs typeface="+mn-cs"/>
              </a:rPr>
              <a:t>Best of all, there’s no additional cost for configuring an availability set. You only pay for the VM instances you create.</a:t>
            </a:r>
          </a:p>
        </p:txBody>
      </p:sp>
    </p:spTree>
    <p:extLst>
      <p:ext uri="{BB962C8B-B14F-4D97-AF65-F5344CB8AC3E}">
        <p14:creationId xmlns:p14="http://schemas.microsoft.com/office/powerpoint/2010/main" val="405534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left)">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left)">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wipe(left)">
                                      <p:cBhvr>
                                        <p:cTn id="27" dur="500"/>
                                        <p:tgtEl>
                                          <p:spTgt spid="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10" end="10"/>
                                            </p:txEl>
                                          </p:spTgt>
                                        </p:tgtEl>
                                        <p:attrNameLst>
                                          <p:attrName>style.visibility</p:attrName>
                                        </p:attrNameLst>
                                      </p:cBhvr>
                                      <p:to>
                                        <p:strVal val="visible"/>
                                      </p:to>
                                    </p:set>
                                    <p:animEffect transition="in" filter="wipe(left)">
                                      <p:cBhvr>
                                        <p:cTn id="3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Virtual Machine Availability Zones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098" name="Picture 2" descr="Three availability zones are connected, making an Azure region.">
            <a:extLst>
              <a:ext uri="{FF2B5EF4-FFF2-40B4-BE49-F238E27FC236}">
                <a16:creationId xmlns:a16="http://schemas.microsoft.com/office/drawing/2014/main" id="{00D35A00-C303-1AEA-8B43-760DEE8F4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108209"/>
            <a:ext cx="4791075" cy="42957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00C921C-64D0-7984-2C71-D82011BEF0F5}"/>
              </a:ext>
            </a:extLst>
          </p:cNvPr>
          <p:cNvSpPr txBox="1"/>
          <p:nvPr/>
        </p:nvSpPr>
        <p:spPr>
          <a:xfrm>
            <a:off x="702310" y="5492554"/>
            <a:ext cx="6096000" cy="307777"/>
          </a:xfrm>
          <a:prstGeom prst="rect">
            <a:avLst/>
          </a:prstGeom>
          <a:noFill/>
        </p:spPr>
        <p:txBody>
          <a:bodyPr wrap="square">
            <a:spAutoFit/>
          </a:bodyPr>
          <a:lstStyle/>
          <a:p>
            <a:pPr algn="l"/>
            <a:r>
              <a:rPr lang="en-US" sz="1400" b="0" i="0" dirty="0">
                <a:solidFill>
                  <a:srgbClr val="171717"/>
                </a:solidFill>
                <a:effectLst/>
              </a:rPr>
              <a:t>With Availability Zones, Azure offers industry best 99.99% VM uptime SLA.</a:t>
            </a:r>
          </a:p>
        </p:txBody>
      </p:sp>
      <p:sp>
        <p:nvSpPr>
          <p:cNvPr id="14" name="TextBox 13">
            <a:extLst>
              <a:ext uri="{FF2B5EF4-FFF2-40B4-BE49-F238E27FC236}">
                <a16:creationId xmlns:a16="http://schemas.microsoft.com/office/drawing/2014/main" id="{412F1994-C87B-6E72-9805-97C08C631237}"/>
              </a:ext>
            </a:extLst>
          </p:cNvPr>
          <p:cNvSpPr txBox="1"/>
          <p:nvPr/>
        </p:nvSpPr>
        <p:spPr>
          <a:xfrm>
            <a:off x="6798310" y="2865824"/>
            <a:ext cx="4957445" cy="2308324"/>
          </a:xfrm>
          <a:prstGeom prst="rect">
            <a:avLst/>
          </a:prstGeom>
          <a:noFill/>
        </p:spPr>
        <p:txBody>
          <a:bodyPr wrap="square">
            <a:spAutoFit/>
          </a:bodyPr>
          <a:lstStyle/>
          <a:p>
            <a:r>
              <a:rPr lang="en-IN" dirty="0"/>
              <a:t>Cloud-</a:t>
            </a:r>
            <a:r>
              <a:rPr lang="en-IN" dirty="0" err="1"/>
              <a:t>init</a:t>
            </a:r>
            <a:r>
              <a:rPr lang="en-IN" dirty="0"/>
              <a:t> script examples- </a:t>
            </a:r>
            <a:r>
              <a:rPr lang="en-IN" dirty="0">
                <a:hlinkClick r:id="rId5"/>
              </a:rPr>
              <a:t>https://docs.microsoft.com/en-us/azure/virtual-machines/linux/tutorial-automate-vm-deployment</a:t>
            </a:r>
            <a:endParaRPr lang="en-IN" dirty="0"/>
          </a:p>
          <a:p>
            <a:endParaRPr lang="en-IN" dirty="0"/>
          </a:p>
          <a:p>
            <a:r>
              <a:rPr lang="en-IN" dirty="0"/>
              <a:t>https://github.com/uglide/azure-content/blob/master/articles/virtual-machines/virtual-machines-linux-using-cloud-init.md</a:t>
            </a:r>
          </a:p>
        </p:txBody>
      </p:sp>
    </p:spTree>
    <p:extLst>
      <p:ext uri="{BB962C8B-B14F-4D97-AF65-F5344CB8AC3E}">
        <p14:creationId xmlns:p14="http://schemas.microsoft.com/office/powerpoint/2010/main" val="370754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SLA</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6047994-774D-1FD9-31C6-25153476920E}"/>
              </a:ext>
            </a:extLst>
          </p:cNvPr>
          <p:cNvPicPr>
            <a:picLocks noChangeAspect="1"/>
          </p:cNvPicPr>
          <p:nvPr/>
        </p:nvPicPr>
        <p:blipFill>
          <a:blip r:embed="rId4"/>
          <a:stretch>
            <a:fillRect/>
          </a:stretch>
        </p:blipFill>
        <p:spPr>
          <a:xfrm>
            <a:off x="779542" y="1000436"/>
            <a:ext cx="10802858" cy="4077269"/>
          </a:xfrm>
          <a:prstGeom prst="rect">
            <a:avLst/>
          </a:prstGeom>
        </p:spPr>
      </p:pic>
      <p:sp>
        <p:nvSpPr>
          <p:cNvPr id="16" name="TextBox 15">
            <a:extLst>
              <a:ext uri="{FF2B5EF4-FFF2-40B4-BE49-F238E27FC236}">
                <a16:creationId xmlns:a16="http://schemas.microsoft.com/office/drawing/2014/main" id="{73E084CF-C86D-9165-1355-A5ABCF54F0CF}"/>
              </a:ext>
            </a:extLst>
          </p:cNvPr>
          <p:cNvSpPr txBox="1"/>
          <p:nvPr/>
        </p:nvSpPr>
        <p:spPr>
          <a:xfrm>
            <a:off x="828040" y="5142157"/>
            <a:ext cx="10678160" cy="307777"/>
          </a:xfrm>
          <a:prstGeom prst="rect">
            <a:avLst/>
          </a:prstGeom>
          <a:noFill/>
        </p:spPr>
        <p:txBody>
          <a:bodyPr wrap="square">
            <a:spAutoFit/>
          </a:bodyPr>
          <a:lstStyle/>
          <a:p>
            <a:r>
              <a:rPr lang="en-US" sz="1400" b="0" i="0" dirty="0">
                <a:solidFill>
                  <a:srgbClr val="171717"/>
                </a:solidFill>
                <a:effectLst/>
              </a:rPr>
              <a:t>These amounts are cumulative, which means that the duration of multiple different service outages would be combined, or added together.</a:t>
            </a:r>
            <a:endParaRPr lang="en-IN" sz="1400" dirty="0"/>
          </a:p>
        </p:txBody>
      </p:sp>
    </p:spTree>
    <p:extLst>
      <p:ext uri="{BB962C8B-B14F-4D97-AF65-F5344CB8AC3E}">
        <p14:creationId xmlns:p14="http://schemas.microsoft.com/office/powerpoint/2010/main" val="77026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5202</TotalTime>
  <Words>2685</Words>
  <Application>Microsoft Office PowerPoint</Application>
  <PresentationFormat>Widescreen</PresentationFormat>
  <Paragraphs>244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urw-din</vt:lpstr>
      <vt:lpstr>Office Theme</vt:lpstr>
      <vt:lpstr>Azure vNets</vt:lpstr>
      <vt:lpstr>OSI Model</vt:lpstr>
      <vt:lpstr>OSI Model</vt:lpstr>
      <vt:lpstr>OSI Model</vt:lpstr>
      <vt:lpstr>Azure NSGs</vt:lpstr>
      <vt:lpstr>Virtual Machine Availability Sets</vt:lpstr>
      <vt:lpstr>Virtual Machine Availability Sets</vt:lpstr>
      <vt:lpstr>Virtual Machine Availability Zones</vt:lpstr>
      <vt:lpstr>SLA</vt:lpstr>
      <vt:lpstr>SLA</vt:lpstr>
      <vt:lpstr>SLA</vt:lpstr>
      <vt:lpstr>Azure Virtual Machines- Bastion</vt:lpstr>
      <vt:lpstr>Load Balancer</vt:lpstr>
      <vt:lpstr>Load Balancer</vt:lpstr>
      <vt:lpstr>VM Scale Sets</vt:lpstr>
      <vt:lpstr>Azure Migrate</vt:lpstr>
      <vt:lpstr>Azure Arc</vt:lpstr>
      <vt:lpstr>Azure VM Reservation</vt:lpstr>
      <vt:lpstr>App Service</vt:lpstr>
      <vt:lpstr>App Service Plans</vt:lpstr>
      <vt:lpstr>App Service</vt:lpstr>
      <vt:lpstr>App Service Deployment</vt:lpstr>
      <vt:lpstr>App Service Scaling</vt:lpstr>
      <vt:lpstr>App Service Scaling</vt:lpstr>
      <vt:lpstr>AKS</vt:lpstr>
      <vt:lpstr>AKS- Max Pods per Node to Subnet Relation</vt:lpstr>
      <vt:lpstr>AKS Setup</vt:lpstr>
      <vt:lpstr>AKS Setup</vt:lpstr>
      <vt:lpstr>Azure Application Gateway</vt:lpstr>
      <vt:lpstr>Azure Application Gateway Path Based Routing</vt:lpstr>
      <vt:lpstr>Azure Application Gateway Multi Site Routing</vt:lpstr>
      <vt:lpstr>Azure Application Gateway Other Features</vt:lpstr>
      <vt:lpstr>Azure Application Gateway Setup</vt:lpstr>
      <vt:lpstr>AKS Storage Classes</vt:lpstr>
      <vt:lpstr>Azure Container Instances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phanindra vedula</dc:creator>
  <cp:lastModifiedBy>phanindra vedula</cp:lastModifiedBy>
  <cp:revision>306</cp:revision>
  <dcterms:created xsi:type="dcterms:W3CDTF">2022-07-11T01:53:19Z</dcterms:created>
  <dcterms:modified xsi:type="dcterms:W3CDTF">2022-08-19T02:45:15Z</dcterms:modified>
</cp:coreProperties>
</file>