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9" r:id="rId2"/>
    <p:sldId id="500" r:id="rId3"/>
    <p:sldId id="501" r:id="rId4"/>
    <p:sldId id="502" r:id="rId5"/>
    <p:sldId id="503" r:id="rId6"/>
    <p:sldId id="504" r:id="rId7"/>
    <p:sldId id="505" r:id="rId8"/>
    <p:sldId id="506" r:id="rId9"/>
    <p:sldId id="507" r:id="rId10"/>
    <p:sldId id="519" r:id="rId11"/>
    <p:sldId id="526" r:id="rId12"/>
    <p:sldId id="528" r:id="rId13"/>
    <p:sldId id="529" r:id="rId14"/>
    <p:sldId id="530" r:id="rId15"/>
    <p:sldId id="531" r:id="rId16"/>
    <p:sldId id="527" r:id="rId17"/>
    <p:sldId id="532" r:id="rId18"/>
    <p:sldId id="552" r:id="rId19"/>
    <p:sldId id="551" r:id="rId20"/>
    <p:sldId id="555" r:id="rId21"/>
    <p:sldId id="554" r:id="rId22"/>
    <p:sldId id="558" r:id="rId23"/>
    <p:sldId id="556" r:id="rId24"/>
    <p:sldId id="557" r:id="rId25"/>
    <p:sldId id="560" r:id="rId26"/>
    <p:sldId id="559" r:id="rId27"/>
    <p:sldId id="561" r:id="rId28"/>
    <p:sldId id="566" r:id="rId29"/>
    <p:sldId id="562" r:id="rId30"/>
    <p:sldId id="563" r:id="rId31"/>
    <p:sldId id="564" r:id="rId32"/>
    <p:sldId id="565" r:id="rId33"/>
    <p:sldId id="567" r:id="rId34"/>
    <p:sldId id="568" r:id="rId35"/>
    <p:sldId id="569" r:id="rId36"/>
    <p:sldId id="553" r:id="rId37"/>
    <p:sldId id="508" r:id="rId38"/>
    <p:sldId id="550" r:id="rId39"/>
    <p:sldId id="510" r:id="rId40"/>
    <p:sldId id="509" r:id="rId41"/>
    <p:sldId id="535" r:id="rId42"/>
    <p:sldId id="5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AD to AAD" id="{7950E60B-704B-42B3-861C-5AA32DBFF8A4}">
          <p14:sldIdLst>
            <p14:sldId id="499"/>
            <p14:sldId id="500"/>
            <p14:sldId id="501"/>
            <p14:sldId id="502"/>
            <p14:sldId id="503"/>
            <p14:sldId id="504"/>
            <p14:sldId id="505"/>
            <p14:sldId id="506"/>
            <p14:sldId id="507"/>
            <p14:sldId id="519"/>
          </p14:sldIdLst>
        </p14:section>
        <p14:section name="Cloud Basics" id="{B7A47ABB-B51C-431B-961D-22BC9AD1FA5A}">
          <p14:sldIdLst>
            <p14:sldId id="526"/>
            <p14:sldId id="528"/>
            <p14:sldId id="529"/>
            <p14:sldId id="530"/>
            <p14:sldId id="531"/>
            <p14:sldId id="527"/>
          </p14:sldIdLst>
        </p14:section>
        <p14:section name="Groups &amp; Subscriptions" id="{1FE790EA-A937-4FDE-BB79-62DFF333BCA7}">
          <p14:sldIdLst>
            <p14:sldId id="532"/>
            <p14:sldId id="552"/>
            <p14:sldId id="551"/>
          </p14:sldIdLst>
        </p14:section>
        <p14:section name="AAD Features" id="{567BA70F-00B5-4384-B618-7A7AC501B882}">
          <p14:sldIdLst>
            <p14:sldId id="555"/>
            <p14:sldId id="554"/>
            <p14:sldId id="558"/>
            <p14:sldId id="556"/>
            <p14:sldId id="557"/>
            <p14:sldId id="560"/>
            <p14:sldId id="559"/>
            <p14:sldId id="561"/>
            <p14:sldId id="566"/>
            <p14:sldId id="562"/>
            <p14:sldId id="563"/>
            <p14:sldId id="564"/>
            <p14:sldId id="565"/>
            <p14:sldId id="567"/>
            <p14:sldId id="568"/>
            <p14:sldId id="569"/>
            <p14:sldId id="553"/>
          </p14:sldIdLst>
        </p14:section>
        <p14:section name="Azure Regions" id="{73E38F14-B699-4248-8E40-660B17D5C749}">
          <p14:sldIdLst>
            <p14:sldId id="508"/>
            <p14:sldId id="550"/>
            <p14:sldId id="510"/>
            <p14:sldId id="509"/>
            <p14:sldId id="535"/>
            <p14:sldId id="5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3842" autoAdjust="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hyperlink" Target="https://azure.microsoft.com/partners/directory/" TargetMode="External"/><Relationship Id="rId3" Type="http://schemas.openxmlformats.org/officeDocument/2006/relationships/image" Target="../media/image2.png"/><Relationship Id="rId7" Type="http://schemas.openxmlformats.org/officeDocument/2006/relationships/hyperlink" Target="https://azure.microsoft.com/offers/ms-azr-0111p/"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www.microsoft.com/licensing/licensing-programs/open-license.aspx" TargetMode="External"/><Relationship Id="rId5" Type="http://schemas.openxmlformats.org/officeDocument/2006/relationships/hyperlink" Target="https://azure.microsoft.com/pricing/enterprise-agreement/" TargetMode="External"/><Relationship Id="rId4" Type="http://schemas.openxmlformats.org/officeDocument/2006/relationships/image" Target="../media/image39.png"/><Relationship Id="rId9" Type="http://schemas.openxmlformats.org/officeDocument/2006/relationships/hyperlink" Target="https://azure.microsoft.com/fre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18.jpeg"/><Relationship Id="rId12" Type="http://schemas.openxmlformats.org/officeDocument/2006/relationships/image" Target="../media/image22.png"/><Relationship Id="rId2" Type="http://schemas.openxmlformats.org/officeDocument/2006/relationships/image" Target="../media/image1.jpeg"/><Relationship Id="rId16"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7.jpe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5188658" y="2915918"/>
            <a:ext cx="1345492" cy="644524"/>
          </a:xfrm>
        </p:spPr>
        <p:txBody>
          <a:bodyPr>
            <a:normAutofit fontScale="90000"/>
          </a:bodyPr>
          <a:lstStyle/>
          <a:p>
            <a:r>
              <a:rPr lang="en-IN" b="1" dirty="0">
                <a:solidFill>
                  <a:srgbClr val="002060"/>
                </a:solidFill>
              </a:rPr>
              <a:t>Azure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Windows Server AD is using Kerberos and NTLM authentication to on-premises apps.">
            <a:extLst>
              <a:ext uri="{FF2B5EF4-FFF2-40B4-BE49-F238E27FC236}">
                <a16:creationId xmlns:a16="http://schemas.microsoft.com/office/drawing/2014/main" id="{7A116635-DA3D-5188-A055-578256A18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538288"/>
            <a:ext cx="8763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Cloud Computing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B890A-0EA8-CB5A-AF6F-267CF6163CD2}"/>
              </a:ext>
            </a:extLst>
          </p:cNvPr>
          <p:cNvSpPr txBox="1"/>
          <p:nvPr/>
        </p:nvSpPr>
        <p:spPr>
          <a:xfrm>
            <a:off x="1124584" y="1184694"/>
            <a:ext cx="9162415" cy="984885"/>
          </a:xfrm>
          <a:prstGeom prst="rect">
            <a:avLst/>
          </a:prstGeom>
          <a:noFill/>
        </p:spPr>
        <p:txBody>
          <a:bodyPr wrap="square">
            <a:spAutoFit/>
          </a:bodyPr>
          <a:lstStyle/>
          <a:p>
            <a:r>
              <a:rPr lang="en-US" sz="1600" b="1" i="0" dirty="0">
                <a:solidFill>
                  <a:srgbClr val="171717"/>
                </a:solidFill>
                <a:effectLst/>
              </a:rPr>
              <a:t>What is cloud computing ?</a:t>
            </a:r>
          </a:p>
          <a:p>
            <a:r>
              <a:rPr lang="en-US" sz="1400" b="0" i="0" dirty="0">
                <a:solidFill>
                  <a:srgbClr val="171717"/>
                </a:solidFill>
                <a:effectLst/>
              </a:rPr>
              <a:t>Cloud computing is the delivery of computing services over the internet. Computing services include common IT infrastructure such as virtual machines, storage, databases, and networking. Cloud services also expand the traditional IT offerings to include things like Internet of Things (IoT), machine learning (ML), and artificial intelligence (AI).</a:t>
            </a:r>
            <a:endParaRPr lang="en-IN" sz="1400" dirty="0"/>
          </a:p>
        </p:txBody>
      </p:sp>
      <p:sp>
        <p:nvSpPr>
          <p:cNvPr id="9" name="TextBox 8">
            <a:extLst>
              <a:ext uri="{FF2B5EF4-FFF2-40B4-BE49-F238E27FC236}">
                <a16:creationId xmlns:a16="http://schemas.microsoft.com/office/drawing/2014/main" id="{577C3062-5BED-8EFC-04D7-52084DCDD015}"/>
              </a:ext>
            </a:extLst>
          </p:cNvPr>
          <p:cNvSpPr txBox="1"/>
          <p:nvPr/>
        </p:nvSpPr>
        <p:spPr>
          <a:xfrm>
            <a:off x="1124585" y="2980621"/>
            <a:ext cx="9286240" cy="2062103"/>
          </a:xfrm>
          <a:prstGeom prst="rect">
            <a:avLst/>
          </a:prstGeom>
          <a:noFill/>
        </p:spPr>
        <p:txBody>
          <a:bodyPr wrap="square">
            <a:spAutoFit/>
          </a:bodyPr>
          <a:lstStyle>
            <a:defPPr>
              <a:defRPr lang="en-US"/>
            </a:defPPr>
            <a:lvl1pPr>
              <a:defRPr sz="1600" b="1" i="0">
                <a:solidFill>
                  <a:srgbClr val="171717"/>
                </a:solidFill>
                <a:effectLst/>
              </a:defRPr>
            </a:lvl1pPr>
          </a:lstStyle>
          <a:p>
            <a:r>
              <a:rPr lang="en-US" dirty="0"/>
              <a:t>What is shared responsibility model ?</a:t>
            </a:r>
          </a:p>
          <a:p>
            <a:r>
              <a:rPr lang="en-US" sz="1400" b="0" dirty="0"/>
              <a:t>Start with a traditional corporate datacenter. The company is responsible for maintaining the physical space, ensuring security, and maintaining or replacing the servers if anything happens. The IT department is responsible for maintaining all the infrastructure and software needed to keep the datacenter up and running. They’re also likely to be responsible for keeping all systems patched and on the correct version.</a:t>
            </a:r>
          </a:p>
          <a:p>
            <a:endParaRPr lang="en-US" sz="1400" b="0" dirty="0"/>
          </a:p>
          <a:p>
            <a:r>
              <a:rPr lang="en-US" sz="1400" b="0" dirty="0"/>
              <a:t>With the shared responsibility model, these responsibilities get shared between the cloud provider and the consumer. Physical security, power, cooling, and network connectivity are the responsibility of the cloud provider. The consumer isn’t collocated with the datacenter, so it wouldn’t make sense for the consumer to have any of those responsibilities.</a:t>
            </a:r>
            <a:endParaRPr lang="en-IN" sz="1400" b="0" dirty="0"/>
          </a:p>
        </p:txBody>
      </p:sp>
    </p:spTree>
    <p:extLst>
      <p:ext uri="{BB962C8B-B14F-4D97-AF65-F5344CB8AC3E}">
        <p14:creationId xmlns:p14="http://schemas.microsoft.com/office/powerpoint/2010/main" val="274227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Clouds Models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539B402-F096-2D2D-D0B5-D212840BFD8F}"/>
              </a:ext>
            </a:extLst>
          </p:cNvPr>
          <p:cNvPicPr>
            <a:picLocks noChangeAspect="1"/>
          </p:cNvPicPr>
          <p:nvPr/>
        </p:nvPicPr>
        <p:blipFill>
          <a:blip r:embed="rId4"/>
          <a:stretch>
            <a:fillRect/>
          </a:stretch>
        </p:blipFill>
        <p:spPr>
          <a:xfrm>
            <a:off x="1878729" y="1562560"/>
            <a:ext cx="2790825" cy="3457575"/>
          </a:xfrm>
          <a:prstGeom prst="rect">
            <a:avLst/>
          </a:prstGeom>
        </p:spPr>
      </p:pic>
      <p:pic>
        <p:nvPicPr>
          <p:cNvPr id="9" name="Picture 8">
            <a:extLst>
              <a:ext uri="{FF2B5EF4-FFF2-40B4-BE49-F238E27FC236}">
                <a16:creationId xmlns:a16="http://schemas.microsoft.com/office/drawing/2014/main" id="{2AC07040-4699-1BBF-14A6-B0137BA58707}"/>
              </a:ext>
            </a:extLst>
          </p:cNvPr>
          <p:cNvPicPr>
            <a:picLocks noChangeAspect="1"/>
          </p:cNvPicPr>
          <p:nvPr/>
        </p:nvPicPr>
        <p:blipFill>
          <a:blip r:embed="rId5"/>
          <a:stretch>
            <a:fillRect/>
          </a:stretch>
        </p:blipFill>
        <p:spPr>
          <a:xfrm>
            <a:off x="4790440" y="1553035"/>
            <a:ext cx="2857500" cy="3467100"/>
          </a:xfrm>
          <a:prstGeom prst="rect">
            <a:avLst/>
          </a:prstGeom>
        </p:spPr>
      </p:pic>
      <p:pic>
        <p:nvPicPr>
          <p:cNvPr id="16" name="Picture 15">
            <a:extLst>
              <a:ext uri="{FF2B5EF4-FFF2-40B4-BE49-F238E27FC236}">
                <a16:creationId xmlns:a16="http://schemas.microsoft.com/office/drawing/2014/main" id="{54E688A2-5051-6580-0CB0-EC6417047F89}"/>
              </a:ext>
            </a:extLst>
          </p:cNvPr>
          <p:cNvPicPr>
            <a:picLocks noChangeAspect="1"/>
          </p:cNvPicPr>
          <p:nvPr/>
        </p:nvPicPr>
        <p:blipFill>
          <a:blip r:embed="rId6"/>
          <a:stretch>
            <a:fillRect/>
          </a:stretch>
        </p:blipFill>
        <p:spPr>
          <a:xfrm>
            <a:off x="7647940" y="1562560"/>
            <a:ext cx="2895600" cy="3457575"/>
          </a:xfrm>
          <a:prstGeom prst="rect">
            <a:avLst/>
          </a:prstGeom>
        </p:spPr>
      </p:pic>
    </p:spTree>
    <p:extLst>
      <p:ext uri="{BB962C8B-B14F-4D97-AF65-F5344CB8AC3E}">
        <p14:creationId xmlns:p14="http://schemas.microsoft.com/office/powerpoint/2010/main" val="251395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Cloud Models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D0FE59-78A4-47BB-5C86-F05BBAF69FBF}"/>
              </a:ext>
            </a:extLst>
          </p:cNvPr>
          <p:cNvSpPr txBox="1"/>
          <p:nvPr/>
        </p:nvSpPr>
        <p:spPr>
          <a:xfrm>
            <a:off x="1216731" y="2805559"/>
            <a:ext cx="9308393" cy="984885"/>
          </a:xfrm>
          <a:prstGeom prst="rect">
            <a:avLst/>
          </a:prstGeom>
          <a:noFill/>
        </p:spPr>
        <p:txBody>
          <a:bodyPr wrap="square">
            <a:spAutoFit/>
          </a:bodyPr>
          <a:lstStyle/>
          <a:p>
            <a:pPr algn="l"/>
            <a:r>
              <a:rPr lang="en-IN" sz="1600" b="1" i="0" dirty="0">
                <a:solidFill>
                  <a:srgbClr val="171717"/>
                </a:solidFill>
                <a:effectLst/>
              </a:rPr>
              <a:t>Azure Arc</a:t>
            </a:r>
          </a:p>
          <a:p>
            <a:pPr algn="l"/>
            <a:r>
              <a:rPr lang="en-IN" sz="1400" b="0" i="0" dirty="0">
                <a:solidFill>
                  <a:srgbClr val="171717"/>
                </a:solidFill>
                <a:effectLst/>
              </a:rPr>
              <a:t>Azure Arc is a set of technologies that helps manage your cloud environment. Azure Arc can help manage your cloud public cloud solely on Azure, a private cloud in your </a:t>
            </a:r>
            <a:r>
              <a:rPr lang="en-IN" sz="1400" b="0" i="0" dirty="0" err="1">
                <a:solidFill>
                  <a:srgbClr val="171717"/>
                </a:solidFill>
                <a:effectLst/>
              </a:rPr>
              <a:t>datacenter</a:t>
            </a:r>
            <a:r>
              <a:rPr lang="en-IN" sz="1400" b="0" i="0" dirty="0">
                <a:solidFill>
                  <a:srgbClr val="171717"/>
                </a:solidFill>
                <a:effectLst/>
              </a:rPr>
              <a:t>, a hybrid configuration, or even a multi-cloud environment running on multiple cloud providers at once.</a:t>
            </a:r>
          </a:p>
        </p:txBody>
      </p:sp>
      <p:sp>
        <p:nvSpPr>
          <p:cNvPr id="13" name="TextBox 12">
            <a:extLst>
              <a:ext uri="{FF2B5EF4-FFF2-40B4-BE49-F238E27FC236}">
                <a16:creationId xmlns:a16="http://schemas.microsoft.com/office/drawing/2014/main" id="{8B136CAE-2295-F809-ECF4-E329DA0FCA3E}"/>
              </a:ext>
            </a:extLst>
          </p:cNvPr>
          <p:cNvSpPr txBox="1"/>
          <p:nvPr/>
        </p:nvSpPr>
        <p:spPr>
          <a:xfrm>
            <a:off x="1216732" y="4434565"/>
            <a:ext cx="9308392" cy="1200329"/>
          </a:xfrm>
          <a:prstGeom prst="rect">
            <a:avLst/>
          </a:prstGeom>
          <a:noFill/>
        </p:spPr>
        <p:txBody>
          <a:bodyPr wrap="square">
            <a:spAutoFit/>
          </a:bodyPr>
          <a:lstStyle>
            <a:defPPr>
              <a:defRPr lang="en-US"/>
            </a:defPPr>
            <a:lvl1pPr>
              <a:defRPr b="1" i="0">
                <a:solidFill>
                  <a:srgbClr val="171717"/>
                </a:solidFill>
                <a:effectLst/>
                <a:latin typeface="Segoe UI" panose="020B0502040204020203" pitchFamily="34" charset="0"/>
              </a:defRPr>
            </a:lvl1pPr>
          </a:lstStyle>
          <a:p>
            <a:r>
              <a:rPr lang="en-US" sz="1600" dirty="0">
                <a:latin typeface="+mn-lt"/>
              </a:rPr>
              <a:t>Azure VMware Solution</a:t>
            </a:r>
          </a:p>
          <a:p>
            <a:r>
              <a:rPr lang="en-US" sz="1400" b="0" dirty="0">
                <a:latin typeface="+mn-lt"/>
              </a:rPr>
              <a:t>What if you’re already established with VMware in a private cloud environment but want to migrate to a public or hybrid cloud? Azure VMware Solution lets you run your VMware workloads in Azure with seamless integration and scalability.</a:t>
            </a:r>
          </a:p>
          <a:p>
            <a:br>
              <a:rPr lang="en-US" sz="1400" dirty="0">
                <a:latin typeface="+mn-lt"/>
              </a:rPr>
            </a:br>
            <a:endParaRPr lang="en-IN" sz="1400" dirty="0">
              <a:latin typeface="+mn-lt"/>
            </a:endParaRPr>
          </a:p>
        </p:txBody>
      </p:sp>
      <p:sp>
        <p:nvSpPr>
          <p:cNvPr id="14" name="TextBox 13">
            <a:extLst>
              <a:ext uri="{FF2B5EF4-FFF2-40B4-BE49-F238E27FC236}">
                <a16:creationId xmlns:a16="http://schemas.microsoft.com/office/drawing/2014/main" id="{CDD0701E-C153-B8B7-199C-3B9A5938DA59}"/>
              </a:ext>
            </a:extLst>
          </p:cNvPr>
          <p:cNvSpPr txBox="1"/>
          <p:nvPr/>
        </p:nvSpPr>
        <p:spPr>
          <a:xfrm>
            <a:off x="1216731" y="1143275"/>
            <a:ext cx="9432219" cy="1200329"/>
          </a:xfrm>
          <a:prstGeom prst="rect">
            <a:avLst/>
          </a:prstGeom>
          <a:noFill/>
        </p:spPr>
        <p:txBody>
          <a:bodyPr wrap="square">
            <a:spAutoFit/>
          </a:bodyPr>
          <a:lstStyle>
            <a:defPPr>
              <a:defRPr lang="en-US"/>
            </a:defPPr>
            <a:lvl1pPr>
              <a:defRPr sz="1600" b="1" i="0">
                <a:solidFill>
                  <a:srgbClr val="171717"/>
                </a:solidFill>
                <a:effectLst/>
              </a:defRPr>
            </a:lvl1pPr>
          </a:lstStyle>
          <a:p>
            <a:r>
              <a:rPr lang="en-US" dirty="0"/>
              <a:t>Multi-cloud</a:t>
            </a:r>
          </a:p>
          <a:p>
            <a:r>
              <a:rPr lang="en-US" sz="1400" b="0" dirty="0"/>
              <a:t>A fourth, and increasingly likely scenario is a multi-cloud scenario. In a multi-cloud scenario, you use multiple public cloud providers. Maybe you use different features from different cloud providers. Or maybe you started your cloud journey with one provider and are in the process of migrating to a different provider. Regardless, in a multi-cloud environment you deal with two (or more) public cloud providers and manage resources and security in both environments.</a:t>
            </a:r>
          </a:p>
        </p:txBody>
      </p:sp>
    </p:spTree>
    <p:extLst>
      <p:ext uri="{BB962C8B-B14F-4D97-AF65-F5344CB8AC3E}">
        <p14:creationId xmlns:p14="http://schemas.microsoft.com/office/powerpoint/2010/main" val="68823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Pricing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1BB20A4-22ED-F403-E223-E1150F8B37D5}"/>
              </a:ext>
            </a:extLst>
          </p:cNvPr>
          <p:cNvSpPr txBox="1"/>
          <p:nvPr/>
        </p:nvSpPr>
        <p:spPr>
          <a:xfrm>
            <a:off x="828040" y="1338560"/>
            <a:ext cx="10544810" cy="523220"/>
          </a:xfrm>
          <a:prstGeom prst="rect">
            <a:avLst/>
          </a:prstGeom>
          <a:noFill/>
        </p:spPr>
        <p:txBody>
          <a:bodyPr wrap="square">
            <a:spAutoFit/>
          </a:bodyPr>
          <a:lstStyle/>
          <a:p>
            <a:r>
              <a:rPr lang="en-US" sz="1400" b="1" i="0" dirty="0">
                <a:solidFill>
                  <a:srgbClr val="171717"/>
                </a:solidFill>
                <a:effectLst/>
              </a:rPr>
              <a:t>When comparing IT infrastructure models, there are two types of expenses to consider. Capital expenditure (</a:t>
            </a:r>
            <a:r>
              <a:rPr lang="en-US" sz="1400" b="1" i="0" dirty="0" err="1">
                <a:solidFill>
                  <a:srgbClr val="171717"/>
                </a:solidFill>
                <a:effectLst/>
              </a:rPr>
              <a:t>CapEx</a:t>
            </a:r>
            <a:r>
              <a:rPr lang="en-US" sz="1400" b="1" i="0" dirty="0">
                <a:solidFill>
                  <a:srgbClr val="171717"/>
                </a:solidFill>
                <a:effectLst/>
              </a:rPr>
              <a:t>) and operational expenditure (</a:t>
            </a:r>
            <a:r>
              <a:rPr lang="en-US" sz="1400" b="1" i="0" dirty="0" err="1">
                <a:solidFill>
                  <a:srgbClr val="171717"/>
                </a:solidFill>
                <a:effectLst/>
              </a:rPr>
              <a:t>OpEx</a:t>
            </a:r>
            <a:r>
              <a:rPr lang="en-US" sz="1400" b="1" i="0" dirty="0">
                <a:solidFill>
                  <a:srgbClr val="171717"/>
                </a:solidFill>
                <a:effectLst/>
              </a:rPr>
              <a:t>).</a:t>
            </a:r>
            <a:endParaRPr lang="en-IN" sz="1400" b="1" dirty="0"/>
          </a:p>
        </p:txBody>
      </p:sp>
      <p:sp>
        <p:nvSpPr>
          <p:cNvPr id="15" name="TextBox 14">
            <a:extLst>
              <a:ext uri="{FF2B5EF4-FFF2-40B4-BE49-F238E27FC236}">
                <a16:creationId xmlns:a16="http://schemas.microsoft.com/office/drawing/2014/main" id="{5DB853CF-1568-6584-F50D-602C2776E863}"/>
              </a:ext>
            </a:extLst>
          </p:cNvPr>
          <p:cNvSpPr txBox="1"/>
          <p:nvPr/>
        </p:nvSpPr>
        <p:spPr>
          <a:xfrm>
            <a:off x="805422" y="2036631"/>
            <a:ext cx="10132767" cy="307777"/>
          </a:xfrm>
          <a:prstGeom prst="rect">
            <a:avLst/>
          </a:prstGeom>
          <a:noFill/>
        </p:spPr>
        <p:txBody>
          <a:bodyPr wrap="square">
            <a:spAutoFit/>
          </a:bodyPr>
          <a:lstStyle/>
          <a:p>
            <a:r>
              <a:rPr lang="en-US" sz="1400" b="1" i="0" dirty="0">
                <a:solidFill>
                  <a:srgbClr val="171717"/>
                </a:solidFill>
                <a:effectLst/>
              </a:rPr>
              <a:t>Cloud computing falls under </a:t>
            </a:r>
            <a:r>
              <a:rPr lang="en-US" sz="1400" b="1" i="0" dirty="0" err="1">
                <a:solidFill>
                  <a:srgbClr val="171717"/>
                </a:solidFill>
                <a:effectLst/>
              </a:rPr>
              <a:t>OpEx</a:t>
            </a:r>
            <a:r>
              <a:rPr lang="en-US" sz="1400" b="1" i="0" dirty="0">
                <a:solidFill>
                  <a:srgbClr val="171717"/>
                </a:solidFill>
                <a:effectLst/>
              </a:rPr>
              <a:t> because cloud computing operates on a consumption-based model. </a:t>
            </a:r>
            <a:endParaRPr lang="en-IN" sz="1400" b="1" dirty="0"/>
          </a:p>
        </p:txBody>
      </p:sp>
      <p:sp>
        <p:nvSpPr>
          <p:cNvPr id="16" name="TextBox 15">
            <a:extLst>
              <a:ext uri="{FF2B5EF4-FFF2-40B4-BE49-F238E27FC236}">
                <a16:creationId xmlns:a16="http://schemas.microsoft.com/office/drawing/2014/main" id="{1734DCF4-0B4A-951E-9F94-19E5648592C6}"/>
              </a:ext>
            </a:extLst>
          </p:cNvPr>
          <p:cNvSpPr txBox="1"/>
          <p:nvPr/>
        </p:nvSpPr>
        <p:spPr>
          <a:xfrm>
            <a:off x="828040" y="2706972"/>
            <a:ext cx="11153775" cy="1415772"/>
          </a:xfrm>
          <a:prstGeom prst="rect">
            <a:avLst/>
          </a:prstGeom>
          <a:noFill/>
        </p:spPr>
        <p:txBody>
          <a:bodyPr wrap="square">
            <a:spAutoFit/>
          </a:bodyPr>
          <a:lstStyle/>
          <a:p>
            <a:pPr algn="l"/>
            <a:r>
              <a:rPr lang="en-US" sz="1600" b="1" i="0" dirty="0">
                <a:solidFill>
                  <a:srgbClr val="171717"/>
                </a:solidFill>
                <a:effectLst/>
              </a:rPr>
              <a:t>This consumption-based model has many benefits, including:</a:t>
            </a:r>
          </a:p>
          <a:p>
            <a:pPr algn="l"/>
            <a:endParaRPr lang="en-US" sz="1400" b="0" i="0" dirty="0">
              <a:solidFill>
                <a:srgbClr val="171717"/>
              </a:solidFill>
              <a:effectLst/>
            </a:endParaRPr>
          </a:p>
          <a:p>
            <a:pPr marL="285750" indent="-285750" algn="l">
              <a:buFont typeface="Arial" panose="020B0604020202020204" pitchFamily="34" charset="0"/>
              <a:buChar char="•"/>
            </a:pPr>
            <a:r>
              <a:rPr lang="en-US" sz="1400" b="0" i="0" dirty="0">
                <a:solidFill>
                  <a:srgbClr val="171717"/>
                </a:solidFill>
                <a:effectLst/>
              </a:rPr>
              <a:t>No upfront costs.</a:t>
            </a:r>
          </a:p>
          <a:p>
            <a:pPr marL="285750" indent="-285750" algn="l">
              <a:buFont typeface="Arial" panose="020B0604020202020204" pitchFamily="34" charset="0"/>
              <a:buChar char="•"/>
            </a:pPr>
            <a:r>
              <a:rPr lang="en-US" sz="1400" b="0" i="0" dirty="0">
                <a:solidFill>
                  <a:srgbClr val="171717"/>
                </a:solidFill>
                <a:effectLst/>
              </a:rPr>
              <a:t>No need to purchase and manage costly infrastructure that users might not use to its fullest potential.</a:t>
            </a:r>
          </a:p>
          <a:p>
            <a:pPr marL="285750" indent="-285750" algn="l">
              <a:buFont typeface="Arial" panose="020B0604020202020204" pitchFamily="34" charset="0"/>
              <a:buChar char="•"/>
            </a:pPr>
            <a:r>
              <a:rPr lang="en-US" sz="1400" b="0" i="0" dirty="0">
                <a:solidFill>
                  <a:srgbClr val="171717"/>
                </a:solidFill>
                <a:effectLst/>
              </a:rPr>
              <a:t>The ability to pay for more resources when they're needed.</a:t>
            </a:r>
          </a:p>
          <a:p>
            <a:pPr marL="285750" indent="-285750" algn="l">
              <a:buFont typeface="Arial" panose="020B0604020202020204" pitchFamily="34" charset="0"/>
              <a:buChar char="•"/>
            </a:pPr>
            <a:r>
              <a:rPr lang="en-US" sz="1400" b="0" i="0" dirty="0">
                <a:solidFill>
                  <a:srgbClr val="171717"/>
                </a:solidFill>
                <a:effectLst/>
              </a:rPr>
              <a:t>The ability to stop paying for resources that are no longer needed.</a:t>
            </a:r>
          </a:p>
        </p:txBody>
      </p:sp>
    </p:spTree>
    <p:extLst>
      <p:ext uri="{BB962C8B-B14F-4D97-AF65-F5344CB8AC3E}">
        <p14:creationId xmlns:p14="http://schemas.microsoft.com/office/powerpoint/2010/main" val="13441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Benefits of Cloud</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E4A77E-D634-099E-773E-5196A8047153}"/>
              </a:ext>
            </a:extLst>
          </p:cNvPr>
          <p:cNvSpPr txBox="1"/>
          <p:nvPr/>
        </p:nvSpPr>
        <p:spPr>
          <a:xfrm>
            <a:off x="1028699" y="1695310"/>
            <a:ext cx="10048875" cy="769441"/>
          </a:xfrm>
          <a:prstGeom prst="rect">
            <a:avLst/>
          </a:prstGeom>
          <a:noFill/>
        </p:spPr>
        <p:txBody>
          <a:bodyPr wrap="square">
            <a:spAutoFit/>
          </a:bodyPr>
          <a:lstStyle>
            <a:defPPr>
              <a:defRPr lang="en-US"/>
            </a:defPPr>
            <a:lvl1pPr>
              <a:defRPr sz="1400" b="0" i="0">
                <a:solidFill>
                  <a:srgbClr val="171717"/>
                </a:solidFill>
                <a:effectLst/>
              </a:defRPr>
            </a:lvl1pPr>
          </a:lstStyle>
          <a:p>
            <a:r>
              <a:rPr lang="en-US" sz="1600" b="1" dirty="0"/>
              <a:t>Reliability</a:t>
            </a:r>
          </a:p>
          <a:p>
            <a:r>
              <a:rPr lang="en-US" dirty="0"/>
              <a:t>Reliability is the ability of a system to recover from failures and continue to function. It's also one of the pillars of the Microsoft Azure Well-Architected Framework.</a:t>
            </a:r>
          </a:p>
        </p:txBody>
      </p:sp>
      <p:sp>
        <p:nvSpPr>
          <p:cNvPr id="13" name="TextBox 12">
            <a:extLst>
              <a:ext uri="{FF2B5EF4-FFF2-40B4-BE49-F238E27FC236}">
                <a16:creationId xmlns:a16="http://schemas.microsoft.com/office/drawing/2014/main" id="{50F96C3C-7406-AC80-710B-B72D7CAD1F24}"/>
              </a:ext>
            </a:extLst>
          </p:cNvPr>
          <p:cNvSpPr txBox="1"/>
          <p:nvPr/>
        </p:nvSpPr>
        <p:spPr>
          <a:xfrm>
            <a:off x="1061402" y="2520023"/>
            <a:ext cx="10315575" cy="769441"/>
          </a:xfrm>
          <a:prstGeom prst="rect">
            <a:avLst/>
          </a:prstGeom>
          <a:noFill/>
        </p:spPr>
        <p:txBody>
          <a:bodyPr wrap="square">
            <a:spAutoFit/>
          </a:bodyPr>
          <a:lstStyle>
            <a:defPPr>
              <a:defRPr lang="en-US"/>
            </a:defPPr>
            <a:lvl1pPr>
              <a:defRPr sz="1400" b="0" i="0">
                <a:solidFill>
                  <a:srgbClr val="171717"/>
                </a:solidFill>
                <a:effectLst/>
              </a:defRPr>
            </a:lvl1pPr>
          </a:lstStyle>
          <a:p>
            <a:r>
              <a:rPr lang="en-US" sz="1600" b="1" dirty="0"/>
              <a:t>Predictability</a:t>
            </a:r>
          </a:p>
          <a:p>
            <a:r>
              <a:rPr lang="en-US" dirty="0"/>
              <a:t>Predictability in the cloud lets you move forward with confidence. Predictability can be focused on performance predictability or cost predictability. </a:t>
            </a:r>
          </a:p>
        </p:txBody>
      </p:sp>
      <p:sp>
        <p:nvSpPr>
          <p:cNvPr id="14" name="TextBox 13">
            <a:extLst>
              <a:ext uri="{FF2B5EF4-FFF2-40B4-BE49-F238E27FC236}">
                <a16:creationId xmlns:a16="http://schemas.microsoft.com/office/drawing/2014/main" id="{5BF6A6BD-3C5C-E673-BD33-E6D661312653}"/>
              </a:ext>
            </a:extLst>
          </p:cNvPr>
          <p:cNvSpPr txBox="1"/>
          <p:nvPr/>
        </p:nvSpPr>
        <p:spPr>
          <a:xfrm>
            <a:off x="1028699" y="3344736"/>
            <a:ext cx="4552952" cy="1415772"/>
          </a:xfrm>
          <a:prstGeom prst="rect">
            <a:avLst/>
          </a:prstGeom>
          <a:noFill/>
        </p:spPr>
        <p:txBody>
          <a:bodyPr wrap="square">
            <a:spAutoFit/>
          </a:bodyPr>
          <a:lstStyle>
            <a:defPPr>
              <a:defRPr lang="en-US"/>
            </a:defPPr>
            <a:lvl1pPr>
              <a:defRPr sz="1400" b="0" i="0">
                <a:solidFill>
                  <a:srgbClr val="171717"/>
                </a:solidFill>
                <a:effectLst/>
              </a:defRPr>
            </a:lvl1pPr>
          </a:lstStyle>
          <a:p>
            <a:r>
              <a:rPr lang="en-US" sz="1600" b="1" dirty="0"/>
              <a:t>Performance</a:t>
            </a:r>
          </a:p>
          <a:p>
            <a:r>
              <a:rPr lang="en-US" dirty="0"/>
              <a:t>Performance predictability focuses on predicting the resources need to deliver a positive experience for your customers. Autoscaling, load balancing, and high availability are just some of the cloud concepts that support performance predictability.</a:t>
            </a:r>
          </a:p>
        </p:txBody>
      </p:sp>
      <p:sp>
        <p:nvSpPr>
          <p:cNvPr id="15" name="TextBox 14">
            <a:extLst>
              <a:ext uri="{FF2B5EF4-FFF2-40B4-BE49-F238E27FC236}">
                <a16:creationId xmlns:a16="http://schemas.microsoft.com/office/drawing/2014/main" id="{8E285DE7-79E2-2D8D-42B0-66797525B30F}"/>
              </a:ext>
            </a:extLst>
          </p:cNvPr>
          <p:cNvSpPr txBox="1"/>
          <p:nvPr/>
        </p:nvSpPr>
        <p:spPr>
          <a:xfrm>
            <a:off x="6407858" y="3453339"/>
            <a:ext cx="4552949" cy="984885"/>
          </a:xfrm>
          <a:prstGeom prst="rect">
            <a:avLst/>
          </a:prstGeom>
          <a:noFill/>
        </p:spPr>
        <p:txBody>
          <a:bodyPr wrap="square">
            <a:spAutoFit/>
          </a:bodyPr>
          <a:lstStyle>
            <a:defPPr>
              <a:defRPr lang="en-US"/>
            </a:defPPr>
            <a:lvl1pPr>
              <a:defRPr sz="1400" b="0" i="0">
                <a:solidFill>
                  <a:srgbClr val="171717"/>
                </a:solidFill>
                <a:effectLst/>
              </a:defRPr>
            </a:lvl1pPr>
          </a:lstStyle>
          <a:p>
            <a:r>
              <a:rPr lang="en-US" sz="1600" b="1" dirty="0"/>
              <a:t>Cost</a:t>
            </a:r>
          </a:p>
          <a:p>
            <a:r>
              <a:rPr lang="en-US" dirty="0"/>
              <a:t>Cost predictability is focused on predicting or forecasting the cost of the cloud spend. With the cloud, you can track your resource use in real time,</a:t>
            </a:r>
          </a:p>
        </p:txBody>
      </p:sp>
      <p:sp>
        <p:nvSpPr>
          <p:cNvPr id="7" name="TextBox 6">
            <a:extLst>
              <a:ext uri="{FF2B5EF4-FFF2-40B4-BE49-F238E27FC236}">
                <a16:creationId xmlns:a16="http://schemas.microsoft.com/office/drawing/2014/main" id="{9EB5244C-74C8-02F9-8A17-0C874EEDEAD7}"/>
              </a:ext>
            </a:extLst>
          </p:cNvPr>
          <p:cNvSpPr txBox="1"/>
          <p:nvPr/>
        </p:nvSpPr>
        <p:spPr>
          <a:xfrm>
            <a:off x="1028699" y="1241358"/>
            <a:ext cx="2136226" cy="338554"/>
          </a:xfrm>
          <a:prstGeom prst="rect">
            <a:avLst/>
          </a:prstGeom>
          <a:noFill/>
        </p:spPr>
        <p:txBody>
          <a:bodyPr wrap="none" rtlCol="0">
            <a:spAutoFit/>
          </a:bodyPr>
          <a:lstStyle/>
          <a:p>
            <a:r>
              <a:rPr lang="en-IN" sz="1600" b="1" dirty="0"/>
              <a:t>Security &amp; Governance</a:t>
            </a:r>
          </a:p>
        </p:txBody>
      </p:sp>
    </p:spTree>
    <p:extLst>
      <p:ext uri="{BB962C8B-B14F-4D97-AF65-F5344CB8AC3E}">
        <p14:creationId xmlns:p14="http://schemas.microsoft.com/office/powerpoint/2010/main" val="18372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DEFB709-C103-571B-FAA1-71B78EEE426E}"/>
              </a:ext>
            </a:extLst>
          </p:cNvPr>
          <p:cNvPicPr>
            <a:picLocks noChangeAspect="1"/>
          </p:cNvPicPr>
          <p:nvPr/>
        </p:nvPicPr>
        <p:blipFill>
          <a:blip r:embed="rId2"/>
          <a:stretch>
            <a:fillRect/>
          </a:stretch>
        </p:blipFill>
        <p:spPr>
          <a:xfrm>
            <a:off x="8237364" y="1214752"/>
            <a:ext cx="714375" cy="4086225"/>
          </a:xfrm>
          <a:prstGeom prst="rect">
            <a:avLst/>
          </a:prstGeom>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Cloud Services Models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AutoShape 4" descr="Diagram showing the responsibilities of the shared responsibility model.">
            <a:extLst>
              <a:ext uri="{FF2B5EF4-FFF2-40B4-BE49-F238E27FC236}">
                <a16:creationId xmlns:a16="http://schemas.microsoft.com/office/drawing/2014/main" id="{45470FD0-E9CF-D10F-AE7F-6DDED03D55A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6683A97-61BC-30E0-C2C6-9F1B19643FDA}"/>
              </a:ext>
            </a:extLst>
          </p:cNvPr>
          <p:cNvPicPr>
            <a:picLocks noChangeAspect="1"/>
          </p:cNvPicPr>
          <p:nvPr/>
        </p:nvPicPr>
        <p:blipFill>
          <a:blip r:embed="rId5"/>
          <a:stretch>
            <a:fillRect/>
          </a:stretch>
        </p:blipFill>
        <p:spPr>
          <a:xfrm>
            <a:off x="1216732" y="1122995"/>
            <a:ext cx="5391150" cy="4552950"/>
          </a:xfrm>
          <a:prstGeom prst="rect">
            <a:avLst/>
          </a:prstGeom>
        </p:spPr>
      </p:pic>
      <p:pic>
        <p:nvPicPr>
          <p:cNvPr id="13" name="Picture 12">
            <a:extLst>
              <a:ext uri="{FF2B5EF4-FFF2-40B4-BE49-F238E27FC236}">
                <a16:creationId xmlns:a16="http://schemas.microsoft.com/office/drawing/2014/main" id="{48CF1608-58A7-E7C5-64A2-FABB75DA966E}"/>
              </a:ext>
            </a:extLst>
          </p:cNvPr>
          <p:cNvPicPr>
            <a:picLocks noChangeAspect="1"/>
          </p:cNvPicPr>
          <p:nvPr/>
        </p:nvPicPr>
        <p:blipFill>
          <a:blip r:embed="rId6"/>
          <a:stretch>
            <a:fillRect/>
          </a:stretch>
        </p:blipFill>
        <p:spPr>
          <a:xfrm>
            <a:off x="6607882" y="1057273"/>
            <a:ext cx="561975" cy="4276725"/>
          </a:xfrm>
          <a:prstGeom prst="rect">
            <a:avLst/>
          </a:prstGeom>
        </p:spPr>
      </p:pic>
      <p:pic>
        <p:nvPicPr>
          <p:cNvPr id="15" name="Picture 14">
            <a:extLst>
              <a:ext uri="{FF2B5EF4-FFF2-40B4-BE49-F238E27FC236}">
                <a16:creationId xmlns:a16="http://schemas.microsoft.com/office/drawing/2014/main" id="{7A79D43D-6549-A795-CBE1-8E046722A645}"/>
              </a:ext>
            </a:extLst>
          </p:cNvPr>
          <p:cNvPicPr>
            <a:picLocks noChangeAspect="1"/>
          </p:cNvPicPr>
          <p:nvPr/>
        </p:nvPicPr>
        <p:blipFill>
          <a:blip r:embed="rId7"/>
          <a:stretch>
            <a:fillRect/>
          </a:stretch>
        </p:blipFill>
        <p:spPr>
          <a:xfrm>
            <a:off x="7169857" y="1180300"/>
            <a:ext cx="571500" cy="4086225"/>
          </a:xfrm>
          <a:prstGeom prst="rect">
            <a:avLst/>
          </a:prstGeom>
        </p:spPr>
      </p:pic>
      <p:pic>
        <p:nvPicPr>
          <p:cNvPr id="17" name="Picture 16">
            <a:extLst>
              <a:ext uri="{FF2B5EF4-FFF2-40B4-BE49-F238E27FC236}">
                <a16:creationId xmlns:a16="http://schemas.microsoft.com/office/drawing/2014/main" id="{7C03D524-E7CB-E3C8-2071-AD2F8E468B39}"/>
              </a:ext>
            </a:extLst>
          </p:cNvPr>
          <p:cNvPicPr>
            <a:picLocks noChangeAspect="1"/>
          </p:cNvPicPr>
          <p:nvPr/>
        </p:nvPicPr>
        <p:blipFill>
          <a:blip r:embed="rId8"/>
          <a:stretch>
            <a:fillRect/>
          </a:stretch>
        </p:blipFill>
        <p:spPr>
          <a:xfrm>
            <a:off x="7731832" y="1180300"/>
            <a:ext cx="609600" cy="4124325"/>
          </a:xfrm>
          <a:prstGeom prst="rect">
            <a:avLst/>
          </a:prstGeom>
        </p:spPr>
      </p:pic>
    </p:spTree>
    <p:extLst>
      <p:ext uri="{BB962C8B-B14F-4D97-AF65-F5344CB8AC3E}">
        <p14:creationId xmlns:p14="http://schemas.microsoft.com/office/powerpoint/2010/main" val="8168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Management Groups &amp; Subscriptions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iagram showing Azure subscriptions using authentication and authorization to access Azure accounts.">
            <a:extLst>
              <a:ext uri="{FF2B5EF4-FFF2-40B4-BE49-F238E27FC236}">
                <a16:creationId xmlns:a16="http://schemas.microsoft.com/office/drawing/2014/main" id="{04CEFFAE-D6EE-302D-B22D-2035BA9DC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191" y="3240941"/>
            <a:ext cx="6229350" cy="25622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FBFCD0-0321-BA2E-8EAB-D69969C2E362}"/>
              </a:ext>
            </a:extLst>
          </p:cNvPr>
          <p:cNvSpPr txBox="1"/>
          <p:nvPr/>
        </p:nvSpPr>
        <p:spPr>
          <a:xfrm>
            <a:off x="738044" y="1156868"/>
            <a:ext cx="10340633" cy="2308324"/>
          </a:xfrm>
          <a:prstGeom prst="rect">
            <a:avLst/>
          </a:prstGeom>
          <a:noFill/>
        </p:spPr>
        <p:txBody>
          <a:bodyPr wrap="square">
            <a:spAutoFit/>
          </a:bodyPr>
          <a:lstStyle/>
          <a:p>
            <a:pPr algn="l"/>
            <a:r>
              <a:rPr lang="en-US" b="1" i="0" dirty="0">
                <a:solidFill>
                  <a:srgbClr val="171717"/>
                </a:solidFill>
                <a:effectLst/>
              </a:rPr>
              <a:t>Important facts about management groups:</a:t>
            </a:r>
          </a:p>
          <a:p>
            <a:pPr algn="l"/>
            <a:endParaRPr lang="en-US" b="1" i="0" dirty="0">
              <a:solidFill>
                <a:srgbClr val="171717"/>
              </a:solidFill>
              <a:effectLst/>
            </a:endParaRPr>
          </a:p>
          <a:p>
            <a:pPr algn="l">
              <a:buFont typeface="Arial" panose="020B0604020202020204" pitchFamily="34" charset="0"/>
              <a:buChar char="•"/>
            </a:pPr>
            <a:r>
              <a:rPr lang="en-US" b="0" i="0" dirty="0">
                <a:solidFill>
                  <a:srgbClr val="171717"/>
                </a:solidFill>
                <a:effectLst/>
              </a:rPr>
              <a:t>10,000 management groups can be supported in a single directory.</a:t>
            </a:r>
          </a:p>
          <a:p>
            <a:pPr algn="l">
              <a:buFont typeface="Arial" panose="020B0604020202020204" pitchFamily="34" charset="0"/>
              <a:buChar char="•"/>
            </a:pPr>
            <a:r>
              <a:rPr lang="en-US" b="0" i="0" dirty="0">
                <a:solidFill>
                  <a:srgbClr val="171717"/>
                </a:solidFill>
                <a:effectLst/>
              </a:rPr>
              <a:t>A management group tree can support up to six levels of depth. This limit doesn't include the root level or the subscription level.</a:t>
            </a:r>
          </a:p>
          <a:p>
            <a:pPr algn="l">
              <a:buFont typeface="Arial" panose="020B0604020202020204" pitchFamily="34" charset="0"/>
              <a:buChar char="•"/>
            </a:pPr>
            <a:r>
              <a:rPr lang="en-US" b="0" i="0" dirty="0">
                <a:solidFill>
                  <a:srgbClr val="171717"/>
                </a:solidFill>
                <a:effectLst/>
              </a:rPr>
              <a:t>Each management group and subscription can support only one parent.</a:t>
            </a:r>
          </a:p>
          <a:p>
            <a:br>
              <a:rPr lang="en-US" b="0" i="0" dirty="0">
                <a:solidFill>
                  <a:srgbClr val="171717"/>
                </a:solidFill>
                <a:effectLst/>
              </a:rPr>
            </a:br>
            <a:endParaRPr lang="en-IN" dirty="0"/>
          </a:p>
        </p:txBody>
      </p:sp>
    </p:spTree>
    <p:extLst>
      <p:ext uri="{BB962C8B-B14F-4D97-AF65-F5344CB8AC3E}">
        <p14:creationId xmlns:p14="http://schemas.microsoft.com/office/powerpoint/2010/main" val="90425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left)">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Management Groups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314"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F857D16A-A975-F113-3D8A-3B0579BF90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879" y="1360937"/>
            <a:ext cx="6366242" cy="392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37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Options to buy subscriptions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2290" name="Picture 2" descr="Diagram showing enterprise, resellers, partners, and personal.">
            <a:extLst>
              <a:ext uri="{FF2B5EF4-FFF2-40B4-BE49-F238E27FC236}">
                <a16:creationId xmlns:a16="http://schemas.microsoft.com/office/drawing/2014/main" id="{761D968A-25DB-1700-48FE-95F9D5302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40" y="3881529"/>
            <a:ext cx="7327925" cy="18948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D0CC44E-8A5B-B447-9617-2842A458ED83}"/>
              </a:ext>
            </a:extLst>
          </p:cNvPr>
          <p:cNvSpPr txBox="1"/>
          <p:nvPr/>
        </p:nvSpPr>
        <p:spPr>
          <a:xfrm>
            <a:off x="828040" y="1158138"/>
            <a:ext cx="3063240" cy="2277547"/>
          </a:xfrm>
          <a:prstGeom prst="rect">
            <a:avLst/>
          </a:prstGeom>
          <a:noFill/>
        </p:spPr>
        <p:txBody>
          <a:bodyPr wrap="square">
            <a:spAutoFit/>
          </a:bodyPr>
          <a:lstStyle/>
          <a:p>
            <a:pPr algn="l"/>
            <a:r>
              <a:rPr lang="en-US" sz="1600" b="1" i="0" dirty="0">
                <a:solidFill>
                  <a:srgbClr val="171717"/>
                </a:solidFill>
                <a:effectLst/>
              </a:rPr>
              <a:t>Enterprise agreements</a:t>
            </a:r>
          </a:p>
          <a:p>
            <a:pPr algn="l"/>
            <a:r>
              <a:rPr lang="en-US" sz="1400" b="0" i="0" dirty="0">
                <a:solidFill>
                  <a:srgbClr val="171717"/>
                </a:solidFill>
                <a:effectLst/>
              </a:rPr>
              <a:t>Any </a:t>
            </a:r>
            <a:r>
              <a:rPr lang="en-US" sz="1400" b="0" i="0" u="none" strike="noStrike" dirty="0">
                <a:solidFill>
                  <a:srgbClr val="171717"/>
                </a:solidFill>
                <a:effectLst/>
                <a:hlinkClick r:id="rId5"/>
              </a:rPr>
              <a:t>Enterprise Agreement</a:t>
            </a:r>
            <a:r>
              <a:rPr lang="en-US" sz="1400" b="0" i="0" dirty="0">
                <a:solidFill>
                  <a:srgbClr val="171717"/>
                </a:solidFill>
                <a:effectLst/>
              </a:rPr>
              <a:t> customer can add Azure to their agreement by making an upfront monetary commitment to Azure. That commitment is consumed throughout the year by using any combination of the wide variety of cloud services Azure offers. Enterprise agreements have a 99.95% monthly SLA.</a:t>
            </a:r>
          </a:p>
        </p:txBody>
      </p:sp>
      <p:sp>
        <p:nvSpPr>
          <p:cNvPr id="16" name="TextBox 15">
            <a:extLst>
              <a:ext uri="{FF2B5EF4-FFF2-40B4-BE49-F238E27FC236}">
                <a16:creationId xmlns:a16="http://schemas.microsoft.com/office/drawing/2014/main" id="{8ADDB261-1DEA-DC1E-9672-1AD9A30C2DDC}"/>
              </a:ext>
            </a:extLst>
          </p:cNvPr>
          <p:cNvSpPr txBox="1"/>
          <p:nvPr/>
        </p:nvSpPr>
        <p:spPr>
          <a:xfrm>
            <a:off x="4139129" y="1119581"/>
            <a:ext cx="2533851" cy="2277547"/>
          </a:xfrm>
          <a:prstGeom prst="rect">
            <a:avLst/>
          </a:prstGeom>
          <a:noFill/>
        </p:spPr>
        <p:txBody>
          <a:bodyPr wrap="square">
            <a:spAutoFit/>
          </a:bodyPr>
          <a:lstStyle>
            <a:defPPr>
              <a:defRPr lang="en-US"/>
            </a:defPPr>
            <a:lvl1pPr>
              <a:defRPr sz="1400" b="1" i="0">
                <a:solidFill>
                  <a:srgbClr val="171717"/>
                </a:solidFill>
                <a:effectLst/>
                <a:latin typeface="Segoe UI" panose="020B0502040204020203" pitchFamily="34" charset="0"/>
              </a:defRPr>
            </a:lvl1pPr>
          </a:lstStyle>
          <a:p>
            <a:r>
              <a:rPr lang="en-US" sz="1600" dirty="0">
                <a:latin typeface="+mn-lt"/>
              </a:rPr>
              <a:t>Reseller</a:t>
            </a:r>
          </a:p>
          <a:p>
            <a:r>
              <a:rPr lang="en-US" b="0" dirty="0">
                <a:latin typeface="+mn-lt"/>
              </a:rPr>
              <a:t>Buy Azure through the </a:t>
            </a:r>
            <a:r>
              <a:rPr lang="en-US" b="0" dirty="0">
                <a:latin typeface="+mn-lt"/>
                <a:hlinkClick r:id="rId6">
                  <a:extLst>
                    <a:ext uri="{A12FA001-AC4F-418D-AE19-62706E023703}">
                      <ahyp:hlinkClr xmlns:ahyp="http://schemas.microsoft.com/office/drawing/2018/hyperlinkcolor" val="tx"/>
                    </a:ext>
                  </a:extLst>
                </a:hlinkClick>
              </a:rPr>
              <a:t>Open Licensing program</a:t>
            </a:r>
            <a:r>
              <a:rPr lang="en-US" b="0" dirty="0">
                <a:latin typeface="+mn-lt"/>
              </a:rPr>
              <a:t>, which provides a simple, flexible way to purchase cloud services from your Microsoft reseller. If you already purchased an Azure in Open license key, </a:t>
            </a:r>
            <a:r>
              <a:rPr lang="en-US" b="0" dirty="0">
                <a:latin typeface="+mn-lt"/>
                <a:hlinkClick r:id="rId7">
                  <a:extLst>
                    <a:ext uri="{A12FA001-AC4F-418D-AE19-62706E023703}">
                      <ahyp:hlinkClr xmlns:ahyp="http://schemas.microsoft.com/office/drawing/2018/hyperlinkcolor" val="tx"/>
                    </a:ext>
                  </a:extLst>
                </a:hlinkClick>
              </a:rPr>
              <a:t>activate a new subscription or add more credits now</a:t>
            </a:r>
            <a:r>
              <a:rPr lang="en-US" b="0" dirty="0">
                <a:latin typeface="+mn-lt"/>
              </a:rPr>
              <a:t>.</a:t>
            </a:r>
          </a:p>
        </p:txBody>
      </p:sp>
      <p:sp>
        <p:nvSpPr>
          <p:cNvPr id="18" name="TextBox 17">
            <a:extLst>
              <a:ext uri="{FF2B5EF4-FFF2-40B4-BE49-F238E27FC236}">
                <a16:creationId xmlns:a16="http://schemas.microsoft.com/office/drawing/2014/main" id="{9A00C313-750E-D8C2-F776-593C75FC3D00}"/>
              </a:ext>
            </a:extLst>
          </p:cNvPr>
          <p:cNvSpPr txBox="1"/>
          <p:nvPr/>
        </p:nvSpPr>
        <p:spPr>
          <a:xfrm>
            <a:off x="6847877" y="1158138"/>
            <a:ext cx="2250669" cy="2277547"/>
          </a:xfrm>
          <a:prstGeom prst="rect">
            <a:avLst/>
          </a:prstGeom>
          <a:noFill/>
        </p:spPr>
        <p:txBody>
          <a:bodyPr wrap="square">
            <a:spAutoFit/>
          </a:bodyPr>
          <a:lstStyle>
            <a:defPPr>
              <a:defRPr lang="en-US"/>
            </a:defPPr>
            <a:lvl1pPr>
              <a:defRPr sz="1400" b="1" i="0">
                <a:solidFill>
                  <a:srgbClr val="171717"/>
                </a:solidFill>
                <a:effectLst/>
                <a:latin typeface="Segoe UI" panose="020B0502040204020203" pitchFamily="34" charset="0"/>
              </a:defRPr>
            </a:lvl1pPr>
          </a:lstStyle>
          <a:p>
            <a:r>
              <a:rPr lang="en-US" sz="1600" dirty="0">
                <a:latin typeface="+mn-lt"/>
              </a:rPr>
              <a:t>Partners</a:t>
            </a:r>
          </a:p>
          <a:p>
            <a:r>
              <a:rPr lang="en-US" b="0" dirty="0">
                <a:latin typeface="+mn-lt"/>
              </a:rPr>
              <a:t>Find a </a:t>
            </a:r>
            <a:r>
              <a:rPr lang="en-US" b="0" dirty="0">
                <a:latin typeface="+mn-lt"/>
                <a:hlinkClick r:id="rId8">
                  <a:extLst>
                    <a:ext uri="{A12FA001-AC4F-418D-AE19-62706E023703}">
                      <ahyp:hlinkClr xmlns:ahyp="http://schemas.microsoft.com/office/drawing/2018/hyperlinkcolor" val="tx"/>
                    </a:ext>
                  </a:extLst>
                </a:hlinkClick>
              </a:rPr>
              <a:t>Microsoft partner</a:t>
            </a:r>
            <a:r>
              <a:rPr lang="en-US" b="0" dirty="0">
                <a:latin typeface="+mn-lt"/>
              </a:rPr>
              <a:t> who can design and implement your Azure cloud solution. These partners have the business and technology expertise to recommend solutions that meet the unique needs of your business.</a:t>
            </a:r>
          </a:p>
        </p:txBody>
      </p:sp>
      <p:sp>
        <p:nvSpPr>
          <p:cNvPr id="20" name="TextBox 19">
            <a:extLst>
              <a:ext uri="{FF2B5EF4-FFF2-40B4-BE49-F238E27FC236}">
                <a16:creationId xmlns:a16="http://schemas.microsoft.com/office/drawing/2014/main" id="{1BA0562E-0326-9F61-C8F6-2A8CB49AFB59}"/>
              </a:ext>
            </a:extLst>
          </p:cNvPr>
          <p:cNvSpPr txBox="1"/>
          <p:nvPr/>
        </p:nvSpPr>
        <p:spPr>
          <a:xfrm>
            <a:off x="9273443" y="1169070"/>
            <a:ext cx="2540215" cy="1200329"/>
          </a:xfrm>
          <a:prstGeom prst="rect">
            <a:avLst/>
          </a:prstGeom>
          <a:noFill/>
        </p:spPr>
        <p:txBody>
          <a:bodyPr wrap="square">
            <a:spAutoFit/>
          </a:bodyPr>
          <a:lstStyle>
            <a:defPPr>
              <a:defRPr lang="en-US"/>
            </a:defPPr>
            <a:lvl1pPr>
              <a:defRPr sz="1400" b="1" i="0">
                <a:solidFill>
                  <a:srgbClr val="171717"/>
                </a:solidFill>
                <a:effectLst/>
                <a:latin typeface="Segoe UI" panose="020B0502040204020203" pitchFamily="34" charset="0"/>
              </a:defRPr>
            </a:lvl1pPr>
          </a:lstStyle>
          <a:p>
            <a:r>
              <a:rPr lang="en-US" sz="1600" dirty="0">
                <a:latin typeface="+mn-lt"/>
              </a:rPr>
              <a:t>Personal free account</a:t>
            </a:r>
          </a:p>
          <a:p>
            <a:r>
              <a:rPr lang="en-US" b="0" dirty="0">
                <a:latin typeface="+mn-lt"/>
              </a:rPr>
              <a:t>With a </a:t>
            </a:r>
            <a:r>
              <a:rPr lang="en-US" b="0" dirty="0">
                <a:latin typeface="+mn-lt"/>
                <a:hlinkClick r:id="rId9">
                  <a:extLst>
                    <a:ext uri="{A12FA001-AC4F-418D-AE19-62706E023703}">
                      <ahyp:hlinkClr xmlns:ahyp="http://schemas.microsoft.com/office/drawing/2018/hyperlinkcolor" val="tx"/>
                    </a:ext>
                  </a:extLst>
                </a:hlinkClick>
              </a:rPr>
              <a:t>free trial account</a:t>
            </a:r>
            <a:r>
              <a:rPr lang="en-US" b="0" dirty="0">
                <a:latin typeface="+mn-lt"/>
              </a:rPr>
              <a:t>, you can get started using Azure right away and you won’t be charged until you choose to upgrade.</a:t>
            </a:r>
          </a:p>
        </p:txBody>
      </p:sp>
      <p:sp>
        <p:nvSpPr>
          <p:cNvPr id="22" name="TextBox 21">
            <a:extLst>
              <a:ext uri="{FF2B5EF4-FFF2-40B4-BE49-F238E27FC236}">
                <a16:creationId xmlns:a16="http://schemas.microsoft.com/office/drawing/2014/main" id="{E7AFD798-5DE1-F8C9-1D7A-6851868C9C45}"/>
              </a:ext>
            </a:extLst>
          </p:cNvPr>
          <p:cNvSpPr txBox="1"/>
          <p:nvPr/>
        </p:nvSpPr>
        <p:spPr>
          <a:xfrm>
            <a:off x="9210963" y="3620351"/>
            <a:ext cx="2844180" cy="2031325"/>
          </a:xfrm>
          <a:prstGeom prst="rect">
            <a:avLst/>
          </a:prstGeom>
          <a:noFill/>
        </p:spPr>
        <p:txBody>
          <a:bodyPr wrap="square">
            <a:spAutoFit/>
          </a:bodyPr>
          <a:lstStyle/>
          <a:p>
            <a:r>
              <a:rPr lang="en-US" sz="1400" dirty="0">
                <a:solidFill>
                  <a:srgbClr val="171717"/>
                </a:solidFill>
              </a:rPr>
              <a:t>Azure offers free and paid subscription options to suit different needs and requirements. The most commonly used subscriptions are:</a:t>
            </a:r>
          </a:p>
          <a:p>
            <a:endParaRPr lang="en-US" sz="1400" dirty="0">
              <a:solidFill>
                <a:srgbClr val="171717"/>
              </a:solidFill>
            </a:endParaRPr>
          </a:p>
          <a:p>
            <a:pPr>
              <a:buFont typeface="Arial" panose="020B0604020202020204" pitchFamily="34" charset="0"/>
              <a:buChar char="•"/>
            </a:pPr>
            <a:r>
              <a:rPr lang="en-US" sz="1400" dirty="0">
                <a:solidFill>
                  <a:srgbClr val="171717"/>
                </a:solidFill>
              </a:rPr>
              <a:t>Free</a:t>
            </a:r>
          </a:p>
          <a:p>
            <a:pPr>
              <a:buFont typeface="Arial" panose="020B0604020202020204" pitchFamily="34" charset="0"/>
              <a:buChar char="•"/>
            </a:pPr>
            <a:r>
              <a:rPr lang="en-US" sz="1400" dirty="0">
                <a:solidFill>
                  <a:srgbClr val="171717"/>
                </a:solidFill>
              </a:rPr>
              <a:t>Pay-As-You-Go</a:t>
            </a:r>
          </a:p>
          <a:p>
            <a:pPr>
              <a:buFont typeface="Arial" panose="020B0604020202020204" pitchFamily="34" charset="0"/>
              <a:buChar char="•"/>
            </a:pPr>
            <a:r>
              <a:rPr lang="en-US" sz="1400" dirty="0">
                <a:solidFill>
                  <a:srgbClr val="171717"/>
                </a:solidFill>
              </a:rPr>
              <a:t>Enterprise Agreement</a:t>
            </a:r>
          </a:p>
          <a:p>
            <a:pPr>
              <a:buFont typeface="Arial" panose="020B0604020202020204" pitchFamily="34" charset="0"/>
              <a:buChar char="•"/>
            </a:pPr>
            <a:r>
              <a:rPr lang="en-US" sz="1400" dirty="0">
                <a:solidFill>
                  <a:srgbClr val="171717"/>
                </a:solidFill>
              </a:rPr>
              <a:t>Student</a:t>
            </a:r>
          </a:p>
        </p:txBody>
      </p:sp>
    </p:spTree>
    <p:extLst>
      <p:ext uri="{BB962C8B-B14F-4D97-AF65-F5344CB8AC3E}">
        <p14:creationId xmlns:p14="http://schemas.microsoft.com/office/powerpoint/2010/main" val="14387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C32743-B6F3-BC89-E0B3-EB08073DB5BC}"/>
              </a:ext>
            </a:extLst>
          </p:cNvPr>
          <p:cNvSpPr/>
          <p:nvPr/>
        </p:nvSpPr>
        <p:spPr>
          <a:xfrm>
            <a:off x="253097" y="1286544"/>
            <a:ext cx="3192466" cy="4613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On Premise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146" name="Picture 2" descr="Laptop icon stock illustration. Illustration of business - 133509399">
            <a:extLst>
              <a:ext uri="{FF2B5EF4-FFF2-40B4-BE49-F238E27FC236}">
                <a16:creationId xmlns:a16="http://schemas.microsoft.com/office/drawing/2014/main" id="{0F8E6774-50CA-9EA8-3779-C57346AA2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83" y="1784663"/>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B483AD-3779-92FD-DAA0-D5D13D56EEB3}"/>
              </a:ext>
            </a:extLst>
          </p:cNvPr>
          <p:cNvSpPr txBox="1"/>
          <p:nvPr/>
        </p:nvSpPr>
        <p:spPr>
          <a:xfrm>
            <a:off x="460060" y="2262873"/>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2CCA90-FA36-B152-76AF-D2D003C0435C}"/>
              </a:ext>
            </a:extLst>
          </p:cNvPr>
          <p:cNvSpPr txBox="1"/>
          <p:nvPr/>
        </p:nvSpPr>
        <p:spPr>
          <a:xfrm>
            <a:off x="4938131" y="2881090"/>
            <a:ext cx="259872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Active Directory Domain Services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6" descr="Printer - Free technology icons">
            <a:extLst>
              <a:ext uri="{FF2B5EF4-FFF2-40B4-BE49-F238E27FC236}">
                <a16:creationId xmlns:a16="http://schemas.microsoft.com/office/drawing/2014/main" id="{7311BED4-9E9D-56B7-A754-9A87FD9FE8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470" y="5019302"/>
            <a:ext cx="419191" cy="41919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esktop, pc, server icon - Free download on Iconfinder">
            <a:extLst>
              <a:ext uri="{FF2B5EF4-FFF2-40B4-BE49-F238E27FC236}">
                <a16:creationId xmlns:a16="http://schemas.microsoft.com/office/drawing/2014/main" id="{4271C671-FA76-DB39-E68F-3ED8063F6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358" y="3814899"/>
            <a:ext cx="819136" cy="8191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Desktop, pc, server icon - Free download on Iconfinder">
            <a:extLst>
              <a:ext uri="{FF2B5EF4-FFF2-40B4-BE49-F238E27FC236}">
                <a16:creationId xmlns:a16="http://schemas.microsoft.com/office/drawing/2014/main" id="{7CFBC9F6-89BA-0BF3-DE01-CFEAD81F55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59"/>
          <a:stretch/>
        </p:blipFill>
        <p:spPr bwMode="auto">
          <a:xfrm>
            <a:off x="1080077" y="3791390"/>
            <a:ext cx="681036" cy="81913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EAA5151-5EEE-E49C-A08C-5A328B51015D}"/>
              </a:ext>
            </a:extLst>
          </p:cNvPr>
          <p:cNvSpPr txBox="1"/>
          <p:nvPr/>
        </p:nvSpPr>
        <p:spPr>
          <a:xfrm>
            <a:off x="497329" y="5448166"/>
            <a:ext cx="92326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Printer-01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 name="Picture 6" descr="Printer - Free technology icons">
            <a:extLst>
              <a:ext uri="{FF2B5EF4-FFF2-40B4-BE49-F238E27FC236}">
                <a16:creationId xmlns:a16="http://schemas.microsoft.com/office/drawing/2014/main" id="{6D4B6E8C-9361-2C1E-B87B-5D5D95807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6246" y="4999412"/>
            <a:ext cx="419191" cy="41919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4B3DA1E-EA04-00B3-C20F-4BCA45F0B861}"/>
              </a:ext>
            </a:extLst>
          </p:cNvPr>
          <p:cNvSpPr txBox="1"/>
          <p:nvPr/>
        </p:nvSpPr>
        <p:spPr>
          <a:xfrm>
            <a:off x="1397105" y="5428276"/>
            <a:ext cx="92326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Printer-02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3" name="Picture 2" descr="Laptop icon stock illustration. Illustration of business - 133509399">
            <a:extLst>
              <a:ext uri="{FF2B5EF4-FFF2-40B4-BE49-F238E27FC236}">
                <a16:creationId xmlns:a16="http://schemas.microsoft.com/office/drawing/2014/main" id="{ABA1E76B-98A8-0E77-A88A-2424B4065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171" y="1776021"/>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5A72C41-5287-2C57-A733-28EA4A1BCF6C}"/>
              </a:ext>
            </a:extLst>
          </p:cNvPr>
          <p:cNvSpPr txBox="1"/>
          <p:nvPr/>
        </p:nvSpPr>
        <p:spPr>
          <a:xfrm>
            <a:off x="1202156" y="2254231"/>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5" name="Picture 2" descr="Laptop icon stock illustration. Illustration of business - 133509399">
            <a:extLst>
              <a:ext uri="{FF2B5EF4-FFF2-40B4-BE49-F238E27FC236}">
                <a16:creationId xmlns:a16="http://schemas.microsoft.com/office/drawing/2014/main" id="{94518FC7-FE6F-95CD-B880-F3EDB2AD5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933" y="1769451"/>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701087A-2FA3-5625-CE9C-C04C1927E212}"/>
              </a:ext>
            </a:extLst>
          </p:cNvPr>
          <p:cNvSpPr txBox="1"/>
          <p:nvPr/>
        </p:nvSpPr>
        <p:spPr>
          <a:xfrm>
            <a:off x="1968918" y="2247661"/>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6D239084-DB35-0E14-7795-EC5968989021}"/>
              </a:ext>
            </a:extLst>
          </p:cNvPr>
          <p:cNvSpPr txBox="1"/>
          <p:nvPr/>
        </p:nvSpPr>
        <p:spPr>
          <a:xfrm>
            <a:off x="252874" y="4558947"/>
            <a:ext cx="8899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Server-01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7B498CF7-3710-19A7-CC5A-222ADD6CCBB2}"/>
              </a:ext>
            </a:extLst>
          </p:cNvPr>
          <p:cNvSpPr txBox="1"/>
          <p:nvPr/>
        </p:nvSpPr>
        <p:spPr>
          <a:xfrm>
            <a:off x="1097160" y="4582732"/>
            <a:ext cx="8899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Server-02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 name="Picture 6" descr="Desktop, pc, server icon - Free download on Iconfinder">
            <a:extLst>
              <a:ext uri="{FF2B5EF4-FFF2-40B4-BE49-F238E27FC236}">
                <a16:creationId xmlns:a16="http://schemas.microsoft.com/office/drawing/2014/main" id="{5FDF99E1-7B4E-E705-7F48-6A6AB9FF91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127" y="3814899"/>
            <a:ext cx="819136" cy="81913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Desktop, pc, server icon - Free download on Iconfinder">
            <a:extLst>
              <a:ext uri="{FF2B5EF4-FFF2-40B4-BE49-F238E27FC236}">
                <a16:creationId xmlns:a16="http://schemas.microsoft.com/office/drawing/2014/main" id="{05433F02-FED7-E1EB-338D-8C9DD0FAF0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59"/>
          <a:stretch/>
        </p:blipFill>
        <p:spPr bwMode="auto">
          <a:xfrm>
            <a:off x="2519846" y="3791390"/>
            <a:ext cx="681036" cy="8191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esktop computer - Free technology icons">
            <a:extLst>
              <a:ext uri="{FF2B5EF4-FFF2-40B4-BE49-F238E27FC236}">
                <a16:creationId xmlns:a16="http://schemas.microsoft.com/office/drawing/2014/main" id="{D452A622-4623-2BE9-3321-F57708D45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45" y="2666940"/>
            <a:ext cx="702503" cy="70250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Desktop computer - Free technology icons">
            <a:extLst>
              <a:ext uri="{FF2B5EF4-FFF2-40B4-BE49-F238E27FC236}">
                <a16:creationId xmlns:a16="http://schemas.microsoft.com/office/drawing/2014/main" id="{62B34499-A1DD-AE7A-8406-85A1E6071C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2207" y="2672442"/>
            <a:ext cx="702503" cy="702503"/>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8443D4CA-9873-0CC9-1A2C-87E7570CF2F2}"/>
              </a:ext>
            </a:extLst>
          </p:cNvPr>
          <p:cNvSpPr txBox="1"/>
          <p:nvPr/>
        </p:nvSpPr>
        <p:spPr>
          <a:xfrm>
            <a:off x="339047" y="3253488"/>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PC-04</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58B6B6C8-0B2F-BD79-CCC2-2243043FE75C}"/>
              </a:ext>
            </a:extLst>
          </p:cNvPr>
          <p:cNvSpPr txBox="1"/>
          <p:nvPr/>
        </p:nvSpPr>
        <p:spPr>
          <a:xfrm>
            <a:off x="1182815" y="3277764"/>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PC-05</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FA02D73-98D0-07D4-4FA2-0E0E926B3E59}"/>
              </a:ext>
            </a:extLst>
          </p:cNvPr>
          <p:cNvSpPr txBox="1"/>
          <p:nvPr/>
        </p:nvSpPr>
        <p:spPr>
          <a:xfrm>
            <a:off x="402521" y="1279872"/>
            <a:ext cx="8809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Region-1 </a:t>
            </a:r>
          </a:p>
        </p:txBody>
      </p:sp>
      <p:sp>
        <p:nvSpPr>
          <p:cNvPr id="57" name="Rectangle 56">
            <a:extLst>
              <a:ext uri="{FF2B5EF4-FFF2-40B4-BE49-F238E27FC236}">
                <a16:creationId xmlns:a16="http://schemas.microsoft.com/office/drawing/2014/main" id="{ADCA4D04-C0EB-49C5-6ABC-E97B397CDBBB}"/>
              </a:ext>
            </a:extLst>
          </p:cNvPr>
          <p:cNvSpPr/>
          <p:nvPr/>
        </p:nvSpPr>
        <p:spPr>
          <a:xfrm>
            <a:off x="9473609" y="1278241"/>
            <a:ext cx="2283412" cy="44578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Laptop icon stock illustration. Illustration of business - 133509399">
            <a:extLst>
              <a:ext uri="{FF2B5EF4-FFF2-40B4-BE49-F238E27FC236}">
                <a16:creationId xmlns:a16="http://schemas.microsoft.com/office/drawing/2014/main" id="{EF3128B7-13ED-209F-7E5D-3AB3C6F94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8852" y="1695766"/>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E9911D34-1772-E3CC-196B-9AD6E3401039}"/>
              </a:ext>
            </a:extLst>
          </p:cNvPr>
          <p:cNvSpPr txBox="1"/>
          <p:nvPr/>
        </p:nvSpPr>
        <p:spPr>
          <a:xfrm>
            <a:off x="10224229" y="2173976"/>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PC-08</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0" name="Picture 6" descr="Printer - Free technology icons">
            <a:extLst>
              <a:ext uri="{FF2B5EF4-FFF2-40B4-BE49-F238E27FC236}">
                <a16:creationId xmlns:a16="http://schemas.microsoft.com/office/drawing/2014/main" id="{4F3F9110-5B08-0D30-95E8-465B830AD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0639" y="4930405"/>
            <a:ext cx="419191" cy="41919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Desktop, pc, server icon - Free download on Iconfinder">
            <a:extLst>
              <a:ext uri="{FF2B5EF4-FFF2-40B4-BE49-F238E27FC236}">
                <a16:creationId xmlns:a16="http://schemas.microsoft.com/office/drawing/2014/main" id="{D74EF0AF-F94F-F8D7-00FC-E295D74D0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2807" y="3761213"/>
            <a:ext cx="819136" cy="81913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Desktop, pc, server icon - Free download on Iconfinder">
            <a:extLst>
              <a:ext uri="{FF2B5EF4-FFF2-40B4-BE49-F238E27FC236}">
                <a16:creationId xmlns:a16="http://schemas.microsoft.com/office/drawing/2014/main" id="{9A89212E-429F-164D-474C-716CAB8C00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59"/>
          <a:stretch/>
        </p:blipFill>
        <p:spPr bwMode="auto">
          <a:xfrm>
            <a:off x="10844246" y="3702493"/>
            <a:ext cx="681036" cy="819136"/>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C3A8287-7613-20F2-1BB5-0484DA228867}"/>
              </a:ext>
            </a:extLst>
          </p:cNvPr>
          <p:cNvSpPr txBox="1"/>
          <p:nvPr/>
        </p:nvSpPr>
        <p:spPr>
          <a:xfrm>
            <a:off x="10261498" y="5359269"/>
            <a:ext cx="92326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Printer-03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 name="Picture 2" descr="Laptop icon stock illustration. Illustration of business - 133509399">
            <a:extLst>
              <a:ext uri="{FF2B5EF4-FFF2-40B4-BE49-F238E27FC236}">
                <a16:creationId xmlns:a16="http://schemas.microsoft.com/office/drawing/2014/main" id="{B5E5BEB3-7344-32F2-2B6F-72F4EC4CA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1340" y="1687124"/>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53BE6C0B-3927-4339-837E-9745650924AE}"/>
              </a:ext>
            </a:extLst>
          </p:cNvPr>
          <p:cNvSpPr txBox="1"/>
          <p:nvPr/>
        </p:nvSpPr>
        <p:spPr>
          <a:xfrm>
            <a:off x="10966325" y="2165334"/>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PC-09</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4BA1DEF9-E533-BA84-95EF-E2ED6B54EF67}"/>
              </a:ext>
            </a:extLst>
          </p:cNvPr>
          <p:cNvSpPr txBox="1"/>
          <p:nvPr/>
        </p:nvSpPr>
        <p:spPr>
          <a:xfrm>
            <a:off x="10788815" y="4484917"/>
            <a:ext cx="8899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Server-03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4" name="Picture 2" descr="Desktop computer - Free technology icons">
            <a:extLst>
              <a:ext uri="{FF2B5EF4-FFF2-40B4-BE49-F238E27FC236}">
                <a16:creationId xmlns:a16="http://schemas.microsoft.com/office/drawing/2014/main" id="{CAA8FC98-6D63-E3ED-E0BE-A8BD22FB05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33814" y="2578043"/>
            <a:ext cx="702503" cy="70250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Desktop computer - Free technology icons">
            <a:extLst>
              <a:ext uri="{FF2B5EF4-FFF2-40B4-BE49-F238E27FC236}">
                <a16:creationId xmlns:a16="http://schemas.microsoft.com/office/drawing/2014/main" id="{6E0E5AB7-14E9-5CE0-4A0D-C06461A615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6376" y="2583545"/>
            <a:ext cx="702503" cy="70250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43787E79-77D7-3802-847F-23A1C10F62E8}"/>
              </a:ext>
            </a:extLst>
          </p:cNvPr>
          <p:cNvSpPr txBox="1"/>
          <p:nvPr/>
        </p:nvSpPr>
        <p:spPr>
          <a:xfrm>
            <a:off x="10103216" y="3164591"/>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PC-06</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E7E0CE75-C862-6264-441D-F3BA8C8651F5}"/>
              </a:ext>
            </a:extLst>
          </p:cNvPr>
          <p:cNvSpPr txBox="1"/>
          <p:nvPr/>
        </p:nvSpPr>
        <p:spPr>
          <a:xfrm>
            <a:off x="10946984" y="3188867"/>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PC-07</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Box 77">
            <a:extLst>
              <a:ext uri="{FF2B5EF4-FFF2-40B4-BE49-F238E27FC236}">
                <a16:creationId xmlns:a16="http://schemas.microsoft.com/office/drawing/2014/main" id="{E1CDB2AB-70C3-2BA8-EDC5-19ACE6D8CC38}"/>
              </a:ext>
            </a:extLst>
          </p:cNvPr>
          <p:cNvSpPr txBox="1"/>
          <p:nvPr/>
        </p:nvSpPr>
        <p:spPr>
          <a:xfrm>
            <a:off x="10886205" y="1278241"/>
            <a:ext cx="8809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Region-2 </a:t>
            </a:r>
          </a:p>
        </p:txBody>
      </p:sp>
      <p:cxnSp>
        <p:nvCxnSpPr>
          <p:cNvPr id="26" name="Connector: Elbow 25">
            <a:extLst>
              <a:ext uri="{FF2B5EF4-FFF2-40B4-BE49-F238E27FC236}">
                <a16:creationId xmlns:a16="http://schemas.microsoft.com/office/drawing/2014/main" id="{FF6BDAB8-FE20-3FED-5364-275AE9FCCF1C}"/>
              </a:ext>
            </a:extLst>
          </p:cNvPr>
          <p:cNvCxnSpPr>
            <a:stCxn id="32" idx="3"/>
          </p:cNvCxnSpPr>
          <p:nvPr/>
        </p:nvCxnSpPr>
        <p:spPr>
          <a:xfrm flipV="1">
            <a:off x="1761113" y="4082902"/>
            <a:ext cx="280115" cy="118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51E6175-82B2-D28B-B94C-B528F93A855D}"/>
              </a:ext>
            </a:extLst>
          </p:cNvPr>
          <p:cNvCxnSpPr>
            <a:stCxn id="54" idx="3"/>
          </p:cNvCxnSpPr>
          <p:nvPr/>
        </p:nvCxnSpPr>
        <p:spPr>
          <a:xfrm>
            <a:off x="1934710" y="3023694"/>
            <a:ext cx="385661" cy="8997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BE016E4-489C-DB87-F32F-F5832EC0A5EE}"/>
              </a:ext>
            </a:extLst>
          </p:cNvPr>
          <p:cNvCxnSpPr>
            <a:stCxn id="45" idx="3"/>
            <a:endCxn id="53" idx="0"/>
          </p:cNvCxnSpPr>
          <p:nvPr/>
        </p:nvCxnSpPr>
        <p:spPr>
          <a:xfrm>
            <a:off x="2614969" y="2067405"/>
            <a:ext cx="245395" cy="1723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0E9C5A16-6498-CD88-3D8F-BCA5B6955349}"/>
              </a:ext>
            </a:extLst>
          </p:cNvPr>
          <p:cNvCxnSpPr>
            <a:stCxn id="58" idx="1"/>
            <a:endCxn id="61" idx="0"/>
          </p:cNvCxnSpPr>
          <p:nvPr/>
        </p:nvCxnSpPr>
        <p:spPr>
          <a:xfrm rot="10800000" flipV="1">
            <a:off x="9992376" y="1993719"/>
            <a:ext cx="166477" cy="1767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956768FD-8C69-5110-D6FC-9B5DFC11800F}"/>
              </a:ext>
            </a:extLst>
          </p:cNvPr>
          <p:cNvCxnSpPr>
            <a:stCxn id="76" idx="2"/>
            <a:endCxn id="61" idx="0"/>
          </p:cNvCxnSpPr>
          <p:nvPr/>
        </p:nvCxnSpPr>
        <p:spPr>
          <a:xfrm rot="5400000">
            <a:off x="10056140" y="3408603"/>
            <a:ext cx="288845" cy="416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2E7ED36-652E-0407-FF2B-492DF788E775}"/>
              </a:ext>
            </a:extLst>
          </p:cNvPr>
          <p:cNvCxnSpPr>
            <a:stCxn id="62" idx="1"/>
            <a:endCxn id="61" idx="3"/>
          </p:cNvCxnSpPr>
          <p:nvPr/>
        </p:nvCxnSpPr>
        <p:spPr>
          <a:xfrm rot="10800000" flipV="1">
            <a:off x="10401944" y="4112061"/>
            <a:ext cx="442303" cy="587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398CB7D6-8D28-191F-EF2B-2B7612EC4258}"/>
              </a:ext>
            </a:extLst>
          </p:cNvPr>
          <p:cNvCxnSpPr>
            <a:stCxn id="60" idx="1"/>
            <a:endCxn id="61" idx="2"/>
          </p:cNvCxnSpPr>
          <p:nvPr/>
        </p:nvCxnSpPr>
        <p:spPr>
          <a:xfrm rot="10800000">
            <a:off x="9992375" y="4580349"/>
            <a:ext cx="498264" cy="5596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7053EA5-2882-BFA0-16DF-D77F41008520}"/>
              </a:ext>
            </a:extLst>
          </p:cNvPr>
          <p:cNvSpPr txBox="1"/>
          <p:nvPr/>
        </p:nvSpPr>
        <p:spPr>
          <a:xfrm>
            <a:off x="1986861" y="4597339"/>
            <a:ext cx="73666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DC-01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6D7C7C3B-7F52-BF7F-5850-4E3AA706A5A4}"/>
              </a:ext>
            </a:extLst>
          </p:cNvPr>
          <p:cNvSpPr txBox="1"/>
          <p:nvPr/>
        </p:nvSpPr>
        <p:spPr>
          <a:xfrm>
            <a:off x="2542891" y="4589780"/>
            <a:ext cx="73666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DC-02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TextBox 96">
            <a:extLst>
              <a:ext uri="{FF2B5EF4-FFF2-40B4-BE49-F238E27FC236}">
                <a16:creationId xmlns:a16="http://schemas.microsoft.com/office/drawing/2014/main" id="{B9608EB8-9A95-C78E-AB1E-4110040B72EC}"/>
              </a:ext>
            </a:extLst>
          </p:cNvPr>
          <p:cNvSpPr txBox="1"/>
          <p:nvPr/>
        </p:nvSpPr>
        <p:spPr>
          <a:xfrm>
            <a:off x="10067498" y="4415322"/>
            <a:ext cx="73666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DC-03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1A90D044-7C5D-CEA5-D028-BF5B14DD365B}"/>
              </a:ext>
            </a:extLst>
          </p:cNvPr>
          <p:cNvSpPr/>
          <p:nvPr/>
        </p:nvSpPr>
        <p:spPr>
          <a:xfrm>
            <a:off x="3529043" y="1278761"/>
            <a:ext cx="5604048" cy="1910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9" name="Picture 6" descr="Desktop, pc, server icon - Free download on Iconfinder">
            <a:extLst>
              <a:ext uri="{FF2B5EF4-FFF2-40B4-BE49-F238E27FC236}">
                <a16:creationId xmlns:a16="http://schemas.microsoft.com/office/drawing/2014/main" id="{4D361D7E-6B0B-D59C-8A73-B01EFB8E2E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7871" y="2061360"/>
            <a:ext cx="819136" cy="81913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Desktop, pc, server icon - Free download on Iconfinder">
            <a:extLst>
              <a:ext uri="{FF2B5EF4-FFF2-40B4-BE49-F238E27FC236}">
                <a16:creationId xmlns:a16="http://schemas.microsoft.com/office/drawing/2014/main" id="{0FD7553D-CEEC-C4E9-C71D-2B942644DC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59"/>
          <a:stretch/>
        </p:blipFill>
        <p:spPr bwMode="auto">
          <a:xfrm>
            <a:off x="6361590" y="2037851"/>
            <a:ext cx="681036" cy="81913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Laptop icon stock illustration. Illustration of business - 133509399">
            <a:extLst>
              <a:ext uri="{FF2B5EF4-FFF2-40B4-BE49-F238E27FC236}">
                <a16:creationId xmlns:a16="http://schemas.microsoft.com/office/drawing/2014/main" id="{0AECC970-D72D-C98A-6D31-47D42E293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131" y="1335006"/>
            <a:ext cx="681036" cy="595907"/>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6CD73532-5779-0774-4FEE-3210ABAD9ADC}"/>
              </a:ext>
            </a:extLst>
          </p:cNvPr>
          <p:cNvSpPr txBox="1"/>
          <p:nvPr/>
        </p:nvSpPr>
        <p:spPr>
          <a:xfrm>
            <a:off x="4973116" y="1813216"/>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PC-10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6" descr="Printer - Free technology icons">
            <a:extLst>
              <a:ext uri="{FF2B5EF4-FFF2-40B4-BE49-F238E27FC236}">
                <a16:creationId xmlns:a16="http://schemas.microsoft.com/office/drawing/2014/main" id="{8B22B25A-75B0-0D88-BA89-BC5A6491E0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5603" y="1410965"/>
            <a:ext cx="419191" cy="41919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31E57F02-0A3B-9FAA-598C-81CC2420006F}"/>
              </a:ext>
            </a:extLst>
          </p:cNvPr>
          <p:cNvSpPr txBox="1"/>
          <p:nvPr/>
        </p:nvSpPr>
        <p:spPr>
          <a:xfrm>
            <a:off x="3856462" y="1839829"/>
            <a:ext cx="92326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Printer-04</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5" name="Picture 2" descr="Desktop computer - Free technology icons">
            <a:extLst>
              <a:ext uri="{FF2B5EF4-FFF2-40B4-BE49-F238E27FC236}">
                <a16:creationId xmlns:a16="http://schemas.microsoft.com/office/drawing/2014/main" id="{BB5AF31B-CDDA-432D-3AB3-A45DA1A776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4960" y="2231019"/>
            <a:ext cx="702503" cy="702503"/>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DC76F22E-CADF-4769-9EBD-6136C224F2B6}"/>
              </a:ext>
            </a:extLst>
          </p:cNvPr>
          <p:cNvSpPr txBox="1"/>
          <p:nvPr/>
        </p:nvSpPr>
        <p:spPr>
          <a:xfrm>
            <a:off x="3964362" y="2817567"/>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PC-11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DF145789-E773-EE8B-1EE4-C963ED3E7926}"/>
              </a:ext>
            </a:extLst>
          </p:cNvPr>
          <p:cNvSpPr txBox="1"/>
          <p:nvPr/>
        </p:nvSpPr>
        <p:spPr>
          <a:xfrm>
            <a:off x="8146739" y="2785968"/>
            <a:ext cx="7296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DNS-02</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TextBox 107">
            <a:extLst>
              <a:ext uri="{FF2B5EF4-FFF2-40B4-BE49-F238E27FC236}">
                <a16:creationId xmlns:a16="http://schemas.microsoft.com/office/drawing/2014/main" id="{59E10B25-0BEB-76A3-B723-47650BE50C9C}"/>
              </a:ext>
            </a:extLst>
          </p:cNvPr>
          <p:cNvSpPr txBox="1"/>
          <p:nvPr/>
        </p:nvSpPr>
        <p:spPr>
          <a:xfrm>
            <a:off x="7500505" y="2787424"/>
            <a:ext cx="7296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DNS-01</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1" name="Picture 6" descr="Desktop, pc, server icon - Free download on Iconfinder">
            <a:extLst>
              <a:ext uri="{FF2B5EF4-FFF2-40B4-BE49-F238E27FC236}">
                <a16:creationId xmlns:a16="http://schemas.microsoft.com/office/drawing/2014/main" id="{68275350-AC6D-5690-83E9-F929210BD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1849" y="2027882"/>
            <a:ext cx="819136" cy="819135"/>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Desktop, pc, server icon - Free download on Iconfinder">
            <a:extLst>
              <a:ext uri="{FF2B5EF4-FFF2-40B4-BE49-F238E27FC236}">
                <a16:creationId xmlns:a16="http://schemas.microsoft.com/office/drawing/2014/main" id="{3F075E9A-E690-867A-45F7-876AF87680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59"/>
          <a:stretch/>
        </p:blipFill>
        <p:spPr bwMode="auto">
          <a:xfrm>
            <a:off x="8295568" y="2004373"/>
            <a:ext cx="681036" cy="819136"/>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3B3597C0-82F5-20D9-2B7A-359C7C7244D7}"/>
              </a:ext>
            </a:extLst>
          </p:cNvPr>
          <p:cNvSpPr txBox="1"/>
          <p:nvPr/>
        </p:nvSpPr>
        <p:spPr>
          <a:xfrm>
            <a:off x="1639892" y="1313625"/>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192.168.1.0/24</a:t>
            </a:r>
          </a:p>
        </p:txBody>
      </p:sp>
      <p:sp>
        <p:nvSpPr>
          <p:cNvPr id="114" name="TextBox 113">
            <a:extLst>
              <a:ext uri="{FF2B5EF4-FFF2-40B4-BE49-F238E27FC236}">
                <a16:creationId xmlns:a16="http://schemas.microsoft.com/office/drawing/2014/main" id="{30176F94-D216-CD0F-8204-94F74597607C}"/>
              </a:ext>
            </a:extLst>
          </p:cNvPr>
          <p:cNvSpPr txBox="1"/>
          <p:nvPr/>
        </p:nvSpPr>
        <p:spPr>
          <a:xfrm>
            <a:off x="6670943" y="1273599"/>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192.168.2.0/24</a:t>
            </a:r>
          </a:p>
        </p:txBody>
      </p:sp>
      <p:sp>
        <p:nvSpPr>
          <p:cNvPr id="115" name="TextBox 114">
            <a:extLst>
              <a:ext uri="{FF2B5EF4-FFF2-40B4-BE49-F238E27FC236}">
                <a16:creationId xmlns:a16="http://schemas.microsoft.com/office/drawing/2014/main" id="{0749653C-215E-730C-D8B1-184DBEA027CE}"/>
              </a:ext>
            </a:extLst>
          </p:cNvPr>
          <p:cNvSpPr txBox="1"/>
          <p:nvPr/>
        </p:nvSpPr>
        <p:spPr>
          <a:xfrm>
            <a:off x="8227828" y="1305798"/>
            <a:ext cx="8809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Region-3 </a:t>
            </a:r>
          </a:p>
        </p:txBody>
      </p:sp>
      <p:sp>
        <p:nvSpPr>
          <p:cNvPr id="116" name="TextBox 115">
            <a:extLst>
              <a:ext uri="{FF2B5EF4-FFF2-40B4-BE49-F238E27FC236}">
                <a16:creationId xmlns:a16="http://schemas.microsoft.com/office/drawing/2014/main" id="{3C06DFCA-F3E5-D960-34EA-B9C2B49C90B0}"/>
              </a:ext>
            </a:extLst>
          </p:cNvPr>
          <p:cNvSpPr txBox="1"/>
          <p:nvPr/>
        </p:nvSpPr>
        <p:spPr>
          <a:xfrm>
            <a:off x="9528967" y="1279871"/>
            <a:ext cx="13019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192.168.3.0/24</a:t>
            </a:r>
          </a:p>
        </p:txBody>
      </p:sp>
      <p:cxnSp>
        <p:nvCxnSpPr>
          <p:cNvPr id="120" name="Connector: Elbow 119">
            <a:extLst>
              <a:ext uri="{FF2B5EF4-FFF2-40B4-BE49-F238E27FC236}">
                <a16:creationId xmlns:a16="http://schemas.microsoft.com/office/drawing/2014/main" id="{97ED7138-4C87-DAC8-0217-40DBA8A84612}"/>
              </a:ext>
            </a:extLst>
          </p:cNvPr>
          <p:cNvCxnSpPr>
            <a:stCxn id="41" idx="3"/>
            <a:endCxn id="95" idx="2"/>
          </p:cNvCxnSpPr>
          <p:nvPr/>
        </p:nvCxnSpPr>
        <p:spPr>
          <a:xfrm flipV="1">
            <a:off x="2320371" y="4897557"/>
            <a:ext cx="590852" cy="684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B145961C-C7DF-B1AD-04EF-7B719AF967D4}"/>
              </a:ext>
            </a:extLst>
          </p:cNvPr>
          <p:cNvCxnSpPr>
            <a:stCxn id="101" idx="3"/>
            <a:endCxn id="99" idx="0"/>
          </p:cNvCxnSpPr>
          <p:nvPr/>
        </p:nvCxnSpPr>
        <p:spPr>
          <a:xfrm>
            <a:off x="5619167" y="1632960"/>
            <a:ext cx="518272" cy="428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AFF5FDA-DF57-3AAE-D0B9-1C044869A694}"/>
              </a:ext>
            </a:extLst>
          </p:cNvPr>
          <p:cNvCxnSpPr>
            <a:stCxn id="104" idx="3"/>
            <a:endCxn id="99" idx="1"/>
          </p:cNvCxnSpPr>
          <p:nvPr/>
        </p:nvCxnSpPr>
        <p:spPr>
          <a:xfrm>
            <a:off x="4779728" y="1993718"/>
            <a:ext cx="948143" cy="477210"/>
          </a:xfrm>
          <a:prstGeom prst="bentConnector3">
            <a:avLst>
              <a:gd name="adj1" fmla="val 152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033C50D5-E0F9-4FA8-70AD-FB6F328B1DAB}"/>
              </a:ext>
            </a:extLst>
          </p:cNvPr>
          <p:cNvCxnSpPr>
            <a:stCxn id="105" idx="3"/>
            <a:endCxn id="99" idx="1"/>
          </p:cNvCxnSpPr>
          <p:nvPr/>
        </p:nvCxnSpPr>
        <p:spPr>
          <a:xfrm flipV="1">
            <a:off x="4697463" y="2470928"/>
            <a:ext cx="1030408" cy="111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nector: Elbow 1023">
            <a:extLst>
              <a:ext uri="{FF2B5EF4-FFF2-40B4-BE49-F238E27FC236}">
                <a16:creationId xmlns:a16="http://schemas.microsoft.com/office/drawing/2014/main" id="{04B814E5-5740-2A84-618D-1F18E04C869E}"/>
              </a:ext>
            </a:extLst>
          </p:cNvPr>
          <p:cNvCxnSpPr>
            <a:stCxn id="111" idx="1"/>
            <a:endCxn id="100" idx="3"/>
          </p:cNvCxnSpPr>
          <p:nvPr/>
        </p:nvCxnSpPr>
        <p:spPr>
          <a:xfrm rot="10800000" flipV="1">
            <a:off x="7042627" y="2437449"/>
            <a:ext cx="619223" cy="9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Connector: Elbow 1043">
            <a:extLst>
              <a:ext uri="{FF2B5EF4-FFF2-40B4-BE49-F238E27FC236}">
                <a16:creationId xmlns:a16="http://schemas.microsoft.com/office/drawing/2014/main" id="{7FFC47BE-70F4-15AC-F726-6527E8CCADA6}"/>
              </a:ext>
            </a:extLst>
          </p:cNvPr>
          <p:cNvCxnSpPr>
            <a:stCxn id="53" idx="3"/>
            <a:endCxn id="98" idx="2"/>
          </p:cNvCxnSpPr>
          <p:nvPr/>
        </p:nvCxnSpPr>
        <p:spPr>
          <a:xfrm flipV="1">
            <a:off x="3200882" y="3188867"/>
            <a:ext cx="3130185" cy="10120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6" name="Connector: Elbow 1045">
            <a:extLst>
              <a:ext uri="{FF2B5EF4-FFF2-40B4-BE49-F238E27FC236}">
                <a16:creationId xmlns:a16="http://schemas.microsoft.com/office/drawing/2014/main" id="{7DDD4FEE-C1E4-C863-AF3A-7C630829B8ED}"/>
              </a:ext>
            </a:extLst>
          </p:cNvPr>
          <p:cNvCxnSpPr>
            <a:stCxn id="61" idx="1"/>
            <a:endCxn id="98" idx="2"/>
          </p:cNvCxnSpPr>
          <p:nvPr/>
        </p:nvCxnSpPr>
        <p:spPr>
          <a:xfrm rot="10800000">
            <a:off x="6331067" y="3188867"/>
            <a:ext cx="3251740" cy="981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2" name="Picture 6" descr="Internet Cloud icon PNG and SVG Vector Free Download">
            <a:extLst>
              <a:ext uri="{FF2B5EF4-FFF2-40B4-BE49-F238E27FC236}">
                <a16:creationId xmlns:a16="http://schemas.microsoft.com/office/drawing/2014/main" id="{B20D21A1-7356-7CBA-6F1C-8392102044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9977" y="3803930"/>
            <a:ext cx="1156063" cy="102062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User - Free social icons">
            <a:extLst>
              <a:ext uri="{FF2B5EF4-FFF2-40B4-BE49-F238E27FC236}">
                <a16:creationId xmlns:a16="http://schemas.microsoft.com/office/drawing/2014/main" id="{29C3C2CE-D5EB-CFF3-5F59-F53A6EC50E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6176" y="3361074"/>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Users Icon | Silky Line User Iconset | Custom Icon Design">
            <a:extLst>
              <a:ext uri="{FF2B5EF4-FFF2-40B4-BE49-F238E27FC236}">
                <a16:creationId xmlns:a16="http://schemas.microsoft.com/office/drawing/2014/main" id="{E619D4C6-761F-CCED-E79B-CF9FF36075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0225" y="3248068"/>
            <a:ext cx="512920" cy="51292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User - Free social icons">
            <a:extLst>
              <a:ext uri="{FF2B5EF4-FFF2-40B4-BE49-F238E27FC236}">
                <a16:creationId xmlns:a16="http://schemas.microsoft.com/office/drawing/2014/main" id="{3F673B9A-4AE4-409D-3081-F147A2D861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1201" y="3361074"/>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User - Free social icons">
            <a:extLst>
              <a:ext uri="{FF2B5EF4-FFF2-40B4-BE49-F238E27FC236}">
                <a16:creationId xmlns:a16="http://schemas.microsoft.com/office/drawing/2014/main" id="{2A6F4A64-7A1D-9F9B-ADEF-D59F2268DF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0485" y="3351036"/>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User - Free social icons">
            <a:extLst>
              <a:ext uri="{FF2B5EF4-FFF2-40B4-BE49-F238E27FC236}">
                <a16:creationId xmlns:a16="http://schemas.microsoft.com/office/drawing/2014/main" id="{6EC77FA7-9843-C6DB-D8CA-7F65E1E51E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2323" y="1695351"/>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User - Free social icons">
            <a:extLst>
              <a:ext uri="{FF2B5EF4-FFF2-40B4-BE49-F238E27FC236}">
                <a16:creationId xmlns:a16="http://schemas.microsoft.com/office/drawing/2014/main" id="{74BB59AC-021B-E698-A3A8-8D61DB7266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2352" y="3360679"/>
            <a:ext cx="329434" cy="329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E18E79-2BA1-27F2-45FE-ECEC4F94F7F3}"/>
              </a:ext>
            </a:extLst>
          </p:cNvPr>
          <p:cNvSpPr txBox="1"/>
          <p:nvPr/>
        </p:nvSpPr>
        <p:spPr>
          <a:xfrm>
            <a:off x="5584181" y="5019302"/>
            <a:ext cx="13676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Domain Join</a:t>
            </a:r>
          </a:p>
        </p:txBody>
      </p:sp>
    </p:spTree>
    <p:extLst>
      <p:ext uri="{BB962C8B-B14F-4D97-AF65-F5344CB8AC3E}">
        <p14:creationId xmlns:p14="http://schemas.microsoft.com/office/powerpoint/2010/main" val="78761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wipe(left)">
                                      <p:cBhvr>
                                        <p:cTn id="10" dur="500"/>
                                        <p:tgtEl>
                                          <p:spTgt spid="9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wipe(left)">
                                      <p:cBhvr>
                                        <p:cTn id="16" dur="500"/>
                                        <p:tgtEl>
                                          <p:spTgt spid="614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par>
                                <p:cTn id="26" presetID="22" presetClass="entr" presetSubtype="8"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par>
                                <p:cTn id="35" presetID="22" presetClass="entr" presetSubtype="8"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par>
                                <p:cTn id="44" presetID="22" presetClass="entr" presetSubtype="8"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22" presetClass="entr" presetSubtype="8"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par>
                                <p:cTn id="56" presetID="22" presetClass="entr" presetSubtype="8"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par>
                                <p:cTn id="59" presetID="22" presetClass="entr" presetSubtype="8"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left)">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wipe(right)">
                                      <p:cBhvr>
                                        <p:cTn id="72" dur="500"/>
                                        <p:tgtEl>
                                          <p:spTgt spid="116"/>
                                        </p:tgtEl>
                                      </p:cBhvr>
                                    </p:animEffect>
                                  </p:childTnLst>
                                </p:cTn>
                              </p:par>
                              <p:par>
                                <p:cTn id="73" presetID="22" presetClass="entr" presetSubtype="2"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right)">
                                      <p:cBhvr>
                                        <p:cTn id="75" dur="500"/>
                                        <p:tgtEl>
                                          <p:spTgt spid="58"/>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right)">
                                      <p:cBhvr>
                                        <p:cTn id="78" dur="500"/>
                                        <p:tgtEl>
                                          <p:spTgt spid="5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wipe(right)">
                                      <p:cBhvr>
                                        <p:cTn id="81" dur="500"/>
                                        <p:tgtEl>
                                          <p:spTgt spid="67"/>
                                        </p:tgtEl>
                                      </p:cBhvr>
                                    </p:animEffect>
                                  </p:childTnLst>
                                </p:cTn>
                              </p:par>
                              <p:par>
                                <p:cTn id="82" presetID="22" presetClass="entr" presetSubtype="2" fill="hold"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right)">
                                      <p:cBhvr>
                                        <p:cTn id="84" dur="500"/>
                                        <p:tgtEl>
                                          <p:spTgt spid="6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right)">
                                      <p:cBhvr>
                                        <p:cTn id="87" dur="500"/>
                                        <p:tgtEl>
                                          <p:spTgt spid="57"/>
                                        </p:tgtEl>
                                      </p:cBhvr>
                                    </p:animEffect>
                                  </p:childTnLst>
                                </p:cTn>
                              </p:par>
                              <p:par>
                                <p:cTn id="88" presetID="22" presetClass="entr" presetSubtype="2"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par>
                                <p:cTn id="91" presetID="22" presetClass="entr" presetSubtype="2"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right)">
                                      <p:cBhvr>
                                        <p:cTn id="93" dur="500"/>
                                        <p:tgtEl>
                                          <p:spTgt spid="7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wipe(right)">
                                      <p:cBhvr>
                                        <p:cTn id="96" dur="500"/>
                                        <p:tgtEl>
                                          <p:spTgt spid="76"/>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wipe(right)">
                                      <p:cBhvr>
                                        <p:cTn id="99" dur="500"/>
                                        <p:tgtEl>
                                          <p:spTgt spid="77"/>
                                        </p:tgtEl>
                                      </p:cBhvr>
                                    </p:animEffect>
                                  </p:childTnLst>
                                </p:cTn>
                              </p:par>
                              <p:par>
                                <p:cTn id="100" presetID="22" presetClass="entr" presetSubtype="2" fill="hold"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wipe(right)">
                                      <p:cBhvr>
                                        <p:cTn id="102" dur="500"/>
                                        <p:tgtEl>
                                          <p:spTgt spid="62"/>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wipe(right)">
                                      <p:cBhvr>
                                        <p:cTn id="105" dur="500"/>
                                        <p:tgtEl>
                                          <p:spTgt spid="71"/>
                                        </p:tgtEl>
                                      </p:cBhvr>
                                    </p:animEffect>
                                  </p:childTnLst>
                                </p:cTn>
                              </p:par>
                              <p:par>
                                <p:cTn id="106" presetID="22" presetClass="entr" presetSubtype="2" fill="hold" nodeType="with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wipe(right)">
                                      <p:cBhvr>
                                        <p:cTn id="111" dur="500"/>
                                        <p:tgtEl>
                                          <p:spTgt spid="63"/>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wipe(right)">
                                      <p:cBhvr>
                                        <p:cTn id="114" dur="500"/>
                                        <p:tgtEl>
                                          <p:spTgt spid="7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wipe(up)">
                                      <p:cBhvr>
                                        <p:cTn id="119" dur="500"/>
                                        <p:tgtEl>
                                          <p:spTgt spid="98"/>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wipe(up)">
                                      <p:cBhvr>
                                        <p:cTn id="122" dur="500"/>
                                        <p:tgtEl>
                                          <p:spTgt spid="115"/>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114"/>
                                        </p:tgtEl>
                                        <p:attrNameLst>
                                          <p:attrName>style.visibility</p:attrName>
                                        </p:attrNameLst>
                                      </p:cBhvr>
                                      <p:to>
                                        <p:strVal val="visible"/>
                                      </p:to>
                                    </p:set>
                                    <p:animEffect transition="in" filter="wipe(up)">
                                      <p:cBhvr>
                                        <p:cTn id="125" dur="500"/>
                                        <p:tgtEl>
                                          <p:spTgt spid="114"/>
                                        </p:tgtEl>
                                      </p:cBhvr>
                                    </p:animEffect>
                                  </p:childTnLst>
                                </p:cTn>
                              </p:par>
                              <p:par>
                                <p:cTn id="126" presetID="22" presetClass="entr" presetSubtype="1" fill="hold" nodeType="withEffect">
                                  <p:stCondLst>
                                    <p:cond delay="0"/>
                                  </p:stCondLst>
                                  <p:childTnLst>
                                    <p:set>
                                      <p:cBhvr>
                                        <p:cTn id="127" dur="1" fill="hold">
                                          <p:stCondLst>
                                            <p:cond delay="0"/>
                                          </p:stCondLst>
                                        </p:cTn>
                                        <p:tgtEl>
                                          <p:spTgt spid="101"/>
                                        </p:tgtEl>
                                        <p:attrNameLst>
                                          <p:attrName>style.visibility</p:attrName>
                                        </p:attrNameLst>
                                      </p:cBhvr>
                                      <p:to>
                                        <p:strVal val="visible"/>
                                      </p:to>
                                    </p:set>
                                    <p:animEffect transition="in" filter="wipe(up)">
                                      <p:cBhvr>
                                        <p:cTn id="128" dur="500"/>
                                        <p:tgtEl>
                                          <p:spTgt spid="101"/>
                                        </p:tgtEl>
                                      </p:cBhvr>
                                    </p:animEffect>
                                  </p:childTnLst>
                                </p:cTn>
                              </p:par>
                              <p:par>
                                <p:cTn id="129" presetID="22" presetClass="entr" presetSubtype="1" fill="hold" nodeType="with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wipe(up)">
                                      <p:cBhvr>
                                        <p:cTn id="131" dur="500"/>
                                        <p:tgtEl>
                                          <p:spTgt spid="103"/>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104"/>
                                        </p:tgtEl>
                                        <p:attrNameLst>
                                          <p:attrName>style.visibility</p:attrName>
                                        </p:attrNameLst>
                                      </p:cBhvr>
                                      <p:to>
                                        <p:strVal val="visible"/>
                                      </p:to>
                                    </p:set>
                                    <p:animEffect transition="in" filter="wipe(up)">
                                      <p:cBhvr>
                                        <p:cTn id="134" dur="500"/>
                                        <p:tgtEl>
                                          <p:spTgt spid="104"/>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wipe(up)">
                                      <p:cBhvr>
                                        <p:cTn id="137" dur="500"/>
                                        <p:tgtEl>
                                          <p:spTgt spid="102"/>
                                        </p:tgtEl>
                                      </p:cBhvr>
                                    </p:animEffect>
                                  </p:childTnLst>
                                </p:cTn>
                              </p:par>
                              <p:par>
                                <p:cTn id="138" presetID="22" presetClass="entr" presetSubtype="1" fill="hold" nodeType="withEffect">
                                  <p:stCondLst>
                                    <p:cond delay="0"/>
                                  </p:stCondLst>
                                  <p:childTnLst>
                                    <p:set>
                                      <p:cBhvr>
                                        <p:cTn id="139" dur="1" fill="hold">
                                          <p:stCondLst>
                                            <p:cond delay="0"/>
                                          </p:stCondLst>
                                        </p:cTn>
                                        <p:tgtEl>
                                          <p:spTgt spid="105"/>
                                        </p:tgtEl>
                                        <p:attrNameLst>
                                          <p:attrName>style.visibility</p:attrName>
                                        </p:attrNameLst>
                                      </p:cBhvr>
                                      <p:to>
                                        <p:strVal val="visible"/>
                                      </p:to>
                                    </p:set>
                                    <p:animEffect transition="in" filter="wipe(up)">
                                      <p:cBhvr>
                                        <p:cTn id="140" dur="500"/>
                                        <p:tgtEl>
                                          <p:spTgt spid="10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Effect transition="in" filter="wipe(up)">
                                      <p:cBhvr>
                                        <p:cTn id="143" dur="500"/>
                                        <p:tgtEl>
                                          <p:spTgt spid="10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99"/>
                                        </p:tgtEl>
                                        <p:attrNameLst>
                                          <p:attrName>style.visibility</p:attrName>
                                        </p:attrNameLst>
                                      </p:cBhvr>
                                      <p:to>
                                        <p:strVal val="visible"/>
                                      </p:to>
                                    </p:set>
                                    <p:animEffect transition="in" filter="wipe(up)">
                                      <p:cBhvr>
                                        <p:cTn id="148" dur="500"/>
                                        <p:tgtEl>
                                          <p:spTgt spid="99"/>
                                        </p:tgtEl>
                                      </p:cBhvr>
                                    </p:animEffect>
                                  </p:childTnLst>
                                </p:cTn>
                              </p:par>
                              <p:par>
                                <p:cTn id="149" presetID="22" presetClass="entr" presetSubtype="1" fill="hold" nodeType="withEffect">
                                  <p:stCondLst>
                                    <p:cond delay="0"/>
                                  </p:stCondLst>
                                  <p:childTnLst>
                                    <p:set>
                                      <p:cBhvr>
                                        <p:cTn id="150" dur="1" fill="hold">
                                          <p:stCondLst>
                                            <p:cond delay="0"/>
                                          </p:stCondLst>
                                        </p:cTn>
                                        <p:tgtEl>
                                          <p:spTgt spid="100"/>
                                        </p:tgtEl>
                                        <p:attrNameLst>
                                          <p:attrName>style.visibility</p:attrName>
                                        </p:attrNameLst>
                                      </p:cBhvr>
                                      <p:to>
                                        <p:strVal val="visible"/>
                                      </p:to>
                                    </p:set>
                                    <p:animEffect transition="in" filter="wipe(up)">
                                      <p:cBhvr>
                                        <p:cTn id="151" dur="500"/>
                                        <p:tgtEl>
                                          <p:spTgt spid="100"/>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5"/>
                                        </p:tgtEl>
                                        <p:attrNameLst>
                                          <p:attrName>style.visibility</p:attrName>
                                        </p:attrNameLst>
                                      </p:cBhvr>
                                      <p:to>
                                        <p:strVal val="visible"/>
                                      </p:to>
                                    </p:set>
                                    <p:animEffect transition="in" filter="wipe(up)">
                                      <p:cBhvr>
                                        <p:cTn id="154" dur="500"/>
                                        <p:tgtEl>
                                          <p:spTgt spid="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nodeType="click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wipe(up)">
                                      <p:cBhvr>
                                        <p:cTn id="159" dur="500"/>
                                        <p:tgtEl>
                                          <p:spTgt spid="111"/>
                                        </p:tgtEl>
                                      </p:cBhvr>
                                    </p:animEffect>
                                  </p:childTnLst>
                                </p:cTn>
                              </p:par>
                              <p:par>
                                <p:cTn id="160" presetID="22" presetClass="entr" presetSubtype="1" fill="hold" nodeType="withEffect">
                                  <p:stCondLst>
                                    <p:cond delay="0"/>
                                  </p:stCondLst>
                                  <p:childTnLst>
                                    <p:set>
                                      <p:cBhvr>
                                        <p:cTn id="161" dur="1" fill="hold">
                                          <p:stCondLst>
                                            <p:cond delay="0"/>
                                          </p:stCondLst>
                                        </p:cTn>
                                        <p:tgtEl>
                                          <p:spTgt spid="112"/>
                                        </p:tgtEl>
                                        <p:attrNameLst>
                                          <p:attrName>style.visibility</p:attrName>
                                        </p:attrNameLst>
                                      </p:cBhvr>
                                      <p:to>
                                        <p:strVal val="visible"/>
                                      </p:to>
                                    </p:set>
                                    <p:animEffect transition="in" filter="wipe(up)">
                                      <p:cBhvr>
                                        <p:cTn id="162" dur="500"/>
                                        <p:tgtEl>
                                          <p:spTgt spid="112"/>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110"/>
                                        </p:tgtEl>
                                        <p:attrNameLst>
                                          <p:attrName>style.visibility</p:attrName>
                                        </p:attrNameLst>
                                      </p:cBhvr>
                                      <p:to>
                                        <p:strVal val="visible"/>
                                      </p:to>
                                    </p:set>
                                    <p:animEffect transition="in" filter="wipe(up)">
                                      <p:cBhvr>
                                        <p:cTn id="165" dur="500"/>
                                        <p:tgtEl>
                                          <p:spTgt spid="110"/>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wipe(up)">
                                      <p:cBhvr>
                                        <p:cTn id="168" dur="500"/>
                                        <p:tgtEl>
                                          <p:spTgt spid="108"/>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nodeType="clickEffect">
                                  <p:stCondLst>
                                    <p:cond delay="0"/>
                                  </p:stCondLst>
                                  <p:childTnLst>
                                    <p:set>
                                      <p:cBhvr>
                                        <p:cTn id="172" dur="1" fill="hold">
                                          <p:stCondLst>
                                            <p:cond delay="0"/>
                                          </p:stCondLst>
                                        </p:cTn>
                                        <p:tgtEl>
                                          <p:spTgt spid="4">
                                            <p:txEl>
                                              <p:pRg st="0" end="0"/>
                                            </p:txEl>
                                          </p:spTgt>
                                        </p:tgtEl>
                                        <p:attrNameLst>
                                          <p:attrName>style.visibility</p:attrName>
                                        </p:attrNameLst>
                                      </p:cBhvr>
                                      <p:to>
                                        <p:strVal val="visible"/>
                                      </p:to>
                                    </p:set>
                                    <p:animEffect transition="in" filter="wipe(down)">
                                      <p:cBhvr>
                                        <p:cTn id="173" dur="500"/>
                                        <p:tgtEl>
                                          <p:spTgt spid="4">
                                            <p:txEl>
                                              <p:pRg st="0" end="0"/>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2" fill="hold" nodeType="clickEffect">
                                  <p:stCondLst>
                                    <p:cond delay="0"/>
                                  </p:stCondLst>
                                  <p:childTnLst>
                                    <p:set>
                                      <p:cBhvr>
                                        <p:cTn id="177" dur="1" fill="hold">
                                          <p:stCondLst>
                                            <p:cond delay="0"/>
                                          </p:stCondLst>
                                        </p:cTn>
                                        <p:tgtEl>
                                          <p:spTgt spid="1024"/>
                                        </p:tgtEl>
                                        <p:attrNameLst>
                                          <p:attrName>style.visibility</p:attrName>
                                        </p:attrNameLst>
                                      </p:cBhvr>
                                      <p:to>
                                        <p:strVal val="visible"/>
                                      </p:to>
                                    </p:set>
                                    <p:animEffect transition="in" filter="wipe(right)">
                                      <p:cBhvr>
                                        <p:cTn id="178" dur="500"/>
                                        <p:tgtEl>
                                          <p:spTgt spid="1024"/>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22"/>
                                        </p:tgtEl>
                                        <p:attrNameLst>
                                          <p:attrName>style.visibility</p:attrName>
                                        </p:attrNameLst>
                                      </p:cBhvr>
                                      <p:to>
                                        <p:strVal val="visible"/>
                                      </p:to>
                                    </p:set>
                                    <p:animEffect transition="in" filter="wipe(left)">
                                      <p:cBhvr>
                                        <p:cTn id="183" dur="500"/>
                                        <p:tgtEl>
                                          <p:spTgt spid="122"/>
                                        </p:tgtEl>
                                      </p:cBhvr>
                                    </p:animEffect>
                                  </p:childTnLst>
                                </p:cTn>
                              </p:par>
                              <p:par>
                                <p:cTn id="184" presetID="22" presetClass="entr" presetSubtype="8" fill="hold" nodeType="withEffect">
                                  <p:stCondLst>
                                    <p:cond delay="0"/>
                                  </p:stCondLst>
                                  <p:childTnLst>
                                    <p:set>
                                      <p:cBhvr>
                                        <p:cTn id="185" dur="1" fill="hold">
                                          <p:stCondLst>
                                            <p:cond delay="0"/>
                                          </p:stCondLst>
                                        </p:cTn>
                                        <p:tgtEl>
                                          <p:spTgt spid="124"/>
                                        </p:tgtEl>
                                        <p:attrNameLst>
                                          <p:attrName>style.visibility</p:attrName>
                                        </p:attrNameLst>
                                      </p:cBhvr>
                                      <p:to>
                                        <p:strVal val="visible"/>
                                      </p:to>
                                    </p:set>
                                    <p:animEffect transition="in" filter="wipe(left)">
                                      <p:cBhvr>
                                        <p:cTn id="186" dur="500"/>
                                        <p:tgtEl>
                                          <p:spTgt spid="124"/>
                                        </p:tgtEl>
                                      </p:cBhvr>
                                    </p:animEffect>
                                  </p:childTnLst>
                                </p:cTn>
                              </p:par>
                              <p:par>
                                <p:cTn id="187" presetID="22" presetClass="entr" presetSubtype="8" fill="hold" nodeType="withEffect">
                                  <p:stCondLst>
                                    <p:cond delay="0"/>
                                  </p:stCondLst>
                                  <p:childTnLst>
                                    <p:set>
                                      <p:cBhvr>
                                        <p:cTn id="188" dur="1" fill="hold">
                                          <p:stCondLst>
                                            <p:cond delay="0"/>
                                          </p:stCondLst>
                                        </p:cTn>
                                        <p:tgtEl>
                                          <p:spTgt spid="126"/>
                                        </p:tgtEl>
                                        <p:attrNameLst>
                                          <p:attrName>style.visibility</p:attrName>
                                        </p:attrNameLst>
                                      </p:cBhvr>
                                      <p:to>
                                        <p:strVal val="visible"/>
                                      </p:to>
                                    </p:set>
                                    <p:animEffect transition="in" filter="wipe(left)">
                                      <p:cBhvr>
                                        <p:cTn id="189" dur="500"/>
                                        <p:tgtEl>
                                          <p:spTgt spid="126"/>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52"/>
                                        </p:tgtEl>
                                        <p:attrNameLst>
                                          <p:attrName>style.visibility</p:attrName>
                                        </p:attrNameLst>
                                      </p:cBhvr>
                                      <p:to>
                                        <p:strVal val="visible"/>
                                      </p:to>
                                    </p:set>
                                    <p:animEffect transition="in" filter="wipe(left)">
                                      <p:cBhvr>
                                        <p:cTn id="194" dur="500"/>
                                        <p:tgtEl>
                                          <p:spTgt spid="52"/>
                                        </p:tgtEl>
                                      </p:cBhvr>
                                    </p:animEffect>
                                  </p:childTnLst>
                                </p:cTn>
                              </p:par>
                              <p:par>
                                <p:cTn id="195" presetID="22" presetClass="entr" presetSubtype="8" fill="hold" nodeType="withEffect">
                                  <p:stCondLst>
                                    <p:cond delay="0"/>
                                  </p:stCondLst>
                                  <p:childTnLst>
                                    <p:set>
                                      <p:cBhvr>
                                        <p:cTn id="196" dur="1" fill="hold">
                                          <p:stCondLst>
                                            <p:cond delay="0"/>
                                          </p:stCondLst>
                                        </p:cTn>
                                        <p:tgtEl>
                                          <p:spTgt spid="53"/>
                                        </p:tgtEl>
                                        <p:attrNameLst>
                                          <p:attrName>style.visibility</p:attrName>
                                        </p:attrNameLst>
                                      </p:cBhvr>
                                      <p:to>
                                        <p:strVal val="visible"/>
                                      </p:to>
                                    </p:set>
                                    <p:animEffect transition="in" filter="wipe(left)">
                                      <p:cBhvr>
                                        <p:cTn id="197" dur="500"/>
                                        <p:tgtEl>
                                          <p:spTgt spid="53"/>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wipe(left)">
                                      <p:cBhvr>
                                        <p:cTn id="200" dur="500"/>
                                        <p:tgtEl>
                                          <p:spTgt spid="95"/>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94"/>
                                        </p:tgtEl>
                                        <p:attrNameLst>
                                          <p:attrName>style.visibility</p:attrName>
                                        </p:attrNameLst>
                                      </p:cBhvr>
                                      <p:to>
                                        <p:strVal val="visible"/>
                                      </p:to>
                                    </p:set>
                                    <p:animEffect transition="in" filter="wipe(left)">
                                      <p:cBhvr>
                                        <p:cTn id="203" dur="500"/>
                                        <p:tgtEl>
                                          <p:spTgt spid="94"/>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61"/>
                                        </p:tgtEl>
                                        <p:attrNameLst>
                                          <p:attrName>style.visibility</p:attrName>
                                        </p:attrNameLst>
                                      </p:cBhvr>
                                      <p:to>
                                        <p:strVal val="visible"/>
                                      </p:to>
                                    </p:set>
                                    <p:animEffect transition="in" filter="wipe(left)">
                                      <p:cBhvr>
                                        <p:cTn id="208" dur="500"/>
                                        <p:tgtEl>
                                          <p:spTgt spid="61"/>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97"/>
                                        </p:tgtEl>
                                        <p:attrNameLst>
                                          <p:attrName>style.visibility</p:attrName>
                                        </p:attrNameLst>
                                      </p:cBhvr>
                                      <p:to>
                                        <p:strVal val="visible"/>
                                      </p:to>
                                    </p:set>
                                    <p:animEffect transition="in" filter="wipe(left)">
                                      <p:cBhvr>
                                        <p:cTn id="211" dur="500"/>
                                        <p:tgtEl>
                                          <p:spTgt spid="97"/>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ipe(up)">
                                      <p:cBhvr>
                                        <p:cTn id="216" dur="500"/>
                                        <p:tgtEl>
                                          <p:spTgt spid="79"/>
                                        </p:tgtEl>
                                      </p:cBhvr>
                                    </p:animEffect>
                                  </p:childTnLst>
                                </p:cTn>
                              </p:par>
                              <p:par>
                                <p:cTn id="217" presetID="22" presetClass="entr" presetSubtype="1" fill="hold"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wipe(up)">
                                      <p:cBhvr>
                                        <p:cTn id="219" dur="500"/>
                                        <p:tgtEl>
                                          <p:spTgt spid="81"/>
                                        </p:tgtEl>
                                      </p:cBhvr>
                                    </p:animEffect>
                                  </p:childTnLst>
                                </p:cTn>
                              </p:par>
                              <p:par>
                                <p:cTn id="220" presetID="22" presetClass="entr" presetSubtype="1" fill="hold" nodeType="with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ipe(up)">
                                      <p:cBhvr>
                                        <p:cTn id="222" dur="500"/>
                                        <p:tgtEl>
                                          <p:spTgt spid="26"/>
                                        </p:tgtEl>
                                      </p:cBhvr>
                                    </p:animEffect>
                                  </p:childTnLst>
                                </p:cTn>
                              </p:par>
                              <p:par>
                                <p:cTn id="223" presetID="22" presetClass="entr" presetSubtype="1" fill="hold" nodeType="withEffect">
                                  <p:stCondLst>
                                    <p:cond delay="0"/>
                                  </p:stCondLst>
                                  <p:childTnLst>
                                    <p:set>
                                      <p:cBhvr>
                                        <p:cTn id="224" dur="1" fill="hold">
                                          <p:stCondLst>
                                            <p:cond delay="0"/>
                                          </p:stCondLst>
                                        </p:cTn>
                                        <p:tgtEl>
                                          <p:spTgt spid="120"/>
                                        </p:tgtEl>
                                        <p:attrNameLst>
                                          <p:attrName>style.visibility</p:attrName>
                                        </p:attrNameLst>
                                      </p:cBhvr>
                                      <p:to>
                                        <p:strVal val="visible"/>
                                      </p:to>
                                    </p:set>
                                    <p:animEffect transition="in" filter="wipe(up)">
                                      <p:cBhvr>
                                        <p:cTn id="225" dur="500"/>
                                        <p:tgtEl>
                                          <p:spTgt spid="120"/>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83"/>
                                        </p:tgtEl>
                                        <p:attrNameLst>
                                          <p:attrName>style.visibility</p:attrName>
                                        </p:attrNameLst>
                                      </p:cBhvr>
                                      <p:to>
                                        <p:strVal val="visible"/>
                                      </p:to>
                                    </p:set>
                                    <p:animEffect transition="in" filter="wipe(up)">
                                      <p:cBhvr>
                                        <p:cTn id="230" dur="500"/>
                                        <p:tgtEl>
                                          <p:spTgt spid="83"/>
                                        </p:tgtEl>
                                      </p:cBhvr>
                                    </p:animEffect>
                                  </p:childTnLst>
                                </p:cTn>
                              </p:par>
                              <p:par>
                                <p:cTn id="231" presetID="22" presetClass="entr" presetSubtype="1" fill="hold" nodeType="withEffect">
                                  <p:stCondLst>
                                    <p:cond delay="0"/>
                                  </p:stCondLst>
                                  <p:childTnLst>
                                    <p:set>
                                      <p:cBhvr>
                                        <p:cTn id="232" dur="1" fill="hold">
                                          <p:stCondLst>
                                            <p:cond delay="0"/>
                                          </p:stCondLst>
                                        </p:cTn>
                                        <p:tgtEl>
                                          <p:spTgt spid="85"/>
                                        </p:tgtEl>
                                        <p:attrNameLst>
                                          <p:attrName>style.visibility</p:attrName>
                                        </p:attrNameLst>
                                      </p:cBhvr>
                                      <p:to>
                                        <p:strVal val="visible"/>
                                      </p:to>
                                    </p:set>
                                    <p:animEffect transition="in" filter="wipe(up)">
                                      <p:cBhvr>
                                        <p:cTn id="233" dur="500"/>
                                        <p:tgtEl>
                                          <p:spTgt spid="85"/>
                                        </p:tgtEl>
                                      </p:cBhvr>
                                    </p:animEffect>
                                  </p:childTnLst>
                                </p:cTn>
                              </p:par>
                              <p:par>
                                <p:cTn id="234" presetID="22" presetClass="entr" presetSubtype="1" fill="hold" nodeType="with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ipe(up)">
                                      <p:cBhvr>
                                        <p:cTn id="236" dur="500"/>
                                        <p:tgtEl>
                                          <p:spTgt spid="87"/>
                                        </p:tgtEl>
                                      </p:cBhvr>
                                    </p:animEffect>
                                  </p:childTnLst>
                                </p:cTn>
                              </p:par>
                              <p:par>
                                <p:cTn id="237" presetID="22" presetClass="entr" presetSubtype="1" fill="hold" nodeType="with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wipe(up)">
                                      <p:cBhvr>
                                        <p:cTn id="239" dur="500"/>
                                        <p:tgtEl>
                                          <p:spTgt spid="89"/>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1044"/>
                                        </p:tgtEl>
                                        <p:attrNameLst>
                                          <p:attrName>style.visibility</p:attrName>
                                        </p:attrNameLst>
                                      </p:cBhvr>
                                      <p:to>
                                        <p:strVal val="visible"/>
                                      </p:to>
                                    </p:set>
                                    <p:animEffect transition="in" filter="wipe(down)">
                                      <p:cBhvr>
                                        <p:cTn id="244" dur="500"/>
                                        <p:tgtEl>
                                          <p:spTgt spid="1044"/>
                                        </p:tgtEl>
                                      </p:cBhvr>
                                    </p:animEffect>
                                  </p:childTnLst>
                                </p:cTn>
                              </p:par>
                              <p:par>
                                <p:cTn id="245" presetID="22" presetClass="entr" presetSubtype="4" fill="hold" nodeType="withEffect">
                                  <p:stCondLst>
                                    <p:cond delay="0"/>
                                  </p:stCondLst>
                                  <p:childTnLst>
                                    <p:set>
                                      <p:cBhvr>
                                        <p:cTn id="246" dur="1" fill="hold">
                                          <p:stCondLst>
                                            <p:cond delay="0"/>
                                          </p:stCondLst>
                                        </p:cTn>
                                        <p:tgtEl>
                                          <p:spTgt spid="1046"/>
                                        </p:tgtEl>
                                        <p:attrNameLst>
                                          <p:attrName>style.visibility</p:attrName>
                                        </p:attrNameLst>
                                      </p:cBhvr>
                                      <p:to>
                                        <p:strVal val="visible"/>
                                      </p:to>
                                    </p:set>
                                    <p:animEffect transition="in" filter="wipe(down)">
                                      <p:cBhvr>
                                        <p:cTn id="247" dur="500"/>
                                        <p:tgtEl>
                                          <p:spTgt spid="1046"/>
                                        </p:tgtEl>
                                      </p:cBhvr>
                                    </p:animEffect>
                                  </p:childTnLst>
                                </p:cTn>
                              </p:par>
                              <p:par>
                                <p:cTn id="248" presetID="22" presetClass="entr" presetSubtype="4" fill="hold" nodeType="withEffect">
                                  <p:stCondLst>
                                    <p:cond delay="0"/>
                                  </p:stCondLst>
                                  <p:childTnLst>
                                    <p:set>
                                      <p:cBhvr>
                                        <p:cTn id="249" dur="1" fill="hold">
                                          <p:stCondLst>
                                            <p:cond delay="0"/>
                                          </p:stCondLst>
                                        </p:cTn>
                                        <p:tgtEl>
                                          <p:spTgt spid="1042"/>
                                        </p:tgtEl>
                                        <p:attrNameLst>
                                          <p:attrName>style.visibility</p:attrName>
                                        </p:attrNameLst>
                                      </p:cBhvr>
                                      <p:to>
                                        <p:strVal val="visible"/>
                                      </p:to>
                                    </p:set>
                                    <p:animEffect transition="in" filter="wipe(down)">
                                      <p:cBhvr>
                                        <p:cTn id="250" dur="500"/>
                                        <p:tgtEl>
                                          <p:spTgt spid="1042"/>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nodeType="clickEffect">
                                  <p:stCondLst>
                                    <p:cond delay="0"/>
                                  </p:stCondLst>
                                  <p:childTnLst>
                                    <p:set>
                                      <p:cBhvr>
                                        <p:cTn id="254" dur="1" fill="hold">
                                          <p:stCondLst>
                                            <p:cond delay="0"/>
                                          </p:stCondLst>
                                        </p:cTn>
                                        <p:tgtEl>
                                          <p:spTgt spid="80"/>
                                        </p:tgtEl>
                                        <p:attrNameLst>
                                          <p:attrName>style.visibility</p:attrName>
                                        </p:attrNameLst>
                                      </p:cBhvr>
                                      <p:to>
                                        <p:strVal val="visible"/>
                                      </p:to>
                                    </p:set>
                                    <p:animEffect transition="in" filter="wipe(left)">
                                      <p:cBhvr>
                                        <p:cTn id="255" dur="500"/>
                                        <p:tgtEl>
                                          <p:spTgt spid="80"/>
                                        </p:tgtEl>
                                      </p:cBhvr>
                                    </p:animEffect>
                                  </p:childTnLst>
                                </p:cTn>
                              </p:par>
                              <p:par>
                                <p:cTn id="256" presetID="22" presetClass="entr" presetSubtype="8"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animEffect transition="in" filter="wipe(left)">
                                      <p:cBhvr>
                                        <p:cTn id="258" dur="500"/>
                                        <p:tgtEl>
                                          <p:spTgt spid="82"/>
                                        </p:tgtEl>
                                      </p:cBhvr>
                                    </p:animEffect>
                                  </p:childTnLst>
                                </p:cTn>
                              </p:par>
                              <p:par>
                                <p:cTn id="259" presetID="22" presetClass="entr" presetSubtype="8" fill="hold" nodeType="withEffect">
                                  <p:stCondLst>
                                    <p:cond delay="0"/>
                                  </p:stCondLst>
                                  <p:childTnLst>
                                    <p:set>
                                      <p:cBhvr>
                                        <p:cTn id="260" dur="1" fill="hold">
                                          <p:stCondLst>
                                            <p:cond delay="0"/>
                                          </p:stCondLst>
                                        </p:cTn>
                                        <p:tgtEl>
                                          <p:spTgt spid="84"/>
                                        </p:tgtEl>
                                        <p:attrNameLst>
                                          <p:attrName>style.visibility</p:attrName>
                                        </p:attrNameLst>
                                      </p:cBhvr>
                                      <p:to>
                                        <p:strVal val="visible"/>
                                      </p:to>
                                    </p:set>
                                    <p:animEffect transition="in" filter="wipe(left)">
                                      <p:cBhvr>
                                        <p:cTn id="261" dur="500"/>
                                        <p:tgtEl>
                                          <p:spTgt spid="84"/>
                                        </p:tgtEl>
                                      </p:cBhvr>
                                    </p:animEffect>
                                  </p:childTnLst>
                                </p:cTn>
                              </p:par>
                              <p:par>
                                <p:cTn id="262" presetID="22" presetClass="entr" presetSubtype="8" fill="hold" nodeType="withEffect">
                                  <p:stCondLst>
                                    <p:cond delay="0"/>
                                  </p:stCondLst>
                                  <p:childTnLst>
                                    <p:set>
                                      <p:cBhvr>
                                        <p:cTn id="263" dur="1" fill="hold">
                                          <p:stCondLst>
                                            <p:cond delay="0"/>
                                          </p:stCondLst>
                                        </p:cTn>
                                        <p:tgtEl>
                                          <p:spTgt spid="86"/>
                                        </p:tgtEl>
                                        <p:attrNameLst>
                                          <p:attrName>style.visibility</p:attrName>
                                        </p:attrNameLst>
                                      </p:cBhvr>
                                      <p:to>
                                        <p:strVal val="visible"/>
                                      </p:to>
                                    </p:set>
                                    <p:animEffect transition="in" filter="wipe(left)">
                                      <p:cBhvr>
                                        <p:cTn id="264" dur="500"/>
                                        <p:tgtEl>
                                          <p:spTgt spid="86"/>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nodeType="clickEffect">
                                  <p:stCondLst>
                                    <p:cond delay="0"/>
                                  </p:stCondLst>
                                  <p:childTnLst>
                                    <p:set>
                                      <p:cBhvr>
                                        <p:cTn id="268" dur="1" fill="hold">
                                          <p:stCondLst>
                                            <p:cond delay="0"/>
                                          </p:stCondLst>
                                        </p:cTn>
                                        <p:tgtEl>
                                          <p:spTgt spid="88"/>
                                        </p:tgtEl>
                                        <p:attrNameLst>
                                          <p:attrName>style.visibility</p:attrName>
                                        </p:attrNameLst>
                                      </p:cBhvr>
                                      <p:to>
                                        <p:strVal val="visible"/>
                                      </p:to>
                                    </p:set>
                                    <p:animEffect transition="in" filter="wipe(left)">
                                      <p:cBhvr>
                                        <p:cTn id="269" dur="500"/>
                                        <p:tgtEl>
                                          <p:spTgt spid="88"/>
                                        </p:tgtEl>
                                      </p:cBhvr>
                                    </p:animEffect>
                                  </p:childTnLst>
                                </p:cTn>
                              </p:par>
                              <p:par>
                                <p:cTn id="270" presetID="22" presetClass="entr" presetSubtype="8" fill="hold" nodeType="withEffect">
                                  <p:stCondLst>
                                    <p:cond delay="0"/>
                                  </p:stCondLst>
                                  <p:childTnLst>
                                    <p:set>
                                      <p:cBhvr>
                                        <p:cTn id="271" dur="1" fill="hold">
                                          <p:stCondLst>
                                            <p:cond delay="0"/>
                                          </p:stCondLst>
                                        </p:cTn>
                                        <p:tgtEl>
                                          <p:spTgt spid="90"/>
                                        </p:tgtEl>
                                        <p:attrNameLst>
                                          <p:attrName>style.visibility</p:attrName>
                                        </p:attrNameLst>
                                      </p:cBhvr>
                                      <p:to>
                                        <p:strVal val="visible"/>
                                      </p:to>
                                    </p:set>
                                    <p:animEffect transition="in" filter="wipe(left)">
                                      <p:cBhvr>
                                        <p:cTn id="27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5" grpId="0"/>
      <p:bldP spid="39" grpId="0"/>
      <p:bldP spid="41" grpId="0"/>
      <p:bldP spid="44" grpId="0"/>
      <p:bldP spid="46" grpId="0"/>
      <p:bldP spid="47" grpId="0"/>
      <p:bldP spid="48" grpId="0"/>
      <p:bldP spid="55" grpId="0"/>
      <p:bldP spid="56" grpId="0"/>
      <p:bldP spid="13" grpId="0"/>
      <p:bldP spid="57" grpId="0" animBg="1"/>
      <p:bldP spid="59" grpId="0"/>
      <p:bldP spid="63" grpId="0"/>
      <p:bldP spid="67" grpId="0"/>
      <p:bldP spid="71" grpId="0"/>
      <p:bldP spid="76" grpId="0"/>
      <p:bldP spid="77" grpId="0"/>
      <p:bldP spid="78" grpId="0"/>
      <p:bldP spid="94" grpId="0"/>
      <p:bldP spid="95" grpId="0"/>
      <p:bldP spid="97" grpId="0"/>
      <p:bldP spid="98" grpId="0" animBg="1"/>
      <p:bldP spid="102" grpId="0"/>
      <p:bldP spid="104" grpId="0"/>
      <p:bldP spid="106" grpId="0"/>
      <p:bldP spid="110" grpId="0"/>
      <p:bldP spid="108" grpId="0"/>
      <p:bldP spid="91" grpId="0"/>
      <p:bldP spid="114" grpId="0"/>
      <p:bldP spid="115" grpId="0"/>
      <p:bldP spid="1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RBAC Roles vs AD Roles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362" name="Picture 2" descr="Azure AD Admin roles and Azure RBAC roles work together to authenticate users.">
            <a:extLst>
              <a:ext uri="{FF2B5EF4-FFF2-40B4-BE49-F238E27FC236}">
                <a16:creationId xmlns:a16="http://schemas.microsoft.com/office/drawing/2014/main" id="{3A1DEA80-BCB2-240A-F559-929FCA12D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114425"/>
            <a:ext cx="110871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21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RBAC Roles vs AD Roles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4D72D6D-4FFD-1E33-FC85-263F269E2854}"/>
              </a:ext>
            </a:extLst>
          </p:cNvPr>
          <p:cNvPicPr>
            <a:picLocks noChangeAspect="1"/>
          </p:cNvPicPr>
          <p:nvPr/>
        </p:nvPicPr>
        <p:blipFill>
          <a:blip r:embed="rId4"/>
          <a:stretch>
            <a:fillRect/>
          </a:stretch>
        </p:blipFill>
        <p:spPr>
          <a:xfrm>
            <a:off x="1554131" y="1850018"/>
            <a:ext cx="8583223" cy="2695951"/>
          </a:xfrm>
          <a:prstGeom prst="rect">
            <a:avLst/>
          </a:prstGeom>
        </p:spPr>
      </p:pic>
    </p:spTree>
    <p:extLst>
      <p:ext uri="{BB962C8B-B14F-4D97-AF65-F5344CB8AC3E}">
        <p14:creationId xmlns:p14="http://schemas.microsoft.com/office/powerpoint/2010/main" val="398446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RBAC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FB42BDF8-528A-021B-7354-E9AC3ABDED0C}"/>
              </a:ext>
            </a:extLst>
          </p:cNvPr>
          <p:cNvSpPr>
            <a:spLocks noChangeArrowheads="1"/>
          </p:cNvSpPr>
          <p:nvPr/>
        </p:nvSpPr>
        <p:spPr bwMode="auto">
          <a:xfrm>
            <a:off x="123190" y="1517394"/>
            <a:ext cx="2375650" cy="12771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300" b="0" i="0" u="none" strike="noStrike" cap="none" normalizeH="0" baseline="0" dirty="0">
                <a:ln>
                  <a:noFill/>
                </a:ln>
                <a:solidFill>
                  <a:srgbClr val="171717"/>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4" name="Picture 2" descr="An illustration showing security principal including user, group, and service principal.">
            <a:extLst>
              <a:ext uri="{FF2B5EF4-FFF2-40B4-BE49-F238E27FC236}">
                <a16:creationId xmlns:a16="http://schemas.microsoft.com/office/drawing/2014/main" id="{CD387506-9D41-9152-73E7-BABB105F9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52" y="2099152"/>
            <a:ext cx="2676525" cy="100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30B9AA-6D61-6EE7-F6A7-3E747817DCEF}"/>
              </a:ext>
            </a:extLst>
          </p:cNvPr>
          <p:cNvSpPr txBox="1"/>
          <p:nvPr/>
        </p:nvSpPr>
        <p:spPr>
          <a:xfrm>
            <a:off x="250257" y="1157394"/>
            <a:ext cx="5101118"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cs typeface="Calibri" panose="020F0502020204030204" pitchFamily="34" charset="0"/>
              </a:rPr>
              <a:t>Security principal (who)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71717"/>
                </a:solidFill>
                <a:effectLst/>
                <a:cs typeface="Calibri" panose="020F0502020204030204" pitchFamily="34" charset="0"/>
              </a:rPr>
              <a:t>A </a:t>
            </a:r>
            <a:r>
              <a:rPr kumimoji="0" lang="en-US" altLang="en-US" sz="1400" b="0" i="1" u="none" strike="noStrike" cap="none" normalizeH="0" baseline="0" dirty="0">
                <a:ln>
                  <a:noFill/>
                </a:ln>
                <a:solidFill>
                  <a:srgbClr val="171717"/>
                </a:solidFill>
                <a:effectLst/>
                <a:cs typeface="Calibri" panose="020F0502020204030204" pitchFamily="34" charset="0"/>
              </a:rPr>
              <a:t>security principal</a:t>
            </a:r>
            <a:r>
              <a:rPr kumimoji="0" lang="en-US" altLang="en-US" sz="1400" b="0" i="0" u="none" strike="noStrike" cap="none" normalizeH="0" baseline="0" dirty="0">
                <a:ln>
                  <a:noFill/>
                </a:ln>
                <a:solidFill>
                  <a:srgbClr val="171717"/>
                </a:solidFill>
                <a:effectLst/>
                <a:cs typeface="Calibri" panose="020F0502020204030204" pitchFamily="34" charset="0"/>
              </a:rPr>
              <a:t> is just a fancy name for a user, group, or application that you want to grant access to.</a:t>
            </a:r>
            <a:endParaRPr kumimoji="0" lang="en-US" altLang="en-US" sz="1400" b="0" i="0" u="none" strike="noStrike" cap="none" normalizeH="0" baseline="0" dirty="0">
              <a:ln>
                <a:noFill/>
              </a:ln>
              <a:solidFill>
                <a:schemeClr val="tx1"/>
              </a:solidFill>
              <a:effectLst/>
            </a:endParaRPr>
          </a:p>
          <a:p>
            <a:endParaRPr lang="en-IN" sz="1400" dirty="0"/>
          </a:p>
        </p:txBody>
      </p:sp>
      <p:sp>
        <p:nvSpPr>
          <p:cNvPr id="13" name="TextBox 12">
            <a:extLst>
              <a:ext uri="{FF2B5EF4-FFF2-40B4-BE49-F238E27FC236}">
                <a16:creationId xmlns:a16="http://schemas.microsoft.com/office/drawing/2014/main" id="{ED475968-C980-B04B-A43F-C9175A47D743}"/>
              </a:ext>
            </a:extLst>
          </p:cNvPr>
          <p:cNvSpPr txBox="1"/>
          <p:nvPr/>
        </p:nvSpPr>
        <p:spPr>
          <a:xfrm>
            <a:off x="5799121" y="1157394"/>
            <a:ext cx="6097604" cy="307777"/>
          </a:xfrm>
          <a:prstGeom prst="rect">
            <a:avLst/>
          </a:prstGeom>
          <a:noFill/>
        </p:spPr>
        <p:txBody>
          <a:bodyPr wrap="square" rtlCol="0">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1400" b="1" i="0" u="none" strike="noStrike" cap="none" normalizeH="0" baseline="0">
                <a:ln>
                  <a:noFill/>
                </a:ln>
                <a:solidFill>
                  <a:srgbClr val="171717"/>
                </a:solidFill>
                <a:effectLst/>
                <a:cs typeface="Segoe UI" panose="020B0502040204020203" pitchFamily="34" charset="0"/>
              </a:defRPr>
            </a:lvl1pPr>
          </a:lstStyle>
          <a:p>
            <a:r>
              <a:rPr lang="en-US" dirty="0">
                <a:cs typeface="Calibri" panose="020F0502020204030204" pitchFamily="34" charset="0"/>
              </a:rPr>
              <a:t>Role definition (what you can do)</a:t>
            </a:r>
          </a:p>
        </p:txBody>
      </p:sp>
      <p:sp>
        <p:nvSpPr>
          <p:cNvPr id="14" name="TextBox 13">
            <a:extLst>
              <a:ext uri="{FF2B5EF4-FFF2-40B4-BE49-F238E27FC236}">
                <a16:creationId xmlns:a16="http://schemas.microsoft.com/office/drawing/2014/main" id="{89627944-A942-BE4A-0A7D-C3A68EB8F878}"/>
              </a:ext>
            </a:extLst>
          </p:cNvPr>
          <p:cNvSpPr txBox="1"/>
          <p:nvPr/>
        </p:nvSpPr>
        <p:spPr>
          <a:xfrm>
            <a:off x="5731505" y="1521679"/>
            <a:ext cx="6097604" cy="954107"/>
          </a:xfrm>
          <a:prstGeom prst="rect">
            <a:avLst/>
          </a:prstGeom>
          <a:noFill/>
        </p:spPr>
        <p:txBody>
          <a:bodyPr wrap="square">
            <a:spAutoFit/>
          </a:bodyPr>
          <a:lstStyle/>
          <a:p>
            <a:r>
              <a:rPr lang="en-US" sz="1400" b="0" i="0" dirty="0">
                <a:solidFill>
                  <a:srgbClr val="171717"/>
                </a:solidFill>
                <a:effectLst/>
              </a:rPr>
              <a:t>A </a:t>
            </a:r>
            <a:r>
              <a:rPr lang="en-US" sz="1400" b="0" i="1" dirty="0">
                <a:solidFill>
                  <a:srgbClr val="171717"/>
                </a:solidFill>
                <a:effectLst/>
              </a:rPr>
              <a:t>role definition</a:t>
            </a:r>
            <a:r>
              <a:rPr lang="en-US" sz="1400" b="0" i="0" dirty="0">
                <a:solidFill>
                  <a:srgbClr val="171717"/>
                </a:solidFill>
                <a:effectLst/>
              </a:rPr>
              <a:t> is a collection of permissions. It's sometimes just called a role. A role definition lists the </a:t>
            </a:r>
            <a:r>
              <a:rPr lang="en-US" sz="1400" b="1" dirty="0">
                <a:solidFill>
                  <a:srgbClr val="171717"/>
                </a:solidFill>
                <a:cs typeface="Calibri" panose="020F0502020204030204" pitchFamily="34" charset="0"/>
              </a:rPr>
              <a:t>permissions</a:t>
            </a:r>
            <a:r>
              <a:rPr lang="en-US" sz="1400" b="0" i="0" dirty="0">
                <a:solidFill>
                  <a:srgbClr val="171717"/>
                </a:solidFill>
                <a:effectLst/>
              </a:rPr>
              <a:t> that can be performed, such as read, write, and delete. Roles can be high-level, like Owner, or specific, like Virtual Machine Contributor.</a:t>
            </a:r>
            <a:endParaRPr lang="en-IN" sz="1400" dirty="0"/>
          </a:p>
        </p:txBody>
      </p:sp>
      <p:pic>
        <p:nvPicPr>
          <p:cNvPr id="18436" name="Picture 4" descr="An illustration listing different built-in and custom roles with zoom-in on the definition for the contributor role.">
            <a:extLst>
              <a:ext uri="{FF2B5EF4-FFF2-40B4-BE49-F238E27FC236}">
                <a16:creationId xmlns:a16="http://schemas.microsoft.com/office/drawing/2014/main" id="{DAB7FA90-D893-415F-20B3-641B46FE0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4748" y="2783536"/>
            <a:ext cx="4114800" cy="27336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E3EE7ED-45BC-D43D-0236-0FA72E846B11}"/>
              </a:ext>
            </a:extLst>
          </p:cNvPr>
          <p:cNvSpPr txBox="1"/>
          <p:nvPr/>
        </p:nvSpPr>
        <p:spPr>
          <a:xfrm>
            <a:off x="2349835" y="3821582"/>
            <a:ext cx="3098465" cy="1169551"/>
          </a:xfrm>
          <a:prstGeom prst="rect">
            <a:avLst/>
          </a:prstGeom>
          <a:noFill/>
        </p:spPr>
        <p:txBody>
          <a:bodyPr wrap="square">
            <a:spAutoFit/>
          </a:bodyPr>
          <a:lstStyle/>
          <a:p>
            <a:pPr algn="l"/>
            <a:r>
              <a:rPr lang="en-US" sz="1400" b="1" i="0" dirty="0">
                <a:solidFill>
                  <a:srgbClr val="171717"/>
                </a:solidFill>
                <a:effectLst/>
              </a:rPr>
              <a:t>Scope (where)</a:t>
            </a:r>
          </a:p>
          <a:p>
            <a:pPr algn="l"/>
            <a:r>
              <a:rPr lang="en-US" sz="1400" b="0" i="1" dirty="0">
                <a:solidFill>
                  <a:srgbClr val="171717"/>
                </a:solidFill>
                <a:effectLst/>
              </a:rPr>
              <a:t>Scope</a:t>
            </a:r>
            <a:r>
              <a:rPr lang="en-US" sz="1400" b="0" i="0" dirty="0">
                <a:solidFill>
                  <a:srgbClr val="171717"/>
                </a:solidFill>
                <a:effectLst/>
              </a:rPr>
              <a:t> is where the access applies to. This is helpful if you want to make someone a Website Contributor, but only for one resource group.</a:t>
            </a:r>
          </a:p>
        </p:txBody>
      </p:sp>
      <p:pic>
        <p:nvPicPr>
          <p:cNvPr id="18438" name="Picture 6" descr="An illustration showing a hierarchical representation of different Azure levels to apply scope. The hierarchy, starting with the highest level, is in this order: Management group, subscription, resource group, and resource.">
            <a:extLst>
              <a:ext uri="{FF2B5EF4-FFF2-40B4-BE49-F238E27FC236}">
                <a16:creationId xmlns:a16="http://schemas.microsoft.com/office/drawing/2014/main" id="{497998CE-786A-6126-2CB3-BFDFCCCC2D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 y="3615188"/>
            <a:ext cx="1905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2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nodeType="withEffect">
                                  <p:stCondLst>
                                    <p:cond delay="0"/>
                                  </p:stCondLst>
                                  <p:childTnLst>
                                    <p:set>
                                      <p:cBhvr>
                                        <p:cTn id="20" dur="1" fill="hold">
                                          <p:stCondLst>
                                            <p:cond delay="0"/>
                                          </p:stCondLst>
                                        </p:cTn>
                                        <p:tgtEl>
                                          <p:spTgt spid="18436"/>
                                        </p:tgtEl>
                                        <p:attrNameLst>
                                          <p:attrName>style.visibility</p:attrName>
                                        </p:attrNameLst>
                                      </p:cBhvr>
                                      <p:to>
                                        <p:strVal val="visible"/>
                                      </p:to>
                                    </p:set>
                                    <p:animEffect transition="in" filter="wipe(left)">
                                      <p:cBhvr>
                                        <p:cTn id="21" dur="500"/>
                                        <p:tgtEl>
                                          <p:spTgt spid="184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8438"/>
                                        </p:tgtEl>
                                        <p:attrNameLst>
                                          <p:attrName>style.visibility</p:attrName>
                                        </p:attrNameLst>
                                      </p:cBhvr>
                                      <p:to>
                                        <p:strVal val="visible"/>
                                      </p:to>
                                    </p:set>
                                    <p:animEffect transition="in" filter="wipe(left)">
                                      <p:cBhvr>
                                        <p:cTn id="29"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Groups ( Dynamic User Addition)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386" name="Picture 2" descr="Screenshot that shows the Add dynamic query link.">
            <a:extLst>
              <a:ext uri="{FF2B5EF4-FFF2-40B4-BE49-F238E27FC236}">
                <a16:creationId xmlns:a16="http://schemas.microsoft.com/office/drawing/2014/main" id="{D36BB5ED-B035-3001-D3BB-88EAFD356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490" y="1095180"/>
            <a:ext cx="7327398" cy="479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2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Groups ( Dynamic User Addition)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7410" name="Picture 2" descr="Screenshot that shows how to assign a dynamic membership rule.">
            <a:extLst>
              <a:ext uri="{FF2B5EF4-FFF2-40B4-BE49-F238E27FC236}">
                <a16:creationId xmlns:a16="http://schemas.microsoft.com/office/drawing/2014/main" id="{A371B57E-8681-724C-0DC0-B298162B1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22" y="1232034"/>
            <a:ext cx="11708847" cy="458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5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RBAC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B2A327-506C-AF80-5092-B7248F19088B}"/>
              </a:ext>
            </a:extLst>
          </p:cNvPr>
          <p:cNvSpPr txBox="1"/>
          <p:nvPr/>
        </p:nvSpPr>
        <p:spPr>
          <a:xfrm>
            <a:off x="805422" y="1135584"/>
            <a:ext cx="10273256" cy="954107"/>
          </a:xfrm>
          <a:prstGeom prst="rect">
            <a:avLst/>
          </a:prstGeom>
          <a:noFill/>
        </p:spPr>
        <p:txBody>
          <a:bodyPr wrap="square">
            <a:spAutoFit/>
          </a:bodyPr>
          <a:lstStyle/>
          <a:p>
            <a:pPr algn="l"/>
            <a:r>
              <a:rPr lang="en-US" sz="1400" b="1" i="0" dirty="0">
                <a:solidFill>
                  <a:srgbClr val="171717"/>
                </a:solidFill>
                <a:effectLst/>
              </a:rPr>
              <a:t>Role assignment</a:t>
            </a:r>
          </a:p>
          <a:p>
            <a:pPr algn="l"/>
            <a:r>
              <a:rPr lang="en-US" sz="1400" b="0" i="0" dirty="0">
                <a:solidFill>
                  <a:srgbClr val="171717"/>
                </a:solidFill>
                <a:effectLst/>
              </a:rPr>
              <a:t>Once you have determined the who, what, and where, you can combine those elements to grant access. A </a:t>
            </a:r>
            <a:r>
              <a:rPr lang="en-US" sz="1400" b="0" i="1" dirty="0">
                <a:solidFill>
                  <a:srgbClr val="171717"/>
                </a:solidFill>
                <a:effectLst/>
              </a:rPr>
              <a:t>role assignment</a:t>
            </a:r>
            <a:r>
              <a:rPr lang="en-US" sz="1400" b="0" i="0" dirty="0">
                <a:solidFill>
                  <a:srgbClr val="171717"/>
                </a:solidFill>
                <a:effectLst/>
              </a:rPr>
              <a:t> is the process of binding a role to a security principal at a particular scope, for the purpose of granting access. To grant access, you create a role assignment. To revoke access, you remove a role assignment.</a:t>
            </a:r>
          </a:p>
        </p:txBody>
      </p:sp>
      <p:pic>
        <p:nvPicPr>
          <p:cNvPr id="19458" name="Picture 2" descr="An illustration showing a sample role assignment process for Marketing group, which is a combination of security principal, role definition, and scope. The Marketing group falls under the Group security principal and has  a Contributor role assigned for  the Resource group scope.">
            <a:extLst>
              <a:ext uri="{FF2B5EF4-FFF2-40B4-BE49-F238E27FC236}">
                <a16:creationId xmlns:a16="http://schemas.microsoft.com/office/drawing/2014/main" id="{B8A35072-E086-2011-DDEF-EDB1BF2AC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678" y="2378717"/>
            <a:ext cx="721042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4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9458"/>
                                        </p:tgtEl>
                                        <p:attrNameLst>
                                          <p:attrName>style.visibility</p:attrName>
                                        </p:attrNameLst>
                                      </p:cBhvr>
                                      <p:to>
                                        <p:strVal val="visible"/>
                                      </p:to>
                                    </p:set>
                                    <p:animEffect transition="in" filter="wipe(left)">
                                      <p:cBhvr>
                                        <p:cTn id="10"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9AB92B-D3EA-9999-5706-4D44AE744358}"/>
              </a:ext>
            </a:extLst>
          </p:cNvPr>
          <p:cNvSpPr txBox="1"/>
          <p:nvPr/>
        </p:nvSpPr>
        <p:spPr>
          <a:xfrm>
            <a:off x="532074" y="1338236"/>
            <a:ext cx="11050326" cy="1384995"/>
          </a:xfrm>
          <a:prstGeom prst="rect">
            <a:avLst/>
          </a:prstGeom>
          <a:noFill/>
        </p:spPr>
        <p:txBody>
          <a:bodyPr wrap="square">
            <a:spAutoFit/>
          </a:bodyPr>
          <a:lstStyle/>
          <a:p>
            <a:pPr algn="l"/>
            <a:r>
              <a:rPr lang="en-US" sz="1400" b="0" i="0" dirty="0">
                <a:solidFill>
                  <a:srgbClr val="171717"/>
                </a:solidFill>
                <a:effectLst/>
              </a:rPr>
              <a:t>Any user who is signed in can change their password, regardless of the edition of Azure AD.</a:t>
            </a:r>
          </a:p>
          <a:p>
            <a:pPr algn="l"/>
            <a:r>
              <a:rPr lang="en-US" sz="1400" b="0" i="0" dirty="0">
                <a:solidFill>
                  <a:srgbClr val="171717"/>
                </a:solidFill>
                <a:effectLst/>
              </a:rPr>
              <a:t>If you're not signed in and you've forgotten your password or your password has expired, you can use SSPR in Azure AD Premium P1 or P2. It's also available with Microsoft 365 Apps for business or Microsoft 365.</a:t>
            </a:r>
          </a:p>
          <a:p>
            <a:pPr algn="l"/>
            <a:r>
              <a:rPr lang="en-US" sz="1400" b="0" i="0" dirty="0">
                <a:solidFill>
                  <a:srgbClr val="171717"/>
                </a:solidFill>
                <a:effectLst/>
              </a:rPr>
              <a:t>In a hybrid situation, where you have Active Directory on-premises and Azure AD in the cloud, any password change in the cloud must be written back to the on-premises directory. This writeback support is available in Azure AD Premium P1 or P2. It's also available with Microsoft 365 Apps for business.</a:t>
            </a:r>
          </a:p>
        </p:txBody>
      </p:sp>
      <p:sp>
        <p:nvSpPr>
          <p:cNvPr id="13" name="TextBox 12">
            <a:extLst>
              <a:ext uri="{FF2B5EF4-FFF2-40B4-BE49-F238E27FC236}">
                <a16:creationId xmlns:a16="http://schemas.microsoft.com/office/drawing/2014/main" id="{7A6833FE-7BD5-7539-46F4-B702502C1B7B}"/>
              </a:ext>
            </a:extLst>
          </p:cNvPr>
          <p:cNvSpPr txBox="1"/>
          <p:nvPr/>
        </p:nvSpPr>
        <p:spPr>
          <a:xfrm>
            <a:off x="532074" y="3110205"/>
            <a:ext cx="9890822" cy="523220"/>
          </a:xfrm>
          <a:prstGeom prst="rect">
            <a:avLst/>
          </a:prstGeom>
          <a:noFill/>
        </p:spPr>
        <p:txBody>
          <a:bodyPr wrap="square">
            <a:spAutoFit/>
          </a:bodyPr>
          <a:lstStyle>
            <a:defPPr>
              <a:defRPr lang="en-US"/>
            </a:defPPr>
            <a:lvl1pPr>
              <a:defRPr b="0" i="0">
                <a:solidFill>
                  <a:srgbClr val="171717"/>
                </a:solidFill>
                <a:effectLst/>
                <a:latin typeface="Segoe UI" panose="020B0502040204020203" pitchFamily="34" charset="0"/>
              </a:defRPr>
            </a:lvl1pPr>
          </a:lstStyle>
          <a:p>
            <a:r>
              <a:rPr lang="en-US" sz="1400" dirty="0">
                <a:latin typeface="+mn-lt"/>
              </a:rPr>
              <a:t>A user is considered registered for SSPR when they've registered at least the number of methods that you've required to reset a password. You can set this number in the Azure portal.</a:t>
            </a:r>
            <a:endParaRPr lang="en-IN" sz="1400" dirty="0">
              <a:latin typeface="+mn-lt"/>
            </a:endParaRPr>
          </a:p>
        </p:txBody>
      </p:sp>
    </p:spTree>
    <p:extLst>
      <p:ext uri="{BB962C8B-B14F-4D97-AF65-F5344CB8AC3E}">
        <p14:creationId xmlns:p14="http://schemas.microsoft.com/office/powerpoint/2010/main" val="275021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Screenshot of the Password Reset configuration panel. Properties option is selected allowing user to enable self service password resets.">
            <a:extLst>
              <a:ext uri="{FF2B5EF4-FFF2-40B4-BE49-F238E27FC236}">
                <a16:creationId xmlns:a16="http://schemas.microsoft.com/office/drawing/2014/main" id="{8E23FF74-7CB5-7227-4C62-2BCBA6203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65" y="1385889"/>
            <a:ext cx="11941470" cy="408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73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descr="Screenshot of the Password Reset properties panel wwith SSPR enabled and selected group set to SSPRTesters.">
            <a:extLst>
              <a:ext uri="{FF2B5EF4-FFF2-40B4-BE49-F238E27FC236}">
                <a16:creationId xmlns:a16="http://schemas.microsoft.com/office/drawing/2014/main" id="{874A3385-826B-F99B-A1B2-39C50BBCA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282108"/>
            <a:ext cx="8786813" cy="436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51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Screenshot of the Password Reset panel's Authentication methods option selected displaying panel with authentication options.">
            <a:extLst>
              <a:ext uri="{FF2B5EF4-FFF2-40B4-BE49-F238E27FC236}">
                <a16:creationId xmlns:a16="http://schemas.microsoft.com/office/drawing/2014/main" id="{E8BE1CFA-A6C6-2DBB-B592-116C49997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1151930"/>
            <a:ext cx="8229599" cy="455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On Premise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8" descr="Active-Directory object">
            <a:extLst>
              <a:ext uri="{FF2B5EF4-FFF2-40B4-BE49-F238E27FC236}">
                <a16:creationId xmlns:a16="http://schemas.microsoft.com/office/drawing/2014/main" id="{B60CFE50-5F1C-5BB2-32B1-1B41D0D46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546" y="1122100"/>
            <a:ext cx="7392288" cy="468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Screenshot of the Password Reset panel's Registration option selected displaying panel with registration options.">
            <a:extLst>
              <a:ext uri="{FF2B5EF4-FFF2-40B4-BE49-F238E27FC236}">
                <a16:creationId xmlns:a16="http://schemas.microsoft.com/office/drawing/2014/main" id="{57E61737-9AC8-3772-009B-73C6FF7D7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12" y="1401762"/>
            <a:ext cx="11649222" cy="405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0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146" name="Picture 2" descr="Screenshot of the Password Reset panel's Notification option selected displaying panel with notification options.">
            <a:extLst>
              <a:ext uri="{FF2B5EF4-FFF2-40B4-BE49-F238E27FC236}">
                <a16:creationId xmlns:a16="http://schemas.microsoft.com/office/drawing/2014/main" id="{A4477140-1D88-9FAC-4348-BDA7E8A71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1200150"/>
            <a:ext cx="94773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43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Screenshot of the Password Reset panel's Customization option selected displaying panel with helpdesk options.">
            <a:extLst>
              <a:ext uri="{FF2B5EF4-FFF2-40B4-BE49-F238E27FC236}">
                <a16:creationId xmlns:a16="http://schemas.microsoft.com/office/drawing/2014/main" id="{68D93145-B304-FA40-3EBC-F00F982F1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32" y="1543049"/>
            <a:ext cx="11557335" cy="398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SSPR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4" name="Picture 4" descr="Screenshot that shows mobile phone registration form for SSPR.">
            <a:extLst>
              <a:ext uri="{FF2B5EF4-FFF2-40B4-BE49-F238E27FC236}">
                <a16:creationId xmlns:a16="http://schemas.microsoft.com/office/drawing/2014/main" id="{DE7BAB09-550E-292F-06FC-2F80CCD6D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1303718"/>
            <a:ext cx="5695950" cy="442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58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Company Branding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218" name="Picture 2" descr="Screenshot that shows the configure company branding form.">
            <a:extLst>
              <a:ext uri="{FF2B5EF4-FFF2-40B4-BE49-F238E27FC236}">
                <a16:creationId xmlns:a16="http://schemas.microsoft.com/office/drawing/2014/main" id="{6A42D4A4-4A48-B2C5-3D1B-1A3CCE201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808" y="964558"/>
            <a:ext cx="7311496" cy="485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80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Company Branding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194" name="Picture 2" descr="Screenshot that shows the customized sign-in page.">
            <a:extLst>
              <a:ext uri="{FF2B5EF4-FFF2-40B4-BE49-F238E27FC236}">
                <a16:creationId xmlns:a16="http://schemas.microsoft.com/office/drawing/2014/main" id="{6E826EC8-DCA8-D095-66EB-EDB63411B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1055220"/>
            <a:ext cx="6716680" cy="481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1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Policy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22DBDEF-BAE2-13E7-15EB-DED71621BD67}"/>
              </a:ext>
            </a:extLst>
          </p:cNvPr>
          <p:cNvSpPr txBox="1"/>
          <p:nvPr/>
        </p:nvSpPr>
        <p:spPr>
          <a:xfrm>
            <a:off x="828040" y="1412803"/>
            <a:ext cx="10782299" cy="1631216"/>
          </a:xfrm>
          <a:prstGeom prst="rect">
            <a:avLst/>
          </a:prstGeom>
          <a:noFill/>
        </p:spPr>
        <p:txBody>
          <a:bodyPr wrap="square">
            <a:spAutoFit/>
          </a:bodyPr>
          <a:lstStyle/>
          <a:p>
            <a:pPr algn="l"/>
            <a:r>
              <a:rPr lang="en-US" sz="1600" b="1" i="0" dirty="0">
                <a:solidFill>
                  <a:srgbClr val="171717"/>
                </a:solidFill>
                <a:effectLst/>
              </a:rPr>
              <a:t>Use cases</a:t>
            </a:r>
          </a:p>
          <a:p>
            <a:pPr algn="l"/>
            <a:endParaRPr lang="en-US" sz="1400" b="1" i="0" dirty="0">
              <a:solidFill>
                <a:srgbClr val="171717"/>
              </a:solidFill>
              <a:effectLst/>
            </a:endParaRPr>
          </a:p>
          <a:p>
            <a:pPr algn="l">
              <a:buFont typeface="Arial" panose="020B0604020202020204" pitchFamily="34" charset="0"/>
              <a:buChar char="•"/>
            </a:pPr>
            <a:r>
              <a:rPr lang="en-US" sz="1400" b="0" i="0" dirty="0">
                <a:solidFill>
                  <a:srgbClr val="171717"/>
                </a:solidFill>
                <a:effectLst/>
              </a:rPr>
              <a:t>Specify the resource types that your organization can deploy.</a:t>
            </a:r>
          </a:p>
          <a:p>
            <a:pPr algn="l">
              <a:buFont typeface="Arial" panose="020B0604020202020204" pitchFamily="34" charset="0"/>
              <a:buChar char="•"/>
            </a:pPr>
            <a:r>
              <a:rPr lang="en-US" sz="1400" b="0" i="0" dirty="0">
                <a:solidFill>
                  <a:srgbClr val="171717"/>
                </a:solidFill>
                <a:effectLst/>
              </a:rPr>
              <a:t>Specify a set of virtual machine SKUs (Stock Keeping Units) that your organization can deploy.</a:t>
            </a:r>
          </a:p>
          <a:p>
            <a:pPr algn="l">
              <a:buFont typeface="Arial" panose="020B0604020202020204" pitchFamily="34" charset="0"/>
              <a:buChar char="•"/>
            </a:pPr>
            <a:r>
              <a:rPr lang="en-US" sz="1400" b="0" i="0" dirty="0">
                <a:solidFill>
                  <a:srgbClr val="171717"/>
                </a:solidFill>
                <a:effectLst/>
              </a:rPr>
              <a:t>Restrict the locations your organization can specify when deploying resources.</a:t>
            </a:r>
          </a:p>
          <a:p>
            <a:pPr algn="l">
              <a:buFont typeface="Arial" panose="020B0604020202020204" pitchFamily="34" charset="0"/>
              <a:buChar char="•"/>
            </a:pPr>
            <a:r>
              <a:rPr lang="en-US" sz="1400" b="0" i="0" dirty="0">
                <a:solidFill>
                  <a:srgbClr val="171717"/>
                </a:solidFill>
                <a:effectLst/>
              </a:rPr>
              <a:t>Enforce a required tag and its value.</a:t>
            </a:r>
          </a:p>
          <a:p>
            <a:pPr algn="l">
              <a:buFont typeface="Arial" panose="020B0604020202020204" pitchFamily="34" charset="0"/>
              <a:buChar char="•"/>
            </a:pPr>
            <a:r>
              <a:rPr lang="en-US" sz="1400" b="0" i="0" dirty="0">
                <a:solidFill>
                  <a:srgbClr val="171717"/>
                </a:solidFill>
                <a:effectLst/>
              </a:rPr>
              <a:t>Audit if Azure Backup service is enabled for all Virtual machines.</a:t>
            </a:r>
          </a:p>
        </p:txBody>
      </p:sp>
    </p:spTree>
    <p:extLst>
      <p:ext uri="{BB962C8B-B14F-4D97-AF65-F5344CB8AC3E}">
        <p14:creationId xmlns:p14="http://schemas.microsoft.com/office/powerpoint/2010/main" val="90599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Regions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1266" name="Picture 2" descr="Diagram of the earth has all of the current Microsoft Azure regions marked.">
            <a:extLst>
              <a:ext uri="{FF2B5EF4-FFF2-40B4-BE49-F238E27FC236}">
                <a16:creationId xmlns:a16="http://schemas.microsoft.com/office/drawing/2014/main" id="{33015EFE-42AF-9312-6171-D1125DE9C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824" y="1349996"/>
            <a:ext cx="6822056" cy="415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499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Availability Zones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Image showing physically separate availability zone locations within an Azure region.">
            <a:extLst>
              <a:ext uri="{FF2B5EF4-FFF2-40B4-BE49-F238E27FC236}">
                <a16:creationId xmlns:a16="http://schemas.microsoft.com/office/drawing/2014/main" id="{B356AB80-8077-0445-5F91-72AC94951E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19" t="3364" r="13947" b="6851"/>
          <a:stretch/>
        </p:blipFill>
        <p:spPr bwMode="auto">
          <a:xfrm>
            <a:off x="3014662" y="1119977"/>
            <a:ext cx="6162675" cy="46180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D376E8-2E91-2039-7C68-46DD86AEA00A}"/>
              </a:ext>
            </a:extLst>
          </p:cNvPr>
          <p:cNvSpPr txBox="1"/>
          <p:nvPr/>
        </p:nvSpPr>
        <p:spPr>
          <a:xfrm>
            <a:off x="495299" y="6153150"/>
            <a:ext cx="9763125" cy="369332"/>
          </a:xfrm>
          <a:prstGeom prst="rect">
            <a:avLst/>
          </a:prstGeom>
          <a:noFill/>
        </p:spPr>
        <p:txBody>
          <a:bodyPr wrap="square">
            <a:spAutoFit/>
          </a:bodyPr>
          <a:lstStyle/>
          <a:p>
            <a:r>
              <a:rPr lang="en-IN" dirty="0"/>
              <a:t>https://docs.microsoft.com/en-us/azure/availability-zones/az-overview</a:t>
            </a:r>
          </a:p>
        </p:txBody>
      </p:sp>
    </p:spTree>
    <p:extLst>
      <p:ext uri="{BB962C8B-B14F-4D97-AF65-F5344CB8AC3E}">
        <p14:creationId xmlns:p14="http://schemas.microsoft.com/office/powerpoint/2010/main" val="3472856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Availability Zones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2195214-C7E7-C228-97DE-C15D256168F9}"/>
              </a:ext>
            </a:extLst>
          </p:cNvPr>
          <p:cNvPicPr>
            <a:picLocks noChangeAspect="1"/>
          </p:cNvPicPr>
          <p:nvPr/>
        </p:nvPicPr>
        <p:blipFill>
          <a:blip r:embed="rId4"/>
          <a:stretch>
            <a:fillRect/>
          </a:stretch>
        </p:blipFill>
        <p:spPr>
          <a:xfrm>
            <a:off x="2476501" y="1281012"/>
            <a:ext cx="7049049" cy="4554639"/>
          </a:xfrm>
          <a:prstGeom prst="rect">
            <a:avLst/>
          </a:prstGeom>
        </p:spPr>
      </p:pic>
    </p:spTree>
    <p:extLst>
      <p:ext uri="{BB962C8B-B14F-4D97-AF65-F5344CB8AC3E}">
        <p14:creationId xmlns:p14="http://schemas.microsoft.com/office/powerpoint/2010/main" val="199287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On Premise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C443301-4108-E38D-77CD-EF9FED892651}"/>
              </a:ext>
            </a:extLst>
          </p:cNvPr>
          <p:cNvSpPr/>
          <p:nvPr/>
        </p:nvSpPr>
        <p:spPr>
          <a:xfrm>
            <a:off x="5965903" y="1308462"/>
            <a:ext cx="1769327"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479211AF-463A-45B5-829E-2D338ED2B404}"/>
              </a:ext>
            </a:extLst>
          </p:cNvPr>
          <p:cNvSpPr/>
          <p:nvPr/>
        </p:nvSpPr>
        <p:spPr>
          <a:xfrm>
            <a:off x="4791308" y="2201278"/>
            <a:ext cx="1769327"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E9908F-8607-F56F-B202-E4502E1EDB13}"/>
              </a:ext>
            </a:extLst>
          </p:cNvPr>
          <p:cNvSpPr/>
          <p:nvPr/>
        </p:nvSpPr>
        <p:spPr>
          <a:xfrm>
            <a:off x="6850566" y="2201278"/>
            <a:ext cx="1769327"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uk.abc.com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9564BC4-BE84-4628-E3C7-3A8C842AA6EA}"/>
              </a:ext>
            </a:extLst>
          </p:cNvPr>
          <p:cNvSpPr/>
          <p:nvPr/>
        </p:nvSpPr>
        <p:spPr>
          <a:xfrm>
            <a:off x="8909824" y="2201278"/>
            <a:ext cx="1769327"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DAB5021-E61F-66B3-96D7-88F41B6BFA55}"/>
              </a:ext>
            </a:extLst>
          </p:cNvPr>
          <p:cNvSpPr/>
          <p:nvPr/>
        </p:nvSpPr>
        <p:spPr>
          <a:xfrm>
            <a:off x="2634538" y="3085293"/>
            <a:ext cx="1769327"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sales.us.abc.com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B05AE2D-B1EA-0575-22A9-83339E71FF0F}"/>
              </a:ext>
            </a:extLst>
          </p:cNvPr>
          <p:cNvSpPr/>
          <p:nvPr/>
        </p:nvSpPr>
        <p:spPr>
          <a:xfrm>
            <a:off x="4958576" y="3085293"/>
            <a:ext cx="2181820"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devops.us.abc.com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1F60CB3-7C30-0480-97A4-2F4B4371F5B0}"/>
              </a:ext>
            </a:extLst>
          </p:cNvPr>
          <p:cNvSpPr/>
          <p:nvPr/>
        </p:nvSpPr>
        <p:spPr>
          <a:xfrm>
            <a:off x="5084957" y="3587813"/>
            <a:ext cx="1932877" cy="970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FD503A93-51B9-AFB8-964F-E581A9C7C2BD}"/>
              </a:ext>
            </a:extLst>
          </p:cNvPr>
          <p:cNvSpPr/>
          <p:nvPr/>
        </p:nvSpPr>
        <p:spPr>
          <a:xfrm>
            <a:off x="5192753" y="3671542"/>
            <a:ext cx="773151" cy="423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OU1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C75A738-9E4F-4A69-2C0C-14F98A38EF5D}"/>
              </a:ext>
            </a:extLst>
          </p:cNvPr>
          <p:cNvSpPr/>
          <p:nvPr/>
        </p:nvSpPr>
        <p:spPr>
          <a:xfrm>
            <a:off x="6003075" y="3871865"/>
            <a:ext cx="884663" cy="558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Cloud OU</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BF4E171-BFAA-05EF-A810-20728826D526}"/>
              </a:ext>
            </a:extLst>
          </p:cNvPr>
          <p:cNvSpPr/>
          <p:nvPr/>
        </p:nvSpPr>
        <p:spPr>
          <a:xfrm>
            <a:off x="2634538" y="4842740"/>
            <a:ext cx="5528155" cy="82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User - Free social icons">
            <a:extLst>
              <a:ext uri="{FF2B5EF4-FFF2-40B4-BE49-F238E27FC236}">
                <a16:creationId xmlns:a16="http://schemas.microsoft.com/office/drawing/2014/main" id="{C8D3C50B-B9AD-FD3A-7B3B-411892BD4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672" y="504600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User - Free social icons">
            <a:extLst>
              <a:ext uri="{FF2B5EF4-FFF2-40B4-BE49-F238E27FC236}">
                <a16:creationId xmlns:a16="http://schemas.microsoft.com/office/drawing/2014/main" id="{63A02983-734D-69A9-98BD-99E228FCF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592" y="504600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User - Free social icons">
            <a:extLst>
              <a:ext uri="{FF2B5EF4-FFF2-40B4-BE49-F238E27FC236}">
                <a16:creationId xmlns:a16="http://schemas.microsoft.com/office/drawing/2014/main" id="{FAFE96B9-A520-8E75-4AC5-61B4DFB76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379" y="504600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sers Icon | Silky Line User Iconset | Custom Icon Design">
            <a:extLst>
              <a:ext uri="{FF2B5EF4-FFF2-40B4-BE49-F238E27FC236}">
                <a16:creationId xmlns:a16="http://schemas.microsoft.com/office/drawing/2014/main" id="{D030F13A-160A-3D06-2282-E75681A75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1448" y="4913846"/>
            <a:ext cx="512920" cy="51292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A39CEED7-DA5F-5DB4-C83F-4F82DF672CEA}"/>
              </a:ext>
            </a:extLst>
          </p:cNvPr>
          <p:cNvCxnSpPr>
            <a:cxnSpLocks/>
            <a:stCxn id="37" idx="1"/>
          </p:cNvCxnSpPr>
          <p:nvPr/>
        </p:nvCxnSpPr>
        <p:spPr>
          <a:xfrm flipH="1">
            <a:off x="6598883" y="5210726"/>
            <a:ext cx="26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 descr="Users Icon | Silky Line User Iconset | Custom Icon Design">
            <a:extLst>
              <a:ext uri="{FF2B5EF4-FFF2-40B4-BE49-F238E27FC236}">
                <a16:creationId xmlns:a16="http://schemas.microsoft.com/office/drawing/2014/main" id="{A02E9479-28EE-7B51-DF04-064878258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554" y="4933061"/>
            <a:ext cx="512920" cy="512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Laptop icon stock illustration. Illustration of business - 133509399">
            <a:extLst>
              <a:ext uri="{FF2B5EF4-FFF2-40B4-BE49-F238E27FC236}">
                <a16:creationId xmlns:a16="http://schemas.microsoft.com/office/drawing/2014/main" id="{DAFABA41-126B-E88F-9FA9-C484BBE256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737" y="4933061"/>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Laptop icon stock illustration. Illustration of business - 133509399">
            <a:extLst>
              <a:ext uri="{FF2B5EF4-FFF2-40B4-BE49-F238E27FC236}">
                <a16:creationId xmlns:a16="http://schemas.microsoft.com/office/drawing/2014/main" id="{FBB13AAC-26C4-26CE-93A6-382AFA9B1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186" y="5281468"/>
            <a:ext cx="400963" cy="35084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Desktop, pc, server icon - Free download on Iconfinder">
            <a:extLst>
              <a:ext uri="{FF2B5EF4-FFF2-40B4-BE49-F238E27FC236}">
                <a16:creationId xmlns:a16="http://schemas.microsoft.com/office/drawing/2014/main" id="{8A6CA34D-06BD-B0C7-4E00-2B63BC6DE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619" y="4975961"/>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Laptop icon stock illustration. Illustration of business - 133509399">
            <a:extLst>
              <a:ext uri="{FF2B5EF4-FFF2-40B4-BE49-F238E27FC236}">
                <a16:creationId xmlns:a16="http://schemas.microsoft.com/office/drawing/2014/main" id="{4FEE9FDC-4917-E56E-93B0-61FA61CABA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5198" y="4917350"/>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Laptop icon stock illustration. Illustration of business - 133509399">
            <a:extLst>
              <a:ext uri="{FF2B5EF4-FFF2-40B4-BE49-F238E27FC236}">
                <a16:creationId xmlns:a16="http://schemas.microsoft.com/office/drawing/2014/main" id="{EEC2D2D5-9528-3275-F809-2F4FCE70B1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9714" y="5282913"/>
            <a:ext cx="400963" cy="35084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Desktop, pc, server icon - Free download on Iconfinder">
            <a:extLst>
              <a:ext uri="{FF2B5EF4-FFF2-40B4-BE49-F238E27FC236}">
                <a16:creationId xmlns:a16="http://schemas.microsoft.com/office/drawing/2014/main" id="{F64D7EE3-167F-A77E-367D-6E7A1A1732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3954" y="5023987"/>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esktop, pc, server icon - Free download on Iconfinder">
            <a:extLst>
              <a:ext uri="{FF2B5EF4-FFF2-40B4-BE49-F238E27FC236}">
                <a16:creationId xmlns:a16="http://schemas.microsoft.com/office/drawing/2014/main" id="{7AB7D9C0-0362-4DD6-00E5-5B194C136B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7576" y="5281468"/>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rinter - Free technology icons">
            <a:extLst>
              <a:ext uri="{FF2B5EF4-FFF2-40B4-BE49-F238E27FC236}">
                <a16:creationId xmlns:a16="http://schemas.microsoft.com/office/drawing/2014/main" id="{22920ED1-6569-BB10-D692-E148C65B17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0229" y="5136227"/>
            <a:ext cx="419191" cy="41919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0B4AFF2-E5E5-8D63-5B32-0B75CA1F55F4}"/>
              </a:ext>
            </a:extLst>
          </p:cNvPr>
          <p:cNvSpPr txBox="1"/>
          <p:nvPr/>
        </p:nvSpPr>
        <p:spPr>
          <a:xfrm>
            <a:off x="6409400" y="4552453"/>
            <a:ext cx="6671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Objects</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Arrow Connector 38">
            <a:extLst>
              <a:ext uri="{FF2B5EF4-FFF2-40B4-BE49-F238E27FC236}">
                <a16:creationId xmlns:a16="http://schemas.microsoft.com/office/drawing/2014/main" id="{D5A920C2-F081-C37A-C5AD-AED046E3C605}"/>
              </a:ext>
            </a:extLst>
          </p:cNvPr>
          <p:cNvCxnSpPr>
            <a:cxnSpLocks/>
            <a:stCxn id="33" idx="4"/>
          </p:cNvCxnSpPr>
          <p:nvPr/>
        </p:nvCxnSpPr>
        <p:spPr>
          <a:xfrm>
            <a:off x="6445407" y="4430222"/>
            <a:ext cx="0" cy="40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783DA7-D442-412C-B40C-22496C1F8B26}"/>
              </a:ext>
            </a:extLst>
          </p:cNvPr>
          <p:cNvCxnSpPr>
            <a:stCxn id="4" idx="2"/>
            <a:endCxn id="4" idx="2"/>
          </p:cNvCxnSpPr>
          <p:nvPr/>
        </p:nvCxnSpPr>
        <p:spPr>
          <a:xfrm>
            <a:off x="6850567" y="16764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69F88AD-80D9-1FA4-962C-DFF1643CAF28}"/>
              </a:ext>
            </a:extLst>
          </p:cNvPr>
          <p:cNvCxnSpPr>
            <a:stCxn id="4" idx="2"/>
            <a:endCxn id="24" idx="0"/>
          </p:cNvCxnSpPr>
          <p:nvPr/>
        </p:nvCxnSpPr>
        <p:spPr>
          <a:xfrm rot="5400000">
            <a:off x="6000855" y="1351566"/>
            <a:ext cx="524830" cy="117459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4BE3B29D-9342-808F-C6C3-9E0738D6B3B7}"/>
              </a:ext>
            </a:extLst>
          </p:cNvPr>
          <p:cNvCxnSpPr>
            <a:stCxn id="4" idx="2"/>
            <a:endCxn id="26" idx="0"/>
          </p:cNvCxnSpPr>
          <p:nvPr/>
        </p:nvCxnSpPr>
        <p:spPr>
          <a:xfrm rot="16200000" flipH="1">
            <a:off x="7030483" y="1496531"/>
            <a:ext cx="524830" cy="8846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A10E9D5-52A6-6328-E52E-31755D3A01B6}"/>
              </a:ext>
            </a:extLst>
          </p:cNvPr>
          <p:cNvCxnSpPr>
            <a:stCxn id="4" idx="2"/>
            <a:endCxn id="27" idx="0"/>
          </p:cNvCxnSpPr>
          <p:nvPr/>
        </p:nvCxnSpPr>
        <p:spPr>
          <a:xfrm rot="16200000" flipH="1">
            <a:off x="8060112" y="466902"/>
            <a:ext cx="524830" cy="294392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7D30C69-8C17-B498-B02B-D3F21414F5B3}"/>
              </a:ext>
            </a:extLst>
          </p:cNvPr>
          <p:cNvCxnSpPr>
            <a:stCxn id="24" idx="2"/>
            <a:endCxn id="29" idx="0"/>
          </p:cNvCxnSpPr>
          <p:nvPr/>
        </p:nvCxnSpPr>
        <p:spPr>
          <a:xfrm rot="5400000">
            <a:off x="4339573" y="1748893"/>
            <a:ext cx="516029" cy="2156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E93944F2-B6C2-7CD7-4308-71E65C13053E}"/>
              </a:ext>
            </a:extLst>
          </p:cNvPr>
          <p:cNvCxnSpPr>
            <a:stCxn id="24" idx="2"/>
            <a:endCxn id="31" idx="0"/>
          </p:cNvCxnSpPr>
          <p:nvPr/>
        </p:nvCxnSpPr>
        <p:spPr>
          <a:xfrm rot="16200000" flipH="1">
            <a:off x="5604715" y="2640521"/>
            <a:ext cx="516029" cy="37351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77" name="TextBox 7176">
            <a:extLst>
              <a:ext uri="{FF2B5EF4-FFF2-40B4-BE49-F238E27FC236}">
                <a16:creationId xmlns:a16="http://schemas.microsoft.com/office/drawing/2014/main" id="{8DD0AD95-9D98-891E-A12B-806F16E806B5}"/>
              </a:ext>
            </a:extLst>
          </p:cNvPr>
          <p:cNvSpPr txBox="1"/>
          <p:nvPr/>
        </p:nvSpPr>
        <p:spPr>
          <a:xfrm>
            <a:off x="7813287" y="1308461"/>
            <a:ext cx="15050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 Domain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78" name="Right Brace 7177">
            <a:extLst>
              <a:ext uri="{FF2B5EF4-FFF2-40B4-BE49-F238E27FC236}">
                <a16:creationId xmlns:a16="http://schemas.microsoft.com/office/drawing/2014/main" id="{57224727-E6E2-D8A1-BE27-67EF5E4A9B78}"/>
              </a:ext>
            </a:extLst>
          </p:cNvPr>
          <p:cNvSpPr/>
          <p:nvPr/>
        </p:nvSpPr>
        <p:spPr>
          <a:xfrm rot="10800000">
            <a:off x="2135410" y="2057926"/>
            <a:ext cx="680225" cy="1883577"/>
          </a:xfrm>
          <a:prstGeom prst="rightBrace">
            <a:avLst>
              <a:gd name="adj1" fmla="val 8333"/>
              <a:gd name="adj2" fmla="val 48816"/>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79" name="TextBox 7178">
            <a:extLst>
              <a:ext uri="{FF2B5EF4-FFF2-40B4-BE49-F238E27FC236}">
                <a16:creationId xmlns:a16="http://schemas.microsoft.com/office/drawing/2014/main" id="{4895E7B2-42DE-BDB0-F027-C282351D2D53}"/>
              </a:ext>
            </a:extLst>
          </p:cNvPr>
          <p:cNvSpPr txBox="1"/>
          <p:nvPr/>
        </p:nvSpPr>
        <p:spPr>
          <a:xfrm>
            <a:off x="863417" y="2894584"/>
            <a:ext cx="11368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Sub Domains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184" name="Straight Arrow Connector 7183">
            <a:extLst>
              <a:ext uri="{FF2B5EF4-FFF2-40B4-BE49-F238E27FC236}">
                <a16:creationId xmlns:a16="http://schemas.microsoft.com/office/drawing/2014/main" id="{155DC137-3EEC-B684-A8F1-7EC3B0A738DF}"/>
              </a:ext>
            </a:extLst>
          </p:cNvPr>
          <p:cNvCxnSpPr/>
          <p:nvPr/>
        </p:nvCxnSpPr>
        <p:spPr>
          <a:xfrm flipH="1">
            <a:off x="2815635" y="1308461"/>
            <a:ext cx="2639919" cy="158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5" name="TextBox 7184">
            <a:extLst>
              <a:ext uri="{FF2B5EF4-FFF2-40B4-BE49-F238E27FC236}">
                <a16:creationId xmlns:a16="http://schemas.microsoft.com/office/drawing/2014/main" id="{010EF461-3B28-42FD-D99F-9CA10E83E535}"/>
              </a:ext>
            </a:extLst>
          </p:cNvPr>
          <p:cNvSpPr txBox="1"/>
          <p:nvPr/>
        </p:nvSpPr>
        <p:spPr>
          <a:xfrm>
            <a:off x="3267995" y="1586833"/>
            <a:ext cx="9191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 Tree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376B8B7F-10EB-819B-4766-BDAFEB6A9E9D}"/>
              </a:ext>
            </a:extLst>
          </p:cNvPr>
          <p:cNvSpPr txBox="1"/>
          <p:nvPr/>
        </p:nvSpPr>
        <p:spPr>
          <a:xfrm>
            <a:off x="7372170" y="3707354"/>
            <a:ext cx="2884107" cy="73866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Delegate Permissions to Objects in OU Level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Group Policy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71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up)">
                                      <p:cBhvr>
                                        <p:cTn id="31" dur="500"/>
                                        <p:tgtEl>
                                          <p:spTgt spid="56"/>
                                        </p:tgtEl>
                                      </p:cBhvr>
                                    </p:animEffect>
                                  </p:childTnLst>
                                </p:cTn>
                              </p:par>
                              <p:par>
                                <p:cTn id="32" presetID="22" presetClass="entr" presetSubtype="1"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up)">
                                      <p:cBhvr>
                                        <p:cTn id="34" dur="500"/>
                                        <p:tgtEl>
                                          <p:spTgt spid="54"/>
                                        </p:tgtEl>
                                      </p:cBhvr>
                                    </p:animEffect>
                                  </p:childTnLst>
                                </p:cTn>
                              </p:par>
                              <p:par>
                                <p:cTn id="35" presetID="22" presetClass="entr" presetSubtype="1"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up)">
                                      <p:cBhvr>
                                        <p:cTn id="40" dur="500"/>
                                        <p:tgtEl>
                                          <p:spTgt spid="60"/>
                                        </p:tgtEl>
                                      </p:cBhvr>
                                    </p:animEffect>
                                  </p:childTnLst>
                                </p:cTn>
                              </p:par>
                              <p:par>
                                <p:cTn id="41" presetID="22" presetClass="entr" presetSubtype="1"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up)">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77"/>
                                        </p:tgtEl>
                                        <p:attrNameLst>
                                          <p:attrName>style.visibility</p:attrName>
                                        </p:attrNameLst>
                                      </p:cBhvr>
                                      <p:to>
                                        <p:strVal val="visible"/>
                                      </p:to>
                                    </p:set>
                                    <p:animEffect transition="in" filter="wipe(left)">
                                      <p:cBhvr>
                                        <p:cTn id="48" dur="500"/>
                                        <p:tgtEl>
                                          <p:spTgt spid="717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178"/>
                                        </p:tgtEl>
                                        <p:attrNameLst>
                                          <p:attrName>style.visibility</p:attrName>
                                        </p:attrNameLst>
                                      </p:cBhvr>
                                      <p:to>
                                        <p:strVal val="visible"/>
                                      </p:to>
                                    </p:set>
                                    <p:animEffect transition="in" filter="wipe(left)">
                                      <p:cBhvr>
                                        <p:cTn id="51" dur="500"/>
                                        <p:tgtEl>
                                          <p:spTgt spid="717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179"/>
                                        </p:tgtEl>
                                        <p:attrNameLst>
                                          <p:attrName>style.visibility</p:attrName>
                                        </p:attrNameLst>
                                      </p:cBhvr>
                                      <p:to>
                                        <p:strVal val="visible"/>
                                      </p:to>
                                    </p:set>
                                    <p:animEffect transition="in" filter="wipe(left)">
                                      <p:cBhvr>
                                        <p:cTn id="54" dur="500"/>
                                        <p:tgtEl>
                                          <p:spTgt spid="717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up)">
                                      <p:cBhvr>
                                        <p:cTn id="70" dur="500"/>
                                        <p:tgtEl>
                                          <p:spTgt spid="3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up)">
                                      <p:cBhvr>
                                        <p:cTn id="73" dur="500"/>
                                        <p:tgtEl>
                                          <p:spTgt spid="35"/>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up)">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170"/>
                                        </p:tgtEl>
                                        <p:attrNameLst>
                                          <p:attrName>style.visibility</p:attrName>
                                        </p:attrNameLst>
                                      </p:cBhvr>
                                      <p:to>
                                        <p:strVal val="visible"/>
                                      </p:to>
                                    </p:set>
                                    <p:animEffect transition="in" filter="wipe(right)">
                                      <p:cBhvr>
                                        <p:cTn id="81" dur="500"/>
                                        <p:tgtEl>
                                          <p:spTgt spid="7170"/>
                                        </p:tgtEl>
                                      </p:cBhvr>
                                    </p:animEffect>
                                  </p:childTnLst>
                                </p:cTn>
                              </p:par>
                              <p:par>
                                <p:cTn id="82" presetID="22" presetClass="entr" presetSubtype="2"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500"/>
                                        <p:tgtEl>
                                          <p:spTgt spid="36"/>
                                        </p:tgtEl>
                                      </p:cBhvr>
                                    </p:animEffect>
                                  </p:childTnLst>
                                </p:cTn>
                              </p:par>
                              <p:par>
                                <p:cTn id="85" presetID="22" presetClass="entr" presetSubtype="2"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right)">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right)">
                                      <p:cBhvr>
                                        <p:cTn id="92" dur="500"/>
                                        <p:tgtEl>
                                          <p:spTgt spid="41"/>
                                        </p:tgtEl>
                                      </p:cBhvr>
                                    </p:animEffect>
                                  </p:childTnLst>
                                </p:cTn>
                              </p:par>
                              <p:par>
                                <p:cTn id="93" presetID="22" presetClass="entr" presetSubtype="2" fill="hold" nodeType="withEffect">
                                  <p:stCondLst>
                                    <p:cond delay="0"/>
                                  </p:stCondLst>
                                  <p:childTnLst>
                                    <p:set>
                                      <p:cBhvr>
                                        <p:cTn id="94" dur="1" fill="hold">
                                          <p:stCondLst>
                                            <p:cond delay="0"/>
                                          </p:stCondLst>
                                        </p:cTn>
                                        <p:tgtEl>
                                          <p:spTgt spid="7172"/>
                                        </p:tgtEl>
                                        <p:attrNameLst>
                                          <p:attrName>style.visibility</p:attrName>
                                        </p:attrNameLst>
                                      </p:cBhvr>
                                      <p:to>
                                        <p:strVal val="visible"/>
                                      </p:to>
                                    </p:set>
                                    <p:animEffect transition="in" filter="wipe(right)">
                                      <p:cBhvr>
                                        <p:cTn id="95" dur="500"/>
                                        <p:tgtEl>
                                          <p:spTgt spid="717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right)">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nodeType="click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wipe(right)">
                                      <p:cBhvr>
                                        <p:cTn id="105" dur="500"/>
                                        <p:tgtEl>
                                          <p:spTgt spid="45"/>
                                        </p:tgtEl>
                                      </p:cBhvr>
                                    </p:animEffect>
                                  </p:childTnLst>
                                </p:cTn>
                              </p:par>
                              <p:par>
                                <p:cTn id="106" presetID="22" presetClass="entr" presetSubtype="2" fill="hold"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ipe(right)">
                                      <p:cBhvr>
                                        <p:cTn id="108" dur="500"/>
                                        <p:tgtEl>
                                          <p:spTgt spid="48"/>
                                        </p:tgtEl>
                                      </p:cBhvr>
                                    </p:animEffect>
                                  </p:childTnLst>
                                </p:cTn>
                              </p:par>
                              <p:par>
                                <p:cTn id="109" presetID="22" presetClass="entr" presetSubtype="2"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right)">
                                      <p:cBhvr>
                                        <p:cTn id="111" dur="500"/>
                                        <p:tgtEl>
                                          <p:spTgt spid="46"/>
                                        </p:tgtEl>
                                      </p:cBhvr>
                                    </p:animEffect>
                                  </p:childTnLst>
                                </p:cTn>
                              </p:par>
                              <p:par>
                                <p:cTn id="112" presetID="22" presetClass="entr" presetSubtype="2"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right)">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right)">
                                      <p:cBhvr>
                                        <p:cTn id="119" dur="500"/>
                                        <p:tgtEl>
                                          <p:spTgt spid="47"/>
                                        </p:tgtEl>
                                      </p:cBhvr>
                                    </p:animEffect>
                                  </p:childTnLst>
                                </p:cTn>
                              </p:par>
                              <p:par>
                                <p:cTn id="120" presetID="22" presetClass="entr" presetSubtype="2" fill="hold" nodeType="with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right)">
                                      <p:cBhvr>
                                        <p:cTn id="122" dur="500"/>
                                        <p:tgtEl>
                                          <p:spTgt spid="50"/>
                                        </p:tgtEl>
                                      </p:cBhvr>
                                    </p:animEffect>
                                  </p:childTnLst>
                                </p:cTn>
                              </p:par>
                              <p:par>
                                <p:cTn id="123" presetID="22" presetClass="entr" presetSubtype="2"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wipe(right)">
                                      <p:cBhvr>
                                        <p:cTn id="125" dur="500"/>
                                        <p:tgtEl>
                                          <p:spTgt spid="5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nodeType="clickEffect">
                                  <p:stCondLst>
                                    <p:cond delay="0"/>
                                  </p:stCondLst>
                                  <p:childTnLst>
                                    <p:set>
                                      <p:cBhvr>
                                        <p:cTn id="129" dur="1" fill="hold">
                                          <p:stCondLst>
                                            <p:cond delay="0"/>
                                          </p:stCondLst>
                                        </p:cTn>
                                        <p:tgtEl>
                                          <p:spTgt spid="7174"/>
                                        </p:tgtEl>
                                        <p:attrNameLst>
                                          <p:attrName>style.visibility</p:attrName>
                                        </p:attrNameLst>
                                      </p:cBhvr>
                                      <p:to>
                                        <p:strVal val="visible"/>
                                      </p:to>
                                    </p:set>
                                    <p:animEffect transition="in" filter="wipe(right)">
                                      <p:cBhvr>
                                        <p:cTn id="130" dur="500"/>
                                        <p:tgtEl>
                                          <p:spTgt spid="717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7184"/>
                                        </p:tgtEl>
                                        <p:attrNameLst>
                                          <p:attrName>style.visibility</p:attrName>
                                        </p:attrNameLst>
                                      </p:cBhvr>
                                      <p:to>
                                        <p:strVal val="visible"/>
                                      </p:to>
                                    </p:set>
                                    <p:animEffect transition="in" filter="wipe(up)">
                                      <p:cBhvr>
                                        <p:cTn id="140" dur="500"/>
                                        <p:tgtEl>
                                          <p:spTgt spid="718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7185"/>
                                        </p:tgtEl>
                                        <p:attrNameLst>
                                          <p:attrName>style.visibility</p:attrName>
                                        </p:attrNameLst>
                                      </p:cBhvr>
                                      <p:to>
                                        <p:strVal val="visible"/>
                                      </p:to>
                                    </p:set>
                                    <p:animEffect transition="in" filter="wipe(left)">
                                      <p:cBhvr>
                                        <p:cTn id="145" dur="5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6" grpId="0" animBg="1"/>
      <p:bldP spid="27" grpId="0" animBg="1"/>
      <p:bldP spid="29" grpId="0" animBg="1"/>
      <p:bldP spid="31" grpId="0" animBg="1"/>
      <p:bldP spid="8" grpId="0" animBg="1"/>
      <p:bldP spid="9" grpId="0" animBg="1"/>
      <p:bldP spid="33" grpId="0" animBg="1"/>
      <p:bldP spid="13" grpId="0" animBg="1"/>
      <p:bldP spid="35" grpId="0"/>
      <p:bldP spid="7177" grpId="0"/>
      <p:bldP spid="7178" grpId="0" animBg="1"/>
      <p:bldP spid="7179" grpId="0"/>
      <p:bldP spid="7185" grpId="0"/>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Paired Regions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Image depicting high availability via asynchronous replication of applications and data across other Azure regions for disaster recovery protection.">
            <a:extLst>
              <a:ext uri="{FF2B5EF4-FFF2-40B4-BE49-F238E27FC236}">
                <a16:creationId xmlns:a16="http://schemas.microsoft.com/office/drawing/2014/main" id="{AE5082B2-8EE9-67F4-4046-FDDF13727E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947" y="1148640"/>
            <a:ext cx="8005762" cy="4766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B59C44-B82D-C78F-10D8-1C48BE9DCB2C}"/>
              </a:ext>
            </a:extLst>
          </p:cNvPr>
          <p:cNvSpPr txBox="1"/>
          <p:nvPr/>
        </p:nvSpPr>
        <p:spPr>
          <a:xfrm>
            <a:off x="295275" y="6153150"/>
            <a:ext cx="9803606" cy="369332"/>
          </a:xfrm>
          <a:prstGeom prst="rect">
            <a:avLst/>
          </a:prstGeom>
          <a:noFill/>
        </p:spPr>
        <p:txBody>
          <a:bodyPr wrap="square">
            <a:spAutoFit/>
          </a:bodyPr>
          <a:lstStyle/>
          <a:p>
            <a:r>
              <a:rPr lang="en-IN" dirty="0"/>
              <a:t>https://docs.microsoft.com/en-us/azure/availability-zones/cross-region-replication-azure</a:t>
            </a:r>
          </a:p>
        </p:txBody>
      </p:sp>
    </p:spTree>
    <p:extLst>
      <p:ext uri="{BB962C8B-B14F-4D97-AF65-F5344CB8AC3E}">
        <p14:creationId xmlns:p14="http://schemas.microsoft.com/office/powerpoint/2010/main" val="3423045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Paired Regions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4161CF-E4AC-1B13-ABF8-370E7277A49D}"/>
              </a:ext>
            </a:extLst>
          </p:cNvPr>
          <p:cNvSpPr txBox="1"/>
          <p:nvPr/>
        </p:nvSpPr>
        <p:spPr>
          <a:xfrm>
            <a:off x="1216730" y="1193976"/>
            <a:ext cx="9505811" cy="1200329"/>
          </a:xfrm>
          <a:prstGeom prst="rect">
            <a:avLst/>
          </a:prstGeom>
          <a:noFill/>
        </p:spPr>
        <p:txBody>
          <a:bodyPr wrap="square">
            <a:spAutoFit/>
          </a:bodyPr>
          <a:lstStyle/>
          <a:p>
            <a:pPr algn="l"/>
            <a:r>
              <a:rPr lang="en-US" b="1" i="0" dirty="0">
                <a:solidFill>
                  <a:srgbClr val="171717"/>
                </a:solidFill>
                <a:effectLst/>
              </a:rPr>
              <a:t>Sovereign Regions</a:t>
            </a:r>
          </a:p>
          <a:p>
            <a:pPr algn="l"/>
            <a:r>
              <a:rPr lang="en-US" b="0" i="0" dirty="0">
                <a:solidFill>
                  <a:srgbClr val="171717"/>
                </a:solidFill>
                <a:effectLst/>
              </a:rPr>
              <a:t>In addition to regular regions, Azure also has sovereign regions. Sovereign regions are instances of Azure that are isolated from the main instance of Azure. You may need to use a sovereign region for compliance or legal purposes.</a:t>
            </a:r>
          </a:p>
        </p:txBody>
      </p:sp>
      <p:sp>
        <p:nvSpPr>
          <p:cNvPr id="14" name="TextBox 13">
            <a:extLst>
              <a:ext uri="{FF2B5EF4-FFF2-40B4-BE49-F238E27FC236}">
                <a16:creationId xmlns:a16="http://schemas.microsoft.com/office/drawing/2014/main" id="{99C7F7C1-D9A7-669E-A0DF-CCDAB748FA11}"/>
              </a:ext>
            </a:extLst>
          </p:cNvPr>
          <p:cNvSpPr txBox="1"/>
          <p:nvPr/>
        </p:nvSpPr>
        <p:spPr>
          <a:xfrm>
            <a:off x="1216730" y="2801702"/>
            <a:ext cx="10304709" cy="2862322"/>
          </a:xfrm>
          <a:prstGeom prst="rect">
            <a:avLst/>
          </a:prstGeom>
          <a:noFill/>
        </p:spPr>
        <p:txBody>
          <a:bodyPr wrap="square">
            <a:spAutoFit/>
          </a:bodyPr>
          <a:lstStyle/>
          <a:p>
            <a:r>
              <a:rPr lang="en-US" b="1" dirty="0">
                <a:solidFill>
                  <a:srgbClr val="171717"/>
                </a:solidFill>
              </a:rPr>
              <a:t>Azure sovereign regions include:</a:t>
            </a:r>
          </a:p>
          <a:p>
            <a:endParaRPr lang="en-US" b="1" dirty="0">
              <a:solidFill>
                <a:srgbClr val="171717"/>
              </a:solidFill>
            </a:endParaRPr>
          </a:p>
          <a:p>
            <a:pPr>
              <a:buFont typeface="Arial" panose="020B0604020202020204" pitchFamily="34" charset="0"/>
              <a:buChar char="•"/>
            </a:pPr>
            <a:r>
              <a:rPr lang="en-US" dirty="0">
                <a:solidFill>
                  <a:srgbClr val="171717"/>
                </a:solidFill>
              </a:rPr>
              <a:t>US DoD Central, US Gov Virginia, US Gov Iowa and more: These regions are physical and logical network-isolated instances of Azure for U.S. government agencies and partners. These datacenters are operated by screened U.S. personnel and include additional compliance certifications.</a:t>
            </a:r>
          </a:p>
          <a:p>
            <a:pPr>
              <a:buFont typeface="Arial" panose="020B0604020202020204" pitchFamily="34" charset="0"/>
              <a:buChar char="•"/>
            </a:pPr>
            <a:endParaRPr lang="en-US" dirty="0">
              <a:solidFill>
                <a:srgbClr val="171717"/>
              </a:solidFill>
            </a:endParaRPr>
          </a:p>
          <a:p>
            <a:pPr>
              <a:buFont typeface="Arial" panose="020B0604020202020204" pitchFamily="34" charset="0"/>
              <a:buChar char="•"/>
            </a:pPr>
            <a:r>
              <a:rPr lang="en-US" dirty="0">
                <a:solidFill>
                  <a:srgbClr val="171717"/>
                </a:solidFill>
              </a:rPr>
              <a:t>China East, China North, and more: These regions are available through a unique partnership between Microsoft and 21Vianet, whereby Microsoft doesn't directly maintain the datacenters.</a:t>
            </a:r>
          </a:p>
          <a:p>
            <a:br>
              <a:rPr lang="en-US" dirty="0">
                <a:solidFill>
                  <a:srgbClr val="171717"/>
                </a:solidFill>
              </a:rPr>
            </a:br>
            <a:endParaRPr lang="en-IN" dirty="0">
              <a:solidFill>
                <a:srgbClr val="171717"/>
              </a:solidFill>
            </a:endParaRPr>
          </a:p>
        </p:txBody>
      </p:sp>
    </p:spTree>
    <p:extLst>
      <p:ext uri="{BB962C8B-B14F-4D97-AF65-F5344CB8AC3E}">
        <p14:creationId xmlns:p14="http://schemas.microsoft.com/office/powerpoint/2010/main" val="2744838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Clouds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95A6FFF-53DF-A522-8DCA-A80ACAB526DD}"/>
              </a:ext>
            </a:extLst>
          </p:cNvPr>
          <p:cNvPicPr>
            <a:picLocks noChangeAspect="1"/>
          </p:cNvPicPr>
          <p:nvPr/>
        </p:nvPicPr>
        <p:blipFill>
          <a:blip r:embed="rId4"/>
          <a:stretch>
            <a:fillRect/>
          </a:stretch>
        </p:blipFill>
        <p:spPr>
          <a:xfrm>
            <a:off x="2731206" y="1228725"/>
            <a:ext cx="6715125" cy="4038600"/>
          </a:xfrm>
          <a:prstGeom prst="rect">
            <a:avLst/>
          </a:prstGeom>
        </p:spPr>
      </p:pic>
    </p:spTree>
    <p:extLst>
      <p:ext uri="{BB962C8B-B14F-4D97-AF65-F5344CB8AC3E}">
        <p14:creationId xmlns:p14="http://schemas.microsoft.com/office/powerpoint/2010/main" val="86354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On Premise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C443301-4108-E38D-77CD-EF9FED892651}"/>
              </a:ext>
            </a:extLst>
          </p:cNvPr>
          <p:cNvSpPr/>
          <p:nvPr/>
        </p:nvSpPr>
        <p:spPr>
          <a:xfrm>
            <a:off x="4102618" y="1419252"/>
            <a:ext cx="1505093"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479211AF-463A-45B5-829E-2D338ED2B404}"/>
              </a:ext>
            </a:extLst>
          </p:cNvPr>
          <p:cNvSpPr/>
          <p:nvPr/>
        </p:nvSpPr>
        <p:spPr>
          <a:xfrm>
            <a:off x="2874142" y="2176188"/>
            <a:ext cx="1250140"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E9908F-8607-F56F-B202-E4502E1EDB13}"/>
              </a:ext>
            </a:extLst>
          </p:cNvPr>
          <p:cNvSpPr/>
          <p:nvPr/>
        </p:nvSpPr>
        <p:spPr>
          <a:xfrm>
            <a:off x="4320389" y="2176188"/>
            <a:ext cx="1073925"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uk.abc.com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9564BC4-BE84-4628-E3C7-3A8C842AA6EA}"/>
              </a:ext>
            </a:extLst>
          </p:cNvPr>
          <p:cNvSpPr/>
          <p:nvPr/>
        </p:nvSpPr>
        <p:spPr>
          <a:xfrm>
            <a:off x="5609898" y="2176188"/>
            <a:ext cx="1218584"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DAB5021-E61F-66B3-96D7-88F41B6BFA55}"/>
              </a:ext>
            </a:extLst>
          </p:cNvPr>
          <p:cNvSpPr/>
          <p:nvPr/>
        </p:nvSpPr>
        <p:spPr>
          <a:xfrm>
            <a:off x="1109741" y="3060203"/>
            <a:ext cx="1475829"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sales.us.abc.com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B05AE2D-B1EA-0575-22A9-83339E71FF0F}"/>
              </a:ext>
            </a:extLst>
          </p:cNvPr>
          <p:cNvSpPr/>
          <p:nvPr/>
        </p:nvSpPr>
        <p:spPr>
          <a:xfrm>
            <a:off x="2781938" y="3060203"/>
            <a:ext cx="1595792"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devops.us.abc.com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1F60CB3-7C30-0480-97A4-2F4B4371F5B0}"/>
              </a:ext>
            </a:extLst>
          </p:cNvPr>
          <p:cNvSpPr/>
          <p:nvPr/>
        </p:nvSpPr>
        <p:spPr>
          <a:xfrm>
            <a:off x="2616019" y="3564383"/>
            <a:ext cx="1985650" cy="970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FD503A93-51B9-AFB8-964F-E581A9C7C2BD}"/>
              </a:ext>
            </a:extLst>
          </p:cNvPr>
          <p:cNvSpPr/>
          <p:nvPr/>
        </p:nvSpPr>
        <p:spPr>
          <a:xfrm>
            <a:off x="2717852" y="3648112"/>
            <a:ext cx="773151" cy="423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OU1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C75A738-9E4F-4A69-2C0C-14F98A38EF5D}"/>
              </a:ext>
            </a:extLst>
          </p:cNvPr>
          <p:cNvSpPr/>
          <p:nvPr/>
        </p:nvSpPr>
        <p:spPr>
          <a:xfrm>
            <a:off x="3528174" y="3848435"/>
            <a:ext cx="884663" cy="558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Cloud OU</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BF4E171-BFAA-05EF-A810-20728826D526}"/>
              </a:ext>
            </a:extLst>
          </p:cNvPr>
          <p:cNvSpPr/>
          <p:nvPr/>
        </p:nvSpPr>
        <p:spPr>
          <a:xfrm>
            <a:off x="717371" y="4817650"/>
            <a:ext cx="5528155" cy="82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User - Free social icons">
            <a:extLst>
              <a:ext uri="{FF2B5EF4-FFF2-40B4-BE49-F238E27FC236}">
                <a16:creationId xmlns:a16="http://schemas.microsoft.com/office/drawing/2014/main" id="{C8D3C50B-B9AD-FD3A-7B3B-411892BD4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505" y="502091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User - Free social icons">
            <a:extLst>
              <a:ext uri="{FF2B5EF4-FFF2-40B4-BE49-F238E27FC236}">
                <a16:creationId xmlns:a16="http://schemas.microsoft.com/office/drawing/2014/main" id="{63A02983-734D-69A9-98BD-99E228FCF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425" y="502091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User - Free social icons">
            <a:extLst>
              <a:ext uri="{FF2B5EF4-FFF2-40B4-BE49-F238E27FC236}">
                <a16:creationId xmlns:a16="http://schemas.microsoft.com/office/drawing/2014/main" id="{FAFE96B9-A520-8E75-4AC5-61B4DFB76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7212" y="5020919"/>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sers Icon | Silky Line User Iconset | Custom Icon Design">
            <a:extLst>
              <a:ext uri="{FF2B5EF4-FFF2-40B4-BE49-F238E27FC236}">
                <a16:creationId xmlns:a16="http://schemas.microsoft.com/office/drawing/2014/main" id="{D030F13A-160A-3D06-2282-E75681A75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281" y="4888756"/>
            <a:ext cx="512920" cy="51292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A39CEED7-DA5F-5DB4-C83F-4F82DF672CEA}"/>
              </a:ext>
            </a:extLst>
          </p:cNvPr>
          <p:cNvCxnSpPr>
            <a:cxnSpLocks/>
            <a:stCxn id="37" idx="1"/>
          </p:cNvCxnSpPr>
          <p:nvPr/>
        </p:nvCxnSpPr>
        <p:spPr>
          <a:xfrm flipH="1">
            <a:off x="4681716" y="5185636"/>
            <a:ext cx="26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 descr="Users Icon | Silky Line User Iconset | Custom Icon Design">
            <a:extLst>
              <a:ext uri="{FF2B5EF4-FFF2-40B4-BE49-F238E27FC236}">
                <a16:creationId xmlns:a16="http://schemas.microsoft.com/office/drawing/2014/main" id="{A02E9479-28EE-7B51-DF04-064878258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387" y="4907971"/>
            <a:ext cx="512920" cy="512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Laptop icon stock illustration. Illustration of business - 133509399">
            <a:extLst>
              <a:ext uri="{FF2B5EF4-FFF2-40B4-BE49-F238E27FC236}">
                <a16:creationId xmlns:a16="http://schemas.microsoft.com/office/drawing/2014/main" id="{DAFABA41-126B-E88F-9FA9-C484BBE256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5570" y="4907971"/>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Laptop icon stock illustration. Illustration of business - 133509399">
            <a:extLst>
              <a:ext uri="{FF2B5EF4-FFF2-40B4-BE49-F238E27FC236}">
                <a16:creationId xmlns:a16="http://schemas.microsoft.com/office/drawing/2014/main" id="{FBB13AAC-26C4-26CE-93A6-382AFA9B1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019" y="5256378"/>
            <a:ext cx="400963" cy="35084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Desktop, pc, server icon - Free download on Iconfinder">
            <a:extLst>
              <a:ext uri="{FF2B5EF4-FFF2-40B4-BE49-F238E27FC236}">
                <a16:creationId xmlns:a16="http://schemas.microsoft.com/office/drawing/2014/main" id="{8A6CA34D-06BD-B0C7-4E00-2B63BC6DE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683" y="4963947"/>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Laptop icon stock illustration. Illustration of business - 133509399">
            <a:extLst>
              <a:ext uri="{FF2B5EF4-FFF2-40B4-BE49-F238E27FC236}">
                <a16:creationId xmlns:a16="http://schemas.microsoft.com/office/drawing/2014/main" id="{4FEE9FDC-4917-E56E-93B0-61FA61CABA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8031" y="4892260"/>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Laptop icon stock illustration. Illustration of business - 133509399">
            <a:extLst>
              <a:ext uri="{FF2B5EF4-FFF2-40B4-BE49-F238E27FC236}">
                <a16:creationId xmlns:a16="http://schemas.microsoft.com/office/drawing/2014/main" id="{EEC2D2D5-9528-3275-F809-2F4FCE70B1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2547" y="5257823"/>
            <a:ext cx="400963" cy="35084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Desktop, pc, server icon - Free download on Iconfinder">
            <a:extLst>
              <a:ext uri="{FF2B5EF4-FFF2-40B4-BE49-F238E27FC236}">
                <a16:creationId xmlns:a16="http://schemas.microsoft.com/office/drawing/2014/main" id="{F64D7EE3-167F-A77E-367D-6E7A1A1732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6787" y="4998897"/>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esktop, pc, server icon - Free download on Iconfinder">
            <a:extLst>
              <a:ext uri="{FF2B5EF4-FFF2-40B4-BE49-F238E27FC236}">
                <a16:creationId xmlns:a16="http://schemas.microsoft.com/office/drawing/2014/main" id="{7AB7D9C0-0362-4DD6-00E5-5B194C136B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0409" y="5256378"/>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rinter - Free technology icons">
            <a:extLst>
              <a:ext uri="{FF2B5EF4-FFF2-40B4-BE49-F238E27FC236}">
                <a16:creationId xmlns:a16="http://schemas.microsoft.com/office/drawing/2014/main" id="{22920ED1-6569-BB10-D692-E148C65B17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062" y="5111137"/>
            <a:ext cx="419191" cy="41919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0B4AFF2-E5E5-8D63-5B32-0B75CA1F55F4}"/>
              </a:ext>
            </a:extLst>
          </p:cNvPr>
          <p:cNvSpPr txBox="1"/>
          <p:nvPr/>
        </p:nvSpPr>
        <p:spPr>
          <a:xfrm>
            <a:off x="3934499" y="4529023"/>
            <a:ext cx="6671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Objects</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Arrow Connector 38">
            <a:extLst>
              <a:ext uri="{FF2B5EF4-FFF2-40B4-BE49-F238E27FC236}">
                <a16:creationId xmlns:a16="http://schemas.microsoft.com/office/drawing/2014/main" id="{D5A920C2-F081-C37A-C5AD-AED046E3C605}"/>
              </a:ext>
            </a:extLst>
          </p:cNvPr>
          <p:cNvCxnSpPr>
            <a:cxnSpLocks/>
            <a:stCxn id="33" idx="4"/>
          </p:cNvCxnSpPr>
          <p:nvPr/>
        </p:nvCxnSpPr>
        <p:spPr>
          <a:xfrm>
            <a:off x="3970506" y="4406792"/>
            <a:ext cx="0" cy="40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783DA7-D442-412C-B40C-22496C1F8B26}"/>
              </a:ext>
            </a:extLst>
          </p:cNvPr>
          <p:cNvCxnSpPr>
            <a:cxnSpLocks/>
            <a:stCxn id="4" idx="2"/>
            <a:endCxn id="4" idx="2"/>
          </p:cNvCxnSpPr>
          <p:nvPr/>
        </p:nvCxnSpPr>
        <p:spPr>
          <a:xfrm>
            <a:off x="4855165" y="178723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69F88AD-80D9-1FA4-962C-DFF1643CAF28}"/>
              </a:ext>
            </a:extLst>
          </p:cNvPr>
          <p:cNvCxnSpPr>
            <a:cxnSpLocks/>
            <a:stCxn id="4" idx="2"/>
            <a:endCxn id="24" idx="0"/>
          </p:cNvCxnSpPr>
          <p:nvPr/>
        </p:nvCxnSpPr>
        <p:spPr>
          <a:xfrm rot="5400000">
            <a:off x="3982714" y="1303737"/>
            <a:ext cx="388950" cy="13559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4BE3B29D-9342-808F-C6C3-9E0738D6B3B7}"/>
              </a:ext>
            </a:extLst>
          </p:cNvPr>
          <p:cNvCxnSpPr>
            <a:cxnSpLocks/>
            <a:stCxn id="4" idx="2"/>
            <a:endCxn id="26" idx="0"/>
          </p:cNvCxnSpPr>
          <p:nvPr/>
        </p:nvCxnSpPr>
        <p:spPr>
          <a:xfrm rot="16200000" flipH="1">
            <a:off x="4661783" y="1980619"/>
            <a:ext cx="388950" cy="21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A10E9D5-52A6-6328-E52E-31755D3A01B6}"/>
              </a:ext>
            </a:extLst>
          </p:cNvPr>
          <p:cNvCxnSpPr>
            <a:cxnSpLocks/>
            <a:stCxn id="4" idx="2"/>
            <a:endCxn id="27" idx="0"/>
          </p:cNvCxnSpPr>
          <p:nvPr/>
        </p:nvCxnSpPr>
        <p:spPr>
          <a:xfrm rot="16200000" flipH="1">
            <a:off x="5342702" y="1299700"/>
            <a:ext cx="388950" cy="13640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7D30C69-8C17-B498-B02B-D3F21414F5B3}"/>
              </a:ext>
            </a:extLst>
          </p:cNvPr>
          <p:cNvCxnSpPr>
            <a:cxnSpLocks/>
            <a:stCxn id="24" idx="2"/>
            <a:endCxn id="29" idx="0"/>
          </p:cNvCxnSpPr>
          <p:nvPr/>
        </p:nvCxnSpPr>
        <p:spPr>
          <a:xfrm rot="5400000">
            <a:off x="2415420" y="1976410"/>
            <a:ext cx="516029" cy="16515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E93944F2-B6C2-7CD7-4308-71E65C13053E}"/>
              </a:ext>
            </a:extLst>
          </p:cNvPr>
          <p:cNvCxnSpPr>
            <a:cxnSpLocks/>
            <a:stCxn id="24" idx="2"/>
            <a:endCxn id="31" idx="0"/>
          </p:cNvCxnSpPr>
          <p:nvPr/>
        </p:nvCxnSpPr>
        <p:spPr>
          <a:xfrm rot="16200000" flipH="1">
            <a:off x="3281509" y="2761877"/>
            <a:ext cx="516029" cy="8062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77" name="TextBox 7176">
            <a:extLst>
              <a:ext uri="{FF2B5EF4-FFF2-40B4-BE49-F238E27FC236}">
                <a16:creationId xmlns:a16="http://schemas.microsoft.com/office/drawing/2014/main" id="{8DD0AD95-9D98-891E-A12B-806F16E806B5}"/>
              </a:ext>
            </a:extLst>
          </p:cNvPr>
          <p:cNvSpPr txBox="1"/>
          <p:nvPr/>
        </p:nvSpPr>
        <p:spPr>
          <a:xfrm>
            <a:off x="4133552" y="1030280"/>
            <a:ext cx="15050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 Domain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78" name="Right Brace 7177">
            <a:extLst>
              <a:ext uri="{FF2B5EF4-FFF2-40B4-BE49-F238E27FC236}">
                <a16:creationId xmlns:a16="http://schemas.microsoft.com/office/drawing/2014/main" id="{57224727-E6E2-D8A1-BE27-67EF5E4A9B78}"/>
              </a:ext>
            </a:extLst>
          </p:cNvPr>
          <p:cNvSpPr/>
          <p:nvPr/>
        </p:nvSpPr>
        <p:spPr>
          <a:xfrm rot="10800000">
            <a:off x="533029" y="2055349"/>
            <a:ext cx="680225" cy="1883577"/>
          </a:xfrm>
          <a:prstGeom prst="rightBrace">
            <a:avLst>
              <a:gd name="adj1" fmla="val 8333"/>
              <a:gd name="adj2" fmla="val 48816"/>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79" name="TextBox 7178">
            <a:extLst>
              <a:ext uri="{FF2B5EF4-FFF2-40B4-BE49-F238E27FC236}">
                <a16:creationId xmlns:a16="http://schemas.microsoft.com/office/drawing/2014/main" id="{4895E7B2-42DE-BDB0-F027-C282351D2D53}"/>
              </a:ext>
            </a:extLst>
          </p:cNvPr>
          <p:cNvSpPr txBox="1"/>
          <p:nvPr/>
        </p:nvSpPr>
        <p:spPr>
          <a:xfrm>
            <a:off x="74607" y="2904969"/>
            <a:ext cx="8984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Sub Domains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184" name="Straight Arrow Connector 7183">
            <a:extLst>
              <a:ext uri="{FF2B5EF4-FFF2-40B4-BE49-F238E27FC236}">
                <a16:creationId xmlns:a16="http://schemas.microsoft.com/office/drawing/2014/main" id="{155DC137-3EEC-B684-A8F1-7EC3B0A738DF}"/>
              </a:ext>
            </a:extLst>
          </p:cNvPr>
          <p:cNvCxnSpPr/>
          <p:nvPr/>
        </p:nvCxnSpPr>
        <p:spPr>
          <a:xfrm flipH="1">
            <a:off x="898468" y="1283371"/>
            <a:ext cx="2639919" cy="158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5" name="TextBox 7184">
            <a:extLst>
              <a:ext uri="{FF2B5EF4-FFF2-40B4-BE49-F238E27FC236}">
                <a16:creationId xmlns:a16="http://schemas.microsoft.com/office/drawing/2014/main" id="{010EF461-3B28-42FD-D99F-9CA10E83E535}"/>
              </a:ext>
            </a:extLst>
          </p:cNvPr>
          <p:cNvSpPr txBox="1"/>
          <p:nvPr/>
        </p:nvSpPr>
        <p:spPr>
          <a:xfrm>
            <a:off x="1350828" y="1561743"/>
            <a:ext cx="9191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 Tree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E1D3207C-3F09-BC50-AFC0-6FC803ACCB89}"/>
              </a:ext>
            </a:extLst>
          </p:cNvPr>
          <p:cNvSpPr/>
          <p:nvPr/>
        </p:nvSpPr>
        <p:spPr>
          <a:xfrm>
            <a:off x="10137137" y="1444941"/>
            <a:ext cx="1505093"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pqr.com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633474F2-A4D8-C3F7-B368-45106E51AC24}"/>
              </a:ext>
            </a:extLst>
          </p:cNvPr>
          <p:cNvSpPr/>
          <p:nvPr/>
        </p:nvSpPr>
        <p:spPr>
          <a:xfrm>
            <a:off x="8908661" y="2201877"/>
            <a:ext cx="1250140"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us.pqr.com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4E01DA10-33F6-EC9D-3793-65A4C2FD0A1F}"/>
              </a:ext>
            </a:extLst>
          </p:cNvPr>
          <p:cNvSpPr/>
          <p:nvPr/>
        </p:nvSpPr>
        <p:spPr>
          <a:xfrm>
            <a:off x="10354908" y="2201877"/>
            <a:ext cx="1073925"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uk.pqr.com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FB1AB5C2-5A90-2950-D4FF-6FC03B50B6CA}"/>
              </a:ext>
            </a:extLst>
          </p:cNvPr>
          <p:cNvSpPr/>
          <p:nvPr/>
        </p:nvSpPr>
        <p:spPr>
          <a:xfrm>
            <a:off x="7144260" y="3085892"/>
            <a:ext cx="1475829"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sales.us.pqr.com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2D1B4798-7D30-1D43-0EC2-4ACEF24E4DF8}"/>
              </a:ext>
            </a:extLst>
          </p:cNvPr>
          <p:cNvSpPr/>
          <p:nvPr/>
        </p:nvSpPr>
        <p:spPr>
          <a:xfrm>
            <a:off x="8816457" y="3085892"/>
            <a:ext cx="1595792" cy="367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devops.us.pqr.com</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CD8D774C-7FAF-90D6-E239-6C85E30A020B}"/>
              </a:ext>
            </a:extLst>
          </p:cNvPr>
          <p:cNvSpPr/>
          <p:nvPr/>
        </p:nvSpPr>
        <p:spPr>
          <a:xfrm>
            <a:off x="8650538" y="3590073"/>
            <a:ext cx="1985650" cy="7478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0B0A4A1D-6659-34DD-8734-36A66F585102}"/>
              </a:ext>
            </a:extLst>
          </p:cNvPr>
          <p:cNvSpPr/>
          <p:nvPr/>
        </p:nvSpPr>
        <p:spPr>
          <a:xfrm>
            <a:off x="9533731" y="3697634"/>
            <a:ext cx="884663" cy="558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Cloud OU</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CDF001F2-9C32-FD72-F340-6A399ACA223C}"/>
              </a:ext>
            </a:extLst>
          </p:cNvPr>
          <p:cNvSpPr/>
          <p:nvPr/>
        </p:nvSpPr>
        <p:spPr>
          <a:xfrm>
            <a:off x="8376831" y="4706003"/>
            <a:ext cx="3052002" cy="808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6" name="Picture 2" descr="User - Free social icons">
            <a:extLst>
              <a:ext uri="{FF2B5EF4-FFF2-40B4-BE49-F238E27FC236}">
                <a16:creationId xmlns:a16="http://schemas.microsoft.com/office/drawing/2014/main" id="{32C99F9D-8580-77B9-BDCE-2AB417B29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8852" y="5138008"/>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User - Free social icons">
            <a:extLst>
              <a:ext uri="{FF2B5EF4-FFF2-40B4-BE49-F238E27FC236}">
                <a16:creationId xmlns:a16="http://schemas.microsoft.com/office/drawing/2014/main" id="{A3FCFB11-29AD-6596-CDEC-7E2006695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3647" y="4768232"/>
            <a:ext cx="329434" cy="32943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Users Icon | Silky Line User Iconset | Custom Icon Design">
            <a:extLst>
              <a:ext uri="{FF2B5EF4-FFF2-40B4-BE49-F238E27FC236}">
                <a16:creationId xmlns:a16="http://schemas.microsoft.com/office/drawing/2014/main" id="{4D6E6E9E-62E9-57BA-A046-EBE92C197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4644" y="4751374"/>
            <a:ext cx="512920" cy="512920"/>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Arrow Connector 78">
            <a:extLst>
              <a:ext uri="{FF2B5EF4-FFF2-40B4-BE49-F238E27FC236}">
                <a16:creationId xmlns:a16="http://schemas.microsoft.com/office/drawing/2014/main" id="{09ECEFFE-8D24-0AEC-CF83-25C78367C2E5}"/>
              </a:ext>
            </a:extLst>
          </p:cNvPr>
          <p:cNvCxnSpPr>
            <a:cxnSpLocks/>
            <a:stCxn id="77" idx="1"/>
          </p:cNvCxnSpPr>
          <p:nvPr/>
        </p:nvCxnSpPr>
        <p:spPr>
          <a:xfrm flipH="1">
            <a:off x="10668151" y="4932949"/>
            <a:ext cx="26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2" descr="Laptop icon stock illustration. Illustration of business - 133509399">
            <a:extLst>
              <a:ext uri="{FF2B5EF4-FFF2-40B4-BE49-F238E27FC236}">
                <a16:creationId xmlns:a16="http://schemas.microsoft.com/office/drawing/2014/main" id="{9CAD0BDB-3EFA-397D-1D68-F086E5104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7291" y="5057229"/>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Desktop, pc, server icon - Free download on Iconfinder">
            <a:extLst>
              <a:ext uri="{FF2B5EF4-FFF2-40B4-BE49-F238E27FC236}">
                <a16:creationId xmlns:a16="http://schemas.microsoft.com/office/drawing/2014/main" id="{EC84961E-A5B9-1A26-B6B3-2E0A689A2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9641" y="5081890"/>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Laptop icon stock illustration. Illustration of business - 133509399">
            <a:extLst>
              <a:ext uri="{FF2B5EF4-FFF2-40B4-BE49-F238E27FC236}">
                <a16:creationId xmlns:a16="http://schemas.microsoft.com/office/drawing/2014/main" id="{00E8800E-963B-DD6E-3DA8-15AEF625D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4136" y="4726845"/>
            <a:ext cx="471727" cy="41276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Desktop, pc, server icon - Free download on Iconfinder">
            <a:extLst>
              <a:ext uri="{FF2B5EF4-FFF2-40B4-BE49-F238E27FC236}">
                <a16:creationId xmlns:a16="http://schemas.microsoft.com/office/drawing/2014/main" id="{3D8203AA-494D-168B-DD93-79E88A8752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1768" y="4751374"/>
            <a:ext cx="362973" cy="36297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Printer - Free technology icons">
            <a:extLst>
              <a:ext uri="{FF2B5EF4-FFF2-40B4-BE49-F238E27FC236}">
                <a16:creationId xmlns:a16="http://schemas.microsoft.com/office/drawing/2014/main" id="{1E284E8A-68D6-42BD-1171-860616E13C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4704" y="4843013"/>
            <a:ext cx="419191" cy="419191"/>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9BCBB890-0C93-7C85-1481-F19D11DA6D1F}"/>
              </a:ext>
            </a:extLst>
          </p:cNvPr>
          <p:cNvSpPr txBox="1"/>
          <p:nvPr/>
        </p:nvSpPr>
        <p:spPr>
          <a:xfrm>
            <a:off x="9969018" y="4417376"/>
            <a:ext cx="6671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Objects</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0" name="Straight Arrow Connector 89">
            <a:extLst>
              <a:ext uri="{FF2B5EF4-FFF2-40B4-BE49-F238E27FC236}">
                <a16:creationId xmlns:a16="http://schemas.microsoft.com/office/drawing/2014/main" id="{24B38BBC-97CC-BF09-F0D4-60E5AF0C477B}"/>
              </a:ext>
            </a:extLst>
          </p:cNvPr>
          <p:cNvCxnSpPr>
            <a:cxnSpLocks/>
            <a:stCxn id="73" idx="4"/>
          </p:cNvCxnSpPr>
          <p:nvPr/>
        </p:nvCxnSpPr>
        <p:spPr>
          <a:xfrm>
            <a:off x="9976063" y="4255991"/>
            <a:ext cx="0" cy="40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A25225-80A3-6D08-F6E7-F6F88862D4EA}"/>
              </a:ext>
            </a:extLst>
          </p:cNvPr>
          <p:cNvCxnSpPr>
            <a:cxnSpLocks/>
            <a:stCxn id="65" idx="2"/>
            <a:endCxn id="65" idx="2"/>
          </p:cNvCxnSpPr>
          <p:nvPr/>
        </p:nvCxnSpPr>
        <p:spPr>
          <a:xfrm>
            <a:off x="10889684" y="18129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6CBF7EBC-1F01-5440-6AF6-31359E241D52}"/>
              </a:ext>
            </a:extLst>
          </p:cNvPr>
          <p:cNvCxnSpPr>
            <a:cxnSpLocks/>
            <a:stCxn id="65" idx="2"/>
            <a:endCxn id="66" idx="0"/>
          </p:cNvCxnSpPr>
          <p:nvPr/>
        </p:nvCxnSpPr>
        <p:spPr>
          <a:xfrm rot="5400000">
            <a:off x="10017233" y="1329426"/>
            <a:ext cx="388950" cy="13559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BE6958F2-FBBA-0D4E-9807-FBC4DA36868F}"/>
              </a:ext>
            </a:extLst>
          </p:cNvPr>
          <p:cNvCxnSpPr>
            <a:cxnSpLocks/>
            <a:stCxn id="65" idx="2"/>
            <a:endCxn id="67" idx="0"/>
          </p:cNvCxnSpPr>
          <p:nvPr/>
        </p:nvCxnSpPr>
        <p:spPr>
          <a:xfrm rot="16200000" flipH="1">
            <a:off x="10696302" y="2006308"/>
            <a:ext cx="388950" cy="21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7C3C36BF-AB87-BD18-AC4C-0F564BBF6472}"/>
              </a:ext>
            </a:extLst>
          </p:cNvPr>
          <p:cNvCxnSpPr>
            <a:cxnSpLocks/>
            <a:stCxn id="66" idx="2"/>
            <a:endCxn id="69" idx="0"/>
          </p:cNvCxnSpPr>
          <p:nvPr/>
        </p:nvCxnSpPr>
        <p:spPr>
          <a:xfrm rot="5400000">
            <a:off x="8449939" y="2002099"/>
            <a:ext cx="516029" cy="16515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EDAE21D8-87BA-B385-5D35-CAF53DB56973}"/>
              </a:ext>
            </a:extLst>
          </p:cNvPr>
          <p:cNvCxnSpPr>
            <a:cxnSpLocks/>
            <a:stCxn id="66" idx="2"/>
            <a:endCxn id="70" idx="0"/>
          </p:cNvCxnSpPr>
          <p:nvPr/>
        </p:nvCxnSpPr>
        <p:spPr>
          <a:xfrm rot="16200000" flipH="1">
            <a:off x="9316028" y="2787566"/>
            <a:ext cx="516029" cy="8062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C5C9746-FE12-FAF1-9E78-85196FD9677C}"/>
              </a:ext>
            </a:extLst>
          </p:cNvPr>
          <p:cNvSpPr txBox="1"/>
          <p:nvPr/>
        </p:nvSpPr>
        <p:spPr>
          <a:xfrm>
            <a:off x="10168071" y="1055969"/>
            <a:ext cx="15050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 Domain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81338386-2BAA-C508-D43F-11E557DDC847}"/>
              </a:ext>
            </a:extLst>
          </p:cNvPr>
          <p:cNvSpPr/>
          <p:nvPr/>
        </p:nvSpPr>
        <p:spPr>
          <a:xfrm>
            <a:off x="6670651" y="1096567"/>
            <a:ext cx="1987975" cy="388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Forest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5" name="Connector: Elbow 54">
            <a:extLst>
              <a:ext uri="{FF2B5EF4-FFF2-40B4-BE49-F238E27FC236}">
                <a16:creationId xmlns:a16="http://schemas.microsoft.com/office/drawing/2014/main" id="{BA0871FE-0013-8EAC-C89C-639EC48004AA}"/>
              </a:ext>
            </a:extLst>
          </p:cNvPr>
          <p:cNvCxnSpPr>
            <a:stCxn id="4" idx="3"/>
            <a:endCxn id="44" idx="1"/>
          </p:cNvCxnSpPr>
          <p:nvPr/>
        </p:nvCxnSpPr>
        <p:spPr>
          <a:xfrm flipV="1">
            <a:off x="5607711" y="1290885"/>
            <a:ext cx="1062940" cy="3123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1D795A3-979A-4586-7118-BE73D42658CD}"/>
              </a:ext>
            </a:extLst>
          </p:cNvPr>
          <p:cNvCxnSpPr>
            <a:stCxn id="65" idx="1"/>
            <a:endCxn id="44" idx="3"/>
          </p:cNvCxnSpPr>
          <p:nvPr/>
        </p:nvCxnSpPr>
        <p:spPr>
          <a:xfrm rot="10800000">
            <a:off x="8658627" y="1290886"/>
            <a:ext cx="1478511" cy="338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8C88C2-5A3E-FD02-A44C-9A2AB0B88B2E}"/>
              </a:ext>
            </a:extLst>
          </p:cNvPr>
          <p:cNvSpPr txBox="1"/>
          <p:nvPr/>
        </p:nvSpPr>
        <p:spPr>
          <a:xfrm>
            <a:off x="4666809" y="3621096"/>
            <a:ext cx="2884107" cy="73866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Delegate Permissions to Objects in OU Level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Group Policy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8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left)">
                                      <p:cBhvr>
                                        <p:cTn id="20" dur="500"/>
                                        <p:tgtEl>
                                          <p:spTgt spid="6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1" fill="hold" nodeType="with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wipe(up)">
                                      <p:cBhvr>
                                        <p:cTn id="26" dur="500"/>
                                        <p:tgtEl>
                                          <p:spTgt spid="93"/>
                                        </p:tgtEl>
                                      </p:cBhvr>
                                    </p:animEffect>
                                  </p:childTnLst>
                                </p:cTn>
                              </p:par>
                              <p:par>
                                <p:cTn id="27" presetID="22" presetClass="entr" presetSubtype="1"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up)">
                                      <p:cBhvr>
                                        <p:cTn id="29" dur="500"/>
                                        <p:tgtEl>
                                          <p:spTgt spid="92"/>
                                        </p:tgtEl>
                                      </p:cBhvr>
                                    </p:animEffect>
                                  </p:childTnLst>
                                </p:cTn>
                              </p:par>
                              <p:par>
                                <p:cTn id="30" presetID="22" presetClass="entr" presetSubtype="1"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up)">
                                      <p:cBhvr>
                                        <p:cTn id="32" dur="500"/>
                                        <p:tgtEl>
                                          <p:spTgt spid="95"/>
                                        </p:tgtEl>
                                      </p:cBhvr>
                                    </p:animEffect>
                                  </p:childTnLst>
                                </p:cTn>
                              </p:par>
                              <p:par>
                                <p:cTn id="33" presetID="22" presetClass="entr" presetSubtype="1"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wipe(up)">
                                      <p:cBhvr>
                                        <p:cTn id="35" dur="5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wipe(left)">
                                      <p:cBhvr>
                                        <p:cTn id="40" dur="500"/>
                                        <p:tgtEl>
                                          <p:spTgt spid="9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left)">
                                      <p:cBhvr>
                                        <p:cTn id="45" dur="500"/>
                                        <p:tgtEl>
                                          <p:spTgt spid="7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left)">
                                      <p:cBhvr>
                                        <p:cTn id="48" dur="500"/>
                                        <p:tgtEl>
                                          <p:spTgt spid="7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wipe(up)">
                                      <p:cBhvr>
                                        <p:cTn id="53" dur="500"/>
                                        <p:tgtEl>
                                          <p:spTgt spid="9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wipe(up)">
                                      <p:cBhvr>
                                        <p:cTn id="56" dur="500"/>
                                        <p:tgtEl>
                                          <p:spTgt spid="8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up)">
                                      <p:cBhvr>
                                        <p:cTn id="59" dur="500"/>
                                        <p:tgtEl>
                                          <p:spTgt spid="74"/>
                                        </p:tgtEl>
                                      </p:cBhvr>
                                    </p:animEffect>
                                  </p:childTnLst>
                                </p:cTn>
                              </p:par>
                              <p:par>
                                <p:cTn id="60" presetID="22" presetClass="entr" presetSubtype="2"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right)">
                                      <p:cBhvr>
                                        <p:cTn id="62" dur="500"/>
                                        <p:tgtEl>
                                          <p:spTgt spid="76"/>
                                        </p:tgtEl>
                                      </p:cBhvr>
                                    </p:animEffect>
                                  </p:childTnLst>
                                </p:cTn>
                              </p:par>
                              <p:par>
                                <p:cTn id="63" presetID="22" presetClass="entr" presetSubtype="2" fill="hold"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ipe(right)">
                                      <p:cBhvr>
                                        <p:cTn id="65" dur="500"/>
                                        <p:tgtEl>
                                          <p:spTgt spid="77"/>
                                        </p:tgtEl>
                                      </p:cBhvr>
                                    </p:animEffect>
                                  </p:childTnLst>
                                </p:cTn>
                              </p:par>
                              <p:par>
                                <p:cTn id="66" presetID="22" presetClass="entr" presetSubtype="2" fill="hold"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wipe(right)">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right)">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wipe(right)">
                                      <p:cBhvr>
                                        <p:cTn id="78" dur="500"/>
                                        <p:tgtEl>
                                          <p:spTgt spid="81"/>
                                        </p:tgtEl>
                                      </p:cBhvr>
                                    </p:animEffect>
                                  </p:childTnLst>
                                </p:cTn>
                              </p:par>
                              <p:par>
                                <p:cTn id="79" presetID="22" presetClass="entr" presetSubtype="2"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wipe(right)">
                                      <p:cBhvr>
                                        <p:cTn id="81" dur="500"/>
                                        <p:tgtEl>
                                          <p:spTgt spid="8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wipe(right)">
                                      <p:cBhvr>
                                        <p:cTn id="86" dur="500"/>
                                        <p:tgtEl>
                                          <p:spTgt spid="83"/>
                                        </p:tgtEl>
                                      </p:cBhvr>
                                    </p:animEffect>
                                  </p:childTnLst>
                                </p:cTn>
                              </p:par>
                              <p:par>
                                <p:cTn id="87" presetID="22" presetClass="entr" presetSubtype="2" fill="hold" nodeType="with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wipe(right)">
                                      <p:cBhvr>
                                        <p:cTn id="89" dur="500"/>
                                        <p:tgtEl>
                                          <p:spTgt spid="8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nodeType="click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right)">
                                      <p:cBhvr>
                                        <p:cTn id="94" dur="500"/>
                                        <p:tgtEl>
                                          <p:spTgt spid="8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wipe(down)">
                                      <p:cBhvr>
                                        <p:cTn id="99" dur="500"/>
                                        <p:tgtEl>
                                          <p:spTgt spid="55"/>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wipe(down)">
                                      <p:cBhvr>
                                        <p:cTn id="102" dur="500"/>
                                        <p:tgtEl>
                                          <p:spTgt spid="44"/>
                                        </p:tgtEl>
                                      </p:cBhvr>
                                    </p:animEffect>
                                  </p:childTnLst>
                                </p:cTn>
                              </p:par>
                              <p:par>
                                <p:cTn id="103" presetID="22" presetClass="entr" presetSubtype="4"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down)">
                                      <p:cBhvr>
                                        <p:cTn id="10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animBg="1"/>
      <p:bldP spid="70" grpId="0" animBg="1"/>
      <p:bldP spid="71" grpId="0" animBg="1"/>
      <p:bldP spid="73" grpId="0" animBg="1"/>
      <p:bldP spid="74" grpId="0" animBg="1"/>
      <p:bldP spid="89" grpId="0"/>
      <p:bldP spid="97"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On Premise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Danny Jenkins | Noise">
            <a:extLst>
              <a:ext uri="{FF2B5EF4-FFF2-40B4-BE49-F238E27FC236}">
                <a16:creationId xmlns:a16="http://schemas.microsoft.com/office/drawing/2014/main" id="{06F6848B-6951-D964-4661-1AF07F7A9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1009650"/>
            <a:ext cx="6905625"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0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23962" y="197163"/>
            <a:ext cx="9744075" cy="644524"/>
          </a:xfrm>
        </p:spPr>
        <p:txBody>
          <a:bodyPr>
            <a:normAutofit fontScale="90000"/>
          </a:bodyPr>
          <a:lstStyle/>
          <a:p>
            <a:r>
              <a:rPr lang="en-IN" b="1" dirty="0">
                <a:solidFill>
                  <a:srgbClr val="002060"/>
                </a:solidFill>
              </a:rPr>
              <a:t>Single-Sign-On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User - Free social icons">
            <a:extLst>
              <a:ext uri="{FF2B5EF4-FFF2-40B4-BE49-F238E27FC236}">
                <a16:creationId xmlns:a16="http://schemas.microsoft.com/office/drawing/2014/main" id="{2A422F2B-44D1-496B-5F94-71500E595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801" y="1163297"/>
            <a:ext cx="754009" cy="7540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r Authentication-authorization Concept Icon. Software Development Kit  Idea Thin Line Illustration. Data Encryption. Privacy Protection.  Application Management. Vector Isolated Outline Drawing Royalty Free SVG,  Cliparts, Vectors, And Stock ...">
            <a:extLst>
              <a:ext uri="{FF2B5EF4-FFF2-40B4-BE49-F238E27FC236}">
                <a16:creationId xmlns:a16="http://schemas.microsoft.com/office/drawing/2014/main" id="{72F02A8C-406E-5703-72C7-4B9E2E08F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458" y="2177011"/>
            <a:ext cx="1715083" cy="171508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or: Elbow 16">
            <a:extLst>
              <a:ext uri="{FF2B5EF4-FFF2-40B4-BE49-F238E27FC236}">
                <a16:creationId xmlns:a16="http://schemas.microsoft.com/office/drawing/2014/main" id="{A65E9A40-92F0-45C1-902D-2A24578A2420}"/>
              </a:ext>
            </a:extLst>
          </p:cNvPr>
          <p:cNvCxnSpPr>
            <a:cxnSpLocks/>
            <a:stCxn id="8" idx="3"/>
            <a:endCxn id="1030" idx="1"/>
          </p:cNvCxnSpPr>
          <p:nvPr/>
        </p:nvCxnSpPr>
        <p:spPr>
          <a:xfrm>
            <a:off x="2484810" y="1540302"/>
            <a:ext cx="7042862" cy="443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7088132-F61A-F143-CCFD-91EC7E4900CA}"/>
              </a:ext>
            </a:extLst>
          </p:cNvPr>
          <p:cNvCxnSpPr>
            <a:stCxn id="5" idx="2"/>
            <a:endCxn id="1028" idx="3"/>
          </p:cNvCxnSpPr>
          <p:nvPr/>
        </p:nvCxnSpPr>
        <p:spPr>
          <a:xfrm rot="5400000">
            <a:off x="8308461" y="1440430"/>
            <a:ext cx="239203" cy="2949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9A3953-234A-8AEB-E0C7-A637266B03AB}"/>
              </a:ext>
            </a:extLst>
          </p:cNvPr>
          <p:cNvSpPr/>
          <p:nvPr/>
        </p:nvSpPr>
        <p:spPr>
          <a:xfrm>
            <a:off x="4720204" y="2188717"/>
            <a:ext cx="688175" cy="545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AT1</a:t>
            </a:r>
          </a:p>
        </p:txBody>
      </p:sp>
      <p:cxnSp>
        <p:nvCxnSpPr>
          <p:cNvPr id="33" name="Connector: Elbow 32">
            <a:extLst>
              <a:ext uri="{FF2B5EF4-FFF2-40B4-BE49-F238E27FC236}">
                <a16:creationId xmlns:a16="http://schemas.microsoft.com/office/drawing/2014/main" id="{2AD5828E-9FE2-CFF9-8362-D4A3C21BA1D5}"/>
              </a:ext>
            </a:extLst>
          </p:cNvPr>
          <p:cNvCxnSpPr>
            <a:cxnSpLocks/>
            <a:stCxn id="8" idx="2"/>
          </p:cNvCxnSpPr>
          <p:nvPr/>
        </p:nvCxnSpPr>
        <p:spPr>
          <a:xfrm rot="16200000" flipH="1">
            <a:off x="4451315" y="-426203"/>
            <a:ext cx="2679808" cy="73668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EE477BF-8229-00C0-4412-6C25EC8419DB}"/>
              </a:ext>
            </a:extLst>
          </p:cNvPr>
          <p:cNvSpPr/>
          <p:nvPr/>
        </p:nvSpPr>
        <p:spPr>
          <a:xfrm>
            <a:off x="4720204" y="2898630"/>
            <a:ext cx="688175" cy="545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RT1</a:t>
            </a:r>
          </a:p>
        </p:txBody>
      </p:sp>
      <p:sp>
        <p:nvSpPr>
          <p:cNvPr id="41" name="Rectangle 40">
            <a:extLst>
              <a:ext uri="{FF2B5EF4-FFF2-40B4-BE49-F238E27FC236}">
                <a16:creationId xmlns:a16="http://schemas.microsoft.com/office/drawing/2014/main" id="{6BA9D390-8762-D738-EC8C-2CA286D5B7D0}"/>
              </a:ext>
            </a:extLst>
          </p:cNvPr>
          <p:cNvSpPr/>
          <p:nvPr/>
        </p:nvSpPr>
        <p:spPr>
          <a:xfrm>
            <a:off x="4720204" y="3570567"/>
            <a:ext cx="688175" cy="545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AT2</a:t>
            </a:r>
          </a:p>
        </p:txBody>
      </p:sp>
      <p:sp>
        <p:nvSpPr>
          <p:cNvPr id="44" name="TextBox 43">
            <a:extLst>
              <a:ext uri="{FF2B5EF4-FFF2-40B4-BE49-F238E27FC236}">
                <a16:creationId xmlns:a16="http://schemas.microsoft.com/office/drawing/2014/main" id="{C34E71D2-2271-EACA-B4F1-66DA0FC6112A}"/>
              </a:ext>
            </a:extLst>
          </p:cNvPr>
          <p:cNvSpPr txBox="1"/>
          <p:nvPr/>
        </p:nvSpPr>
        <p:spPr>
          <a:xfrm>
            <a:off x="3644900" y="5026016"/>
            <a:ext cx="55820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Everytime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client send refresh token again, authorization is performed and new access token is generated</a:t>
            </a:r>
          </a:p>
        </p:txBody>
      </p:sp>
      <p:grpSp>
        <p:nvGrpSpPr>
          <p:cNvPr id="47" name="Group 46">
            <a:extLst>
              <a:ext uri="{FF2B5EF4-FFF2-40B4-BE49-F238E27FC236}">
                <a16:creationId xmlns:a16="http://schemas.microsoft.com/office/drawing/2014/main" id="{F6533F3C-E356-6462-79FC-A93F5F3C1383}"/>
              </a:ext>
            </a:extLst>
          </p:cNvPr>
          <p:cNvGrpSpPr/>
          <p:nvPr/>
        </p:nvGrpSpPr>
        <p:grpSpPr>
          <a:xfrm>
            <a:off x="768749" y="1258037"/>
            <a:ext cx="843294" cy="1074877"/>
            <a:chOff x="9480936" y="1720473"/>
            <a:chExt cx="843294" cy="1074877"/>
          </a:xfrm>
        </p:grpSpPr>
        <p:pic>
          <p:nvPicPr>
            <p:cNvPr id="48" name="Picture 2" descr="Image result for web page icon">
              <a:extLst>
                <a:ext uri="{FF2B5EF4-FFF2-40B4-BE49-F238E27FC236}">
                  <a16:creationId xmlns:a16="http://schemas.microsoft.com/office/drawing/2014/main" id="{4C8B0558-CFC1-237C-2886-0AA13B21A4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0936" y="1720473"/>
              <a:ext cx="843294" cy="843294"/>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18744A5F-B6AE-4636-B759-B1A3972B6EA0}"/>
                </a:ext>
              </a:extLst>
            </p:cNvPr>
            <p:cNvSpPr txBox="1"/>
            <p:nvPr/>
          </p:nvSpPr>
          <p:spPr>
            <a:xfrm>
              <a:off x="9563387" y="2426018"/>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40AE01A1-7314-9A5C-977E-E28D765D18C3}"/>
              </a:ext>
            </a:extLst>
          </p:cNvPr>
          <p:cNvGrpSpPr/>
          <p:nvPr/>
        </p:nvGrpSpPr>
        <p:grpSpPr>
          <a:xfrm>
            <a:off x="9527672" y="1554322"/>
            <a:ext cx="858999" cy="1241028"/>
            <a:chOff x="9527672" y="1554322"/>
            <a:chExt cx="858999" cy="1241028"/>
          </a:xfrm>
        </p:grpSpPr>
        <p:sp>
          <p:nvSpPr>
            <p:cNvPr id="5" name="TextBox 4">
              <a:extLst>
                <a:ext uri="{FF2B5EF4-FFF2-40B4-BE49-F238E27FC236}">
                  <a16:creationId xmlns:a16="http://schemas.microsoft.com/office/drawing/2014/main" id="{D8D8FCA1-4821-AD32-8586-4BA79FB9C707}"/>
                </a:ext>
              </a:extLst>
            </p:cNvPr>
            <p:cNvSpPr txBox="1"/>
            <p:nvPr/>
          </p:nvSpPr>
          <p:spPr>
            <a:xfrm>
              <a:off x="9563387" y="2426018"/>
              <a:ext cx="6783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pic>
          <p:nvPicPr>
            <p:cNvPr id="1030" name="Picture 6" descr="Code Script Icon - Free PNG &amp; SVG 691897 - Noun Project">
              <a:extLst>
                <a:ext uri="{FF2B5EF4-FFF2-40B4-BE49-F238E27FC236}">
                  <a16:creationId xmlns:a16="http://schemas.microsoft.com/office/drawing/2014/main" id="{DD27B17F-AF43-7A52-1E0C-B64D1933E6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7672" y="1554322"/>
              <a:ext cx="858999" cy="858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8CFF6F3B-3567-BA88-8DAE-66461A030997}"/>
              </a:ext>
            </a:extLst>
          </p:cNvPr>
          <p:cNvGrpSpPr/>
          <p:nvPr/>
        </p:nvGrpSpPr>
        <p:grpSpPr>
          <a:xfrm>
            <a:off x="9563387" y="3964623"/>
            <a:ext cx="858999" cy="1241028"/>
            <a:chOff x="9527672" y="1554322"/>
            <a:chExt cx="858999" cy="1241028"/>
          </a:xfrm>
        </p:grpSpPr>
        <p:sp>
          <p:nvSpPr>
            <p:cNvPr id="53" name="TextBox 52">
              <a:extLst>
                <a:ext uri="{FF2B5EF4-FFF2-40B4-BE49-F238E27FC236}">
                  <a16:creationId xmlns:a16="http://schemas.microsoft.com/office/drawing/2014/main" id="{570E5B36-CC8E-5D64-5D08-21E27F737122}"/>
                </a:ext>
              </a:extLst>
            </p:cNvPr>
            <p:cNvSpPr txBox="1"/>
            <p:nvPr/>
          </p:nvSpPr>
          <p:spPr>
            <a:xfrm>
              <a:off x="9563387" y="2426018"/>
              <a:ext cx="6783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pic>
          <p:nvPicPr>
            <p:cNvPr id="54" name="Picture 6" descr="Code Script Icon - Free PNG &amp; SVG 691897 - Noun Project">
              <a:extLst>
                <a:ext uri="{FF2B5EF4-FFF2-40B4-BE49-F238E27FC236}">
                  <a16:creationId xmlns:a16="http://schemas.microsoft.com/office/drawing/2014/main" id="{9682D133-A0DD-A57C-6736-3E13CA5780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7672" y="1554322"/>
              <a:ext cx="858999" cy="8589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7372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wipe(left)">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2"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grpId="1"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grpId="0" nodeType="clickEffect">
                                  <p:stCondLst>
                                    <p:cond delay="0"/>
                                  </p:stCondLst>
                                  <p:childTnLst>
                                    <p:animMotion origin="layout" path="M -4.58333E-6 3.7037E-6 L -0.25 3.7037E-6 " pathEditMode="relative" rAng="0" ptsTypes="AA">
                                      <p:cBhvr>
                                        <p:cTn id="44" dur="2000" fill="hold"/>
                                        <p:tgtEl>
                                          <p:spTgt spid="26"/>
                                        </p:tgtEl>
                                        <p:attrNameLst>
                                          <p:attrName>ppt_x</p:attrName>
                                          <p:attrName>ppt_y</p:attrName>
                                        </p:attrNameLst>
                                      </p:cBhvr>
                                      <p:rCtr x="-12500" y="0"/>
                                    </p:animMotion>
                                  </p:childTnLst>
                                </p:cTn>
                              </p:par>
                              <p:par>
                                <p:cTn id="45" presetID="35" presetClass="path" presetSubtype="0" accel="50000" decel="50000" fill="hold" grpId="0" nodeType="withEffect">
                                  <p:stCondLst>
                                    <p:cond delay="0"/>
                                  </p:stCondLst>
                                  <p:childTnLst>
                                    <p:animMotion origin="layout" path="M 0 0 L -0.25 0 E" pathEditMode="relative" ptsTypes="">
                                      <p:cBhvr>
                                        <p:cTn id="46" dur="2000" fill="hold"/>
                                        <p:tgtEl>
                                          <p:spTgt spid="40"/>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44" presetClass="path" presetSubtype="0" accel="50000" decel="50000" fill="hold" grpId="1" nodeType="clickEffect">
                                  <p:stCondLst>
                                    <p:cond delay="0"/>
                                  </p:stCondLst>
                                  <p:childTnLst>
                                    <p:animMotion origin="layout" path="M -0.25 4.81481E-6 L -0.10078 -0.07431 C -0.06953 -0.09144 -0.02279 -0.09931 0.02617 -0.09931 C 0.08177 -0.09931 0.12643 -0.09144 0.15768 -0.07431 L 0.30729 4.81481E-6 " pathEditMode="relative" rAng="0" ptsTypes="AAAAA">
                                      <p:cBhvr>
                                        <p:cTn id="50" dur="2000" fill="hold"/>
                                        <p:tgtEl>
                                          <p:spTgt spid="26"/>
                                        </p:tgtEl>
                                        <p:attrNameLst>
                                          <p:attrName>ppt_x</p:attrName>
                                          <p:attrName>ppt_y</p:attrName>
                                        </p:attrNameLst>
                                      </p:cBhvr>
                                      <p:rCtr x="27865" y="-4977"/>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up)">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37" presetClass="path" presetSubtype="0" accel="50000" decel="50000" fill="hold" grpId="2" nodeType="clickEffect">
                                  <p:stCondLst>
                                    <p:cond delay="0"/>
                                  </p:stCondLst>
                                  <p:childTnLst>
                                    <p:animMotion origin="layout" path="M -0.25 4.44444E-6 L -0.18295 0.04004 C -0.16902 0.04907 -0.14805 0.05393 -0.12605 0.05393 C -0.10105 0.05393 -0.08098 0.04907 -0.06705 0.04004 L 5E-6 4.44444E-6 " pathEditMode="relative" rAng="0" ptsTypes="AAAAA">
                                      <p:cBhvr>
                                        <p:cTn id="64" dur="2000" fill="hold"/>
                                        <p:tgtEl>
                                          <p:spTgt spid="40"/>
                                        </p:tgtEl>
                                        <p:attrNameLst>
                                          <p:attrName>ppt_x</p:attrName>
                                          <p:attrName>ppt_y</p:attrName>
                                        </p:attrNameLst>
                                      </p:cBhvr>
                                      <p:rCtr x="12500" y="2685"/>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left)">
                                      <p:cBhvr>
                                        <p:cTn id="69" dur="5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35" presetClass="path" presetSubtype="0" accel="50000" decel="50000" fill="hold" grpId="1" nodeType="clickEffect">
                                  <p:stCondLst>
                                    <p:cond delay="0"/>
                                  </p:stCondLst>
                                  <p:childTnLst>
                                    <p:animMotion origin="layout" path="M 0 0 L -0.25 0 E" pathEditMode="relative" ptsTypes="">
                                      <p:cBhvr>
                                        <p:cTn id="78" dur="2000" fill="hold"/>
                                        <p:tgtEl>
                                          <p:spTgt spid="41"/>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37" presetClass="path" presetSubtype="0" accel="50000" decel="50000" fill="hold" grpId="2" nodeType="clickEffect">
                                  <p:stCondLst>
                                    <p:cond delay="0"/>
                                  </p:stCondLst>
                                  <p:childTnLst>
                                    <p:animMotion origin="layout" path="M -0.25 3.33333E-6 L -0.0944 0.11435 C -0.06197 0.14004 -0.01328 0.15416 0.03777 0.15416 C 0.09584 0.15416 0.14232 0.14004 0.17474 0.11435 L 0.33047 3.33333E-6 " pathEditMode="relative" rAng="0" ptsTypes="AAAAA">
                                      <p:cBhvr>
                                        <p:cTn id="82" dur="2000" fill="hold"/>
                                        <p:tgtEl>
                                          <p:spTgt spid="41"/>
                                        </p:tgtEl>
                                        <p:attrNameLst>
                                          <p:attrName>ppt_x</p:attrName>
                                          <p:attrName>ppt_y</p:attrName>
                                        </p:attrNameLst>
                                      </p:cBhvr>
                                      <p:rCtr x="29023" y="7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40" grpId="0" animBg="1"/>
      <p:bldP spid="40" grpId="1" animBg="1"/>
      <p:bldP spid="40" grpId="2" animBg="1"/>
      <p:bldP spid="41" grpId="0" animBg="1"/>
      <p:bldP spid="41" grpId="1" animBg="1"/>
      <p:bldP spid="41" grpId="2"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6D470EAE-3D67-96CB-F22A-6E333A811EF9}"/>
              </a:ext>
            </a:extLst>
          </p:cNvPr>
          <p:cNvSpPr/>
          <p:nvPr/>
        </p:nvSpPr>
        <p:spPr>
          <a:xfrm>
            <a:off x="239861" y="3334561"/>
            <a:ext cx="3500024" cy="247942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8" name="Picture 4" descr="Active Directory VM | Microsoft Virtual Machines">
            <a:extLst>
              <a:ext uri="{FF2B5EF4-FFF2-40B4-BE49-F238E27FC236}">
                <a16:creationId xmlns:a16="http://schemas.microsoft.com/office/drawing/2014/main" id="{2B383ED9-55EE-9B76-7A3A-760770135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361" y="4763910"/>
            <a:ext cx="1118271" cy="8955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ure AD Connect – A new major version is available and there are few  things you need to know">
            <a:extLst>
              <a:ext uri="{FF2B5EF4-FFF2-40B4-BE49-F238E27FC236}">
                <a16:creationId xmlns:a16="http://schemas.microsoft.com/office/drawing/2014/main" id="{B02AD697-5A96-8994-E4D7-C623C9894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449" y="3639734"/>
            <a:ext cx="702942" cy="712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58F071-787E-1985-A233-27E6014BFA8B}"/>
              </a:ext>
            </a:extLst>
          </p:cNvPr>
          <p:cNvSpPr txBox="1"/>
          <p:nvPr/>
        </p:nvSpPr>
        <p:spPr>
          <a:xfrm>
            <a:off x="2953087" y="4815938"/>
            <a:ext cx="835742"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Kerberos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NTLM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LDAP</a:t>
            </a:r>
          </a:p>
        </p:txBody>
      </p:sp>
      <p:pic>
        <p:nvPicPr>
          <p:cNvPr id="1032" name="Picture 8" descr="Guide on federating ADFS with Azure Active Directory | Learn [Solve IT]">
            <a:extLst>
              <a:ext uri="{FF2B5EF4-FFF2-40B4-BE49-F238E27FC236}">
                <a16:creationId xmlns:a16="http://schemas.microsoft.com/office/drawing/2014/main" id="{3F502AE4-4A4F-00AB-F70D-D8855AF8D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550" y="5047949"/>
            <a:ext cx="914400" cy="580417"/>
          </a:xfrm>
          <a:prstGeom prst="rect">
            <a:avLst/>
          </a:prstGeom>
          <a:noFill/>
          <a:extLst>
            <a:ext uri="{909E8E84-426E-40DD-AFC4-6F175D3DCCD1}">
              <a14:hiddenFill xmlns:a14="http://schemas.microsoft.com/office/drawing/2010/main">
                <a:solidFill>
                  <a:srgbClr val="FFFFFF"/>
                </a:solidFill>
              </a14:hiddenFill>
            </a:ext>
          </a:extLst>
        </p:spPr>
      </p:pic>
      <p:sp>
        <p:nvSpPr>
          <p:cNvPr id="5" name="Cloud 4">
            <a:extLst>
              <a:ext uri="{FF2B5EF4-FFF2-40B4-BE49-F238E27FC236}">
                <a16:creationId xmlns:a16="http://schemas.microsoft.com/office/drawing/2014/main" id="{FE13367F-D3D6-66BD-854C-808FE69E233B}"/>
              </a:ext>
            </a:extLst>
          </p:cNvPr>
          <p:cNvSpPr/>
          <p:nvPr/>
        </p:nvSpPr>
        <p:spPr>
          <a:xfrm>
            <a:off x="314325" y="1565030"/>
            <a:ext cx="1952625" cy="108038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081C587-577A-FB74-B886-94D8BC3855AD}"/>
              </a:ext>
            </a:extLst>
          </p:cNvPr>
          <p:cNvSpPr txBox="1"/>
          <p:nvPr/>
        </p:nvSpPr>
        <p:spPr>
          <a:xfrm>
            <a:off x="734764" y="1714208"/>
            <a:ext cx="1153714" cy="73866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Cloud Apps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PAAS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Like Workday</a:t>
            </a:r>
          </a:p>
        </p:txBody>
      </p:sp>
      <p:cxnSp>
        <p:nvCxnSpPr>
          <p:cNvPr id="8" name="Connector: Elbow 7">
            <a:extLst>
              <a:ext uri="{FF2B5EF4-FFF2-40B4-BE49-F238E27FC236}">
                <a16:creationId xmlns:a16="http://schemas.microsoft.com/office/drawing/2014/main" id="{F3D9CAC6-AF1F-4CC9-68BC-3D1569021749}"/>
              </a:ext>
            </a:extLst>
          </p:cNvPr>
          <p:cNvCxnSpPr>
            <a:cxnSpLocks/>
            <a:stCxn id="86" idx="0"/>
          </p:cNvCxnSpPr>
          <p:nvPr/>
        </p:nvCxnSpPr>
        <p:spPr>
          <a:xfrm rot="5400000" flipH="1" flipV="1">
            <a:off x="-220151" y="3299728"/>
            <a:ext cx="1833950" cy="4195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7FCA7835-2FD0-2601-B299-566A0E5EC3D3}"/>
              </a:ext>
            </a:extLst>
          </p:cNvPr>
          <p:cNvCxnSpPr>
            <a:cxnSpLocks/>
            <a:endCxn id="5" idx="0"/>
          </p:cNvCxnSpPr>
          <p:nvPr/>
        </p:nvCxnSpPr>
        <p:spPr>
          <a:xfrm rot="10800000">
            <a:off x="2265323" y="2105222"/>
            <a:ext cx="1653396" cy="173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A89341D-E327-D3A2-89B7-234669C9AD10}"/>
              </a:ext>
            </a:extLst>
          </p:cNvPr>
          <p:cNvCxnSpPr>
            <a:cxnSpLocks/>
            <a:stCxn id="5" idx="3"/>
            <a:endCxn id="1036" idx="0"/>
          </p:cNvCxnSpPr>
          <p:nvPr/>
        </p:nvCxnSpPr>
        <p:spPr>
          <a:xfrm rot="5400000" flipH="1" flipV="1">
            <a:off x="2388171" y="432609"/>
            <a:ext cx="96660" cy="2291726"/>
          </a:xfrm>
          <a:prstGeom prst="bentConnector3">
            <a:avLst>
              <a:gd name="adj1" fmla="val 33649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2369559-CB37-11B0-DFA4-DA7E7D5CC7CD}"/>
              </a:ext>
            </a:extLst>
          </p:cNvPr>
          <p:cNvSpPr txBox="1"/>
          <p:nvPr/>
        </p:nvSpPr>
        <p:spPr>
          <a:xfrm>
            <a:off x="243166" y="5338158"/>
            <a:ext cx="59849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SAML</a:t>
            </a:r>
          </a:p>
        </p:txBody>
      </p:sp>
      <p:sp>
        <p:nvSpPr>
          <p:cNvPr id="29" name="TextBox 28">
            <a:extLst>
              <a:ext uri="{FF2B5EF4-FFF2-40B4-BE49-F238E27FC236}">
                <a16:creationId xmlns:a16="http://schemas.microsoft.com/office/drawing/2014/main" id="{5D8A1EE3-C754-6B3B-4312-2B54D13FF105}"/>
              </a:ext>
            </a:extLst>
          </p:cNvPr>
          <p:cNvSpPr txBox="1"/>
          <p:nvPr/>
        </p:nvSpPr>
        <p:spPr>
          <a:xfrm>
            <a:off x="239861" y="2562826"/>
            <a:ext cx="59849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SAML</a:t>
            </a:r>
          </a:p>
        </p:txBody>
      </p:sp>
      <p:pic>
        <p:nvPicPr>
          <p:cNvPr id="1036" name="Picture 12" descr="Official Azure Icon Set">
            <a:extLst>
              <a:ext uri="{FF2B5EF4-FFF2-40B4-BE49-F238E27FC236}">
                <a16:creationId xmlns:a16="http://schemas.microsoft.com/office/drawing/2014/main" id="{5F8FDF69-E823-116A-E0A2-4905972420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826" y="1530142"/>
            <a:ext cx="1081076" cy="108107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nector: Elbow 32">
            <a:extLst>
              <a:ext uri="{FF2B5EF4-FFF2-40B4-BE49-F238E27FC236}">
                <a16:creationId xmlns:a16="http://schemas.microsoft.com/office/drawing/2014/main" id="{55FD57C6-1123-6400-F338-26EB23AE3679}"/>
              </a:ext>
            </a:extLst>
          </p:cNvPr>
          <p:cNvCxnSpPr>
            <a:cxnSpLocks/>
            <a:stCxn id="1028" idx="0"/>
            <a:endCxn id="1030" idx="2"/>
          </p:cNvCxnSpPr>
          <p:nvPr/>
        </p:nvCxnSpPr>
        <p:spPr>
          <a:xfrm rot="5400000" flipH="1" flipV="1">
            <a:off x="2493320" y="4295311"/>
            <a:ext cx="411777" cy="5254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1806EB5-CA46-A1AC-2CFE-43F15F305BB4}"/>
              </a:ext>
            </a:extLst>
          </p:cNvPr>
          <p:cNvCxnSpPr>
            <a:stCxn id="1030" idx="0"/>
            <a:endCxn id="1036" idx="2"/>
          </p:cNvCxnSpPr>
          <p:nvPr/>
        </p:nvCxnSpPr>
        <p:spPr>
          <a:xfrm rot="5400000" flipH="1" flipV="1">
            <a:off x="2757884" y="2815254"/>
            <a:ext cx="1028516" cy="6204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loud 43">
            <a:extLst>
              <a:ext uri="{FF2B5EF4-FFF2-40B4-BE49-F238E27FC236}">
                <a16:creationId xmlns:a16="http://schemas.microsoft.com/office/drawing/2014/main" id="{7FDC8D26-EA39-E696-2D97-FE717E1FB98A}"/>
              </a:ext>
            </a:extLst>
          </p:cNvPr>
          <p:cNvSpPr/>
          <p:nvPr/>
        </p:nvSpPr>
        <p:spPr>
          <a:xfrm>
            <a:off x="7020622" y="998302"/>
            <a:ext cx="2049091" cy="121393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F24CD49C-6FBF-9618-39A0-76F3672D277E}"/>
              </a:ext>
            </a:extLst>
          </p:cNvPr>
          <p:cNvSpPr txBox="1"/>
          <p:nvPr/>
        </p:nvSpPr>
        <p:spPr>
          <a:xfrm>
            <a:off x="7268250" y="1308025"/>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B2B</a:t>
            </a:r>
          </a:p>
        </p:txBody>
      </p:sp>
      <p:cxnSp>
        <p:nvCxnSpPr>
          <p:cNvPr id="39" name="Connector: Elbow 38">
            <a:extLst>
              <a:ext uri="{FF2B5EF4-FFF2-40B4-BE49-F238E27FC236}">
                <a16:creationId xmlns:a16="http://schemas.microsoft.com/office/drawing/2014/main" id="{BD3B6655-4A6E-ACC6-016A-48BB17A1D8E3}"/>
              </a:ext>
            </a:extLst>
          </p:cNvPr>
          <p:cNvCxnSpPr>
            <a:cxnSpLocks/>
            <a:stCxn id="44" idx="2"/>
          </p:cNvCxnSpPr>
          <p:nvPr/>
        </p:nvCxnSpPr>
        <p:spPr>
          <a:xfrm rot="10800000" flipV="1">
            <a:off x="4054196" y="1605267"/>
            <a:ext cx="2972783" cy="345735"/>
          </a:xfrm>
          <a:prstGeom prst="bentConnector3">
            <a:avLst>
              <a:gd name="adj1" fmla="val 15679"/>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Picture 12" descr="Official Azure Icon Set">
            <a:extLst>
              <a:ext uri="{FF2B5EF4-FFF2-40B4-BE49-F238E27FC236}">
                <a16:creationId xmlns:a16="http://schemas.microsoft.com/office/drawing/2014/main" id="{126FD37A-06A9-D6CB-B5F0-E64BCD6A04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1570" y="2400450"/>
            <a:ext cx="915775" cy="91577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91DB045-3C45-D2E5-9B60-C89B4FC65384}"/>
              </a:ext>
            </a:extLst>
          </p:cNvPr>
          <p:cNvSpPr txBox="1"/>
          <p:nvPr/>
        </p:nvSpPr>
        <p:spPr>
          <a:xfrm>
            <a:off x="10223645" y="3137344"/>
            <a:ext cx="55015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B2C</a:t>
            </a:r>
          </a:p>
        </p:txBody>
      </p:sp>
      <p:cxnSp>
        <p:nvCxnSpPr>
          <p:cNvPr id="1040" name="Connector: Elbow 1039">
            <a:extLst>
              <a:ext uri="{FF2B5EF4-FFF2-40B4-BE49-F238E27FC236}">
                <a16:creationId xmlns:a16="http://schemas.microsoft.com/office/drawing/2014/main" id="{A184F804-D4B5-A063-EAAF-1E471D00787D}"/>
              </a:ext>
            </a:extLst>
          </p:cNvPr>
          <p:cNvCxnSpPr>
            <a:stCxn id="1032" idx="3"/>
            <a:endCxn id="1028" idx="1"/>
          </p:cNvCxnSpPr>
          <p:nvPr/>
        </p:nvCxnSpPr>
        <p:spPr>
          <a:xfrm flipV="1">
            <a:off x="1707950" y="5211664"/>
            <a:ext cx="169411" cy="126494"/>
          </a:xfrm>
          <a:prstGeom prst="bentConnector3">
            <a:avLst>
              <a:gd name="adj1" fmla="val 16266"/>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2" descr="User - Free social icons">
            <a:extLst>
              <a:ext uri="{FF2B5EF4-FFF2-40B4-BE49-F238E27FC236}">
                <a16:creationId xmlns:a16="http://schemas.microsoft.com/office/drawing/2014/main" id="{DFA5A8F6-0DE9-1A8C-FE55-4E1BEB367A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316" y="4426494"/>
            <a:ext cx="329434" cy="329434"/>
          </a:xfrm>
          <a:prstGeom prst="rect">
            <a:avLst/>
          </a:prstGeom>
          <a:noFill/>
          <a:extLst>
            <a:ext uri="{909E8E84-426E-40DD-AFC4-6F175D3DCCD1}">
              <a14:hiddenFill xmlns:a14="http://schemas.microsoft.com/office/drawing/2010/main">
                <a:solidFill>
                  <a:srgbClr val="FFFFFF"/>
                </a:solidFill>
              </a14:hiddenFill>
            </a:ext>
          </a:extLst>
        </p:spPr>
      </p:pic>
      <p:cxnSp>
        <p:nvCxnSpPr>
          <p:cNvPr id="1050" name="Connector: Elbow 1049">
            <a:extLst>
              <a:ext uri="{FF2B5EF4-FFF2-40B4-BE49-F238E27FC236}">
                <a16:creationId xmlns:a16="http://schemas.microsoft.com/office/drawing/2014/main" id="{7CE08E69-0B77-4719-A315-7060DE22B190}"/>
              </a:ext>
            </a:extLst>
          </p:cNvPr>
          <p:cNvCxnSpPr>
            <a:stCxn id="86" idx="2"/>
            <a:endCxn id="1032" idx="1"/>
          </p:cNvCxnSpPr>
          <p:nvPr/>
        </p:nvCxnSpPr>
        <p:spPr>
          <a:xfrm rot="16200000" flipH="1">
            <a:off x="349176" y="4893784"/>
            <a:ext cx="582230" cy="30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002CF02-2BAC-8413-CB9B-342EDB0E5703}"/>
              </a:ext>
            </a:extLst>
          </p:cNvPr>
          <p:cNvSpPr txBox="1"/>
          <p:nvPr/>
        </p:nvSpPr>
        <p:spPr>
          <a:xfrm>
            <a:off x="2677365" y="2483560"/>
            <a:ext cx="87588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Azure AD</a:t>
            </a:r>
          </a:p>
        </p:txBody>
      </p:sp>
      <p:sp>
        <p:nvSpPr>
          <p:cNvPr id="1053" name="Rectangle 1052">
            <a:extLst>
              <a:ext uri="{FF2B5EF4-FFF2-40B4-BE49-F238E27FC236}">
                <a16:creationId xmlns:a16="http://schemas.microsoft.com/office/drawing/2014/main" id="{5FF8A3B0-1039-94F1-85BB-F686090D55A2}"/>
              </a:ext>
            </a:extLst>
          </p:cNvPr>
          <p:cNvSpPr/>
          <p:nvPr/>
        </p:nvSpPr>
        <p:spPr>
          <a:xfrm>
            <a:off x="10121376" y="4737228"/>
            <a:ext cx="1635925" cy="886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54" name="TextBox 1053">
            <a:extLst>
              <a:ext uri="{FF2B5EF4-FFF2-40B4-BE49-F238E27FC236}">
                <a16:creationId xmlns:a16="http://schemas.microsoft.com/office/drawing/2014/main" id="{A8B4D41D-7EA2-FBE3-8F40-1B4F66E92A46}"/>
              </a:ext>
            </a:extLst>
          </p:cNvPr>
          <p:cNvSpPr txBox="1"/>
          <p:nvPr/>
        </p:nvSpPr>
        <p:spPr>
          <a:xfrm>
            <a:off x="10152529" y="4678204"/>
            <a:ext cx="112996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MSAL </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(Microsoft Authentication Library)</a:t>
            </a:r>
          </a:p>
        </p:txBody>
      </p:sp>
      <p:sp>
        <p:nvSpPr>
          <p:cNvPr id="1055" name="TextBox 1054">
            <a:extLst>
              <a:ext uri="{FF2B5EF4-FFF2-40B4-BE49-F238E27FC236}">
                <a16:creationId xmlns:a16="http://schemas.microsoft.com/office/drawing/2014/main" id="{6554131F-28A8-AB3C-D5F0-5C9CE680B8FE}"/>
              </a:ext>
            </a:extLst>
          </p:cNvPr>
          <p:cNvSpPr txBox="1"/>
          <p:nvPr/>
        </p:nvSpPr>
        <p:spPr>
          <a:xfrm>
            <a:off x="11230158" y="4681021"/>
            <a:ext cx="474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02" name="Rectangle 101">
            <a:extLst>
              <a:ext uri="{FF2B5EF4-FFF2-40B4-BE49-F238E27FC236}">
                <a16:creationId xmlns:a16="http://schemas.microsoft.com/office/drawing/2014/main" id="{D51D25E6-CA7F-CE09-5EE1-500EADDEEF82}"/>
              </a:ext>
            </a:extLst>
          </p:cNvPr>
          <p:cNvSpPr/>
          <p:nvPr/>
        </p:nvSpPr>
        <p:spPr>
          <a:xfrm>
            <a:off x="1194144" y="3660809"/>
            <a:ext cx="1324430" cy="812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92391174-EB54-9956-F0C3-850A2BC43A15}"/>
              </a:ext>
            </a:extLst>
          </p:cNvPr>
          <p:cNvSpPr txBox="1"/>
          <p:nvPr/>
        </p:nvSpPr>
        <p:spPr>
          <a:xfrm>
            <a:off x="1904293" y="4207346"/>
            <a:ext cx="4748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pic>
        <p:nvPicPr>
          <p:cNvPr id="104" name="Picture 14" descr="Free Icon | Script">
            <a:extLst>
              <a:ext uri="{FF2B5EF4-FFF2-40B4-BE49-F238E27FC236}">
                <a16:creationId xmlns:a16="http://schemas.microsoft.com/office/drawing/2014/main" id="{6865533A-E6A8-9CFF-FCEB-6F1955E654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266" y="3743088"/>
            <a:ext cx="445737" cy="445737"/>
          </a:xfrm>
          <a:prstGeom prst="rect">
            <a:avLst/>
          </a:prstGeom>
          <a:noFill/>
          <a:extLst>
            <a:ext uri="{909E8E84-426E-40DD-AFC4-6F175D3DCCD1}">
              <a14:hiddenFill xmlns:a14="http://schemas.microsoft.com/office/drawing/2010/main">
                <a:solidFill>
                  <a:srgbClr val="FFFFFF"/>
                </a:solidFill>
              </a14:hiddenFill>
            </a:ext>
          </a:extLst>
        </p:spPr>
      </p:pic>
      <p:sp>
        <p:nvSpPr>
          <p:cNvPr id="1062" name="TextBox 1061">
            <a:extLst>
              <a:ext uri="{FF2B5EF4-FFF2-40B4-BE49-F238E27FC236}">
                <a16:creationId xmlns:a16="http://schemas.microsoft.com/office/drawing/2014/main" id="{E753068C-4F0F-2AE4-A6F9-373286DBECF8}"/>
              </a:ext>
            </a:extLst>
          </p:cNvPr>
          <p:cNvSpPr txBox="1"/>
          <p:nvPr/>
        </p:nvSpPr>
        <p:spPr>
          <a:xfrm>
            <a:off x="1155224" y="3664960"/>
            <a:ext cx="10858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Azure AD App Proxy</a:t>
            </a:r>
          </a:p>
        </p:txBody>
      </p:sp>
      <p:cxnSp>
        <p:nvCxnSpPr>
          <p:cNvPr id="1064" name="Connector: Elbow 1063">
            <a:extLst>
              <a:ext uri="{FF2B5EF4-FFF2-40B4-BE49-F238E27FC236}">
                <a16:creationId xmlns:a16="http://schemas.microsoft.com/office/drawing/2014/main" id="{FB1AC958-4FEF-98EF-E93F-E130E33C7909}"/>
              </a:ext>
            </a:extLst>
          </p:cNvPr>
          <p:cNvCxnSpPr>
            <a:cxnSpLocks/>
            <a:stCxn id="1062" idx="0"/>
            <a:endCxn id="1036" idx="2"/>
          </p:cNvCxnSpPr>
          <p:nvPr/>
        </p:nvCxnSpPr>
        <p:spPr>
          <a:xfrm rot="5400000" flipH="1" flipV="1">
            <a:off x="2113381" y="2195978"/>
            <a:ext cx="1053742" cy="18842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5" name="TextBox 1064">
            <a:extLst>
              <a:ext uri="{FF2B5EF4-FFF2-40B4-BE49-F238E27FC236}">
                <a16:creationId xmlns:a16="http://schemas.microsoft.com/office/drawing/2014/main" id="{5CC71F66-CDD7-23B6-3612-CB5134EE9393}"/>
              </a:ext>
            </a:extLst>
          </p:cNvPr>
          <p:cNvSpPr txBox="1"/>
          <p:nvPr/>
        </p:nvSpPr>
        <p:spPr>
          <a:xfrm>
            <a:off x="2196620" y="2124833"/>
            <a:ext cx="9360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Enterprise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Apps</a:t>
            </a:r>
          </a:p>
        </p:txBody>
      </p:sp>
      <p:sp>
        <p:nvSpPr>
          <p:cNvPr id="81" name="TextBox 80">
            <a:extLst>
              <a:ext uri="{FF2B5EF4-FFF2-40B4-BE49-F238E27FC236}">
                <a16:creationId xmlns:a16="http://schemas.microsoft.com/office/drawing/2014/main" id="{FCFDACCC-73E7-1FCD-E589-6AD8D22CB634}"/>
              </a:ext>
            </a:extLst>
          </p:cNvPr>
          <p:cNvSpPr txBox="1"/>
          <p:nvPr/>
        </p:nvSpPr>
        <p:spPr>
          <a:xfrm>
            <a:off x="3720249" y="1063424"/>
            <a:ext cx="2375751" cy="73866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Conditional Access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MFA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JIT (Just in Time Access)</a:t>
            </a:r>
          </a:p>
        </p:txBody>
      </p:sp>
      <p:sp>
        <p:nvSpPr>
          <p:cNvPr id="84" name="TextBox 83">
            <a:extLst>
              <a:ext uri="{FF2B5EF4-FFF2-40B4-BE49-F238E27FC236}">
                <a16:creationId xmlns:a16="http://schemas.microsoft.com/office/drawing/2014/main" id="{06D2D2A8-BDC7-711B-B009-7876CD2B6DCF}"/>
              </a:ext>
            </a:extLst>
          </p:cNvPr>
          <p:cNvSpPr txBox="1"/>
          <p:nvPr/>
        </p:nvSpPr>
        <p:spPr>
          <a:xfrm>
            <a:off x="7680736" y="1159393"/>
            <a:ext cx="887038"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Partners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AAD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SAML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OTP</a:t>
            </a:r>
          </a:p>
        </p:txBody>
      </p:sp>
      <p:sp>
        <p:nvSpPr>
          <p:cNvPr id="85" name="TextBox 84">
            <a:extLst>
              <a:ext uri="{FF2B5EF4-FFF2-40B4-BE49-F238E27FC236}">
                <a16:creationId xmlns:a16="http://schemas.microsoft.com/office/drawing/2014/main" id="{B583A34C-7EE6-D167-9E4E-4AB3B4988B86}"/>
              </a:ext>
            </a:extLst>
          </p:cNvPr>
          <p:cNvSpPr txBox="1"/>
          <p:nvPr/>
        </p:nvSpPr>
        <p:spPr>
          <a:xfrm>
            <a:off x="10857984" y="2483693"/>
            <a:ext cx="1167307"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Gmail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Facebook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Github</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8" name="Connector: Elbow 87">
            <a:extLst>
              <a:ext uri="{FF2B5EF4-FFF2-40B4-BE49-F238E27FC236}">
                <a16:creationId xmlns:a16="http://schemas.microsoft.com/office/drawing/2014/main" id="{24707399-BEAD-92AD-5E2B-E29EE3A997E8}"/>
              </a:ext>
            </a:extLst>
          </p:cNvPr>
          <p:cNvCxnSpPr>
            <a:cxnSpLocks/>
            <a:endCxn id="86" idx="3"/>
          </p:cNvCxnSpPr>
          <p:nvPr/>
        </p:nvCxnSpPr>
        <p:spPr>
          <a:xfrm rot="16200000" flipV="1">
            <a:off x="533865" y="4709096"/>
            <a:ext cx="595036" cy="359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C8D7AD8-CEAC-61F4-40AB-7684D730790A}"/>
              </a:ext>
            </a:extLst>
          </p:cNvPr>
          <p:cNvSpPr/>
          <p:nvPr/>
        </p:nvSpPr>
        <p:spPr>
          <a:xfrm>
            <a:off x="4421113" y="4311538"/>
            <a:ext cx="7610019" cy="15149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2A41454C-1CF2-99FD-723C-E993F79E4E28}"/>
              </a:ext>
            </a:extLst>
          </p:cNvPr>
          <p:cNvSpPr txBox="1"/>
          <p:nvPr/>
        </p:nvSpPr>
        <p:spPr>
          <a:xfrm>
            <a:off x="2087305" y="3361335"/>
            <a:ext cx="16715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Azure AD Connect</a:t>
            </a:r>
          </a:p>
        </p:txBody>
      </p:sp>
      <p:sp>
        <p:nvSpPr>
          <p:cNvPr id="100" name="Rectangle 99">
            <a:extLst>
              <a:ext uri="{FF2B5EF4-FFF2-40B4-BE49-F238E27FC236}">
                <a16:creationId xmlns:a16="http://schemas.microsoft.com/office/drawing/2014/main" id="{3F82DFF1-2848-C73D-6A1C-67CB17FDC4FD}"/>
              </a:ext>
            </a:extLst>
          </p:cNvPr>
          <p:cNvSpPr/>
          <p:nvPr/>
        </p:nvSpPr>
        <p:spPr>
          <a:xfrm>
            <a:off x="5928348" y="2341355"/>
            <a:ext cx="1306625" cy="67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Root Management Group</a:t>
            </a:r>
          </a:p>
        </p:txBody>
      </p:sp>
      <p:sp>
        <p:nvSpPr>
          <p:cNvPr id="173" name="Rectangle 172">
            <a:extLst>
              <a:ext uri="{FF2B5EF4-FFF2-40B4-BE49-F238E27FC236}">
                <a16:creationId xmlns:a16="http://schemas.microsoft.com/office/drawing/2014/main" id="{EE765EB7-F62A-947C-FB1F-0D84DDBE7622}"/>
              </a:ext>
            </a:extLst>
          </p:cNvPr>
          <p:cNvSpPr/>
          <p:nvPr/>
        </p:nvSpPr>
        <p:spPr>
          <a:xfrm>
            <a:off x="7077746" y="3344615"/>
            <a:ext cx="1194310" cy="400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Management Group-1</a:t>
            </a:r>
          </a:p>
        </p:txBody>
      </p:sp>
      <p:sp>
        <p:nvSpPr>
          <p:cNvPr id="174" name="Rectangle 173">
            <a:extLst>
              <a:ext uri="{FF2B5EF4-FFF2-40B4-BE49-F238E27FC236}">
                <a16:creationId xmlns:a16="http://schemas.microsoft.com/office/drawing/2014/main" id="{77A76B12-3348-B632-13EF-73276B9B2813}"/>
              </a:ext>
            </a:extLst>
          </p:cNvPr>
          <p:cNvSpPr/>
          <p:nvPr/>
        </p:nvSpPr>
        <p:spPr>
          <a:xfrm>
            <a:off x="8370818" y="3351047"/>
            <a:ext cx="1194310" cy="400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Management Group-2</a:t>
            </a:r>
          </a:p>
        </p:txBody>
      </p:sp>
      <p:cxnSp>
        <p:nvCxnSpPr>
          <p:cNvPr id="120" name="Connector: Elbow 119">
            <a:extLst>
              <a:ext uri="{FF2B5EF4-FFF2-40B4-BE49-F238E27FC236}">
                <a16:creationId xmlns:a16="http://schemas.microsoft.com/office/drawing/2014/main" id="{5754764D-D50B-4F15-9151-762B029FC692}"/>
              </a:ext>
            </a:extLst>
          </p:cNvPr>
          <p:cNvCxnSpPr>
            <a:cxnSpLocks/>
          </p:cNvCxnSpPr>
          <p:nvPr/>
        </p:nvCxnSpPr>
        <p:spPr>
          <a:xfrm rot="5400000">
            <a:off x="7292618" y="3878965"/>
            <a:ext cx="425221" cy="146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766B8416-DC09-422F-4358-504BBBCF6DF2}"/>
              </a:ext>
            </a:extLst>
          </p:cNvPr>
          <p:cNvSpPr txBox="1"/>
          <p:nvPr/>
        </p:nvSpPr>
        <p:spPr>
          <a:xfrm>
            <a:off x="6238937" y="3987147"/>
            <a:ext cx="125867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Subscription-4</a:t>
            </a:r>
          </a:p>
        </p:txBody>
      </p:sp>
      <p:sp>
        <p:nvSpPr>
          <p:cNvPr id="191" name="TextBox 190">
            <a:extLst>
              <a:ext uri="{FF2B5EF4-FFF2-40B4-BE49-F238E27FC236}">
                <a16:creationId xmlns:a16="http://schemas.microsoft.com/office/drawing/2014/main" id="{8AAEAED4-0B4C-F4DD-E2B1-DF127CFBED63}"/>
              </a:ext>
            </a:extLst>
          </p:cNvPr>
          <p:cNvSpPr txBox="1"/>
          <p:nvPr/>
        </p:nvSpPr>
        <p:spPr>
          <a:xfrm>
            <a:off x="8098486" y="2257309"/>
            <a:ext cx="12361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Subscription-1</a:t>
            </a:r>
          </a:p>
        </p:txBody>
      </p:sp>
      <p:sp>
        <p:nvSpPr>
          <p:cNvPr id="192" name="TextBox 191">
            <a:extLst>
              <a:ext uri="{FF2B5EF4-FFF2-40B4-BE49-F238E27FC236}">
                <a16:creationId xmlns:a16="http://schemas.microsoft.com/office/drawing/2014/main" id="{3535560C-58C4-4544-C13A-FFC2AC08D6CC}"/>
              </a:ext>
            </a:extLst>
          </p:cNvPr>
          <p:cNvSpPr txBox="1"/>
          <p:nvPr/>
        </p:nvSpPr>
        <p:spPr>
          <a:xfrm>
            <a:off x="5589721" y="3470553"/>
            <a:ext cx="123613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Subscription-3</a:t>
            </a:r>
          </a:p>
        </p:txBody>
      </p:sp>
      <p:cxnSp>
        <p:nvCxnSpPr>
          <p:cNvPr id="123" name="Connector: Elbow 122">
            <a:extLst>
              <a:ext uri="{FF2B5EF4-FFF2-40B4-BE49-F238E27FC236}">
                <a16:creationId xmlns:a16="http://schemas.microsoft.com/office/drawing/2014/main" id="{94E2375C-3551-12E8-DA0C-349F13816B9B}"/>
              </a:ext>
            </a:extLst>
          </p:cNvPr>
          <p:cNvCxnSpPr>
            <a:cxnSpLocks/>
            <a:endCxn id="191" idx="1"/>
          </p:cNvCxnSpPr>
          <p:nvPr/>
        </p:nvCxnSpPr>
        <p:spPr>
          <a:xfrm flipV="1">
            <a:off x="7077746" y="2411198"/>
            <a:ext cx="1020740" cy="2778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41A891B9-767A-F113-1CCA-BE766AC10BBC}"/>
              </a:ext>
            </a:extLst>
          </p:cNvPr>
          <p:cNvCxnSpPr>
            <a:cxnSpLocks/>
            <a:stCxn id="173" idx="1"/>
            <a:endCxn id="192" idx="3"/>
          </p:cNvCxnSpPr>
          <p:nvPr/>
        </p:nvCxnSpPr>
        <p:spPr>
          <a:xfrm rot="10800000" flipV="1">
            <a:off x="6825852" y="3544768"/>
            <a:ext cx="251895" cy="796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AFAA92F9-5973-75AF-1583-EEB67F8D3994}"/>
              </a:ext>
            </a:extLst>
          </p:cNvPr>
          <p:cNvCxnSpPr>
            <a:cxnSpLocks/>
            <a:stCxn id="100" idx="0"/>
            <a:endCxn id="1036" idx="3"/>
          </p:cNvCxnSpPr>
          <p:nvPr/>
        </p:nvCxnSpPr>
        <p:spPr>
          <a:xfrm rot="16200000" flipV="1">
            <a:off x="5216945" y="976638"/>
            <a:ext cx="270675" cy="24587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1F2D57-5367-F18A-2769-E82BDA1EAB75}"/>
              </a:ext>
            </a:extLst>
          </p:cNvPr>
          <p:cNvSpPr txBox="1"/>
          <p:nvPr/>
        </p:nvSpPr>
        <p:spPr>
          <a:xfrm>
            <a:off x="2511865" y="1297069"/>
            <a:ext cx="80983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OAUTH2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OIDC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SAML</a:t>
            </a:r>
          </a:p>
        </p:txBody>
      </p:sp>
      <p:cxnSp>
        <p:nvCxnSpPr>
          <p:cNvPr id="166" name="Connector: Elbow 165">
            <a:extLst>
              <a:ext uri="{FF2B5EF4-FFF2-40B4-BE49-F238E27FC236}">
                <a16:creationId xmlns:a16="http://schemas.microsoft.com/office/drawing/2014/main" id="{C624AEBC-0DED-81B7-C373-BF6C96AA7C05}"/>
              </a:ext>
            </a:extLst>
          </p:cNvPr>
          <p:cNvCxnSpPr>
            <a:cxnSpLocks/>
            <a:stCxn id="121" idx="1"/>
          </p:cNvCxnSpPr>
          <p:nvPr/>
        </p:nvCxnSpPr>
        <p:spPr>
          <a:xfrm rot="10800000">
            <a:off x="4093681" y="2237472"/>
            <a:ext cx="2145256" cy="1903565"/>
          </a:xfrm>
          <a:prstGeom prst="bentConnector3">
            <a:avLst>
              <a:gd name="adj1" fmla="val 32240"/>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F73B636-CB93-EB00-82FB-D295A762E9FC}"/>
              </a:ext>
            </a:extLst>
          </p:cNvPr>
          <p:cNvSpPr txBox="1"/>
          <p:nvPr/>
        </p:nvSpPr>
        <p:spPr>
          <a:xfrm>
            <a:off x="8105506" y="2532431"/>
            <a:ext cx="12361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Subscription-2</a:t>
            </a:r>
          </a:p>
        </p:txBody>
      </p:sp>
      <p:cxnSp>
        <p:nvCxnSpPr>
          <p:cNvPr id="186" name="Connector: Elbow 185">
            <a:extLst>
              <a:ext uri="{FF2B5EF4-FFF2-40B4-BE49-F238E27FC236}">
                <a16:creationId xmlns:a16="http://schemas.microsoft.com/office/drawing/2014/main" id="{45B5E389-7421-21CB-F8D4-C9702D003EFF}"/>
              </a:ext>
            </a:extLst>
          </p:cNvPr>
          <p:cNvCxnSpPr>
            <a:cxnSpLocks/>
            <a:stCxn id="100" idx="3"/>
            <a:endCxn id="251" idx="1"/>
          </p:cNvCxnSpPr>
          <p:nvPr/>
        </p:nvCxnSpPr>
        <p:spPr>
          <a:xfrm>
            <a:off x="7234973" y="2678412"/>
            <a:ext cx="870533" cy="7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147A8A63-F3DD-BABE-082D-D8F4ED0099D1}"/>
              </a:ext>
            </a:extLst>
          </p:cNvPr>
          <p:cNvSpPr txBox="1"/>
          <p:nvPr/>
        </p:nvSpPr>
        <p:spPr>
          <a:xfrm>
            <a:off x="10121376" y="5364127"/>
            <a:ext cx="1392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vNet-1/Region-1</a:t>
            </a:r>
          </a:p>
        </p:txBody>
      </p:sp>
      <p:sp>
        <p:nvSpPr>
          <p:cNvPr id="206" name="TextBox 205">
            <a:extLst>
              <a:ext uri="{FF2B5EF4-FFF2-40B4-BE49-F238E27FC236}">
                <a16:creationId xmlns:a16="http://schemas.microsoft.com/office/drawing/2014/main" id="{4FF165C4-AECB-6FCA-1D22-B02AA343F437}"/>
              </a:ext>
            </a:extLst>
          </p:cNvPr>
          <p:cNvSpPr txBox="1"/>
          <p:nvPr/>
        </p:nvSpPr>
        <p:spPr>
          <a:xfrm>
            <a:off x="9207456" y="1097722"/>
            <a:ext cx="2872068" cy="954107"/>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Azure AD is not AD in Azure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Subscriptions trust Azure AD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Azure B2C is a separate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AADDS is for scenarios like AVD</a:t>
            </a:r>
          </a:p>
        </p:txBody>
      </p:sp>
      <p:sp>
        <p:nvSpPr>
          <p:cNvPr id="275" name="Rectangle 274">
            <a:extLst>
              <a:ext uri="{FF2B5EF4-FFF2-40B4-BE49-F238E27FC236}">
                <a16:creationId xmlns:a16="http://schemas.microsoft.com/office/drawing/2014/main" id="{D17050F6-B067-8D63-308F-CBDA8387BD15}"/>
              </a:ext>
            </a:extLst>
          </p:cNvPr>
          <p:cNvSpPr/>
          <p:nvPr/>
        </p:nvSpPr>
        <p:spPr>
          <a:xfrm>
            <a:off x="10047400" y="4599515"/>
            <a:ext cx="1822283" cy="1120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9" name="TextBox 208">
            <a:extLst>
              <a:ext uri="{FF2B5EF4-FFF2-40B4-BE49-F238E27FC236}">
                <a16:creationId xmlns:a16="http://schemas.microsoft.com/office/drawing/2014/main" id="{191802B3-8033-01D5-8B4D-91C9F82C55F2}"/>
              </a:ext>
            </a:extLst>
          </p:cNvPr>
          <p:cNvSpPr txBox="1"/>
          <p:nvPr/>
        </p:nvSpPr>
        <p:spPr>
          <a:xfrm>
            <a:off x="9951995" y="4290247"/>
            <a:ext cx="158825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 Group-01</a:t>
            </a:r>
          </a:p>
        </p:txBody>
      </p:sp>
      <p:sp>
        <p:nvSpPr>
          <p:cNvPr id="279" name="Rectangle 278">
            <a:extLst>
              <a:ext uri="{FF2B5EF4-FFF2-40B4-BE49-F238E27FC236}">
                <a16:creationId xmlns:a16="http://schemas.microsoft.com/office/drawing/2014/main" id="{CD6D209F-843F-55BC-1DB5-B5253E3FF907}"/>
              </a:ext>
            </a:extLst>
          </p:cNvPr>
          <p:cNvSpPr/>
          <p:nvPr/>
        </p:nvSpPr>
        <p:spPr>
          <a:xfrm>
            <a:off x="4623015" y="4625754"/>
            <a:ext cx="2248648" cy="1120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0" name="TextBox 279">
            <a:extLst>
              <a:ext uri="{FF2B5EF4-FFF2-40B4-BE49-F238E27FC236}">
                <a16:creationId xmlns:a16="http://schemas.microsoft.com/office/drawing/2014/main" id="{04DA4D5A-7A21-0490-6BFB-C39267142FCE}"/>
              </a:ext>
            </a:extLst>
          </p:cNvPr>
          <p:cNvSpPr txBox="1"/>
          <p:nvPr/>
        </p:nvSpPr>
        <p:spPr>
          <a:xfrm>
            <a:off x="4762271" y="4256969"/>
            <a:ext cx="158825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 Group-03</a:t>
            </a:r>
          </a:p>
        </p:txBody>
      </p:sp>
      <p:sp>
        <p:nvSpPr>
          <p:cNvPr id="281" name="Rectangle 280">
            <a:extLst>
              <a:ext uri="{FF2B5EF4-FFF2-40B4-BE49-F238E27FC236}">
                <a16:creationId xmlns:a16="http://schemas.microsoft.com/office/drawing/2014/main" id="{D3CE9AA2-D1CF-5DA2-B4AE-9CD641CF2D09}"/>
              </a:ext>
            </a:extLst>
          </p:cNvPr>
          <p:cNvSpPr/>
          <p:nvPr/>
        </p:nvSpPr>
        <p:spPr>
          <a:xfrm>
            <a:off x="6984507" y="4599676"/>
            <a:ext cx="3002344" cy="1120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2" name="TextBox 281">
            <a:extLst>
              <a:ext uri="{FF2B5EF4-FFF2-40B4-BE49-F238E27FC236}">
                <a16:creationId xmlns:a16="http://schemas.microsoft.com/office/drawing/2014/main" id="{0609C3C4-7F56-8141-9E09-75DAC2EFA754}"/>
              </a:ext>
            </a:extLst>
          </p:cNvPr>
          <p:cNvSpPr txBox="1"/>
          <p:nvPr/>
        </p:nvSpPr>
        <p:spPr>
          <a:xfrm>
            <a:off x="6459324" y="4290247"/>
            <a:ext cx="179258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 Group-02</a:t>
            </a:r>
          </a:p>
        </p:txBody>
      </p:sp>
      <p:sp>
        <p:nvSpPr>
          <p:cNvPr id="283" name="Rectangle 282">
            <a:extLst>
              <a:ext uri="{FF2B5EF4-FFF2-40B4-BE49-F238E27FC236}">
                <a16:creationId xmlns:a16="http://schemas.microsoft.com/office/drawing/2014/main" id="{5961B235-8A3A-2F62-4D6F-515DC4C0AC46}"/>
              </a:ext>
            </a:extLst>
          </p:cNvPr>
          <p:cNvSpPr/>
          <p:nvPr/>
        </p:nvSpPr>
        <p:spPr>
          <a:xfrm>
            <a:off x="7063401" y="4702778"/>
            <a:ext cx="1326324" cy="898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4" name="TextBox 283">
            <a:extLst>
              <a:ext uri="{FF2B5EF4-FFF2-40B4-BE49-F238E27FC236}">
                <a16:creationId xmlns:a16="http://schemas.microsoft.com/office/drawing/2014/main" id="{9675E15A-96AA-5CC6-0B0E-33FD91289E3E}"/>
              </a:ext>
            </a:extLst>
          </p:cNvPr>
          <p:cNvSpPr txBox="1"/>
          <p:nvPr/>
        </p:nvSpPr>
        <p:spPr>
          <a:xfrm>
            <a:off x="7050763" y="5330700"/>
            <a:ext cx="1392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vNet-2/Region-2</a:t>
            </a:r>
          </a:p>
        </p:txBody>
      </p:sp>
      <p:sp>
        <p:nvSpPr>
          <p:cNvPr id="285" name="Rectangle 284">
            <a:extLst>
              <a:ext uri="{FF2B5EF4-FFF2-40B4-BE49-F238E27FC236}">
                <a16:creationId xmlns:a16="http://schemas.microsoft.com/office/drawing/2014/main" id="{803D3082-5971-15D3-762D-4B9FC38DB52B}"/>
              </a:ext>
            </a:extLst>
          </p:cNvPr>
          <p:cNvSpPr/>
          <p:nvPr/>
        </p:nvSpPr>
        <p:spPr>
          <a:xfrm>
            <a:off x="4757559" y="4733348"/>
            <a:ext cx="1900636" cy="912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6" name="TextBox 285">
            <a:extLst>
              <a:ext uri="{FF2B5EF4-FFF2-40B4-BE49-F238E27FC236}">
                <a16:creationId xmlns:a16="http://schemas.microsoft.com/office/drawing/2014/main" id="{BB079F0B-9E7E-11EB-A769-2616D7C0217B}"/>
              </a:ext>
            </a:extLst>
          </p:cNvPr>
          <p:cNvSpPr txBox="1"/>
          <p:nvPr/>
        </p:nvSpPr>
        <p:spPr>
          <a:xfrm>
            <a:off x="5309818" y="5377264"/>
            <a:ext cx="1392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vNet-4/Region-3</a:t>
            </a:r>
          </a:p>
        </p:txBody>
      </p:sp>
      <p:sp>
        <p:nvSpPr>
          <p:cNvPr id="287" name="Rectangle 286">
            <a:extLst>
              <a:ext uri="{FF2B5EF4-FFF2-40B4-BE49-F238E27FC236}">
                <a16:creationId xmlns:a16="http://schemas.microsoft.com/office/drawing/2014/main" id="{35E1D214-E496-BE2D-B644-643FEF9AC94F}"/>
              </a:ext>
            </a:extLst>
          </p:cNvPr>
          <p:cNvSpPr/>
          <p:nvPr/>
        </p:nvSpPr>
        <p:spPr>
          <a:xfrm>
            <a:off x="8473320" y="4702777"/>
            <a:ext cx="1392433" cy="906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TextBox 287">
            <a:extLst>
              <a:ext uri="{FF2B5EF4-FFF2-40B4-BE49-F238E27FC236}">
                <a16:creationId xmlns:a16="http://schemas.microsoft.com/office/drawing/2014/main" id="{482AFC4C-05B7-617E-0C81-5BADC7273526}"/>
              </a:ext>
            </a:extLst>
          </p:cNvPr>
          <p:cNvSpPr txBox="1"/>
          <p:nvPr/>
        </p:nvSpPr>
        <p:spPr>
          <a:xfrm>
            <a:off x="8463610" y="5309119"/>
            <a:ext cx="1392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vNet-3/Region-2</a:t>
            </a:r>
          </a:p>
        </p:txBody>
      </p:sp>
      <p:pic>
        <p:nvPicPr>
          <p:cNvPr id="212" name="Picture 16" descr="VM symbol | Microsoft Azure Mono">
            <a:extLst>
              <a:ext uri="{FF2B5EF4-FFF2-40B4-BE49-F238E27FC236}">
                <a16:creationId xmlns:a16="http://schemas.microsoft.com/office/drawing/2014/main" id="{C46D90B7-ED99-D57A-C561-04338C0790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6102" y="4827443"/>
            <a:ext cx="310706" cy="310706"/>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16" descr="VM symbol | Microsoft Azure Mono">
            <a:extLst>
              <a:ext uri="{FF2B5EF4-FFF2-40B4-BE49-F238E27FC236}">
                <a16:creationId xmlns:a16="http://schemas.microsoft.com/office/drawing/2014/main" id="{7643719B-A74A-E99B-60F9-A526334FAD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5352" y="4921144"/>
            <a:ext cx="310706" cy="310706"/>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16" descr="VM symbol | Microsoft Azure Mono">
            <a:extLst>
              <a:ext uri="{FF2B5EF4-FFF2-40B4-BE49-F238E27FC236}">
                <a16:creationId xmlns:a16="http://schemas.microsoft.com/office/drawing/2014/main" id="{6A13877A-8023-D20D-4816-E9EEA2299E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603" y="4812221"/>
            <a:ext cx="460587" cy="460587"/>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18" descr="Quickly Stand Up Kubernetes with Azure Kubernetes Service | BoxBoat">
            <a:extLst>
              <a:ext uri="{FF2B5EF4-FFF2-40B4-BE49-F238E27FC236}">
                <a16:creationId xmlns:a16="http://schemas.microsoft.com/office/drawing/2014/main" id="{25D3FB75-C493-8113-C09A-0A75D07650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9161" y="4758259"/>
            <a:ext cx="523001" cy="523001"/>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0" descr="MySQL Database on Azure Documentation | Azure Docs">
            <a:extLst>
              <a:ext uri="{FF2B5EF4-FFF2-40B4-BE49-F238E27FC236}">
                <a16:creationId xmlns:a16="http://schemas.microsoft.com/office/drawing/2014/main" id="{1845AE20-B388-E2B7-EACF-2D20F08178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8711" y="4765095"/>
            <a:ext cx="440258" cy="440258"/>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2" descr="Azure App Service design considerations part 2 - Hybrid Clouds Blog">
            <a:extLst>
              <a:ext uri="{FF2B5EF4-FFF2-40B4-BE49-F238E27FC236}">
                <a16:creationId xmlns:a16="http://schemas.microsoft.com/office/drawing/2014/main" id="{FE24F88C-0863-83C3-7357-4C4C15F3C2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54039" y="4939661"/>
            <a:ext cx="458960" cy="45896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4" descr="Azure Storage - Visual Studio Marketplace">
            <a:extLst>
              <a:ext uri="{FF2B5EF4-FFF2-40B4-BE49-F238E27FC236}">
                <a16:creationId xmlns:a16="http://schemas.microsoft.com/office/drawing/2014/main" id="{6360767C-5672-B716-176B-342A0C9C10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94657" y="4751105"/>
            <a:ext cx="595266" cy="595266"/>
          </a:xfrm>
          <a:prstGeom prst="rect">
            <a:avLst/>
          </a:prstGeom>
          <a:noFill/>
          <a:extLst>
            <a:ext uri="{909E8E84-426E-40DD-AFC4-6F175D3DCCD1}">
              <a14:hiddenFill xmlns:a14="http://schemas.microsoft.com/office/drawing/2010/main">
                <a:solidFill>
                  <a:srgbClr val="FFFFFF"/>
                </a:solidFill>
              </a14:hiddenFill>
            </a:ext>
          </a:extLst>
        </p:spPr>
      </p:pic>
      <p:cxnSp>
        <p:nvCxnSpPr>
          <p:cNvPr id="221" name="Connector: Elbow 220">
            <a:extLst>
              <a:ext uri="{FF2B5EF4-FFF2-40B4-BE49-F238E27FC236}">
                <a16:creationId xmlns:a16="http://schemas.microsoft.com/office/drawing/2014/main" id="{458C1DA9-5BB2-A1FA-DBEF-D0E18A93DE7B}"/>
              </a:ext>
            </a:extLst>
          </p:cNvPr>
          <p:cNvCxnSpPr>
            <a:cxnSpLocks/>
            <a:stCxn id="100" idx="2"/>
            <a:endCxn id="173" idx="0"/>
          </p:cNvCxnSpPr>
          <p:nvPr/>
        </p:nvCxnSpPr>
        <p:spPr>
          <a:xfrm rot="16200000" flipH="1">
            <a:off x="6963708" y="2633421"/>
            <a:ext cx="329147" cy="1093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5D429EEE-55DE-3977-C689-61F826E1EDA3}"/>
              </a:ext>
            </a:extLst>
          </p:cNvPr>
          <p:cNvCxnSpPr>
            <a:cxnSpLocks/>
            <a:endCxn id="174" idx="0"/>
          </p:cNvCxnSpPr>
          <p:nvPr/>
        </p:nvCxnSpPr>
        <p:spPr>
          <a:xfrm>
            <a:off x="6681366" y="2888970"/>
            <a:ext cx="2286607" cy="462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0CC123C-77AA-D308-8BD6-912FC1F5DA8D}"/>
              </a:ext>
            </a:extLst>
          </p:cNvPr>
          <p:cNvCxnSpPr>
            <a:cxnSpLocks/>
          </p:cNvCxnSpPr>
          <p:nvPr/>
        </p:nvCxnSpPr>
        <p:spPr>
          <a:xfrm rot="5400000">
            <a:off x="-74736" y="3329185"/>
            <a:ext cx="1826833" cy="437569"/>
          </a:xfrm>
          <a:prstGeom prst="bentConnector3">
            <a:avLst>
              <a:gd name="adj1" fmla="val 64078"/>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0C20C961-6064-906F-B9BC-E5F7F0BF3FC4}"/>
              </a:ext>
            </a:extLst>
          </p:cNvPr>
          <p:cNvSpPr txBox="1"/>
          <p:nvPr/>
        </p:nvSpPr>
        <p:spPr>
          <a:xfrm>
            <a:off x="108606" y="6067109"/>
            <a:ext cx="39101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user is working remotely then user must use VPN</a:t>
            </a:r>
          </a:p>
        </p:txBody>
      </p:sp>
      <p:pic>
        <p:nvPicPr>
          <p:cNvPr id="232" name="Picture 28" descr="Azure VPN Client on the Mac App Store">
            <a:extLst>
              <a:ext uri="{FF2B5EF4-FFF2-40B4-BE49-F238E27FC236}">
                <a16:creationId xmlns:a16="http://schemas.microsoft.com/office/drawing/2014/main" id="{491B531D-EEC0-EC31-AE6B-E4693FA8F87F}"/>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9186" t="7368" r="10783" b="3253"/>
          <a:stretch/>
        </p:blipFill>
        <p:spPr bwMode="auto">
          <a:xfrm>
            <a:off x="3831409" y="5184097"/>
            <a:ext cx="404144" cy="451353"/>
          </a:xfrm>
          <a:prstGeom prst="rect">
            <a:avLst/>
          </a:prstGeom>
          <a:noFill/>
          <a:extLst>
            <a:ext uri="{909E8E84-426E-40DD-AFC4-6F175D3DCCD1}">
              <a14:hiddenFill xmlns:a14="http://schemas.microsoft.com/office/drawing/2010/main">
                <a:solidFill>
                  <a:srgbClr val="FFFFFF"/>
                </a:solidFill>
              </a14:hiddenFill>
            </a:ext>
          </a:extLst>
        </p:spPr>
      </p:pic>
      <p:cxnSp>
        <p:nvCxnSpPr>
          <p:cNvPr id="295" name="Connector: Elbow 294">
            <a:extLst>
              <a:ext uri="{FF2B5EF4-FFF2-40B4-BE49-F238E27FC236}">
                <a16:creationId xmlns:a16="http://schemas.microsoft.com/office/drawing/2014/main" id="{69EC3FB6-94A9-AA7E-A97E-4EDB6214760B}"/>
              </a:ext>
            </a:extLst>
          </p:cNvPr>
          <p:cNvCxnSpPr>
            <a:cxnSpLocks/>
            <a:stCxn id="285" idx="1"/>
          </p:cNvCxnSpPr>
          <p:nvPr/>
        </p:nvCxnSpPr>
        <p:spPr>
          <a:xfrm rot="10800000">
            <a:off x="3749595" y="5052988"/>
            <a:ext cx="1007964" cy="1366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47ABCC09-DBCF-7FF6-07A3-B5CCA25191D1}"/>
              </a:ext>
            </a:extLst>
          </p:cNvPr>
          <p:cNvCxnSpPr>
            <a:cxnSpLocks/>
            <a:endCxn id="47" idx="2"/>
          </p:cNvCxnSpPr>
          <p:nvPr/>
        </p:nvCxnSpPr>
        <p:spPr>
          <a:xfrm rot="16200000" flipV="1">
            <a:off x="10193113" y="3750730"/>
            <a:ext cx="1654941" cy="1043724"/>
          </a:xfrm>
          <a:prstGeom prst="bentConnector3">
            <a:avLst>
              <a:gd name="adj1" fmla="val 776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91" name="Picture 30" descr="Deploying Azure AD Domain Services – Azure and Infra notebook">
            <a:extLst>
              <a:ext uri="{FF2B5EF4-FFF2-40B4-BE49-F238E27FC236}">
                <a16:creationId xmlns:a16="http://schemas.microsoft.com/office/drawing/2014/main" id="{5C5B0680-4D50-5733-FC7D-EE7D259F939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5827" y="2904092"/>
            <a:ext cx="1541939" cy="867341"/>
          </a:xfrm>
          <a:prstGeom prst="rect">
            <a:avLst/>
          </a:prstGeom>
          <a:noFill/>
          <a:extLst>
            <a:ext uri="{909E8E84-426E-40DD-AFC4-6F175D3DCCD1}">
              <a14:hiddenFill xmlns:a14="http://schemas.microsoft.com/office/drawing/2010/main">
                <a:solidFill>
                  <a:srgbClr val="FFFFFF"/>
                </a:solidFill>
              </a14:hiddenFill>
            </a:ext>
          </a:extLst>
        </p:spPr>
      </p:pic>
      <p:cxnSp>
        <p:nvCxnSpPr>
          <p:cNvPr id="1093" name="Connector: Elbow 1092">
            <a:extLst>
              <a:ext uri="{FF2B5EF4-FFF2-40B4-BE49-F238E27FC236}">
                <a16:creationId xmlns:a16="http://schemas.microsoft.com/office/drawing/2014/main" id="{0B724A50-9B96-20F7-EF9F-F8E9DE7DC5F1}"/>
              </a:ext>
            </a:extLst>
          </p:cNvPr>
          <p:cNvCxnSpPr>
            <a:cxnSpLocks/>
            <a:endCxn id="1091" idx="0"/>
          </p:cNvCxnSpPr>
          <p:nvPr/>
        </p:nvCxnSpPr>
        <p:spPr>
          <a:xfrm>
            <a:off x="3710903" y="2322988"/>
            <a:ext cx="995894" cy="581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1" name="Picture 16" descr="VM symbol | Microsoft Azure Mono">
            <a:extLst>
              <a:ext uri="{FF2B5EF4-FFF2-40B4-BE49-F238E27FC236}">
                <a16:creationId xmlns:a16="http://schemas.microsoft.com/office/drawing/2014/main" id="{D5C4E783-26CA-5E9B-C040-BAF66709BF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2985" y="4818893"/>
            <a:ext cx="307777" cy="307777"/>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16" descr="VM symbol | Microsoft Azure Mono">
            <a:extLst>
              <a:ext uri="{FF2B5EF4-FFF2-40B4-BE49-F238E27FC236}">
                <a16:creationId xmlns:a16="http://schemas.microsoft.com/office/drawing/2014/main" id="{6595B974-4FBF-51B3-6FFA-43A2D9C2FE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3440" y="4864063"/>
            <a:ext cx="290188" cy="290188"/>
          </a:xfrm>
          <a:prstGeom prst="rect">
            <a:avLst/>
          </a:prstGeom>
          <a:noFill/>
          <a:extLst>
            <a:ext uri="{909E8E84-426E-40DD-AFC4-6F175D3DCCD1}">
              <a14:hiddenFill xmlns:a14="http://schemas.microsoft.com/office/drawing/2010/main">
                <a:solidFill>
                  <a:srgbClr val="FFFFFF"/>
                </a:solidFill>
              </a14:hiddenFill>
            </a:ext>
          </a:extLst>
        </p:spPr>
      </p:pic>
      <p:sp>
        <p:nvSpPr>
          <p:cNvPr id="1095" name="Rectangle 1094">
            <a:extLst>
              <a:ext uri="{FF2B5EF4-FFF2-40B4-BE49-F238E27FC236}">
                <a16:creationId xmlns:a16="http://schemas.microsoft.com/office/drawing/2014/main" id="{D1CC2610-D764-2603-C419-015EFAFB13B5}"/>
              </a:ext>
            </a:extLst>
          </p:cNvPr>
          <p:cNvSpPr/>
          <p:nvPr/>
        </p:nvSpPr>
        <p:spPr>
          <a:xfrm>
            <a:off x="4841155" y="4775729"/>
            <a:ext cx="944482" cy="622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4" name="TextBox 393">
            <a:extLst>
              <a:ext uri="{FF2B5EF4-FFF2-40B4-BE49-F238E27FC236}">
                <a16:creationId xmlns:a16="http://schemas.microsoft.com/office/drawing/2014/main" id="{507458B6-ED13-ED2B-B9B1-AB74418BCA4A}"/>
              </a:ext>
            </a:extLst>
          </p:cNvPr>
          <p:cNvSpPr txBox="1"/>
          <p:nvPr/>
        </p:nvSpPr>
        <p:spPr>
          <a:xfrm>
            <a:off x="4788573" y="5134141"/>
            <a:ext cx="9371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Subnet-02</a:t>
            </a:r>
          </a:p>
        </p:txBody>
      </p:sp>
      <p:cxnSp>
        <p:nvCxnSpPr>
          <p:cNvPr id="1097" name="Connector: Elbow 1096">
            <a:extLst>
              <a:ext uri="{FF2B5EF4-FFF2-40B4-BE49-F238E27FC236}">
                <a16:creationId xmlns:a16="http://schemas.microsoft.com/office/drawing/2014/main" id="{ABE58A17-3AB0-4E7F-2737-9CAC651ADD17}"/>
              </a:ext>
            </a:extLst>
          </p:cNvPr>
          <p:cNvCxnSpPr>
            <a:cxnSpLocks/>
            <a:stCxn id="212" idx="1"/>
            <a:endCxn id="392" idx="3"/>
          </p:cNvCxnSpPr>
          <p:nvPr/>
        </p:nvCxnSpPr>
        <p:spPr>
          <a:xfrm rot="10800000" flipV="1">
            <a:off x="5493628" y="4982795"/>
            <a:ext cx="582474" cy="26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7" name="Rectangle 396">
            <a:extLst>
              <a:ext uri="{FF2B5EF4-FFF2-40B4-BE49-F238E27FC236}">
                <a16:creationId xmlns:a16="http://schemas.microsoft.com/office/drawing/2014/main" id="{F6D4CE08-3547-D7EF-7A6D-9808CA276148}"/>
              </a:ext>
            </a:extLst>
          </p:cNvPr>
          <p:cNvSpPr/>
          <p:nvPr/>
        </p:nvSpPr>
        <p:spPr>
          <a:xfrm>
            <a:off x="5829763" y="4787128"/>
            <a:ext cx="782303" cy="622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8" name="TextBox 397">
            <a:extLst>
              <a:ext uri="{FF2B5EF4-FFF2-40B4-BE49-F238E27FC236}">
                <a16:creationId xmlns:a16="http://schemas.microsoft.com/office/drawing/2014/main" id="{761942E0-C253-3889-E79F-8E770AF60317}"/>
              </a:ext>
            </a:extLst>
          </p:cNvPr>
          <p:cNvSpPr txBox="1"/>
          <p:nvPr/>
        </p:nvSpPr>
        <p:spPr>
          <a:xfrm>
            <a:off x="5777181" y="5145540"/>
            <a:ext cx="9371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Subnet-01</a:t>
            </a:r>
          </a:p>
        </p:txBody>
      </p:sp>
      <p:cxnSp>
        <p:nvCxnSpPr>
          <p:cNvPr id="1102" name="Connector: Elbow 1101">
            <a:extLst>
              <a:ext uri="{FF2B5EF4-FFF2-40B4-BE49-F238E27FC236}">
                <a16:creationId xmlns:a16="http://schemas.microsoft.com/office/drawing/2014/main" id="{CB459A12-2091-82A8-F102-E006B84ACF06}"/>
              </a:ext>
            </a:extLst>
          </p:cNvPr>
          <p:cNvCxnSpPr>
            <a:cxnSpLocks/>
            <a:endCxn id="391" idx="1"/>
          </p:cNvCxnSpPr>
          <p:nvPr/>
        </p:nvCxnSpPr>
        <p:spPr>
          <a:xfrm rot="16200000" flipH="1">
            <a:off x="3985817" y="3995614"/>
            <a:ext cx="1226906" cy="7274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9BB454B-CD32-172A-8228-CE6FD89BB2EF}"/>
              </a:ext>
            </a:extLst>
          </p:cNvPr>
          <p:cNvSpPr txBox="1"/>
          <p:nvPr/>
        </p:nvSpPr>
        <p:spPr>
          <a:xfrm>
            <a:off x="6402720" y="6148083"/>
            <a:ext cx="4194625" cy="377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https://infrastructuremap.microsoft.com/</a:t>
            </a:r>
          </a:p>
        </p:txBody>
      </p:sp>
    </p:spTree>
    <p:extLst>
      <p:ext uri="{BB962C8B-B14F-4D97-AF65-F5344CB8AC3E}">
        <p14:creationId xmlns:p14="http://schemas.microsoft.com/office/powerpoint/2010/main" val="33573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left)">
                                      <p:cBhvr>
                                        <p:cTn id="11" dur="500"/>
                                        <p:tgtEl>
                                          <p:spTgt spid="8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left)">
                                      <p:cBhvr>
                                        <p:cTn id="34" dur="500"/>
                                        <p:tgtEl>
                                          <p:spTgt spid="8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32"/>
                                        </p:tgtEl>
                                        <p:attrNameLst>
                                          <p:attrName>style.visibility</p:attrName>
                                        </p:attrNameLst>
                                      </p:cBhvr>
                                      <p:to>
                                        <p:strVal val="visible"/>
                                      </p:to>
                                    </p:set>
                                    <p:animEffect transition="in" filter="wipe(down)">
                                      <p:cBhvr>
                                        <p:cTn id="49" dur="500"/>
                                        <p:tgtEl>
                                          <p:spTgt spid="103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050"/>
                                        </p:tgtEl>
                                        <p:attrNameLst>
                                          <p:attrName>style.visibility</p:attrName>
                                        </p:attrNameLst>
                                      </p:cBhvr>
                                      <p:to>
                                        <p:strVal val="visible"/>
                                      </p:to>
                                    </p:set>
                                    <p:animEffect transition="in" filter="wipe(up)">
                                      <p:cBhvr>
                                        <p:cTn id="57" dur="500"/>
                                        <p:tgtEl>
                                          <p:spTgt spid="10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40"/>
                                        </p:tgtEl>
                                        <p:attrNameLst>
                                          <p:attrName>style.visibility</p:attrName>
                                        </p:attrNameLst>
                                      </p:cBhvr>
                                      <p:to>
                                        <p:strVal val="visible"/>
                                      </p:to>
                                    </p:set>
                                    <p:animEffect transition="in" filter="wipe(left)">
                                      <p:cBhvr>
                                        <p:cTn id="62" dur="500"/>
                                        <p:tgtEl>
                                          <p:spTgt spid="10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down)">
                                      <p:cBhvr>
                                        <p:cTn id="67" dur="500"/>
                                        <p:tgtEl>
                                          <p:spTgt spid="8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dow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7"/>
                                        </p:tgtEl>
                                        <p:attrNameLst>
                                          <p:attrName>style.visibility</p:attrName>
                                        </p:attrNameLst>
                                      </p:cBhvr>
                                      <p:to>
                                        <p:strVal val="visible"/>
                                      </p:to>
                                    </p:set>
                                    <p:animEffect transition="in" filter="wipe(left)">
                                      <p:cBhvr>
                                        <p:cTn id="77" dur="500"/>
                                        <p:tgtEl>
                                          <p:spTgt spid="22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2" fill="hold" grpId="1" nodeType="clickEffect">
                                  <p:stCondLst>
                                    <p:cond delay="0"/>
                                  </p:stCondLst>
                                  <p:childTnLst>
                                    <p:animEffect transition="out" filter="wipe(right)">
                                      <p:cBhvr>
                                        <p:cTn id="81" dur="500"/>
                                        <p:tgtEl>
                                          <p:spTgt spid="227"/>
                                        </p:tgtEl>
                                      </p:cBhvr>
                                    </p:animEffect>
                                    <p:set>
                                      <p:cBhvr>
                                        <p:cTn id="82" dur="1" fill="hold">
                                          <p:stCondLst>
                                            <p:cond delay="499"/>
                                          </p:stCondLst>
                                        </p:cTn>
                                        <p:tgtEl>
                                          <p:spTgt spid="22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wipe(left)">
                                      <p:cBhvr>
                                        <p:cTn id="87" dur="500"/>
                                        <p:tgtEl>
                                          <p:spTgt spid="94"/>
                                        </p:tgtEl>
                                      </p:cBhvr>
                                    </p:animEffect>
                                  </p:childTnLst>
                                </p:cTn>
                              </p:par>
                              <p:par>
                                <p:cTn id="88" presetID="22" presetClass="entr" presetSubtype="8" fill="hold" nodeType="withEffect">
                                  <p:stCondLst>
                                    <p:cond delay="0"/>
                                  </p:stCondLst>
                                  <p:childTnLst>
                                    <p:set>
                                      <p:cBhvr>
                                        <p:cTn id="89" dur="1" fill="hold">
                                          <p:stCondLst>
                                            <p:cond delay="0"/>
                                          </p:stCondLst>
                                        </p:cTn>
                                        <p:tgtEl>
                                          <p:spTgt spid="1036"/>
                                        </p:tgtEl>
                                        <p:attrNameLst>
                                          <p:attrName>style.visibility</p:attrName>
                                        </p:attrNameLst>
                                      </p:cBhvr>
                                      <p:to>
                                        <p:strVal val="visible"/>
                                      </p:to>
                                    </p:set>
                                    <p:animEffect transition="in" filter="wipe(left)">
                                      <p:cBhvr>
                                        <p:cTn id="90" dur="500"/>
                                        <p:tgtEl>
                                          <p:spTgt spid="103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up)">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right)">
                                      <p:cBhvr>
                                        <p:cTn id="100" dur="500"/>
                                        <p:tgtEl>
                                          <p:spTgt spid="16"/>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1065"/>
                                        </p:tgtEl>
                                        <p:attrNameLst>
                                          <p:attrName>style.visibility</p:attrName>
                                        </p:attrNameLst>
                                      </p:cBhvr>
                                      <p:to>
                                        <p:strVal val="visible"/>
                                      </p:to>
                                    </p:set>
                                    <p:animEffect transition="in" filter="wipe(right)">
                                      <p:cBhvr>
                                        <p:cTn id="103" dur="500"/>
                                        <p:tgtEl>
                                          <p:spTgt spid="106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wipe(left)">
                                      <p:cBhvr>
                                        <p:cTn id="108" dur="500"/>
                                        <p:tgtEl>
                                          <p:spTgt spid="1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06">
                                            <p:txEl>
                                              <p:pRg st="0" end="0"/>
                                            </p:txEl>
                                          </p:spTgt>
                                        </p:tgtEl>
                                        <p:attrNameLst>
                                          <p:attrName>style.visibility</p:attrName>
                                        </p:attrNameLst>
                                      </p:cBhvr>
                                      <p:to>
                                        <p:strVal val="visible"/>
                                      </p:to>
                                    </p:set>
                                    <p:animEffect transition="in" filter="wipe(left)">
                                      <p:cBhvr>
                                        <p:cTn id="113" dur="500"/>
                                        <p:tgtEl>
                                          <p:spTgt spid="206">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wipe(up)">
                                      <p:cBhvr>
                                        <p:cTn id="118" dur="500"/>
                                        <p:tgtEl>
                                          <p:spTgt spid="8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030"/>
                                        </p:tgtEl>
                                        <p:attrNameLst>
                                          <p:attrName>style.visibility</p:attrName>
                                        </p:attrNameLst>
                                      </p:cBhvr>
                                      <p:to>
                                        <p:strVal val="visible"/>
                                      </p:to>
                                    </p:set>
                                    <p:animEffect transition="in" filter="wipe(down)">
                                      <p:cBhvr>
                                        <p:cTn id="123" dur="500"/>
                                        <p:tgtEl>
                                          <p:spTgt spid="1030"/>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68"/>
                                        </p:tgtEl>
                                        <p:attrNameLst>
                                          <p:attrName>style.visibility</p:attrName>
                                        </p:attrNameLst>
                                      </p:cBhvr>
                                      <p:to>
                                        <p:strVal val="visible"/>
                                      </p:to>
                                    </p:set>
                                    <p:animEffect transition="in" filter="wipe(down)">
                                      <p:cBhvr>
                                        <p:cTn id="126" dur="500"/>
                                        <p:tgtEl>
                                          <p:spTgt spid="16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wipe(down)">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062"/>
                                        </p:tgtEl>
                                        <p:attrNameLst>
                                          <p:attrName>style.visibility</p:attrName>
                                        </p:attrNameLst>
                                      </p:cBhvr>
                                      <p:to>
                                        <p:strVal val="visible"/>
                                      </p:to>
                                    </p:set>
                                    <p:animEffect transition="in" filter="wipe(down)">
                                      <p:cBhvr>
                                        <p:cTn id="141" dur="500"/>
                                        <p:tgtEl>
                                          <p:spTgt spid="1062"/>
                                        </p:tgtEl>
                                      </p:cBhvr>
                                    </p:animEffect>
                                  </p:childTnLst>
                                </p:cTn>
                              </p:par>
                              <p:par>
                                <p:cTn id="142" presetID="22" presetClass="entr" presetSubtype="4" fill="hold" nodeType="withEffect">
                                  <p:stCondLst>
                                    <p:cond delay="0"/>
                                  </p:stCondLst>
                                  <p:childTnLst>
                                    <p:set>
                                      <p:cBhvr>
                                        <p:cTn id="143" dur="1" fill="hold">
                                          <p:stCondLst>
                                            <p:cond delay="0"/>
                                          </p:stCondLst>
                                        </p:cTn>
                                        <p:tgtEl>
                                          <p:spTgt spid="104"/>
                                        </p:tgtEl>
                                        <p:attrNameLst>
                                          <p:attrName>style.visibility</p:attrName>
                                        </p:attrNameLst>
                                      </p:cBhvr>
                                      <p:to>
                                        <p:strVal val="visible"/>
                                      </p:to>
                                    </p:set>
                                    <p:animEffect transition="in" filter="wipe(down)">
                                      <p:cBhvr>
                                        <p:cTn id="144" dur="500"/>
                                        <p:tgtEl>
                                          <p:spTgt spid="104"/>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animEffect transition="in" filter="wipe(down)">
                                      <p:cBhvr>
                                        <p:cTn id="147" dur="500"/>
                                        <p:tgtEl>
                                          <p:spTgt spid="102"/>
                                        </p:tgtEl>
                                      </p:cBhvr>
                                    </p:animEffect>
                                  </p:childTnLst>
                                </p:cTn>
                              </p:par>
                              <p:par>
                                <p:cTn id="148" presetID="22" presetClass="entr" presetSubtype="4" fill="hold" nodeType="withEffect">
                                  <p:stCondLst>
                                    <p:cond delay="0"/>
                                  </p:stCondLst>
                                  <p:childTnLst>
                                    <p:set>
                                      <p:cBhvr>
                                        <p:cTn id="149" dur="1" fill="hold">
                                          <p:stCondLst>
                                            <p:cond delay="0"/>
                                          </p:stCondLst>
                                        </p:cTn>
                                        <p:tgtEl>
                                          <p:spTgt spid="1064"/>
                                        </p:tgtEl>
                                        <p:attrNameLst>
                                          <p:attrName>style.visibility</p:attrName>
                                        </p:attrNameLst>
                                      </p:cBhvr>
                                      <p:to>
                                        <p:strVal val="visible"/>
                                      </p:to>
                                    </p:set>
                                    <p:animEffect transition="in" filter="wipe(down)">
                                      <p:cBhvr>
                                        <p:cTn id="150" dur="500"/>
                                        <p:tgtEl>
                                          <p:spTgt spid="1064"/>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wipe(left)">
                                      <p:cBhvr>
                                        <p:cTn id="153" dur="500"/>
                                        <p:tgtEl>
                                          <p:spTgt spid="10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wipe(right)">
                                      <p:cBhvr>
                                        <p:cTn id="158" dur="500"/>
                                        <p:tgtEl>
                                          <p:spTgt spid="39"/>
                                        </p:tgtEl>
                                      </p:cBhvr>
                                    </p:animEffect>
                                  </p:childTnLst>
                                </p:cTn>
                              </p:par>
                              <p:par>
                                <p:cTn id="159" presetID="22" presetClass="entr" presetSubtype="2" fill="hold" grpId="0" nodeType="withEffect">
                                  <p:stCondLst>
                                    <p:cond delay="0"/>
                                  </p:stCondLst>
                                  <p:childTnLst>
                                    <p:set>
                                      <p:cBhvr>
                                        <p:cTn id="160" dur="1" fill="hold">
                                          <p:stCondLst>
                                            <p:cond delay="0"/>
                                          </p:stCondLst>
                                        </p:cTn>
                                        <p:tgtEl>
                                          <p:spTgt spid="45"/>
                                        </p:tgtEl>
                                        <p:attrNameLst>
                                          <p:attrName>style.visibility</p:attrName>
                                        </p:attrNameLst>
                                      </p:cBhvr>
                                      <p:to>
                                        <p:strVal val="visible"/>
                                      </p:to>
                                    </p:set>
                                    <p:animEffect transition="in" filter="wipe(right)">
                                      <p:cBhvr>
                                        <p:cTn id="161" dur="500"/>
                                        <p:tgtEl>
                                          <p:spTgt spid="45"/>
                                        </p:tgtEl>
                                      </p:cBhvr>
                                    </p:animEffect>
                                  </p:childTnLst>
                                </p:cTn>
                              </p:par>
                              <p:par>
                                <p:cTn id="162" presetID="22" presetClass="entr" presetSubtype="2" fill="hold" grpId="0" nodeType="with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wipe(right)">
                                      <p:cBhvr>
                                        <p:cTn id="164" dur="500"/>
                                        <p:tgtEl>
                                          <p:spTgt spid="84"/>
                                        </p:tgtEl>
                                      </p:cBhvr>
                                    </p:animEffect>
                                  </p:childTnLst>
                                </p:cTn>
                              </p:par>
                              <p:par>
                                <p:cTn id="165" presetID="22" presetClass="entr" presetSubtype="2"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wipe(right)">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00"/>
                                        </p:tgtEl>
                                        <p:attrNameLst>
                                          <p:attrName>style.visibility</p:attrName>
                                        </p:attrNameLst>
                                      </p:cBhvr>
                                      <p:to>
                                        <p:strVal val="visible"/>
                                      </p:to>
                                    </p:set>
                                    <p:animEffect transition="in" filter="wipe(down)">
                                      <p:cBhvr>
                                        <p:cTn id="172" dur="500"/>
                                        <p:tgtEl>
                                          <p:spTgt spid="100"/>
                                        </p:tgtEl>
                                      </p:cBhvr>
                                    </p:animEffect>
                                  </p:childTnLst>
                                </p:cTn>
                              </p:par>
                              <p:par>
                                <p:cTn id="173" presetID="22" presetClass="entr" presetSubtype="4" fill="hold" nodeType="withEffect">
                                  <p:stCondLst>
                                    <p:cond delay="0"/>
                                  </p:stCondLst>
                                  <p:childTnLst>
                                    <p:set>
                                      <p:cBhvr>
                                        <p:cTn id="174" dur="1" fill="hold">
                                          <p:stCondLst>
                                            <p:cond delay="0"/>
                                          </p:stCondLst>
                                        </p:cTn>
                                        <p:tgtEl>
                                          <p:spTgt spid="134"/>
                                        </p:tgtEl>
                                        <p:attrNameLst>
                                          <p:attrName>style.visibility</p:attrName>
                                        </p:attrNameLst>
                                      </p:cBhvr>
                                      <p:to>
                                        <p:strVal val="visible"/>
                                      </p:to>
                                    </p:set>
                                    <p:animEffect transition="in" filter="wipe(down)">
                                      <p:cBhvr>
                                        <p:cTn id="175" dur="500"/>
                                        <p:tgtEl>
                                          <p:spTgt spid="134"/>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174"/>
                                        </p:tgtEl>
                                        <p:attrNameLst>
                                          <p:attrName>style.visibility</p:attrName>
                                        </p:attrNameLst>
                                      </p:cBhvr>
                                      <p:to>
                                        <p:strVal val="visible"/>
                                      </p:to>
                                    </p:set>
                                    <p:animEffect transition="in" filter="wipe(up)">
                                      <p:cBhvr>
                                        <p:cTn id="180" dur="500"/>
                                        <p:tgtEl>
                                          <p:spTgt spid="174"/>
                                        </p:tgtEl>
                                      </p:cBhvr>
                                    </p:animEffect>
                                  </p:childTnLst>
                                </p:cTn>
                              </p:par>
                              <p:par>
                                <p:cTn id="181" presetID="22" presetClass="entr" presetSubtype="1" fill="hold" grpId="0" nodeType="withEffect">
                                  <p:stCondLst>
                                    <p:cond delay="0"/>
                                  </p:stCondLst>
                                  <p:childTnLst>
                                    <p:set>
                                      <p:cBhvr>
                                        <p:cTn id="182" dur="1" fill="hold">
                                          <p:stCondLst>
                                            <p:cond delay="0"/>
                                          </p:stCondLst>
                                        </p:cTn>
                                        <p:tgtEl>
                                          <p:spTgt spid="173"/>
                                        </p:tgtEl>
                                        <p:attrNameLst>
                                          <p:attrName>style.visibility</p:attrName>
                                        </p:attrNameLst>
                                      </p:cBhvr>
                                      <p:to>
                                        <p:strVal val="visible"/>
                                      </p:to>
                                    </p:set>
                                    <p:animEffect transition="in" filter="wipe(up)">
                                      <p:cBhvr>
                                        <p:cTn id="183" dur="500"/>
                                        <p:tgtEl>
                                          <p:spTgt spid="173"/>
                                        </p:tgtEl>
                                      </p:cBhvr>
                                    </p:animEffect>
                                  </p:childTnLst>
                                </p:cTn>
                              </p:par>
                              <p:par>
                                <p:cTn id="184" presetID="22" presetClass="entr" presetSubtype="1" fill="hold" nodeType="withEffect">
                                  <p:stCondLst>
                                    <p:cond delay="0"/>
                                  </p:stCondLst>
                                  <p:childTnLst>
                                    <p:set>
                                      <p:cBhvr>
                                        <p:cTn id="185" dur="1" fill="hold">
                                          <p:stCondLst>
                                            <p:cond delay="0"/>
                                          </p:stCondLst>
                                        </p:cTn>
                                        <p:tgtEl>
                                          <p:spTgt spid="221"/>
                                        </p:tgtEl>
                                        <p:attrNameLst>
                                          <p:attrName>style.visibility</p:attrName>
                                        </p:attrNameLst>
                                      </p:cBhvr>
                                      <p:to>
                                        <p:strVal val="visible"/>
                                      </p:to>
                                    </p:set>
                                    <p:animEffect transition="in" filter="wipe(up)">
                                      <p:cBhvr>
                                        <p:cTn id="186" dur="500"/>
                                        <p:tgtEl>
                                          <p:spTgt spid="221"/>
                                        </p:tgtEl>
                                      </p:cBhvr>
                                    </p:animEffect>
                                  </p:childTnLst>
                                </p:cTn>
                              </p:par>
                              <p:par>
                                <p:cTn id="187" presetID="22" presetClass="entr" presetSubtype="1" fill="hold" nodeType="withEffect">
                                  <p:stCondLst>
                                    <p:cond delay="0"/>
                                  </p:stCondLst>
                                  <p:childTnLst>
                                    <p:set>
                                      <p:cBhvr>
                                        <p:cTn id="188" dur="1" fill="hold">
                                          <p:stCondLst>
                                            <p:cond delay="0"/>
                                          </p:stCondLst>
                                        </p:cTn>
                                        <p:tgtEl>
                                          <p:spTgt spid="223"/>
                                        </p:tgtEl>
                                        <p:attrNameLst>
                                          <p:attrName>style.visibility</p:attrName>
                                        </p:attrNameLst>
                                      </p:cBhvr>
                                      <p:to>
                                        <p:strVal val="visible"/>
                                      </p:to>
                                    </p:set>
                                    <p:animEffect transition="in" filter="wipe(up)">
                                      <p:cBhvr>
                                        <p:cTn id="189" dur="500"/>
                                        <p:tgtEl>
                                          <p:spTgt spid="223"/>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123"/>
                                        </p:tgtEl>
                                        <p:attrNameLst>
                                          <p:attrName>style.visibility</p:attrName>
                                        </p:attrNameLst>
                                      </p:cBhvr>
                                      <p:to>
                                        <p:strVal val="visible"/>
                                      </p:to>
                                    </p:set>
                                    <p:animEffect transition="in" filter="wipe(left)">
                                      <p:cBhvr>
                                        <p:cTn id="194" dur="500"/>
                                        <p:tgtEl>
                                          <p:spTgt spid="123"/>
                                        </p:tgtEl>
                                      </p:cBhvr>
                                    </p:animEffect>
                                  </p:childTnLst>
                                </p:cTn>
                              </p:par>
                              <p:par>
                                <p:cTn id="195" presetID="22" presetClass="entr" presetSubtype="8" fill="hold" nodeType="withEffect">
                                  <p:stCondLst>
                                    <p:cond delay="0"/>
                                  </p:stCondLst>
                                  <p:childTnLst>
                                    <p:set>
                                      <p:cBhvr>
                                        <p:cTn id="196" dur="1" fill="hold">
                                          <p:stCondLst>
                                            <p:cond delay="0"/>
                                          </p:stCondLst>
                                        </p:cTn>
                                        <p:tgtEl>
                                          <p:spTgt spid="186"/>
                                        </p:tgtEl>
                                        <p:attrNameLst>
                                          <p:attrName>style.visibility</p:attrName>
                                        </p:attrNameLst>
                                      </p:cBhvr>
                                      <p:to>
                                        <p:strVal val="visible"/>
                                      </p:to>
                                    </p:set>
                                    <p:animEffect transition="in" filter="wipe(left)">
                                      <p:cBhvr>
                                        <p:cTn id="197" dur="500"/>
                                        <p:tgtEl>
                                          <p:spTgt spid="186"/>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251"/>
                                        </p:tgtEl>
                                        <p:attrNameLst>
                                          <p:attrName>style.visibility</p:attrName>
                                        </p:attrNameLst>
                                      </p:cBhvr>
                                      <p:to>
                                        <p:strVal val="visible"/>
                                      </p:to>
                                    </p:set>
                                    <p:animEffect transition="in" filter="wipe(left)">
                                      <p:cBhvr>
                                        <p:cTn id="200" dur="500"/>
                                        <p:tgtEl>
                                          <p:spTgt spid="251"/>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191"/>
                                        </p:tgtEl>
                                        <p:attrNameLst>
                                          <p:attrName>style.visibility</p:attrName>
                                        </p:attrNameLst>
                                      </p:cBhvr>
                                      <p:to>
                                        <p:strVal val="visible"/>
                                      </p:to>
                                    </p:set>
                                    <p:animEffect transition="in" filter="wipe(left)">
                                      <p:cBhvr>
                                        <p:cTn id="203" dur="500"/>
                                        <p:tgtEl>
                                          <p:spTgt spid="191"/>
                                        </p:tgtEl>
                                      </p:cBhvr>
                                    </p:animEffect>
                                  </p:childTnLst>
                                </p:cTn>
                              </p:par>
                              <p:par>
                                <p:cTn id="204" presetID="22" presetClass="entr" presetSubtype="8" fill="hold" nodeType="with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wipe(left)">
                                      <p:cBhvr>
                                        <p:cTn id="206" dur="500"/>
                                        <p:tgtEl>
                                          <p:spTgt spid="125"/>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192"/>
                                        </p:tgtEl>
                                        <p:attrNameLst>
                                          <p:attrName>style.visibility</p:attrName>
                                        </p:attrNameLst>
                                      </p:cBhvr>
                                      <p:to>
                                        <p:strVal val="visible"/>
                                      </p:to>
                                    </p:set>
                                    <p:animEffect transition="in" filter="wipe(left)">
                                      <p:cBhvr>
                                        <p:cTn id="209" dur="500"/>
                                        <p:tgtEl>
                                          <p:spTgt spid="192"/>
                                        </p:tgtEl>
                                      </p:cBhvr>
                                    </p:animEffect>
                                  </p:childTnLst>
                                </p:cTn>
                              </p:par>
                              <p:par>
                                <p:cTn id="210" presetID="22" presetClass="entr" presetSubtype="8" fill="hold" nodeType="withEffect">
                                  <p:stCondLst>
                                    <p:cond delay="0"/>
                                  </p:stCondLst>
                                  <p:childTnLst>
                                    <p:set>
                                      <p:cBhvr>
                                        <p:cTn id="211" dur="1" fill="hold">
                                          <p:stCondLst>
                                            <p:cond delay="0"/>
                                          </p:stCondLst>
                                        </p:cTn>
                                        <p:tgtEl>
                                          <p:spTgt spid="120"/>
                                        </p:tgtEl>
                                        <p:attrNameLst>
                                          <p:attrName>style.visibility</p:attrName>
                                        </p:attrNameLst>
                                      </p:cBhvr>
                                      <p:to>
                                        <p:strVal val="visible"/>
                                      </p:to>
                                    </p:set>
                                    <p:animEffect transition="in" filter="wipe(left)">
                                      <p:cBhvr>
                                        <p:cTn id="212" dur="500"/>
                                        <p:tgtEl>
                                          <p:spTgt spid="120"/>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92"/>
                                        </p:tgtEl>
                                        <p:attrNameLst>
                                          <p:attrName>style.visibility</p:attrName>
                                        </p:attrNameLst>
                                      </p:cBhvr>
                                      <p:to>
                                        <p:strVal val="visible"/>
                                      </p:to>
                                    </p:set>
                                    <p:animEffect transition="in" filter="wipe(left)">
                                      <p:cBhvr>
                                        <p:cTn id="215" dur="500"/>
                                        <p:tgtEl>
                                          <p:spTgt spid="92"/>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121"/>
                                        </p:tgtEl>
                                        <p:attrNameLst>
                                          <p:attrName>style.visibility</p:attrName>
                                        </p:attrNameLst>
                                      </p:cBhvr>
                                      <p:to>
                                        <p:strVal val="visible"/>
                                      </p:to>
                                    </p:set>
                                    <p:animEffect transition="in" filter="wipe(left)">
                                      <p:cBhvr>
                                        <p:cTn id="218" dur="500"/>
                                        <p:tgtEl>
                                          <p:spTgt spid="121"/>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166"/>
                                        </p:tgtEl>
                                        <p:attrNameLst>
                                          <p:attrName>style.visibility</p:attrName>
                                        </p:attrNameLst>
                                      </p:cBhvr>
                                      <p:to>
                                        <p:strVal val="visible"/>
                                      </p:to>
                                    </p:set>
                                    <p:animEffect transition="in" filter="wipe(down)">
                                      <p:cBhvr>
                                        <p:cTn id="223" dur="500"/>
                                        <p:tgtEl>
                                          <p:spTgt spid="166"/>
                                        </p:tgtEl>
                                      </p:cBhvr>
                                    </p:animEffect>
                                  </p:childTnLst>
                                </p:cTn>
                              </p:par>
                              <p:par>
                                <p:cTn id="224" presetID="22" presetClass="entr" presetSubtype="8" fill="hold" nodeType="withEffect">
                                  <p:stCondLst>
                                    <p:cond delay="0"/>
                                  </p:stCondLst>
                                  <p:childTnLst>
                                    <p:set>
                                      <p:cBhvr>
                                        <p:cTn id="225" dur="1" fill="hold">
                                          <p:stCondLst>
                                            <p:cond delay="0"/>
                                          </p:stCondLst>
                                        </p:cTn>
                                        <p:tgtEl>
                                          <p:spTgt spid="206">
                                            <p:txEl>
                                              <p:pRg st="1" end="1"/>
                                            </p:txEl>
                                          </p:spTgt>
                                        </p:tgtEl>
                                        <p:attrNameLst>
                                          <p:attrName>style.visibility</p:attrName>
                                        </p:attrNameLst>
                                      </p:cBhvr>
                                      <p:to>
                                        <p:strVal val="visible"/>
                                      </p:to>
                                    </p:set>
                                    <p:animEffect transition="in" filter="wipe(left)">
                                      <p:cBhvr>
                                        <p:cTn id="226" dur="500"/>
                                        <p:tgtEl>
                                          <p:spTgt spid="206">
                                            <p:txEl>
                                              <p:pRg st="1" end="1"/>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209"/>
                                        </p:tgtEl>
                                        <p:attrNameLst>
                                          <p:attrName>style.visibility</p:attrName>
                                        </p:attrNameLst>
                                      </p:cBhvr>
                                      <p:to>
                                        <p:strVal val="visible"/>
                                      </p:to>
                                    </p:set>
                                    <p:animEffect transition="in" filter="wipe(left)">
                                      <p:cBhvr>
                                        <p:cTn id="231" dur="500"/>
                                        <p:tgtEl>
                                          <p:spTgt spid="209"/>
                                        </p:tgtEl>
                                      </p:cBhvr>
                                    </p:animEffect>
                                  </p:childTnLst>
                                </p:cTn>
                              </p:par>
                              <p:par>
                                <p:cTn id="232" presetID="22" presetClass="entr" presetSubtype="8" fill="hold" grpId="0" nodeType="withEffect">
                                  <p:stCondLst>
                                    <p:cond delay="0"/>
                                  </p:stCondLst>
                                  <p:childTnLst>
                                    <p:set>
                                      <p:cBhvr>
                                        <p:cTn id="233" dur="1" fill="hold">
                                          <p:stCondLst>
                                            <p:cond delay="0"/>
                                          </p:stCondLst>
                                        </p:cTn>
                                        <p:tgtEl>
                                          <p:spTgt spid="282"/>
                                        </p:tgtEl>
                                        <p:attrNameLst>
                                          <p:attrName>style.visibility</p:attrName>
                                        </p:attrNameLst>
                                      </p:cBhvr>
                                      <p:to>
                                        <p:strVal val="visible"/>
                                      </p:to>
                                    </p:set>
                                    <p:animEffect transition="in" filter="wipe(left)">
                                      <p:cBhvr>
                                        <p:cTn id="234" dur="500"/>
                                        <p:tgtEl>
                                          <p:spTgt spid="282"/>
                                        </p:tgtEl>
                                      </p:cBhvr>
                                    </p:animEffect>
                                  </p:childTnLst>
                                </p:cTn>
                              </p:par>
                              <p:par>
                                <p:cTn id="235" presetID="22" presetClass="entr" presetSubtype="8" fill="hold" grpId="0" nodeType="withEffect">
                                  <p:stCondLst>
                                    <p:cond delay="0"/>
                                  </p:stCondLst>
                                  <p:childTnLst>
                                    <p:set>
                                      <p:cBhvr>
                                        <p:cTn id="236" dur="1" fill="hold">
                                          <p:stCondLst>
                                            <p:cond delay="0"/>
                                          </p:stCondLst>
                                        </p:cTn>
                                        <p:tgtEl>
                                          <p:spTgt spid="280"/>
                                        </p:tgtEl>
                                        <p:attrNameLst>
                                          <p:attrName>style.visibility</p:attrName>
                                        </p:attrNameLst>
                                      </p:cBhvr>
                                      <p:to>
                                        <p:strVal val="visible"/>
                                      </p:to>
                                    </p:set>
                                    <p:animEffect transition="in" filter="wipe(left)">
                                      <p:cBhvr>
                                        <p:cTn id="237" dur="500"/>
                                        <p:tgtEl>
                                          <p:spTgt spid="280"/>
                                        </p:tgtEl>
                                      </p:cBhvr>
                                    </p:animEffect>
                                  </p:childTnLst>
                                </p:cTn>
                              </p:par>
                              <p:par>
                                <p:cTn id="238" presetID="22" presetClass="entr" presetSubtype="8" fill="hold" grpId="0" nodeType="withEffect">
                                  <p:stCondLst>
                                    <p:cond delay="0"/>
                                  </p:stCondLst>
                                  <p:childTnLst>
                                    <p:set>
                                      <p:cBhvr>
                                        <p:cTn id="239" dur="1" fill="hold">
                                          <p:stCondLst>
                                            <p:cond delay="0"/>
                                          </p:stCondLst>
                                        </p:cTn>
                                        <p:tgtEl>
                                          <p:spTgt spid="275"/>
                                        </p:tgtEl>
                                        <p:attrNameLst>
                                          <p:attrName>style.visibility</p:attrName>
                                        </p:attrNameLst>
                                      </p:cBhvr>
                                      <p:to>
                                        <p:strVal val="visible"/>
                                      </p:to>
                                    </p:set>
                                    <p:animEffect transition="in" filter="wipe(left)">
                                      <p:cBhvr>
                                        <p:cTn id="240" dur="500"/>
                                        <p:tgtEl>
                                          <p:spTgt spid="275"/>
                                        </p:tgtEl>
                                      </p:cBhvr>
                                    </p:animEffect>
                                  </p:childTnLst>
                                </p:cTn>
                              </p:par>
                              <p:par>
                                <p:cTn id="241" presetID="22" presetClass="entr" presetSubtype="8" fill="hold" grpId="0" nodeType="withEffect">
                                  <p:stCondLst>
                                    <p:cond delay="0"/>
                                  </p:stCondLst>
                                  <p:childTnLst>
                                    <p:set>
                                      <p:cBhvr>
                                        <p:cTn id="242" dur="1" fill="hold">
                                          <p:stCondLst>
                                            <p:cond delay="0"/>
                                          </p:stCondLst>
                                        </p:cTn>
                                        <p:tgtEl>
                                          <p:spTgt spid="281"/>
                                        </p:tgtEl>
                                        <p:attrNameLst>
                                          <p:attrName>style.visibility</p:attrName>
                                        </p:attrNameLst>
                                      </p:cBhvr>
                                      <p:to>
                                        <p:strVal val="visible"/>
                                      </p:to>
                                    </p:set>
                                    <p:animEffect transition="in" filter="wipe(left)">
                                      <p:cBhvr>
                                        <p:cTn id="243" dur="500"/>
                                        <p:tgtEl>
                                          <p:spTgt spid="281"/>
                                        </p:tgtEl>
                                      </p:cBhvr>
                                    </p:animEffect>
                                  </p:childTnLst>
                                </p:cTn>
                              </p:par>
                              <p:par>
                                <p:cTn id="244" presetID="22" presetClass="entr" presetSubtype="8" fill="hold" grpId="0" nodeType="withEffect">
                                  <p:stCondLst>
                                    <p:cond delay="0"/>
                                  </p:stCondLst>
                                  <p:childTnLst>
                                    <p:set>
                                      <p:cBhvr>
                                        <p:cTn id="245" dur="1" fill="hold">
                                          <p:stCondLst>
                                            <p:cond delay="0"/>
                                          </p:stCondLst>
                                        </p:cTn>
                                        <p:tgtEl>
                                          <p:spTgt spid="279"/>
                                        </p:tgtEl>
                                        <p:attrNameLst>
                                          <p:attrName>style.visibility</p:attrName>
                                        </p:attrNameLst>
                                      </p:cBhvr>
                                      <p:to>
                                        <p:strVal val="visible"/>
                                      </p:to>
                                    </p:set>
                                    <p:animEffect transition="in" filter="wipe(left)">
                                      <p:cBhvr>
                                        <p:cTn id="246" dur="500"/>
                                        <p:tgtEl>
                                          <p:spTgt spid="279"/>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285"/>
                                        </p:tgtEl>
                                        <p:attrNameLst>
                                          <p:attrName>style.visibility</p:attrName>
                                        </p:attrNameLst>
                                      </p:cBhvr>
                                      <p:to>
                                        <p:strVal val="visible"/>
                                      </p:to>
                                    </p:set>
                                    <p:animEffect transition="in" filter="wipe(left)">
                                      <p:cBhvr>
                                        <p:cTn id="251" dur="500"/>
                                        <p:tgtEl>
                                          <p:spTgt spid="285"/>
                                        </p:tgtEl>
                                      </p:cBhvr>
                                    </p:animEffect>
                                  </p:childTnLst>
                                </p:cTn>
                              </p:par>
                              <p:par>
                                <p:cTn id="252" presetID="22" presetClass="entr" presetSubtype="8" fill="hold" grpId="0" nodeType="withEffect">
                                  <p:stCondLst>
                                    <p:cond delay="0"/>
                                  </p:stCondLst>
                                  <p:childTnLst>
                                    <p:set>
                                      <p:cBhvr>
                                        <p:cTn id="253" dur="1" fill="hold">
                                          <p:stCondLst>
                                            <p:cond delay="0"/>
                                          </p:stCondLst>
                                        </p:cTn>
                                        <p:tgtEl>
                                          <p:spTgt spid="286"/>
                                        </p:tgtEl>
                                        <p:attrNameLst>
                                          <p:attrName>style.visibility</p:attrName>
                                        </p:attrNameLst>
                                      </p:cBhvr>
                                      <p:to>
                                        <p:strVal val="visible"/>
                                      </p:to>
                                    </p:set>
                                    <p:animEffect transition="in" filter="wipe(left)">
                                      <p:cBhvr>
                                        <p:cTn id="254" dur="500"/>
                                        <p:tgtEl>
                                          <p:spTgt spid="286"/>
                                        </p:tgtEl>
                                      </p:cBhvr>
                                    </p:animEffect>
                                  </p:childTnLst>
                                </p:cTn>
                              </p:par>
                              <p:par>
                                <p:cTn id="255" presetID="22" presetClass="entr" presetSubtype="8" fill="hold" grpId="0" nodeType="withEffect">
                                  <p:stCondLst>
                                    <p:cond delay="0"/>
                                  </p:stCondLst>
                                  <p:childTnLst>
                                    <p:set>
                                      <p:cBhvr>
                                        <p:cTn id="256" dur="1" fill="hold">
                                          <p:stCondLst>
                                            <p:cond delay="0"/>
                                          </p:stCondLst>
                                        </p:cTn>
                                        <p:tgtEl>
                                          <p:spTgt spid="283"/>
                                        </p:tgtEl>
                                        <p:attrNameLst>
                                          <p:attrName>style.visibility</p:attrName>
                                        </p:attrNameLst>
                                      </p:cBhvr>
                                      <p:to>
                                        <p:strVal val="visible"/>
                                      </p:to>
                                    </p:set>
                                    <p:animEffect transition="in" filter="wipe(left)">
                                      <p:cBhvr>
                                        <p:cTn id="257" dur="500"/>
                                        <p:tgtEl>
                                          <p:spTgt spid="283"/>
                                        </p:tgtEl>
                                      </p:cBhvr>
                                    </p:animEffect>
                                  </p:childTnLst>
                                </p:cTn>
                              </p:par>
                              <p:par>
                                <p:cTn id="258" presetID="22" presetClass="entr" presetSubtype="8" fill="hold" grpId="0" nodeType="withEffect">
                                  <p:stCondLst>
                                    <p:cond delay="0"/>
                                  </p:stCondLst>
                                  <p:childTnLst>
                                    <p:set>
                                      <p:cBhvr>
                                        <p:cTn id="259" dur="1" fill="hold">
                                          <p:stCondLst>
                                            <p:cond delay="0"/>
                                          </p:stCondLst>
                                        </p:cTn>
                                        <p:tgtEl>
                                          <p:spTgt spid="284"/>
                                        </p:tgtEl>
                                        <p:attrNameLst>
                                          <p:attrName>style.visibility</p:attrName>
                                        </p:attrNameLst>
                                      </p:cBhvr>
                                      <p:to>
                                        <p:strVal val="visible"/>
                                      </p:to>
                                    </p:set>
                                    <p:animEffect transition="in" filter="wipe(left)">
                                      <p:cBhvr>
                                        <p:cTn id="260" dur="500"/>
                                        <p:tgtEl>
                                          <p:spTgt spid="284"/>
                                        </p:tgtEl>
                                      </p:cBhvr>
                                    </p:animEffect>
                                  </p:childTnLst>
                                </p:cTn>
                              </p:par>
                              <p:par>
                                <p:cTn id="261" presetID="22" presetClass="entr" presetSubtype="8" fill="hold" grpId="0" nodeType="withEffect">
                                  <p:stCondLst>
                                    <p:cond delay="0"/>
                                  </p:stCondLst>
                                  <p:childTnLst>
                                    <p:set>
                                      <p:cBhvr>
                                        <p:cTn id="262" dur="1" fill="hold">
                                          <p:stCondLst>
                                            <p:cond delay="0"/>
                                          </p:stCondLst>
                                        </p:cTn>
                                        <p:tgtEl>
                                          <p:spTgt spid="287"/>
                                        </p:tgtEl>
                                        <p:attrNameLst>
                                          <p:attrName>style.visibility</p:attrName>
                                        </p:attrNameLst>
                                      </p:cBhvr>
                                      <p:to>
                                        <p:strVal val="visible"/>
                                      </p:to>
                                    </p:set>
                                    <p:animEffect transition="in" filter="wipe(left)">
                                      <p:cBhvr>
                                        <p:cTn id="263" dur="500"/>
                                        <p:tgtEl>
                                          <p:spTgt spid="287"/>
                                        </p:tgtEl>
                                      </p:cBhvr>
                                    </p:animEffect>
                                  </p:childTnLst>
                                </p:cTn>
                              </p:par>
                              <p:par>
                                <p:cTn id="264" presetID="22" presetClass="entr" presetSubtype="8" fill="hold" grpId="0" nodeType="withEffect">
                                  <p:stCondLst>
                                    <p:cond delay="0"/>
                                  </p:stCondLst>
                                  <p:childTnLst>
                                    <p:set>
                                      <p:cBhvr>
                                        <p:cTn id="265" dur="1" fill="hold">
                                          <p:stCondLst>
                                            <p:cond delay="0"/>
                                          </p:stCondLst>
                                        </p:cTn>
                                        <p:tgtEl>
                                          <p:spTgt spid="288"/>
                                        </p:tgtEl>
                                        <p:attrNameLst>
                                          <p:attrName>style.visibility</p:attrName>
                                        </p:attrNameLst>
                                      </p:cBhvr>
                                      <p:to>
                                        <p:strVal val="visible"/>
                                      </p:to>
                                    </p:set>
                                    <p:animEffect transition="in" filter="wipe(left)">
                                      <p:cBhvr>
                                        <p:cTn id="266" dur="500"/>
                                        <p:tgtEl>
                                          <p:spTgt spid="288"/>
                                        </p:tgtEl>
                                      </p:cBhvr>
                                    </p:animEffect>
                                  </p:childTnLst>
                                </p:cTn>
                              </p:par>
                              <p:par>
                                <p:cTn id="267" presetID="22" presetClass="entr" presetSubtype="8" fill="hold" grpId="0" nodeType="withEffect">
                                  <p:stCondLst>
                                    <p:cond delay="0"/>
                                  </p:stCondLst>
                                  <p:childTnLst>
                                    <p:set>
                                      <p:cBhvr>
                                        <p:cTn id="268" dur="1" fill="hold">
                                          <p:stCondLst>
                                            <p:cond delay="0"/>
                                          </p:stCondLst>
                                        </p:cTn>
                                        <p:tgtEl>
                                          <p:spTgt spid="270"/>
                                        </p:tgtEl>
                                        <p:attrNameLst>
                                          <p:attrName>style.visibility</p:attrName>
                                        </p:attrNameLst>
                                      </p:cBhvr>
                                      <p:to>
                                        <p:strVal val="visible"/>
                                      </p:to>
                                    </p:set>
                                    <p:animEffect transition="in" filter="wipe(left)">
                                      <p:cBhvr>
                                        <p:cTn id="269" dur="500"/>
                                        <p:tgtEl>
                                          <p:spTgt spid="270"/>
                                        </p:tgtEl>
                                      </p:cBhvr>
                                    </p:animEffect>
                                  </p:childTnLst>
                                </p:cTn>
                              </p:par>
                              <p:par>
                                <p:cTn id="270" presetID="22" presetClass="entr" presetSubtype="8" fill="hold" grpId="0" nodeType="withEffect">
                                  <p:stCondLst>
                                    <p:cond delay="0"/>
                                  </p:stCondLst>
                                  <p:childTnLst>
                                    <p:set>
                                      <p:cBhvr>
                                        <p:cTn id="271" dur="1" fill="hold">
                                          <p:stCondLst>
                                            <p:cond delay="0"/>
                                          </p:stCondLst>
                                        </p:cTn>
                                        <p:tgtEl>
                                          <p:spTgt spid="1053"/>
                                        </p:tgtEl>
                                        <p:attrNameLst>
                                          <p:attrName>style.visibility</p:attrName>
                                        </p:attrNameLst>
                                      </p:cBhvr>
                                      <p:to>
                                        <p:strVal val="visible"/>
                                      </p:to>
                                    </p:set>
                                    <p:animEffect transition="in" filter="wipe(left)">
                                      <p:cBhvr>
                                        <p:cTn id="272" dur="500"/>
                                        <p:tgtEl>
                                          <p:spTgt spid="1053"/>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nodeType="clickEffect">
                                  <p:stCondLst>
                                    <p:cond delay="0"/>
                                  </p:stCondLst>
                                  <p:childTnLst>
                                    <p:set>
                                      <p:cBhvr>
                                        <p:cTn id="276" dur="1" fill="hold">
                                          <p:stCondLst>
                                            <p:cond delay="0"/>
                                          </p:stCondLst>
                                        </p:cTn>
                                        <p:tgtEl>
                                          <p:spTgt spid="212"/>
                                        </p:tgtEl>
                                        <p:attrNameLst>
                                          <p:attrName>style.visibility</p:attrName>
                                        </p:attrNameLst>
                                      </p:cBhvr>
                                      <p:to>
                                        <p:strVal val="visible"/>
                                      </p:to>
                                    </p:set>
                                    <p:animEffect transition="in" filter="wipe(left)">
                                      <p:cBhvr>
                                        <p:cTn id="277" dur="500"/>
                                        <p:tgtEl>
                                          <p:spTgt spid="212"/>
                                        </p:tgtEl>
                                      </p:cBhvr>
                                    </p:animEffect>
                                  </p:childTnLst>
                                </p:cTn>
                              </p:par>
                              <p:par>
                                <p:cTn id="278" presetID="22" presetClass="entr" presetSubtype="8" fill="hold" nodeType="withEffect">
                                  <p:stCondLst>
                                    <p:cond delay="0"/>
                                  </p:stCondLst>
                                  <p:childTnLst>
                                    <p:set>
                                      <p:cBhvr>
                                        <p:cTn id="279" dur="1" fill="hold">
                                          <p:stCondLst>
                                            <p:cond delay="0"/>
                                          </p:stCondLst>
                                        </p:cTn>
                                        <p:tgtEl>
                                          <p:spTgt spid="291"/>
                                        </p:tgtEl>
                                        <p:attrNameLst>
                                          <p:attrName>style.visibility</p:attrName>
                                        </p:attrNameLst>
                                      </p:cBhvr>
                                      <p:to>
                                        <p:strVal val="visible"/>
                                      </p:to>
                                    </p:set>
                                    <p:animEffect transition="in" filter="wipe(left)">
                                      <p:cBhvr>
                                        <p:cTn id="280" dur="500"/>
                                        <p:tgtEl>
                                          <p:spTgt spid="291"/>
                                        </p:tgtEl>
                                      </p:cBhvr>
                                    </p:animEffect>
                                  </p:childTnLst>
                                </p:cTn>
                              </p:par>
                              <p:par>
                                <p:cTn id="281" presetID="22" presetClass="entr" presetSubtype="8" fill="hold" grpId="0" nodeType="withEffect">
                                  <p:stCondLst>
                                    <p:cond delay="0"/>
                                  </p:stCondLst>
                                  <p:childTnLst>
                                    <p:set>
                                      <p:cBhvr>
                                        <p:cTn id="282" dur="1" fill="hold">
                                          <p:stCondLst>
                                            <p:cond delay="0"/>
                                          </p:stCondLst>
                                        </p:cTn>
                                        <p:tgtEl>
                                          <p:spTgt spid="398"/>
                                        </p:tgtEl>
                                        <p:attrNameLst>
                                          <p:attrName>style.visibility</p:attrName>
                                        </p:attrNameLst>
                                      </p:cBhvr>
                                      <p:to>
                                        <p:strVal val="visible"/>
                                      </p:to>
                                    </p:set>
                                    <p:animEffect transition="in" filter="wipe(left)">
                                      <p:cBhvr>
                                        <p:cTn id="283" dur="500"/>
                                        <p:tgtEl>
                                          <p:spTgt spid="398"/>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397"/>
                                        </p:tgtEl>
                                        <p:attrNameLst>
                                          <p:attrName>style.visibility</p:attrName>
                                        </p:attrNameLst>
                                      </p:cBhvr>
                                      <p:to>
                                        <p:strVal val="visible"/>
                                      </p:to>
                                    </p:set>
                                    <p:animEffect transition="in" filter="wipe(left)">
                                      <p:cBhvr>
                                        <p:cTn id="286" dur="500"/>
                                        <p:tgtEl>
                                          <p:spTgt spid="397"/>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nodeType="clickEffect">
                                  <p:stCondLst>
                                    <p:cond delay="0"/>
                                  </p:stCondLst>
                                  <p:childTnLst>
                                    <p:set>
                                      <p:cBhvr>
                                        <p:cTn id="290" dur="1" fill="hold">
                                          <p:stCondLst>
                                            <p:cond delay="0"/>
                                          </p:stCondLst>
                                        </p:cTn>
                                        <p:tgtEl>
                                          <p:spTgt spid="292"/>
                                        </p:tgtEl>
                                        <p:attrNameLst>
                                          <p:attrName>style.visibility</p:attrName>
                                        </p:attrNameLst>
                                      </p:cBhvr>
                                      <p:to>
                                        <p:strVal val="visible"/>
                                      </p:to>
                                    </p:set>
                                    <p:animEffect transition="in" filter="wipe(left)">
                                      <p:cBhvr>
                                        <p:cTn id="291" dur="500"/>
                                        <p:tgtEl>
                                          <p:spTgt spid="292"/>
                                        </p:tgtEl>
                                      </p:cBhvr>
                                    </p:animEffect>
                                  </p:childTnLst>
                                </p:cTn>
                              </p:par>
                              <p:par>
                                <p:cTn id="292" presetID="22" presetClass="entr" presetSubtype="8" fill="hold" nodeType="withEffect">
                                  <p:stCondLst>
                                    <p:cond delay="0"/>
                                  </p:stCondLst>
                                  <p:childTnLst>
                                    <p:set>
                                      <p:cBhvr>
                                        <p:cTn id="293" dur="1" fill="hold">
                                          <p:stCondLst>
                                            <p:cond delay="0"/>
                                          </p:stCondLst>
                                        </p:cTn>
                                        <p:tgtEl>
                                          <p:spTgt spid="213"/>
                                        </p:tgtEl>
                                        <p:attrNameLst>
                                          <p:attrName>style.visibility</p:attrName>
                                        </p:attrNameLst>
                                      </p:cBhvr>
                                      <p:to>
                                        <p:strVal val="visible"/>
                                      </p:to>
                                    </p:set>
                                    <p:animEffect transition="in" filter="wipe(left)">
                                      <p:cBhvr>
                                        <p:cTn id="294" dur="500"/>
                                        <p:tgtEl>
                                          <p:spTgt spid="213"/>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nodeType="clickEffect">
                                  <p:stCondLst>
                                    <p:cond delay="0"/>
                                  </p:stCondLst>
                                  <p:childTnLst>
                                    <p:set>
                                      <p:cBhvr>
                                        <p:cTn id="298" dur="1" fill="hold">
                                          <p:stCondLst>
                                            <p:cond delay="0"/>
                                          </p:stCondLst>
                                        </p:cTn>
                                        <p:tgtEl>
                                          <p:spTgt spid="214"/>
                                        </p:tgtEl>
                                        <p:attrNameLst>
                                          <p:attrName>style.visibility</p:attrName>
                                        </p:attrNameLst>
                                      </p:cBhvr>
                                      <p:to>
                                        <p:strVal val="visible"/>
                                      </p:to>
                                    </p:set>
                                    <p:animEffect transition="in" filter="wipe(left)">
                                      <p:cBhvr>
                                        <p:cTn id="299" dur="500"/>
                                        <p:tgtEl>
                                          <p:spTgt spid="214"/>
                                        </p:tgtEl>
                                      </p:cBhvr>
                                    </p:animEffect>
                                  </p:childTnLst>
                                </p:cTn>
                              </p:par>
                              <p:par>
                                <p:cTn id="300" presetID="22" presetClass="entr" presetSubtype="8" fill="hold" nodeType="withEffect">
                                  <p:stCondLst>
                                    <p:cond delay="0"/>
                                  </p:stCondLst>
                                  <p:childTnLst>
                                    <p:set>
                                      <p:cBhvr>
                                        <p:cTn id="301" dur="1" fill="hold">
                                          <p:stCondLst>
                                            <p:cond delay="0"/>
                                          </p:stCondLst>
                                        </p:cTn>
                                        <p:tgtEl>
                                          <p:spTgt spid="216"/>
                                        </p:tgtEl>
                                        <p:attrNameLst>
                                          <p:attrName>style.visibility</p:attrName>
                                        </p:attrNameLst>
                                      </p:cBhvr>
                                      <p:to>
                                        <p:strVal val="visible"/>
                                      </p:to>
                                    </p:set>
                                    <p:animEffect transition="in" filter="wipe(left)">
                                      <p:cBhvr>
                                        <p:cTn id="302" dur="500"/>
                                        <p:tgtEl>
                                          <p:spTgt spid="216"/>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nodeType="clickEffect">
                                  <p:stCondLst>
                                    <p:cond delay="0"/>
                                  </p:stCondLst>
                                  <p:childTnLst>
                                    <p:set>
                                      <p:cBhvr>
                                        <p:cTn id="306" dur="1" fill="hold">
                                          <p:stCondLst>
                                            <p:cond delay="0"/>
                                          </p:stCondLst>
                                        </p:cTn>
                                        <p:tgtEl>
                                          <p:spTgt spid="215"/>
                                        </p:tgtEl>
                                        <p:attrNameLst>
                                          <p:attrName>style.visibility</p:attrName>
                                        </p:attrNameLst>
                                      </p:cBhvr>
                                      <p:to>
                                        <p:strVal val="visible"/>
                                      </p:to>
                                    </p:set>
                                    <p:animEffect transition="in" filter="wipe(left)">
                                      <p:cBhvr>
                                        <p:cTn id="307" dur="500"/>
                                        <p:tgtEl>
                                          <p:spTgt spid="215"/>
                                        </p:tgtEl>
                                      </p:cBhvr>
                                    </p:animEffect>
                                  </p:childTnLst>
                                </p:cTn>
                              </p:par>
                              <p:par>
                                <p:cTn id="308" presetID="22" presetClass="entr" presetSubtype="8" fill="hold" grpId="0" nodeType="withEffect">
                                  <p:stCondLst>
                                    <p:cond delay="0"/>
                                  </p:stCondLst>
                                  <p:childTnLst>
                                    <p:set>
                                      <p:cBhvr>
                                        <p:cTn id="309" dur="1" fill="hold">
                                          <p:stCondLst>
                                            <p:cond delay="0"/>
                                          </p:stCondLst>
                                        </p:cTn>
                                        <p:tgtEl>
                                          <p:spTgt spid="1055"/>
                                        </p:tgtEl>
                                        <p:attrNameLst>
                                          <p:attrName>style.visibility</p:attrName>
                                        </p:attrNameLst>
                                      </p:cBhvr>
                                      <p:to>
                                        <p:strVal val="visible"/>
                                      </p:to>
                                    </p:set>
                                    <p:animEffect transition="in" filter="wipe(left)">
                                      <p:cBhvr>
                                        <p:cTn id="310" dur="500"/>
                                        <p:tgtEl>
                                          <p:spTgt spid="1055"/>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1054"/>
                                        </p:tgtEl>
                                        <p:attrNameLst>
                                          <p:attrName>style.visibility</p:attrName>
                                        </p:attrNameLst>
                                      </p:cBhvr>
                                      <p:to>
                                        <p:strVal val="visible"/>
                                      </p:to>
                                    </p:set>
                                    <p:animEffect transition="in" filter="wipe(left)">
                                      <p:cBhvr>
                                        <p:cTn id="315" dur="500"/>
                                        <p:tgtEl>
                                          <p:spTgt spid="105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4" fill="hold" nodeType="clickEffect">
                                  <p:stCondLst>
                                    <p:cond delay="0"/>
                                  </p:stCondLst>
                                  <p:childTnLst>
                                    <p:set>
                                      <p:cBhvr>
                                        <p:cTn id="319" dur="1" fill="hold">
                                          <p:stCondLst>
                                            <p:cond delay="0"/>
                                          </p:stCondLst>
                                        </p:cTn>
                                        <p:tgtEl>
                                          <p:spTgt spid="166"/>
                                        </p:tgtEl>
                                        <p:attrNameLst>
                                          <p:attrName>style.visibility</p:attrName>
                                        </p:attrNameLst>
                                      </p:cBhvr>
                                      <p:to>
                                        <p:strVal val="visible"/>
                                      </p:to>
                                    </p:set>
                                    <p:animEffect transition="in" filter="wipe(down)">
                                      <p:cBhvr>
                                        <p:cTn id="320" dur="500"/>
                                        <p:tgtEl>
                                          <p:spTgt spid="166"/>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1" nodeType="clickEffect">
                                  <p:stCondLst>
                                    <p:cond delay="0"/>
                                  </p:stCondLst>
                                  <p:childTnLst>
                                    <p:set>
                                      <p:cBhvr>
                                        <p:cTn id="324" dur="1" fill="hold">
                                          <p:stCondLst>
                                            <p:cond delay="0"/>
                                          </p:stCondLst>
                                        </p:cTn>
                                        <p:tgtEl>
                                          <p:spTgt spid="1054"/>
                                        </p:tgtEl>
                                        <p:attrNameLst>
                                          <p:attrName>style.visibility</p:attrName>
                                        </p:attrNameLst>
                                      </p:cBhvr>
                                      <p:to>
                                        <p:strVal val="visible"/>
                                      </p:to>
                                    </p:set>
                                    <p:animEffect transition="in" filter="wipe(left)">
                                      <p:cBhvr>
                                        <p:cTn id="325" dur="500"/>
                                        <p:tgtEl>
                                          <p:spTgt spid="1054"/>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nodeType="clickEffect">
                                  <p:stCondLst>
                                    <p:cond delay="0"/>
                                  </p:stCondLst>
                                  <p:childTnLst>
                                    <p:set>
                                      <p:cBhvr>
                                        <p:cTn id="329" dur="1" fill="hold">
                                          <p:stCondLst>
                                            <p:cond delay="0"/>
                                          </p:stCondLst>
                                        </p:cTn>
                                        <p:tgtEl>
                                          <p:spTgt spid="54"/>
                                        </p:tgtEl>
                                        <p:attrNameLst>
                                          <p:attrName>style.visibility</p:attrName>
                                        </p:attrNameLst>
                                      </p:cBhvr>
                                      <p:to>
                                        <p:strVal val="visible"/>
                                      </p:to>
                                    </p:set>
                                    <p:animEffect transition="in" filter="wipe(left)">
                                      <p:cBhvr>
                                        <p:cTn id="330" dur="500"/>
                                        <p:tgtEl>
                                          <p:spTgt spid="54"/>
                                        </p:tgtEl>
                                      </p:cBhvr>
                                    </p:animEffect>
                                  </p:childTnLst>
                                </p:cTn>
                              </p:par>
                              <p:par>
                                <p:cTn id="331" presetID="22" presetClass="entr" presetSubtype="8" fill="hold" grpId="0" nodeType="withEffect">
                                  <p:stCondLst>
                                    <p:cond delay="0"/>
                                  </p:stCondLst>
                                  <p:childTnLst>
                                    <p:set>
                                      <p:cBhvr>
                                        <p:cTn id="332" dur="1" fill="hold">
                                          <p:stCondLst>
                                            <p:cond delay="0"/>
                                          </p:stCondLst>
                                        </p:cTn>
                                        <p:tgtEl>
                                          <p:spTgt spid="47"/>
                                        </p:tgtEl>
                                        <p:attrNameLst>
                                          <p:attrName>style.visibility</p:attrName>
                                        </p:attrNameLst>
                                      </p:cBhvr>
                                      <p:to>
                                        <p:strVal val="visible"/>
                                      </p:to>
                                    </p:set>
                                    <p:animEffect transition="in" filter="wipe(left)">
                                      <p:cBhvr>
                                        <p:cTn id="333" dur="500"/>
                                        <p:tgtEl>
                                          <p:spTgt spid="47"/>
                                        </p:tgtEl>
                                      </p:cBhvr>
                                    </p:animEffect>
                                  </p:childTnLst>
                                </p:cTn>
                              </p:par>
                            </p:childTnLst>
                          </p:cTn>
                        </p:par>
                        <p:par>
                          <p:cTn id="334" fill="hold">
                            <p:stCondLst>
                              <p:cond delay="500"/>
                            </p:stCondLst>
                            <p:childTnLst>
                              <p:par>
                                <p:cTn id="335" presetID="22" presetClass="entr" presetSubtype="8" fill="hold" grpId="0" nodeType="afterEffect">
                                  <p:stCondLst>
                                    <p:cond delay="0"/>
                                  </p:stCondLst>
                                  <p:childTnLst>
                                    <p:set>
                                      <p:cBhvr>
                                        <p:cTn id="336" dur="1" fill="hold">
                                          <p:stCondLst>
                                            <p:cond delay="0"/>
                                          </p:stCondLst>
                                        </p:cTn>
                                        <p:tgtEl>
                                          <p:spTgt spid="85"/>
                                        </p:tgtEl>
                                        <p:attrNameLst>
                                          <p:attrName>style.visibility</p:attrName>
                                        </p:attrNameLst>
                                      </p:cBhvr>
                                      <p:to>
                                        <p:strVal val="visible"/>
                                      </p:to>
                                    </p:set>
                                    <p:animEffect transition="in" filter="wipe(left)">
                                      <p:cBhvr>
                                        <p:cTn id="337" dur="500"/>
                                        <p:tgtEl>
                                          <p:spTgt spid="85"/>
                                        </p:tgtEl>
                                      </p:cBhvr>
                                    </p:animEffect>
                                  </p:childTnLst>
                                </p:cTn>
                              </p:par>
                              <p:par>
                                <p:cTn id="338" presetID="22" presetClass="entr" presetSubtype="4" fill="hold" nodeType="withEffect">
                                  <p:stCondLst>
                                    <p:cond delay="0"/>
                                  </p:stCondLst>
                                  <p:childTnLst>
                                    <p:set>
                                      <p:cBhvr>
                                        <p:cTn id="339" dur="1" fill="hold">
                                          <p:stCondLst>
                                            <p:cond delay="0"/>
                                          </p:stCondLst>
                                        </p:cTn>
                                        <p:tgtEl>
                                          <p:spTgt spid="311"/>
                                        </p:tgtEl>
                                        <p:attrNameLst>
                                          <p:attrName>style.visibility</p:attrName>
                                        </p:attrNameLst>
                                      </p:cBhvr>
                                      <p:to>
                                        <p:strVal val="visible"/>
                                      </p:to>
                                    </p:set>
                                    <p:animEffect transition="in" filter="wipe(down)">
                                      <p:cBhvr>
                                        <p:cTn id="340" dur="500"/>
                                        <p:tgtEl>
                                          <p:spTgt spid="311"/>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nodeType="clickEffect">
                                  <p:stCondLst>
                                    <p:cond delay="0"/>
                                  </p:stCondLst>
                                  <p:childTnLst>
                                    <p:set>
                                      <p:cBhvr>
                                        <p:cTn id="344" dur="1" fill="hold">
                                          <p:stCondLst>
                                            <p:cond delay="0"/>
                                          </p:stCondLst>
                                        </p:cTn>
                                        <p:tgtEl>
                                          <p:spTgt spid="206">
                                            <p:txEl>
                                              <p:pRg st="2" end="2"/>
                                            </p:txEl>
                                          </p:spTgt>
                                        </p:tgtEl>
                                        <p:attrNameLst>
                                          <p:attrName>style.visibility</p:attrName>
                                        </p:attrNameLst>
                                      </p:cBhvr>
                                      <p:to>
                                        <p:strVal val="visible"/>
                                      </p:to>
                                    </p:set>
                                    <p:animEffect transition="in" filter="wipe(left)">
                                      <p:cBhvr>
                                        <p:cTn id="345" dur="500"/>
                                        <p:tgtEl>
                                          <p:spTgt spid="206">
                                            <p:txEl>
                                              <p:pRg st="2" end="2"/>
                                            </p:txEl>
                                          </p:spTgt>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2" fill="hold" nodeType="clickEffect">
                                  <p:stCondLst>
                                    <p:cond delay="0"/>
                                  </p:stCondLst>
                                  <p:childTnLst>
                                    <p:set>
                                      <p:cBhvr>
                                        <p:cTn id="349" dur="1" fill="hold">
                                          <p:stCondLst>
                                            <p:cond delay="0"/>
                                          </p:stCondLst>
                                        </p:cTn>
                                        <p:tgtEl>
                                          <p:spTgt spid="295"/>
                                        </p:tgtEl>
                                        <p:attrNameLst>
                                          <p:attrName>style.visibility</p:attrName>
                                        </p:attrNameLst>
                                      </p:cBhvr>
                                      <p:to>
                                        <p:strVal val="visible"/>
                                      </p:to>
                                    </p:set>
                                    <p:animEffect transition="in" filter="wipe(right)">
                                      <p:cBhvr>
                                        <p:cTn id="350" dur="500"/>
                                        <p:tgtEl>
                                          <p:spTgt spid="295"/>
                                        </p:tgtEl>
                                      </p:cBhvr>
                                    </p:animEffect>
                                  </p:childTnLst>
                                </p:cTn>
                              </p:par>
                              <p:par>
                                <p:cTn id="351" presetID="22" presetClass="entr" presetSubtype="2" fill="hold" nodeType="withEffect">
                                  <p:stCondLst>
                                    <p:cond delay="0"/>
                                  </p:stCondLst>
                                  <p:childTnLst>
                                    <p:set>
                                      <p:cBhvr>
                                        <p:cTn id="352" dur="1" fill="hold">
                                          <p:stCondLst>
                                            <p:cond delay="0"/>
                                          </p:stCondLst>
                                        </p:cTn>
                                        <p:tgtEl>
                                          <p:spTgt spid="232"/>
                                        </p:tgtEl>
                                        <p:attrNameLst>
                                          <p:attrName>style.visibility</p:attrName>
                                        </p:attrNameLst>
                                      </p:cBhvr>
                                      <p:to>
                                        <p:strVal val="visible"/>
                                      </p:to>
                                    </p:set>
                                    <p:animEffect transition="in" filter="wipe(right)">
                                      <p:cBhvr>
                                        <p:cTn id="353" dur="500"/>
                                        <p:tgtEl>
                                          <p:spTgt spid="232"/>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xit" presetSubtype="4" fill="hold" nodeType="clickEffect">
                                  <p:stCondLst>
                                    <p:cond delay="0"/>
                                  </p:stCondLst>
                                  <p:childTnLst>
                                    <p:animEffect transition="out" filter="wipe(down)">
                                      <p:cBhvr>
                                        <p:cTn id="357" dur="500"/>
                                        <p:tgtEl>
                                          <p:spTgt spid="295"/>
                                        </p:tgtEl>
                                      </p:cBhvr>
                                    </p:animEffect>
                                    <p:set>
                                      <p:cBhvr>
                                        <p:cTn id="358" dur="1" fill="hold">
                                          <p:stCondLst>
                                            <p:cond delay="499"/>
                                          </p:stCondLst>
                                        </p:cTn>
                                        <p:tgtEl>
                                          <p:spTgt spid="295"/>
                                        </p:tgtEl>
                                        <p:attrNameLst>
                                          <p:attrName>style.visibility</p:attrName>
                                        </p:attrNameLst>
                                      </p:cBhvr>
                                      <p:to>
                                        <p:strVal val="hidden"/>
                                      </p:to>
                                    </p:set>
                                  </p:childTnLst>
                                </p:cTn>
                              </p:par>
                              <p:par>
                                <p:cTn id="359" presetID="22" presetClass="exit" presetSubtype="4" fill="hold" nodeType="withEffect">
                                  <p:stCondLst>
                                    <p:cond delay="0"/>
                                  </p:stCondLst>
                                  <p:childTnLst>
                                    <p:animEffect transition="out" filter="wipe(down)">
                                      <p:cBhvr>
                                        <p:cTn id="360" dur="500"/>
                                        <p:tgtEl>
                                          <p:spTgt spid="232"/>
                                        </p:tgtEl>
                                      </p:cBhvr>
                                    </p:animEffect>
                                    <p:set>
                                      <p:cBhvr>
                                        <p:cTn id="361" dur="1" fill="hold">
                                          <p:stCondLst>
                                            <p:cond delay="499"/>
                                          </p:stCondLst>
                                        </p:cTn>
                                        <p:tgtEl>
                                          <p:spTgt spid="232"/>
                                        </p:tgtEl>
                                        <p:attrNameLst>
                                          <p:attrName>style.visibility</p:attrName>
                                        </p:attrNameLst>
                                      </p:cBhvr>
                                      <p:to>
                                        <p:strVal val="hidden"/>
                                      </p:to>
                                    </p:se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nodeType="clickEffect">
                                  <p:stCondLst>
                                    <p:cond delay="0"/>
                                  </p:stCondLst>
                                  <p:childTnLst>
                                    <p:set>
                                      <p:cBhvr>
                                        <p:cTn id="365" dur="1" fill="hold">
                                          <p:stCondLst>
                                            <p:cond delay="0"/>
                                          </p:stCondLst>
                                        </p:cTn>
                                        <p:tgtEl>
                                          <p:spTgt spid="1091"/>
                                        </p:tgtEl>
                                        <p:attrNameLst>
                                          <p:attrName>style.visibility</p:attrName>
                                        </p:attrNameLst>
                                      </p:cBhvr>
                                      <p:to>
                                        <p:strVal val="visible"/>
                                      </p:to>
                                    </p:set>
                                    <p:animEffect transition="in" filter="wipe(left)">
                                      <p:cBhvr>
                                        <p:cTn id="366" dur="500"/>
                                        <p:tgtEl>
                                          <p:spTgt spid="1091"/>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1" fill="hold" nodeType="clickEffect">
                                  <p:stCondLst>
                                    <p:cond delay="0"/>
                                  </p:stCondLst>
                                  <p:childTnLst>
                                    <p:set>
                                      <p:cBhvr>
                                        <p:cTn id="370" dur="1" fill="hold">
                                          <p:stCondLst>
                                            <p:cond delay="0"/>
                                          </p:stCondLst>
                                        </p:cTn>
                                        <p:tgtEl>
                                          <p:spTgt spid="1093"/>
                                        </p:tgtEl>
                                        <p:attrNameLst>
                                          <p:attrName>style.visibility</p:attrName>
                                        </p:attrNameLst>
                                      </p:cBhvr>
                                      <p:to>
                                        <p:strVal val="visible"/>
                                      </p:to>
                                    </p:set>
                                    <p:animEffect transition="in" filter="wipe(up)">
                                      <p:cBhvr>
                                        <p:cTn id="371" dur="500"/>
                                        <p:tgtEl>
                                          <p:spTgt spid="1093"/>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nodeType="clickEffect">
                                  <p:stCondLst>
                                    <p:cond delay="0"/>
                                  </p:stCondLst>
                                  <p:childTnLst>
                                    <p:set>
                                      <p:cBhvr>
                                        <p:cTn id="375" dur="1" fill="hold">
                                          <p:stCondLst>
                                            <p:cond delay="0"/>
                                          </p:stCondLst>
                                        </p:cTn>
                                        <p:tgtEl>
                                          <p:spTgt spid="1102"/>
                                        </p:tgtEl>
                                        <p:attrNameLst>
                                          <p:attrName>style.visibility</p:attrName>
                                        </p:attrNameLst>
                                      </p:cBhvr>
                                      <p:to>
                                        <p:strVal val="visible"/>
                                      </p:to>
                                    </p:set>
                                    <p:animEffect transition="in" filter="wipe(left)">
                                      <p:cBhvr>
                                        <p:cTn id="376" dur="500"/>
                                        <p:tgtEl>
                                          <p:spTgt spid="1102"/>
                                        </p:tgtEl>
                                      </p:cBhvr>
                                    </p:animEffect>
                                  </p:childTnLst>
                                </p:cTn>
                              </p:par>
                              <p:par>
                                <p:cTn id="377" presetID="22" presetClass="entr" presetSubtype="8" fill="hold" nodeType="withEffect">
                                  <p:stCondLst>
                                    <p:cond delay="0"/>
                                  </p:stCondLst>
                                  <p:childTnLst>
                                    <p:set>
                                      <p:cBhvr>
                                        <p:cTn id="378" dur="1" fill="hold">
                                          <p:stCondLst>
                                            <p:cond delay="0"/>
                                          </p:stCondLst>
                                        </p:cTn>
                                        <p:tgtEl>
                                          <p:spTgt spid="391"/>
                                        </p:tgtEl>
                                        <p:attrNameLst>
                                          <p:attrName>style.visibility</p:attrName>
                                        </p:attrNameLst>
                                      </p:cBhvr>
                                      <p:to>
                                        <p:strVal val="visible"/>
                                      </p:to>
                                    </p:set>
                                    <p:animEffect transition="in" filter="wipe(left)">
                                      <p:cBhvr>
                                        <p:cTn id="379" dur="500"/>
                                        <p:tgtEl>
                                          <p:spTgt spid="391"/>
                                        </p:tgtEl>
                                      </p:cBhvr>
                                    </p:animEffect>
                                  </p:childTnLst>
                                </p:cTn>
                              </p:par>
                              <p:par>
                                <p:cTn id="380" presetID="22" presetClass="entr" presetSubtype="8" fill="hold" nodeType="withEffect">
                                  <p:stCondLst>
                                    <p:cond delay="0"/>
                                  </p:stCondLst>
                                  <p:childTnLst>
                                    <p:set>
                                      <p:cBhvr>
                                        <p:cTn id="381" dur="1" fill="hold">
                                          <p:stCondLst>
                                            <p:cond delay="0"/>
                                          </p:stCondLst>
                                        </p:cTn>
                                        <p:tgtEl>
                                          <p:spTgt spid="392"/>
                                        </p:tgtEl>
                                        <p:attrNameLst>
                                          <p:attrName>style.visibility</p:attrName>
                                        </p:attrNameLst>
                                      </p:cBhvr>
                                      <p:to>
                                        <p:strVal val="visible"/>
                                      </p:to>
                                    </p:set>
                                    <p:animEffect transition="in" filter="wipe(left)">
                                      <p:cBhvr>
                                        <p:cTn id="382" dur="500"/>
                                        <p:tgtEl>
                                          <p:spTgt spid="392"/>
                                        </p:tgtEl>
                                      </p:cBhvr>
                                    </p:animEffect>
                                  </p:childTnLst>
                                </p:cTn>
                              </p:par>
                              <p:par>
                                <p:cTn id="383" presetID="22" presetClass="entr" presetSubtype="8" fill="hold" grpId="0" nodeType="withEffect">
                                  <p:stCondLst>
                                    <p:cond delay="0"/>
                                  </p:stCondLst>
                                  <p:childTnLst>
                                    <p:set>
                                      <p:cBhvr>
                                        <p:cTn id="384" dur="1" fill="hold">
                                          <p:stCondLst>
                                            <p:cond delay="0"/>
                                          </p:stCondLst>
                                        </p:cTn>
                                        <p:tgtEl>
                                          <p:spTgt spid="394"/>
                                        </p:tgtEl>
                                        <p:attrNameLst>
                                          <p:attrName>style.visibility</p:attrName>
                                        </p:attrNameLst>
                                      </p:cBhvr>
                                      <p:to>
                                        <p:strVal val="visible"/>
                                      </p:to>
                                    </p:set>
                                    <p:animEffect transition="in" filter="wipe(left)">
                                      <p:cBhvr>
                                        <p:cTn id="385" dur="500"/>
                                        <p:tgtEl>
                                          <p:spTgt spid="394"/>
                                        </p:tgtEl>
                                      </p:cBhvr>
                                    </p:animEffect>
                                  </p:childTnLst>
                                </p:cTn>
                              </p:par>
                              <p:par>
                                <p:cTn id="386" presetID="22" presetClass="entr" presetSubtype="8" fill="hold" grpId="0" nodeType="withEffect">
                                  <p:stCondLst>
                                    <p:cond delay="0"/>
                                  </p:stCondLst>
                                  <p:childTnLst>
                                    <p:set>
                                      <p:cBhvr>
                                        <p:cTn id="387" dur="1" fill="hold">
                                          <p:stCondLst>
                                            <p:cond delay="0"/>
                                          </p:stCondLst>
                                        </p:cTn>
                                        <p:tgtEl>
                                          <p:spTgt spid="1095"/>
                                        </p:tgtEl>
                                        <p:attrNameLst>
                                          <p:attrName>style.visibility</p:attrName>
                                        </p:attrNameLst>
                                      </p:cBhvr>
                                      <p:to>
                                        <p:strVal val="visible"/>
                                      </p:to>
                                    </p:set>
                                    <p:animEffect transition="in" filter="wipe(left)">
                                      <p:cBhvr>
                                        <p:cTn id="388" dur="500"/>
                                        <p:tgtEl>
                                          <p:spTgt spid="1095"/>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2" fill="hold" nodeType="clickEffect">
                                  <p:stCondLst>
                                    <p:cond delay="0"/>
                                  </p:stCondLst>
                                  <p:childTnLst>
                                    <p:set>
                                      <p:cBhvr>
                                        <p:cTn id="392" dur="1" fill="hold">
                                          <p:stCondLst>
                                            <p:cond delay="0"/>
                                          </p:stCondLst>
                                        </p:cTn>
                                        <p:tgtEl>
                                          <p:spTgt spid="1097"/>
                                        </p:tgtEl>
                                        <p:attrNameLst>
                                          <p:attrName>style.visibility</p:attrName>
                                        </p:attrNameLst>
                                      </p:cBhvr>
                                      <p:to>
                                        <p:strVal val="visible"/>
                                      </p:to>
                                    </p:set>
                                    <p:animEffect transition="in" filter="wipe(right)">
                                      <p:cBhvr>
                                        <p:cTn id="393" dur="500"/>
                                        <p:tgtEl>
                                          <p:spTgt spid="1097"/>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nodeType="clickEffect">
                                  <p:stCondLst>
                                    <p:cond delay="0"/>
                                  </p:stCondLst>
                                  <p:childTnLst>
                                    <p:set>
                                      <p:cBhvr>
                                        <p:cTn id="397" dur="1" fill="hold">
                                          <p:stCondLst>
                                            <p:cond delay="0"/>
                                          </p:stCondLst>
                                        </p:cTn>
                                        <p:tgtEl>
                                          <p:spTgt spid="206">
                                            <p:txEl>
                                              <p:pRg st="3" end="3"/>
                                            </p:txEl>
                                          </p:spTgt>
                                        </p:tgtEl>
                                        <p:attrNameLst>
                                          <p:attrName>style.visibility</p:attrName>
                                        </p:attrNameLst>
                                      </p:cBhvr>
                                      <p:to>
                                        <p:strVal val="visible"/>
                                      </p:to>
                                    </p:set>
                                    <p:animEffect transition="in" filter="wipe(left)">
                                      <p:cBhvr>
                                        <p:cTn id="398" dur="500"/>
                                        <p:tgtEl>
                                          <p:spTgt spid="206">
                                            <p:txEl>
                                              <p:pRg st="3" end="3"/>
                                            </p:txEl>
                                          </p:spTgt>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111"/>
                                        </p:tgtEl>
                                        <p:attrNameLst>
                                          <p:attrName>style.visibility</p:attrName>
                                        </p:attrNameLst>
                                      </p:cBhvr>
                                      <p:to>
                                        <p:strVal val="visible"/>
                                      </p:to>
                                    </p:set>
                                    <p:animEffect transition="in" filter="wipe(left)">
                                      <p:cBhvr>
                                        <p:cTn id="40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4" grpId="0"/>
      <p:bldP spid="5" grpId="0" animBg="1"/>
      <p:bldP spid="6" grpId="0"/>
      <p:bldP spid="23" grpId="0"/>
      <p:bldP spid="29" grpId="0"/>
      <p:bldP spid="44" grpId="0" animBg="1"/>
      <p:bldP spid="45" grpId="0"/>
      <p:bldP spid="47" grpId="0"/>
      <p:bldP spid="94" grpId="0"/>
      <p:bldP spid="1053" grpId="0" animBg="1"/>
      <p:bldP spid="1054" grpId="0"/>
      <p:bldP spid="1054" grpId="1"/>
      <p:bldP spid="1055" grpId="0"/>
      <p:bldP spid="102" grpId="0" animBg="1"/>
      <p:bldP spid="103" grpId="0"/>
      <p:bldP spid="1062" grpId="0"/>
      <p:bldP spid="1065" grpId="0"/>
      <p:bldP spid="81" grpId="0"/>
      <p:bldP spid="84" grpId="0"/>
      <p:bldP spid="85" grpId="0"/>
      <p:bldP spid="92" grpId="0" animBg="1"/>
      <p:bldP spid="168" grpId="0"/>
      <p:bldP spid="100" grpId="0" animBg="1"/>
      <p:bldP spid="173" grpId="0" animBg="1"/>
      <p:bldP spid="174" grpId="0" animBg="1"/>
      <p:bldP spid="121" grpId="0"/>
      <p:bldP spid="191" grpId="0"/>
      <p:bldP spid="192" grpId="0"/>
      <p:bldP spid="22" grpId="0"/>
      <p:bldP spid="251" grpId="0"/>
      <p:bldP spid="270" grpId="0"/>
      <p:bldP spid="275" grpId="0" animBg="1"/>
      <p:bldP spid="209" grpId="0"/>
      <p:bldP spid="279" grpId="0" animBg="1"/>
      <p:bldP spid="280" grpId="0"/>
      <p:bldP spid="281" grpId="0" animBg="1"/>
      <p:bldP spid="282" grpId="0"/>
      <p:bldP spid="283" grpId="0" animBg="1"/>
      <p:bldP spid="284" grpId="0"/>
      <p:bldP spid="285" grpId="0" animBg="1"/>
      <p:bldP spid="286" grpId="0"/>
      <p:bldP spid="287" grpId="0" animBg="1"/>
      <p:bldP spid="288" grpId="0"/>
      <p:bldP spid="227" grpId="0"/>
      <p:bldP spid="227" grpId="1"/>
      <p:bldP spid="1095" grpId="0" animBg="1"/>
      <p:bldP spid="394" grpId="0"/>
      <p:bldP spid="397" grpId="0" animBg="1"/>
      <p:bldP spid="398" grpId="0"/>
      <p:bldP spid="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Active Directory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48F294-5B17-007E-BB74-B8C4474F8648}"/>
              </a:ext>
            </a:extLst>
          </p:cNvPr>
          <p:cNvPicPr>
            <a:picLocks noChangeAspect="1"/>
          </p:cNvPicPr>
          <p:nvPr/>
        </p:nvPicPr>
        <p:blipFill>
          <a:blip r:embed="rId4"/>
          <a:stretch>
            <a:fillRect/>
          </a:stretch>
        </p:blipFill>
        <p:spPr>
          <a:xfrm>
            <a:off x="1542645" y="964558"/>
            <a:ext cx="9092248" cy="5004438"/>
          </a:xfrm>
          <a:prstGeom prst="rect">
            <a:avLst/>
          </a:prstGeom>
        </p:spPr>
      </p:pic>
    </p:spTree>
    <p:extLst>
      <p:ext uri="{BB962C8B-B14F-4D97-AF65-F5344CB8AC3E}">
        <p14:creationId xmlns:p14="http://schemas.microsoft.com/office/powerpoint/2010/main" val="182769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3677</TotalTime>
  <Words>1842</Words>
  <Application>Microsoft Office PowerPoint</Application>
  <PresentationFormat>Widescreen</PresentationFormat>
  <Paragraphs>251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Azure</vt:lpstr>
      <vt:lpstr>On Premise Active Directory</vt:lpstr>
      <vt:lpstr>On Premise Active Directory</vt:lpstr>
      <vt:lpstr>On Premise Active Directory</vt:lpstr>
      <vt:lpstr>On Premise Active Directory</vt:lpstr>
      <vt:lpstr>On Premise Active Directory</vt:lpstr>
      <vt:lpstr>Single-Sign-On</vt:lpstr>
      <vt:lpstr>Azure Active Directory</vt:lpstr>
      <vt:lpstr>Azure Active Directory</vt:lpstr>
      <vt:lpstr>Azure Active Directory</vt:lpstr>
      <vt:lpstr>Cloud Computing</vt:lpstr>
      <vt:lpstr>Clouds Models</vt:lpstr>
      <vt:lpstr>Cloud Models</vt:lpstr>
      <vt:lpstr>Azure Pricing</vt:lpstr>
      <vt:lpstr>Benefits of Cloud</vt:lpstr>
      <vt:lpstr>Cloud Services Models</vt:lpstr>
      <vt:lpstr>Azure Management Groups &amp; Subscriptions</vt:lpstr>
      <vt:lpstr>Azure Management Groups</vt:lpstr>
      <vt:lpstr>Options to buy subscriptions</vt:lpstr>
      <vt:lpstr>Azure RBAC Roles vs AD Roles</vt:lpstr>
      <vt:lpstr>Azure RBAC Roles vs AD Roles</vt:lpstr>
      <vt:lpstr>Azure RBAC</vt:lpstr>
      <vt:lpstr>Azure Groups ( Dynamic User Addition)</vt:lpstr>
      <vt:lpstr>Azure Groups ( Dynamic User Addition)</vt:lpstr>
      <vt:lpstr>Azure RBAC</vt:lpstr>
      <vt:lpstr>Azure SSPR</vt:lpstr>
      <vt:lpstr>Azure SSPR</vt:lpstr>
      <vt:lpstr>Azure SSPR</vt:lpstr>
      <vt:lpstr>Azure SSPR</vt:lpstr>
      <vt:lpstr>Azure SSPR</vt:lpstr>
      <vt:lpstr>Azure SSPR</vt:lpstr>
      <vt:lpstr>Azure SSPR</vt:lpstr>
      <vt:lpstr>Azure SSPR</vt:lpstr>
      <vt:lpstr>Azure Company Branding</vt:lpstr>
      <vt:lpstr>Azure Company Branding</vt:lpstr>
      <vt:lpstr>Azure Policy</vt:lpstr>
      <vt:lpstr>Azure Regions</vt:lpstr>
      <vt:lpstr>Azure Availability Zones</vt:lpstr>
      <vt:lpstr>Azure Availability Zones</vt:lpstr>
      <vt:lpstr>Azure Paired Regions</vt:lpstr>
      <vt:lpstr>Azure Paired Regions</vt:lpstr>
      <vt:lpstr>Azure Clouds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240</cp:revision>
  <dcterms:created xsi:type="dcterms:W3CDTF">2022-07-11T01:53:19Z</dcterms:created>
  <dcterms:modified xsi:type="dcterms:W3CDTF">2022-07-28T14:15:55Z</dcterms:modified>
</cp:coreProperties>
</file>