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50" r:id="rId2"/>
    <p:sldId id="608" r:id="rId3"/>
    <p:sldId id="645" r:id="rId4"/>
    <p:sldId id="617" r:id="rId5"/>
    <p:sldId id="644" r:id="rId6"/>
    <p:sldId id="513" r:id="rId7"/>
    <p:sldId id="648" r:id="rId8"/>
    <p:sldId id="643" r:id="rId9"/>
    <p:sldId id="641" r:id="rId10"/>
    <p:sldId id="633" r:id="rId11"/>
    <p:sldId id="634" r:id="rId12"/>
    <p:sldId id="518" r:id="rId13"/>
    <p:sldId id="632" r:id="rId14"/>
    <p:sldId id="647" r:id="rId15"/>
    <p:sldId id="642" r:id="rId16"/>
    <p:sldId id="649" r:id="rId17"/>
    <p:sldId id="635" r:id="rId18"/>
    <p:sldId id="636" r:id="rId19"/>
    <p:sldId id="638" r:id="rId20"/>
    <p:sldId id="637" r:id="rId21"/>
    <p:sldId id="639" r:id="rId22"/>
    <p:sldId id="640" r:id="rId23"/>
    <p:sldId id="651" r:id="rId24"/>
    <p:sldId id="626" r:id="rId25"/>
    <p:sldId id="621" r:id="rId26"/>
    <p:sldId id="623" r:id="rId27"/>
    <p:sldId id="624" r:id="rId28"/>
    <p:sldId id="625" r:id="rId29"/>
    <p:sldId id="619" r:id="rId30"/>
    <p:sldId id="627" r:id="rId31"/>
    <p:sldId id="620" r:id="rId32"/>
    <p:sldId id="630" r:id="rId33"/>
    <p:sldId id="631" r:id="rId34"/>
    <p:sldId id="646" r:id="rId35"/>
    <p:sldId id="62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indra vedula" initials="pv" lastIdx="1" clrIdx="0">
    <p:extLst>
      <p:ext uri="{19B8F6BF-5375-455C-9EA6-DF929625EA0E}">
        <p15:presenceInfo xmlns:p15="http://schemas.microsoft.com/office/powerpoint/2012/main" userId="phanindra vedu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3842" autoAdjust="0"/>
  </p:normalViewPr>
  <p:slideViewPr>
    <p:cSldViewPr snapToGrid="0">
      <p:cViewPr varScale="1">
        <p:scale>
          <a:sx n="63" d="100"/>
          <a:sy n="63" d="100"/>
        </p:scale>
        <p:origin x="6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13E4-0E30-BE00-5BCE-953A177E23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B29AA-33B7-B1D1-92BF-9B6DD8692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7274A4DD-024E-1C6D-A9ED-90A51CE38343}"/>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5" name="Footer Placeholder 4">
            <a:extLst>
              <a:ext uri="{FF2B5EF4-FFF2-40B4-BE49-F238E27FC236}">
                <a16:creationId xmlns:a16="http://schemas.microsoft.com/office/drawing/2014/main" id="{095FE55D-D334-3CC7-B0D5-79DC59DB0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9EA17-BB7B-A950-9241-68510F28FDBE}"/>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8381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9D23-BC3C-3E4E-5909-83BF36F90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93FBF-A602-D2CC-4376-033ABA432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B71BC-538D-6B14-A468-1AD44E04301B}"/>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5" name="Footer Placeholder 4">
            <a:extLst>
              <a:ext uri="{FF2B5EF4-FFF2-40B4-BE49-F238E27FC236}">
                <a16:creationId xmlns:a16="http://schemas.microsoft.com/office/drawing/2014/main" id="{E60A9CF5-7D21-2393-6ADE-D68A5A453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585F7-AB21-F94F-3531-115E15218C71}"/>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78831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311A2-FF58-8373-2797-2FC38B4A5F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9EDB9-631F-425B-DFA1-661132F77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C588E-850C-9998-76D5-11D3D23A10C5}"/>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5" name="Footer Placeholder 4">
            <a:extLst>
              <a:ext uri="{FF2B5EF4-FFF2-40B4-BE49-F238E27FC236}">
                <a16:creationId xmlns:a16="http://schemas.microsoft.com/office/drawing/2014/main" id="{8ED55717-EC60-F5E3-0593-8C37373FC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FDF57-11D4-D7AE-CA9D-3740D98E655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2857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C61D-D485-76A5-BEA5-460896DFC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B93D1-6703-29D0-E490-1FC29FFCE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84B1C-F6D4-3D91-BE04-EA5883F63296}"/>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5" name="Footer Placeholder 4">
            <a:extLst>
              <a:ext uri="{FF2B5EF4-FFF2-40B4-BE49-F238E27FC236}">
                <a16:creationId xmlns:a16="http://schemas.microsoft.com/office/drawing/2014/main" id="{2914D68E-B4AE-0AC9-D1C7-A3FBFE86C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50965-ABEE-59E1-A490-009BCB567D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55743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F823-5D3F-1850-7FE3-63BDF27A4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27B69-CB94-EDA0-A3E3-60DAA15F1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FA8A0-7644-CCFB-4139-3C11C7F76F74}"/>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5" name="Footer Placeholder 4">
            <a:extLst>
              <a:ext uri="{FF2B5EF4-FFF2-40B4-BE49-F238E27FC236}">
                <a16:creationId xmlns:a16="http://schemas.microsoft.com/office/drawing/2014/main" id="{F7C53963-257C-2B6F-5090-9A439F419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B8F3E-E90C-9F8E-3BD0-D977796C42FC}"/>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33933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678-55B8-ACAD-E95F-8BFC5764C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F18242-F759-7A45-D370-A430C77E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CFFE6-B1C3-7B0C-FD8B-30447F8EA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73791-4D65-B621-0607-C5FD966953CD}"/>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6" name="Footer Placeholder 5">
            <a:extLst>
              <a:ext uri="{FF2B5EF4-FFF2-40B4-BE49-F238E27FC236}">
                <a16:creationId xmlns:a16="http://schemas.microsoft.com/office/drawing/2014/main" id="{BAB85709-AB69-C583-BC22-DD2CA7D23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F5FB1E-88C5-4B9E-9658-ABFFA00B053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364264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B829-FF4A-C32E-23B9-D1E1431021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7E82C2-A5BB-2312-DFEC-28D92E1A9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9044F-B347-0796-2C0C-0A891004E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A35056-EA27-2DA2-60ED-0006F8817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6318C-BD07-B390-FDCB-3CEA6910F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EB211-1B26-19F0-91CA-423E0A1E7D14}"/>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8" name="Footer Placeholder 7">
            <a:extLst>
              <a:ext uri="{FF2B5EF4-FFF2-40B4-BE49-F238E27FC236}">
                <a16:creationId xmlns:a16="http://schemas.microsoft.com/office/drawing/2014/main" id="{6440BE3B-ED1D-47B2-78A6-F3E38F6A4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C662E-4395-2111-2D1E-53812BB2B013}"/>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2902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A861-5AC7-3600-459A-D22CA859A3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9E2BE9-856F-2B34-E9F0-5F899F2BDF51}"/>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4" name="Footer Placeholder 3">
            <a:extLst>
              <a:ext uri="{FF2B5EF4-FFF2-40B4-BE49-F238E27FC236}">
                <a16:creationId xmlns:a16="http://schemas.microsoft.com/office/drawing/2014/main" id="{A2C32101-04C0-26AB-C3DA-2E6C75630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30FB14-07DB-5077-3F57-CC606892FC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80001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EEBEE-8A77-FE75-D8FF-C309F109BFDC}"/>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3" name="Footer Placeholder 2">
            <a:extLst>
              <a:ext uri="{FF2B5EF4-FFF2-40B4-BE49-F238E27FC236}">
                <a16:creationId xmlns:a16="http://schemas.microsoft.com/office/drawing/2014/main" id="{BAE105C9-6E8B-D3D6-90FB-667F6DE6E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1D0DE3-BB4E-93D3-8399-8FF25BF7E44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3674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F134-E125-94F4-5A16-122A3F0C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0F8199-D697-EC61-A187-CA583C2EA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8C0A3-FF84-29D5-F6AC-2A437CFE5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15FE5-7AB2-FF4B-91D4-89DBD4FFFF6B}"/>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6" name="Footer Placeholder 5">
            <a:extLst>
              <a:ext uri="{FF2B5EF4-FFF2-40B4-BE49-F238E27FC236}">
                <a16:creationId xmlns:a16="http://schemas.microsoft.com/office/drawing/2014/main" id="{E2D39500-8ADD-6E77-1AAF-7E1479C1E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0550B-80A2-FEEE-994F-5C9D3CED3DB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0773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2103-39B8-0D4F-21CD-9BD3EB29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DC7A3E-A9CA-1733-1AE0-C925081F8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B2D49C-AD26-B4EF-5D3A-E978F148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11CE9-07E5-939F-4510-CF9FFBCABC83}"/>
              </a:ext>
            </a:extLst>
          </p:cNvPr>
          <p:cNvSpPr>
            <a:spLocks noGrp="1"/>
          </p:cNvSpPr>
          <p:nvPr>
            <p:ph type="dt" sz="half" idx="10"/>
          </p:nvPr>
        </p:nvSpPr>
        <p:spPr/>
        <p:txBody>
          <a:bodyPr/>
          <a:lstStyle/>
          <a:p>
            <a:fld id="{52BC7A89-8329-4784-B9FF-929001A0192E}" type="datetimeFigureOut">
              <a:rPr lang="en-IN" smtClean="0"/>
              <a:t>13-08-2022</a:t>
            </a:fld>
            <a:endParaRPr lang="en-IN"/>
          </a:p>
        </p:txBody>
      </p:sp>
      <p:sp>
        <p:nvSpPr>
          <p:cNvPr id="6" name="Footer Placeholder 5">
            <a:extLst>
              <a:ext uri="{FF2B5EF4-FFF2-40B4-BE49-F238E27FC236}">
                <a16:creationId xmlns:a16="http://schemas.microsoft.com/office/drawing/2014/main" id="{0ED3599E-20E1-36FE-7F70-3C00132CE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5AA5D4-2A1A-D04F-D301-468731CF12B4}"/>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59463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2582-919C-7295-6606-5BBF42D09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E2C12-EA06-F918-F702-40E465DBB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E7FC1BD-C037-3F7B-697B-BBC2234DC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7A89-8329-4784-B9FF-929001A0192E}" type="datetimeFigureOut">
              <a:rPr lang="en-IN" smtClean="0"/>
              <a:t>13-08-2022</a:t>
            </a:fld>
            <a:endParaRPr lang="en-IN"/>
          </a:p>
        </p:txBody>
      </p:sp>
      <p:sp>
        <p:nvSpPr>
          <p:cNvPr id="5" name="Footer Placeholder 4">
            <a:extLst>
              <a:ext uri="{FF2B5EF4-FFF2-40B4-BE49-F238E27FC236}">
                <a16:creationId xmlns:a16="http://schemas.microsoft.com/office/drawing/2014/main" id="{344B88B3-7A93-7A02-E342-073DC789B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403827-B089-1943-5D9D-6EF6342F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CB875-6AFA-4272-B41C-AD50FDEBFE96}" type="slidenum">
              <a:rPr lang="en-IN" smtClean="0"/>
              <a:t>‹#›</a:t>
            </a:fld>
            <a:endParaRPr lang="en-IN"/>
          </a:p>
        </p:txBody>
      </p:sp>
    </p:spTree>
    <p:extLst>
      <p:ext uri="{BB962C8B-B14F-4D97-AF65-F5344CB8AC3E}">
        <p14:creationId xmlns:p14="http://schemas.microsoft.com/office/powerpoint/2010/main" val="317096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www.contoso.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6.jpe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3981132" y="2784476"/>
            <a:ext cx="5335588" cy="644524"/>
          </a:xfrm>
        </p:spPr>
        <p:txBody>
          <a:bodyPr>
            <a:normAutofit fontScale="90000"/>
          </a:bodyPr>
          <a:lstStyle/>
          <a:p>
            <a:r>
              <a:rPr lang="en-IN" b="1" dirty="0">
                <a:solidFill>
                  <a:srgbClr val="002060"/>
                </a:solidFill>
              </a:rPr>
              <a:t>Azure Network Services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6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1231F8F-6E23-C7B6-FD12-B1AE31EFDCA1}"/>
              </a:ext>
            </a:extLst>
          </p:cNvPr>
          <p:cNvSpPr txBox="1"/>
          <p:nvPr/>
        </p:nvSpPr>
        <p:spPr>
          <a:xfrm>
            <a:off x="295275" y="964558"/>
            <a:ext cx="11355633" cy="5262979"/>
          </a:xfrm>
          <a:prstGeom prst="rect">
            <a:avLst/>
          </a:prstGeom>
          <a:noFill/>
        </p:spPr>
        <p:txBody>
          <a:bodyPr wrap="square">
            <a:spAutoFit/>
          </a:bodyPr>
          <a:lstStyle/>
          <a:p>
            <a:pPr algn="l"/>
            <a:r>
              <a:rPr lang="en-US" sz="1400" b="1" i="0" dirty="0">
                <a:solidFill>
                  <a:srgbClr val="171717"/>
                </a:solidFill>
                <a:effectLst/>
              </a:rPr>
              <a:t>NAT rules</a:t>
            </a:r>
          </a:p>
          <a:p>
            <a:pPr algn="l"/>
            <a:r>
              <a:rPr lang="en-US" sz="1400" b="0" i="0" dirty="0">
                <a:solidFill>
                  <a:srgbClr val="171717"/>
                </a:solidFill>
                <a:effectLst/>
              </a:rPr>
              <a:t>You can configure Azure Firewall Destination Network Address Translation (DNAT) to translate and filter inbound traffic to your subnets. Each rule in the NAT rule collection is used to translate your firewall public IP and port to a private IP and port. Scenarios where NAT rules might be helpful are publishing SSH, RDP, or non-HTTP/S applications to the Internet. A NAT rule that routes traffic must be accompanied by a matching network rule to allow the traffic. Configuration settings include:</a:t>
            </a:r>
          </a:p>
          <a:p>
            <a:pPr algn="l">
              <a:buFont typeface="Arial" panose="020B0604020202020204" pitchFamily="34" charset="0"/>
              <a:buChar char="•"/>
            </a:pPr>
            <a:r>
              <a:rPr lang="en-US" sz="1400" b="1" i="0" dirty="0">
                <a:solidFill>
                  <a:srgbClr val="171717"/>
                </a:solidFill>
                <a:effectLst/>
              </a:rPr>
              <a:t>Name</a:t>
            </a:r>
            <a:r>
              <a:rPr lang="en-US" sz="1400" b="0" i="0" dirty="0">
                <a:solidFill>
                  <a:srgbClr val="171717"/>
                </a:solidFill>
                <a:effectLst/>
              </a:rPr>
              <a:t>: A label for the rule.</a:t>
            </a:r>
          </a:p>
          <a:p>
            <a:pPr algn="l">
              <a:buFont typeface="Arial" panose="020B0604020202020204" pitchFamily="34" charset="0"/>
              <a:buChar char="•"/>
            </a:pPr>
            <a:r>
              <a:rPr lang="en-US" sz="1400" b="1" i="0" dirty="0">
                <a:solidFill>
                  <a:srgbClr val="171717"/>
                </a:solidFill>
                <a:effectLst/>
              </a:rPr>
              <a:t>Protocol</a:t>
            </a:r>
            <a:r>
              <a:rPr lang="en-US" sz="1400" b="0" i="0" dirty="0">
                <a:solidFill>
                  <a:srgbClr val="171717"/>
                </a:solidFill>
                <a:effectLst/>
              </a:rPr>
              <a:t>: TCP or UDP.</a:t>
            </a:r>
          </a:p>
          <a:p>
            <a:pPr algn="l">
              <a:buFont typeface="Arial" panose="020B0604020202020204" pitchFamily="34" charset="0"/>
              <a:buChar char="•"/>
            </a:pPr>
            <a:r>
              <a:rPr lang="en-US" sz="1400" b="1" i="0" dirty="0">
                <a:solidFill>
                  <a:srgbClr val="171717"/>
                </a:solidFill>
                <a:effectLst/>
              </a:rPr>
              <a:t>Source Address</a:t>
            </a:r>
            <a:r>
              <a:rPr lang="en-US" sz="1400" b="0" i="0" dirty="0">
                <a:solidFill>
                  <a:srgbClr val="171717"/>
                </a:solidFill>
                <a:effectLst/>
              </a:rPr>
              <a:t>: * (Internet), a specific Internet address, or a CIDR block.</a:t>
            </a:r>
          </a:p>
          <a:p>
            <a:pPr algn="l">
              <a:buFont typeface="Arial" panose="020B0604020202020204" pitchFamily="34" charset="0"/>
              <a:buChar char="•"/>
            </a:pPr>
            <a:r>
              <a:rPr lang="en-US" sz="1400" b="1" i="0" dirty="0">
                <a:solidFill>
                  <a:srgbClr val="171717"/>
                </a:solidFill>
                <a:effectLst/>
              </a:rPr>
              <a:t>Destination Address</a:t>
            </a:r>
            <a:r>
              <a:rPr lang="en-US" sz="1400" b="0" i="0" dirty="0">
                <a:solidFill>
                  <a:srgbClr val="171717"/>
                </a:solidFill>
                <a:effectLst/>
              </a:rPr>
              <a:t>: The external address of the firewall that the rule will inspect.</a:t>
            </a:r>
          </a:p>
          <a:p>
            <a:pPr algn="l">
              <a:buFont typeface="Arial" panose="020B0604020202020204" pitchFamily="34" charset="0"/>
              <a:buChar char="•"/>
            </a:pPr>
            <a:r>
              <a:rPr lang="en-US" sz="1400" b="1" i="0" dirty="0">
                <a:solidFill>
                  <a:srgbClr val="171717"/>
                </a:solidFill>
                <a:effectLst/>
              </a:rPr>
              <a:t>Destination Ports</a:t>
            </a:r>
            <a:r>
              <a:rPr lang="en-US" sz="1400" b="0" i="0" dirty="0">
                <a:solidFill>
                  <a:srgbClr val="171717"/>
                </a:solidFill>
                <a:effectLst/>
              </a:rPr>
              <a:t>: The TCP or UDP ports that the rule will listen to on the external IP address of the firewall.</a:t>
            </a:r>
          </a:p>
          <a:p>
            <a:pPr algn="l">
              <a:buFont typeface="Arial" panose="020B0604020202020204" pitchFamily="34" charset="0"/>
              <a:buChar char="•"/>
            </a:pPr>
            <a:r>
              <a:rPr lang="en-US" sz="1400" b="1" i="0" dirty="0">
                <a:solidFill>
                  <a:srgbClr val="171717"/>
                </a:solidFill>
                <a:effectLst/>
              </a:rPr>
              <a:t>Translated Address</a:t>
            </a:r>
            <a:r>
              <a:rPr lang="en-US" sz="1400" b="0" i="0" dirty="0">
                <a:solidFill>
                  <a:srgbClr val="171717"/>
                </a:solidFill>
                <a:effectLst/>
              </a:rPr>
              <a:t>: The IP address of the service (virtual machine, internal load balancer, and so on) that privately hosts or presents the service.</a:t>
            </a:r>
          </a:p>
          <a:p>
            <a:pPr algn="l">
              <a:buFont typeface="Arial" panose="020B0604020202020204" pitchFamily="34" charset="0"/>
              <a:buChar char="•"/>
            </a:pPr>
            <a:r>
              <a:rPr lang="en-US" sz="1400" b="1" i="0" dirty="0">
                <a:solidFill>
                  <a:srgbClr val="171717"/>
                </a:solidFill>
                <a:effectLst/>
              </a:rPr>
              <a:t>Translated Port</a:t>
            </a:r>
            <a:r>
              <a:rPr lang="en-US" sz="1400" b="0" i="0" dirty="0">
                <a:solidFill>
                  <a:srgbClr val="171717"/>
                </a:solidFill>
                <a:effectLst/>
              </a:rPr>
              <a:t>: The port that the inbound traffic will be routed to by the Azure Firewall.</a:t>
            </a:r>
          </a:p>
          <a:p>
            <a:pPr algn="l">
              <a:buFont typeface="Arial" panose="020B0604020202020204" pitchFamily="34" charset="0"/>
              <a:buChar char="•"/>
            </a:pPr>
            <a:endParaRPr lang="en-US" sz="1400" dirty="0">
              <a:solidFill>
                <a:srgbClr val="171717"/>
              </a:solidFill>
            </a:endParaRPr>
          </a:p>
          <a:p>
            <a:pPr algn="l"/>
            <a:r>
              <a:rPr lang="en-US" sz="1400" b="1" i="0" dirty="0">
                <a:solidFill>
                  <a:srgbClr val="171717"/>
                </a:solidFill>
                <a:effectLst/>
              </a:rPr>
              <a:t>Network rules</a:t>
            </a:r>
          </a:p>
          <a:p>
            <a:pPr algn="l"/>
            <a:endParaRPr lang="en-US" sz="1400" b="1" i="0" dirty="0">
              <a:solidFill>
                <a:srgbClr val="171717"/>
              </a:solidFill>
              <a:effectLst/>
            </a:endParaRPr>
          </a:p>
          <a:p>
            <a:pPr algn="l"/>
            <a:r>
              <a:rPr lang="en-US" sz="1400" b="0" i="0" dirty="0">
                <a:solidFill>
                  <a:srgbClr val="171717"/>
                </a:solidFill>
                <a:effectLst/>
              </a:rPr>
              <a:t>Any non-HTTP/S traffic that will be allowed to flow through the firewall must have a network rule. For example, if resources in one subnet must communicate with resources in another subnet, then you would configure a network rule from the source to the destination. Configuration settings include:</a:t>
            </a:r>
          </a:p>
          <a:p>
            <a:pPr algn="l">
              <a:buFont typeface="Arial" panose="020B0604020202020204" pitchFamily="34" charset="0"/>
              <a:buChar char="•"/>
            </a:pPr>
            <a:r>
              <a:rPr lang="en-US" sz="1400" b="1" i="0" dirty="0">
                <a:solidFill>
                  <a:srgbClr val="171717"/>
                </a:solidFill>
                <a:effectLst/>
              </a:rPr>
              <a:t>Name</a:t>
            </a:r>
            <a:r>
              <a:rPr lang="en-US" sz="1400" b="0" i="0" dirty="0">
                <a:solidFill>
                  <a:srgbClr val="171717"/>
                </a:solidFill>
                <a:effectLst/>
              </a:rPr>
              <a:t>: A friendly label for the rule.</a:t>
            </a:r>
          </a:p>
          <a:p>
            <a:pPr algn="l">
              <a:buFont typeface="Arial" panose="020B0604020202020204" pitchFamily="34" charset="0"/>
              <a:buChar char="•"/>
            </a:pPr>
            <a:r>
              <a:rPr lang="en-US" sz="1400" b="1" i="0" dirty="0">
                <a:solidFill>
                  <a:srgbClr val="171717"/>
                </a:solidFill>
                <a:effectLst/>
              </a:rPr>
              <a:t>Protocol</a:t>
            </a:r>
            <a:r>
              <a:rPr lang="en-US" sz="1400" b="0" i="0" dirty="0">
                <a:solidFill>
                  <a:srgbClr val="171717"/>
                </a:solidFill>
                <a:effectLst/>
              </a:rPr>
              <a:t>: TCP, UDP, ICMP (ping and traceroute) or Any.</a:t>
            </a:r>
          </a:p>
          <a:p>
            <a:pPr algn="l">
              <a:buFont typeface="Arial" panose="020B0604020202020204" pitchFamily="34" charset="0"/>
              <a:buChar char="•"/>
            </a:pPr>
            <a:r>
              <a:rPr lang="en-US" sz="1400" b="1" i="0" dirty="0">
                <a:solidFill>
                  <a:srgbClr val="171717"/>
                </a:solidFill>
                <a:effectLst/>
              </a:rPr>
              <a:t>Source Address</a:t>
            </a:r>
            <a:r>
              <a:rPr lang="en-US" sz="1400" b="0" i="0" dirty="0">
                <a:solidFill>
                  <a:srgbClr val="171717"/>
                </a:solidFill>
                <a:effectLst/>
              </a:rPr>
              <a:t>: The address or CIDR block of the source.</a:t>
            </a:r>
          </a:p>
          <a:p>
            <a:pPr algn="l">
              <a:buFont typeface="Arial" panose="020B0604020202020204" pitchFamily="34" charset="0"/>
              <a:buChar char="•"/>
            </a:pPr>
            <a:r>
              <a:rPr lang="en-US" sz="1400" b="1" i="0" dirty="0">
                <a:solidFill>
                  <a:srgbClr val="171717"/>
                </a:solidFill>
                <a:effectLst/>
              </a:rPr>
              <a:t>Destination Addresses</a:t>
            </a:r>
            <a:r>
              <a:rPr lang="en-US" sz="1400" b="0" i="0" dirty="0">
                <a:solidFill>
                  <a:srgbClr val="171717"/>
                </a:solidFill>
                <a:effectLst/>
              </a:rPr>
              <a:t>: The addresses or CIDR blocks of the destination(s).</a:t>
            </a:r>
          </a:p>
          <a:p>
            <a:pPr algn="l">
              <a:buFont typeface="Arial" panose="020B0604020202020204" pitchFamily="34" charset="0"/>
              <a:buChar char="•"/>
            </a:pPr>
            <a:r>
              <a:rPr lang="en-US" sz="1400" b="1" i="0" dirty="0">
                <a:solidFill>
                  <a:srgbClr val="171717"/>
                </a:solidFill>
                <a:effectLst/>
              </a:rPr>
              <a:t>Destination Ports</a:t>
            </a:r>
            <a:r>
              <a:rPr lang="en-US" sz="1400" b="0" i="0" dirty="0">
                <a:solidFill>
                  <a:srgbClr val="171717"/>
                </a:solidFill>
                <a:effectLst/>
              </a:rPr>
              <a:t>: The destination port of the traffic.</a:t>
            </a:r>
          </a:p>
          <a:p>
            <a:pPr algn="l"/>
            <a:endParaRPr lang="en-US" sz="1400" b="0" i="0" dirty="0">
              <a:solidFill>
                <a:srgbClr val="171717"/>
              </a:solidFill>
              <a:effectLst/>
            </a:endParaRPr>
          </a:p>
        </p:txBody>
      </p:sp>
    </p:spTree>
    <p:extLst>
      <p:ext uri="{BB962C8B-B14F-4D97-AF65-F5344CB8AC3E}">
        <p14:creationId xmlns:p14="http://schemas.microsoft.com/office/powerpoint/2010/main" val="301446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9BE15CF-BC05-91A7-F5D4-A9E86A16A205}"/>
              </a:ext>
            </a:extLst>
          </p:cNvPr>
          <p:cNvSpPr txBox="1"/>
          <p:nvPr/>
        </p:nvSpPr>
        <p:spPr>
          <a:xfrm>
            <a:off x="581660" y="1162361"/>
            <a:ext cx="10686415" cy="3323987"/>
          </a:xfrm>
          <a:prstGeom prst="rect">
            <a:avLst/>
          </a:prstGeom>
          <a:noFill/>
        </p:spPr>
        <p:txBody>
          <a:bodyPr wrap="square">
            <a:spAutoFit/>
          </a:bodyPr>
          <a:lstStyle/>
          <a:p>
            <a:pPr algn="l"/>
            <a:r>
              <a:rPr lang="en-US" sz="1400" b="1" i="0" dirty="0">
                <a:solidFill>
                  <a:srgbClr val="171717"/>
                </a:solidFill>
                <a:effectLst/>
              </a:rPr>
              <a:t>Application rules</a:t>
            </a:r>
          </a:p>
          <a:p>
            <a:pPr algn="l"/>
            <a:r>
              <a:rPr lang="en-US" sz="1400" b="0" i="0" dirty="0">
                <a:solidFill>
                  <a:srgbClr val="171717"/>
                </a:solidFill>
                <a:effectLst/>
              </a:rPr>
              <a:t>Application rules define fully qualified domain names (FQDNs) that can be accessed from a subnet. For example, specify the Windows Update network traffic through the firewall. Configuration settings include:</a:t>
            </a:r>
          </a:p>
          <a:p>
            <a:pPr algn="l">
              <a:buFont typeface="Arial" panose="020B0604020202020204" pitchFamily="34" charset="0"/>
              <a:buChar char="•"/>
            </a:pPr>
            <a:r>
              <a:rPr lang="en-US" sz="1400" b="1" i="0" dirty="0">
                <a:solidFill>
                  <a:srgbClr val="171717"/>
                </a:solidFill>
                <a:effectLst/>
              </a:rPr>
              <a:t>Name</a:t>
            </a:r>
            <a:r>
              <a:rPr lang="en-US" sz="1400" b="0" i="0" dirty="0">
                <a:solidFill>
                  <a:srgbClr val="171717"/>
                </a:solidFill>
                <a:effectLst/>
              </a:rPr>
              <a:t>: A friendly label for the rule.</a:t>
            </a:r>
          </a:p>
          <a:p>
            <a:pPr algn="l">
              <a:buFont typeface="Arial" panose="020B0604020202020204" pitchFamily="34" charset="0"/>
              <a:buChar char="•"/>
            </a:pPr>
            <a:r>
              <a:rPr lang="en-US" sz="1400" b="1" i="0" dirty="0">
                <a:solidFill>
                  <a:srgbClr val="171717"/>
                </a:solidFill>
                <a:effectLst/>
              </a:rPr>
              <a:t>Source Addresses</a:t>
            </a:r>
            <a:r>
              <a:rPr lang="en-US" sz="1400" b="0" i="0" dirty="0">
                <a:solidFill>
                  <a:srgbClr val="171717"/>
                </a:solidFill>
                <a:effectLst/>
              </a:rPr>
              <a:t>: The IP address of the source.</a:t>
            </a:r>
          </a:p>
          <a:p>
            <a:pPr algn="l">
              <a:buFont typeface="Arial" panose="020B0604020202020204" pitchFamily="34" charset="0"/>
              <a:buChar char="•"/>
            </a:pPr>
            <a:r>
              <a:rPr lang="en-US" sz="1400" b="1" i="0" dirty="0" err="1">
                <a:solidFill>
                  <a:srgbClr val="171717"/>
                </a:solidFill>
                <a:effectLst/>
              </a:rPr>
              <a:t>Protocol:Port</a:t>
            </a:r>
            <a:r>
              <a:rPr lang="en-US" sz="1400" b="0" i="0" dirty="0">
                <a:solidFill>
                  <a:srgbClr val="171717"/>
                </a:solidFill>
                <a:effectLst/>
              </a:rPr>
              <a:t>: HTTP/HTTPS and the port that the web server is listening on.</a:t>
            </a:r>
          </a:p>
          <a:p>
            <a:pPr algn="l">
              <a:buFont typeface="Arial" panose="020B0604020202020204" pitchFamily="34" charset="0"/>
              <a:buChar char="•"/>
            </a:pPr>
            <a:r>
              <a:rPr lang="en-US" sz="1400" b="1" i="0" dirty="0">
                <a:solidFill>
                  <a:srgbClr val="171717"/>
                </a:solidFill>
                <a:effectLst/>
              </a:rPr>
              <a:t>Target FQDNs</a:t>
            </a:r>
            <a:r>
              <a:rPr lang="en-US" sz="1400" b="0" i="0" dirty="0">
                <a:solidFill>
                  <a:srgbClr val="171717"/>
                </a:solidFill>
                <a:effectLst/>
              </a:rPr>
              <a:t>: The domain name of the service, such as </a:t>
            </a:r>
            <a:r>
              <a:rPr lang="en-US" sz="1400" b="0" i="0" u="none" strike="noStrike" dirty="0">
                <a:solidFill>
                  <a:srgbClr val="171717"/>
                </a:solidFill>
                <a:effectLst/>
                <a:hlinkClick r:id="rId4"/>
              </a:rPr>
              <a:t>www.contoso.com</a:t>
            </a:r>
            <a:r>
              <a:rPr lang="en-US" sz="1400" b="0" i="0" dirty="0">
                <a:solidFill>
                  <a:srgbClr val="171717"/>
                </a:solidFill>
                <a:effectLst/>
              </a:rPr>
              <a:t>. Wildcards can be used. An FQDN tag represents a group of FQDNs associated with well known Microsoft services. Example FQDN tags include Windows Update, App Service Environment, and Azure Backup.</a:t>
            </a:r>
          </a:p>
          <a:p>
            <a:pPr algn="l"/>
            <a:endParaRPr lang="en-US" sz="1400" b="1" i="0" dirty="0">
              <a:solidFill>
                <a:srgbClr val="171717"/>
              </a:solidFill>
              <a:effectLst/>
            </a:endParaRPr>
          </a:p>
          <a:p>
            <a:pPr algn="l"/>
            <a:r>
              <a:rPr lang="en-US" sz="1400" b="1" i="0" dirty="0">
                <a:solidFill>
                  <a:srgbClr val="171717"/>
                </a:solidFill>
                <a:effectLst/>
              </a:rPr>
              <a:t>Rule processing</a:t>
            </a:r>
          </a:p>
          <a:p>
            <a:pPr algn="l"/>
            <a:endParaRPr lang="en-US" sz="1400" b="1" i="0" dirty="0">
              <a:solidFill>
                <a:srgbClr val="171717"/>
              </a:solidFill>
              <a:effectLst/>
            </a:endParaRPr>
          </a:p>
          <a:p>
            <a:pPr algn="l"/>
            <a:r>
              <a:rPr lang="en-US" sz="1400" b="0" i="0" dirty="0">
                <a:solidFill>
                  <a:srgbClr val="171717"/>
                </a:solidFill>
                <a:effectLst/>
              </a:rPr>
              <a:t>When a packet is being inspected to determine if it is allowed or not, the rules are processed in this order:</a:t>
            </a:r>
          </a:p>
          <a:p>
            <a:pPr algn="l">
              <a:buFont typeface="+mj-lt"/>
              <a:buAutoNum type="arabicPeriod"/>
            </a:pPr>
            <a:r>
              <a:rPr lang="en-US" sz="1400" b="0" i="0" dirty="0">
                <a:solidFill>
                  <a:srgbClr val="171717"/>
                </a:solidFill>
                <a:effectLst/>
              </a:rPr>
              <a:t>Network Rules</a:t>
            </a:r>
          </a:p>
          <a:p>
            <a:pPr algn="l">
              <a:buFont typeface="+mj-lt"/>
              <a:buAutoNum type="arabicPeriod"/>
            </a:pPr>
            <a:r>
              <a:rPr lang="en-US" sz="1400" b="0" i="0" dirty="0">
                <a:solidFill>
                  <a:srgbClr val="171717"/>
                </a:solidFill>
                <a:effectLst/>
              </a:rPr>
              <a:t>Application Rules (network and application)</a:t>
            </a:r>
          </a:p>
          <a:p>
            <a:pPr algn="l"/>
            <a:r>
              <a:rPr lang="en-US" sz="1400" b="0" i="0" dirty="0">
                <a:solidFill>
                  <a:srgbClr val="171717"/>
                </a:solidFill>
                <a:effectLst/>
              </a:rPr>
              <a:t>Once a rule is found that allows the traffic through, no more rules are checked.</a:t>
            </a:r>
          </a:p>
        </p:txBody>
      </p:sp>
    </p:spTree>
    <p:extLst>
      <p:ext uri="{BB962C8B-B14F-4D97-AF65-F5344CB8AC3E}">
        <p14:creationId xmlns:p14="http://schemas.microsoft.com/office/powerpoint/2010/main" val="396617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66CA6DB-BB41-BAEA-E87C-F1BE5491DEC4}"/>
              </a:ext>
            </a:extLst>
          </p:cNvPr>
          <p:cNvSpPr/>
          <p:nvPr/>
        </p:nvSpPr>
        <p:spPr>
          <a:xfrm>
            <a:off x="9241718" y="2085477"/>
            <a:ext cx="2026357" cy="129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22" name="Picture 2" descr="Image result for virtual network icon">
            <a:extLst>
              <a:ext uri="{FF2B5EF4-FFF2-40B4-BE49-F238E27FC236}">
                <a16:creationId xmlns:a16="http://schemas.microsoft.com/office/drawing/2014/main" id="{A621DE88-5398-BB54-B60E-C4AA2F002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039" y="3223866"/>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7393679-F953-AE37-4EBB-7BCD86B143BC}"/>
              </a:ext>
            </a:extLst>
          </p:cNvPr>
          <p:cNvSpPr txBox="1"/>
          <p:nvPr/>
        </p:nvSpPr>
        <p:spPr>
          <a:xfrm>
            <a:off x="10451441" y="3553568"/>
            <a:ext cx="768800" cy="307777"/>
          </a:xfrm>
          <a:prstGeom prst="rect">
            <a:avLst/>
          </a:prstGeom>
          <a:noFill/>
        </p:spPr>
        <p:txBody>
          <a:bodyPr wrap="none" rtlCol="0">
            <a:spAutoFit/>
          </a:bodyPr>
          <a:lstStyle/>
          <a:p>
            <a:r>
              <a:rPr lang="en-IN" sz="1400" dirty="0"/>
              <a:t>vNet-02</a:t>
            </a:r>
          </a:p>
        </p:txBody>
      </p:sp>
      <p:sp>
        <p:nvSpPr>
          <p:cNvPr id="24" name="Rectangle 23">
            <a:extLst>
              <a:ext uri="{FF2B5EF4-FFF2-40B4-BE49-F238E27FC236}">
                <a16:creationId xmlns:a16="http://schemas.microsoft.com/office/drawing/2014/main" id="{EFB35FD6-B8F9-C49B-0A7B-D71B0811B162}"/>
              </a:ext>
            </a:extLst>
          </p:cNvPr>
          <p:cNvSpPr/>
          <p:nvPr/>
        </p:nvSpPr>
        <p:spPr>
          <a:xfrm>
            <a:off x="9324374" y="4059941"/>
            <a:ext cx="2026357" cy="129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25" name="Picture 2" descr="Image result for virtual network icon">
            <a:extLst>
              <a:ext uri="{FF2B5EF4-FFF2-40B4-BE49-F238E27FC236}">
                <a16:creationId xmlns:a16="http://schemas.microsoft.com/office/drawing/2014/main" id="{D2841D3D-1DBA-91E8-364A-F2E8B8781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9695" y="5198330"/>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54A0210-5514-511E-F104-AB64039C87E1}"/>
              </a:ext>
            </a:extLst>
          </p:cNvPr>
          <p:cNvSpPr txBox="1"/>
          <p:nvPr/>
        </p:nvSpPr>
        <p:spPr>
          <a:xfrm>
            <a:off x="10534097" y="5528032"/>
            <a:ext cx="768800" cy="307777"/>
          </a:xfrm>
          <a:prstGeom prst="rect">
            <a:avLst/>
          </a:prstGeom>
          <a:noFill/>
        </p:spPr>
        <p:txBody>
          <a:bodyPr wrap="none" rtlCol="0">
            <a:spAutoFit/>
          </a:bodyPr>
          <a:lstStyle/>
          <a:p>
            <a:r>
              <a:rPr lang="en-IN" sz="1400" dirty="0"/>
              <a:t>vNet-03</a:t>
            </a:r>
          </a:p>
        </p:txBody>
      </p:sp>
      <p:cxnSp>
        <p:nvCxnSpPr>
          <p:cNvPr id="5" name="Connector: Elbow 4">
            <a:extLst>
              <a:ext uri="{FF2B5EF4-FFF2-40B4-BE49-F238E27FC236}">
                <a16:creationId xmlns:a16="http://schemas.microsoft.com/office/drawing/2014/main" id="{1154EA49-C19E-3F12-29FC-D8FC2E36A75A}"/>
              </a:ext>
            </a:extLst>
          </p:cNvPr>
          <p:cNvCxnSpPr>
            <a:cxnSpLocks/>
            <a:stCxn id="62" idx="0"/>
            <a:endCxn id="30" idx="0"/>
          </p:cNvCxnSpPr>
          <p:nvPr/>
        </p:nvCxnSpPr>
        <p:spPr>
          <a:xfrm rot="16200000" flipH="1">
            <a:off x="8368201" y="801389"/>
            <a:ext cx="127828" cy="2972993"/>
          </a:xfrm>
          <a:prstGeom prst="bentConnector3">
            <a:avLst>
              <a:gd name="adj1" fmla="val -274214"/>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7D72840-4D28-74B3-BAF8-7B6AD45E069A}"/>
              </a:ext>
            </a:extLst>
          </p:cNvPr>
          <p:cNvCxnSpPr>
            <a:cxnSpLocks/>
            <a:stCxn id="31" idx="1"/>
            <a:endCxn id="62" idx="3"/>
          </p:cNvCxnSpPr>
          <p:nvPr/>
        </p:nvCxnSpPr>
        <p:spPr>
          <a:xfrm rot="10800000">
            <a:off x="7260676" y="2518183"/>
            <a:ext cx="2116762" cy="2058720"/>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A1BE7CD-6E21-BA7D-8CCB-FD7CF957BEFB}"/>
              </a:ext>
            </a:extLst>
          </p:cNvPr>
          <p:cNvSpPr txBox="1"/>
          <p:nvPr/>
        </p:nvSpPr>
        <p:spPr>
          <a:xfrm>
            <a:off x="422124" y="1094575"/>
            <a:ext cx="1236172" cy="523220"/>
          </a:xfrm>
          <a:prstGeom prst="rect">
            <a:avLst/>
          </a:prstGeom>
          <a:noFill/>
        </p:spPr>
        <p:txBody>
          <a:bodyPr wrap="none" rtlCol="0">
            <a:spAutoFit/>
          </a:bodyPr>
          <a:lstStyle/>
          <a:p>
            <a:r>
              <a:rPr lang="en-IN" sz="1400" dirty="0"/>
              <a:t>Subscription-1</a:t>
            </a:r>
          </a:p>
          <a:p>
            <a:r>
              <a:rPr lang="en-IN" sz="1400" dirty="0"/>
              <a:t>Region-1</a:t>
            </a:r>
          </a:p>
        </p:txBody>
      </p:sp>
      <p:sp>
        <p:nvSpPr>
          <p:cNvPr id="35" name="TextBox 34">
            <a:extLst>
              <a:ext uri="{FF2B5EF4-FFF2-40B4-BE49-F238E27FC236}">
                <a16:creationId xmlns:a16="http://schemas.microsoft.com/office/drawing/2014/main" id="{7D73288C-DEF4-4F96-8E1A-71DE5751197F}"/>
              </a:ext>
            </a:extLst>
          </p:cNvPr>
          <p:cNvSpPr txBox="1"/>
          <p:nvPr/>
        </p:nvSpPr>
        <p:spPr>
          <a:xfrm>
            <a:off x="10063556" y="1045179"/>
            <a:ext cx="1236172" cy="523220"/>
          </a:xfrm>
          <a:prstGeom prst="rect">
            <a:avLst/>
          </a:prstGeom>
          <a:noFill/>
        </p:spPr>
        <p:txBody>
          <a:bodyPr wrap="none" rtlCol="0">
            <a:spAutoFit/>
          </a:bodyPr>
          <a:lstStyle/>
          <a:p>
            <a:r>
              <a:rPr lang="en-IN" sz="1400" dirty="0"/>
              <a:t>Subscription-2</a:t>
            </a:r>
          </a:p>
          <a:p>
            <a:r>
              <a:rPr lang="en-IN" sz="1400" dirty="0"/>
              <a:t>Region-2</a:t>
            </a:r>
          </a:p>
        </p:txBody>
      </p:sp>
      <p:sp>
        <p:nvSpPr>
          <p:cNvPr id="39" name="TextBox 38">
            <a:extLst>
              <a:ext uri="{FF2B5EF4-FFF2-40B4-BE49-F238E27FC236}">
                <a16:creationId xmlns:a16="http://schemas.microsoft.com/office/drawing/2014/main" id="{0C564D5D-EBF7-7218-624D-32EACA3882CE}"/>
              </a:ext>
            </a:extLst>
          </p:cNvPr>
          <p:cNvSpPr txBox="1"/>
          <p:nvPr/>
        </p:nvSpPr>
        <p:spPr>
          <a:xfrm>
            <a:off x="143951" y="4322574"/>
            <a:ext cx="3231830" cy="954107"/>
          </a:xfrm>
          <a:prstGeom prst="rect">
            <a:avLst/>
          </a:prstGeom>
          <a:noFill/>
        </p:spPr>
        <p:txBody>
          <a:bodyPr wrap="square" rtlCol="0">
            <a:spAutoFit/>
          </a:bodyPr>
          <a:lstStyle/>
          <a:p>
            <a:r>
              <a:rPr lang="en-IN" sz="1400" dirty="0" err="1"/>
              <a:t>vNet</a:t>
            </a:r>
            <a:r>
              <a:rPr lang="en-IN" sz="1400" dirty="0"/>
              <a:t> peering is </a:t>
            </a:r>
            <a:r>
              <a:rPr lang="en-IN" sz="1400" b="1" dirty="0"/>
              <a:t>not</a:t>
            </a:r>
            <a:r>
              <a:rPr lang="en-IN" sz="1400" dirty="0"/>
              <a:t> transitive- </a:t>
            </a:r>
            <a:r>
              <a:rPr lang="en-IN" sz="1400" dirty="0" err="1"/>
              <a:t>i.e</a:t>
            </a:r>
            <a:r>
              <a:rPr lang="en-IN" sz="1400" dirty="0"/>
              <a:t> If vNet-1 (hub </a:t>
            </a:r>
            <a:r>
              <a:rPr lang="en-IN" sz="1400" dirty="0" err="1"/>
              <a:t>vnet</a:t>
            </a:r>
            <a:r>
              <a:rPr lang="en-IN" sz="1400" dirty="0"/>
              <a:t>) is peered to vNet-3 and vNet-2 then vNet-2 is </a:t>
            </a:r>
            <a:r>
              <a:rPr lang="en-IN" sz="1400" b="1" dirty="0"/>
              <a:t>Cannot Communicate with</a:t>
            </a:r>
            <a:r>
              <a:rPr lang="en-IN" sz="1400" dirty="0"/>
              <a:t> vNet-3</a:t>
            </a:r>
          </a:p>
        </p:txBody>
      </p:sp>
      <p:sp>
        <p:nvSpPr>
          <p:cNvPr id="43" name="TextBox 42">
            <a:extLst>
              <a:ext uri="{FF2B5EF4-FFF2-40B4-BE49-F238E27FC236}">
                <a16:creationId xmlns:a16="http://schemas.microsoft.com/office/drawing/2014/main" id="{7069DC10-1A4B-D4CB-1895-8E571EDD1DF5}"/>
              </a:ext>
            </a:extLst>
          </p:cNvPr>
          <p:cNvSpPr txBox="1"/>
          <p:nvPr/>
        </p:nvSpPr>
        <p:spPr>
          <a:xfrm>
            <a:off x="9997769" y="2723515"/>
            <a:ext cx="1301959" cy="307777"/>
          </a:xfrm>
          <a:prstGeom prst="rect">
            <a:avLst/>
          </a:prstGeom>
          <a:noFill/>
        </p:spPr>
        <p:txBody>
          <a:bodyPr wrap="none" rtlCol="0">
            <a:spAutoFit/>
          </a:bodyPr>
          <a:lstStyle/>
          <a:p>
            <a:r>
              <a:rPr lang="en-IN" sz="1400" dirty="0"/>
              <a:t>192.168.2.0/24</a:t>
            </a:r>
          </a:p>
        </p:txBody>
      </p:sp>
      <p:sp>
        <p:nvSpPr>
          <p:cNvPr id="44" name="TextBox 43">
            <a:extLst>
              <a:ext uri="{FF2B5EF4-FFF2-40B4-BE49-F238E27FC236}">
                <a16:creationId xmlns:a16="http://schemas.microsoft.com/office/drawing/2014/main" id="{57837EB9-6B99-7021-9132-DDFCD7C73090}"/>
              </a:ext>
            </a:extLst>
          </p:cNvPr>
          <p:cNvSpPr txBox="1"/>
          <p:nvPr/>
        </p:nvSpPr>
        <p:spPr>
          <a:xfrm>
            <a:off x="10048772" y="4894975"/>
            <a:ext cx="1301959" cy="307777"/>
          </a:xfrm>
          <a:prstGeom prst="rect">
            <a:avLst/>
          </a:prstGeom>
          <a:noFill/>
        </p:spPr>
        <p:txBody>
          <a:bodyPr wrap="none" rtlCol="0">
            <a:spAutoFit/>
          </a:bodyPr>
          <a:lstStyle/>
          <a:p>
            <a:r>
              <a:rPr lang="en-IN" sz="1400" dirty="0"/>
              <a:t>192.168.3.0/24</a:t>
            </a:r>
          </a:p>
        </p:txBody>
      </p:sp>
      <p:sp>
        <p:nvSpPr>
          <p:cNvPr id="34" name="Rectangle 33">
            <a:extLst>
              <a:ext uri="{FF2B5EF4-FFF2-40B4-BE49-F238E27FC236}">
                <a16:creationId xmlns:a16="http://schemas.microsoft.com/office/drawing/2014/main" id="{5DA762F7-F647-EF1F-FA73-09D184319177}"/>
              </a:ext>
            </a:extLst>
          </p:cNvPr>
          <p:cNvSpPr/>
          <p:nvPr/>
        </p:nvSpPr>
        <p:spPr>
          <a:xfrm>
            <a:off x="680720" y="1685059"/>
            <a:ext cx="6995755" cy="2361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38" name="Picture 2" descr="Image result for virtual network icon">
            <a:extLst>
              <a:ext uri="{FF2B5EF4-FFF2-40B4-BE49-F238E27FC236}">
                <a16:creationId xmlns:a16="http://schemas.microsoft.com/office/drawing/2014/main" id="{6832BDE3-18EB-6B79-DC99-F08083A61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9481" y="3860141"/>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0A70F96-D6BA-05D1-F5B3-CBF2F1BD4D7A}"/>
              </a:ext>
            </a:extLst>
          </p:cNvPr>
          <p:cNvSpPr txBox="1"/>
          <p:nvPr/>
        </p:nvSpPr>
        <p:spPr>
          <a:xfrm>
            <a:off x="3333939" y="3669412"/>
            <a:ext cx="845744" cy="307777"/>
          </a:xfrm>
          <a:prstGeom prst="rect">
            <a:avLst/>
          </a:prstGeom>
          <a:noFill/>
        </p:spPr>
        <p:txBody>
          <a:bodyPr wrap="none" rtlCol="0">
            <a:spAutoFit/>
          </a:bodyPr>
          <a:lstStyle/>
          <a:p>
            <a:r>
              <a:rPr lang="en-IN" sz="1400" dirty="0"/>
              <a:t>Subnet-2</a:t>
            </a:r>
          </a:p>
        </p:txBody>
      </p:sp>
      <p:sp>
        <p:nvSpPr>
          <p:cNvPr id="46" name="TextBox 45">
            <a:extLst>
              <a:ext uri="{FF2B5EF4-FFF2-40B4-BE49-F238E27FC236}">
                <a16:creationId xmlns:a16="http://schemas.microsoft.com/office/drawing/2014/main" id="{6A5633AD-8D78-0351-6D9C-5832D51B63BD}"/>
              </a:ext>
            </a:extLst>
          </p:cNvPr>
          <p:cNvSpPr txBox="1"/>
          <p:nvPr/>
        </p:nvSpPr>
        <p:spPr>
          <a:xfrm>
            <a:off x="4508875" y="3729071"/>
            <a:ext cx="845744" cy="307777"/>
          </a:xfrm>
          <a:prstGeom prst="rect">
            <a:avLst/>
          </a:prstGeom>
          <a:noFill/>
        </p:spPr>
        <p:txBody>
          <a:bodyPr wrap="none" rtlCol="0">
            <a:spAutoFit/>
          </a:bodyPr>
          <a:lstStyle/>
          <a:p>
            <a:r>
              <a:rPr lang="en-IN" sz="1400" dirty="0"/>
              <a:t>Subnet-1</a:t>
            </a:r>
          </a:p>
        </p:txBody>
      </p:sp>
      <p:sp>
        <p:nvSpPr>
          <p:cNvPr id="49" name="TextBox 48">
            <a:extLst>
              <a:ext uri="{FF2B5EF4-FFF2-40B4-BE49-F238E27FC236}">
                <a16:creationId xmlns:a16="http://schemas.microsoft.com/office/drawing/2014/main" id="{F6D17B10-9328-23DC-49B6-17CE082884B4}"/>
              </a:ext>
            </a:extLst>
          </p:cNvPr>
          <p:cNvSpPr txBox="1"/>
          <p:nvPr/>
        </p:nvSpPr>
        <p:spPr>
          <a:xfrm>
            <a:off x="6152318" y="4203733"/>
            <a:ext cx="1521699" cy="307777"/>
          </a:xfrm>
          <a:prstGeom prst="rect">
            <a:avLst/>
          </a:prstGeom>
          <a:noFill/>
        </p:spPr>
        <p:txBody>
          <a:bodyPr wrap="none" rtlCol="0">
            <a:spAutoFit/>
          </a:bodyPr>
          <a:lstStyle/>
          <a:p>
            <a:r>
              <a:rPr lang="en-IN" sz="1400" dirty="0"/>
              <a:t>Vnet-01-Hub-vNet</a:t>
            </a:r>
          </a:p>
        </p:txBody>
      </p:sp>
      <p:sp>
        <p:nvSpPr>
          <p:cNvPr id="54" name="Rectangle 53">
            <a:extLst>
              <a:ext uri="{FF2B5EF4-FFF2-40B4-BE49-F238E27FC236}">
                <a16:creationId xmlns:a16="http://schemas.microsoft.com/office/drawing/2014/main" id="{68BC067B-B225-7534-2DB3-D019C4F26288}"/>
              </a:ext>
            </a:extLst>
          </p:cNvPr>
          <p:cNvSpPr/>
          <p:nvPr/>
        </p:nvSpPr>
        <p:spPr>
          <a:xfrm>
            <a:off x="2859758" y="2062042"/>
            <a:ext cx="1383246" cy="154066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55" name="TextBox 54">
            <a:extLst>
              <a:ext uri="{FF2B5EF4-FFF2-40B4-BE49-F238E27FC236}">
                <a16:creationId xmlns:a16="http://schemas.microsoft.com/office/drawing/2014/main" id="{6650BBF2-7D8E-D176-6D2A-7644151E143A}"/>
              </a:ext>
            </a:extLst>
          </p:cNvPr>
          <p:cNvSpPr txBox="1"/>
          <p:nvPr/>
        </p:nvSpPr>
        <p:spPr>
          <a:xfrm>
            <a:off x="3668719" y="3294926"/>
            <a:ext cx="585417" cy="307777"/>
          </a:xfrm>
          <a:prstGeom prst="rect">
            <a:avLst/>
          </a:prstGeom>
          <a:noFill/>
        </p:spPr>
        <p:txBody>
          <a:bodyPr wrap="square" rtlCol="0">
            <a:spAutoFit/>
          </a:bodyPr>
          <a:lstStyle/>
          <a:p>
            <a:r>
              <a:rPr lang="en-IN" sz="1400" dirty="0"/>
              <a:t>NSG</a:t>
            </a:r>
          </a:p>
        </p:txBody>
      </p:sp>
      <p:sp>
        <p:nvSpPr>
          <p:cNvPr id="56" name="Rectangle 55">
            <a:extLst>
              <a:ext uri="{FF2B5EF4-FFF2-40B4-BE49-F238E27FC236}">
                <a16:creationId xmlns:a16="http://schemas.microsoft.com/office/drawing/2014/main" id="{38F7E515-CC3B-6A2B-A462-195DF494D83F}"/>
              </a:ext>
            </a:extLst>
          </p:cNvPr>
          <p:cNvSpPr/>
          <p:nvPr/>
        </p:nvSpPr>
        <p:spPr>
          <a:xfrm>
            <a:off x="4508875" y="2073760"/>
            <a:ext cx="2934757" cy="1559885"/>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57" name="TextBox 56">
            <a:extLst>
              <a:ext uri="{FF2B5EF4-FFF2-40B4-BE49-F238E27FC236}">
                <a16:creationId xmlns:a16="http://schemas.microsoft.com/office/drawing/2014/main" id="{52785238-555F-6536-D99F-8F06F76AB394}"/>
              </a:ext>
            </a:extLst>
          </p:cNvPr>
          <p:cNvSpPr txBox="1"/>
          <p:nvPr/>
        </p:nvSpPr>
        <p:spPr>
          <a:xfrm>
            <a:off x="4599507" y="3311303"/>
            <a:ext cx="495649" cy="307777"/>
          </a:xfrm>
          <a:prstGeom prst="rect">
            <a:avLst/>
          </a:prstGeom>
          <a:noFill/>
        </p:spPr>
        <p:txBody>
          <a:bodyPr wrap="none" rtlCol="0">
            <a:spAutoFit/>
          </a:bodyPr>
          <a:lstStyle/>
          <a:p>
            <a:r>
              <a:rPr lang="en-IN" sz="1400" dirty="0"/>
              <a:t>NSG</a:t>
            </a:r>
          </a:p>
        </p:txBody>
      </p:sp>
      <p:pic>
        <p:nvPicPr>
          <p:cNvPr id="62" name="Picture 2" descr="Azure Firewall: Overview | StarWind Blog">
            <a:extLst>
              <a:ext uri="{FF2B5EF4-FFF2-40B4-BE49-F238E27FC236}">
                <a16:creationId xmlns:a16="http://schemas.microsoft.com/office/drawing/2014/main" id="{F1F0E0A4-8645-5287-38E1-5FB9CD1302A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873" r="22822"/>
          <a:stretch/>
        </p:blipFill>
        <p:spPr bwMode="auto">
          <a:xfrm>
            <a:off x="6630562" y="2223971"/>
            <a:ext cx="630114" cy="58842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8E9857CB-3581-1093-B87B-85A1A4278907}"/>
              </a:ext>
            </a:extLst>
          </p:cNvPr>
          <p:cNvSpPr txBox="1"/>
          <p:nvPr/>
        </p:nvSpPr>
        <p:spPr>
          <a:xfrm>
            <a:off x="6408524" y="2893744"/>
            <a:ext cx="1094551" cy="523220"/>
          </a:xfrm>
          <a:prstGeom prst="rect">
            <a:avLst/>
          </a:prstGeom>
          <a:noFill/>
        </p:spPr>
        <p:txBody>
          <a:bodyPr wrap="square" rtlCol="0">
            <a:spAutoFit/>
          </a:bodyPr>
          <a:lstStyle/>
          <a:p>
            <a:r>
              <a:rPr lang="en-IN" sz="1400" dirty="0"/>
              <a:t>/26 subnet for firewall</a:t>
            </a:r>
          </a:p>
        </p:txBody>
      </p:sp>
      <p:sp>
        <p:nvSpPr>
          <p:cNvPr id="64" name="TextBox 63">
            <a:extLst>
              <a:ext uri="{FF2B5EF4-FFF2-40B4-BE49-F238E27FC236}">
                <a16:creationId xmlns:a16="http://schemas.microsoft.com/office/drawing/2014/main" id="{D581A2C8-396D-FA8E-B82E-8B2700FFB899}"/>
              </a:ext>
            </a:extLst>
          </p:cNvPr>
          <p:cNvSpPr txBox="1"/>
          <p:nvPr/>
        </p:nvSpPr>
        <p:spPr>
          <a:xfrm>
            <a:off x="4732881" y="2493577"/>
            <a:ext cx="1393176" cy="738664"/>
          </a:xfrm>
          <a:prstGeom prst="rect">
            <a:avLst/>
          </a:prstGeom>
          <a:noFill/>
        </p:spPr>
        <p:txBody>
          <a:bodyPr wrap="square" rtlCol="0">
            <a:spAutoFit/>
          </a:bodyPr>
          <a:lstStyle/>
          <a:p>
            <a:r>
              <a:rPr lang="en-IN" sz="1400" dirty="0"/>
              <a:t>NAT-DNAT Rules</a:t>
            </a:r>
          </a:p>
          <a:p>
            <a:r>
              <a:rPr lang="en-IN" sz="1400" dirty="0"/>
              <a:t>Network-L4</a:t>
            </a:r>
          </a:p>
          <a:p>
            <a:r>
              <a:rPr lang="en-IN" sz="1400" dirty="0"/>
              <a:t>Application-L7</a:t>
            </a:r>
          </a:p>
        </p:txBody>
      </p:sp>
      <p:pic>
        <p:nvPicPr>
          <p:cNvPr id="79" name="Picture 4" descr="Image result for vm icon azure">
            <a:extLst>
              <a:ext uri="{FF2B5EF4-FFF2-40B4-BE49-F238E27FC236}">
                <a16:creationId xmlns:a16="http://schemas.microsoft.com/office/drawing/2014/main" id="{1041B3B2-3CC4-7266-C5D0-ACB666F0BA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2552" y="4808037"/>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a:extLst>
              <a:ext uri="{FF2B5EF4-FFF2-40B4-BE49-F238E27FC236}">
                <a16:creationId xmlns:a16="http://schemas.microsoft.com/office/drawing/2014/main" id="{57019753-0E62-F3C8-63CA-DAC182573A22}"/>
              </a:ext>
            </a:extLst>
          </p:cNvPr>
          <p:cNvSpPr txBox="1"/>
          <p:nvPr/>
        </p:nvSpPr>
        <p:spPr>
          <a:xfrm>
            <a:off x="222566" y="5149695"/>
            <a:ext cx="3153215" cy="523220"/>
          </a:xfrm>
          <a:prstGeom prst="rect">
            <a:avLst/>
          </a:prstGeom>
          <a:noFill/>
        </p:spPr>
        <p:txBody>
          <a:bodyPr wrap="square" rtlCol="0">
            <a:spAutoFit/>
          </a:bodyPr>
          <a:lstStyle/>
          <a:p>
            <a:r>
              <a:rPr lang="en-IN" sz="1400" dirty="0"/>
              <a:t>Using Firewall we can route traffic from vNet-02 to vNet-03</a:t>
            </a:r>
          </a:p>
        </p:txBody>
      </p:sp>
      <p:pic>
        <p:nvPicPr>
          <p:cNvPr id="87" name="Picture 4" descr="Image result for vm icon azure">
            <a:extLst>
              <a:ext uri="{FF2B5EF4-FFF2-40B4-BE49-F238E27FC236}">
                <a16:creationId xmlns:a16="http://schemas.microsoft.com/office/drawing/2014/main" id="{144BA37C-AD3B-4477-A55E-71FB5FC8B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3294" y="2684240"/>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93789C0E-2000-EDAB-15CB-BB318ED55978}"/>
              </a:ext>
            </a:extLst>
          </p:cNvPr>
          <p:cNvSpPr/>
          <p:nvPr/>
        </p:nvSpPr>
        <p:spPr>
          <a:xfrm>
            <a:off x="9377438" y="4435125"/>
            <a:ext cx="1230971" cy="28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Route Table</a:t>
            </a:r>
          </a:p>
        </p:txBody>
      </p:sp>
      <p:cxnSp>
        <p:nvCxnSpPr>
          <p:cNvPr id="14" name="Connector: Elbow 13">
            <a:extLst>
              <a:ext uri="{FF2B5EF4-FFF2-40B4-BE49-F238E27FC236}">
                <a16:creationId xmlns:a16="http://schemas.microsoft.com/office/drawing/2014/main" id="{3160B493-8588-EB3F-E1B4-43C4330FEF9F}"/>
              </a:ext>
            </a:extLst>
          </p:cNvPr>
          <p:cNvCxnSpPr>
            <a:cxnSpLocks/>
          </p:cNvCxnSpPr>
          <p:nvPr/>
        </p:nvCxnSpPr>
        <p:spPr>
          <a:xfrm>
            <a:off x="7716903" y="3669412"/>
            <a:ext cx="1626378" cy="72347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001678-F732-EA24-4A6B-6CD2FFDBB3BD}"/>
              </a:ext>
            </a:extLst>
          </p:cNvPr>
          <p:cNvCxnSpPr/>
          <p:nvPr/>
        </p:nvCxnSpPr>
        <p:spPr>
          <a:xfrm flipV="1">
            <a:off x="7698740" y="2877404"/>
            <a:ext cx="1515615" cy="45529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F1E5938-0B53-811E-EB37-14C0716B7D2B}"/>
              </a:ext>
            </a:extLst>
          </p:cNvPr>
          <p:cNvSpPr/>
          <p:nvPr/>
        </p:nvSpPr>
        <p:spPr>
          <a:xfrm>
            <a:off x="9303126" y="2351799"/>
            <a:ext cx="1230971" cy="28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Route Table</a:t>
            </a:r>
          </a:p>
        </p:txBody>
      </p:sp>
      <p:pic>
        <p:nvPicPr>
          <p:cNvPr id="75" name="Picture 2" descr="Azure Bastion – A real life use case – AZApril – Azure with April">
            <a:extLst>
              <a:ext uri="{FF2B5EF4-FFF2-40B4-BE49-F238E27FC236}">
                <a16:creationId xmlns:a16="http://schemas.microsoft.com/office/drawing/2014/main" id="{D0D140C9-F388-A63D-15D2-9A2BD1391D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0480" y="2253981"/>
            <a:ext cx="1112319" cy="804746"/>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D4AF861E-CBFC-EFC1-0B06-9F0C9F84C7D5}"/>
              </a:ext>
            </a:extLst>
          </p:cNvPr>
          <p:cNvSpPr txBox="1"/>
          <p:nvPr/>
        </p:nvSpPr>
        <p:spPr>
          <a:xfrm>
            <a:off x="1697571" y="3649433"/>
            <a:ext cx="845744" cy="307777"/>
          </a:xfrm>
          <a:prstGeom prst="rect">
            <a:avLst/>
          </a:prstGeom>
          <a:noFill/>
        </p:spPr>
        <p:txBody>
          <a:bodyPr wrap="none" rtlCol="0">
            <a:spAutoFit/>
          </a:bodyPr>
          <a:lstStyle/>
          <a:p>
            <a:r>
              <a:rPr lang="en-IN" sz="1400" dirty="0"/>
              <a:t>Subnet-3</a:t>
            </a:r>
          </a:p>
        </p:txBody>
      </p:sp>
      <p:sp>
        <p:nvSpPr>
          <p:cNvPr id="78" name="Rectangle 77">
            <a:extLst>
              <a:ext uri="{FF2B5EF4-FFF2-40B4-BE49-F238E27FC236}">
                <a16:creationId xmlns:a16="http://schemas.microsoft.com/office/drawing/2014/main" id="{FF157F8C-2F4A-61F1-0CEC-0C2AB899E8FF}"/>
              </a:ext>
            </a:extLst>
          </p:cNvPr>
          <p:cNvSpPr/>
          <p:nvPr/>
        </p:nvSpPr>
        <p:spPr>
          <a:xfrm>
            <a:off x="1223390" y="2042063"/>
            <a:ext cx="1383246" cy="154066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80" name="TextBox 79">
            <a:extLst>
              <a:ext uri="{FF2B5EF4-FFF2-40B4-BE49-F238E27FC236}">
                <a16:creationId xmlns:a16="http://schemas.microsoft.com/office/drawing/2014/main" id="{7F6E6511-4305-A82D-0383-138A403A0BC7}"/>
              </a:ext>
            </a:extLst>
          </p:cNvPr>
          <p:cNvSpPr txBox="1"/>
          <p:nvPr/>
        </p:nvSpPr>
        <p:spPr>
          <a:xfrm>
            <a:off x="2032351" y="3274947"/>
            <a:ext cx="585417" cy="307777"/>
          </a:xfrm>
          <a:prstGeom prst="rect">
            <a:avLst/>
          </a:prstGeom>
          <a:noFill/>
        </p:spPr>
        <p:txBody>
          <a:bodyPr wrap="square" rtlCol="0">
            <a:spAutoFit/>
          </a:bodyPr>
          <a:lstStyle/>
          <a:p>
            <a:r>
              <a:rPr lang="en-IN" sz="1400" dirty="0"/>
              <a:t>NSG</a:t>
            </a:r>
          </a:p>
        </p:txBody>
      </p:sp>
      <p:pic>
        <p:nvPicPr>
          <p:cNvPr id="1028" name="Picture 4" descr="VPN Gateway | Microsoft Azure Mono">
            <a:extLst>
              <a:ext uri="{FF2B5EF4-FFF2-40B4-BE49-F238E27FC236}">
                <a16:creationId xmlns:a16="http://schemas.microsoft.com/office/drawing/2014/main" id="{656F3431-85FA-1FE8-2B4F-FBAF46B80E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7709" y="2166123"/>
            <a:ext cx="884740" cy="101113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5FCFA51A-AA45-ECB2-12F6-176E27DB8E2A}"/>
              </a:ext>
            </a:extLst>
          </p:cNvPr>
          <p:cNvSpPr txBox="1"/>
          <p:nvPr/>
        </p:nvSpPr>
        <p:spPr>
          <a:xfrm>
            <a:off x="9157337" y="5392045"/>
            <a:ext cx="1236172" cy="523220"/>
          </a:xfrm>
          <a:prstGeom prst="rect">
            <a:avLst/>
          </a:prstGeom>
          <a:noFill/>
        </p:spPr>
        <p:txBody>
          <a:bodyPr wrap="none" rtlCol="0">
            <a:spAutoFit/>
          </a:bodyPr>
          <a:lstStyle/>
          <a:p>
            <a:r>
              <a:rPr lang="en-IN" sz="1400" dirty="0"/>
              <a:t>Subscription-3</a:t>
            </a:r>
          </a:p>
          <a:p>
            <a:r>
              <a:rPr lang="en-IN" sz="1400" dirty="0"/>
              <a:t>Region-3</a:t>
            </a:r>
          </a:p>
        </p:txBody>
      </p:sp>
      <p:sp>
        <p:nvSpPr>
          <p:cNvPr id="85" name="TextBox 84">
            <a:extLst>
              <a:ext uri="{FF2B5EF4-FFF2-40B4-BE49-F238E27FC236}">
                <a16:creationId xmlns:a16="http://schemas.microsoft.com/office/drawing/2014/main" id="{2D7C330E-CEF9-5324-DD7D-26D96352A98E}"/>
              </a:ext>
            </a:extLst>
          </p:cNvPr>
          <p:cNvSpPr txBox="1"/>
          <p:nvPr/>
        </p:nvSpPr>
        <p:spPr>
          <a:xfrm>
            <a:off x="828040" y="1685439"/>
            <a:ext cx="1301959" cy="307777"/>
          </a:xfrm>
          <a:prstGeom prst="rect">
            <a:avLst/>
          </a:prstGeom>
          <a:noFill/>
        </p:spPr>
        <p:txBody>
          <a:bodyPr wrap="none" rtlCol="0">
            <a:spAutoFit/>
          </a:bodyPr>
          <a:lstStyle/>
          <a:p>
            <a:r>
              <a:rPr lang="en-IN" sz="1400" dirty="0"/>
              <a:t>192.168.1.0/24</a:t>
            </a:r>
          </a:p>
        </p:txBody>
      </p:sp>
    </p:spTree>
    <p:extLst>
      <p:ext uri="{BB962C8B-B14F-4D97-AF65-F5344CB8AC3E}">
        <p14:creationId xmlns:p14="http://schemas.microsoft.com/office/powerpoint/2010/main" val="329473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500"/>
                                        <p:tgtEl>
                                          <p:spTgt spid="5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500"/>
                                        <p:tgtEl>
                                          <p:spTgt spid="46"/>
                                        </p:tgtEl>
                                      </p:cBhvr>
                                    </p:animEffect>
                                  </p:childTnLst>
                                </p:cTn>
                              </p:par>
                              <p:par>
                                <p:cTn id="20" presetID="22" presetClass="entr" presetSubtype="8"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left)">
                                      <p:cBhvr>
                                        <p:cTn id="25" dur="500"/>
                                        <p:tgtEl>
                                          <p:spTgt spid="4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wipe(left)">
                                      <p:cBhvr>
                                        <p:cTn id="28" dur="500"/>
                                        <p:tgtEl>
                                          <p:spTgt spid="8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500"/>
                                        <p:tgtEl>
                                          <p:spTgt spid="6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wipe(left)">
                                      <p:cBhvr>
                                        <p:cTn id="39" dur="500"/>
                                        <p:tgtEl>
                                          <p:spTgt spid="6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500"/>
                                        <p:tgtEl>
                                          <p:spTgt spid="35"/>
                                        </p:tgtEl>
                                      </p:cBhvr>
                                    </p:animEffect>
                                  </p:childTnLst>
                                </p:cTn>
                              </p:par>
                              <p:par>
                                <p:cTn id="45" presetID="22" presetClass="entr" presetSubtype="8" fill="hold"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500"/>
                                        <p:tgtEl>
                                          <p:spTgt spid="8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left)">
                                      <p:cBhvr>
                                        <p:cTn id="50" dur="500"/>
                                        <p:tgtEl>
                                          <p:spTgt spid="4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par>
                                <p:cTn id="54" presetID="22" presetClass="entr" presetSubtype="8"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wipe(left)">
                                      <p:cBhvr>
                                        <p:cTn id="64" dur="500"/>
                                        <p:tgtEl>
                                          <p:spTgt spid="7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500"/>
                                        <p:tgtEl>
                                          <p:spTgt spid="4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500"/>
                                        <p:tgtEl>
                                          <p:spTgt spid="25"/>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animEffect transition="in" filter="wipe(left)">
                                      <p:cBhvr>
                                        <p:cTn id="79" dur="500"/>
                                        <p:tgtEl>
                                          <p:spTgt spid="82"/>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37"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arn(outVertical)">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37" fill="hold"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barn(outVertical)">
                                      <p:cBhvr>
                                        <p:cTn id="89" dur="500"/>
                                        <p:tgtEl>
                                          <p:spTgt spid="1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down)">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wipe(left)">
                                      <p:cBhvr>
                                        <p:cTn id="109" dur="500"/>
                                        <p:tgtEl>
                                          <p:spTgt spid="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86"/>
                                        </p:tgtEl>
                                        <p:attrNameLst>
                                          <p:attrName>style.visibility</p:attrName>
                                        </p:attrNameLst>
                                      </p:cBhvr>
                                      <p:to>
                                        <p:strVal val="visible"/>
                                      </p:to>
                                    </p:set>
                                    <p:animEffect transition="in" filter="wipe(left)">
                                      <p:cBhvr>
                                        <p:cTn id="114" dur="500"/>
                                        <p:tgtEl>
                                          <p:spTgt spid="86"/>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left)">
                                      <p:cBhvr>
                                        <p:cTn id="117" dur="500"/>
                                        <p:tgtEl>
                                          <p:spTgt spid="3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75"/>
                                        </p:tgtEl>
                                        <p:attrNameLst>
                                          <p:attrName>style.visibility</p:attrName>
                                        </p:attrNameLst>
                                      </p:cBhvr>
                                      <p:to>
                                        <p:strVal val="visible"/>
                                      </p:to>
                                    </p:set>
                                    <p:animEffect transition="in" filter="wipe(left)">
                                      <p:cBhvr>
                                        <p:cTn id="122" dur="500"/>
                                        <p:tgtEl>
                                          <p:spTgt spid="75"/>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wipe(left)">
                                      <p:cBhvr>
                                        <p:cTn id="125" dur="500"/>
                                        <p:tgtEl>
                                          <p:spTgt spid="54"/>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wipe(left)">
                                      <p:cBhvr>
                                        <p:cTn id="128" dur="500"/>
                                        <p:tgtEl>
                                          <p:spTgt spid="55"/>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left)">
                                      <p:cBhvr>
                                        <p:cTn id="131" dur="500"/>
                                        <p:tgtEl>
                                          <p:spTgt spid="45"/>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80"/>
                                        </p:tgtEl>
                                        <p:attrNameLst>
                                          <p:attrName>style.visibility</p:attrName>
                                        </p:attrNameLst>
                                      </p:cBhvr>
                                      <p:to>
                                        <p:strVal val="visible"/>
                                      </p:to>
                                    </p:set>
                                    <p:animEffect transition="in" filter="wipe(left)">
                                      <p:cBhvr>
                                        <p:cTn id="134" dur="500"/>
                                        <p:tgtEl>
                                          <p:spTgt spid="80"/>
                                        </p:tgtEl>
                                      </p:cBhvr>
                                    </p:animEffect>
                                  </p:childTnLst>
                                </p:cTn>
                              </p:par>
                              <p:par>
                                <p:cTn id="135" presetID="22" presetClass="entr" presetSubtype="8" fill="hold" nodeType="withEffect">
                                  <p:stCondLst>
                                    <p:cond delay="0"/>
                                  </p:stCondLst>
                                  <p:childTnLst>
                                    <p:set>
                                      <p:cBhvr>
                                        <p:cTn id="136" dur="1" fill="hold">
                                          <p:stCondLst>
                                            <p:cond delay="0"/>
                                          </p:stCondLst>
                                        </p:cTn>
                                        <p:tgtEl>
                                          <p:spTgt spid="1028"/>
                                        </p:tgtEl>
                                        <p:attrNameLst>
                                          <p:attrName>style.visibility</p:attrName>
                                        </p:attrNameLst>
                                      </p:cBhvr>
                                      <p:to>
                                        <p:strVal val="visible"/>
                                      </p:to>
                                    </p:set>
                                    <p:animEffect transition="in" filter="wipe(left)">
                                      <p:cBhvr>
                                        <p:cTn id="137" dur="500"/>
                                        <p:tgtEl>
                                          <p:spTgt spid="1028"/>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78"/>
                                        </p:tgtEl>
                                        <p:attrNameLst>
                                          <p:attrName>style.visibility</p:attrName>
                                        </p:attrNameLst>
                                      </p:cBhvr>
                                      <p:to>
                                        <p:strVal val="visible"/>
                                      </p:to>
                                    </p:set>
                                    <p:animEffect transition="in" filter="wipe(left)">
                                      <p:cBhvr>
                                        <p:cTn id="140" dur="500"/>
                                        <p:tgtEl>
                                          <p:spTgt spid="78"/>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76"/>
                                        </p:tgtEl>
                                        <p:attrNameLst>
                                          <p:attrName>style.visibility</p:attrName>
                                        </p:attrNameLst>
                                      </p:cBhvr>
                                      <p:to>
                                        <p:strVal val="visible"/>
                                      </p:to>
                                    </p:set>
                                    <p:animEffect transition="in" filter="wipe(left)">
                                      <p:cBhvr>
                                        <p:cTn id="14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animBg="1"/>
      <p:bldP spid="26" grpId="0"/>
      <p:bldP spid="33" grpId="0"/>
      <p:bldP spid="35" grpId="0"/>
      <p:bldP spid="39" grpId="0"/>
      <p:bldP spid="43" grpId="0"/>
      <p:bldP spid="44" grpId="0"/>
      <p:bldP spid="34" grpId="0" animBg="1"/>
      <p:bldP spid="45" grpId="0"/>
      <p:bldP spid="46" grpId="0"/>
      <p:bldP spid="49" grpId="0"/>
      <p:bldP spid="54" grpId="0" animBg="1"/>
      <p:bldP spid="55" grpId="0"/>
      <p:bldP spid="56" grpId="0" animBg="1"/>
      <p:bldP spid="57" grpId="0"/>
      <p:bldP spid="63" grpId="0"/>
      <p:bldP spid="64" grpId="0"/>
      <p:bldP spid="86" grpId="0"/>
      <p:bldP spid="31" grpId="0" animBg="1"/>
      <p:bldP spid="30" grpId="0" animBg="1"/>
      <p:bldP spid="76" grpId="0"/>
      <p:bldP spid="78" grpId="0" animBg="1"/>
      <p:bldP spid="80" grpId="0"/>
      <p:bldP spid="82" grpId="0"/>
      <p:bldP spid="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System Routes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4" descr="Diagram of two subnets. One subnet is using a System route to access the internet. The other subnet is using a System route to access the first subnet. Both subnets are accessing a route table.">
            <a:extLst>
              <a:ext uri="{FF2B5EF4-FFF2-40B4-BE49-F238E27FC236}">
                <a16:creationId xmlns:a16="http://schemas.microsoft.com/office/drawing/2014/main" id="{730413D4-420D-A6BE-4FCC-0BB276EFC6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iagram of two subnets. One subnet is using a System route to access the internet. The other subnet is using a System route to access the first subnet. Both subnets are accessing a route table.">
            <a:extLst>
              <a:ext uri="{FF2B5EF4-FFF2-40B4-BE49-F238E27FC236}">
                <a16:creationId xmlns:a16="http://schemas.microsoft.com/office/drawing/2014/main" id="{9373AE2C-BDDA-644F-9365-434FC2AC745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Diagram of two subnets. One subnet is using a System route to access the internet. The other subnet is using a System route to access the first subnet. Both subnets are accessing a route table.">
            <a:extLst>
              <a:ext uri="{FF2B5EF4-FFF2-40B4-BE49-F238E27FC236}">
                <a16:creationId xmlns:a16="http://schemas.microsoft.com/office/drawing/2014/main" id="{13563A9C-BACE-AB61-F5B5-BC9162D7516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989F350B-F2BA-25AD-3471-34239A0D200A}"/>
              </a:ext>
            </a:extLst>
          </p:cNvPr>
          <p:cNvPicPr>
            <a:picLocks noChangeAspect="1"/>
          </p:cNvPicPr>
          <p:nvPr/>
        </p:nvPicPr>
        <p:blipFill>
          <a:blip r:embed="rId4"/>
          <a:stretch>
            <a:fillRect/>
          </a:stretch>
        </p:blipFill>
        <p:spPr>
          <a:xfrm>
            <a:off x="6918960" y="1105735"/>
            <a:ext cx="4172532" cy="3000794"/>
          </a:xfrm>
          <a:prstGeom prst="rect">
            <a:avLst/>
          </a:prstGeom>
        </p:spPr>
      </p:pic>
      <p:sp>
        <p:nvSpPr>
          <p:cNvPr id="15" name="TextBox 14">
            <a:extLst>
              <a:ext uri="{FF2B5EF4-FFF2-40B4-BE49-F238E27FC236}">
                <a16:creationId xmlns:a16="http://schemas.microsoft.com/office/drawing/2014/main" id="{260BB9CB-2C43-4CBD-0F3C-263A38B3E99F}"/>
              </a:ext>
            </a:extLst>
          </p:cNvPr>
          <p:cNvSpPr txBox="1"/>
          <p:nvPr/>
        </p:nvSpPr>
        <p:spPr>
          <a:xfrm>
            <a:off x="381000" y="1373138"/>
            <a:ext cx="6096000" cy="1384995"/>
          </a:xfrm>
          <a:prstGeom prst="rect">
            <a:avLst/>
          </a:prstGeom>
          <a:noFill/>
        </p:spPr>
        <p:txBody>
          <a:bodyPr wrap="square">
            <a:spAutoFit/>
          </a:bodyPr>
          <a:lstStyle/>
          <a:p>
            <a:pPr algn="l"/>
            <a:r>
              <a:rPr lang="en-US" sz="1400" b="0" i="0" dirty="0">
                <a:solidFill>
                  <a:srgbClr val="171717"/>
                </a:solidFill>
                <a:effectLst/>
              </a:rPr>
              <a:t>Azure uses </a:t>
            </a:r>
            <a:r>
              <a:rPr lang="en-US" sz="1400" b="1" i="0" dirty="0">
                <a:solidFill>
                  <a:srgbClr val="171717"/>
                </a:solidFill>
                <a:effectLst/>
              </a:rPr>
              <a:t>system routes</a:t>
            </a:r>
            <a:r>
              <a:rPr lang="en-US" sz="1400" b="0" i="0" dirty="0">
                <a:solidFill>
                  <a:srgbClr val="171717"/>
                </a:solidFill>
                <a:effectLst/>
              </a:rPr>
              <a:t> to direct network traffic between virtual machines, on-premises networks, and the Internet. The following situations are managed by these system routes:</a:t>
            </a:r>
          </a:p>
          <a:p>
            <a:pPr algn="l">
              <a:buFont typeface="Arial" panose="020B0604020202020204" pitchFamily="34" charset="0"/>
              <a:buChar char="•"/>
            </a:pPr>
            <a:r>
              <a:rPr lang="en-US" sz="1400" b="0" i="0" dirty="0">
                <a:solidFill>
                  <a:srgbClr val="171717"/>
                </a:solidFill>
                <a:effectLst/>
              </a:rPr>
              <a:t>Traffic between VMs in the same subnet.</a:t>
            </a:r>
          </a:p>
          <a:p>
            <a:pPr algn="l">
              <a:buFont typeface="Arial" panose="020B0604020202020204" pitchFamily="34" charset="0"/>
              <a:buChar char="•"/>
            </a:pPr>
            <a:r>
              <a:rPr lang="en-US" sz="1400" b="0" i="0" dirty="0">
                <a:solidFill>
                  <a:srgbClr val="171717"/>
                </a:solidFill>
                <a:effectLst/>
              </a:rPr>
              <a:t>Between VMs in different subnets in the same virtual network.</a:t>
            </a:r>
          </a:p>
          <a:p>
            <a:pPr algn="l">
              <a:buFont typeface="Arial" panose="020B0604020202020204" pitchFamily="34" charset="0"/>
              <a:buChar char="•"/>
            </a:pPr>
            <a:r>
              <a:rPr lang="en-US" sz="1400" b="0" i="0" dirty="0">
                <a:solidFill>
                  <a:srgbClr val="171717"/>
                </a:solidFill>
                <a:effectLst/>
              </a:rPr>
              <a:t>Data flow from VMs to the Internet.</a:t>
            </a:r>
          </a:p>
        </p:txBody>
      </p:sp>
      <p:sp>
        <p:nvSpPr>
          <p:cNvPr id="17" name="TextBox 16">
            <a:extLst>
              <a:ext uri="{FF2B5EF4-FFF2-40B4-BE49-F238E27FC236}">
                <a16:creationId xmlns:a16="http://schemas.microsoft.com/office/drawing/2014/main" id="{0074157D-27B8-988D-FAFF-533FB29B2E86}"/>
              </a:ext>
            </a:extLst>
          </p:cNvPr>
          <p:cNvSpPr txBox="1"/>
          <p:nvPr/>
        </p:nvSpPr>
        <p:spPr>
          <a:xfrm>
            <a:off x="431800" y="3003246"/>
            <a:ext cx="6121400" cy="1600438"/>
          </a:xfrm>
          <a:prstGeom prst="rect">
            <a:avLst/>
          </a:prstGeom>
          <a:noFill/>
        </p:spPr>
        <p:txBody>
          <a:bodyPr wrap="square">
            <a:spAutoFit/>
          </a:bodyPr>
          <a:lstStyle/>
          <a:p>
            <a:r>
              <a:rPr lang="en-US" sz="1400" dirty="0">
                <a:solidFill>
                  <a:srgbClr val="171717"/>
                </a:solidFill>
              </a:rPr>
              <a:t>Information about the system routes is recorded in a route table. A route table contains a set of rules, called routes, that specifies how packets should be routed in a virtual network. Routing tables are associated to subnets, and each packet leaving a subnet is handled based on the associated route table. Packets are matched to routes using the destination. The destination can be an IP address, a virtual network gateway, a virtual appliance, or the internet. If a matching route can't be found, then the packet is dropped.</a:t>
            </a:r>
            <a:endParaRPr lang="en-IN" sz="1400" dirty="0">
              <a:solidFill>
                <a:srgbClr val="171717"/>
              </a:solidFill>
            </a:endParaRPr>
          </a:p>
        </p:txBody>
      </p:sp>
    </p:spTree>
    <p:extLst>
      <p:ext uri="{BB962C8B-B14F-4D97-AF65-F5344CB8AC3E}">
        <p14:creationId xmlns:p14="http://schemas.microsoft.com/office/powerpoint/2010/main" val="300678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Border Gateway Protocol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Diagram showing an example of using the Border Gateway Protocol.">
            <a:extLst>
              <a:ext uri="{FF2B5EF4-FFF2-40B4-BE49-F238E27FC236}">
                <a16:creationId xmlns:a16="http://schemas.microsoft.com/office/drawing/2014/main" id="{7482F354-A7F5-0F52-7C29-8CB21A179B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iagram showing an example of using the Border Gateway Protocol.">
            <a:extLst>
              <a:ext uri="{FF2B5EF4-FFF2-40B4-BE49-F238E27FC236}">
                <a16:creationId xmlns:a16="http://schemas.microsoft.com/office/drawing/2014/main" id="{D0FC88B9-98EE-EB4E-5C43-79F3685ED6B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F8C77F14-BAE7-AC0B-53E5-6A5C9D86403E}"/>
              </a:ext>
            </a:extLst>
          </p:cNvPr>
          <p:cNvPicPr>
            <a:picLocks noChangeAspect="1"/>
          </p:cNvPicPr>
          <p:nvPr/>
        </p:nvPicPr>
        <p:blipFill>
          <a:blip r:embed="rId4"/>
          <a:stretch>
            <a:fillRect/>
          </a:stretch>
        </p:blipFill>
        <p:spPr>
          <a:xfrm>
            <a:off x="337334" y="1314155"/>
            <a:ext cx="11517332" cy="4229690"/>
          </a:xfrm>
          <a:prstGeom prst="rect">
            <a:avLst/>
          </a:prstGeom>
        </p:spPr>
      </p:pic>
    </p:spTree>
    <p:extLst>
      <p:ext uri="{BB962C8B-B14F-4D97-AF65-F5344CB8AC3E}">
        <p14:creationId xmlns:p14="http://schemas.microsoft.com/office/powerpoint/2010/main" val="12440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User Defined Routes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Diagram of a subnet using a UDR to access an NVA and then the internet. The subnet is using another UDR and NVA to access the backend subnet.">
            <a:extLst>
              <a:ext uri="{FF2B5EF4-FFF2-40B4-BE49-F238E27FC236}">
                <a16:creationId xmlns:a16="http://schemas.microsoft.com/office/drawing/2014/main" id="{5FABAC87-9C9E-8034-6900-2A07CBC27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8498" y="1123950"/>
            <a:ext cx="4048125" cy="30861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E775812-D5DE-0DB4-B6BE-8E6F12BDB206}"/>
              </a:ext>
            </a:extLst>
          </p:cNvPr>
          <p:cNvSpPr txBox="1"/>
          <p:nvPr/>
        </p:nvSpPr>
        <p:spPr>
          <a:xfrm>
            <a:off x="680720" y="1339569"/>
            <a:ext cx="6096000" cy="1169551"/>
          </a:xfrm>
          <a:prstGeom prst="rect">
            <a:avLst/>
          </a:prstGeom>
          <a:noFill/>
        </p:spPr>
        <p:txBody>
          <a:bodyPr wrap="square">
            <a:spAutoFit/>
          </a:bodyPr>
          <a:lstStyle/>
          <a:p>
            <a:r>
              <a:rPr lang="en-US" sz="1400" b="0" i="0" dirty="0">
                <a:solidFill>
                  <a:srgbClr val="171717"/>
                </a:solidFill>
                <a:effectLst/>
              </a:rPr>
              <a:t>Azure automatically handles all network traffic routing. But, what if you want to do something different? For example, you may have a VM that performs a network function, such as routing, firewalling, or WAN optimization. You may want certain subnet traffic to be directed to this virtual appliance. For example, you might place an appliance between subnets or a subnet and the internet.</a:t>
            </a:r>
            <a:endParaRPr lang="en-IN" sz="1400" dirty="0"/>
          </a:p>
        </p:txBody>
      </p:sp>
    </p:spTree>
    <p:extLst>
      <p:ext uri="{BB962C8B-B14F-4D97-AF65-F5344CB8AC3E}">
        <p14:creationId xmlns:p14="http://schemas.microsoft.com/office/powerpoint/2010/main" val="151646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VPN Gateway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 of VNet1 and VNet2 with a network to network connection using V P N Gateways. VNet1 also has a site-to-site connection to an on-premises network. The connections use IPsec IKEv2 tunnels.">
            <a:extLst>
              <a:ext uri="{FF2B5EF4-FFF2-40B4-BE49-F238E27FC236}">
                <a16:creationId xmlns:a16="http://schemas.microsoft.com/office/drawing/2014/main" id="{DA9DC0BC-78FC-B816-18C0-81ABA7AD3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1053425"/>
            <a:ext cx="9889419" cy="225578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3AED5B-D54E-E67B-0158-B29E391581A4}"/>
              </a:ext>
            </a:extLst>
          </p:cNvPr>
          <p:cNvSpPr txBox="1"/>
          <p:nvPr/>
        </p:nvSpPr>
        <p:spPr>
          <a:xfrm>
            <a:off x="1066799" y="2982004"/>
            <a:ext cx="10665531" cy="523220"/>
          </a:xfrm>
          <a:prstGeom prst="rect">
            <a:avLst/>
          </a:prstGeom>
          <a:noFill/>
        </p:spPr>
        <p:txBody>
          <a:bodyPr wrap="square">
            <a:spAutoFit/>
          </a:bodyPr>
          <a:lstStyle/>
          <a:p>
            <a:pPr algn="l">
              <a:buFont typeface="Arial" panose="020B0604020202020204" pitchFamily="34" charset="0"/>
              <a:buChar char="•"/>
            </a:pPr>
            <a:r>
              <a:rPr lang="en-US" sz="1400" b="1" i="0" dirty="0">
                <a:solidFill>
                  <a:srgbClr val="171717"/>
                </a:solidFill>
                <a:effectLst/>
              </a:rPr>
              <a:t>Site-to-site</a:t>
            </a:r>
            <a:r>
              <a:rPr lang="en-US" sz="1400" b="0" i="0" dirty="0">
                <a:solidFill>
                  <a:srgbClr val="171717"/>
                </a:solidFill>
                <a:effectLst/>
              </a:rPr>
              <a:t> connections connect on-premises datacenters to Azure virtual networks</a:t>
            </a:r>
          </a:p>
          <a:p>
            <a:pPr>
              <a:buFont typeface="Arial" panose="020B0604020202020204" pitchFamily="34" charset="0"/>
              <a:buChar char="•"/>
            </a:pPr>
            <a:r>
              <a:rPr lang="en-US" sz="1400" b="1" i="0" dirty="0">
                <a:solidFill>
                  <a:srgbClr val="171717"/>
                </a:solidFill>
                <a:effectLst/>
              </a:rPr>
              <a:t>Point-to-site (User VPN)</a:t>
            </a:r>
            <a:r>
              <a:rPr lang="en-US" sz="1400" b="0" i="0" dirty="0">
                <a:solidFill>
                  <a:srgbClr val="171717"/>
                </a:solidFill>
                <a:effectLst/>
              </a:rPr>
              <a:t> connections connect individual devices to Azure virtual networks</a:t>
            </a:r>
          </a:p>
        </p:txBody>
      </p:sp>
      <p:sp>
        <p:nvSpPr>
          <p:cNvPr id="14" name="TextBox 13">
            <a:extLst>
              <a:ext uri="{FF2B5EF4-FFF2-40B4-BE49-F238E27FC236}">
                <a16:creationId xmlns:a16="http://schemas.microsoft.com/office/drawing/2014/main" id="{A30BB456-5264-3CD2-C4AC-26955DCFFB43}"/>
              </a:ext>
            </a:extLst>
          </p:cNvPr>
          <p:cNvSpPr txBox="1"/>
          <p:nvPr/>
        </p:nvSpPr>
        <p:spPr>
          <a:xfrm>
            <a:off x="509270" y="3555455"/>
            <a:ext cx="11419840" cy="2246769"/>
          </a:xfrm>
          <a:prstGeom prst="rect">
            <a:avLst/>
          </a:prstGeom>
          <a:noFill/>
        </p:spPr>
        <p:txBody>
          <a:bodyPr wrap="square">
            <a:spAutoFit/>
          </a:bodyPr>
          <a:lstStyle/>
          <a:p>
            <a:pPr algn="l">
              <a:buFont typeface="Arial" panose="020B0604020202020204" pitchFamily="34" charset="0"/>
              <a:buChar char="•"/>
            </a:pPr>
            <a:r>
              <a:rPr lang="en-US" sz="1400" b="1" i="0" dirty="0">
                <a:solidFill>
                  <a:srgbClr val="171717"/>
                </a:solidFill>
                <a:effectLst/>
              </a:rPr>
              <a:t>Route-based VPNs</a:t>
            </a:r>
            <a:r>
              <a:rPr lang="en-US" sz="1400" b="0" i="0" dirty="0">
                <a:solidFill>
                  <a:srgbClr val="171717"/>
                </a:solidFill>
                <a:effectLst/>
              </a:rPr>
              <a:t>. Route-based VPNs use </a:t>
            </a:r>
            <a:r>
              <a:rPr lang="en-US" sz="1400" b="0" i="1" dirty="0">
                <a:solidFill>
                  <a:srgbClr val="171717"/>
                </a:solidFill>
                <a:effectLst/>
              </a:rPr>
              <a:t>routes</a:t>
            </a:r>
            <a:r>
              <a:rPr lang="en-US" sz="1400" b="0" i="0" dirty="0">
                <a:solidFill>
                  <a:srgbClr val="171717"/>
                </a:solidFill>
                <a:effectLst/>
              </a:rPr>
              <a:t> in the IP forwarding or routing table to direct packets into their corresponding tunnel interfaces. The tunnel interfaces then encrypt or decrypt the packets in and out of the tunnels. The policy (or traffic selector) for Route-based VPNs are configured as any-to-any (or wild cards).</a:t>
            </a:r>
          </a:p>
          <a:p>
            <a:pPr algn="l">
              <a:buFont typeface="Arial" panose="020B0604020202020204" pitchFamily="34" charset="0"/>
              <a:buChar char="•"/>
            </a:pPr>
            <a:r>
              <a:rPr lang="en-US" sz="1400" b="1" i="0" dirty="0">
                <a:solidFill>
                  <a:srgbClr val="171717"/>
                </a:solidFill>
                <a:effectLst/>
              </a:rPr>
              <a:t>Policy-based VPNs</a:t>
            </a:r>
            <a:r>
              <a:rPr lang="en-US" sz="1400" b="0" i="0" dirty="0">
                <a:solidFill>
                  <a:srgbClr val="171717"/>
                </a:solidFill>
                <a:effectLst/>
              </a:rPr>
              <a:t>. Policy-based VPNs encrypt and direct packets through IPsec tunnels based on the IPsec policies configured with the combinations of address prefixes between your on-premises network and the Azure </a:t>
            </a:r>
            <a:r>
              <a:rPr lang="en-US" sz="1400" b="0" i="0" dirty="0" err="1">
                <a:solidFill>
                  <a:srgbClr val="171717"/>
                </a:solidFill>
                <a:effectLst/>
              </a:rPr>
              <a:t>VNet</a:t>
            </a:r>
            <a:r>
              <a:rPr lang="en-US" sz="1400" b="0" i="0" dirty="0">
                <a:solidFill>
                  <a:srgbClr val="171717"/>
                </a:solidFill>
                <a:effectLst/>
              </a:rPr>
              <a:t>. The policy (or traffic selector) is defined as an access list in the VPN device configuration. When using a Policy-based VPN, keep in mind the following limitations:</a:t>
            </a:r>
          </a:p>
          <a:p>
            <a:pPr marL="742950" lvl="1" indent="-285750" algn="l">
              <a:buFont typeface="Arial" panose="020B0604020202020204" pitchFamily="34" charset="0"/>
              <a:buChar char="•"/>
            </a:pPr>
            <a:r>
              <a:rPr lang="en-US" sz="1400" b="0" i="0" dirty="0">
                <a:solidFill>
                  <a:srgbClr val="171717"/>
                </a:solidFill>
                <a:effectLst/>
              </a:rPr>
              <a:t>Policy-Based VPNs can only be used on the Basic gateway SKU and is not compatible with other gateway SKUs.</a:t>
            </a:r>
          </a:p>
          <a:p>
            <a:pPr marL="742950" lvl="1" indent="-285750" algn="l">
              <a:buFont typeface="Arial" panose="020B0604020202020204" pitchFamily="34" charset="0"/>
              <a:buChar char="•"/>
            </a:pPr>
            <a:r>
              <a:rPr lang="en-US" sz="1400" b="0" i="0" dirty="0">
                <a:solidFill>
                  <a:srgbClr val="171717"/>
                </a:solidFill>
                <a:effectLst/>
              </a:rPr>
              <a:t>You can have only one tunnel when using a Policy-based VPN.</a:t>
            </a:r>
          </a:p>
          <a:p>
            <a:pPr marL="742950" lvl="1" indent="-285750" algn="l">
              <a:buFont typeface="Arial" panose="020B0604020202020204" pitchFamily="34" charset="0"/>
              <a:buChar char="•"/>
            </a:pPr>
            <a:r>
              <a:rPr lang="en-US" sz="1400" b="0" i="0" dirty="0">
                <a:solidFill>
                  <a:srgbClr val="171717"/>
                </a:solidFill>
                <a:effectLst/>
              </a:rPr>
              <a:t>You can only use Policy-based VPNs for S2S connections, and only for certain configurations. Most VPN Gateway configurations require a Route-based VPN.</a:t>
            </a:r>
          </a:p>
        </p:txBody>
      </p:sp>
    </p:spTree>
    <p:extLst>
      <p:ext uri="{BB962C8B-B14F-4D97-AF65-F5344CB8AC3E}">
        <p14:creationId xmlns:p14="http://schemas.microsoft.com/office/powerpoint/2010/main" val="114537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VPN Gateway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Diagram that shows a point-to-site scenario for users that need access to resources in Azure.">
            <a:extLst>
              <a:ext uri="{FF2B5EF4-FFF2-40B4-BE49-F238E27FC236}">
                <a16:creationId xmlns:a16="http://schemas.microsoft.com/office/drawing/2014/main" id="{14A12BEC-9081-8689-C29E-D2D294B8F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911" y="1059108"/>
            <a:ext cx="7824557" cy="486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8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ExpressRoute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Illustration of Expressroute showing a customer's network with traffic through the partner edge through two Expressroute circuits to the Microsoft edge, then from there to the webapps, public IP addresses in Azure, to Microsoft 365 and CRM Services, and to virtual networks.">
            <a:extLst>
              <a:ext uri="{FF2B5EF4-FFF2-40B4-BE49-F238E27FC236}">
                <a16:creationId xmlns:a16="http://schemas.microsoft.com/office/drawing/2014/main" id="{1DAC3D6F-C323-E558-1C89-47C4EA404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1185863"/>
            <a:ext cx="5943600" cy="1190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7C359AB-8B5A-2D9A-686F-B68BD5EA2153}"/>
              </a:ext>
            </a:extLst>
          </p:cNvPr>
          <p:cNvSpPr txBox="1"/>
          <p:nvPr/>
        </p:nvSpPr>
        <p:spPr>
          <a:xfrm>
            <a:off x="342900" y="2447565"/>
            <a:ext cx="10782300" cy="523220"/>
          </a:xfrm>
          <a:prstGeom prst="rect">
            <a:avLst/>
          </a:prstGeom>
          <a:noFill/>
        </p:spPr>
        <p:txBody>
          <a:bodyPr wrap="square">
            <a:spAutoFit/>
          </a:bodyPr>
          <a:lstStyle/>
          <a:p>
            <a:pPr algn="l"/>
            <a:r>
              <a:rPr lang="en-US" sz="1400" b="0" i="0" dirty="0">
                <a:solidFill>
                  <a:srgbClr val="171717"/>
                </a:solidFill>
                <a:effectLst/>
              </a:rPr>
              <a:t>Azure ExpressRoute lets you extend your on-premises networks into the Microsoft cloud. The connection is facilitated by a connectivity provider. With ExpressRoute, you can establish connections to Microsoft cloud services, such as Microsoft Azure, Microsoft 365, and CRM Online.</a:t>
            </a:r>
          </a:p>
        </p:txBody>
      </p:sp>
      <p:sp>
        <p:nvSpPr>
          <p:cNvPr id="16" name="TextBox 15">
            <a:extLst>
              <a:ext uri="{FF2B5EF4-FFF2-40B4-BE49-F238E27FC236}">
                <a16:creationId xmlns:a16="http://schemas.microsoft.com/office/drawing/2014/main" id="{7FF9C9B7-F75A-D0BC-7BB3-725875E1D7E4}"/>
              </a:ext>
            </a:extLst>
          </p:cNvPr>
          <p:cNvSpPr txBox="1"/>
          <p:nvPr/>
        </p:nvSpPr>
        <p:spPr>
          <a:xfrm>
            <a:off x="600075" y="3334297"/>
            <a:ext cx="5172076" cy="1384995"/>
          </a:xfrm>
          <a:prstGeom prst="rect">
            <a:avLst/>
          </a:prstGeom>
          <a:noFill/>
        </p:spPr>
        <p:txBody>
          <a:bodyPr wrap="square">
            <a:spAutoFit/>
          </a:bodyPr>
          <a:lstStyle/>
          <a:p>
            <a:pPr algn="l"/>
            <a:r>
              <a:rPr lang="en-US" sz="1400" i="0" dirty="0">
                <a:solidFill>
                  <a:srgbClr val="171717"/>
                </a:solidFill>
                <a:effectLst/>
              </a:rPr>
              <a:t>Features of ExpressRoute</a:t>
            </a:r>
          </a:p>
          <a:p>
            <a:pPr algn="l"/>
            <a:endParaRPr lang="en-US" sz="1400" i="0" dirty="0">
              <a:solidFill>
                <a:srgbClr val="171717"/>
              </a:solidFill>
              <a:effectLst/>
            </a:endParaRPr>
          </a:p>
          <a:p>
            <a:pPr marL="342900" indent="-342900" algn="l">
              <a:buFont typeface="+mj-lt"/>
              <a:buAutoNum type="arabicPeriod"/>
            </a:pPr>
            <a:r>
              <a:rPr lang="en-US" sz="1400" i="0" dirty="0">
                <a:solidFill>
                  <a:srgbClr val="171717"/>
                </a:solidFill>
                <a:effectLst/>
              </a:rPr>
              <a:t>Make your connections fast, reliable, and private</a:t>
            </a:r>
          </a:p>
          <a:p>
            <a:pPr marL="342900" indent="-342900">
              <a:buFont typeface="+mj-lt"/>
              <a:buAutoNum type="arabicPeriod"/>
            </a:pPr>
            <a:r>
              <a:rPr lang="en-US" sz="1400" i="0" dirty="0">
                <a:solidFill>
                  <a:srgbClr val="171717"/>
                </a:solidFill>
                <a:effectLst/>
              </a:rPr>
              <a:t>Use a virtual private cloud for storage, backup, and recovery</a:t>
            </a:r>
          </a:p>
          <a:p>
            <a:pPr marL="342900" indent="-342900">
              <a:buFont typeface="+mj-lt"/>
              <a:buAutoNum type="arabicPeriod"/>
            </a:pPr>
            <a:r>
              <a:rPr lang="en-US" sz="1400" i="0" dirty="0">
                <a:solidFill>
                  <a:srgbClr val="171717"/>
                </a:solidFill>
                <a:effectLst/>
              </a:rPr>
              <a:t>Extend and connect your datacenters</a:t>
            </a:r>
          </a:p>
          <a:p>
            <a:pPr marL="342900" indent="-342900">
              <a:buFont typeface="+mj-lt"/>
              <a:buAutoNum type="arabicPeriod"/>
            </a:pPr>
            <a:r>
              <a:rPr lang="en-IN" sz="1400" i="0" dirty="0">
                <a:solidFill>
                  <a:srgbClr val="171717"/>
                </a:solidFill>
                <a:effectLst/>
              </a:rPr>
              <a:t>Build hybrid applications</a:t>
            </a:r>
            <a:endParaRPr lang="en-US" b="1" i="0" dirty="0">
              <a:solidFill>
                <a:srgbClr val="171717"/>
              </a:solidFill>
              <a:effectLst/>
              <a:latin typeface="Segoe UI" panose="020B0502040204020203" pitchFamily="34" charset="0"/>
            </a:endParaRPr>
          </a:p>
        </p:txBody>
      </p:sp>
      <p:sp>
        <p:nvSpPr>
          <p:cNvPr id="17" name="TextBox 16">
            <a:extLst>
              <a:ext uri="{FF2B5EF4-FFF2-40B4-BE49-F238E27FC236}">
                <a16:creationId xmlns:a16="http://schemas.microsoft.com/office/drawing/2014/main" id="{5DAF677E-EE95-59EC-AC7B-E3C4074B3302}"/>
              </a:ext>
            </a:extLst>
          </p:cNvPr>
          <p:cNvSpPr txBox="1"/>
          <p:nvPr/>
        </p:nvSpPr>
        <p:spPr>
          <a:xfrm>
            <a:off x="5905500" y="3245625"/>
            <a:ext cx="5495926" cy="2677656"/>
          </a:xfrm>
          <a:prstGeom prst="rect">
            <a:avLst/>
          </a:prstGeom>
          <a:noFill/>
        </p:spPr>
        <p:txBody>
          <a:bodyPr wrap="square">
            <a:spAutoFit/>
          </a:bodyPr>
          <a:lstStyle/>
          <a:p>
            <a:pPr algn="l"/>
            <a:r>
              <a:rPr lang="en-IN" sz="1400" i="0" dirty="0">
                <a:solidFill>
                  <a:srgbClr val="171717"/>
                </a:solidFill>
                <a:effectLst/>
              </a:rPr>
              <a:t>Advantages of ExpressRoute</a:t>
            </a:r>
          </a:p>
          <a:p>
            <a:pPr algn="l"/>
            <a:endParaRPr lang="en-IN" sz="1400" i="0" dirty="0">
              <a:solidFill>
                <a:srgbClr val="171717"/>
              </a:solidFill>
              <a:effectLst/>
            </a:endParaRPr>
          </a:p>
          <a:p>
            <a:pPr marL="342900" indent="-342900" algn="l">
              <a:buFont typeface="+mj-lt"/>
              <a:buAutoNum type="arabicPeriod"/>
            </a:pPr>
            <a:r>
              <a:rPr lang="en-IN" sz="1400" i="0" dirty="0">
                <a:solidFill>
                  <a:srgbClr val="171717"/>
                </a:solidFill>
                <a:effectLst/>
              </a:rPr>
              <a:t>Layer 3 connectivity</a:t>
            </a:r>
          </a:p>
          <a:p>
            <a:pPr marL="342900" indent="-342900">
              <a:buFont typeface="+mj-lt"/>
              <a:buAutoNum type="arabicPeriod"/>
            </a:pPr>
            <a:r>
              <a:rPr lang="en-IN" sz="1400" i="0" dirty="0">
                <a:solidFill>
                  <a:srgbClr val="171717"/>
                </a:solidFill>
                <a:effectLst/>
              </a:rPr>
              <a:t>Redundancy</a:t>
            </a:r>
          </a:p>
          <a:p>
            <a:pPr marL="342900" indent="-342900">
              <a:buFont typeface="+mj-lt"/>
              <a:buAutoNum type="arabicPeriod"/>
            </a:pPr>
            <a:r>
              <a:rPr lang="en-US" sz="1400" i="0" dirty="0">
                <a:solidFill>
                  <a:srgbClr val="171717"/>
                </a:solidFill>
                <a:effectLst/>
              </a:rPr>
              <a:t>Connectivity to Microsoft cloud services</a:t>
            </a:r>
          </a:p>
          <a:p>
            <a:pPr marL="342900" indent="-342900">
              <a:buFont typeface="+mj-lt"/>
              <a:buAutoNum type="arabicPeriod"/>
            </a:pPr>
            <a:r>
              <a:rPr lang="en-US" sz="1400" i="0" dirty="0">
                <a:solidFill>
                  <a:srgbClr val="171717"/>
                </a:solidFill>
                <a:effectLst/>
              </a:rPr>
              <a:t>Connectivity to all regions within a geopolitical region</a:t>
            </a:r>
          </a:p>
          <a:p>
            <a:pPr marL="342900" indent="-342900">
              <a:buFont typeface="+mj-lt"/>
              <a:buAutoNum type="arabicPeriod"/>
            </a:pPr>
            <a:r>
              <a:rPr lang="en-US" sz="1400" i="0" dirty="0">
                <a:solidFill>
                  <a:srgbClr val="171717"/>
                </a:solidFill>
                <a:effectLst/>
              </a:rPr>
              <a:t>Global connectivity with ExpressRoute premium add-on</a:t>
            </a:r>
          </a:p>
          <a:p>
            <a:pPr marL="342900" indent="-342900">
              <a:buFont typeface="+mj-lt"/>
              <a:buAutoNum type="arabicPeriod"/>
            </a:pPr>
            <a:r>
              <a:rPr lang="en-US" sz="1400" dirty="0">
                <a:solidFill>
                  <a:srgbClr val="171717"/>
                </a:solidFill>
              </a:rPr>
              <a:t>Across on-premises connectivity with ExpressRoute Global Reach</a:t>
            </a:r>
          </a:p>
          <a:p>
            <a:pPr marL="342900" indent="-342900">
              <a:buFont typeface="+mj-lt"/>
              <a:buAutoNum type="arabicPeriod"/>
            </a:pPr>
            <a:r>
              <a:rPr lang="en-IN" sz="1400" dirty="0">
                <a:solidFill>
                  <a:srgbClr val="171717"/>
                </a:solidFill>
              </a:rPr>
              <a:t>Bandwidth options</a:t>
            </a:r>
          </a:p>
          <a:p>
            <a:pPr marL="342900" indent="-342900">
              <a:buFont typeface="+mj-lt"/>
              <a:buAutoNum type="arabicPeriod"/>
            </a:pPr>
            <a:r>
              <a:rPr lang="en-IN" sz="1400" dirty="0">
                <a:solidFill>
                  <a:srgbClr val="171717"/>
                </a:solidFill>
              </a:rPr>
              <a:t>Flexible billing models</a:t>
            </a:r>
          </a:p>
          <a:p>
            <a:pPr marL="342900" indent="-342900">
              <a:buFont typeface="+mj-lt"/>
              <a:buAutoNum type="arabicPeriod"/>
            </a:pPr>
            <a:endParaRPr lang="en-US" sz="1400" dirty="0">
              <a:solidFill>
                <a:srgbClr val="171717"/>
              </a:solidFill>
            </a:endParaRPr>
          </a:p>
          <a:p>
            <a:pPr marL="342900" indent="-342900">
              <a:buFont typeface="+mj-lt"/>
              <a:buAutoNum type="arabicPeriod"/>
            </a:pPr>
            <a:endParaRPr lang="en-US" sz="1400" i="0" dirty="0">
              <a:solidFill>
                <a:srgbClr val="171717"/>
              </a:solidFill>
              <a:effectLst/>
            </a:endParaRPr>
          </a:p>
        </p:txBody>
      </p:sp>
    </p:spTree>
    <p:extLst>
      <p:ext uri="{BB962C8B-B14F-4D97-AF65-F5344CB8AC3E}">
        <p14:creationId xmlns:p14="http://schemas.microsoft.com/office/powerpoint/2010/main" val="130629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ExpressRoute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Global map with partner locations.">
            <a:extLst>
              <a:ext uri="{FF2B5EF4-FFF2-40B4-BE49-F238E27FC236}">
                <a16:creationId xmlns:a16="http://schemas.microsoft.com/office/drawing/2014/main" id="{28E357AA-0B82-B233-EE81-05E2E2F1F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0" y="1160114"/>
            <a:ext cx="8886189" cy="45792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DB571B5-3372-FCAA-410D-0B800DACEDB6}"/>
              </a:ext>
            </a:extLst>
          </p:cNvPr>
          <p:cNvSpPr txBox="1"/>
          <p:nvPr/>
        </p:nvSpPr>
        <p:spPr>
          <a:xfrm>
            <a:off x="394112" y="3368605"/>
            <a:ext cx="3452253" cy="2462213"/>
          </a:xfrm>
          <a:prstGeom prst="rect">
            <a:avLst/>
          </a:prstGeom>
          <a:noFill/>
        </p:spPr>
        <p:txBody>
          <a:bodyPr wrap="square">
            <a:spAutoFit/>
          </a:bodyPr>
          <a:lstStyle/>
          <a:p>
            <a:pPr algn="l"/>
            <a:r>
              <a:rPr lang="en-US" sz="1400" b="0" i="0" dirty="0">
                <a:solidFill>
                  <a:srgbClr val="171717"/>
                </a:solidFill>
                <a:effectLst/>
              </a:rPr>
              <a:t>ExpressRoute is supported across all Azure regions and locations. This map provides a list of Azure regions and ExpressRoute locations. ExpressRoute locations are where Microsoft peers with several service providers. When you connected to at least one ExpressRoute location within the geopolitical region, you will access Azure services across all regions within a geopolitical region.</a:t>
            </a:r>
            <a:br>
              <a:rPr lang="en-US" sz="1400" dirty="0"/>
            </a:br>
            <a:endParaRPr lang="en-IN" sz="1400" dirty="0"/>
          </a:p>
        </p:txBody>
      </p:sp>
    </p:spTree>
    <p:extLst>
      <p:ext uri="{BB962C8B-B14F-4D97-AF65-F5344CB8AC3E}">
        <p14:creationId xmlns:p14="http://schemas.microsoft.com/office/powerpoint/2010/main" val="401385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Private Endpoint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A0CCCE8-5C90-8498-481A-2B7F9FE4F5CB}"/>
              </a:ext>
            </a:extLst>
          </p:cNvPr>
          <p:cNvSpPr/>
          <p:nvPr/>
        </p:nvSpPr>
        <p:spPr>
          <a:xfrm>
            <a:off x="4798248" y="3295780"/>
            <a:ext cx="6677025" cy="2162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BEB87BAE-0D7E-8BFE-D2D6-62837C690E40}"/>
              </a:ext>
            </a:extLst>
          </p:cNvPr>
          <p:cNvCxnSpPr>
            <a:cxnSpLocks/>
          </p:cNvCxnSpPr>
          <p:nvPr/>
        </p:nvCxnSpPr>
        <p:spPr>
          <a:xfrm>
            <a:off x="6465123" y="3295780"/>
            <a:ext cx="0" cy="216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DBDDE5-7010-0275-2A6E-A6F9823B24BC}"/>
              </a:ext>
            </a:extLst>
          </p:cNvPr>
          <p:cNvCxnSpPr>
            <a:cxnSpLocks/>
          </p:cNvCxnSpPr>
          <p:nvPr/>
        </p:nvCxnSpPr>
        <p:spPr>
          <a:xfrm>
            <a:off x="9817923" y="3295780"/>
            <a:ext cx="0" cy="2162247"/>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2" descr="Image result for virtual network icon">
            <a:extLst>
              <a:ext uri="{FF2B5EF4-FFF2-40B4-BE49-F238E27FC236}">
                <a16:creationId xmlns:a16="http://schemas.microsoft.com/office/drawing/2014/main" id="{ED87987C-5202-A088-DB8F-E6C23399C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236" y="5304927"/>
            <a:ext cx="550155" cy="2975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vm icon azure">
            <a:extLst>
              <a:ext uri="{FF2B5EF4-FFF2-40B4-BE49-F238E27FC236}">
                <a16:creationId xmlns:a16="http://schemas.microsoft.com/office/drawing/2014/main" id="{5FD4EBBE-43B5-FE82-BFF1-26D0AEEB1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7651" y="3634042"/>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06AC441-1768-FFEC-32FE-A5F4DE699A9D}"/>
              </a:ext>
            </a:extLst>
          </p:cNvPr>
          <p:cNvSpPr txBox="1"/>
          <p:nvPr/>
        </p:nvSpPr>
        <p:spPr>
          <a:xfrm>
            <a:off x="4952062" y="4247829"/>
            <a:ext cx="105028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192.168.1.5</a:t>
            </a:r>
          </a:p>
        </p:txBody>
      </p:sp>
      <p:sp>
        <p:nvSpPr>
          <p:cNvPr id="20" name="TextBox 19">
            <a:extLst>
              <a:ext uri="{FF2B5EF4-FFF2-40B4-BE49-F238E27FC236}">
                <a16:creationId xmlns:a16="http://schemas.microsoft.com/office/drawing/2014/main" id="{9B0004F6-2046-FD19-6B36-39C1D1A048CC}"/>
              </a:ext>
            </a:extLst>
          </p:cNvPr>
          <p:cNvSpPr txBox="1"/>
          <p:nvPr/>
        </p:nvSpPr>
        <p:spPr>
          <a:xfrm>
            <a:off x="4983253" y="5119806"/>
            <a:ext cx="14112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Compute Subnet</a:t>
            </a:r>
          </a:p>
        </p:txBody>
      </p:sp>
      <p:sp>
        <p:nvSpPr>
          <p:cNvPr id="21" name="TextBox 20">
            <a:extLst>
              <a:ext uri="{FF2B5EF4-FFF2-40B4-BE49-F238E27FC236}">
                <a16:creationId xmlns:a16="http://schemas.microsoft.com/office/drawing/2014/main" id="{D8D8B156-C681-7AF6-861D-389F6E173FFF}"/>
              </a:ext>
            </a:extLst>
          </p:cNvPr>
          <p:cNvSpPr txBox="1"/>
          <p:nvPr/>
        </p:nvSpPr>
        <p:spPr>
          <a:xfrm>
            <a:off x="8629624" y="5112258"/>
            <a:ext cx="8858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Subnet- 3</a:t>
            </a:r>
          </a:p>
        </p:txBody>
      </p:sp>
      <p:sp>
        <p:nvSpPr>
          <p:cNvPr id="22" name="TextBox 21">
            <a:extLst>
              <a:ext uri="{FF2B5EF4-FFF2-40B4-BE49-F238E27FC236}">
                <a16:creationId xmlns:a16="http://schemas.microsoft.com/office/drawing/2014/main" id="{F6DD9BE7-B876-7442-71EF-C44F0FDDDEC1}"/>
              </a:ext>
            </a:extLst>
          </p:cNvPr>
          <p:cNvSpPr txBox="1"/>
          <p:nvPr/>
        </p:nvSpPr>
        <p:spPr>
          <a:xfrm>
            <a:off x="6828166" y="5112258"/>
            <a:ext cx="8858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Subnet- 2</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38A042F1-89D1-7313-C96A-CEBEB3CD1D40}"/>
              </a:ext>
            </a:extLst>
          </p:cNvPr>
          <p:cNvSpPr txBox="1"/>
          <p:nvPr/>
        </p:nvSpPr>
        <p:spPr>
          <a:xfrm>
            <a:off x="9889168" y="511980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Subnet-4</a:t>
            </a:r>
          </a:p>
        </p:txBody>
      </p:sp>
      <p:cxnSp>
        <p:nvCxnSpPr>
          <p:cNvPr id="24" name="Straight Connector 23">
            <a:extLst>
              <a:ext uri="{FF2B5EF4-FFF2-40B4-BE49-F238E27FC236}">
                <a16:creationId xmlns:a16="http://schemas.microsoft.com/office/drawing/2014/main" id="{9DE378EC-CEF9-B45C-1A1D-DDFA0C437030}"/>
              </a:ext>
            </a:extLst>
          </p:cNvPr>
          <p:cNvCxnSpPr>
            <a:cxnSpLocks/>
          </p:cNvCxnSpPr>
          <p:nvPr/>
        </p:nvCxnSpPr>
        <p:spPr>
          <a:xfrm>
            <a:off x="8127236" y="3282384"/>
            <a:ext cx="0" cy="216224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53868EE-8501-A6E4-6C1B-E7D8ABDB893C}"/>
              </a:ext>
            </a:extLst>
          </p:cNvPr>
          <p:cNvSpPr txBox="1"/>
          <p:nvPr/>
        </p:nvSpPr>
        <p:spPr>
          <a:xfrm>
            <a:off x="6708772" y="1107097"/>
            <a:ext cx="123617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Subscription-1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Region-1</a:t>
            </a:r>
          </a:p>
        </p:txBody>
      </p:sp>
      <p:sp>
        <p:nvSpPr>
          <p:cNvPr id="26" name="TextBox 25">
            <a:extLst>
              <a:ext uri="{FF2B5EF4-FFF2-40B4-BE49-F238E27FC236}">
                <a16:creationId xmlns:a16="http://schemas.microsoft.com/office/drawing/2014/main" id="{4712B15C-2879-F14D-C3CC-714B2C6D5831}"/>
              </a:ext>
            </a:extLst>
          </p:cNvPr>
          <p:cNvSpPr txBox="1"/>
          <p:nvPr/>
        </p:nvSpPr>
        <p:spPr>
          <a:xfrm>
            <a:off x="5160453" y="3325136"/>
            <a:ext cx="8851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Jump-VM</a:t>
            </a:r>
          </a:p>
        </p:txBody>
      </p:sp>
      <p:sp>
        <p:nvSpPr>
          <p:cNvPr id="27" name="TextBox 26">
            <a:extLst>
              <a:ext uri="{FF2B5EF4-FFF2-40B4-BE49-F238E27FC236}">
                <a16:creationId xmlns:a16="http://schemas.microsoft.com/office/drawing/2014/main" id="{01A892D5-A2F8-6BE1-8F49-561A16DF8F56}"/>
              </a:ext>
            </a:extLst>
          </p:cNvPr>
          <p:cNvSpPr txBox="1"/>
          <p:nvPr/>
        </p:nvSpPr>
        <p:spPr>
          <a:xfrm>
            <a:off x="11344391" y="5453681"/>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vNet-1</a:t>
            </a:r>
          </a:p>
        </p:txBody>
      </p:sp>
      <p:sp>
        <p:nvSpPr>
          <p:cNvPr id="6" name="TextBox 5">
            <a:extLst>
              <a:ext uri="{FF2B5EF4-FFF2-40B4-BE49-F238E27FC236}">
                <a16:creationId xmlns:a16="http://schemas.microsoft.com/office/drawing/2014/main" id="{9DA5A4E6-55E8-C87F-2820-33676FCBE8A4}"/>
              </a:ext>
            </a:extLst>
          </p:cNvPr>
          <p:cNvSpPr txBox="1"/>
          <p:nvPr/>
        </p:nvSpPr>
        <p:spPr>
          <a:xfrm>
            <a:off x="4798248" y="2462002"/>
            <a:ext cx="2389693" cy="307777"/>
          </a:xfrm>
          <a:prstGeom prst="rect">
            <a:avLst/>
          </a:prstGeom>
          <a:noFill/>
        </p:spPr>
        <p:txBody>
          <a:bodyPr wrap="none" rtlCol="0">
            <a:spAutoFit/>
          </a:bodyPr>
          <a:lstStyle/>
          <a:p>
            <a:r>
              <a:rPr lang="en-IN" sz="1400" dirty="0"/>
              <a:t>Storage Account PAAS Service</a:t>
            </a:r>
          </a:p>
        </p:txBody>
      </p:sp>
      <p:pic>
        <p:nvPicPr>
          <p:cNvPr id="1030" name="Picture 6" descr="Pricing - Virtual Machine IP Address Options | Microsoft Azure">
            <a:extLst>
              <a:ext uri="{FF2B5EF4-FFF2-40B4-BE49-F238E27FC236}">
                <a16:creationId xmlns:a16="http://schemas.microsoft.com/office/drawing/2014/main" id="{FF716B9C-4892-6971-B3DA-3C7855571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6790" y="1322395"/>
            <a:ext cx="888466" cy="4671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770666-EFDF-F805-1F36-A184C58CE6BF}"/>
              </a:ext>
            </a:extLst>
          </p:cNvPr>
          <p:cNvSpPr txBox="1"/>
          <p:nvPr/>
        </p:nvSpPr>
        <p:spPr>
          <a:xfrm>
            <a:off x="3009310" y="1832476"/>
            <a:ext cx="803425" cy="307777"/>
          </a:xfrm>
          <a:prstGeom prst="rect">
            <a:avLst/>
          </a:prstGeom>
          <a:noFill/>
        </p:spPr>
        <p:txBody>
          <a:bodyPr wrap="none" rtlCol="0">
            <a:spAutoFit/>
          </a:bodyPr>
          <a:lstStyle/>
          <a:p>
            <a:r>
              <a:rPr lang="en-IN" sz="1400" dirty="0"/>
              <a:t>Public IP</a:t>
            </a:r>
          </a:p>
        </p:txBody>
      </p:sp>
      <p:cxnSp>
        <p:nvCxnSpPr>
          <p:cNvPr id="9" name="Connector: Elbow 8">
            <a:extLst>
              <a:ext uri="{FF2B5EF4-FFF2-40B4-BE49-F238E27FC236}">
                <a16:creationId xmlns:a16="http://schemas.microsoft.com/office/drawing/2014/main" id="{CADD25E1-1383-623D-DC89-4B1339591AE9}"/>
              </a:ext>
            </a:extLst>
          </p:cNvPr>
          <p:cNvCxnSpPr>
            <a:cxnSpLocks/>
            <a:stCxn id="1030" idx="3"/>
          </p:cNvCxnSpPr>
          <p:nvPr/>
        </p:nvCxnSpPr>
        <p:spPr>
          <a:xfrm>
            <a:off x="3855256" y="1555976"/>
            <a:ext cx="1312983" cy="3036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Client, computer, customer, laptop, user icon - Download on Iconfinder">
            <a:extLst>
              <a:ext uri="{FF2B5EF4-FFF2-40B4-BE49-F238E27FC236}">
                <a16:creationId xmlns:a16="http://schemas.microsoft.com/office/drawing/2014/main" id="{9CFAE2A8-6289-444F-34FD-AFE16FF995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0853" y="1378060"/>
            <a:ext cx="1134229" cy="113422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or: Elbow 28">
            <a:extLst>
              <a:ext uri="{FF2B5EF4-FFF2-40B4-BE49-F238E27FC236}">
                <a16:creationId xmlns:a16="http://schemas.microsoft.com/office/drawing/2014/main" id="{623F4F0C-2541-152E-55CA-E5C8F0D5AFE0}"/>
              </a:ext>
            </a:extLst>
          </p:cNvPr>
          <p:cNvCxnSpPr>
            <a:cxnSpLocks/>
            <a:stCxn id="1032" idx="3"/>
            <a:endCxn id="1030" idx="1"/>
          </p:cNvCxnSpPr>
          <p:nvPr/>
        </p:nvCxnSpPr>
        <p:spPr>
          <a:xfrm flipV="1">
            <a:off x="1875082" y="1555976"/>
            <a:ext cx="1091708" cy="3891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There isn't Azure Private Endpoint icon · Issue #1143 · jgraph/drawio ·  GitHub">
            <a:extLst>
              <a:ext uri="{FF2B5EF4-FFF2-40B4-BE49-F238E27FC236}">
                <a16:creationId xmlns:a16="http://schemas.microsoft.com/office/drawing/2014/main" id="{781E11A2-13AD-5D94-4982-21C9F0646A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8993" y="3839909"/>
            <a:ext cx="752817" cy="75281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6D26BA98-68BD-9706-8B03-ABE898054A98}"/>
              </a:ext>
            </a:extLst>
          </p:cNvPr>
          <p:cNvCxnSpPr>
            <a:cxnSpLocks/>
            <a:stCxn id="18" idx="3"/>
            <a:endCxn id="1034" idx="1"/>
          </p:cNvCxnSpPr>
          <p:nvPr/>
        </p:nvCxnSpPr>
        <p:spPr>
          <a:xfrm>
            <a:off x="5851909" y="3866171"/>
            <a:ext cx="1077084" cy="3501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964D832-EA29-63B4-A11C-B32115B3FF40}"/>
              </a:ext>
            </a:extLst>
          </p:cNvPr>
          <p:cNvCxnSpPr>
            <a:stCxn id="1032" idx="3"/>
            <a:endCxn id="18" idx="1"/>
          </p:cNvCxnSpPr>
          <p:nvPr/>
        </p:nvCxnSpPr>
        <p:spPr>
          <a:xfrm>
            <a:off x="1875082" y="1945175"/>
            <a:ext cx="3512569" cy="1920996"/>
          </a:xfrm>
          <a:prstGeom prst="bentConnector3">
            <a:avLst>
              <a:gd name="adj1" fmla="val 1558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1B8D75-7A45-9A52-496C-7A3C8C81A57B}"/>
              </a:ext>
            </a:extLst>
          </p:cNvPr>
          <p:cNvSpPr txBox="1"/>
          <p:nvPr/>
        </p:nvSpPr>
        <p:spPr>
          <a:xfrm>
            <a:off x="6631196" y="4633094"/>
            <a:ext cx="1396664" cy="307777"/>
          </a:xfrm>
          <a:prstGeom prst="rect">
            <a:avLst/>
          </a:prstGeom>
          <a:noFill/>
        </p:spPr>
        <p:txBody>
          <a:bodyPr wrap="none" rtlCol="0">
            <a:spAutoFit/>
          </a:bodyPr>
          <a:lstStyle/>
          <a:p>
            <a:r>
              <a:rPr lang="en-US" sz="1400" dirty="0"/>
              <a:t>Private Endpoint</a:t>
            </a:r>
            <a:endParaRPr lang="en-IN" sz="1400" dirty="0"/>
          </a:p>
        </p:txBody>
      </p:sp>
      <p:cxnSp>
        <p:nvCxnSpPr>
          <p:cNvPr id="38" name="Connector: Elbow 37">
            <a:extLst>
              <a:ext uri="{FF2B5EF4-FFF2-40B4-BE49-F238E27FC236}">
                <a16:creationId xmlns:a16="http://schemas.microsoft.com/office/drawing/2014/main" id="{F873D818-F6D3-8E0C-58C3-B4063094F899}"/>
              </a:ext>
            </a:extLst>
          </p:cNvPr>
          <p:cNvCxnSpPr>
            <a:stCxn id="1034" idx="0"/>
          </p:cNvCxnSpPr>
          <p:nvPr/>
        </p:nvCxnSpPr>
        <p:spPr>
          <a:xfrm rot="16200000" flipV="1">
            <a:off x="5813787" y="2348293"/>
            <a:ext cx="1980296" cy="10029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0687B07-9C09-7036-E913-42BE23FB61D5}"/>
              </a:ext>
            </a:extLst>
          </p:cNvPr>
          <p:cNvSpPr txBox="1"/>
          <p:nvPr/>
        </p:nvSpPr>
        <p:spPr>
          <a:xfrm>
            <a:off x="6785323" y="4824855"/>
            <a:ext cx="105028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192.168.1.4</a:t>
            </a:r>
          </a:p>
        </p:txBody>
      </p:sp>
      <p:pic>
        <p:nvPicPr>
          <p:cNvPr id="44" name="Picture 2" descr="Image result for storage account icon">
            <a:extLst>
              <a:ext uri="{FF2B5EF4-FFF2-40B4-BE49-F238E27FC236}">
                <a16:creationId xmlns:a16="http://schemas.microsoft.com/office/drawing/2014/main" id="{78E64723-15E7-71C8-1BB3-5A8208C8A6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7295" y="1325183"/>
            <a:ext cx="998822" cy="99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3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wipe(left)">
                                      <p:cBhvr>
                                        <p:cTn id="21" dur="500"/>
                                        <p:tgtEl>
                                          <p:spTgt spid="10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wipe(left)">
                                      <p:cBhvr>
                                        <p:cTn id="26" dur="500"/>
                                        <p:tgtEl>
                                          <p:spTgt spid="10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par>
                                <p:cTn id="46" presetID="22" presetClass="entr" presetSubtype="8"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par>
                                <p:cTn id="55" presetID="22" presetClass="entr" presetSubtype="8"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par>
                                <p:cTn id="73" presetID="22" presetClass="entr" presetSubtype="8"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034"/>
                                        </p:tgtEl>
                                        <p:attrNameLst>
                                          <p:attrName>style.visibility</p:attrName>
                                        </p:attrNameLst>
                                      </p:cBhvr>
                                      <p:to>
                                        <p:strVal val="visible"/>
                                      </p:to>
                                    </p:set>
                                    <p:animEffect transition="in" filter="wipe(left)">
                                      <p:cBhvr>
                                        <p:cTn id="86" dur="500"/>
                                        <p:tgtEl>
                                          <p:spTgt spid="103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left)">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left)">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up)">
                                      <p:cBhvr>
                                        <p:cTn id="99" dur="500"/>
                                        <p:tgtEl>
                                          <p:spTgt spid="6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down)">
                                      <p:cBhvr>
                                        <p:cTn id="104" dur="500"/>
                                        <p:tgtEl>
                                          <p:spTgt spid="38"/>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0" grpId="0"/>
      <p:bldP spid="21" grpId="0"/>
      <p:bldP spid="22" grpId="0"/>
      <p:bldP spid="23" grpId="0"/>
      <p:bldP spid="25" grpId="0"/>
      <p:bldP spid="26" grpId="0"/>
      <p:bldP spid="27" grpId="0"/>
      <p:bldP spid="6" grpId="0"/>
      <p:bldP spid="7" grpId="0"/>
      <p:bldP spid="8"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ExpressRoute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6" name="Picture 4" descr="Diagram showing ExpressRoute and a site-to-site VPN configuration coexisting. .">
            <a:extLst>
              <a:ext uri="{FF2B5EF4-FFF2-40B4-BE49-F238E27FC236}">
                <a16:creationId xmlns:a16="http://schemas.microsoft.com/office/drawing/2014/main" id="{1D8F204E-3BD2-259E-E96F-A7FD2615B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189" y="1266825"/>
            <a:ext cx="7208899" cy="40004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5B464C7-56D3-A488-C7FF-4078071098C6}"/>
              </a:ext>
            </a:extLst>
          </p:cNvPr>
          <p:cNvSpPr txBox="1"/>
          <p:nvPr/>
        </p:nvSpPr>
        <p:spPr>
          <a:xfrm>
            <a:off x="394112" y="1590676"/>
            <a:ext cx="3282538" cy="2246769"/>
          </a:xfrm>
          <a:prstGeom prst="rect">
            <a:avLst/>
          </a:prstGeom>
          <a:noFill/>
        </p:spPr>
        <p:txBody>
          <a:bodyPr wrap="square">
            <a:spAutoFit/>
          </a:bodyPr>
          <a:lstStyle/>
          <a:p>
            <a:r>
              <a:rPr lang="en-US" sz="1400" b="0" i="0" dirty="0">
                <a:solidFill>
                  <a:srgbClr val="171717"/>
                </a:solidFill>
                <a:effectLst/>
              </a:rPr>
              <a:t>You configure a Site-to-Site VPN as a secure failover path for ExpressRoute or use Site-to-Site VPNs to connect to sites that are not part of your network, but that are connected through ExpressRoute. Notice this configuration requires two virtual network gateways for the same virtual network, one using the gateway type </a:t>
            </a:r>
            <a:r>
              <a:rPr lang="en-US" sz="1400" b="0" i="1" dirty="0">
                <a:solidFill>
                  <a:srgbClr val="171717"/>
                </a:solidFill>
                <a:effectLst/>
              </a:rPr>
              <a:t>VPN</a:t>
            </a:r>
            <a:r>
              <a:rPr lang="en-US" sz="1400" b="0" i="0" dirty="0">
                <a:solidFill>
                  <a:srgbClr val="171717"/>
                </a:solidFill>
                <a:effectLst/>
              </a:rPr>
              <a:t>, and the other using the gateway type </a:t>
            </a:r>
            <a:r>
              <a:rPr lang="en-US" sz="1400" b="0" i="1" dirty="0">
                <a:solidFill>
                  <a:srgbClr val="171717"/>
                </a:solidFill>
                <a:effectLst/>
              </a:rPr>
              <a:t>ExpressRoute</a:t>
            </a:r>
            <a:r>
              <a:rPr lang="en-US" sz="1400" b="0" i="0" dirty="0">
                <a:solidFill>
                  <a:srgbClr val="171717"/>
                </a:solidFill>
                <a:effectLst/>
              </a:rPr>
              <a:t>.</a:t>
            </a:r>
            <a:endParaRPr lang="en-IN" sz="1400" dirty="0"/>
          </a:p>
        </p:txBody>
      </p:sp>
    </p:spTree>
    <p:extLst>
      <p:ext uri="{BB962C8B-B14F-4D97-AF65-F5344CB8AC3E}">
        <p14:creationId xmlns:p14="http://schemas.microsoft.com/office/powerpoint/2010/main" val="389150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left)">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ExpressRoute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E7043B6-0CC5-95D5-C1CB-278BA3624A91}"/>
              </a:ext>
            </a:extLst>
          </p:cNvPr>
          <p:cNvPicPr>
            <a:picLocks noChangeAspect="1"/>
          </p:cNvPicPr>
          <p:nvPr/>
        </p:nvPicPr>
        <p:blipFill>
          <a:blip r:embed="rId4"/>
          <a:stretch>
            <a:fillRect/>
          </a:stretch>
        </p:blipFill>
        <p:spPr>
          <a:xfrm>
            <a:off x="1799625" y="980730"/>
            <a:ext cx="8592749" cy="4934639"/>
          </a:xfrm>
          <a:prstGeom prst="rect">
            <a:avLst/>
          </a:prstGeom>
        </p:spPr>
      </p:pic>
    </p:spTree>
    <p:extLst>
      <p:ext uri="{BB962C8B-B14F-4D97-AF65-F5344CB8AC3E}">
        <p14:creationId xmlns:p14="http://schemas.microsoft.com/office/powerpoint/2010/main" val="3051618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Virtual WAN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descr="ExpressRoute, S2S, and P2S connections are using a Virtual WAN to access Azure virtual networks.">
            <a:extLst>
              <a:ext uri="{FF2B5EF4-FFF2-40B4-BE49-F238E27FC236}">
                <a16:creationId xmlns:a16="http://schemas.microsoft.com/office/drawing/2014/main" id="{ECB80D74-CD96-8ADC-E136-B3E69D41A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310634"/>
            <a:ext cx="5772150" cy="36957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174DBAB-3ED8-611C-43F0-F98B87FD65EF}"/>
              </a:ext>
            </a:extLst>
          </p:cNvPr>
          <p:cNvSpPr txBox="1"/>
          <p:nvPr/>
        </p:nvSpPr>
        <p:spPr>
          <a:xfrm>
            <a:off x="485775" y="1800925"/>
            <a:ext cx="6096000" cy="3108543"/>
          </a:xfrm>
          <a:prstGeom prst="rect">
            <a:avLst/>
          </a:prstGeom>
          <a:noFill/>
        </p:spPr>
        <p:txBody>
          <a:bodyPr wrap="square">
            <a:spAutoFit/>
          </a:bodyPr>
          <a:lstStyle/>
          <a:p>
            <a:pPr algn="l"/>
            <a:r>
              <a:rPr lang="en-US" sz="1400" b="0" i="0" dirty="0">
                <a:solidFill>
                  <a:srgbClr val="171717"/>
                </a:solidFill>
                <a:effectLst/>
              </a:rPr>
              <a:t>Azure Virtual WAN is a networking service that provides optimized and automated branch connectivity to, and through, Azure. Azure regions serve as hubs that you can choose to connect your branches to. You use the Azure backbone to connect branches and enjoy branch-to-</a:t>
            </a:r>
            <a:r>
              <a:rPr lang="en-US" sz="1400" b="0" i="0" dirty="0" err="1">
                <a:solidFill>
                  <a:srgbClr val="171717"/>
                </a:solidFill>
                <a:effectLst/>
              </a:rPr>
              <a:t>VNet</a:t>
            </a:r>
            <a:r>
              <a:rPr lang="en-US" sz="1400" b="0" i="0" dirty="0">
                <a:solidFill>
                  <a:srgbClr val="171717"/>
                </a:solidFill>
                <a:effectLst/>
              </a:rPr>
              <a:t> connectivity. There is a list of partners that support connectivity automation with Azure Virtual WAN VPN.</a:t>
            </a:r>
          </a:p>
          <a:p>
            <a:pPr algn="l"/>
            <a:endParaRPr lang="en-US" sz="1400" b="0" i="0" dirty="0">
              <a:solidFill>
                <a:srgbClr val="171717"/>
              </a:solidFill>
              <a:effectLst/>
            </a:endParaRPr>
          </a:p>
          <a:p>
            <a:pPr algn="l"/>
            <a:r>
              <a:rPr lang="en-US" sz="1400" b="0" i="0" dirty="0">
                <a:solidFill>
                  <a:srgbClr val="171717"/>
                </a:solidFill>
                <a:effectLst/>
              </a:rPr>
              <a:t>Azure Virtual WAN brings together many Azure cloud connectivity services such as site-to-site VPN, User VPN (point-to-site), and ExpressRoute into a single operational interface. Connectivity to Azure </a:t>
            </a:r>
            <a:r>
              <a:rPr lang="en-US" sz="1400" b="0" i="0" dirty="0" err="1">
                <a:solidFill>
                  <a:srgbClr val="171717"/>
                </a:solidFill>
                <a:effectLst/>
              </a:rPr>
              <a:t>VNets</a:t>
            </a:r>
            <a:r>
              <a:rPr lang="en-US" sz="1400" b="0" i="0" dirty="0">
                <a:solidFill>
                  <a:srgbClr val="171717"/>
                </a:solidFill>
                <a:effectLst/>
              </a:rPr>
              <a:t> is established by using virtual network connections. The global transit network architecture based on a hub-and-spoke connectivity model. The cloud hosted network 'hub' enables transitive connectivity between endpoints that may be distributed across different types of 'spokes'.</a:t>
            </a:r>
          </a:p>
        </p:txBody>
      </p:sp>
    </p:spTree>
    <p:extLst>
      <p:ext uri="{BB962C8B-B14F-4D97-AF65-F5344CB8AC3E}">
        <p14:creationId xmlns:p14="http://schemas.microsoft.com/office/powerpoint/2010/main" val="58635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3981132" y="2784476"/>
            <a:ext cx="5335588" cy="644524"/>
          </a:xfrm>
        </p:spPr>
        <p:txBody>
          <a:bodyPr>
            <a:normAutofit fontScale="90000"/>
          </a:bodyPr>
          <a:lstStyle/>
          <a:p>
            <a:r>
              <a:rPr lang="en-IN" b="1" dirty="0">
                <a:solidFill>
                  <a:srgbClr val="002060"/>
                </a:solidFill>
              </a:rPr>
              <a:t>Automation in Azure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799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ARM Templates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8" name="Picture 4" descr="Resource Manager request model">
            <a:extLst>
              <a:ext uri="{FF2B5EF4-FFF2-40B4-BE49-F238E27FC236}">
                <a16:creationId xmlns:a16="http://schemas.microsoft.com/office/drawing/2014/main" id="{2403C1A0-BCA6-C0D9-B2A9-519F4C2AA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135" y="1492250"/>
            <a:ext cx="5429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arn to manage Azure resources using ARM templates, with these 6 LEARN  modules - DEV Community">
            <a:extLst>
              <a:ext uri="{FF2B5EF4-FFF2-40B4-BE49-F238E27FC236}">
                <a16:creationId xmlns:a16="http://schemas.microsoft.com/office/drawing/2014/main" id="{6471587D-909B-EDDC-9789-CFA6B4EBF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364" y="1636395"/>
            <a:ext cx="4190436" cy="235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8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left)">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wipe(left)">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ARM Templates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A4DAF2AF-C0AC-B9EE-D6F7-679724247E04}"/>
              </a:ext>
            </a:extLst>
          </p:cNvPr>
          <p:cNvSpPr>
            <a:spLocks noChangeArrowheads="1"/>
          </p:cNvSpPr>
          <p:nvPr/>
        </p:nvSpPr>
        <p:spPr bwMode="auto">
          <a:xfrm>
            <a:off x="670560" y="1008481"/>
            <a:ext cx="8351520" cy="220429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ea typeface="+mn-ea"/>
                <a:cs typeface="+mn-cs"/>
              </a:rPr>
              <a:t>{</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"$schema": "http://schema.management.azure.com/schemas/2015-01-01/</a:t>
            </a:r>
            <a:r>
              <a:rPr kumimoji="0" lang="en-US" altLang="en-US" sz="1400" b="0" i="0" u="none" strike="noStrike" kern="1200" cap="none" spc="0" normalizeH="0" baseline="0" noProof="0" dirty="0" err="1">
                <a:ln>
                  <a:noFill/>
                </a:ln>
                <a:solidFill>
                  <a:prstClr val="black"/>
                </a:solidFill>
                <a:effectLst/>
                <a:uLnTx/>
                <a:uFillTx/>
                <a:ea typeface="+mn-ea"/>
                <a:cs typeface="+mn-cs"/>
              </a:rPr>
              <a:t>deploymentTemplate.json</a:t>
            </a:r>
            <a:r>
              <a:rPr kumimoji="0" lang="en-US" altLang="en-US" sz="1400" b="0" i="0" u="none" strike="noStrike" kern="1200" cap="none" spc="0" normalizeH="0" baseline="0" noProof="0" dirty="0">
                <a:ln>
                  <a:noFill/>
                </a:ln>
                <a:solidFill>
                  <a:prstClr val="black"/>
                </a:solidFill>
                <a:effectLst/>
                <a:uLnTx/>
                <a:uFillTx/>
                <a:ea typeface="+mn-ea"/>
                <a:cs typeface="+mn-cs"/>
              </a:rPr>
              <a:t>#",</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a:t>
            </a:r>
            <a:r>
              <a:rPr kumimoji="0" lang="en-US" altLang="en-US" sz="1400" b="0" i="0" u="none" strike="noStrike" kern="1200" cap="none" spc="0" normalizeH="0" baseline="0" noProof="0" dirty="0" err="1">
                <a:ln>
                  <a:noFill/>
                </a:ln>
                <a:solidFill>
                  <a:prstClr val="black"/>
                </a:solidFill>
                <a:effectLst/>
                <a:uLnTx/>
                <a:uFillTx/>
                <a:ea typeface="+mn-ea"/>
                <a:cs typeface="+mn-cs"/>
              </a:rPr>
              <a:t>contentVersion</a:t>
            </a:r>
            <a:r>
              <a:rPr kumimoji="0" lang="en-US" altLang="en-US" sz="1400" b="0" i="0" u="none" strike="noStrike" kern="1200" cap="none" spc="0" normalizeH="0" baseline="0" noProof="0" dirty="0">
                <a:ln>
                  <a:noFill/>
                </a:ln>
                <a:solidFill>
                  <a:prstClr val="black"/>
                </a:solidFill>
                <a:effectLst/>
                <a:uLnTx/>
                <a:uFillTx/>
                <a:ea typeface="+mn-ea"/>
                <a:cs typeface="+mn-cs"/>
              </a:rPr>
              <a:t>":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"parameters": {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"variables": {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"resources": [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"outputs": {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 </a:t>
            </a:r>
          </a:p>
        </p:txBody>
      </p:sp>
      <p:sp>
        <p:nvSpPr>
          <p:cNvPr id="6" name="Rectangle 4">
            <a:extLst>
              <a:ext uri="{FF2B5EF4-FFF2-40B4-BE49-F238E27FC236}">
                <a16:creationId xmlns:a16="http://schemas.microsoft.com/office/drawing/2014/main" id="{6FC907C0-998D-BEAC-06AE-6CCC1C5E8AD1}"/>
              </a:ext>
            </a:extLst>
          </p:cNvPr>
          <p:cNvSpPr>
            <a:spLocks noChangeArrowheads="1"/>
          </p:cNvSpPr>
          <p:nvPr/>
        </p:nvSpPr>
        <p:spPr bwMode="auto">
          <a:xfrm rot="10800000" flipV="1">
            <a:off x="734449" y="2740938"/>
            <a:ext cx="10708640" cy="2419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$schema</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location of the JSON schema file that describes the version of the template language.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err="1">
                <a:ln>
                  <a:noFill/>
                </a:ln>
                <a:solidFill>
                  <a:prstClr val="black"/>
                </a:solidFill>
                <a:effectLst/>
                <a:uLnTx/>
                <a:uFillTx/>
                <a:latin typeface="Calibri Light" panose="020F0302020204030204"/>
                <a:ea typeface="+mn-ea"/>
                <a:cs typeface="Courier New" panose="02070309020205020404" pitchFamily="49" charset="0"/>
              </a:rPr>
              <a:t>contentVersion</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version of the template (such as 1.0.0.0).</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parameters</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optional values that are provided when deployment is executed to </a:t>
            </a:r>
            <a:r>
              <a:rPr kumimoji="0" lang="en-US" altLang="en-US" sz="1400" b="0" i="0" u="none" strike="noStrike" kern="1200" cap="none" spc="0" normalizeH="0" baseline="0" noProof="0" dirty="0" err="1">
                <a:ln>
                  <a:noFill/>
                </a:ln>
                <a:solidFill>
                  <a:prstClr val="black"/>
                </a:solidFill>
                <a:effectLst/>
                <a:uLnTx/>
                <a:uFillTx/>
                <a:latin typeface="Calibri Light" panose="020F0302020204030204"/>
                <a:ea typeface="+mn-ea"/>
                <a:cs typeface="+mn-cs"/>
              </a:rPr>
              <a:t>customise</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resource deployment.</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variables</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values that are used as JSON fragments in the template to simplify template language expressions.</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resources</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A manageable item that is available through Azure. Some common resources are a virtual machine, storage account, web app, database, and virtual network, but there are many more.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outputs</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values that are returned after deployment.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1030" name="Picture 6" descr="Resource Manager template quickstart portal diagram">
            <a:extLst>
              <a:ext uri="{FF2B5EF4-FFF2-40B4-BE49-F238E27FC236}">
                <a16:creationId xmlns:a16="http://schemas.microsoft.com/office/drawing/2014/main" id="{59337D8E-43B1-7D03-636E-4950CD2F1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8700" y="1452926"/>
            <a:ext cx="3238500" cy="1352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72821D-1A7C-D87A-4395-BE36766F4D9C}"/>
              </a:ext>
            </a:extLst>
          </p:cNvPr>
          <p:cNvSpPr txBox="1"/>
          <p:nvPr/>
        </p:nvSpPr>
        <p:spPr>
          <a:xfrm>
            <a:off x="828040" y="5269762"/>
            <a:ext cx="8930715" cy="307777"/>
          </a:xfrm>
          <a:prstGeom prst="rect">
            <a:avLst/>
          </a:prstGeom>
          <a:noFill/>
        </p:spPr>
        <p:txBody>
          <a:bodyPr wrap="none" rtlCol="0">
            <a:spAutoFit/>
          </a:bodyPr>
          <a:lstStyle/>
          <a:p>
            <a:r>
              <a:rPr lang="en-IN" sz="1400" dirty="0" err="1"/>
              <a:t>az</a:t>
            </a:r>
            <a:r>
              <a:rPr lang="en-IN" sz="1400" dirty="0"/>
              <a:t> group deployment create –name </a:t>
            </a:r>
            <a:r>
              <a:rPr lang="en-IN" sz="1400" dirty="0" err="1"/>
              <a:t>testdeployment</a:t>
            </a:r>
            <a:r>
              <a:rPr lang="en-IN" sz="1400" dirty="0"/>
              <a:t> –g DEV-RG –template-file </a:t>
            </a:r>
            <a:r>
              <a:rPr lang="en-IN" sz="1400" dirty="0" err="1"/>
              <a:t>deploy.json</a:t>
            </a:r>
            <a:r>
              <a:rPr lang="en-IN" sz="1400" dirty="0"/>
              <a:t> –parameters </a:t>
            </a:r>
            <a:r>
              <a:rPr lang="en-IN" sz="1400" dirty="0" err="1"/>
              <a:t>parameters.json</a:t>
            </a:r>
            <a:endParaRPr lang="en-IN" sz="1400" dirty="0"/>
          </a:p>
        </p:txBody>
      </p:sp>
    </p:spTree>
    <p:extLst>
      <p:ext uri="{BB962C8B-B14F-4D97-AF65-F5344CB8AC3E}">
        <p14:creationId xmlns:p14="http://schemas.microsoft.com/office/powerpoint/2010/main" val="35869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wipe(left)">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ARM Templates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FCCD58-9DBA-07EE-99BB-3B8C45FA1E60}"/>
              </a:ext>
            </a:extLst>
          </p:cNvPr>
          <p:cNvSpPr txBox="1"/>
          <p:nvPr/>
        </p:nvSpPr>
        <p:spPr>
          <a:xfrm>
            <a:off x="904240" y="1141115"/>
            <a:ext cx="9286240" cy="4401205"/>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ARM templates provide many benefits when planning for deploying Azure resources. Some of those benefits include: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Declarative syntax</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ARM templates allow you to create and deploy an entire Azure infrastructure declaratively. Declarative syntax means you declare what you want to deploy but don’t need to write the actual programming commands and sequence to deploy the resources.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Repeatable results</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Repeatedly deploy your infrastructure throughout the development lifecycle and have confidence your resources are deployed in a consistent manner. You can use the same ARM template to deploy multiple dev/test environments, knowing that all the environments are the same.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Orchestration</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You don't have to worry about the complexities of ordering operations. Azure Resource Manager orchestrates the deployment of interdependent resources, so they're created in the correct order. When possible, Azure Resource Manager deploys resources in parallel, so your deployments finish faster than serial deployments. You deploy the template through one command, rather than through multiple imperative commands.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Modular files</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You can break your templates into smaller, reusable components and link them together at deployment time. You can also nest one template inside another template. For example, you could create a template for a VM stack, and then nest that template inside of templates that deploy entire environments, and that VM stack will consistently be deployed in each of the environment templates.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Extensibility</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With deployment scripts, you can add PowerShell or Bash scripts to your templates. The deployment scripts extend your ability to set up resources during deployment. A script can be included in the template or stored in an external source and referenced in the template. Deployment scripts give you the ability to complete your end-to-end environment setup in a single ARM template.</a:t>
            </a:r>
          </a:p>
        </p:txBody>
      </p:sp>
    </p:spTree>
    <p:extLst>
      <p:ext uri="{BB962C8B-B14F-4D97-AF65-F5344CB8AC3E}">
        <p14:creationId xmlns:p14="http://schemas.microsoft.com/office/powerpoint/2010/main" val="36970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Functions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3611B2E-982D-77D0-6469-D5E900648C64}"/>
              </a:ext>
            </a:extLst>
          </p:cNvPr>
          <p:cNvSpPr txBox="1"/>
          <p:nvPr/>
        </p:nvSpPr>
        <p:spPr>
          <a:xfrm>
            <a:off x="394112" y="1179509"/>
            <a:ext cx="11502613"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Azure Functions is an event-driven, serverless compute option that doesn’t require maintaining virtual machines or containers.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9EC4F41-2E47-41B5-42FA-54F23D343763}"/>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3647440" y="1689212"/>
            <a:ext cx="4061177" cy="4103261"/>
          </a:xfrm>
          <a:prstGeom prst="rect">
            <a:avLst/>
          </a:prstGeom>
        </p:spPr>
      </p:pic>
    </p:spTree>
    <p:extLst>
      <p:ext uri="{BB962C8B-B14F-4D97-AF65-F5344CB8AC3E}">
        <p14:creationId xmlns:p14="http://schemas.microsoft.com/office/powerpoint/2010/main" val="238707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Functions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2387CAB-68B9-61BD-B9B0-D6DE430E662C}"/>
              </a:ext>
            </a:extLst>
          </p:cNvPr>
          <p:cNvSpPr txBox="1"/>
          <p:nvPr/>
        </p:nvSpPr>
        <p:spPr>
          <a:xfrm>
            <a:off x="975043" y="1264589"/>
            <a:ext cx="9459278"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Benefits of Azure Functions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Using Azure Functions is ideal when you're only concerned about the code running your service and not about the underlying platform or infrastructure. Functions are commonly used when you need to perform work in response to an event (often via a REST request), timer, or message from another Azure service, and when that work can be completed quickly, within seconds or less.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Functions scale automatically based on demand, so they may be a good choice when demand is variable.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Azure Functions runs your code when it's triggered and automatically deallocates resources when the function is finished. In this model, you're only charged for the CPU time used while your function runs.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Functions can be either stateless or stateful. When they're stateless (the default), they behave as if they're restarted every time they respond to an event. When they're stateful (called Durable Functions), a context is passed through the function to track prior activity.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Functions are a key component of serverless computing. They're also a general compute platform for running any type of code. If the needs of the developer's app change, you can deploy the project in an environment that isn't serverless. This flexibility allows you to manage scaling, run on virtual networks, and even completely isolate the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17171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952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11378039" cy="644524"/>
          </a:xfrm>
        </p:spPr>
        <p:txBody>
          <a:bodyPr>
            <a:normAutofit fontScale="90000"/>
          </a:bodyPr>
          <a:lstStyle/>
          <a:p>
            <a:r>
              <a:rPr lang="en-IN" b="1" dirty="0">
                <a:solidFill>
                  <a:srgbClr val="002060"/>
                </a:solidFill>
              </a:rPr>
              <a:t>System Assigned vs User Assigned Managed Identities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254C843D-FFA9-0409-4C8C-0AED4FBE9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450" y="1695450"/>
            <a:ext cx="60960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93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left)">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Private Endpoint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F47D488-9B94-96E9-4C38-7B0537A7931C}"/>
              </a:ext>
            </a:extLst>
          </p:cNvPr>
          <p:cNvSpPr txBox="1"/>
          <p:nvPr/>
        </p:nvSpPr>
        <p:spPr>
          <a:xfrm>
            <a:off x="805422" y="971499"/>
            <a:ext cx="10474960" cy="3108543"/>
          </a:xfrm>
          <a:prstGeom prst="rect">
            <a:avLst/>
          </a:prstGeom>
          <a:noFill/>
        </p:spPr>
        <p:txBody>
          <a:bodyPr wrap="square">
            <a:spAutoFit/>
          </a:bodyPr>
          <a:lstStyle/>
          <a:p>
            <a:pPr algn="l"/>
            <a:r>
              <a:rPr lang="en-US" sz="1400" b="0" i="0" dirty="0">
                <a:solidFill>
                  <a:srgbClr val="171717"/>
                </a:solidFill>
                <a:effectLst/>
              </a:rPr>
              <a:t>Azure Private Link provides private connectivity from a virtual network to Azure platform as a service (PaaS), customer-owned, or Microsoft partner services. It simplifies the network architecture and secures the connection between endpoints in Azure by eliminating data exposure to the public internet.</a:t>
            </a:r>
          </a:p>
          <a:p>
            <a:pPr algn="l"/>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Private connectivity to services on Azure</a:t>
            </a:r>
            <a:r>
              <a:rPr lang="en-US" sz="1400" b="0" i="0" dirty="0">
                <a:solidFill>
                  <a:srgbClr val="171717"/>
                </a:solidFill>
                <a:effectLst/>
              </a:rPr>
              <a:t>. Traffic remains on the Microsoft network, with no public internet access. Connect privately to services running in other Azure regions. Private Link is global and has no regional restrictions.</a:t>
            </a:r>
          </a:p>
          <a:p>
            <a:pPr algn="l">
              <a:buFont typeface="Arial" panose="020B0604020202020204" pitchFamily="34" charset="0"/>
              <a:buChar char="•"/>
            </a:pPr>
            <a:r>
              <a:rPr lang="en-US" sz="1400" b="1" i="0" dirty="0">
                <a:solidFill>
                  <a:srgbClr val="171717"/>
                </a:solidFill>
                <a:effectLst/>
              </a:rPr>
              <a:t>Integration with on-premises and peered networks</a:t>
            </a:r>
            <a:r>
              <a:rPr lang="en-US" sz="1400" b="0" i="0" dirty="0">
                <a:solidFill>
                  <a:srgbClr val="171717"/>
                </a:solidFill>
                <a:effectLst/>
              </a:rPr>
              <a:t>. Access private endpoints over private peering or VPN tunnels from on-premises or peered virtual networks. Microsoft hosts the traffic, so you don’t need to set up public peering or use the internet to migrate your workloads to the cloud.</a:t>
            </a:r>
          </a:p>
          <a:p>
            <a:pPr algn="l">
              <a:buFont typeface="Arial" panose="020B0604020202020204" pitchFamily="34" charset="0"/>
              <a:buChar char="•"/>
            </a:pPr>
            <a:r>
              <a:rPr lang="en-US" sz="1400" b="1" i="0" dirty="0">
                <a:solidFill>
                  <a:srgbClr val="171717"/>
                </a:solidFill>
                <a:effectLst/>
              </a:rPr>
              <a:t>Protection against data exfiltration for Azure resources</a:t>
            </a:r>
            <a:r>
              <a:rPr lang="en-US" sz="1400" b="0" i="0" dirty="0">
                <a:solidFill>
                  <a:srgbClr val="171717"/>
                </a:solidFill>
                <a:effectLst/>
              </a:rPr>
              <a:t>. Use Private Link to map private endpoints to Azure PaaS resources. When there is a security incident within your network, only the mapped resource would be accessible, eliminating the threat of data exfiltration.</a:t>
            </a:r>
          </a:p>
          <a:p>
            <a:pPr algn="l">
              <a:buFont typeface="Arial" panose="020B0604020202020204" pitchFamily="34" charset="0"/>
              <a:buChar char="•"/>
            </a:pPr>
            <a:r>
              <a:rPr lang="en-US" sz="1400" b="1" i="0" dirty="0">
                <a:solidFill>
                  <a:srgbClr val="171717"/>
                </a:solidFill>
                <a:effectLst/>
              </a:rPr>
              <a:t>Services delivered directly to your customers’ virtual networks</a:t>
            </a:r>
            <a:r>
              <a:rPr lang="en-US" sz="1400" b="0" i="0" dirty="0">
                <a:solidFill>
                  <a:srgbClr val="171717"/>
                </a:solidFill>
                <a:effectLst/>
              </a:rPr>
              <a:t>. Privately consume Azure PaaS, Microsoft partner, and your own services in your virtual networks on Azure. Private Link works across Azure Active Directory (Azure AD) tenants to help unify your experience across services. Send, approve, or reject requests directly, without permissions or role-based access controls.</a:t>
            </a:r>
          </a:p>
        </p:txBody>
      </p:sp>
    </p:spTree>
    <p:extLst>
      <p:ext uri="{BB962C8B-B14F-4D97-AF65-F5344CB8AC3E}">
        <p14:creationId xmlns:p14="http://schemas.microsoft.com/office/powerpoint/2010/main" val="55276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Automation Accounts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Diagram of Automation capabilities">
            <a:extLst>
              <a:ext uri="{FF2B5EF4-FFF2-40B4-BE49-F238E27FC236}">
                <a16:creationId xmlns:a16="http://schemas.microsoft.com/office/drawing/2014/main" id="{D0399182-F278-429A-E1D0-8E60E449A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8080" y="1114365"/>
            <a:ext cx="7142480" cy="480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7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Desired State Configuration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BF9402C-48FC-EF6B-07E3-50D6BB3DF25F}"/>
              </a:ext>
            </a:extLst>
          </p:cNvPr>
          <p:cNvSpPr txBox="1"/>
          <p:nvPr/>
        </p:nvSpPr>
        <p:spPr>
          <a:xfrm>
            <a:off x="805422" y="1120676"/>
            <a:ext cx="10975268" cy="1600438"/>
          </a:xfrm>
          <a:prstGeom prst="rect">
            <a:avLst/>
          </a:prstGeom>
          <a:noFill/>
        </p:spPr>
        <p:txBody>
          <a:bodyPr wrap="square">
            <a:spAutoFit/>
          </a:bodyPr>
          <a:lstStyle/>
          <a:p>
            <a:pPr algn="l"/>
            <a:r>
              <a:rPr lang="en-US" sz="1400" b="0" i="0" dirty="0">
                <a:solidFill>
                  <a:srgbClr val="171717"/>
                </a:solidFill>
                <a:effectLst/>
              </a:rPr>
              <a:t>Manually maintaining a correct and consistent configuration for the servers that run your services can be difficult and error prone. Azure Automation State Configuration uses PowerShell DSC to help address these challenges. It centrally manages your DSC artifacts and the DSC process.</a:t>
            </a:r>
          </a:p>
          <a:p>
            <a:pPr algn="l"/>
            <a:endParaRPr lang="en-US" sz="1400" b="0" i="0" dirty="0">
              <a:solidFill>
                <a:srgbClr val="171717"/>
              </a:solidFill>
              <a:effectLst/>
            </a:endParaRPr>
          </a:p>
          <a:p>
            <a:pPr algn="l"/>
            <a:r>
              <a:rPr lang="en-US" sz="1400" b="0" i="0" dirty="0">
                <a:solidFill>
                  <a:srgbClr val="171717"/>
                </a:solidFill>
                <a:effectLst/>
              </a:rPr>
              <a:t>Azure Automation State Configuration has a built-in pull server. You can target nodes to automatically receive configurations from this pull server, conform to the desired state, and report back on their compliance. You can target virtual or physical Windows or Linux machines, in the cloud or on-premises.</a:t>
            </a:r>
          </a:p>
          <a:p>
            <a:pPr algn="l"/>
            <a:r>
              <a:rPr lang="en-US" sz="1400" b="0" i="0" dirty="0">
                <a:solidFill>
                  <a:srgbClr val="171717"/>
                </a:solidFill>
                <a:effectLst/>
              </a:rPr>
              <a:t>You can use Azure Monitor logs to review the compliance of your nodes by configuring Azure Automation State Configuration to send this data.</a:t>
            </a:r>
          </a:p>
        </p:txBody>
      </p:sp>
      <p:sp>
        <p:nvSpPr>
          <p:cNvPr id="5" name="Rectangle 1">
            <a:extLst>
              <a:ext uri="{FF2B5EF4-FFF2-40B4-BE49-F238E27FC236}">
                <a16:creationId xmlns:a16="http://schemas.microsoft.com/office/drawing/2014/main" id="{029D63AF-0BB3-B704-8B3A-BA6E9D8645D5}"/>
              </a:ext>
            </a:extLst>
          </p:cNvPr>
          <p:cNvSpPr>
            <a:spLocks noChangeArrowheads="1"/>
          </p:cNvSpPr>
          <p:nvPr/>
        </p:nvSpPr>
        <p:spPr bwMode="auto">
          <a:xfrm rot="10800000" flipV="1">
            <a:off x="805422" y="3980953"/>
            <a:ext cx="916273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This approach isn't </a:t>
            </a:r>
            <a:r>
              <a:rPr kumimoji="0" lang="en-US" altLang="en-US" sz="1200" b="0" i="1" u="none" strike="noStrike" cap="none" normalizeH="0" baseline="0" dirty="0">
                <a:ln>
                  <a:noFill/>
                </a:ln>
                <a:solidFill>
                  <a:srgbClr val="171717"/>
                </a:solidFill>
                <a:effectLst/>
                <a:latin typeface="Segoe UI" panose="020B0502040204020203" pitchFamily="34" charset="0"/>
                <a:cs typeface="Segoe UI" panose="020B0502040204020203" pitchFamily="34" charset="0"/>
              </a:rPr>
              <a:t>idempotent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Idempotence describes an operation that has the same effect whether you run it once or 10,001 times. To achieve idempotence in PowerShell, you need to add logic and error handling. If the file share doesn't exist, you create it. If the share does exist, there's no need to create it. If </a:t>
            </a:r>
            <a:r>
              <a:rPr kumimoji="0" lang="en-US" altLang="en-US" sz="900" b="0" i="0" u="none" strike="noStrike" cap="none" normalizeH="0" baseline="0" dirty="0">
                <a:ln>
                  <a:noFill/>
                </a:ln>
                <a:solidFill>
                  <a:srgbClr val="171717"/>
                </a:solidFill>
                <a:effectLst/>
                <a:latin typeface="SFMono-Regular"/>
              </a:rPr>
              <a:t>User2</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exists but doesn't have read access, you add read access.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AE93A7E-CF3C-BEF9-843B-8AE6E0146355}"/>
              </a:ext>
            </a:extLst>
          </p:cNvPr>
          <p:cNvSpPr txBox="1"/>
          <p:nvPr/>
        </p:nvSpPr>
        <p:spPr>
          <a:xfrm>
            <a:off x="828040" y="3000103"/>
            <a:ext cx="9855200" cy="523220"/>
          </a:xfrm>
          <a:prstGeom prst="rect">
            <a:avLst/>
          </a:prstGeom>
          <a:noFill/>
        </p:spPr>
        <p:txBody>
          <a:bodyPr wrap="square">
            <a:spAutoFit/>
          </a:bodyPr>
          <a:lstStyle/>
          <a:p>
            <a:r>
              <a:rPr lang="en-IN" sz="1400" dirty="0"/>
              <a:t># Create a file share</a:t>
            </a:r>
          </a:p>
          <a:p>
            <a:r>
              <a:rPr lang="en-IN" sz="1400" dirty="0"/>
              <a:t>New-</a:t>
            </a:r>
            <a:r>
              <a:rPr lang="en-IN" sz="1400" dirty="0" err="1"/>
              <a:t>SmbShare</a:t>
            </a:r>
            <a:r>
              <a:rPr lang="en-IN" sz="1400" dirty="0"/>
              <a:t> -Name </a:t>
            </a:r>
            <a:r>
              <a:rPr lang="en-IN" sz="1400" dirty="0" err="1"/>
              <a:t>MyFileShare</a:t>
            </a:r>
            <a:r>
              <a:rPr lang="en-IN" sz="1400" dirty="0"/>
              <a:t> -Path C:\Shared -</a:t>
            </a:r>
            <a:r>
              <a:rPr lang="en-IN" sz="1400" dirty="0" err="1"/>
              <a:t>FullAccess</a:t>
            </a:r>
            <a:r>
              <a:rPr lang="en-IN" sz="1400" dirty="0"/>
              <a:t> User1 -</a:t>
            </a:r>
            <a:r>
              <a:rPr lang="en-IN" sz="1400" dirty="0" err="1"/>
              <a:t>ReadAccess</a:t>
            </a:r>
            <a:r>
              <a:rPr lang="en-IN" sz="1400" dirty="0"/>
              <a:t> User2</a:t>
            </a:r>
          </a:p>
        </p:txBody>
      </p:sp>
    </p:spTree>
    <p:extLst>
      <p:ext uri="{BB962C8B-B14F-4D97-AF65-F5344CB8AC3E}">
        <p14:creationId xmlns:p14="http://schemas.microsoft.com/office/powerpoint/2010/main" val="317520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Desired State Configuration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0F9D23-1A4E-6139-E0AB-DAAB06BB0D1A}"/>
              </a:ext>
            </a:extLst>
          </p:cNvPr>
          <p:cNvSpPr txBox="1"/>
          <p:nvPr/>
        </p:nvSpPr>
        <p:spPr>
          <a:xfrm>
            <a:off x="518160" y="1120676"/>
            <a:ext cx="7957408" cy="4616648"/>
          </a:xfrm>
          <a:prstGeom prst="rect">
            <a:avLst/>
          </a:prstGeom>
          <a:noFill/>
        </p:spPr>
        <p:txBody>
          <a:bodyPr wrap="square">
            <a:spAutoFit/>
          </a:bodyPr>
          <a:lstStyle/>
          <a:p>
            <a:r>
              <a:rPr lang="en-IN" sz="1400" dirty="0"/>
              <a:t>$</a:t>
            </a:r>
            <a:r>
              <a:rPr lang="en-IN" sz="1400" dirty="0" err="1"/>
              <a:t>shareExists</a:t>
            </a:r>
            <a:r>
              <a:rPr lang="en-IN" sz="1400" dirty="0"/>
              <a:t> = $false</a:t>
            </a:r>
          </a:p>
          <a:p>
            <a:r>
              <a:rPr lang="en-IN" sz="1400" dirty="0"/>
              <a:t>$</a:t>
            </a:r>
            <a:r>
              <a:rPr lang="en-IN" sz="1400" dirty="0" err="1"/>
              <a:t>smbShare</a:t>
            </a:r>
            <a:r>
              <a:rPr lang="en-IN" sz="1400" dirty="0"/>
              <a:t> = Get-</a:t>
            </a:r>
            <a:r>
              <a:rPr lang="en-IN" sz="1400" dirty="0" err="1"/>
              <a:t>SmbShare</a:t>
            </a:r>
            <a:r>
              <a:rPr lang="en-IN" sz="1400" dirty="0"/>
              <a:t> -Name $Name -</a:t>
            </a:r>
            <a:r>
              <a:rPr lang="en-IN" sz="1400" dirty="0" err="1"/>
              <a:t>ErrorAction</a:t>
            </a:r>
            <a:r>
              <a:rPr lang="en-IN" sz="1400" dirty="0"/>
              <a:t> </a:t>
            </a:r>
            <a:r>
              <a:rPr lang="en-IN" sz="1400" dirty="0" err="1"/>
              <a:t>SilentlyContinue</a:t>
            </a:r>
            <a:endParaRPr lang="en-IN" sz="1400" dirty="0"/>
          </a:p>
          <a:p>
            <a:r>
              <a:rPr lang="en-IN" sz="1400" dirty="0"/>
              <a:t>if($</a:t>
            </a:r>
            <a:r>
              <a:rPr lang="en-IN" sz="1400" dirty="0" err="1"/>
              <a:t>smbShare</a:t>
            </a:r>
            <a:r>
              <a:rPr lang="en-IN" sz="1400" dirty="0"/>
              <a:t> -ne $null)</a:t>
            </a:r>
          </a:p>
          <a:p>
            <a:r>
              <a:rPr lang="en-IN" sz="1400" dirty="0"/>
              <a:t>{</a:t>
            </a:r>
          </a:p>
          <a:p>
            <a:r>
              <a:rPr lang="en-IN" sz="1400" dirty="0"/>
              <a:t>    Write-Verbose -Message "Share with name $Name exists"</a:t>
            </a:r>
          </a:p>
          <a:p>
            <a:r>
              <a:rPr lang="en-IN" sz="1400" dirty="0"/>
              <a:t>    $</a:t>
            </a:r>
            <a:r>
              <a:rPr lang="en-IN" sz="1400" dirty="0" err="1"/>
              <a:t>shareExists</a:t>
            </a:r>
            <a:r>
              <a:rPr lang="en-IN" sz="1400" dirty="0"/>
              <a:t> = $true</a:t>
            </a:r>
          </a:p>
          <a:p>
            <a:r>
              <a:rPr lang="en-IN" sz="1400" dirty="0"/>
              <a:t>}</a:t>
            </a:r>
          </a:p>
          <a:p>
            <a:endParaRPr lang="en-IN" sz="1400" dirty="0"/>
          </a:p>
          <a:p>
            <a:r>
              <a:rPr lang="en-IN" sz="1400" dirty="0"/>
              <a:t>if ($</a:t>
            </a:r>
            <a:r>
              <a:rPr lang="en-IN" sz="1400" dirty="0" err="1"/>
              <a:t>shareExists</a:t>
            </a:r>
            <a:r>
              <a:rPr lang="en-IN" sz="1400" dirty="0"/>
              <a:t> -</a:t>
            </a:r>
            <a:r>
              <a:rPr lang="en-IN" sz="1400" dirty="0" err="1"/>
              <a:t>eq</a:t>
            </a:r>
            <a:r>
              <a:rPr lang="en-IN" sz="1400" dirty="0"/>
              <a:t> $false)</a:t>
            </a:r>
          </a:p>
          <a:p>
            <a:r>
              <a:rPr lang="en-IN" sz="1400" dirty="0"/>
              <a:t>{</a:t>
            </a:r>
          </a:p>
          <a:p>
            <a:r>
              <a:rPr lang="en-IN" sz="1400" dirty="0"/>
              <a:t>    Write-Verbose "Creating share $Name to ensure it is Present"</a:t>
            </a:r>
          </a:p>
          <a:p>
            <a:r>
              <a:rPr lang="en-IN" sz="1400" dirty="0"/>
              <a:t>    New-</a:t>
            </a:r>
            <a:r>
              <a:rPr lang="en-IN" sz="1400" dirty="0" err="1"/>
              <a:t>SmbShare</a:t>
            </a:r>
            <a:r>
              <a:rPr lang="en-IN" sz="1400" dirty="0"/>
              <a:t> @psboundparameters</a:t>
            </a:r>
          </a:p>
          <a:p>
            <a:r>
              <a:rPr lang="en-IN" sz="1400" dirty="0"/>
              <a:t>}</a:t>
            </a:r>
          </a:p>
          <a:p>
            <a:r>
              <a:rPr lang="en-IN" sz="1400" dirty="0"/>
              <a:t>else</a:t>
            </a:r>
          </a:p>
          <a:p>
            <a:r>
              <a:rPr lang="en-IN" sz="1400" dirty="0"/>
              <a:t>{</a:t>
            </a:r>
          </a:p>
          <a:p>
            <a:r>
              <a:rPr lang="en-IN" sz="1400" dirty="0"/>
              <a:t>    # Need to call either Set-</a:t>
            </a:r>
            <a:r>
              <a:rPr lang="en-IN" sz="1400" dirty="0" err="1"/>
              <a:t>SmbShare</a:t>
            </a:r>
            <a:r>
              <a:rPr lang="en-IN" sz="1400" dirty="0"/>
              <a:t> or *</a:t>
            </a:r>
            <a:r>
              <a:rPr lang="en-IN" sz="1400" dirty="0" err="1"/>
              <a:t>ShareAccess</a:t>
            </a:r>
            <a:r>
              <a:rPr lang="en-IN" sz="1400" dirty="0"/>
              <a:t> cmdlets</a:t>
            </a:r>
          </a:p>
          <a:p>
            <a:r>
              <a:rPr lang="en-IN" sz="1400" dirty="0"/>
              <a:t>    if ($</a:t>
            </a:r>
            <a:r>
              <a:rPr lang="en-IN" sz="1400" dirty="0" err="1"/>
              <a:t>psboundparameters.ContainsKey</a:t>
            </a:r>
            <a:r>
              <a:rPr lang="en-IN" sz="1400" dirty="0"/>
              <a:t>("</a:t>
            </a:r>
            <a:r>
              <a:rPr lang="en-IN" sz="1400" dirty="0" err="1"/>
              <a:t>ChangeAccess</a:t>
            </a:r>
            <a:r>
              <a:rPr lang="en-IN" sz="1400" dirty="0"/>
              <a:t>"))</a:t>
            </a:r>
          </a:p>
          <a:p>
            <a:r>
              <a:rPr lang="en-IN" sz="1400" dirty="0"/>
              <a:t>    {</a:t>
            </a:r>
          </a:p>
          <a:p>
            <a:r>
              <a:rPr lang="en-IN" sz="1400" dirty="0"/>
              <a:t>       #...etc., etc., etc</a:t>
            </a:r>
          </a:p>
          <a:p>
            <a:r>
              <a:rPr lang="en-IN" sz="1400" dirty="0"/>
              <a:t>    }</a:t>
            </a:r>
          </a:p>
          <a:p>
            <a:r>
              <a:rPr lang="en-IN" sz="1400" dirty="0"/>
              <a:t>}</a:t>
            </a:r>
          </a:p>
        </p:txBody>
      </p:sp>
      <p:sp>
        <p:nvSpPr>
          <p:cNvPr id="15" name="TextBox 14">
            <a:extLst>
              <a:ext uri="{FF2B5EF4-FFF2-40B4-BE49-F238E27FC236}">
                <a16:creationId xmlns:a16="http://schemas.microsoft.com/office/drawing/2014/main" id="{E68DF55D-AAE8-72DE-6A9B-835E994C9C33}"/>
              </a:ext>
            </a:extLst>
          </p:cNvPr>
          <p:cNvSpPr txBox="1"/>
          <p:nvPr/>
        </p:nvSpPr>
        <p:spPr>
          <a:xfrm>
            <a:off x="6553200" y="1228397"/>
            <a:ext cx="6096000" cy="4401205"/>
          </a:xfrm>
          <a:prstGeom prst="rect">
            <a:avLst/>
          </a:prstGeom>
          <a:noFill/>
        </p:spPr>
        <p:txBody>
          <a:bodyPr wrap="square">
            <a:spAutoFit/>
          </a:bodyPr>
          <a:lstStyle/>
          <a:p>
            <a:r>
              <a:rPr lang="en-IN" sz="1400" dirty="0"/>
              <a:t>Configuration </a:t>
            </a:r>
            <a:r>
              <a:rPr lang="en-IN" sz="1400" dirty="0" err="1"/>
              <a:t>Create_Share</a:t>
            </a:r>
            <a:endParaRPr lang="en-IN" sz="1400" dirty="0"/>
          </a:p>
          <a:p>
            <a:r>
              <a:rPr lang="en-IN" sz="1400" dirty="0"/>
              <a:t>{</a:t>
            </a:r>
          </a:p>
          <a:p>
            <a:r>
              <a:rPr lang="en-IN" sz="1400" dirty="0"/>
              <a:t>   Import-</a:t>
            </a:r>
            <a:r>
              <a:rPr lang="en-IN" sz="1400" dirty="0" err="1"/>
              <a:t>DscResource</a:t>
            </a:r>
            <a:r>
              <a:rPr lang="en-IN" sz="1400" dirty="0"/>
              <a:t> -Module </a:t>
            </a:r>
            <a:r>
              <a:rPr lang="en-IN" sz="1400" dirty="0" err="1"/>
              <a:t>xSmbShare</a:t>
            </a:r>
            <a:endParaRPr lang="en-IN" sz="1400" dirty="0"/>
          </a:p>
          <a:p>
            <a:r>
              <a:rPr lang="en-IN" sz="1400" dirty="0"/>
              <a:t>   # A node describes the VM to be configured</a:t>
            </a:r>
          </a:p>
          <a:p>
            <a:endParaRPr lang="en-IN" sz="1400" dirty="0"/>
          </a:p>
          <a:p>
            <a:r>
              <a:rPr lang="en-IN" sz="1400" dirty="0"/>
              <a:t>   Node $</a:t>
            </a:r>
            <a:r>
              <a:rPr lang="en-IN" sz="1400" dirty="0" err="1"/>
              <a:t>NodeName</a:t>
            </a:r>
            <a:endParaRPr lang="en-IN" sz="1400" dirty="0"/>
          </a:p>
          <a:p>
            <a:r>
              <a:rPr lang="en-IN" sz="1400" dirty="0"/>
              <a:t>   {</a:t>
            </a:r>
          </a:p>
          <a:p>
            <a:r>
              <a:rPr lang="en-IN" sz="1400" dirty="0"/>
              <a:t>      # A node definition contains one or more resource blocks</a:t>
            </a:r>
          </a:p>
          <a:p>
            <a:r>
              <a:rPr lang="en-IN" sz="1400" dirty="0"/>
              <a:t>      # A resource block describes the resource to be configured on the node</a:t>
            </a:r>
          </a:p>
          <a:p>
            <a:r>
              <a:rPr lang="en-IN" sz="1400" dirty="0"/>
              <a:t>      </a:t>
            </a:r>
            <a:r>
              <a:rPr lang="en-IN" sz="1400" dirty="0" err="1"/>
              <a:t>xSmbShare</a:t>
            </a:r>
            <a:r>
              <a:rPr lang="en-IN" sz="1400" dirty="0"/>
              <a:t> </a:t>
            </a:r>
            <a:r>
              <a:rPr lang="en-IN" sz="1400" dirty="0" err="1"/>
              <a:t>MySMBShare</a:t>
            </a:r>
            <a:endParaRPr lang="en-IN" sz="1400" dirty="0"/>
          </a:p>
          <a:p>
            <a:r>
              <a:rPr lang="en-IN" sz="1400" dirty="0"/>
              <a:t>      {</a:t>
            </a:r>
          </a:p>
          <a:p>
            <a:r>
              <a:rPr lang="en-IN" sz="1400" dirty="0"/>
              <a:t>          Ensure      = "Present"</a:t>
            </a:r>
          </a:p>
          <a:p>
            <a:r>
              <a:rPr lang="en-IN" sz="1400" dirty="0"/>
              <a:t>          Name        = "</a:t>
            </a:r>
            <a:r>
              <a:rPr lang="en-IN" sz="1400" dirty="0" err="1"/>
              <a:t>MyFileShare</a:t>
            </a:r>
            <a:r>
              <a:rPr lang="en-IN" sz="1400" dirty="0"/>
              <a:t>"</a:t>
            </a:r>
          </a:p>
          <a:p>
            <a:r>
              <a:rPr lang="en-IN" sz="1400" dirty="0"/>
              <a:t>          Path        = "C:\Shared"</a:t>
            </a:r>
          </a:p>
          <a:p>
            <a:r>
              <a:rPr lang="en-IN" sz="1400" dirty="0"/>
              <a:t>          </a:t>
            </a:r>
            <a:r>
              <a:rPr lang="en-IN" sz="1400" dirty="0" err="1"/>
              <a:t>ReadAccess</a:t>
            </a:r>
            <a:r>
              <a:rPr lang="en-IN" sz="1400" dirty="0"/>
              <a:t>  = "User1"</a:t>
            </a:r>
          </a:p>
          <a:p>
            <a:r>
              <a:rPr lang="en-IN" sz="1400" dirty="0"/>
              <a:t>          </a:t>
            </a:r>
            <a:r>
              <a:rPr lang="en-IN" sz="1400" dirty="0" err="1"/>
              <a:t>FullAccess</a:t>
            </a:r>
            <a:r>
              <a:rPr lang="en-IN" sz="1400" dirty="0"/>
              <a:t>  = "User2"</a:t>
            </a:r>
          </a:p>
          <a:p>
            <a:r>
              <a:rPr lang="en-IN" sz="1400" dirty="0"/>
              <a:t>          Description = "This is an updated description for this share"</a:t>
            </a:r>
          </a:p>
          <a:p>
            <a:r>
              <a:rPr lang="en-IN" sz="1400" dirty="0"/>
              <a:t>      }</a:t>
            </a:r>
          </a:p>
          <a:p>
            <a:r>
              <a:rPr lang="en-IN" sz="1400" dirty="0"/>
              <a:t>   }</a:t>
            </a:r>
          </a:p>
          <a:p>
            <a:r>
              <a:rPr lang="en-IN" sz="1400" dirty="0"/>
              <a:t>}</a:t>
            </a:r>
          </a:p>
        </p:txBody>
      </p:sp>
      <p:cxnSp>
        <p:nvCxnSpPr>
          <p:cNvPr id="5" name="Straight Connector 4">
            <a:extLst>
              <a:ext uri="{FF2B5EF4-FFF2-40B4-BE49-F238E27FC236}">
                <a16:creationId xmlns:a16="http://schemas.microsoft.com/office/drawing/2014/main" id="{319B2477-A250-4414-2A1C-538AA3FFD0EB}"/>
              </a:ext>
            </a:extLst>
          </p:cNvPr>
          <p:cNvCxnSpPr/>
          <p:nvPr/>
        </p:nvCxnSpPr>
        <p:spPr>
          <a:xfrm>
            <a:off x="6400800" y="1247224"/>
            <a:ext cx="0" cy="41578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27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Desired State Configuration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12E933E-E167-0C74-B441-F2564214BFA3}"/>
              </a:ext>
            </a:extLst>
          </p:cNvPr>
          <p:cNvSpPr txBox="1"/>
          <p:nvPr/>
        </p:nvSpPr>
        <p:spPr>
          <a:xfrm>
            <a:off x="757555" y="1044016"/>
            <a:ext cx="9428480" cy="1600438"/>
          </a:xfrm>
          <a:prstGeom prst="rect">
            <a:avLst/>
          </a:prstGeom>
          <a:noFill/>
        </p:spPr>
        <p:txBody>
          <a:bodyPr wrap="square">
            <a:spAutoFit/>
          </a:bodyPr>
          <a:lstStyle/>
          <a:p>
            <a:pPr algn="l"/>
            <a:r>
              <a:rPr lang="en-US" sz="1400" b="0" i="0" dirty="0">
                <a:solidFill>
                  <a:srgbClr val="171717"/>
                </a:solidFill>
                <a:effectLst/>
              </a:rPr>
              <a:t>The local configuration manager (LCM) is a component of the Windows Management Framework (WMF) on a Windows operating system. The LCM is responsible for updating the state of a node, like a VM, to match the desired state. Every time the LCM runs, it completes the following steps:</a:t>
            </a:r>
          </a:p>
          <a:p>
            <a:pPr algn="l"/>
            <a:endParaRPr lang="en-US" sz="1400" b="0" i="0" dirty="0">
              <a:solidFill>
                <a:srgbClr val="171717"/>
              </a:solidFill>
              <a:effectLst/>
            </a:endParaRPr>
          </a:p>
          <a:p>
            <a:pPr algn="l">
              <a:buFont typeface="+mj-lt"/>
              <a:buAutoNum type="arabicPeriod"/>
            </a:pPr>
            <a:r>
              <a:rPr lang="en-US" sz="1400" b="1" i="0" dirty="0">
                <a:solidFill>
                  <a:srgbClr val="171717"/>
                </a:solidFill>
                <a:effectLst/>
              </a:rPr>
              <a:t>Get</a:t>
            </a:r>
            <a:r>
              <a:rPr lang="en-US" sz="1400" b="0" i="0" dirty="0">
                <a:solidFill>
                  <a:srgbClr val="171717"/>
                </a:solidFill>
                <a:effectLst/>
              </a:rPr>
              <a:t>: Get the current state of the node.</a:t>
            </a:r>
          </a:p>
          <a:p>
            <a:pPr algn="l">
              <a:buFont typeface="+mj-lt"/>
              <a:buAutoNum type="arabicPeriod"/>
            </a:pPr>
            <a:r>
              <a:rPr lang="en-US" sz="1400" b="1" i="0" dirty="0">
                <a:solidFill>
                  <a:srgbClr val="171717"/>
                </a:solidFill>
                <a:effectLst/>
              </a:rPr>
              <a:t>Test</a:t>
            </a:r>
            <a:r>
              <a:rPr lang="en-US" sz="1400" b="0" i="0" dirty="0">
                <a:solidFill>
                  <a:srgbClr val="171717"/>
                </a:solidFill>
                <a:effectLst/>
              </a:rPr>
              <a:t>: Compare the current state of a node against the desired state by using a compiled DSC script (.</a:t>
            </a:r>
            <a:r>
              <a:rPr lang="en-US" sz="1400" b="0" i="0" dirty="0" err="1">
                <a:solidFill>
                  <a:srgbClr val="171717"/>
                </a:solidFill>
                <a:effectLst/>
              </a:rPr>
              <a:t>mof</a:t>
            </a:r>
            <a:r>
              <a:rPr lang="en-US" sz="1400" b="0" i="0" dirty="0">
                <a:solidFill>
                  <a:srgbClr val="171717"/>
                </a:solidFill>
                <a:effectLst/>
              </a:rPr>
              <a:t> file).</a:t>
            </a:r>
          </a:p>
          <a:p>
            <a:pPr algn="l">
              <a:buFont typeface="+mj-lt"/>
              <a:buAutoNum type="arabicPeriod"/>
            </a:pPr>
            <a:r>
              <a:rPr lang="en-US" sz="1400" b="1" i="0" dirty="0">
                <a:solidFill>
                  <a:srgbClr val="171717"/>
                </a:solidFill>
                <a:effectLst/>
              </a:rPr>
              <a:t>Set</a:t>
            </a:r>
            <a:r>
              <a:rPr lang="en-US" sz="1400" b="0" i="0" dirty="0">
                <a:solidFill>
                  <a:srgbClr val="171717"/>
                </a:solidFill>
                <a:effectLst/>
              </a:rPr>
              <a:t>: Update the node to match the desired state described in the .</a:t>
            </a:r>
            <a:r>
              <a:rPr lang="en-US" sz="1400" b="0" i="0" dirty="0" err="1">
                <a:solidFill>
                  <a:srgbClr val="171717"/>
                </a:solidFill>
                <a:effectLst/>
              </a:rPr>
              <a:t>mof</a:t>
            </a:r>
            <a:r>
              <a:rPr lang="en-US" sz="1400" b="0" i="0" dirty="0">
                <a:solidFill>
                  <a:srgbClr val="171717"/>
                </a:solidFill>
                <a:effectLst/>
              </a:rPr>
              <a:t> file.</a:t>
            </a:r>
          </a:p>
        </p:txBody>
      </p:sp>
      <p:sp>
        <p:nvSpPr>
          <p:cNvPr id="16" name="TextBox 15">
            <a:extLst>
              <a:ext uri="{FF2B5EF4-FFF2-40B4-BE49-F238E27FC236}">
                <a16:creationId xmlns:a16="http://schemas.microsoft.com/office/drawing/2014/main" id="{68BF99D7-8417-5200-8647-F1CD99FE554A}"/>
              </a:ext>
            </a:extLst>
          </p:cNvPr>
          <p:cNvSpPr txBox="1"/>
          <p:nvPr/>
        </p:nvSpPr>
        <p:spPr>
          <a:xfrm>
            <a:off x="757555" y="2654916"/>
            <a:ext cx="10510520" cy="954107"/>
          </a:xfrm>
          <a:prstGeom prst="rect">
            <a:avLst/>
          </a:prstGeom>
          <a:noFill/>
        </p:spPr>
        <p:txBody>
          <a:bodyPr wrap="square">
            <a:spAutoFit/>
          </a:bodyPr>
          <a:lstStyle/>
          <a:p>
            <a:pPr algn="l"/>
            <a:r>
              <a:rPr lang="en-US" sz="1400" b="0" i="0" dirty="0">
                <a:solidFill>
                  <a:srgbClr val="171717"/>
                </a:solidFill>
                <a:effectLst/>
              </a:rPr>
              <a:t>The LCM on each node can operate in two modes.</a:t>
            </a:r>
          </a:p>
          <a:p>
            <a:pPr algn="l"/>
            <a:endParaRPr lang="en-US" sz="1400" b="0" i="0" dirty="0">
              <a:solidFill>
                <a:srgbClr val="171717"/>
              </a:solidFill>
              <a:effectLst/>
            </a:endParaRPr>
          </a:p>
          <a:p>
            <a:pPr algn="l"/>
            <a:r>
              <a:rPr lang="en-US" sz="1400" b="1" i="0" dirty="0">
                <a:solidFill>
                  <a:srgbClr val="171717"/>
                </a:solidFill>
                <a:effectLst/>
              </a:rPr>
              <a:t>Push mode</a:t>
            </a:r>
            <a:r>
              <a:rPr lang="en-US" sz="1400" b="0" i="0" dirty="0">
                <a:solidFill>
                  <a:srgbClr val="171717"/>
                </a:solidFill>
                <a:effectLst/>
              </a:rPr>
              <a:t>: An administrator manually sends, or </a:t>
            </a:r>
            <a:r>
              <a:rPr lang="en-US" sz="1400" b="0" i="1" dirty="0">
                <a:solidFill>
                  <a:srgbClr val="171717"/>
                </a:solidFill>
                <a:effectLst/>
              </a:rPr>
              <a:t>pushes</a:t>
            </a:r>
            <a:r>
              <a:rPr lang="en-US" sz="1400" b="0" i="0" dirty="0">
                <a:solidFill>
                  <a:srgbClr val="171717"/>
                </a:solidFill>
                <a:effectLst/>
              </a:rPr>
              <a:t>, the configurations to one or more nodes. The LCM makes sure that the state on each node matches what the configuration specifies.</a:t>
            </a:r>
          </a:p>
        </p:txBody>
      </p:sp>
      <p:sp>
        <p:nvSpPr>
          <p:cNvPr id="17" name="TextBox 16">
            <a:extLst>
              <a:ext uri="{FF2B5EF4-FFF2-40B4-BE49-F238E27FC236}">
                <a16:creationId xmlns:a16="http://schemas.microsoft.com/office/drawing/2014/main" id="{C10DA28A-AC20-D4F1-ABB9-D5492B6CAFB7}"/>
              </a:ext>
            </a:extLst>
          </p:cNvPr>
          <p:cNvSpPr txBox="1"/>
          <p:nvPr/>
        </p:nvSpPr>
        <p:spPr>
          <a:xfrm>
            <a:off x="757555" y="3601388"/>
            <a:ext cx="10302240" cy="738664"/>
          </a:xfrm>
          <a:prstGeom prst="rect">
            <a:avLst/>
          </a:prstGeom>
          <a:noFill/>
        </p:spPr>
        <p:txBody>
          <a:bodyPr wrap="square">
            <a:spAutoFit/>
          </a:bodyPr>
          <a:lstStyle/>
          <a:p>
            <a:r>
              <a:rPr lang="en-US" sz="1400" b="1" i="0" dirty="0">
                <a:solidFill>
                  <a:srgbClr val="171717"/>
                </a:solidFill>
                <a:effectLst/>
              </a:rPr>
              <a:t>Pull mode</a:t>
            </a:r>
            <a:r>
              <a:rPr lang="en-US" sz="1400" b="0" i="0" dirty="0">
                <a:solidFill>
                  <a:srgbClr val="171717"/>
                </a:solidFill>
                <a:effectLst/>
              </a:rPr>
              <a:t>: A </a:t>
            </a:r>
            <a:r>
              <a:rPr lang="en-US" sz="1400" b="0" i="1" dirty="0">
                <a:solidFill>
                  <a:srgbClr val="171717"/>
                </a:solidFill>
                <a:effectLst/>
              </a:rPr>
              <a:t>pull server</a:t>
            </a:r>
            <a:r>
              <a:rPr lang="en-US" sz="1400" b="0" i="0" dirty="0">
                <a:solidFill>
                  <a:srgbClr val="171717"/>
                </a:solidFill>
                <a:effectLst/>
              </a:rPr>
              <a:t> holds the configuration information. The LCM on each node polls the pull server at regular intervals, by default every 15 minutes, to get the latest configuration details. These requests are denoted as step 1 in the following diagram. In step 2, the pull server sends the details about any configuration changes back to each node.</a:t>
            </a:r>
            <a:endParaRPr lang="en-IN" sz="1400" dirty="0"/>
          </a:p>
        </p:txBody>
      </p:sp>
      <p:sp>
        <p:nvSpPr>
          <p:cNvPr id="18" name="TextBox 17">
            <a:extLst>
              <a:ext uri="{FF2B5EF4-FFF2-40B4-BE49-F238E27FC236}">
                <a16:creationId xmlns:a16="http://schemas.microsoft.com/office/drawing/2014/main" id="{6B91A1C6-4419-B04D-AAFC-A1828D2C6642}"/>
              </a:ext>
            </a:extLst>
          </p:cNvPr>
          <p:cNvSpPr txBox="1"/>
          <p:nvPr/>
        </p:nvSpPr>
        <p:spPr>
          <a:xfrm>
            <a:off x="757555" y="4299665"/>
            <a:ext cx="10160000" cy="1600438"/>
          </a:xfrm>
          <a:prstGeom prst="rect">
            <a:avLst/>
          </a:prstGeom>
          <a:noFill/>
        </p:spPr>
        <p:txBody>
          <a:bodyPr wrap="square">
            <a:spAutoFit/>
          </a:bodyPr>
          <a:lstStyle/>
          <a:p>
            <a:pPr algn="l"/>
            <a:r>
              <a:rPr lang="en-US" sz="1400" b="0" i="0" dirty="0">
                <a:solidFill>
                  <a:srgbClr val="171717"/>
                </a:solidFill>
                <a:effectLst/>
              </a:rPr>
              <a:t>Both modes have advantages:</a:t>
            </a:r>
          </a:p>
          <a:p>
            <a:pPr algn="l">
              <a:buFont typeface="Arial" panose="020B0604020202020204" pitchFamily="34" charset="0"/>
              <a:buChar char="•"/>
            </a:pPr>
            <a:r>
              <a:rPr lang="en-US" sz="1400" b="0" i="0" dirty="0">
                <a:solidFill>
                  <a:srgbClr val="171717"/>
                </a:solidFill>
                <a:effectLst/>
              </a:rPr>
              <a:t>Push mode is easy to set up. It doesn't need its own dedicated infrastructure, and it can run on a laptop. Push mode is helpful to test the functionality of DSC. You could also use push mode to get a newly imaged machine to the baseline desired state.</a:t>
            </a:r>
          </a:p>
          <a:p>
            <a:pPr algn="l">
              <a:buFont typeface="Arial" panose="020B0604020202020204" pitchFamily="34" charset="0"/>
              <a:buChar char="•"/>
            </a:pPr>
            <a:r>
              <a:rPr lang="en-US" sz="1400" b="0" i="0" dirty="0">
                <a:solidFill>
                  <a:srgbClr val="171717"/>
                </a:solidFill>
                <a:effectLst/>
              </a:rPr>
              <a:t>Pull mode is useful in an enterprise deployment that spans a large number of machines. The LCM regularly polls the pull server and makes sure the nodes are in the desired state. If an external tool or team applies hotfixes that result in configuration drift on individual machines, those machines are quickly brought back in line with the configuration you've set. This process can help you achieve a state of continuous compliance for your security and regulatory obligations.</a:t>
            </a:r>
          </a:p>
        </p:txBody>
      </p:sp>
    </p:spTree>
    <p:extLst>
      <p:ext uri="{BB962C8B-B14F-4D97-AF65-F5344CB8AC3E}">
        <p14:creationId xmlns:p14="http://schemas.microsoft.com/office/powerpoint/2010/main" val="4439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Desired State Configuration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Diagram showing a push architecture in DSC.">
            <a:extLst>
              <a:ext uri="{FF2B5EF4-FFF2-40B4-BE49-F238E27FC236}">
                <a16:creationId xmlns:a16="http://schemas.microsoft.com/office/drawing/2014/main" id="{3C83C29E-8834-12B3-6CBC-2AC1BE3ECC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205" y="1575753"/>
            <a:ext cx="220027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agram showing a pull architecture in DSC.">
            <a:extLst>
              <a:ext uri="{FF2B5EF4-FFF2-40B4-BE49-F238E27FC236}">
                <a16:creationId xmlns:a16="http://schemas.microsoft.com/office/drawing/2014/main" id="{9288E045-ED8C-8ABE-E66E-064B9B3E08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1985" y="1636713"/>
            <a:ext cx="219075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87B195-2800-FF0D-582E-CD9C7C140779}"/>
              </a:ext>
            </a:extLst>
          </p:cNvPr>
          <p:cNvSpPr txBox="1"/>
          <p:nvPr/>
        </p:nvSpPr>
        <p:spPr>
          <a:xfrm>
            <a:off x="2256489" y="1201659"/>
            <a:ext cx="1245854" cy="369332"/>
          </a:xfrm>
          <a:prstGeom prst="rect">
            <a:avLst/>
          </a:prstGeom>
          <a:noFill/>
        </p:spPr>
        <p:txBody>
          <a:bodyPr wrap="none" rtlCol="0">
            <a:spAutoFit/>
          </a:bodyPr>
          <a:lstStyle/>
          <a:p>
            <a:r>
              <a:rPr lang="en-IN" dirty="0"/>
              <a:t>Push Mode</a:t>
            </a:r>
          </a:p>
        </p:txBody>
      </p:sp>
      <p:sp>
        <p:nvSpPr>
          <p:cNvPr id="14" name="TextBox 13">
            <a:extLst>
              <a:ext uri="{FF2B5EF4-FFF2-40B4-BE49-F238E27FC236}">
                <a16:creationId xmlns:a16="http://schemas.microsoft.com/office/drawing/2014/main" id="{928F4317-9922-DFD1-887B-63AA1E8A7590}"/>
              </a:ext>
            </a:extLst>
          </p:cNvPr>
          <p:cNvSpPr txBox="1"/>
          <p:nvPr/>
        </p:nvSpPr>
        <p:spPr>
          <a:xfrm>
            <a:off x="6855802" y="1201659"/>
            <a:ext cx="1140056" cy="369332"/>
          </a:xfrm>
          <a:prstGeom prst="rect">
            <a:avLst/>
          </a:prstGeom>
          <a:noFill/>
        </p:spPr>
        <p:txBody>
          <a:bodyPr wrap="none" rtlCol="0">
            <a:spAutoFit/>
          </a:bodyPr>
          <a:lstStyle/>
          <a:p>
            <a:r>
              <a:rPr lang="en-IN" dirty="0"/>
              <a:t>Pull Mode</a:t>
            </a:r>
          </a:p>
        </p:txBody>
      </p:sp>
    </p:spTree>
    <p:extLst>
      <p:ext uri="{BB962C8B-B14F-4D97-AF65-F5344CB8AC3E}">
        <p14:creationId xmlns:p14="http://schemas.microsoft.com/office/powerpoint/2010/main" val="322010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wipe(left)">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22" presetClass="entr" presetSubtype="8"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wipe(left)">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Logic Apps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A350B76-2548-210B-F79D-9C29183E0BD2}"/>
              </a:ext>
            </a:extLst>
          </p:cNvPr>
          <p:cNvSpPr txBox="1"/>
          <p:nvPr/>
        </p:nvSpPr>
        <p:spPr>
          <a:xfrm>
            <a:off x="735328" y="1348250"/>
            <a:ext cx="10474960" cy="3323987"/>
          </a:xfrm>
          <a:prstGeom prst="rect">
            <a:avLst/>
          </a:prstGeom>
          <a:noFill/>
        </p:spPr>
        <p:txBody>
          <a:bodyPr wrap="square">
            <a:spAutoFit/>
          </a:bodyPr>
          <a:lstStyle/>
          <a:p>
            <a:r>
              <a:rPr lang="en-US" sz="1400" dirty="0"/>
              <a:t>Azure Logic Apps is a cloud-based platform for creating and running automated workflows that integrate your apps, data, services, and systems. With this platform, you can quickly develop highly scalable integration solutions for your enterprise and business-to-business (B2B) scenarios. As a member of Azure Integration Services, Azure Logic Apps simplifies the way that you connect legacy, modern, and cutting-edge systems across cloud, on premises, and hybrid environments.</a:t>
            </a:r>
          </a:p>
          <a:p>
            <a:endParaRPr lang="en-US" sz="1400" dirty="0"/>
          </a:p>
          <a:p>
            <a:r>
              <a:rPr lang="en-US" sz="1400" dirty="0"/>
              <a:t>The following list describes just a few example tasks, business processes, and workloads that you can automate using the Azure Logic Apps service:</a:t>
            </a:r>
          </a:p>
          <a:p>
            <a:endParaRPr lang="en-US" sz="1400" dirty="0"/>
          </a:p>
          <a:p>
            <a:r>
              <a:rPr lang="en-US" sz="1400" dirty="0"/>
              <a:t>Schedule and send email notifications using Office 365 when a specific event happens, for example, a new file is uploaded.</a:t>
            </a:r>
          </a:p>
          <a:p>
            <a:endParaRPr lang="en-US" sz="1400" dirty="0"/>
          </a:p>
          <a:p>
            <a:r>
              <a:rPr lang="en-US" sz="1400" dirty="0"/>
              <a:t>Route and process customer orders across on-premises systems and cloud services.</a:t>
            </a:r>
          </a:p>
          <a:p>
            <a:endParaRPr lang="en-US" sz="1400" dirty="0"/>
          </a:p>
          <a:p>
            <a:r>
              <a:rPr lang="en-US" sz="1400" dirty="0"/>
              <a:t>Move uploaded files from an SFTP or FTP server to Azure Storage.</a:t>
            </a:r>
          </a:p>
          <a:p>
            <a:endParaRPr lang="en-US" sz="1400" dirty="0"/>
          </a:p>
          <a:p>
            <a:r>
              <a:rPr lang="en-US" sz="1400" dirty="0"/>
              <a:t>Monitor tweets, analyze the sentiment, and create alerts or tasks for items that need review.</a:t>
            </a:r>
            <a:endParaRPr lang="en-IN" sz="1400" dirty="0"/>
          </a:p>
        </p:txBody>
      </p:sp>
    </p:spTree>
    <p:extLst>
      <p:ext uri="{BB962C8B-B14F-4D97-AF65-F5344CB8AC3E}">
        <p14:creationId xmlns:p14="http://schemas.microsoft.com/office/powerpoint/2010/main" val="347124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A47AC54-D056-A5AE-7D08-E044F9C03E77}"/>
              </a:ext>
            </a:extLst>
          </p:cNvPr>
          <p:cNvSpPr/>
          <p:nvPr/>
        </p:nvSpPr>
        <p:spPr>
          <a:xfrm>
            <a:off x="6628416" y="3380194"/>
            <a:ext cx="1406723" cy="1725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Service Endpoint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A0CCCE8-5C90-8498-481A-2B7F9FE4F5CB}"/>
              </a:ext>
            </a:extLst>
          </p:cNvPr>
          <p:cNvSpPr/>
          <p:nvPr/>
        </p:nvSpPr>
        <p:spPr>
          <a:xfrm>
            <a:off x="4798248" y="3295780"/>
            <a:ext cx="6677025" cy="2162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BEB87BAE-0D7E-8BFE-D2D6-62837C690E40}"/>
              </a:ext>
            </a:extLst>
          </p:cNvPr>
          <p:cNvCxnSpPr>
            <a:cxnSpLocks/>
          </p:cNvCxnSpPr>
          <p:nvPr/>
        </p:nvCxnSpPr>
        <p:spPr>
          <a:xfrm>
            <a:off x="6465123" y="3295780"/>
            <a:ext cx="0" cy="216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DBDDE5-7010-0275-2A6E-A6F9823B24BC}"/>
              </a:ext>
            </a:extLst>
          </p:cNvPr>
          <p:cNvCxnSpPr>
            <a:cxnSpLocks/>
          </p:cNvCxnSpPr>
          <p:nvPr/>
        </p:nvCxnSpPr>
        <p:spPr>
          <a:xfrm>
            <a:off x="9817923" y="3295780"/>
            <a:ext cx="0" cy="2162247"/>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2" descr="Image result for virtual network icon">
            <a:extLst>
              <a:ext uri="{FF2B5EF4-FFF2-40B4-BE49-F238E27FC236}">
                <a16:creationId xmlns:a16="http://schemas.microsoft.com/office/drawing/2014/main" id="{ED87987C-5202-A088-DB8F-E6C23399C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236" y="5304927"/>
            <a:ext cx="550155" cy="2975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vm icon azure">
            <a:extLst>
              <a:ext uri="{FF2B5EF4-FFF2-40B4-BE49-F238E27FC236}">
                <a16:creationId xmlns:a16="http://schemas.microsoft.com/office/drawing/2014/main" id="{5FD4EBBE-43B5-FE82-BFF1-26D0AEEB1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7651" y="3634042"/>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06AC441-1768-FFEC-32FE-A5F4DE699A9D}"/>
              </a:ext>
            </a:extLst>
          </p:cNvPr>
          <p:cNvSpPr txBox="1"/>
          <p:nvPr/>
        </p:nvSpPr>
        <p:spPr>
          <a:xfrm>
            <a:off x="5090221" y="4223014"/>
            <a:ext cx="105028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192.168.1.5</a:t>
            </a:r>
          </a:p>
        </p:txBody>
      </p:sp>
      <p:sp>
        <p:nvSpPr>
          <p:cNvPr id="20" name="TextBox 19">
            <a:extLst>
              <a:ext uri="{FF2B5EF4-FFF2-40B4-BE49-F238E27FC236}">
                <a16:creationId xmlns:a16="http://schemas.microsoft.com/office/drawing/2014/main" id="{9B0004F6-2046-FD19-6B36-39C1D1A048CC}"/>
              </a:ext>
            </a:extLst>
          </p:cNvPr>
          <p:cNvSpPr txBox="1"/>
          <p:nvPr/>
        </p:nvSpPr>
        <p:spPr>
          <a:xfrm>
            <a:off x="4983253" y="5119806"/>
            <a:ext cx="14112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Compute Subnet</a:t>
            </a:r>
          </a:p>
        </p:txBody>
      </p:sp>
      <p:sp>
        <p:nvSpPr>
          <p:cNvPr id="21" name="TextBox 20">
            <a:extLst>
              <a:ext uri="{FF2B5EF4-FFF2-40B4-BE49-F238E27FC236}">
                <a16:creationId xmlns:a16="http://schemas.microsoft.com/office/drawing/2014/main" id="{D8D8B156-C681-7AF6-861D-389F6E173FFF}"/>
              </a:ext>
            </a:extLst>
          </p:cNvPr>
          <p:cNvSpPr txBox="1"/>
          <p:nvPr/>
        </p:nvSpPr>
        <p:spPr>
          <a:xfrm>
            <a:off x="8529670" y="5142943"/>
            <a:ext cx="8858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Subnet- 3</a:t>
            </a:r>
          </a:p>
        </p:txBody>
      </p:sp>
      <p:sp>
        <p:nvSpPr>
          <p:cNvPr id="22" name="TextBox 21">
            <a:extLst>
              <a:ext uri="{FF2B5EF4-FFF2-40B4-BE49-F238E27FC236}">
                <a16:creationId xmlns:a16="http://schemas.microsoft.com/office/drawing/2014/main" id="{F6DD9BE7-B876-7442-71EF-C44F0FDDDEC1}"/>
              </a:ext>
            </a:extLst>
          </p:cNvPr>
          <p:cNvSpPr txBox="1"/>
          <p:nvPr/>
        </p:nvSpPr>
        <p:spPr>
          <a:xfrm>
            <a:off x="6720248" y="5133834"/>
            <a:ext cx="118070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prstClr val="black"/>
                </a:solidFill>
                <a:latin typeface="Calibri" panose="020F0502020204030204"/>
              </a:rPr>
              <a:t>Mysql</a:t>
            </a:r>
            <a:r>
              <a:rPr lang="en-US" sz="1400" dirty="0">
                <a:solidFill>
                  <a:prstClr val="black"/>
                </a:solidFill>
                <a:latin typeface="Calibri" panose="020F0502020204030204"/>
              </a:rPr>
              <a:t> Subnet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38A042F1-89D1-7313-C96A-CEBEB3CD1D40}"/>
              </a:ext>
            </a:extLst>
          </p:cNvPr>
          <p:cNvSpPr txBox="1"/>
          <p:nvPr/>
        </p:nvSpPr>
        <p:spPr>
          <a:xfrm>
            <a:off x="9889168" y="511980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Subnet-4</a:t>
            </a:r>
          </a:p>
        </p:txBody>
      </p:sp>
      <p:cxnSp>
        <p:nvCxnSpPr>
          <p:cNvPr id="24" name="Straight Connector 23">
            <a:extLst>
              <a:ext uri="{FF2B5EF4-FFF2-40B4-BE49-F238E27FC236}">
                <a16:creationId xmlns:a16="http://schemas.microsoft.com/office/drawing/2014/main" id="{9DE378EC-CEF9-B45C-1A1D-DDFA0C437030}"/>
              </a:ext>
            </a:extLst>
          </p:cNvPr>
          <p:cNvCxnSpPr>
            <a:cxnSpLocks/>
          </p:cNvCxnSpPr>
          <p:nvPr/>
        </p:nvCxnSpPr>
        <p:spPr>
          <a:xfrm>
            <a:off x="8127236" y="3282384"/>
            <a:ext cx="0" cy="216224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53868EE-8501-A6E4-6C1B-E7D8ABDB893C}"/>
              </a:ext>
            </a:extLst>
          </p:cNvPr>
          <p:cNvSpPr txBox="1"/>
          <p:nvPr/>
        </p:nvSpPr>
        <p:spPr>
          <a:xfrm>
            <a:off x="6708772" y="1107097"/>
            <a:ext cx="123617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Subscription-1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Region-1</a:t>
            </a:r>
          </a:p>
        </p:txBody>
      </p:sp>
      <p:sp>
        <p:nvSpPr>
          <p:cNvPr id="26" name="TextBox 25">
            <a:extLst>
              <a:ext uri="{FF2B5EF4-FFF2-40B4-BE49-F238E27FC236}">
                <a16:creationId xmlns:a16="http://schemas.microsoft.com/office/drawing/2014/main" id="{4712B15C-2879-F14D-C3CC-714B2C6D5831}"/>
              </a:ext>
            </a:extLst>
          </p:cNvPr>
          <p:cNvSpPr txBox="1"/>
          <p:nvPr/>
        </p:nvSpPr>
        <p:spPr>
          <a:xfrm>
            <a:off x="5160453" y="3325136"/>
            <a:ext cx="8851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Jump-VM</a:t>
            </a:r>
          </a:p>
        </p:txBody>
      </p:sp>
      <p:pic>
        <p:nvPicPr>
          <p:cNvPr id="4" name="Picture 2" descr="MySQL Database on Azure Documentation | Azure Docs">
            <a:extLst>
              <a:ext uri="{FF2B5EF4-FFF2-40B4-BE49-F238E27FC236}">
                <a16:creationId xmlns:a16="http://schemas.microsoft.com/office/drawing/2014/main" id="{F5EA5F9E-AF42-5736-BCC8-FDCFDBF51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8239" y="1292499"/>
            <a:ext cx="1134228" cy="113422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1A892D5-A2F8-6BE1-8F49-561A16DF8F56}"/>
              </a:ext>
            </a:extLst>
          </p:cNvPr>
          <p:cNvSpPr txBox="1"/>
          <p:nvPr/>
        </p:nvSpPr>
        <p:spPr>
          <a:xfrm>
            <a:off x="11344391" y="5453681"/>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vNet-1</a:t>
            </a:r>
          </a:p>
        </p:txBody>
      </p:sp>
      <p:sp>
        <p:nvSpPr>
          <p:cNvPr id="6" name="TextBox 5">
            <a:extLst>
              <a:ext uri="{FF2B5EF4-FFF2-40B4-BE49-F238E27FC236}">
                <a16:creationId xmlns:a16="http://schemas.microsoft.com/office/drawing/2014/main" id="{9DA5A4E6-55E8-C87F-2820-33676FCBE8A4}"/>
              </a:ext>
            </a:extLst>
          </p:cNvPr>
          <p:cNvSpPr txBox="1"/>
          <p:nvPr/>
        </p:nvSpPr>
        <p:spPr>
          <a:xfrm>
            <a:off x="4798248" y="2462002"/>
            <a:ext cx="1639808" cy="307777"/>
          </a:xfrm>
          <a:prstGeom prst="rect">
            <a:avLst/>
          </a:prstGeom>
          <a:noFill/>
        </p:spPr>
        <p:txBody>
          <a:bodyPr wrap="none" rtlCol="0">
            <a:spAutoFit/>
          </a:bodyPr>
          <a:lstStyle/>
          <a:p>
            <a:r>
              <a:rPr lang="en-IN" sz="1400" dirty="0" err="1"/>
              <a:t>Mysql</a:t>
            </a:r>
            <a:r>
              <a:rPr lang="en-IN" sz="1400" dirty="0"/>
              <a:t>  PAAS Service</a:t>
            </a:r>
          </a:p>
        </p:txBody>
      </p:sp>
      <p:pic>
        <p:nvPicPr>
          <p:cNvPr id="1030" name="Picture 6" descr="Pricing - Virtual Machine IP Address Options | Microsoft Azure">
            <a:extLst>
              <a:ext uri="{FF2B5EF4-FFF2-40B4-BE49-F238E27FC236}">
                <a16:creationId xmlns:a16="http://schemas.microsoft.com/office/drawing/2014/main" id="{FF716B9C-4892-6971-B3DA-3C7855571F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6790" y="1322395"/>
            <a:ext cx="888466" cy="4671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770666-EFDF-F805-1F36-A184C58CE6BF}"/>
              </a:ext>
            </a:extLst>
          </p:cNvPr>
          <p:cNvSpPr txBox="1"/>
          <p:nvPr/>
        </p:nvSpPr>
        <p:spPr>
          <a:xfrm>
            <a:off x="3009310" y="1832476"/>
            <a:ext cx="803425" cy="307777"/>
          </a:xfrm>
          <a:prstGeom prst="rect">
            <a:avLst/>
          </a:prstGeom>
          <a:noFill/>
        </p:spPr>
        <p:txBody>
          <a:bodyPr wrap="none" rtlCol="0">
            <a:spAutoFit/>
          </a:bodyPr>
          <a:lstStyle/>
          <a:p>
            <a:r>
              <a:rPr lang="en-IN" sz="1400" dirty="0"/>
              <a:t>Public IP</a:t>
            </a:r>
          </a:p>
        </p:txBody>
      </p:sp>
      <p:cxnSp>
        <p:nvCxnSpPr>
          <p:cNvPr id="9" name="Connector: Elbow 8">
            <a:extLst>
              <a:ext uri="{FF2B5EF4-FFF2-40B4-BE49-F238E27FC236}">
                <a16:creationId xmlns:a16="http://schemas.microsoft.com/office/drawing/2014/main" id="{CADD25E1-1383-623D-DC89-4B1339591AE9}"/>
              </a:ext>
            </a:extLst>
          </p:cNvPr>
          <p:cNvCxnSpPr>
            <a:cxnSpLocks/>
            <a:stCxn id="1030" idx="3"/>
            <a:endCxn id="4" idx="1"/>
          </p:cNvCxnSpPr>
          <p:nvPr/>
        </p:nvCxnSpPr>
        <p:spPr>
          <a:xfrm>
            <a:off x="3855256" y="1555976"/>
            <a:ext cx="1312983" cy="3036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Client, computer, customer, laptop, user icon - Download on Iconfinder">
            <a:extLst>
              <a:ext uri="{FF2B5EF4-FFF2-40B4-BE49-F238E27FC236}">
                <a16:creationId xmlns:a16="http://schemas.microsoft.com/office/drawing/2014/main" id="{9CFAE2A8-6289-444F-34FD-AFE16FF995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853" y="1378060"/>
            <a:ext cx="1134229" cy="113422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or: Elbow 28">
            <a:extLst>
              <a:ext uri="{FF2B5EF4-FFF2-40B4-BE49-F238E27FC236}">
                <a16:creationId xmlns:a16="http://schemas.microsoft.com/office/drawing/2014/main" id="{623F4F0C-2541-152E-55CA-E5C8F0D5AFE0}"/>
              </a:ext>
            </a:extLst>
          </p:cNvPr>
          <p:cNvCxnSpPr>
            <a:cxnSpLocks/>
            <a:stCxn id="1032" idx="3"/>
            <a:endCxn id="1030" idx="1"/>
          </p:cNvCxnSpPr>
          <p:nvPr/>
        </p:nvCxnSpPr>
        <p:spPr>
          <a:xfrm flipV="1">
            <a:off x="1875082" y="1555976"/>
            <a:ext cx="1091708" cy="3891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964D832-EA29-63B4-A11C-B32115B3FF40}"/>
              </a:ext>
            </a:extLst>
          </p:cNvPr>
          <p:cNvCxnSpPr>
            <a:stCxn id="1032" idx="3"/>
            <a:endCxn id="18" idx="1"/>
          </p:cNvCxnSpPr>
          <p:nvPr/>
        </p:nvCxnSpPr>
        <p:spPr>
          <a:xfrm>
            <a:off x="1875082" y="1945175"/>
            <a:ext cx="3512569" cy="1920996"/>
          </a:xfrm>
          <a:prstGeom prst="bentConnector3">
            <a:avLst>
              <a:gd name="adj1" fmla="val 1558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A827E78-0488-5D54-06CB-BF1701B7949F}"/>
              </a:ext>
            </a:extLst>
          </p:cNvPr>
          <p:cNvSpPr txBox="1"/>
          <p:nvPr/>
        </p:nvSpPr>
        <p:spPr>
          <a:xfrm>
            <a:off x="6658958" y="4711759"/>
            <a:ext cx="1410964" cy="307777"/>
          </a:xfrm>
          <a:prstGeom prst="rect">
            <a:avLst/>
          </a:prstGeom>
          <a:noFill/>
        </p:spPr>
        <p:txBody>
          <a:bodyPr wrap="none" rtlCol="0">
            <a:spAutoFit/>
          </a:bodyPr>
          <a:lstStyle/>
          <a:p>
            <a:r>
              <a:rPr lang="en-US" sz="1400" dirty="0">
                <a:solidFill>
                  <a:schemeClr val="bg1"/>
                </a:solidFill>
              </a:rPr>
              <a:t>Service Endpoint</a:t>
            </a:r>
            <a:endParaRPr lang="en-IN" sz="1400" dirty="0">
              <a:solidFill>
                <a:schemeClr val="bg1"/>
              </a:solidFill>
            </a:endParaRPr>
          </a:p>
        </p:txBody>
      </p:sp>
      <p:cxnSp>
        <p:nvCxnSpPr>
          <p:cNvPr id="40" name="Connector: Elbow 39">
            <a:extLst>
              <a:ext uri="{FF2B5EF4-FFF2-40B4-BE49-F238E27FC236}">
                <a16:creationId xmlns:a16="http://schemas.microsoft.com/office/drawing/2014/main" id="{66036449-E1F9-6A86-07E0-0693431664FC}"/>
              </a:ext>
            </a:extLst>
          </p:cNvPr>
          <p:cNvCxnSpPr>
            <a:cxnSpLocks/>
            <a:stCxn id="18" idx="3"/>
          </p:cNvCxnSpPr>
          <p:nvPr/>
        </p:nvCxnSpPr>
        <p:spPr>
          <a:xfrm flipV="1">
            <a:off x="5851909" y="3643867"/>
            <a:ext cx="776507" cy="222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E9B5C1B-5B44-52D3-BB0E-661286EB0894}"/>
              </a:ext>
            </a:extLst>
          </p:cNvPr>
          <p:cNvCxnSpPr>
            <a:cxnSpLocks/>
            <a:stCxn id="30" idx="0"/>
            <a:endCxn id="4" idx="3"/>
          </p:cNvCxnSpPr>
          <p:nvPr/>
        </p:nvCxnSpPr>
        <p:spPr>
          <a:xfrm rot="16200000" flipV="1">
            <a:off x="6056833" y="2105248"/>
            <a:ext cx="1520581" cy="10293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86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wipe(left)">
                                      <p:cBhvr>
                                        <p:cTn id="21" dur="500"/>
                                        <p:tgtEl>
                                          <p:spTgt spid="10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wipe(left)">
                                      <p:cBhvr>
                                        <p:cTn id="26" dur="500"/>
                                        <p:tgtEl>
                                          <p:spTgt spid="10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par>
                                <p:cTn id="46" presetID="22" presetClass="entr" presetSubtype="8"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par>
                                <p:cTn id="55" presetID="22" presetClass="entr" presetSubtype="8"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par>
                                <p:cTn id="73" presetID="22" presetClass="entr" presetSubtype="8"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wipe(up)">
                                      <p:cBhvr>
                                        <p:cTn id="86" dur="500"/>
                                        <p:tgtEl>
                                          <p:spTgt spid="6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down)">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down)">
                                      <p:cBhvr>
                                        <p:cTn id="10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4" grpId="0" animBg="1"/>
      <p:bldP spid="19" grpId="0"/>
      <p:bldP spid="20" grpId="0"/>
      <p:bldP spid="21" grpId="0"/>
      <p:bldP spid="22" grpId="0"/>
      <p:bldP spid="23" grpId="0"/>
      <p:bldP spid="25" grpId="0"/>
      <p:bldP spid="26" grpId="0"/>
      <p:bldP spid="27" grpId="0"/>
      <p:bldP spid="6" grpId="0"/>
      <p:bldP spid="7"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Service Endpoint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BF134A-35DB-0944-923A-414348D63DFA}"/>
              </a:ext>
            </a:extLst>
          </p:cNvPr>
          <p:cNvSpPr txBox="1"/>
          <p:nvPr/>
        </p:nvSpPr>
        <p:spPr>
          <a:xfrm>
            <a:off x="610235" y="1372863"/>
            <a:ext cx="10666167" cy="3539430"/>
          </a:xfrm>
          <a:prstGeom prst="rect">
            <a:avLst/>
          </a:prstGeom>
          <a:noFill/>
        </p:spPr>
        <p:txBody>
          <a:bodyPr wrap="square">
            <a:spAutoFit/>
          </a:bodyPr>
          <a:lstStyle/>
          <a:p>
            <a:pPr algn="l"/>
            <a:r>
              <a:rPr lang="en-US" sz="1400" b="1" i="0" dirty="0">
                <a:solidFill>
                  <a:srgbClr val="171717"/>
                </a:solidFill>
                <a:effectLst/>
              </a:rPr>
              <a:t>Why use a service endpoint?</a:t>
            </a:r>
          </a:p>
          <a:p>
            <a:pPr algn="l"/>
            <a:endParaRPr lang="en-US" sz="1400" b="1" i="0" dirty="0">
              <a:solidFill>
                <a:srgbClr val="171717"/>
              </a:solidFill>
              <a:effectLst/>
            </a:endParaRPr>
          </a:p>
          <a:p>
            <a:pPr algn="l">
              <a:buFont typeface="Arial" panose="020B0604020202020204" pitchFamily="34" charset="0"/>
              <a:buChar char="•"/>
            </a:pPr>
            <a:r>
              <a:rPr lang="en-US" sz="1400" b="1" i="0" dirty="0">
                <a:solidFill>
                  <a:srgbClr val="171717"/>
                </a:solidFill>
                <a:effectLst/>
              </a:rPr>
              <a:t>Improved security for your Azure service resources</a:t>
            </a:r>
            <a:r>
              <a:rPr lang="en-US" sz="1400" b="0" i="0" dirty="0">
                <a:solidFill>
                  <a:srgbClr val="171717"/>
                </a:solidFill>
                <a:effectLst/>
              </a:rPr>
              <a:t>. </a:t>
            </a:r>
            <a:r>
              <a:rPr lang="en-US" sz="1400" b="0" i="0" dirty="0" err="1">
                <a:solidFill>
                  <a:srgbClr val="171717"/>
                </a:solidFill>
                <a:effectLst/>
              </a:rPr>
              <a:t>VNet</a:t>
            </a:r>
            <a:r>
              <a:rPr lang="en-US" sz="1400" b="0" i="0" dirty="0">
                <a:solidFill>
                  <a:srgbClr val="171717"/>
                </a:solidFill>
                <a:effectLst/>
              </a:rPr>
              <a:t> private address spaces can be overlapping and so, cannot be used to uniquely identify traffic originating from your </a:t>
            </a:r>
            <a:r>
              <a:rPr lang="en-US" sz="1400" b="0" i="0" dirty="0" err="1">
                <a:solidFill>
                  <a:srgbClr val="171717"/>
                </a:solidFill>
                <a:effectLst/>
              </a:rPr>
              <a:t>VNet</a:t>
            </a:r>
            <a:r>
              <a:rPr lang="en-US" sz="1400" b="0" i="0" dirty="0">
                <a:solidFill>
                  <a:srgbClr val="171717"/>
                </a:solidFill>
                <a:effectLst/>
              </a:rPr>
              <a:t>. Service endpoints secure Azure service resources to your virtual network by extending </a:t>
            </a:r>
            <a:r>
              <a:rPr lang="en-US" sz="1400" b="0" i="0" dirty="0" err="1">
                <a:solidFill>
                  <a:srgbClr val="171717"/>
                </a:solidFill>
                <a:effectLst/>
              </a:rPr>
              <a:t>VNet</a:t>
            </a:r>
            <a:r>
              <a:rPr lang="en-US" sz="1400" b="0" i="0" dirty="0">
                <a:solidFill>
                  <a:srgbClr val="171717"/>
                </a:solidFill>
                <a:effectLst/>
              </a:rPr>
              <a:t> identity to the service. When service endpoints are enabled in your virtual network, you secure Azure service resources to your virtual network by adding a virtual network rule. The rule improves security by fully removing public Internet access to resources, and allowing traffic only from your virtual network.</a:t>
            </a:r>
          </a:p>
          <a:p>
            <a:pPr algn="l">
              <a:buFont typeface="Arial" panose="020B0604020202020204" pitchFamily="34" charset="0"/>
              <a:buChar char="•"/>
            </a:pPr>
            <a:r>
              <a:rPr lang="en-US" sz="1400" b="1" i="0" dirty="0">
                <a:solidFill>
                  <a:srgbClr val="171717"/>
                </a:solidFill>
                <a:effectLst/>
              </a:rPr>
              <a:t>Optimal routing for Azure service traffic from your virtual network</a:t>
            </a:r>
            <a:r>
              <a:rPr lang="en-US" sz="1400" b="0" i="0" dirty="0">
                <a:solidFill>
                  <a:srgbClr val="171717"/>
                </a:solidFill>
                <a:effectLst/>
              </a:rPr>
              <a:t>. Today, any routes in your virtual network that force Internet traffic to your premises and/or virtual appliances, known as forced-tunneling, also force Azure service traffic to take the same route as the Internet traffic. Service endpoints provide optimal routing for Azure traffic.</a:t>
            </a:r>
          </a:p>
          <a:p>
            <a:pPr algn="l">
              <a:buFont typeface="Arial" panose="020B0604020202020204" pitchFamily="34" charset="0"/>
              <a:buChar char="•"/>
            </a:pPr>
            <a:r>
              <a:rPr lang="en-US" sz="1400" b="1" i="0" dirty="0">
                <a:solidFill>
                  <a:srgbClr val="171717"/>
                </a:solidFill>
                <a:effectLst/>
              </a:rPr>
              <a:t>Endpoints always take service traffic directly from your virtual network to the service on the Microsoft Azure backbone network</a:t>
            </a:r>
            <a:r>
              <a:rPr lang="en-US" sz="1400" b="0" i="0" dirty="0">
                <a:solidFill>
                  <a:srgbClr val="171717"/>
                </a:solidFill>
                <a:effectLst/>
              </a:rPr>
              <a:t>. Keeping traffic on the Azure backbone network allows you to continue auditing and monitoring outbound Internet traffic from your virtual networks, through forced-tunneling, without impacting service traffic. Learn more about user-defined routes and forced-tunneling.</a:t>
            </a:r>
          </a:p>
          <a:p>
            <a:pPr algn="l">
              <a:buFont typeface="Arial" panose="020B0604020202020204" pitchFamily="34" charset="0"/>
              <a:buChar char="•"/>
            </a:pPr>
            <a:r>
              <a:rPr lang="en-US" sz="1400" b="1" i="0" dirty="0">
                <a:solidFill>
                  <a:srgbClr val="171717"/>
                </a:solidFill>
                <a:effectLst/>
              </a:rPr>
              <a:t>Simple to set up with less management overhead</a:t>
            </a:r>
            <a:r>
              <a:rPr lang="en-US" sz="1400" b="0" i="0" dirty="0">
                <a:solidFill>
                  <a:srgbClr val="171717"/>
                </a:solidFill>
                <a:effectLst/>
              </a:rPr>
              <a:t>. You no longer need reserved, public IP addresses in your virtual networks to secure Azure resources through IP firewall. There are no NAT or gateway devices required to set up the service endpoints. Service endpoints are configured through the subnet. There is no additional overhead to maintaining the endpoints.</a:t>
            </a:r>
          </a:p>
        </p:txBody>
      </p:sp>
    </p:spTree>
    <p:extLst>
      <p:ext uri="{BB962C8B-B14F-4D97-AF65-F5344CB8AC3E}">
        <p14:creationId xmlns:p14="http://schemas.microsoft.com/office/powerpoint/2010/main" val="189392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t>
            </a:r>
            <a:r>
              <a:rPr lang="en-IN" b="1" dirty="0" err="1">
                <a:solidFill>
                  <a:srgbClr val="002060"/>
                </a:solidFill>
              </a:rPr>
              <a:t>vNet</a:t>
            </a:r>
            <a:r>
              <a:rPr lang="en-IN" b="1" dirty="0">
                <a:solidFill>
                  <a:srgbClr val="002060"/>
                </a:solidFill>
              </a:rPr>
              <a:t> Peering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C04EA66-EBAE-4D5A-9CA5-8BDF33DDC341}"/>
              </a:ext>
            </a:extLst>
          </p:cNvPr>
          <p:cNvSpPr/>
          <p:nvPr/>
        </p:nvSpPr>
        <p:spPr>
          <a:xfrm>
            <a:off x="969082" y="2098873"/>
            <a:ext cx="6677025" cy="2162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19515BDB-47AE-209C-1872-D773D50F1C1D}"/>
              </a:ext>
            </a:extLst>
          </p:cNvPr>
          <p:cNvCxnSpPr>
            <a:cxnSpLocks/>
          </p:cNvCxnSpPr>
          <p:nvPr/>
        </p:nvCxnSpPr>
        <p:spPr>
          <a:xfrm>
            <a:off x="2635957" y="2098873"/>
            <a:ext cx="0" cy="216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B61B8B-288D-0D2E-AE5C-E38607967D48}"/>
              </a:ext>
            </a:extLst>
          </p:cNvPr>
          <p:cNvCxnSpPr>
            <a:cxnSpLocks/>
          </p:cNvCxnSpPr>
          <p:nvPr/>
        </p:nvCxnSpPr>
        <p:spPr>
          <a:xfrm>
            <a:off x="5988757" y="2098873"/>
            <a:ext cx="0" cy="2162247"/>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descr="Image result for virtual network icon">
            <a:extLst>
              <a:ext uri="{FF2B5EF4-FFF2-40B4-BE49-F238E27FC236}">
                <a16:creationId xmlns:a16="http://schemas.microsoft.com/office/drawing/2014/main" id="{360AE5CF-FB0F-8C89-333D-43C307532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070" y="4108020"/>
            <a:ext cx="550155" cy="2975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vm icon azure">
            <a:extLst>
              <a:ext uri="{FF2B5EF4-FFF2-40B4-BE49-F238E27FC236}">
                <a16:creationId xmlns:a16="http://schemas.microsoft.com/office/drawing/2014/main" id="{66D34DE5-6C91-AD47-05A3-A59EE0B18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5889" y="2288696"/>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8D9C111-1339-4ED8-8AB8-0350F7CBE66A}"/>
              </a:ext>
            </a:extLst>
          </p:cNvPr>
          <p:cNvSpPr txBox="1"/>
          <p:nvPr/>
        </p:nvSpPr>
        <p:spPr>
          <a:xfrm>
            <a:off x="6218602" y="2830256"/>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192.168.1.4/26</a:t>
            </a:r>
          </a:p>
        </p:txBody>
      </p:sp>
      <p:sp>
        <p:nvSpPr>
          <p:cNvPr id="16" name="TextBox 15">
            <a:extLst>
              <a:ext uri="{FF2B5EF4-FFF2-40B4-BE49-F238E27FC236}">
                <a16:creationId xmlns:a16="http://schemas.microsoft.com/office/drawing/2014/main" id="{6F9210AA-79D1-23C7-934B-429B718562A6}"/>
              </a:ext>
            </a:extLst>
          </p:cNvPr>
          <p:cNvSpPr txBox="1"/>
          <p:nvPr/>
        </p:nvSpPr>
        <p:spPr>
          <a:xfrm>
            <a:off x="1193824" y="3952214"/>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Subnet-1</a:t>
            </a:r>
          </a:p>
        </p:txBody>
      </p:sp>
      <p:sp>
        <p:nvSpPr>
          <p:cNvPr id="17" name="TextBox 16">
            <a:extLst>
              <a:ext uri="{FF2B5EF4-FFF2-40B4-BE49-F238E27FC236}">
                <a16:creationId xmlns:a16="http://schemas.microsoft.com/office/drawing/2014/main" id="{C5BBA493-50FA-52DF-FD39-E2B462524355}"/>
              </a:ext>
            </a:extLst>
          </p:cNvPr>
          <p:cNvSpPr txBox="1"/>
          <p:nvPr/>
        </p:nvSpPr>
        <p:spPr>
          <a:xfrm>
            <a:off x="3103935" y="393994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Subnet-2</a:t>
            </a:r>
          </a:p>
        </p:txBody>
      </p:sp>
      <p:sp>
        <p:nvSpPr>
          <p:cNvPr id="18" name="TextBox 17">
            <a:extLst>
              <a:ext uri="{FF2B5EF4-FFF2-40B4-BE49-F238E27FC236}">
                <a16:creationId xmlns:a16="http://schemas.microsoft.com/office/drawing/2014/main" id="{AAC88913-F9A2-9A59-FA50-54935EA1A12F}"/>
              </a:ext>
            </a:extLst>
          </p:cNvPr>
          <p:cNvSpPr txBox="1"/>
          <p:nvPr/>
        </p:nvSpPr>
        <p:spPr>
          <a:xfrm>
            <a:off x="4762851" y="393994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Subnet-3</a:t>
            </a:r>
          </a:p>
        </p:txBody>
      </p:sp>
      <p:sp>
        <p:nvSpPr>
          <p:cNvPr id="19" name="TextBox 18">
            <a:extLst>
              <a:ext uri="{FF2B5EF4-FFF2-40B4-BE49-F238E27FC236}">
                <a16:creationId xmlns:a16="http://schemas.microsoft.com/office/drawing/2014/main" id="{31FAE4D6-7BB1-4DFE-B14A-1051CBAE277A}"/>
              </a:ext>
            </a:extLst>
          </p:cNvPr>
          <p:cNvSpPr txBox="1"/>
          <p:nvPr/>
        </p:nvSpPr>
        <p:spPr>
          <a:xfrm>
            <a:off x="6060002" y="3922900"/>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Subnet-4</a:t>
            </a:r>
          </a:p>
        </p:txBody>
      </p:sp>
      <p:cxnSp>
        <p:nvCxnSpPr>
          <p:cNvPr id="20" name="Straight Connector 19">
            <a:extLst>
              <a:ext uri="{FF2B5EF4-FFF2-40B4-BE49-F238E27FC236}">
                <a16:creationId xmlns:a16="http://schemas.microsoft.com/office/drawing/2014/main" id="{5B75B10E-0842-FD9D-FCB0-681FE984EFA7}"/>
              </a:ext>
            </a:extLst>
          </p:cNvPr>
          <p:cNvCxnSpPr>
            <a:cxnSpLocks/>
          </p:cNvCxnSpPr>
          <p:nvPr/>
        </p:nvCxnSpPr>
        <p:spPr>
          <a:xfrm>
            <a:off x="4298070" y="2085477"/>
            <a:ext cx="0" cy="216224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66CA6DB-BB41-BAEA-E87C-F1BE5491DEC4}"/>
              </a:ext>
            </a:extLst>
          </p:cNvPr>
          <p:cNvSpPr/>
          <p:nvPr/>
        </p:nvSpPr>
        <p:spPr>
          <a:xfrm>
            <a:off x="9241718" y="2085477"/>
            <a:ext cx="2026357" cy="129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 descr="Image result for virtual network icon">
            <a:extLst>
              <a:ext uri="{FF2B5EF4-FFF2-40B4-BE49-F238E27FC236}">
                <a16:creationId xmlns:a16="http://schemas.microsoft.com/office/drawing/2014/main" id="{A621DE88-5398-BB54-B60E-C4AA2F002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039" y="3223866"/>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93B33A-2D39-1754-F3C4-378CC5531FF4}"/>
              </a:ext>
            </a:extLst>
          </p:cNvPr>
          <p:cNvSpPr txBox="1"/>
          <p:nvPr/>
        </p:nvSpPr>
        <p:spPr>
          <a:xfrm>
            <a:off x="6829473" y="4462179"/>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vNet-1</a:t>
            </a:r>
          </a:p>
        </p:txBody>
      </p:sp>
      <p:sp>
        <p:nvSpPr>
          <p:cNvPr id="23" name="TextBox 22">
            <a:extLst>
              <a:ext uri="{FF2B5EF4-FFF2-40B4-BE49-F238E27FC236}">
                <a16:creationId xmlns:a16="http://schemas.microsoft.com/office/drawing/2014/main" id="{E7393679-F953-AE37-4EBB-7BCD86B143BC}"/>
              </a:ext>
            </a:extLst>
          </p:cNvPr>
          <p:cNvSpPr txBox="1"/>
          <p:nvPr/>
        </p:nvSpPr>
        <p:spPr>
          <a:xfrm>
            <a:off x="10451441" y="3553568"/>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vNet-2</a:t>
            </a:r>
          </a:p>
        </p:txBody>
      </p:sp>
      <p:sp>
        <p:nvSpPr>
          <p:cNvPr id="24" name="Rectangle 23">
            <a:extLst>
              <a:ext uri="{FF2B5EF4-FFF2-40B4-BE49-F238E27FC236}">
                <a16:creationId xmlns:a16="http://schemas.microsoft.com/office/drawing/2014/main" id="{EFB35FD6-B8F9-C49B-0A7B-D71B0811B162}"/>
              </a:ext>
            </a:extLst>
          </p:cNvPr>
          <p:cNvSpPr/>
          <p:nvPr/>
        </p:nvSpPr>
        <p:spPr>
          <a:xfrm>
            <a:off x="9324374" y="4059941"/>
            <a:ext cx="2026357" cy="129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 descr="Image result for virtual network icon">
            <a:extLst>
              <a:ext uri="{FF2B5EF4-FFF2-40B4-BE49-F238E27FC236}">
                <a16:creationId xmlns:a16="http://schemas.microsoft.com/office/drawing/2014/main" id="{D2841D3D-1DBA-91E8-364A-F2E8B8781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9695" y="5198330"/>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54A0210-5514-511E-F104-AB64039C87E1}"/>
              </a:ext>
            </a:extLst>
          </p:cNvPr>
          <p:cNvSpPr txBox="1"/>
          <p:nvPr/>
        </p:nvSpPr>
        <p:spPr>
          <a:xfrm>
            <a:off x="10534097" y="5528032"/>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vNet-3</a:t>
            </a:r>
          </a:p>
        </p:txBody>
      </p:sp>
      <p:cxnSp>
        <p:nvCxnSpPr>
          <p:cNvPr id="5" name="Connector: Elbow 4">
            <a:extLst>
              <a:ext uri="{FF2B5EF4-FFF2-40B4-BE49-F238E27FC236}">
                <a16:creationId xmlns:a16="http://schemas.microsoft.com/office/drawing/2014/main" id="{1154EA49-C19E-3F12-29FC-D8FC2E36A75A}"/>
              </a:ext>
            </a:extLst>
          </p:cNvPr>
          <p:cNvCxnSpPr>
            <a:cxnSpLocks/>
            <a:stCxn id="7" idx="3"/>
            <a:endCxn id="21" idx="1"/>
          </p:cNvCxnSpPr>
          <p:nvPr/>
        </p:nvCxnSpPr>
        <p:spPr>
          <a:xfrm flipV="1">
            <a:off x="7646107" y="2731222"/>
            <a:ext cx="1595611" cy="44877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7D72840-4D28-74B3-BAF8-7B6AD45E069A}"/>
              </a:ext>
            </a:extLst>
          </p:cNvPr>
          <p:cNvCxnSpPr>
            <a:cxnSpLocks/>
            <a:stCxn id="24" idx="1"/>
          </p:cNvCxnSpPr>
          <p:nvPr/>
        </p:nvCxnSpPr>
        <p:spPr>
          <a:xfrm rot="10800000">
            <a:off x="7646108" y="3678008"/>
            <a:ext cx="1678266" cy="102767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C9D6D56-9CD0-00A0-61CE-0F96EE6EB723}"/>
              </a:ext>
            </a:extLst>
          </p:cNvPr>
          <p:cNvCxnSpPr/>
          <p:nvPr/>
        </p:nvCxnSpPr>
        <p:spPr>
          <a:xfrm>
            <a:off x="7991475" y="1162050"/>
            <a:ext cx="0" cy="446722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A1BE7CD-6E21-BA7D-8CCB-FD7CF957BEFB}"/>
              </a:ext>
            </a:extLst>
          </p:cNvPr>
          <p:cNvSpPr txBox="1"/>
          <p:nvPr/>
        </p:nvSpPr>
        <p:spPr>
          <a:xfrm>
            <a:off x="3539884" y="1067463"/>
            <a:ext cx="153542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Subscription-1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Region-1</a:t>
            </a:r>
          </a:p>
        </p:txBody>
      </p:sp>
      <p:sp>
        <p:nvSpPr>
          <p:cNvPr id="35" name="TextBox 34">
            <a:extLst>
              <a:ext uri="{FF2B5EF4-FFF2-40B4-BE49-F238E27FC236}">
                <a16:creationId xmlns:a16="http://schemas.microsoft.com/office/drawing/2014/main" id="{7D73288C-DEF4-4F96-8E1A-71DE5751197F}"/>
              </a:ext>
            </a:extLst>
          </p:cNvPr>
          <p:cNvSpPr txBox="1"/>
          <p:nvPr/>
        </p:nvSpPr>
        <p:spPr>
          <a:xfrm>
            <a:off x="9258050" y="1127009"/>
            <a:ext cx="153542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Subscription-2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Region-2</a:t>
            </a:r>
          </a:p>
        </p:txBody>
      </p:sp>
      <p:sp>
        <p:nvSpPr>
          <p:cNvPr id="39" name="TextBox 38">
            <a:extLst>
              <a:ext uri="{FF2B5EF4-FFF2-40B4-BE49-F238E27FC236}">
                <a16:creationId xmlns:a16="http://schemas.microsoft.com/office/drawing/2014/main" id="{0C564D5D-EBF7-7218-624D-32EACA3882CE}"/>
              </a:ext>
            </a:extLst>
          </p:cNvPr>
          <p:cNvSpPr txBox="1"/>
          <p:nvPr/>
        </p:nvSpPr>
        <p:spPr>
          <a:xfrm>
            <a:off x="969083" y="4773632"/>
            <a:ext cx="474591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vNet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peering is </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transitive-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If vNet-1 is peered to vNet-2 and vNet-3 then vNet-2 is </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Cannot Communicate with</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vNet-3</a:t>
            </a:r>
          </a:p>
        </p:txBody>
      </p:sp>
      <p:sp>
        <p:nvSpPr>
          <p:cNvPr id="43" name="TextBox 42">
            <a:extLst>
              <a:ext uri="{FF2B5EF4-FFF2-40B4-BE49-F238E27FC236}">
                <a16:creationId xmlns:a16="http://schemas.microsoft.com/office/drawing/2014/main" id="{7069DC10-1A4B-D4CB-1895-8E571EDD1DF5}"/>
              </a:ext>
            </a:extLst>
          </p:cNvPr>
          <p:cNvSpPr txBox="1"/>
          <p:nvPr/>
        </p:nvSpPr>
        <p:spPr>
          <a:xfrm>
            <a:off x="9987635" y="2134807"/>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192.168.2.0/24</a:t>
            </a:r>
          </a:p>
        </p:txBody>
      </p:sp>
      <p:sp>
        <p:nvSpPr>
          <p:cNvPr id="44" name="TextBox 43">
            <a:extLst>
              <a:ext uri="{FF2B5EF4-FFF2-40B4-BE49-F238E27FC236}">
                <a16:creationId xmlns:a16="http://schemas.microsoft.com/office/drawing/2014/main" id="{57837EB9-6B99-7021-9132-DDFCD7C73090}"/>
              </a:ext>
            </a:extLst>
          </p:cNvPr>
          <p:cNvSpPr txBox="1"/>
          <p:nvPr/>
        </p:nvSpPr>
        <p:spPr>
          <a:xfrm>
            <a:off x="10037552" y="4180825"/>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192.168.3.0/24</a:t>
            </a:r>
          </a:p>
        </p:txBody>
      </p:sp>
      <p:pic>
        <p:nvPicPr>
          <p:cNvPr id="34" name="Picture 4" descr="Image result for vm icon azure">
            <a:extLst>
              <a:ext uri="{FF2B5EF4-FFF2-40B4-BE49-F238E27FC236}">
                <a16:creationId xmlns:a16="http://schemas.microsoft.com/office/drawing/2014/main" id="{D1B91A8F-CEC1-5BEB-0DC2-1DE5F32610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3720" y="2519352"/>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2A8814F9-47E6-2DA2-6414-FCB9EA934FA5}"/>
              </a:ext>
            </a:extLst>
          </p:cNvPr>
          <p:cNvSpPr txBox="1"/>
          <p:nvPr/>
        </p:nvSpPr>
        <p:spPr>
          <a:xfrm>
            <a:off x="9336793" y="3060379"/>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192.168.2.8/26</a:t>
            </a:r>
          </a:p>
        </p:txBody>
      </p:sp>
      <p:sp>
        <p:nvSpPr>
          <p:cNvPr id="37" name="TextBox 36">
            <a:extLst>
              <a:ext uri="{FF2B5EF4-FFF2-40B4-BE49-F238E27FC236}">
                <a16:creationId xmlns:a16="http://schemas.microsoft.com/office/drawing/2014/main" id="{5F2328C6-C79E-00DF-F34E-3D65325FE659}"/>
              </a:ext>
            </a:extLst>
          </p:cNvPr>
          <p:cNvSpPr txBox="1"/>
          <p:nvPr/>
        </p:nvSpPr>
        <p:spPr>
          <a:xfrm>
            <a:off x="6112221" y="2352415"/>
            <a:ext cx="66281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Vm-01</a:t>
            </a:r>
          </a:p>
        </p:txBody>
      </p:sp>
      <p:sp>
        <p:nvSpPr>
          <p:cNvPr id="38" name="TextBox 37">
            <a:extLst>
              <a:ext uri="{FF2B5EF4-FFF2-40B4-BE49-F238E27FC236}">
                <a16:creationId xmlns:a16="http://schemas.microsoft.com/office/drawing/2014/main" id="{B3A8762D-A15C-6F8E-C7F1-766D9C2E5CA8}"/>
              </a:ext>
            </a:extLst>
          </p:cNvPr>
          <p:cNvSpPr txBox="1"/>
          <p:nvPr/>
        </p:nvSpPr>
        <p:spPr>
          <a:xfrm>
            <a:off x="9303456" y="2576000"/>
            <a:ext cx="66281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Vm-02</a:t>
            </a:r>
          </a:p>
        </p:txBody>
      </p:sp>
      <p:pic>
        <p:nvPicPr>
          <p:cNvPr id="41" name="Picture 4" descr="Image result for vm icon azure">
            <a:extLst>
              <a:ext uri="{FF2B5EF4-FFF2-40B4-BE49-F238E27FC236}">
                <a16:creationId xmlns:a16="http://schemas.microsoft.com/office/drawing/2014/main" id="{E1FF5153-7F3B-EDDD-D77C-E92AC7586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8669" y="4501301"/>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F714CE2-7D7F-8CE8-8A5B-5F853C82B083}"/>
              </a:ext>
            </a:extLst>
          </p:cNvPr>
          <p:cNvSpPr txBox="1"/>
          <p:nvPr/>
        </p:nvSpPr>
        <p:spPr>
          <a:xfrm>
            <a:off x="9441742" y="5042328"/>
            <a:ext cx="13933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192.168.3.14/26</a:t>
            </a:r>
          </a:p>
        </p:txBody>
      </p:sp>
      <p:sp>
        <p:nvSpPr>
          <p:cNvPr id="45" name="TextBox 44">
            <a:extLst>
              <a:ext uri="{FF2B5EF4-FFF2-40B4-BE49-F238E27FC236}">
                <a16:creationId xmlns:a16="http://schemas.microsoft.com/office/drawing/2014/main" id="{E40B44F9-40C8-EE36-9DFF-8BAA837D7618}"/>
              </a:ext>
            </a:extLst>
          </p:cNvPr>
          <p:cNvSpPr txBox="1"/>
          <p:nvPr/>
        </p:nvSpPr>
        <p:spPr>
          <a:xfrm>
            <a:off x="9408405" y="4557949"/>
            <a:ext cx="66281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Vm-03</a:t>
            </a:r>
          </a:p>
        </p:txBody>
      </p:sp>
      <p:cxnSp>
        <p:nvCxnSpPr>
          <p:cNvPr id="31" name="Connector: Elbow 30">
            <a:extLst>
              <a:ext uri="{FF2B5EF4-FFF2-40B4-BE49-F238E27FC236}">
                <a16:creationId xmlns:a16="http://schemas.microsoft.com/office/drawing/2014/main" id="{EE0D7EA5-3FCC-BAB4-26E5-77C905875A97}"/>
              </a:ext>
            </a:extLst>
          </p:cNvPr>
          <p:cNvCxnSpPr>
            <a:stCxn id="36" idx="2"/>
            <a:endCxn id="24" idx="0"/>
          </p:cNvCxnSpPr>
          <p:nvPr/>
        </p:nvCxnSpPr>
        <p:spPr>
          <a:xfrm rot="16200000" flipH="1">
            <a:off x="9816771" y="3539158"/>
            <a:ext cx="691785" cy="34978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1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par>
                                <p:cTn id="64" presetID="22" presetClass="entr" presetSubtype="8"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par>
                                <p:cTn id="73" presetID="22" presetClass="entr" presetSubtype="8"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500"/>
                                        <p:tgtEl>
                                          <p:spTgt spid="3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left)">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wipe(left)">
                                      <p:cBhvr>
                                        <p:cTn id="89" dur="500"/>
                                        <p:tgtEl>
                                          <p:spTgt spid="24"/>
                                        </p:tgtEl>
                                      </p:cBhvr>
                                    </p:animEffect>
                                  </p:childTnLst>
                                </p:cTn>
                              </p:par>
                              <p:par>
                                <p:cTn id="90" presetID="22" presetClass="entr" presetSubtype="8"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left)">
                                      <p:cBhvr>
                                        <p:cTn id="92" dur="500"/>
                                        <p:tgtEl>
                                          <p:spTgt spid="25"/>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left)">
                                      <p:cBhvr>
                                        <p:cTn id="95" dur="500"/>
                                        <p:tgtEl>
                                          <p:spTgt spid="26"/>
                                        </p:tgtEl>
                                      </p:cBhvr>
                                    </p:animEffect>
                                  </p:childTnLst>
                                </p:cTn>
                              </p:par>
                              <p:par>
                                <p:cTn id="96" presetID="22" presetClass="entr" presetSubtype="8" fill="hold"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wipe(left)">
                                      <p:cBhvr>
                                        <p:cTn id="98" dur="500"/>
                                        <p:tgtEl>
                                          <p:spTgt spid="41"/>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wipe(left)">
                                      <p:cBhvr>
                                        <p:cTn id="101" dur="500"/>
                                        <p:tgtEl>
                                          <p:spTgt spid="42"/>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ipe(left)">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37" fill="hold"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barn(outVertical)">
                                      <p:cBhvr>
                                        <p:cTn id="109" dur="500"/>
                                        <p:tgtEl>
                                          <p:spTgt spid="28"/>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37" fill="hold" nodeType="click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barn(outVertical)">
                                      <p:cBhvr>
                                        <p:cTn id="114" dur="500"/>
                                        <p:tgtEl>
                                          <p:spTgt spid="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wipe(left)">
                                      <p:cBhvr>
                                        <p:cTn id="119" dur="500"/>
                                        <p:tgtEl>
                                          <p:spTgt spid="39"/>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37" fill="hold" nodeType="click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barn(outVertical)">
                                      <p:cBhvr>
                                        <p:cTn id="1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p:bldP spid="17" grpId="0"/>
      <p:bldP spid="18" grpId="0"/>
      <p:bldP spid="19" grpId="0"/>
      <p:bldP spid="21" grpId="0" animBg="1"/>
      <p:bldP spid="3" grpId="0"/>
      <p:bldP spid="23" grpId="0"/>
      <p:bldP spid="24" grpId="0" animBg="1"/>
      <p:bldP spid="26" grpId="0"/>
      <p:bldP spid="33" grpId="0"/>
      <p:bldP spid="35" grpId="0"/>
      <p:bldP spid="39" grpId="0"/>
      <p:bldP spid="43" grpId="0"/>
      <p:bldP spid="44" grpId="0"/>
      <p:bldP spid="36" grpId="0"/>
      <p:bldP spid="37" grpId="0"/>
      <p:bldP spid="38" grpId="0"/>
      <p:bldP spid="42"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t>
            </a:r>
            <a:r>
              <a:rPr lang="en-IN" b="1" dirty="0" err="1">
                <a:solidFill>
                  <a:srgbClr val="002060"/>
                </a:solidFill>
              </a:rPr>
              <a:t>vNet</a:t>
            </a:r>
            <a:r>
              <a:rPr lang="en-IN" b="1" dirty="0">
                <a:solidFill>
                  <a:srgbClr val="002060"/>
                </a:solidFill>
              </a:rPr>
              <a:t> Peering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Two VNets, VNet1 and VNet2, are shown in a region and are connected by VNet peering. VNet1 has Allow Gateway transit and VNet2 has use remote gateways.">
            <a:extLst>
              <a:ext uri="{FF2B5EF4-FFF2-40B4-BE49-F238E27FC236}">
                <a16:creationId xmlns:a16="http://schemas.microsoft.com/office/drawing/2014/main" id="{CEF98676-1059-0EFD-5705-19FE635919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1443038"/>
            <a:ext cx="5943600" cy="3324225"/>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F8329CFD-A7B0-2E44-49C3-5D71205FC435}"/>
              </a:ext>
            </a:extLst>
          </p:cNvPr>
          <p:cNvSpPr txBox="1"/>
          <p:nvPr/>
        </p:nvSpPr>
        <p:spPr>
          <a:xfrm>
            <a:off x="6448425" y="1728685"/>
            <a:ext cx="5161915" cy="24622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When you Allow Gateway Transit the virtual network can communicate to resources outside the peering. For example, the subnet gateway could: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Use a site-to-site VPN to connect to an on-premises network.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Use a </a:t>
            </a:r>
            <a:r>
              <a:rPr kumimoji="0" lang="en-US" sz="1400" b="0" i="0" u="none" strike="noStrike" kern="1200" cap="none" spc="0" normalizeH="0" baseline="0" noProof="0" dirty="0" err="1">
                <a:ln>
                  <a:noFill/>
                </a:ln>
                <a:solidFill>
                  <a:srgbClr val="171717"/>
                </a:solidFill>
                <a:effectLst/>
                <a:uLnTx/>
                <a:uFillTx/>
                <a:latin typeface="Calibri" panose="020F0502020204030204"/>
                <a:ea typeface="+mn-ea"/>
                <a:cs typeface="+mn-cs"/>
              </a:rPr>
              <a:t>VNet</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-to-</a:t>
            </a:r>
            <a:r>
              <a:rPr kumimoji="0" lang="en-US" sz="1400" b="0" i="0" u="none" strike="noStrike" kern="1200" cap="none" spc="0" normalizeH="0" baseline="0" noProof="0" dirty="0" err="1">
                <a:ln>
                  <a:noFill/>
                </a:ln>
                <a:solidFill>
                  <a:srgbClr val="171717"/>
                </a:solidFill>
                <a:effectLst/>
                <a:uLnTx/>
                <a:uFillTx/>
                <a:latin typeface="Calibri" panose="020F0502020204030204"/>
                <a:ea typeface="+mn-ea"/>
                <a:cs typeface="+mn-cs"/>
              </a:rPr>
              <a:t>VNet</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connection to another virtual network.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Use a point-to-site VPN to connect to a client.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In these scenarios, gateway transit allows peered virtual networks to share the gateway and get access to resources. This means you do not need to deploy a VPN gateway in the peer virtual network.</a:t>
            </a:r>
          </a:p>
        </p:txBody>
      </p:sp>
    </p:spTree>
    <p:extLst>
      <p:ext uri="{BB962C8B-B14F-4D97-AF65-F5344CB8AC3E}">
        <p14:creationId xmlns:p14="http://schemas.microsoft.com/office/powerpoint/2010/main" val="386152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What is Azure Firewall? - Aviatrix">
            <a:extLst>
              <a:ext uri="{FF2B5EF4-FFF2-40B4-BE49-F238E27FC236}">
                <a16:creationId xmlns:a16="http://schemas.microsoft.com/office/drawing/2014/main" id="{C8FD92F0-6499-392F-3D1B-DDB6220C1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241" y="1401614"/>
            <a:ext cx="5569268" cy="36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95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688FB4-1670-F049-ECC1-B26F2A40ACE3}"/>
              </a:ext>
            </a:extLst>
          </p:cNvPr>
          <p:cNvSpPr txBox="1"/>
          <p:nvPr/>
        </p:nvSpPr>
        <p:spPr>
          <a:xfrm>
            <a:off x="495300" y="1064535"/>
            <a:ext cx="11201400" cy="3108543"/>
          </a:xfrm>
          <a:prstGeom prst="rect">
            <a:avLst/>
          </a:prstGeom>
          <a:noFill/>
        </p:spPr>
        <p:txBody>
          <a:bodyPr wrap="square">
            <a:spAutoFit/>
          </a:bodyPr>
          <a:lstStyle/>
          <a:p>
            <a:pPr algn="l"/>
            <a:r>
              <a:rPr lang="en-US" sz="1400" b="1" i="0" dirty="0">
                <a:solidFill>
                  <a:srgbClr val="171717"/>
                </a:solidFill>
                <a:effectLst/>
              </a:rPr>
              <a:t>Azure Firewall features</a:t>
            </a:r>
          </a:p>
          <a:p>
            <a:pPr algn="l"/>
            <a:endParaRPr lang="en-US" sz="1400" b="1" i="0" dirty="0">
              <a:solidFill>
                <a:srgbClr val="171717"/>
              </a:solidFill>
              <a:effectLst/>
            </a:endParaRPr>
          </a:p>
          <a:p>
            <a:pPr algn="l">
              <a:buFont typeface="Arial" panose="020B0604020202020204" pitchFamily="34" charset="0"/>
              <a:buChar char="•"/>
            </a:pPr>
            <a:r>
              <a:rPr lang="en-US" sz="1400" b="1" i="0" dirty="0">
                <a:solidFill>
                  <a:srgbClr val="171717"/>
                </a:solidFill>
                <a:effectLst/>
              </a:rPr>
              <a:t>Built-in high availability</a:t>
            </a:r>
            <a:r>
              <a:rPr lang="en-US" sz="1400" b="0" i="0" dirty="0">
                <a:solidFill>
                  <a:srgbClr val="171717"/>
                </a:solidFill>
                <a:effectLst/>
              </a:rPr>
              <a:t>. High availability is built in, so additional load balancers aren't required. There's nothing you need to configure.</a:t>
            </a:r>
          </a:p>
          <a:p>
            <a:pPr algn="l">
              <a:buFont typeface="Arial" panose="020B0604020202020204" pitchFamily="34" charset="0"/>
              <a:buChar char="•"/>
            </a:pPr>
            <a:r>
              <a:rPr lang="en-US" sz="1400" b="1" i="0" dirty="0">
                <a:solidFill>
                  <a:srgbClr val="171717"/>
                </a:solidFill>
                <a:effectLst/>
              </a:rPr>
              <a:t>Availability Zones</a:t>
            </a:r>
            <a:r>
              <a:rPr lang="en-US" sz="1400" b="0" i="0" dirty="0">
                <a:solidFill>
                  <a:srgbClr val="171717"/>
                </a:solidFill>
                <a:effectLst/>
              </a:rPr>
              <a:t>. Azure Firewall can be configured during deployment to span multiple Availability Zones for increased availability.</a:t>
            </a:r>
          </a:p>
          <a:p>
            <a:pPr algn="l">
              <a:buFont typeface="Arial" panose="020B0604020202020204" pitchFamily="34" charset="0"/>
              <a:buChar char="•"/>
            </a:pPr>
            <a:r>
              <a:rPr lang="en-US" sz="1400" b="1" i="0" dirty="0">
                <a:solidFill>
                  <a:srgbClr val="171717"/>
                </a:solidFill>
                <a:effectLst/>
              </a:rPr>
              <a:t>Unrestricted cloud scalability</a:t>
            </a:r>
            <a:r>
              <a:rPr lang="en-US" sz="1400" b="0" i="0" dirty="0">
                <a:solidFill>
                  <a:srgbClr val="171717"/>
                </a:solidFill>
                <a:effectLst/>
              </a:rPr>
              <a:t>. Azure Firewall can scale up as much as you need to accommodate changing network traffic flows, so you don't need to budget for your peak traffic.</a:t>
            </a:r>
          </a:p>
          <a:p>
            <a:pPr algn="l">
              <a:buFont typeface="Arial" panose="020B0604020202020204" pitchFamily="34" charset="0"/>
              <a:buChar char="•"/>
            </a:pPr>
            <a:r>
              <a:rPr lang="en-US" sz="1400" b="1" i="0" dirty="0">
                <a:solidFill>
                  <a:srgbClr val="171717"/>
                </a:solidFill>
                <a:effectLst/>
              </a:rPr>
              <a:t>Application FQDN filtering rules</a:t>
            </a:r>
            <a:r>
              <a:rPr lang="en-US" sz="1400" b="0" i="0" dirty="0">
                <a:solidFill>
                  <a:srgbClr val="171717"/>
                </a:solidFill>
                <a:effectLst/>
              </a:rPr>
              <a:t>. You can limit outbound HTTP/S traffic or Azure SQL traffic to a specified list of fully qualified domain names (FQDN) including wild cards.</a:t>
            </a:r>
          </a:p>
          <a:p>
            <a:pPr algn="l">
              <a:buFont typeface="Arial" panose="020B0604020202020204" pitchFamily="34" charset="0"/>
              <a:buChar char="•"/>
            </a:pPr>
            <a:r>
              <a:rPr lang="en-US" sz="1400" b="1" i="0" dirty="0">
                <a:solidFill>
                  <a:srgbClr val="171717"/>
                </a:solidFill>
                <a:effectLst/>
              </a:rPr>
              <a:t>Network traffic filtering rules</a:t>
            </a:r>
            <a:r>
              <a:rPr lang="en-US" sz="1400" b="0" i="0" dirty="0">
                <a:solidFill>
                  <a:srgbClr val="171717"/>
                </a:solidFill>
                <a:effectLst/>
              </a:rPr>
              <a:t>. You can centrally create allow or deny network filtering rules by source and destination IP address, port, and protocol. Azure Firewall is fully stateful, so it can distinguish legitimate packets for different types of connections. Rules are enforced and logged across multiple subscriptions and virtual networks.</a:t>
            </a:r>
          </a:p>
          <a:p>
            <a:pPr algn="l">
              <a:buFont typeface="Arial" panose="020B0604020202020204" pitchFamily="34" charset="0"/>
              <a:buChar char="•"/>
            </a:pPr>
            <a:r>
              <a:rPr lang="en-US" sz="1400" b="1" i="0" dirty="0">
                <a:solidFill>
                  <a:srgbClr val="171717"/>
                </a:solidFill>
                <a:effectLst/>
              </a:rPr>
              <a:t>Threat intelligence</a:t>
            </a:r>
            <a:r>
              <a:rPr lang="en-US" sz="1400" b="0" i="0" dirty="0">
                <a:solidFill>
                  <a:srgbClr val="171717"/>
                </a:solidFill>
                <a:effectLst/>
              </a:rPr>
              <a:t>. Threat intelligence-based filtering can be enabled for your firewall to alert and deny traffic from/to known malicious IP addresses and domains. The IP addresses and domains are sourced from the Microsoft Threat Intelligence feed.</a:t>
            </a:r>
          </a:p>
          <a:p>
            <a:pPr algn="l">
              <a:buFont typeface="Arial" panose="020B0604020202020204" pitchFamily="34" charset="0"/>
              <a:buChar char="•"/>
            </a:pPr>
            <a:r>
              <a:rPr lang="en-US" sz="1400" b="1" i="0" dirty="0">
                <a:solidFill>
                  <a:srgbClr val="171717"/>
                </a:solidFill>
                <a:effectLst/>
              </a:rPr>
              <a:t>Multiple public IP addresses</a:t>
            </a:r>
            <a:r>
              <a:rPr lang="en-US" sz="1400" b="0" i="0" dirty="0">
                <a:solidFill>
                  <a:srgbClr val="171717"/>
                </a:solidFill>
                <a:effectLst/>
              </a:rPr>
              <a:t>. You can associate multiple public IP addresses with your firewall.</a:t>
            </a:r>
          </a:p>
        </p:txBody>
      </p:sp>
    </p:spTree>
    <p:extLst>
      <p:ext uri="{BB962C8B-B14F-4D97-AF65-F5344CB8AC3E}">
        <p14:creationId xmlns:p14="http://schemas.microsoft.com/office/powerpoint/2010/main" val="182855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5960</TotalTime>
  <Words>4144</Words>
  <Application>Microsoft Office PowerPoint</Application>
  <PresentationFormat>Widescreen</PresentationFormat>
  <Paragraphs>301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Segoe UI</vt:lpstr>
      <vt:lpstr>SFMono-Regular</vt:lpstr>
      <vt:lpstr>Office Theme</vt:lpstr>
      <vt:lpstr>Azure Network Services</vt:lpstr>
      <vt:lpstr>Azure Private Endpoint</vt:lpstr>
      <vt:lpstr>Azure Private Endpoint</vt:lpstr>
      <vt:lpstr>Azure Service Endpoint</vt:lpstr>
      <vt:lpstr>Azure Service Endpoint</vt:lpstr>
      <vt:lpstr>Azure vNet Peering</vt:lpstr>
      <vt:lpstr>Azure vNet Peering</vt:lpstr>
      <vt:lpstr>Azure Firewall</vt:lpstr>
      <vt:lpstr>Azure Firewall</vt:lpstr>
      <vt:lpstr>Azure Firewall</vt:lpstr>
      <vt:lpstr>Azure Firewall</vt:lpstr>
      <vt:lpstr>Azure Firewall</vt:lpstr>
      <vt:lpstr>Azure System Routes</vt:lpstr>
      <vt:lpstr>Border Gateway Protocol</vt:lpstr>
      <vt:lpstr>Azure User Defined Routes</vt:lpstr>
      <vt:lpstr>Azure VPN Gateway</vt:lpstr>
      <vt:lpstr>Azure VPN Gateway</vt:lpstr>
      <vt:lpstr>Azure ExpressRoute</vt:lpstr>
      <vt:lpstr>Azure ExpressRoute</vt:lpstr>
      <vt:lpstr>Azure ExpressRoute</vt:lpstr>
      <vt:lpstr>Azure ExpressRoute</vt:lpstr>
      <vt:lpstr>Azure Virtual WAN</vt:lpstr>
      <vt:lpstr>Automation in Azure</vt:lpstr>
      <vt:lpstr>ARM Templates</vt:lpstr>
      <vt:lpstr>ARM Templates</vt:lpstr>
      <vt:lpstr>ARM Templates</vt:lpstr>
      <vt:lpstr>Azure Functions </vt:lpstr>
      <vt:lpstr>Azure Functions </vt:lpstr>
      <vt:lpstr>System Assigned vs User Assigned Managed Identities</vt:lpstr>
      <vt:lpstr>Azure Automation Accounts</vt:lpstr>
      <vt:lpstr>Azure Desired State Configuration</vt:lpstr>
      <vt:lpstr>Azure Desired State Configuration</vt:lpstr>
      <vt:lpstr>Azure Desired State Configuration</vt:lpstr>
      <vt:lpstr>Azure Desired State Configuration</vt:lpstr>
      <vt:lpstr>Logic Apps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phanindra vedula</dc:creator>
  <cp:lastModifiedBy>phanindra vedula</cp:lastModifiedBy>
  <cp:revision>312</cp:revision>
  <dcterms:created xsi:type="dcterms:W3CDTF">2022-07-11T01:53:19Z</dcterms:created>
  <dcterms:modified xsi:type="dcterms:W3CDTF">2022-08-13T07:43:41Z</dcterms:modified>
</cp:coreProperties>
</file>