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71" r:id="rId2"/>
    <p:sldId id="521" r:id="rId3"/>
    <p:sldId id="570" r:id="rId4"/>
    <p:sldId id="546" r:id="rId5"/>
    <p:sldId id="547" r:id="rId6"/>
    <p:sldId id="606" r:id="rId7"/>
    <p:sldId id="548" r:id="rId8"/>
    <p:sldId id="537" r:id="rId9"/>
    <p:sldId id="536" r:id="rId10"/>
    <p:sldId id="575" r:id="rId11"/>
    <p:sldId id="539" r:id="rId12"/>
    <p:sldId id="576" r:id="rId13"/>
    <p:sldId id="594" r:id="rId14"/>
    <p:sldId id="595" r:id="rId15"/>
    <p:sldId id="596" r:id="rId16"/>
    <p:sldId id="578" r:id="rId17"/>
    <p:sldId id="573" r:id="rId18"/>
    <p:sldId id="581" r:id="rId19"/>
    <p:sldId id="574" r:id="rId20"/>
    <p:sldId id="577" r:id="rId21"/>
    <p:sldId id="591" r:id="rId22"/>
    <p:sldId id="592" r:id="rId23"/>
    <p:sldId id="611" r:id="rId24"/>
    <p:sldId id="610" r:id="rId25"/>
    <p:sldId id="584" r:id="rId26"/>
    <p:sldId id="582" r:id="rId27"/>
    <p:sldId id="583" r:id="rId28"/>
    <p:sldId id="586" r:id="rId29"/>
    <p:sldId id="587" r:id="rId30"/>
    <p:sldId id="589" r:id="rId31"/>
    <p:sldId id="588" r:id="rId32"/>
    <p:sldId id="590" r:id="rId33"/>
    <p:sldId id="54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orage" id="{60C5DEDA-55A3-44D6-8E4F-A7AE9E254C58}">
          <p14:sldIdLst>
            <p14:sldId id="571"/>
            <p14:sldId id="521"/>
            <p14:sldId id="570"/>
            <p14:sldId id="546"/>
            <p14:sldId id="547"/>
            <p14:sldId id="606"/>
            <p14:sldId id="548"/>
            <p14:sldId id="537"/>
            <p14:sldId id="536"/>
          </p14:sldIdLst>
        </p14:section>
        <p14:section name="Blob" id="{80946EC6-DC47-4AE4-8CAA-E17E0909F19B}">
          <p14:sldIdLst>
            <p14:sldId id="575"/>
            <p14:sldId id="539"/>
            <p14:sldId id="576"/>
            <p14:sldId id="594"/>
            <p14:sldId id="595"/>
            <p14:sldId id="596"/>
            <p14:sldId id="578"/>
            <p14:sldId id="573"/>
            <p14:sldId id="581"/>
            <p14:sldId id="574"/>
            <p14:sldId id="577"/>
            <p14:sldId id="591"/>
            <p14:sldId id="592"/>
            <p14:sldId id="611"/>
            <p14:sldId id="610"/>
          </p14:sldIdLst>
        </p14:section>
        <p14:section name="File Share" id="{EB36A644-F9E4-4371-B2D3-8D42533B7DAD}">
          <p14:sldIdLst>
            <p14:sldId id="584"/>
            <p14:sldId id="582"/>
            <p14:sldId id="583"/>
            <p14:sldId id="586"/>
            <p14:sldId id="587"/>
            <p14:sldId id="589"/>
            <p14:sldId id="588"/>
            <p14:sldId id="590"/>
            <p14:sldId id="54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28" autoAdjust="0"/>
    <p:restoredTop sz="93842" autoAdjust="0"/>
  </p:normalViewPr>
  <p:slideViewPr>
    <p:cSldViewPr snapToGrid="0">
      <p:cViewPr varScale="1">
        <p:scale>
          <a:sx n="86" d="100"/>
          <a:sy n="86" d="100"/>
        </p:scale>
        <p:origin x="6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213E4-0E30-BE00-5BCE-953A177E23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CB29AA-33B7-B1D1-92BF-9B6DD86924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a:extLst>
              <a:ext uri="{FF2B5EF4-FFF2-40B4-BE49-F238E27FC236}">
                <a16:creationId xmlns:a16="http://schemas.microsoft.com/office/drawing/2014/main" id="{7274A4DD-024E-1C6D-A9ED-90A51CE38343}"/>
              </a:ext>
            </a:extLst>
          </p:cNvPr>
          <p:cNvSpPr>
            <a:spLocks noGrp="1"/>
          </p:cNvSpPr>
          <p:nvPr>
            <p:ph type="dt" sz="half" idx="10"/>
          </p:nvPr>
        </p:nvSpPr>
        <p:spPr/>
        <p:txBody>
          <a:bodyPr/>
          <a:lstStyle/>
          <a:p>
            <a:fld id="{52BC7A89-8329-4784-B9FF-929001A0192E}" type="datetimeFigureOut">
              <a:rPr lang="en-IN" smtClean="0"/>
              <a:t>28-07-2022</a:t>
            </a:fld>
            <a:endParaRPr lang="en-IN"/>
          </a:p>
        </p:txBody>
      </p:sp>
      <p:sp>
        <p:nvSpPr>
          <p:cNvPr id="5" name="Footer Placeholder 4">
            <a:extLst>
              <a:ext uri="{FF2B5EF4-FFF2-40B4-BE49-F238E27FC236}">
                <a16:creationId xmlns:a16="http://schemas.microsoft.com/office/drawing/2014/main" id="{095FE55D-D334-3CC7-B0D5-79DC59DB05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A9EA17-BB7B-A950-9241-68510F28FDBE}"/>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483818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D9D23-BC3C-3E4E-5909-83BF36F901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193FBF-A602-D2CC-4376-033ABA432C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BB71BC-538D-6B14-A468-1AD44E04301B}"/>
              </a:ext>
            </a:extLst>
          </p:cNvPr>
          <p:cNvSpPr>
            <a:spLocks noGrp="1"/>
          </p:cNvSpPr>
          <p:nvPr>
            <p:ph type="dt" sz="half" idx="10"/>
          </p:nvPr>
        </p:nvSpPr>
        <p:spPr/>
        <p:txBody>
          <a:bodyPr/>
          <a:lstStyle/>
          <a:p>
            <a:fld id="{52BC7A89-8329-4784-B9FF-929001A0192E}" type="datetimeFigureOut">
              <a:rPr lang="en-IN" smtClean="0"/>
              <a:t>28-07-2022</a:t>
            </a:fld>
            <a:endParaRPr lang="en-IN"/>
          </a:p>
        </p:txBody>
      </p:sp>
      <p:sp>
        <p:nvSpPr>
          <p:cNvPr id="5" name="Footer Placeholder 4">
            <a:extLst>
              <a:ext uri="{FF2B5EF4-FFF2-40B4-BE49-F238E27FC236}">
                <a16:creationId xmlns:a16="http://schemas.microsoft.com/office/drawing/2014/main" id="{E60A9CF5-7D21-2393-6ADE-D68A5A4536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1585F7-AB21-F94F-3531-115E15218C71}"/>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2788311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8311A2-FF58-8373-2797-2FC38B4A5F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C9EDB9-631F-425B-DFA1-661132F77E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CC588E-850C-9998-76D5-11D3D23A10C5}"/>
              </a:ext>
            </a:extLst>
          </p:cNvPr>
          <p:cNvSpPr>
            <a:spLocks noGrp="1"/>
          </p:cNvSpPr>
          <p:nvPr>
            <p:ph type="dt" sz="half" idx="10"/>
          </p:nvPr>
        </p:nvSpPr>
        <p:spPr/>
        <p:txBody>
          <a:bodyPr/>
          <a:lstStyle/>
          <a:p>
            <a:fld id="{52BC7A89-8329-4784-B9FF-929001A0192E}" type="datetimeFigureOut">
              <a:rPr lang="en-IN" smtClean="0"/>
              <a:t>28-07-2022</a:t>
            </a:fld>
            <a:endParaRPr lang="en-IN"/>
          </a:p>
        </p:txBody>
      </p:sp>
      <p:sp>
        <p:nvSpPr>
          <p:cNvPr id="5" name="Footer Placeholder 4">
            <a:extLst>
              <a:ext uri="{FF2B5EF4-FFF2-40B4-BE49-F238E27FC236}">
                <a16:creationId xmlns:a16="http://schemas.microsoft.com/office/drawing/2014/main" id="{8ED55717-EC60-F5E3-0593-8C37373FC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8FDF57-11D4-D7AE-CA9D-3740D98E655A}"/>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4285726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FC61D-D485-76A5-BEA5-460896DFC6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0B93D1-6703-29D0-E490-1FC29FFCE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B84B1C-F6D4-3D91-BE04-EA5883F63296}"/>
              </a:ext>
            </a:extLst>
          </p:cNvPr>
          <p:cNvSpPr>
            <a:spLocks noGrp="1"/>
          </p:cNvSpPr>
          <p:nvPr>
            <p:ph type="dt" sz="half" idx="10"/>
          </p:nvPr>
        </p:nvSpPr>
        <p:spPr/>
        <p:txBody>
          <a:bodyPr/>
          <a:lstStyle/>
          <a:p>
            <a:fld id="{52BC7A89-8329-4784-B9FF-929001A0192E}" type="datetimeFigureOut">
              <a:rPr lang="en-IN" smtClean="0"/>
              <a:t>28-07-2022</a:t>
            </a:fld>
            <a:endParaRPr lang="en-IN"/>
          </a:p>
        </p:txBody>
      </p:sp>
      <p:sp>
        <p:nvSpPr>
          <p:cNvPr id="5" name="Footer Placeholder 4">
            <a:extLst>
              <a:ext uri="{FF2B5EF4-FFF2-40B4-BE49-F238E27FC236}">
                <a16:creationId xmlns:a16="http://schemas.microsoft.com/office/drawing/2014/main" id="{2914D68E-B4AE-0AC9-D1C7-A3FBFE86C8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C50965-ABEE-59E1-A490-009BCB567D8B}"/>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1557432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F823-5D3F-1850-7FE3-63BDF27A44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927B69-CB94-EDA0-A3E3-60DAA15F17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FFA8A0-7644-CCFB-4139-3C11C7F76F74}"/>
              </a:ext>
            </a:extLst>
          </p:cNvPr>
          <p:cNvSpPr>
            <a:spLocks noGrp="1"/>
          </p:cNvSpPr>
          <p:nvPr>
            <p:ph type="dt" sz="half" idx="10"/>
          </p:nvPr>
        </p:nvSpPr>
        <p:spPr/>
        <p:txBody>
          <a:bodyPr/>
          <a:lstStyle/>
          <a:p>
            <a:fld id="{52BC7A89-8329-4784-B9FF-929001A0192E}" type="datetimeFigureOut">
              <a:rPr lang="en-IN" smtClean="0"/>
              <a:t>28-07-2022</a:t>
            </a:fld>
            <a:endParaRPr lang="en-IN"/>
          </a:p>
        </p:txBody>
      </p:sp>
      <p:sp>
        <p:nvSpPr>
          <p:cNvPr id="5" name="Footer Placeholder 4">
            <a:extLst>
              <a:ext uri="{FF2B5EF4-FFF2-40B4-BE49-F238E27FC236}">
                <a16:creationId xmlns:a16="http://schemas.microsoft.com/office/drawing/2014/main" id="{F7C53963-257C-2B6F-5090-9A439F419F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EB8F3E-E90C-9F8E-3BD0-D977796C42FC}"/>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1339331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24678-55B8-ACAD-E95F-8BFC5764CA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F18242-F759-7A45-D370-A430C77EF7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8CFFE6-B1C3-7B0C-FD8B-30447F8EA6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D73791-4D65-B621-0607-C5FD966953CD}"/>
              </a:ext>
            </a:extLst>
          </p:cNvPr>
          <p:cNvSpPr>
            <a:spLocks noGrp="1"/>
          </p:cNvSpPr>
          <p:nvPr>
            <p:ph type="dt" sz="half" idx="10"/>
          </p:nvPr>
        </p:nvSpPr>
        <p:spPr/>
        <p:txBody>
          <a:bodyPr/>
          <a:lstStyle/>
          <a:p>
            <a:fld id="{52BC7A89-8329-4784-B9FF-929001A0192E}" type="datetimeFigureOut">
              <a:rPr lang="en-IN" smtClean="0"/>
              <a:t>28-07-2022</a:t>
            </a:fld>
            <a:endParaRPr lang="en-IN"/>
          </a:p>
        </p:txBody>
      </p:sp>
      <p:sp>
        <p:nvSpPr>
          <p:cNvPr id="6" name="Footer Placeholder 5">
            <a:extLst>
              <a:ext uri="{FF2B5EF4-FFF2-40B4-BE49-F238E27FC236}">
                <a16:creationId xmlns:a16="http://schemas.microsoft.com/office/drawing/2014/main" id="{BAB85709-AB69-C583-BC22-DD2CA7D231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F5FB1E-88C5-4B9E-9658-ABFFA00B053A}"/>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3642643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5B829-FF4A-C32E-23B9-D1E1431021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7E82C2-A5BB-2312-DFEC-28D92E1A92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D9044F-B347-0796-2C0C-0A891004E8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A35056-EA27-2DA2-60ED-0006F8817D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76318C-BD07-B390-FDCB-3CEA6910FD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EEB211-1B26-19F0-91CA-423E0A1E7D14}"/>
              </a:ext>
            </a:extLst>
          </p:cNvPr>
          <p:cNvSpPr>
            <a:spLocks noGrp="1"/>
          </p:cNvSpPr>
          <p:nvPr>
            <p:ph type="dt" sz="half" idx="10"/>
          </p:nvPr>
        </p:nvSpPr>
        <p:spPr/>
        <p:txBody>
          <a:bodyPr/>
          <a:lstStyle/>
          <a:p>
            <a:fld id="{52BC7A89-8329-4784-B9FF-929001A0192E}" type="datetimeFigureOut">
              <a:rPr lang="en-IN" smtClean="0"/>
              <a:t>28-07-2022</a:t>
            </a:fld>
            <a:endParaRPr lang="en-IN"/>
          </a:p>
        </p:txBody>
      </p:sp>
      <p:sp>
        <p:nvSpPr>
          <p:cNvPr id="8" name="Footer Placeholder 7">
            <a:extLst>
              <a:ext uri="{FF2B5EF4-FFF2-40B4-BE49-F238E27FC236}">
                <a16:creationId xmlns:a16="http://schemas.microsoft.com/office/drawing/2014/main" id="{6440BE3B-ED1D-47B2-78A6-F3E38F6A4F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6C662E-4395-2111-2D1E-53812BB2B013}"/>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229020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A861-5AC7-3600-459A-D22CA859A3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9E2BE9-856F-2B34-E9F0-5F899F2BDF51}"/>
              </a:ext>
            </a:extLst>
          </p:cNvPr>
          <p:cNvSpPr>
            <a:spLocks noGrp="1"/>
          </p:cNvSpPr>
          <p:nvPr>
            <p:ph type="dt" sz="half" idx="10"/>
          </p:nvPr>
        </p:nvSpPr>
        <p:spPr/>
        <p:txBody>
          <a:bodyPr/>
          <a:lstStyle/>
          <a:p>
            <a:fld id="{52BC7A89-8329-4784-B9FF-929001A0192E}" type="datetimeFigureOut">
              <a:rPr lang="en-IN" smtClean="0"/>
              <a:t>28-07-2022</a:t>
            </a:fld>
            <a:endParaRPr lang="en-IN"/>
          </a:p>
        </p:txBody>
      </p:sp>
      <p:sp>
        <p:nvSpPr>
          <p:cNvPr id="4" name="Footer Placeholder 3">
            <a:extLst>
              <a:ext uri="{FF2B5EF4-FFF2-40B4-BE49-F238E27FC236}">
                <a16:creationId xmlns:a16="http://schemas.microsoft.com/office/drawing/2014/main" id="{A2C32101-04C0-26AB-C3DA-2E6C756304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30FB14-07DB-5077-3F57-CC606892FC8B}"/>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2800011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CEEBEE-8A77-FE75-D8FF-C309F109BFDC}"/>
              </a:ext>
            </a:extLst>
          </p:cNvPr>
          <p:cNvSpPr>
            <a:spLocks noGrp="1"/>
          </p:cNvSpPr>
          <p:nvPr>
            <p:ph type="dt" sz="half" idx="10"/>
          </p:nvPr>
        </p:nvSpPr>
        <p:spPr/>
        <p:txBody>
          <a:bodyPr/>
          <a:lstStyle/>
          <a:p>
            <a:fld id="{52BC7A89-8329-4784-B9FF-929001A0192E}" type="datetimeFigureOut">
              <a:rPr lang="en-IN" smtClean="0"/>
              <a:t>28-07-2022</a:t>
            </a:fld>
            <a:endParaRPr lang="en-IN"/>
          </a:p>
        </p:txBody>
      </p:sp>
      <p:sp>
        <p:nvSpPr>
          <p:cNvPr id="3" name="Footer Placeholder 2">
            <a:extLst>
              <a:ext uri="{FF2B5EF4-FFF2-40B4-BE49-F238E27FC236}">
                <a16:creationId xmlns:a16="http://schemas.microsoft.com/office/drawing/2014/main" id="{BAE105C9-6E8B-D3D6-90FB-667F6DE6E6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E1D0DE3-BB4E-93D3-8399-8FF25BF7E44A}"/>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23674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F134-E125-94F4-5A16-122A3F0CA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0F8199-D697-EC61-A187-CA583C2EA6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A8C0A3-FF84-29D5-F6AC-2A437CFE5C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115FE5-7AB2-FF4B-91D4-89DBD4FFFF6B}"/>
              </a:ext>
            </a:extLst>
          </p:cNvPr>
          <p:cNvSpPr>
            <a:spLocks noGrp="1"/>
          </p:cNvSpPr>
          <p:nvPr>
            <p:ph type="dt" sz="half" idx="10"/>
          </p:nvPr>
        </p:nvSpPr>
        <p:spPr/>
        <p:txBody>
          <a:bodyPr/>
          <a:lstStyle/>
          <a:p>
            <a:fld id="{52BC7A89-8329-4784-B9FF-929001A0192E}" type="datetimeFigureOut">
              <a:rPr lang="en-IN" smtClean="0"/>
              <a:t>28-07-2022</a:t>
            </a:fld>
            <a:endParaRPr lang="en-IN"/>
          </a:p>
        </p:txBody>
      </p:sp>
      <p:sp>
        <p:nvSpPr>
          <p:cNvPr id="6" name="Footer Placeholder 5">
            <a:extLst>
              <a:ext uri="{FF2B5EF4-FFF2-40B4-BE49-F238E27FC236}">
                <a16:creationId xmlns:a16="http://schemas.microsoft.com/office/drawing/2014/main" id="{E2D39500-8ADD-6E77-1AAF-7E1479C1E7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80550B-80A2-FEEE-994F-5C9D3CED3DBA}"/>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10773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82103-39B8-0D4F-21CD-9BD3EB296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DC7A3E-A9CA-1733-1AE0-C925081F8D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B2D49C-AD26-B4EF-5D3A-E978F148B1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711CE9-07E5-939F-4510-CF9FFBCABC83}"/>
              </a:ext>
            </a:extLst>
          </p:cNvPr>
          <p:cNvSpPr>
            <a:spLocks noGrp="1"/>
          </p:cNvSpPr>
          <p:nvPr>
            <p:ph type="dt" sz="half" idx="10"/>
          </p:nvPr>
        </p:nvSpPr>
        <p:spPr/>
        <p:txBody>
          <a:bodyPr/>
          <a:lstStyle/>
          <a:p>
            <a:fld id="{52BC7A89-8329-4784-B9FF-929001A0192E}" type="datetimeFigureOut">
              <a:rPr lang="en-IN" smtClean="0"/>
              <a:t>28-07-2022</a:t>
            </a:fld>
            <a:endParaRPr lang="en-IN"/>
          </a:p>
        </p:txBody>
      </p:sp>
      <p:sp>
        <p:nvSpPr>
          <p:cNvPr id="6" name="Footer Placeholder 5">
            <a:extLst>
              <a:ext uri="{FF2B5EF4-FFF2-40B4-BE49-F238E27FC236}">
                <a16:creationId xmlns:a16="http://schemas.microsoft.com/office/drawing/2014/main" id="{0ED3599E-20E1-36FE-7F70-3C00132CE3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5AA5D4-2A1A-D04F-D301-468731CF12B4}"/>
              </a:ext>
            </a:extLst>
          </p:cNvPr>
          <p:cNvSpPr>
            <a:spLocks noGrp="1"/>
          </p:cNvSpPr>
          <p:nvPr>
            <p:ph type="sldNum" sz="quarter" idx="12"/>
          </p:nvPr>
        </p:nvSpPr>
        <p:spPr/>
        <p:txBody>
          <a:bodyPr/>
          <a:lstStyle/>
          <a:p>
            <a:fld id="{66DCB875-6AFA-4272-B41C-AD50FDEBFE96}" type="slidenum">
              <a:rPr lang="en-IN" smtClean="0"/>
              <a:t>‹#›</a:t>
            </a:fld>
            <a:endParaRPr lang="en-IN"/>
          </a:p>
        </p:txBody>
      </p:sp>
    </p:spTree>
    <p:extLst>
      <p:ext uri="{BB962C8B-B14F-4D97-AF65-F5344CB8AC3E}">
        <p14:creationId xmlns:p14="http://schemas.microsoft.com/office/powerpoint/2010/main" val="2594632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A22582-919C-7295-6606-5BBF42D095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FE2C12-EA06-F918-F702-40E465DBB2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CE7FC1BD-C037-3F7B-697B-BBC2234DC3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C7A89-8329-4784-B9FF-929001A0192E}" type="datetimeFigureOut">
              <a:rPr lang="en-IN" smtClean="0"/>
              <a:t>28-07-2022</a:t>
            </a:fld>
            <a:endParaRPr lang="en-IN"/>
          </a:p>
        </p:txBody>
      </p:sp>
      <p:sp>
        <p:nvSpPr>
          <p:cNvPr id="5" name="Footer Placeholder 4">
            <a:extLst>
              <a:ext uri="{FF2B5EF4-FFF2-40B4-BE49-F238E27FC236}">
                <a16:creationId xmlns:a16="http://schemas.microsoft.com/office/drawing/2014/main" id="{344B88B3-7A93-7A02-E342-073DC789B9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3403827-B089-1943-5D9D-6EF6342FDB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DCB875-6AFA-4272-B41C-AD50FDEBFE96}" type="slidenum">
              <a:rPr lang="en-IN" smtClean="0"/>
              <a:t>‹#›</a:t>
            </a:fld>
            <a:endParaRPr lang="en-IN"/>
          </a:p>
        </p:txBody>
      </p:sp>
    </p:spTree>
    <p:extLst>
      <p:ext uri="{BB962C8B-B14F-4D97-AF65-F5344CB8AC3E}">
        <p14:creationId xmlns:p14="http://schemas.microsoft.com/office/powerpoint/2010/main" val="3170966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25.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8" Type="http://schemas.openxmlformats.org/officeDocument/2006/relationships/hyperlink" Target="https://docs.microsoft.com/en-us/azure/synapse-analytics/" TargetMode="External"/><Relationship Id="rId3" Type="http://schemas.openxmlformats.org/officeDocument/2006/relationships/image" Target="../media/image2.png"/><Relationship Id="rId7" Type="http://schemas.openxmlformats.org/officeDocument/2006/relationships/hyperlink" Target="https://docs.microsoft.com/en-us/azure/databricks/" TargetMode="Externa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hyperlink" Target="https://docs.microsoft.com/en-us/azure/hdinsight/" TargetMode="External"/><Relationship Id="rId5" Type="http://schemas.openxmlformats.org/officeDocument/2006/relationships/hyperlink" Target="https://docs.microsoft.com/en-us/azure/storage/blobs/data-lake-storage-abfs-driver" TargetMode="External"/><Relationship Id="rId4" Type="http://schemas.openxmlformats.org/officeDocument/2006/relationships/hyperlink" Target="https://hadoop.apache.org/docs/current/hadoop-project-dist/hadoop-hdfs/HdfsDesign.html" TargetMode="External"/><Relationship Id="rId9" Type="http://schemas.openxmlformats.org/officeDocument/2006/relationships/hyperlink" Target="https://docs.microsoft.com/en-us/azure/storage/blobs/lifecycle-management-overview"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hyperlink" Target="https://storage-account-name.table.core.windows.net/" TargetMode="External"/><Relationship Id="rId3" Type="http://schemas.openxmlformats.org/officeDocument/2006/relationships/image" Target="../media/image2.png"/><Relationship Id="rId7" Type="http://schemas.openxmlformats.org/officeDocument/2006/relationships/hyperlink" Target="https://storage-account-name.queue.core.windows.net/" TargetMode="Externa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hyperlink" Target="https://storage-account-name.file.core.windows.net/" TargetMode="External"/><Relationship Id="rId5" Type="http://schemas.openxmlformats.org/officeDocument/2006/relationships/hyperlink" Target="https://storage-account-name.dfs.core.windows.net/" TargetMode="External"/><Relationship Id="rId10" Type="http://schemas.openxmlformats.org/officeDocument/2006/relationships/image" Target="../media/image12.png"/><Relationship Id="rId4" Type="http://schemas.openxmlformats.org/officeDocument/2006/relationships/hyperlink" Target="https://storage-account-name.blob.core.windows.net/" TargetMode="External"/><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3426532" y="2820668"/>
            <a:ext cx="4907843" cy="644524"/>
          </a:xfrm>
        </p:spPr>
        <p:txBody>
          <a:bodyPr>
            <a:normAutofit fontScale="90000"/>
          </a:bodyPr>
          <a:lstStyle/>
          <a:p>
            <a:r>
              <a:rPr lang="en-IN" b="1" dirty="0">
                <a:solidFill>
                  <a:srgbClr val="002060"/>
                </a:solidFill>
              </a:rPr>
              <a:t>Azure Storage Accounts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3779556" y="2807967"/>
            <a:ext cx="4879268" cy="644524"/>
          </a:xfrm>
        </p:spPr>
        <p:txBody>
          <a:bodyPr>
            <a:normAutofit fontScale="90000"/>
          </a:bodyPr>
          <a:lstStyle/>
          <a:p>
            <a:r>
              <a:rPr lang="en-IN" b="1" dirty="0">
                <a:solidFill>
                  <a:srgbClr val="002060"/>
                </a:solidFill>
              </a:rPr>
              <a:t>Azure Storage Blobs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03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Storage Accounts- Blob Storage</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1266" name="Picture 2" descr="Diagram of Blob storage architecture.">
            <a:extLst>
              <a:ext uri="{FF2B5EF4-FFF2-40B4-BE49-F238E27FC236}">
                <a16:creationId xmlns:a16="http://schemas.microsoft.com/office/drawing/2014/main" id="{74FE65AC-5E45-5D25-FDE2-B3C3449523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840" y="1256650"/>
            <a:ext cx="4843826" cy="162440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387A1E7-D17C-9A60-8AA6-B86A69FFBFE0}"/>
              </a:ext>
            </a:extLst>
          </p:cNvPr>
          <p:cNvSpPr txBox="1"/>
          <p:nvPr/>
        </p:nvSpPr>
        <p:spPr>
          <a:xfrm>
            <a:off x="394111" y="3237369"/>
            <a:ext cx="11100201" cy="2462213"/>
          </a:xfrm>
          <a:prstGeom prst="rect">
            <a:avLst/>
          </a:prstGeom>
          <a:noFill/>
        </p:spPr>
        <p:txBody>
          <a:bodyPr wrap="square">
            <a:spAutoFit/>
          </a:bodyPr>
          <a:lstStyle/>
          <a:p>
            <a:pPr algn="l"/>
            <a:r>
              <a:rPr lang="en-US" sz="1400" b="0" i="0" dirty="0">
                <a:solidFill>
                  <a:srgbClr val="171717"/>
                </a:solidFill>
                <a:effectLst/>
              </a:rPr>
              <a:t>Azure storage offers different access tiers so that you can store your blob data in the most cost-effective manner based on how it's being used. Azure Storage access tiers include:</a:t>
            </a:r>
          </a:p>
          <a:p>
            <a:pPr algn="l"/>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Hot tier</a:t>
            </a:r>
            <a:r>
              <a:rPr lang="en-US" sz="1400" b="0" i="0" dirty="0">
                <a:solidFill>
                  <a:srgbClr val="171717"/>
                </a:solidFill>
                <a:effectLst/>
              </a:rPr>
              <a:t> - An online tier optimized for storing data that is accessed or modified frequently. The Hot tier has the highest storage costs, but the lowest access costs.</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Cool tier</a:t>
            </a:r>
            <a:r>
              <a:rPr lang="en-US" sz="1400" b="0" i="0" dirty="0">
                <a:solidFill>
                  <a:srgbClr val="171717"/>
                </a:solidFill>
                <a:effectLst/>
              </a:rPr>
              <a:t> - An online tier optimized for storing data that is infrequently accessed or modified. Data in the Cool tier should be stored for a minimum of 30 days. The Cool tier has lower storage costs and higher access costs compared to the Hot tier.</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Archive tier</a:t>
            </a:r>
            <a:r>
              <a:rPr lang="en-US" sz="1400" b="0" i="0" dirty="0">
                <a:solidFill>
                  <a:srgbClr val="171717"/>
                </a:solidFill>
                <a:effectLst/>
              </a:rPr>
              <a:t> - An offline tier optimized for storing data that is rarely accessed, and that has flexible latency requirements, on the order of hours. Data in the Archive tier should be stored for a minimum of 180 days.</a:t>
            </a:r>
          </a:p>
        </p:txBody>
      </p:sp>
      <p:sp>
        <p:nvSpPr>
          <p:cNvPr id="15" name="TextBox 14">
            <a:extLst>
              <a:ext uri="{FF2B5EF4-FFF2-40B4-BE49-F238E27FC236}">
                <a16:creationId xmlns:a16="http://schemas.microsoft.com/office/drawing/2014/main" id="{EDFD288C-06E7-7CE6-A61D-DB7FE5B68565}"/>
              </a:ext>
            </a:extLst>
          </p:cNvPr>
          <p:cNvSpPr txBox="1"/>
          <p:nvPr/>
        </p:nvSpPr>
        <p:spPr>
          <a:xfrm>
            <a:off x="394111" y="6107137"/>
            <a:ext cx="9125273" cy="369332"/>
          </a:xfrm>
          <a:prstGeom prst="rect">
            <a:avLst/>
          </a:prstGeom>
          <a:noFill/>
        </p:spPr>
        <p:txBody>
          <a:bodyPr wrap="square">
            <a:spAutoFit/>
          </a:bodyPr>
          <a:lstStyle/>
          <a:p>
            <a:r>
              <a:rPr lang="en-IN" dirty="0"/>
              <a:t>https://docs.microsoft.com/en-us/azure/storage/blobs/access-tiers-overview</a:t>
            </a:r>
          </a:p>
        </p:txBody>
      </p:sp>
    </p:spTree>
    <p:extLst>
      <p:ext uri="{BB962C8B-B14F-4D97-AF65-F5344CB8AC3E}">
        <p14:creationId xmlns:p14="http://schemas.microsoft.com/office/powerpoint/2010/main" val="118829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wipe(left)">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wipe(left)">
                                      <p:cBhvr>
                                        <p:cTn id="17" dur="500"/>
                                        <p:tgtEl>
                                          <p:spTgt spid="1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wipe(left)">
                                      <p:cBhvr>
                                        <p:cTn id="22" dur="500"/>
                                        <p:tgtEl>
                                          <p:spTgt spid="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wipe(left)">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xEl>
                                              <p:pRg st="6" end="6"/>
                                            </p:txEl>
                                          </p:spTgt>
                                        </p:tgtEl>
                                        <p:attrNameLst>
                                          <p:attrName>style.visibility</p:attrName>
                                        </p:attrNameLst>
                                      </p:cBhvr>
                                      <p:to>
                                        <p:strVal val="visible"/>
                                      </p:to>
                                    </p:set>
                                    <p:animEffect transition="in" filter="wipe(left)">
                                      <p:cBhvr>
                                        <p:cTn id="32" dur="500"/>
                                        <p:tgtEl>
                                          <p:spTgt spid="1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Blob Types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1DCB151-BBFB-A94D-E2F5-6EB4FA7521ED}"/>
              </a:ext>
            </a:extLst>
          </p:cNvPr>
          <p:cNvSpPr txBox="1"/>
          <p:nvPr/>
        </p:nvSpPr>
        <p:spPr>
          <a:xfrm>
            <a:off x="394112" y="5994400"/>
            <a:ext cx="8607013" cy="523220"/>
          </a:xfrm>
          <a:prstGeom prst="rect">
            <a:avLst/>
          </a:prstGeom>
          <a:noFill/>
        </p:spPr>
        <p:txBody>
          <a:bodyPr wrap="square">
            <a:spAutoFit/>
          </a:bodyPr>
          <a:lstStyle/>
          <a:p>
            <a:r>
              <a:rPr lang="en-IN" sz="1400" dirty="0"/>
              <a:t>https://docs.microsoft.com/en-us/rest/api/storageservices/understanding-block-blobs--append-blobs--and-page-blobs</a:t>
            </a:r>
          </a:p>
        </p:txBody>
      </p:sp>
      <p:pic>
        <p:nvPicPr>
          <p:cNvPr id="14338" name="Picture 2" descr="Screenshot of the Upload Blob page. The Advanced section with Authentication type, blob types, and block size.">
            <a:extLst>
              <a:ext uri="{FF2B5EF4-FFF2-40B4-BE49-F238E27FC236}">
                <a16:creationId xmlns:a16="http://schemas.microsoft.com/office/drawing/2014/main" id="{9FA5B2ED-D70D-E739-90C5-68F064516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2645" y="657225"/>
            <a:ext cx="3562350" cy="620077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148AC17-CB1A-52E0-553C-C4F286EDC0ED}"/>
              </a:ext>
            </a:extLst>
          </p:cNvPr>
          <p:cNvSpPr txBox="1"/>
          <p:nvPr/>
        </p:nvSpPr>
        <p:spPr>
          <a:xfrm>
            <a:off x="897731" y="1383731"/>
            <a:ext cx="6100762" cy="2246769"/>
          </a:xfrm>
          <a:prstGeom prst="rect">
            <a:avLst/>
          </a:prstGeom>
          <a:noFill/>
        </p:spPr>
        <p:txBody>
          <a:bodyPr wrap="square">
            <a:spAutoFit/>
          </a:bodyPr>
          <a:lstStyle/>
          <a:p>
            <a:pPr algn="l">
              <a:buFont typeface="Arial" panose="020B0604020202020204" pitchFamily="34" charset="0"/>
              <a:buChar char="•"/>
            </a:pPr>
            <a:r>
              <a:rPr lang="en-US" sz="1400" b="1" i="0" dirty="0">
                <a:solidFill>
                  <a:srgbClr val="171717"/>
                </a:solidFill>
                <a:effectLst/>
              </a:rPr>
              <a:t>Block blobs (default)</a:t>
            </a:r>
            <a:r>
              <a:rPr lang="en-US" sz="1400" b="0" i="0" dirty="0">
                <a:solidFill>
                  <a:srgbClr val="171717"/>
                </a:solidFill>
                <a:effectLst/>
              </a:rPr>
              <a:t> consist of blocks of data assembled to make a blob. Most scenarios using Blob storage employ block blobs. Block blobs are ideal for storing text and binary data in the cloud, like files, images, and videos.</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Append blobs</a:t>
            </a:r>
            <a:r>
              <a:rPr lang="en-US" sz="1400" b="0" i="0" dirty="0">
                <a:solidFill>
                  <a:srgbClr val="171717"/>
                </a:solidFill>
                <a:effectLst/>
              </a:rPr>
              <a:t> are like block blobs in that they are made up of blocks, but they are optimized for append operations, so they are useful for logging scenarios.</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Page blobs</a:t>
            </a:r>
            <a:r>
              <a:rPr lang="en-US" sz="1400" b="0" i="0" dirty="0">
                <a:solidFill>
                  <a:srgbClr val="171717"/>
                </a:solidFill>
                <a:effectLst/>
              </a:rPr>
              <a:t> can be up to 8 TB in size and are more efficient for frequent read/write operations. Azure virtual machines use page blobs as OS and data disks.</a:t>
            </a:r>
          </a:p>
        </p:txBody>
      </p:sp>
    </p:spTree>
    <p:extLst>
      <p:ext uri="{BB962C8B-B14F-4D97-AF65-F5344CB8AC3E}">
        <p14:creationId xmlns:p14="http://schemas.microsoft.com/office/powerpoint/2010/main" val="104617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wipe(left)">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wipe(left)">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wipe(left)">
                                      <p:cBhvr>
                                        <p:cTn id="22" dur="500"/>
                                        <p:tgtEl>
                                          <p:spTgt spid="1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93531" y="197163"/>
            <a:ext cx="10316809" cy="644524"/>
          </a:xfrm>
        </p:spPr>
        <p:txBody>
          <a:bodyPr>
            <a:normAutofit fontScale="90000"/>
          </a:bodyPr>
          <a:lstStyle/>
          <a:p>
            <a:r>
              <a:rPr lang="en-IN" b="1" dirty="0">
                <a:solidFill>
                  <a:srgbClr val="002060"/>
                </a:solidFill>
              </a:rPr>
              <a:t>Azure Storage – SAS Tokens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0D381C2-8D18-6C88-F08A-FF2BBE074A89}"/>
              </a:ext>
            </a:extLst>
          </p:cNvPr>
          <p:cNvSpPr txBox="1"/>
          <p:nvPr/>
        </p:nvSpPr>
        <p:spPr>
          <a:xfrm>
            <a:off x="1047751" y="1363694"/>
            <a:ext cx="9944100" cy="923330"/>
          </a:xfrm>
          <a:prstGeom prst="rect">
            <a:avLst/>
          </a:prstGeom>
          <a:noFill/>
        </p:spPr>
        <p:txBody>
          <a:bodyPr wrap="square">
            <a:spAutoFit/>
          </a:bodyPr>
          <a:lstStyle/>
          <a:p>
            <a:r>
              <a:rPr lang="en-IN" b="0" i="0" dirty="0">
                <a:solidFill>
                  <a:srgbClr val="171717"/>
                </a:solidFill>
                <a:effectLst/>
                <a:latin typeface="SFMono-Regular"/>
              </a:rPr>
              <a:t>https://medicalrecords.blob.core.windows.net/patient-images/patient-116139-nq8z7f.jpg?sp=r&amp;st=2020-01-20T11:42:32Z&amp;se=2020-01-20T19:42:32Z&amp;spr=https&amp;sv=2019-02-02&amp;sr=b&amp;sig=SrW1HZ5Nb6MbRzTbXCaPm%2BJiSEn15tC91Y4umMPwVZs%3D</a:t>
            </a:r>
            <a:endParaRPr lang="en-IN" dirty="0"/>
          </a:p>
        </p:txBody>
      </p:sp>
      <p:pic>
        <p:nvPicPr>
          <p:cNvPr id="5" name="Picture 4">
            <a:extLst>
              <a:ext uri="{FF2B5EF4-FFF2-40B4-BE49-F238E27FC236}">
                <a16:creationId xmlns:a16="http://schemas.microsoft.com/office/drawing/2014/main" id="{77F63ED8-CAB0-5518-3D1B-447F50B2E17F}"/>
              </a:ext>
            </a:extLst>
          </p:cNvPr>
          <p:cNvPicPr>
            <a:picLocks noChangeAspect="1"/>
          </p:cNvPicPr>
          <p:nvPr/>
        </p:nvPicPr>
        <p:blipFill>
          <a:blip r:embed="rId4"/>
          <a:stretch>
            <a:fillRect/>
          </a:stretch>
        </p:blipFill>
        <p:spPr>
          <a:xfrm>
            <a:off x="1293531" y="2920061"/>
            <a:ext cx="8326012" cy="1629002"/>
          </a:xfrm>
          <a:prstGeom prst="rect">
            <a:avLst/>
          </a:prstGeom>
        </p:spPr>
      </p:pic>
    </p:spTree>
    <p:extLst>
      <p:ext uri="{BB962C8B-B14F-4D97-AF65-F5344CB8AC3E}">
        <p14:creationId xmlns:p14="http://schemas.microsoft.com/office/powerpoint/2010/main" val="424990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93531" y="197163"/>
            <a:ext cx="10316809" cy="644524"/>
          </a:xfrm>
        </p:spPr>
        <p:txBody>
          <a:bodyPr>
            <a:normAutofit fontScale="90000"/>
          </a:bodyPr>
          <a:lstStyle/>
          <a:p>
            <a:r>
              <a:rPr lang="en-IN" b="1" dirty="0">
                <a:solidFill>
                  <a:srgbClr val="002060"/>
                </a:solidFill>
              </a:rPr>
              <a:t>Azure Storage – SAS Tokens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C1F20F9-E2CC-C2D1-75CD-910EB195850A}"/>
              </a:ext>
            </a:extLst>
          </p:cNvPr>
          <p:cNvPicPr>
            <a:picLocks noChangeAspect="1"/>
          </p:cNvPicPr>
          <p:nvPr/>
        </p:nvPicPr>
        <p:blipFill>
          <a:blip r:embed="rId4"/>
          <a:stretch>
            <a:fillRect/>
          </a:stretch>
        </p:blipFill>
        <p:spPr>
          <a:xfrm>
            <a:off x="5353051" y="1000436"/>
            <a:ext cx="6629364" cy="4929144"/>
          </a:xfrm>
          <a:prstGeom prst="rect">
            <a:avLst/>
          </a:prstGeom>
        </p:spPr>
      </p:pic>
      <p:pic>
        <p:nvPicPr>
          <p:cNvPr id="7" name="Picture 6">
            <a:extLst>
              <a:ext uri="{FF2B5EF4-FFF2-40B4-BE49-F238E27FC236}">
                <a16:creationId xmlns:a16="http://schemas.microsoft.com/office/drawing/2014/main" id="{2636A406-74BB-BD42-7B08-A9A9052A0538}"/>
              </a:ext>
            </a:extLst>
          </p:cNvPr>
          <p:cNvPicPr>
            <a:picLocks noChangeAspect="1"/>
          </p:cNvPicPr>
          <p:nvPr/>
        </p:nvPicPr>
        <p:blipFill>
          <a:blip r:embed="rId5"/>
          <a:stretch>
            <a:fillRect/>
          </a:stretch>
        </p:blipFill>
        <p:spPr>
          <a:xfrm>
            <a:off x="1080798" y="1980051"/>
            <a:ext cx="4143953" cy="1390844"/>
          </a:xfrm>
          <a:prstGeom prst="rect">
            <a:avLst/>
          </a:prstGeom>
        </p:spPr>
      </p:pic>
    </p:spTree>
    <p:extLst>
      <p:ext uri="{BB962C8B-B14F-4D97-AF65-F5344CB8AC3E}">
        <p14:creationId xmlns:p14="http://schemas.microsoft.com/office/powerpoint/2010/main" val="302070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93531" y="197163"/>
            <a:ext cx="10316809" cy="644524"/>
          </a:xfrm>
        </p:spPr>
        <p:txBody>
          <a:bodyPr>
            <a:normAutofit fontScale="90000"/>
          </a:bodyPr>
          <a:lstStyle/>
          <a:p>
            <a:r>
              <a:rPr lang="en-IN" b="1" dirty="0">
                <a:solidFill>
                  <a:srgbClr val="002060"/>
                </a:solidFill>
              </a:rPr>
              <a:t>Azure Storage – SAS Tokens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909BCE4-59F4-C95E-6CC9-003D8D786B6E}"/>
              </a:ext>
            </a:extLst>
          </p:cNvPr>
          <p:cNvSpPr txBox="1"/>
          <p:nvPr/>
        </p:nvSpPr>
        <p:spPr>
          <a:xfrm>
            <a:off x="828040" y="1334816"/>
            <a:ext cx="9982200" cy="2462213"/>
          </a:xfrm>
          <a:prstGeom prst="rect">
            <a:avLst/>
          </a:prstGeom>
          <a:noFill/>
        </p:spPr>
        <p:txBody>
          <a:bodyPr wrap="square">
            <a:spAutoFit/>
          </a:bodyPr>
          <a:lstStyle/>
          <a:p>
            <a:pPr algn="l"/>
            <a:r>
              <a:rPr lang="en-US" sz="1400" b="1" i="0" dirty="0">
                <a:solidFill>
                  <a:srgbClr val="171717"/>
                </a:solidFill>
                <a:effectLst/>
              </a:rPr>
              <a:t>Best practices</a:t>
            </a:r>
          </a:p>
          <a:p>
            <a:pPr algn="l"/>
            <a:endParaRPr lang="en-US" sz="1400" b="1" i="0" dirty="0">
              <a:solidFill>
                <a:srgbClr val="171717"/>
              </a:solidFill>
              <a:effectLst/>
            </a:endParaRPr>
          </a:p>
          <a:p>
            <a:pPr algn="l"/>
            <a:r>
              <a:rPr lang="en-US" sz="1400" b="0" i="0" dirty="0">
                <a:solidFill>
                  <a:srgbClr val="171717"/>
                </a:solidFill>
                <a:effectLst/>
              </a:rPr>
              <a:t>To reduce the potential risks of using a SAS, Microsoft provides some guidance:</a:t>
            </a:r>
          </a:p>
          <a:p>
            <a:pPr algn="l"/>
            <a:endParaRPr lang="en-US" sz="1400" b="0" i="0" dirty="0">
              <a:solidFill>
                <a:srgbClr val="171717"/>
              </a:solidFill>
              <a:effectLst/>
            </a:endParaRPr>
          </a:p>
          <a:p>
            <a:pPr algn="l">
              <a:buFont typeface="Arial" panose="020B0604020202020204" pitchFamily="34" charset="0"/>
              <a:buChar char="•"/>
            </a:pPr>
            <a:r>
              <a:rPr lang="en-US" sz="1400" b="0" i="0" dirty="0">
                <a:solidFill>
                  <a:srgbClr val="171717"/>
                </a:solidFill>
                <a:effectLst/>
              </a:rPr>
              <a:t>To securely distribute a SAS and prevent man-in-the-middle attacks, always use HTTPS.</a:t>
            </a:r>
          </a:p>
          <a:p>
            <a:pPr algn="l"/>
            <a:endParaRPr lang="en-US" sz="1400" b="0" i="0" dirty="0">
              <a:solidFill>
                <a:srgbClr val="171717"/>
              </a:solidFill>
              <a:effectLst/>
            </a:endParaRPr>
          </a:p>
          <a:p>
            <a:pPr algn="l">
              <a:buFont typeface="Arial" panose="020B0604020202020204" pitchFamily="34" charset="0"/>
              <a:buChar char="•"/>
            </a:pPr>
            <a:r>
              <a:rPr lang="en-US" sz="1400" b="0" i="0" dirty="0">
                <a:solidFill>
                  <a:srgbClr val="171717"/>
                </a:solidFill>
                <a:effectLst/>
              </a:rPr>
              <a:t>Try to set your expiration time to the smallest useful value. If a SAS key becomes compromised, it can be exploited for only a short time.</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0" i="0" dirty="0">
                <a:solidFill>
                  <a:srgbClr val="171717"/>
                </a:solidFill>
                <a:effectLst/>
              </a:rPr>
              <a:t>Apply the rule of minimum-required privileges. Only grant the access that's required. For example, in your app, read-only access is sufficient.</a:t>
            </a:r>
          </a:p>
        </p:txBody>
      </p:sp>
    </p:spTree>
    <p:extLst>
      <p:ext uri="{BB962C8B-B14F-4D97-AF65-F5344CB8AC3E}">
        <p14:creationId xmlns:p14="http://schemas.microsoft.com/office/powerpoint/2010/main" val="424960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wipe(left)">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animEffect transition="in" filter="wipe(left)">
                                      <p:cBhvr>
                                        <p:cTn id="17" dur="500"/>
                                        <p:tgtEl>
                                          <p:spTgt spid="1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xEl>
                                              <p:pRg st="6" end="6"/>
                                            </p:txEl>
                                          </p:spTgt>
                                        </p:tgtEl>
                                        <p:attrNameLst>
                                          <p:attrName>style.visibility</p:attrName>
                                        </p:attrNameLst>
                                      </p:cBhvr>
                                      <p:to>
                                        <p:strVal val="visible"/>
                                      </p:to>
                                    </p:set>
                                    <p:animEffect transition="in" filter="wipe(left)">
                                      <p:cBhvr>
                                        <p:cTn id="22" dur="500"/>
                                        <p:tgtEl>
                                          <p:spTgt spid="1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xEl>
                                              <p:pRg st="8" end="8"/>
                                            </p:txEl>
                                          </p:spTgt>
                                        </p:tgtEl>
                                        <p:attrNameLst>
                                          <p:attrName>style.visibility</p:attrName>
                                        </p:attrNameLst>
                                      </p:cBhvr>
                                      <p:to>
                                        <p:strVal val="visible"/>
                                      </p:to>
                                    </p:set>
                                    <p:animEffect transition="in" filter="wipe(left)">
                                      <p:cBhvr>
                                        <p:cTn id="27" dur="500"/>
                                        <p:tgtEl>
                                          <p:spTgt spid="1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Storage Blob Pricing</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DBD1ED9-EEF1-D736-6255-1A01880DA0F6}"/>
              </a:ext>
            </a:extLst>
          </p:cNvPr>
          <p:cNvSpPr txBox="1"/>
          <p:nvPr/>
        </p:nvSpPr>
        <p:spPr>
          <a:xfrm>
            <a:off x="339797" y="1247236"/>
            <a:ext cx="11270543" cy="4185761"/>
          </a:xfrm>
          <a:prstGeom prst="rect">
            <a:avLst/>
          </a:prstGeom>
          <a:noFill/>
        </p:spPr>
        <p:txBody>
          <a:bodyPr wrap="square">
            <a:spAutoFit/>
          </a:bodyPr>
          <a:lstStyle/>
          <a:p>
            <a:pPr algn="l"/>
            <a:r>
              <a:rPr lang="en-US" sz="1400" b="0" i="0" dirty="0">
                <a:solidFill>
                  <a:srgbClr val="171717"/>
                </a:solidFill>
                <a:effectLst/>
              </a:rPr>
              <a:t>All storage accounts use a pricing model for blob storage based on the tier of each blob. When using a storage account, the following billing considerations apply:</a:t>
            </a:r>
          </a:p>
          <a:p>
            <a:pPr algn="l"/>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Performance tiers</a:t>
            </a:r>
            <a:r>
              <a:rPr lang="en-US" sz="1400" b="0" i="0" dirty="0">
                <a:solidFill>
                  <a:srgbClr val="171717"/>
                </a:solidFill>
                <a:effectLst/>
              </a:rPr>
              <a:t>: The storage tier determines the amount of data stored and the cost of storing the data. As the performance tier gets cooler, the per-gigabyte cost decreases.</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Data access costs</a:t>
            </a:r>
            <a:r>
              <a:rPr lang="en-US" sz="1400" b="0" i="0" dirty="0">
                <a:solidFill>
                  <a:srgbClr val="171717"/>
                </a:solidFill>
                <a:effectLst/>
              </a:rPr>
              <a:t>: Data access charges increase as the tier gets cooler. For data in the cool and archive storage tier, you are charged a per-gigabyte data access charge for reads.</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Transaction costs</a:t>
            </a:r>
            <a:r>
              <a:rPr lang="en-US" sz="1400" b="0" i="0" dirty="0">
                <a:solidFill>
                  <a:srgbClr val="171717"/>
                </a:solidFill>
                <a:effectLst/>
              </a:rPr>
              <a:t>: There is a per-transaction charge for all tiers. The charge increases as the tier gets cooler.</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Geo-Replication data transfer costs</a:t>
            </a:r>
            <a:r>
              <a:rPr lang="en-US" sz="1400" b="0" i="0" dirty="0">
                <a:solidFill>
                  <a:srgbClr val="171717"/>
                </a:solidFill>
                <a:effectLst/>
              </a:rPr>
              <a:t>: This charge only applies to accounts with geo-replication configured, including GRS and RA-GRS. Geo-replication data transfer incurs a per-gigabyte charge.</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Outbound data transfer costs</a:t>
            </a:r>
            <a:r>
              <a:rPr lang="en-US" sz="1400" b="0" i="0" dirty="0">
                <a:solidFill>
                  <a:srgbClr val="171717"/>
                </a:solidFill>
                <a:effectLst/>
              </a:rPr>
              <a:t>: Outbound data transfers (data that is transferred out of an Azure region) incur billing for bandwidth usage on a per-gigabyte basis. This billing is consistent with general-purpose storage accounts.</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Changing the storage tier</a:t>
            </a:r>
            <a:r>
              <a:rPr lang="en-US" sz="1400" b="0" i="0" dirty="0">
                <a:solidFill>
                  <a:srgbClr val="171717"/>
                </a:solidFill>
                <a:effectLst/>
              </a:rPr>
              <a:t>: Changing the account storage tier from cool to hot incurs a charge equal to reading all the data existing in the storage account. However, changing the account storage tier from hot to cool incurs a charge equal to writing all the data into the cool tier (GPv2 accounts only).</a:t>
            </a:r>
          </a:p>
        </p:txBody>
      </p:sp>
    </p:spTree>
    <p:extLst>
      <p:ext uri="{BB962C8B-B14F-4D97-AF65-F5344CB8AC3E}">
        <p14:creationId xmlns:p14="http://schemas.microsoft.com/office/powerpoint/2010/main" val="1643594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wipe(left)">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wipe(left)">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Effect transition="in" filter="wipe(left)">
                                      <p:cBhvr>
                                        <p:cTn id="22" dur="500"/>
                                        <p:tgtEl>
                                          <p:spTgt spid="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animEffect transition="in" filter="wipe(left)">
                                      <p:cBhvr>
                                        <p:cTn id="27" dur="500"/>
                                        <p:tgtEl>
                                          <p:spTgt spid="9">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xEl>
                                              <p:pRg st="10" end="10"/>
                                            </p:txEl>
                                          </p:spTgt>
                                        </p:tgtEl>
                                        <p:attrNameLst>
                                          <p:attrName>style.visibility</p:attrName>
                                        </p:attrNameLst>
                                      </p:cBhvr>
                                      <p:to>
                                        <p:strVal val="visible"/>
                                      </p:to>
                                    </p:set>
                                    <p:animEffect transition="in" filter="wipe(left)">
                                      <p:cBhvr>
                                        <p:cTn id="32" dur="500"/>
                                        <p:tgtEl>
                                          <p:spTgt spid="9">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xEl>
                                              <p:pRg st="12" end="12"/>
                                            </p:txEl>
                                          </p:spTgt>
                                        </p:tgtEl>
                                        <p:attrNameLst>
                                          <p:attrName>style.visibility</p:attrName>
                                        </p:attrNameLst>
                                      </p:cBhvr>
                                      <p:to>
                                        <p:strVal val="visible"/>
                                      </p:to>
                                    </p:set>
                                    <p:animEffect transition="in" filter="wipe(left)">
                                      <p:cBhvr>
                                        <p:cTn id="37"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Storage Blob Lifecycle Management</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2290" name="Picture 2" descr="Screenshot of the Add a rule page with If and Then conditions.">
            <a:extLst>
              <a:ext uri="{FF2B5EF4-FFF2-40B4-BE49-F238E27FC236}">
                <a16:creationId xmlns:a16="http://schemas.microsoft.com/office/drawing/2014/main" id="{265017DC-72C5-3384-0085-4F57F6AD1D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8975" y="1188243"/>
            <a:ext cx="5262050" cy="448151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5BD4719C-FEB2-ACEB-F1C3-FC5B39C01E69}"/>
              </a:ext>
            </a:extLst>
          </p:cNvPr>
          <p:cNvSpPr txBox="1"/>
          <p:nvPr/>
        </p:nvSpPr>
        <p:spPr>
          <a:xfrm>
            <a:off x="180975" y="1350913"/>
            <a:ext cx="6096000" cy="2246769"/>
          </a:xfrm>
          <a:prstGeom prst="rect">
            <a:avLst/>
          </a:prstGeom>
          <a:noFill/>
        </p:spPr>
        <p:txBody>
          <a:bodyPr wrap="square">
            <a:spAutoFit/>
          </a:bodyPr>
          <a:lstStyle/>
          <a:p>
            <a:pPr algn="l"/>
            <a:r>
              <a:rPr lang="en-US" sz="1400" b="0" i="0" dirty="0">
                <a:solidFill>
                  <a:srgbClr val="171717"/>
                </a:solidFill>
                <a:effectLst/>
              </a:rPr>
              <a:t>The lifecycle management policy lets you:</a:t>
            </a:r>
          </a:p>
          <a:p>
            <a:pPr algn="l"/>
            <a:endParaRPr lang="en-US" sz="1400" b="0" i="0" dirty="0">
              <a:solidFill>
                <a:srgbClr val="171717"/>
              </a:solidFill>
              <a:effectLst/>
            </a:endParaRPr>
          </a:p>
          <a:p>
            <a:pPr algn="l">
              <a:buFont typeface="Arial" panose="020B0604020202020204" pitchFamily="34" charset="0"/>
              <a:buChar char="•"/>
            </a:pPr>
            <a:r>
              <a:rPr lang="en-US" sz="1400" b="0" i="0" dirty="0">
                <a:solidFill>
                  <a:srgbClr val="171717"/>
                </a:solidFill>
                <a:effectLst/>
              </a:rPr>
              <a:t>Transition blobs to a cooler storage tier (hot to cool, hot to archive, or cool to archive) to optimize for performance and cost.</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0" i="0" dirty="0">
                <a:solidFill>
                  <a:srgbClr val="171717"/>
                </a:solidFill>
                <a:effectLst/>
              </a:rPr>
              <a:t>Delete blobs at the end of their lifecycles.</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0" i="0" dirty="0">
                <a:solidFill>
                  <a:srgbClr val="171717"/>
                </a:solidFill>
                <a:effectLst/>
              </a:rPr>
              <a:t>Define rules to be run once per day at the storage account level.</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0" i="0" dirty="0">
                <a:solidFill>
                  <a:srgbClr val="171717"/>
                </a:solidFill>
                <a:effectLst/>
              </a:rPr>
              <a:t>Apply rules to containers or a subset of blobs.</a:t>
            </a:r>
          </a:p>
        </p:txBody>
      </p:sp>
    </p:spTree>
    <p:extLst>
      <p:ext uri="{BB962C8B-B14F-4D97-AF65-F5344CB8AC3E}">
        <p14:creationId xmlns:p14="http://schemas.microsoft.com/office/powerpoint/2010/main" val="251468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left)">
                                      <p:cBhvr>
                                        <p:cTn id="7" dur="500"/>
                                        <p:tgtEl>
                                          <p:spTgt spid="122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Storage Security</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9E65E5B-DF72-7976-CA0F-E9C50CFC80DF}"/>
              </a:ext>
            </a:extLst>
          </p:cNvPr>
          <p:cNvSpPr txBox="1"/>
          <p:nvPr/>
        </p:nvSpPr>
        <p:spPr>
          <a:xfrm>
            <a:off x="1000125" y="1218422"/>
            <a:ext cx="9629775" cy="3108543"/>
          </a:xfrm>
          <a:prstGeom prst="rect">
            <a:avLst/>
          </a:prstGeom>
          <a:noFill/>
        </p:spPr>
        <p:txBody>
          <a:bodyPr wrap="square">
            <a:spAutoFit/>
          </a:bodyPr>
          <a:lstStyle/>
          <a:p>
            <a:pPr algn="l">
              <a:buFont typeface="Arial" panose="020B0604020202020204" pitchFamily="34" charset="0"/>
              <a:buChar char="•"/>
            </a:pPr>
            <a:r>
              <a:rPr lang="en-US" sz="1400" b="1" i="0" dirty="0">
                <a:solidFill>
                  <a:srgbClr val="171717"/>
                </a:solidFill>
                <a:effectLst/>
              </a:rPr>
              <a:t>Encryption</a:t>
            </a:r>
            <a:r>
              <a:rPr lang="en-US" sz="1400" b="0" i="0" dirty="0">
                <a:solidFill>
                  <a:srgbClr val="171717"/>
                </a:solidFill>
                <a:effectLst/>
              </a:rPr>
              <a:t>. All data written to Azure Storage is automatically encrypted using Storage Service Encryption (SSE).</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Authentication</a:t>
            </a:r>
            <a:r>
              <a:rPr lang="en-US" sz="1400" b="0" i="0" dirty="0">
                <a:solidFill>
                  <a:srgbClr val="171717"/>
                </a:solidFill>
                <a:effectLst/>
              </a:rPr>
              <a:t>. Azure Active Directory (Azure AD) and Role-Based Access Control (RBAC) are supported for Azure Storage for both resource management operations and data operations, as follows:</a:t>
            </a:r>
          </a:p>
          <a:p>
            <a:pPr marL="742950" lvl="1" indent="-285750" algn="l">
              <a:buFont typeface="Arial" panose="020B0604020202020204" pitchFamily="34" charset="0"/>
              <a:buChar char="•"/>
            </a:pPr>
            <a:r>
              <a:rPr lang="en-US" sz="1400" b="0" i="0" dirty="0">
                <a:solidFill>
                  <a:srgbClr val="171717"/>
                </a:solidFill>
                <a:effectLst/>
              </a:rPr>
              <a:t>You can assign RBAC roles scoped to the storage account to security principals and use Azure AD to authorize resource management operations such as key management.</a:t>
            </a:r>
          </a:p>
          <a:p>
            <a:pPr marL="742950" lvl="1" indent="-285750" algn="l">
              <a:buFont typeface="Arial" panose="020B0604020202020204" pitchFamily="34" charset="0"/>
              <a:buChar char="•"/>
            </a:pPr>
            <a:r>
              <a:rPr lang="en-US" sz="1400" b="0" i="0" dirty="0">
                <a:solidFill>
                  <a:srgbClr val="171717"/>
                </a:solidFill>
                <a:effectLst/>
              </a:rPr>
              <a:t>Azure AD integration is supported for data operations on the Blob and Queue services.</a:t>
            </a:r>
          </a:p>
          <a:p>
            <a:pPr marL="742950" lvl="1" indent="-285750"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Data in transit</a:t>
            </a:r>
            <a:r>
              <a:rPr lang="en-US" sz="1400" b="0" i="0" dirty="0">
                <a:solidFill>
                  <a:srgbClr val="171717"/>
                </a:solidFill>
                <a:effectLst/>
              </a:rPr>
              <a:t>. Data can be secured in transit between an application and Azure by using Client-Side Encryption, HTTPS, or SMB 3.0.</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Disk encryption</a:t>
            </a:r>
            <a:r>
              <a:rPr lang="en-US" sz="1400" b="0" i="0" dirty="0">
                <a:solidFill>
                  <a:srgbClr val="171717"/>
                </a:solidFill>
                <a:effectLst/>
              </a:rPr>
              <a:t>. OS and data disks used by Azure virtual machines can be encrypted using Azure Disk Encryption.</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Shared Access Signatures</a:t>
            </a:r>
            <a:r>
              <a:rPr lang="en-US" sz="1400" b="0" i="0" dirty="0">
                <a:solidFill>
                  <a:srgbClr val="171717"/>
                </a:solidFill>
                <a:effectLst/>
              </a:rPr>
              <a:t>. Delegated access to the data objects in Azure Storage can be granted using Shared Access Signatures.</a:t>
            </a:r>
          </a:p>
        </p:txBody>
      </p:sp>
    </p:spTree>
    <p:extLst>
      <p:ext uri="{BB962C8B-B14F-4D97-AF65-F5344CB8AC3E}">
        <p14:creationId xmlns:p14="http://schemas.microsoft.com/office/powerpoint/2010/main" val="424191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wipe(left)">
                                      <p:cBhvr>
                                        <p:cTn id="20" dur="500"/>
                                        <p:tgtEl>
                                          <p:spTgt spid="8">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wipe(left)">
                                      <p:cBhvr>
                                        <p:cTn id="23" dur="5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wipe(left)">
                                      <p:cBhvr>
                                        <p:cTn id="28" dur="500"/>
                                        <p:tgtEl>
                                          <p:spTgt spid="8">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
                                            <p:txEl>
                                              <p:pRg st="8" end="8"/>
                                            </p:txEl>
                                          </p:spTgt>
                                        </p:tgtEl>
                                        <p:attrNameLst>
                                          <p:attrName>style.visibility</p:attrName>
                                        </p:attrNameLst>
                                      </p:cBhvr>
                                      <p:to>
                                        <p:strVal val="visible"/>
                                      </p:to>
                                    </p:set>
                                    <p:animEffect transition="in" filter="wipe(left)">
                                      <p:cBhvr>
                                        <p:cTn id="33" dur="500"/>
                                        <p:tgtEl>
                                          <p:spTgt spid="8">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8">
                                            <p:txEl>
                                              <p:pRg st="10" end="10"/>
                                            </p:txEl>
                                          </p:spTgt>
                                        </p:tgtEl>
                                        <p:attrNameLst>
                                          <p:attrName>style.visibility</p:attrName>
                                        </p:attrNameLst>
                                      </p:cBhvr>
                                      <p:to>
                                        <p:strVal val="visible"/>
                                      </p:to>
                                    </p:set>
                                    <p:animEffect transition="in" filter="wipe(left)">
                                      <p:cBhvr>
                                        <p:cTn id="38"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Storage Blob Replication</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3314" name="Picture 2" descr="Asynchronous replication of blob containers between regions.">
            <a:extLst>
              <a:ext uri="{FF2B5EF4-FFF2-40B4-BE49-F238E27FC236}">
                <a16:creationId xmlns:a16="http://schemas.microsoft.com/office/drawing/2014/main" id="{3E4E4D27-F1A4-E184-3EB4-A232EF0B59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569" y="1244601"/>
            <a:ext cx="5143500" cy="32194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F38AA5F-7321-70C8-8077-3BF396ECAACE}"/>
              </a:ext>
            </a:extLst>
          </p:cNvPr>
          <p:cNvSpPr txBox="1"/>
          <p:nvPr/>
        </p:nvSpPr>
        <p:spPr>
          <a:xfrm>
            <a:off x="5743575" y="1410961"/>
            <a:ext cx="5934075" cy="2462213"/>
          </a:xfrm>
          <a:prstGeom prst="rect">
            <a:avLst/>
          </a:prstGeom>
          <a:noFill/>
        </p:spPr>
        <p:txBody>
          <a:bodyPr wrap="square">
            <a:spAutoFit/>
          </a:bodyPr>
          <a:lstStyle/>
          <a:p>
            <a:pPr algn="l"/>
            <a:r>
              <a:rPr lang="en-US" sz="1400" b="1" i="0" dirty="0">
                <a:solidFill>
                  <a:srgbClr val="171717"/>
                </a:solidFill>
                <a:effectLst/>
              </a:rPr>
              <a:t>Considerations</a:t>
            </a:r>
          </a:p>
          <a:p>
            <a:pPr algn="l"/>
            <a:endParaRPr lang="en-US" sz="1400" b="1" i="0" dirty="0">
              <a:solidFill>
                <a:srgbClr val="171717"/>
              </a:solidFill>
              <a:effectLst/>
            </a:endParaRPr>
          </a:p>
          <a:p>
            <a:pPr algn="l">
              <a:buFont typeface="Arial" panose="020B0604020202020204" pitchFamily="34" charset="0"/>
              <a:buChar char="•"/>
            </a:pPr>
            <a:r>
              <a:rPr lang="en-US" sz="1400" b="0" i="0" dirty="0">
                <a:solidFill>
                  <a:srgbClr val="171717"/>
                </a:solidFill>
                <a:effectLst/>
              </a:rPr>
              <a:t>Object replication requires that blob versioning is enabled on both the source and destination accounts.</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0" i="0" dirty="0">
                <a:solidFill>
                  <a:srgbClr val="171717"/>
                </a:solidFill>
                <a:effectLst/>
              </a:rPr>
              <a:t>Object replication doesn't support blob snapshots. Any snapshots on a blob in the source account are not replicated to the destination account.</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0" i="0" dirty="0">
                <a:solidFill>
                  <a:srgbClr val="171717"/>
                </a:solidFill>
                <a:effectLst/>
              </a:rPr>
              <a:t>Object replication is supported when the source and destination accounts are in the hot or cool tier. The source and destination accounts may be in different tiers.</a:t>
            </a:r>
          </a:p>
        </p:txBody>
      </p:sp>
      <p:sp>
        <p:nvSpPr>
          <p:cNvPr id="14" name="TextBox 13">
            <a:extLst>
              <a:ext uri="{FF2B5EF4-FFF2-40B4-BE49-F238E27FC236}">
                <a16:creationId xmlns:a16="http://schemas.microsoft.com/office/drawing/2014/main" id="{5A8D6474-BC30-BCDB-3C89-3669F081BF2D}"/>
              </a:ext>
            </a:extLst>
          </p:cNvPr>
          <p:cNvSpPr txBox="1"/>
          <p:nvPr/>
        </p:nvSpPr>
        <p:spPr>
          <a:xfrm>
            <a:off x="358306" y="6164045"/>
            <a:ext cx="9782348" cy="369332"/>
          </a:xfrm>
          <a:prstGeom prst="rect">
            <a:avLst/>
          </a:prstGeom>
          <a:noFill/>
        </p:spPr>
        <p:txBody>
          <a:bodyPr wrap="square">
            <a:spAutoFit/>
          </a:bodyPr>
          <a:lstStyle/>
          <a:p>
            <a:r>
              <a:rPr lang="en-IN" dirty="0"/>
              <a:t>https://docs.microsoft.com/en-us/azure/storage/blobs/blob-inventory</a:t>
            </a:r>
          </a:p>
        </p:txBody>
      </p:sp>
    </p:spTree>
    <p:extLst>
      <p:ext uri="{BB962C8B-B14F-4D97-AF65-F5344CB8AC3E}">
        <p14:creationId xmlns:p14="http://schemas.microsoft.com/office/powerpoint/2010/main" val="369992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wipe(left)">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wipe(left)">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wipe(left)">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xEl>
                                              <p:pRg st="6" end="6"/>
                                            </p:txEl>
                                          </p:spTgt>
                                        </p:tgtEl>
                                        <p:attrNameLst>
                                          <p:attrName>style.visibility</p:attrName>
                                        </p:attrNameLst>
                                      </p:cBhvr>
                                      <p:to>
                                        <p:strVal val="visible"/>
                                      </p:to>
                                    </p:set>
                                    <p:animEffect transition="in" filter="wipe(left)">
                                      <p:cBhvr>
                                        <p:cTn id="32" dur="500"/>
                                        <p:tgtEl>
                                          <p:spTgt spid="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Storage Accounts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ADF02DF-169D-1C6A-4618-D8ED227B21C3}"/>
              </a:ext>
            </a:extLst>
          </p:cNvPr>
          <p:cNvSpPr txBox="1"/>
          <p:nvPr/>
        </p:nvSpPr>
        <p:spPr>
          <a:xfrm>
            <a:off x="805422" y="1010499"/>
            <a:ext cx="9799043" cy="984885"/>
          </a:xfrm>
          <a:prstGeom prst="rect">
            <a:avLst/>
          </a:prstGeom>
          <a:noFill/>
        </p:spPr>
        <p:txBody>
          <a:bodyPr wrap="square">
            <a:spAutoFit/>
          </a:bodyPr>
          <a:lstStyle/>
          <a:p>
            <a:pPr algn="l"/>
            <a:r>
              <a:rPr lang="en-US" sz="1600" b="1" i="0" dirty="0">
                <a:solidFill>
                  <a:srgbClr val="171717"/>
                </a:solidFill>
                <a:effectLst/>
              </a:rPr>
              <a:t>When naming your storage account, keep these rules in mind:</a:t>
            </a:r>
          </a:p>
          <a:p>
            <a:pPr algn="l">
              <a:buFont typeface="Arial" panose="020B0604020202020204" pitchFamily="34" charset="0"/>
              <a:buChar char="•"/>
            </a:pPr>
            <a:r>
              <a:rPr lang="en-US" sz="1400" b="0" i="0" dirty="0">
                <a:solidFill>
                  <a:srgbClr val="171717"/>
                </a:solidFill>
                <a:effectLst/>
              </a:rPr>
              <a:t>Storage account names must be between 3 and 24 characters in length and may contain numbers and lowercase letters only.</a:t>
            </a:r>
          </a:p>
          <a:p>
            <a:pPr algn="l">
              <a:buFont typeface="Arial" panose="020B0604020202020204" pitchFamily="34" charset="0"/>
              <a:buChar char="•"/>
            </a:pPr>
            <a:r>
              <a:rPr lang="en-US" sz="1400" b="0" i="0" dirty="0">
                <a:solidFill>
                  <a:srgbClr val="171717"/>
                </a:solidFill>
                <a:effectLst/>
              </a:rPr>
              <a:t>Your storage account name must be unique within Azure. No two storage accounts can have the same name. This supports the ability to have a unique, accessible namespace in Azure.</a:t>
            </a:r>
          </a:p>
        </p:txBody>
      </p:sp>
      <p:sp>
        <p:nvSpPr>
          <p:cNvPr id="9" name="TextBox 8">
            <a:extLst>
              <a:ext uri="{FF2B5EF4-FFF2-40B4-BE49-F238E27FC236}">
                <a16:creationId xmlns:a16="http://schemas.microsoft.com/office/drawing/2014/main" id="{A6EA47E2-8B4D-6899-406D-73E51D21AC3A}"/>
              </a:ext>
            </a:extLst>
          </p:cNvPr>
          <p:cNvSpPr txBox="1"/>
          <p:nvPr/>
        </p:nvSpPr>
        <p:spPr>
          <a:xfrm>
            <a:off x="805422" y="2164197"/>
            <a:ext cx="4928628" cy="1815882"/>
          </a:xfrm>
          <a:prstGeom prst="rect">
            <a:avLst/>
          </a:prstGeom>
          <a:noFill/>
        </p:spPr>
        <p:txBody>
          <a:bodyPr wrap="square">
            <a:spAutoFit/>
          </a:bodyPr>
          <a:lstStyle>
            <a:defPPr>
              <a:defRPr lang="en-US"/>
            </a:defPPr>
            <a:lvl1pPr>
              <a:defRPr sz="1600" b="1" i="0">
                <a:solidFill>
                  <a:srgbClr val="171717"/>
                </a:solidFill>
                <a:effectLst/>
              </a:defRPr>
            </a:lvl1pPr>
          </a:lstStyle>
          <a:p>
            <a:r>
              <a:rPr lang="en-US" sz="1400" dirty="0"/>
              <a:t>Standard storage accounts </a:t>
            </a:r>
            <a:r>
              <a:rPr lang="en-US" sz="1400" b="0" dirty="0"/>
              <a:t>are backed by magnetic drives (HDD) and provide the lowest cost per GB. Use Standard storage for applications that require bulk storage or where data is infrequently accessed.</a:t>
            </a:r>
          </a:p>
          <a:p>
            <a:r>
              <a:rPr lang="en-US" sz="1400" dirty="0"/>
              <a:t>Premium storage accounts </a:t>
            </a:r>
            <a:r>
              <a:rPr lang="en-US" sz="1400" b="0" dirty="0"/>
              <a:t>are backed by solid-state drives (SSD) and offer consistent low-latency performance. Use Premium storage for Azure virtual machine disks with I/O-intensive applications, like databases.</a:t>
            </a:r>
          </a:p>
        </p:txBody>
      </p:sp>
      <p:sp>
        <p:nvSpPr>
          <p:cNvPr id="14" name="TextBox 13">
            <a:extLst>
              <a:ext uri="{FF2B5EF4-FFF2-40B4-BE49-F238E27FC236}">
                <a16:creationId xmlns:a16="http://schemas.microsoft.com/office/drawing/2014/main" id="{EEF5020D-5E9C-C5B8-C223-3874D793C8EB}"/>
              </a:ext>
            </a:extLst>
          </p:cNvPr>
          <p:cNvSpPr txBox="1"/>
          <p:nvPr/>
        </p:nvSpPr>
        <p:spPr>
          <a:xfrm>
            <a:off x="805422" y="4086747"/>
            <a:ext cx="3985653" cy="1600438"/>
          </a:xfrm>
          <a:prstGeom prst="rect">
            <a:avLst/>
          </a:prstGeom>
          <a:noFill/>
        </p:spPr>
        <p:txBody>
          <a:bodyPr wrap="square">
            <a:spAutoFit/>
          </a:bodyPr>
          <a:lstStyle/>
          <a:p>
            <a:pPr algn="l"/>
            <a:r>
              <a:rPr lang="en-US" sz="1400" dirty="0">
                <a:solidFill>
                  <a:srgbClr val="171717"/>
                </a:solidFill>
              </a:rPr>
              <a:t>You can't convert a Standard storage account to a Premium storage account or vice versa. You must create a new storage account with the desired type and copy data, if applicable, to a new storage account.</a:t>
            </a:r>
          </a:p>
          <a:p>
            <a:br>
              <a:rPr lang="en-US" sz="1400" dirty="0">
                <a:solidFill>
                  <a:srgbClr val="171717"/>
                </a:solidFill>
              </a:rPr>
            </a:br>
            <a:endParaRPr lang="en-IN" sz="1400" dirty="0">
              <a:solidFill>
                <a:srgbClr val="171717"/>
              </a:solidFill>
            </a:endParaRPr>
          </a:p>
        </p:txBody>
      </p:sp>
      <p:grpSp>
        <p:nvGrpSpPr>
          <p:cNvPr id="15" name="Group 14">
            <a:extLst>
              <a:ext uri="{FF2B5EF4-FFF2-40B4-BE49-F238E27FC236}">
                <a16:creationId xmlns:a16="http://schemas.microsoft.com/office/drawing/2014/main" id="{FEC3C31B-F6AA-45D1-3502-18383EEE9CEC}"/>
              </a:ext>
            </a:extLst>
          </p:cNvPr>
          <p:cNvGrpSpPr/>
          <p:nvPr/>
        </p:nvGrpSpPr>
        <p:grpSpPr>
          <a:xfrm>
            <a:off x="5734050" y="2576403"/>
            <a:ext cx="6139403" cy="2962275"/>
            <a:chOff x="575722" y="1078435"/>
            <a:chExt cx="6139403" cy="2962275"/>
          </a:xfrm>
        </p:grpSpPr>
        <p:pic>
          <p:nvPicPr>
            <p:cNvPr id="16" name="Picture 15">
              <a:extLst>
                <a:ext uri="{FF2B5EF4-FFF2-40B4-BE49-F238E27FC236}">
                  <a16:creationId xmlns:a16="http://schemas.microsoft.com/office/drawing/2014/main" id="{9DE59F53-0BBF-3A20-8EC5-F4EC185A0FA9}"/>
                </a:ext>
              </a:extLst>
            </p:cNvPr>
            <p:cNvPicPr>
              <a:picLocks noChangeAspect="1"/>
            </p:cNvPicPr>
            <p:nvPr/>
          </p:nvPicPr>
          <p:blipFill>
            <a:blip r:embed="rId4"/>
            <a:stretch>
              <a:fillRect/>
            </a:stretch>
          </p:blipFill>
          <p:spPr>
            <a:xfrm>
              <a:off x="575722" y="1164160"/>
              <a:ext cx="2105025" cy="2876550"/>
            </a:xfrm>
            <a:prstGeom prst="rect">
              <a:avLst/>
            </a:prstGeom>
          </p:spPr>
        </p:pic>
        <p:pic>
          <p:nvPicPr>
            <p:cNvPr id="17" name="Picture 16">
              <a:extLst>
                <a:ext uri="{FF2B5EF4-FFF2-40B4-BE49-F238E27FC236}">
                  <a16:creationId xmlns:a16="http://schemas.microsoft.com/office/drawing/2014/main" id="{716EFC5C-1BB6-9ADA-B7C4-B052B977E6C7}"/>
                </a:ext>
              </a:extLst>
            </p:cNvPr>
            <p:cNvPicPr>
              <a:picLocks noChangeAspect="1"/>
            </p:cNvPicPr>
            <p:nvPr/>
          </p:nvPicPr>
          <p:blipFill>
            <a:blip r:embed="rId5"/>
            <a:stretch>
              <a:fillRect/>
            </a:stretch>
          </p:blipFill>
          <p:spPr>
            <a:xfrm>
              <a:off x="2790825" y="1078435"/>
              <a:ext cx="3924300" cy="2962275"/>
            </a:xfrm>
            <a:prstGeom prst="rect">
              <a:avLst/>
            </a:prstGeom>
          </p:spPr>
        </p:pic>
      </p:grpSp>
      <p:sp>
        <p:nvSpPr>
          <p:cNvPr id="18" name="TextBox 17">
            <a:extLst>
              <a:ext uri="{FF2B5EF4-FFF2-40B4-BE49-F238E27FC236}">
                <a16:creationId xmlns:a16="http://schemas.microsoft.com/office/drawing/2014/main" id="{32B6B964-E724-99A8-F36B-9043390C7549}"/>
              </a:ext>
            </a:extLst>
          </p:cNvPr>
          <p:cNvSpPr txBox="1"/>
          <p:nvPr/>
        </p:nvSpPr>
        <p:spPr>
          <a:xfrm>
            <a:off x="797205" y="5356637"/>
            <a:ext cx="4731273" cy="523220"/>
          </a:xfrm>
          <a:prstGeom prst="rect">
            <a:avLst/>
          </a:prstGeom>
          <a:noFill/>
        </p:spPr>
        <p:txBody>
          <a:bodyPr wrap="square">
            <a:spAutoFit/>
          </a:bodyPr>
          <a:lstStyle/>
          <a:p>
            <a:r>
              <a:rPr lang="en-US" sz="1400" dirty="0">
                <a:solidFill>
                  <a:srgbClr val="171717"/>
                </a:solidFill>
              </a:rPr>
              <a:t>All storage accounts are encrypted using Storage Service Encryption (SSE) for data at rest.</a:t>
            </a:r>
            <a:endParaRPr lang="en-IN" sz="1400" dirty="0">
              <a:solidFill>
                <a:srgbClr val="171717"/>
              </a:solidFill>
            </a:endParaRPr>
          </a:p>
        </p:txBody>
      </p:sp>
    </p:spTree>
    <p:extLst>
      <p:ext uri="{BB962C8B-B14F-4D97-AF65-F5344CB8AC3E}">
        <p14:creationId xmlns:p14="http://schemas.microsoft.com/office/powerpoint/2010/main" val="1052859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P spid="14" grpId="0"/>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Storage Blob Upload Tools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2A66D74-3876-20F4-22C4-1A4EC1A8A32E}"/>
              </a:ext>
            </a:extLst>
          </p:cNvPr>
          <p:cNvSpPr txBox="1"/>
          <p:nvPr/>
        </p:nvSpPr>
        <p:spPr>
          <a:xfrm>
            <a:off x="528778" y="1170292"/>
            <a:ext cx="10252636" cy="4401205"/>
          </a:xfrm>
          <a:prstGeom prst="rect">
            <a:avLst/>
          </a:prstGeom>
          <a:noFill/>
        </p:spPr>
        <p:txBody>
          <a:bodyPr wrap="square">
            <a:spAutoFit/>
          </a:bodyPr>
          <a:lstStyle/>
          <a:p>
            <a:pPr algn="l"/>
            <a:r>
              <a:rPr lang="en-US" sz="1400" b="0" i="0" dirty="0">
                <a:solidFill>
                  <a:srgbClr val="171717"/>
                </a:solidFill>
                <a:effectLst/>
              </a:rPr>
              <a:t>There are multiple methods to upload data to blob storage, including the following methods:</a:t>
            </a:r>
          </a:p>
          <a:p>
            <a:pPr algn="l"/>
            <a:endParaRPr lang="en-US" sz="1400" b="0" i="0" dirty="0">
              <a:solidFill>
                <a:srgbClr val="171717"/>
              </a:solidFill>
              <a:effectLst/>
            </a:endParaRPr>
          </a:p>
          <a:p>
            <a:pPr algn="l">
              <a:buFont typeface="Arial" panose="020B0604020202020204" pitchFamily="34" charset="0"/>
              <a:buChar char="•"/>
            </a:pPr>
            <a:r>
              <a:rPr lang="en-US" sz="1400" b="1" i="0" dirty="0" err="1">
                <a:solidFill>
                  <a:srgbClr val="171717"/>
                </a:solidFill>
                <a:effectLst/>
              </a:rPr>
              <a:t>AzCopy</a:t>
            </a:r>
            <a:r>
              <a:rPr lang="en-US" sz="1400" b="0" i="0" dirty="0">
                <a:solidFill>
                  <a:srgbClr val="171717"/>
                </a:solidFill>
                <a:effectLst/>
              </a:rPr>
              <a:t> is an easy-to-use command-line tool for Windows and Linux that copies data to and from Blob storage, across containers, or across storage accounts.</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0" i="0" dirty="0">
                <a:solidFill>
                  <a:srgbClr val="171717"/>
                </a:solidFill>
                <a:effectLst/>
              </a:rPr>
              <a:t>The </a:t>
            </a:r>
            <a:r>
              <a:rPr lang="en-US" sz="1400" b="1" i="0" dirty="0">
                <a:solidFill>
                  <a:srgbClr val="171717"/>
                </a:solidFill>
                <a:effectLst/>
              </a:rPr>
              <a:t>Azure Storage Data Movement library</a:t>
            </a:r>
            <a:r>
              <a:rPr lang="en-US" sz="1400" b="0" i="0" dirty="0">
                <a:solidFill>
                  <a:srgbClr val="171717"/>
                </a:solidFill>
                <a:effectLst/>
              </a:rPr>
              <a:t> is a .NET library for moving data between Azure Storage services. The </a:t>
            </a:r>
            <a:r>
              <a:rPr lang="en-US" sz="1400" b="0" i="0" dirty="0" err="1">
                <a:solidFill>
                  <a:srgbClr val="171717"/>
                </a:solidFill>
                <a:effectLst/>
              </a:rPr>
              <a:t>AzCopy</a:t>
            </a:r>
            <a:r>
              <a:rPr lang="en-US" sz="1400" b="0" i="0" dirty="0">
                <a:solidFill>
                  <a:srgbClr val="171717"/>
                </a:solidFill>
                <a:effectLst/>
              </a:rPr>
              <a:t> utility is built with the Data Movement library.</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Azure Data Factory</a:t>
            </a:r>
            <a:r>
              <a:rPr lang="en-US" sz="1400" b="0" i="0" dirty="0">
                <a:solidFill>
                  <a:srgbClr val="171717"/>
                </a:solidFill>
                <a:effectLst/>
              </a:rPr>
              <a:t> supports copying data to and from Blob storage by using the account key, shared access signature, service principal, or managed identities for Azure resources authentications.</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1" i="0" dirty="0" err="1">
                <a:solidFill>
                  <a:srgbClr val="171717"/>
                </a:solidFill>
                <a:effectLst/>
              </a:rPr>
              <a:t>Blobfuse</a:t>
            </a:r>
            <a:r>
              <a:rPr lang="en-US" sz="1400" b="0" i="0" dirty="0">
                <a:solidFill>
                  <a:srgbClr val="171717"/>
                </a:solidFill>
                <a:effectLst/>
              </a:rPr>
              <a:t> is a virtual file system driver for Azure Blob storage. You can use </a:t>
            </a:r>
            <a:r>
              <a:rPr lang="en-US" sz="1400" b="0" i="0" dirty="0" err="1">
                <a:solidFill>
                  <a:srgbClr val="171717"/>
                </a:solidFill>
                <a:effectLst/>
              </a:rPr>
              <a:t>blobfuse</a:t>
            </a:r>
            <a:r>
              <a:rPr lang="en-US" sz="1400" b="0" i="0" dirty="0">
                <a:solidFill>
                  <a:srgbClr val="171717"/>
                </a:solidFill>
                <a:effectLst/>
              </a:rPr>
              <a:t> to access your existing block blob data in your Storage account through the Linux file system.</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Azure Data Box Disk</a:t>
            </a:r>
            <a:r>
              <a:rPr lang="en-US" sz="1400" b="0" i="0" dirty="0">
                <a:solidFill>
                  <a:srgbClr val="171717"/>
                </a:solidFill>
                <a:effectLst/>
              </a:rPr>
              <a:t> is a service for transferring on-premises data to Blob storage when large datasets or network constraints make uploading data over the wire unrealistic. You can use Azure Data Box Disk to request solid-state disks (SSDs) from Microsoft. You can then copy your data to those disks and ship them back to Microsoft to be uploaded into Blob storage.</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0" i="0" dirty="0">
                <a:solidFill>
                  <a:srgbClr val="171717"/>
                </a:solidFill>
                <a:effectLst/>
              </a:rPr>
              <a:t>The </a:t>
            </a:r>
            <a:r>
              <a:rPr lang="en-US" sz="1400" b="1" i="0" dirty="0">
                <a:solidFill>
                  <a:srgbClr val="171717"/>
                </a:solidFill>
                <a:effectLst/>
              </a:rPr>
              <a:t>Azure Import/Export</a:t>
            </a:r>
            <a:r>
              <a:rPr lang="en-US" sz="1400" b="0" i="0" dirty="0">
                <a:solidFill>
                  <a:srgbClr val="171717"/>
                </a:solidFill>
                <a:effectLst/>
              </a:rPr>
              <a:t> service provides a way to export large amounts of data from your storage account to hard drives that you provide and that Microsoft then ships back to you with your data.</a:t>
            </a:r>
          </a:p>
        </p:txBody>
      </p:sp>
    </p:spTree>
    <p:extLst>
      <p:ext uri="{BB962C8B-B14F-4D97-AF65-F5344CB8AC3E}">
        <p14:creationId xmlns:p14="http://schemas.microsoft.com/office/powerpoint/2010/main" val="246069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wipe(left)">
                                      <p:cBhvr>
                                        <p:cTn id="7" dur="500"/>
                                        <p:tgtEl>
                                          <p:spTgt spid="1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xEl>
                                              <p:pRg st="4" end="4"/>
                                            </p:txEl>
                                          </p:spTgt>
                                        </p:tgtEl>
                                        <p:attrNameLst>
                                          <p:attrName>style.visibility</p:attrName>
                                        </p:attrNameLst>
                                      </p:cBhvr>
                                      <p:to>
                                        <p:strVal val="visible"/>
                                      </p:to>
                                    </p:set>
                                    <p:animEffect transition="in" filter="wipe(left)">
                                      <p:cBhvr>
                                        <p:cTn id="12" dur="500"/>
                                        <p:tgtEl>
                                          <p:spTgt spid="1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xEl>
                                              <p:pRg st="6" end="6"/>
                                            </p:txEl>
                                          </p:spTgt>
                                        </p:tgtEl>
                                        <p:attrNameLst>
                                          <p:attrName>style.visibility</p:attrName>
                                        </p:attrNameLst>
                                      </p:cBhvr>
                                      <p:to>
                                        <p:strVal val="visible"/>
                                      </p:to>
                                    </p:set>
                                    <p:animEffect transition="in" filter="wipe(left)">
                                      <p:cBhvr>
                                        <p:cTn id="17" dur="500"/>
                                        <p:tgtEl>
                                          <p:spTgt spid="1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xEl>
                                              <p:pRg st="8" end="8"/>
                                            </p:txEl>
                                          </p:spTgt>
                                        </p:tgtEl>
                                        <p:attrNameLst>
                                          <p:attrName>style.visibility</p:attrName>
                                        </p:attrNameLst>
                                      </p:cBhvr>
                                      <p:to>
                                        <p:strVal val="visible"/>
                                      </p:to>
                                    </p:set>
                                    <p:animEffect transition="in" filter="wipe(left)">
                                      <p:cBhvr>
                                        <p:cTn id="22" dur="500"/>
                                        <p:tgtEl>
                                          <p:spTgt spid="1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xEl>
                                              <p:pRg st="10" end="10"/>
                                            </p:txEl>
                                          </p:spTgt>
                                        </p:tgtEl>
                                        <p:attrNameLst>
                                          <p:attrName>style.visibility</p:attrName>
                                        </p:attrNameLst>
                                      </p:cBhvr>
                                      <p:to>
                                        <p:strVal val="visible"/>
                                      </p:to>
                                    </p:set>
                                    <p:animEffect transition="in" filter="wipe(left)">
                                      <p:cBhvr>
                                        <p:cTn id="27" dur="500"/>
                                        <p:tgtEl>
                                          <p:spTgt spid="1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xEl>
                                              <p:pRg st="12" end="12"/>
                                            </p:txEl>
                                          </p:spTgt>
                                        </p:tgtEl>
                                        <p:attrNameLst>
                                          <p:attrName>style.visibility</p:attrName>
                                        </p:attrNameLst>
                                      </p:cBhvr>
                                      <p:to>
                                        <p:strVal val="visible"/>
                                      </p:to>
                                    </p:set>
                                    <p:animEffect transition="in" filter="wipe(left)">
                                      <p:cBhvr>
                                        <p:cTn id="32" dur="500"/>
                                        <p:tgtEl>
                                          <p:spTgt spid="1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93531" y="197163"/>
            <a:ext cx="6555667" cy="644524"/>
          </a:xfrm>
        </p:spPr>
        <p:txBody>
          <a:bodyPr>
            <a:normAutofit fontScale="90000"/>
          </a:bodyPr>
          <a:lstStyle/>
          <a:p>
            <a:r>
              <a:rPr lang="en-IN" b="1" dirty="0">
                <a:solidFill>
                  <a:srgbClr val="002060"/>
                </a:solidFill>
              </a:rPr>
              <a:t>Azure Storage – Import/Export</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26626" name="Picture 2" descr="Flowchart of an import data job. From the left prepare disks, create job, ship job to datacenter, datacenter receives disks, transfers data, packages disks, ships disks back to the customer, you receive the disks and view data in Azure.">
            <a:extLst>
              <a:ext uri="{FF2B5EF4-FFF2-40B4-BE49-F238E27FC236}">
                <a16:creationId xmlns:a16="http://schemas.microsoft.com/office/drawing/2014/main" id="{F83C3B5B-31FC-ED47-7DC5-88BAA13C45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4981" y="1493516"/>
            <a:ext cx="8591550" cy="1704975"/>
          </a:xfrm>
          <a:prstGeom prst="rect">
            <a:avLst/>
          </a:prstGeom>
          <a:noFill/>
          <a:extLst>
            <a:ext uri="{909E8E84-426E-40DD-AFC4-6F175D3DCCD1}">
              <a14:hiddenFill xmlns:a14="http://schemas.microsoft.com/office/drawing/2010/main">
                <a:solidFill>
                  <a:srgbClr val="FFFFFF"/>
                </a:solidFill>
              </a14:hiddenFill>
            </a:ext>
          </a:extLst>
        </p:spPr>
      </p:pic>
      <p:pic>
        <p:nvPicPr>
          <p:cNvPr id="26628" name="Picture 4" descr="Flowchart of an export job. From the left create job, ship disks, the datacenter receives the disks, transfers the data, packages the disks, ships the disks back to you, and you receive and unlock the disks.">
            <a:extLst>
              <a:ext uri="{FF2B5EF4-FFF2-40B4-BE49-F238E27FC236}">
                <a16:creationId xmlns:a16="http://schemas.microsoft.com/office/drawing/2014/main" id="{BFB4FDC9-34FB-1A5A-E619-39CAE6A4DB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1700" y="3743958"/>
            <a:ext cx="6762750" cy="170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13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ipe(left)">
                                      <p:cBhvr>
                                        <p:cTn id="7" dur="500"/>
                                        <p:tgtEl>
                                          <p:spTgt spid="266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628"/>
                                        </p:tgtEl>
                                        <p:attrNameLst>
                                          <p:attrName>style.visibility</p:attrName>
                                        </p:attrNameLst>
                                      </p:cBhvr>
                                      <p:to>
                                        <p:strVal val="visible"/>
                                      </p:to>
                                    </p:set>
                                    <p:animEffect transition="in" filter="wipe(left)">
                                      <p:cBhvr>
                                        <p:cTn id="12" dur="5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93531" y="197163"/>
            <a:ext cx="6555667" cy="644524"/>
          </a:xfrm>
        </p:spPr>
        <p:txBody>
          <a:bodyPr>
            <a:normAutofit fontScale="90000"/>
          </a:bodyPr>
          <a:lstStyle/>
          <a:p>
            <a:r>
              <a:rPr lang="en-IN" b="1" dirty="0">
                <a:solidFill>
                  <a:srgbClr val="002060"/>
                </a:solidFill>
              </a:rPr>
              <a:t>Azure Storage – </a:t>
            </a:r>
            <a:r>
              <a:rPr lang="en-IN" b="1" dirty="0" err="1">
                <a:solidFill>
                  <a:srgbClr val="002060"/>
                </a:solidFill>
              </a:rPr>
              <a:t>AzCopy</a:t>
            </a:r>
            <a:endParaRPr lang="en-IN" b="1" dirty="0">
              <a:solidFill>
                <a:srgbClr val="002060"/>
              </a:solidFill>
            </a:endParaRP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F6AB61C-2D42-4014-0EEB-CF8D2C387C49}"/>
              </a:ext>
            </a:extLst>
          </p:cNvPr>
          <p:cNvSpPr txBox="1"/>
          <p:nvPr/>
        </p:nvSpPr>
        <p:spPr>
          <a:xfrm>
            <a:off x="1009649" y="1310994"/>
            <a:ext cx="7820025" cy="954107"/>
          </a:xfrm>
          <a:prstGeom prst="rect">
            <a:avLst/>
          </a:prstGeom>
          <a:noFill/>
        </p:spPr>
        <p:txBody>
          <a:bodyPr wrap="square">
            <a:spAutoFit/>
          </a:bodyPr>
          <a:lstStyle/>
          <a:p>
            <a:r>
              <a:rPr lang="en-US" sz="1400" b="0" i="0" dirty="0" err="1">
                <a:solidFill>
                  <a:srgbClr val="171717"/>
                </a:solidFill>
                <a:effectLst/>
              </a:rPr>
              <a:t>AzCopy</a:t>
            </a:r>
            <a:r>
              <a:rPr lang="en-US" sz="1400" b="0" i="0" dirty="0">
                <a:solidFill>
                  <a:srgbClr val="171717"/>
                </a:solidFill>
                <a:effectLst/>
              </a:rPr>
              <a:t> v10 is the next-generation command-line utility for copying data to/from Microsoft Azure Blob and File storage, which offers a redesigned command-line interface and new architecture for high-performance reliable data transfers. Using </a:t>
            </a:r>
            <a:r>
              <a:rPr lang="en-US" sz="1400" b="0" i="0" dirty="0" err="1">
                <a:solidFill>
                  <a:srgbClr val="171717"/>
                </a:solidFill>
                <a:effectLst/>
              </a:rPr>
              <a:t>AzCopy</a:t>
            </a:r>
            <a:r>
              <a:rPr lang="en-US" sz="1400" b="0" i="0" dirty="0">
                <a:solidFill>
                  <a:srgbClr val="171717"/>
                </a:solidFill>
                <a:effectLst/>
              </a:rPr>
              <a:t>, you can copy data between a file system and a storage account, or between storage accounts.</a:t>
            </a:r>
            <a:endParaRPr lang="en-IN" sz="1400" dirty="0"/>
          </a:p>
        </p:txBody>
      </p:sp>
    </p:spTree>
    <p:extLst>
      <p:ext uri="{BB962C8B-B14F-4D97-AF65-F5344CB8AC3E}">
        <p14:creationId xmlns:p14="http://schemas.microsoft.com/office/powerpoint/2010/main" val="70030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93531" y="197163"/>
            <a:ext cx="6555667" cy="644524"/>
          </a:xfrm>
        </p:spPr>
        <p:txBody>
          <a:bodyPr>
            <a:normAutofit fontScale="90000"/>
          </a:bodyPr>
          <a:lstStyle/>
          <a:p>
            <a:r>
              <a:rPr lang="en-IN" b="1" dirty="0">
                <a:solidFill>
                  <a:srgbClr val="002060"/>
                </a:solidFill>
              </a:rPr>
              <a:t>Azure Storage – Access Policy</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904E7DD-9BE9-89D3-8E5B-B61C96AA04A4}"/>
              </a:ext>
            </a:extLst>
          </p:cNvPr>
          <p:cNvSpPr txBox="1"/>
          <p:nvPr/>
        </p:nvSpPr>
        <p:spPr>
          <a:xfrm>
            <a:off x="1000420" y="1335502"/>
            <a:ext cx="9962547" cy="1815882"/>
          </a:xfrm>
          <a:prstGeom prst="rect">
            <a:avLst/>
          </a:prstGeom>
          <a:noFill/>
        </p:spPr>
        <p:txBody>
          <a:bodyPr wrap="square">
            <a:spAutoFit/>
          </a:bodyPr>
          <a:lstStyle/>
          <a:p>
            <a:pPr algn="l"/>
            <a:r>
              <a:rPr lang="en-US" sz="1400" dirty="0">
                <a:solidFill>
                  <a:srgbClr val="171717"/>
                </a:solidFill>
              </a:rPr>
              <a:t>A shared access signature (SAS) is a secure way to give access to clients without having to share your Azure credentials. This ease of use comes with a downside. Anyone with the correct SAS can access the file while it's still valid. The only way you can revoke access to the storage is to regenerate access keys. Regeneration requires you to update all apps that are using the old shared key to use the new one. Another option is to associate the SASs with a stored access policy.</a:t>
            </a:r>
          </a:p>
          <a:p>
            <a:pPr algn="l"/>
            <a:endParaRPr lang="en-US" sz="1400" dirty="0">
              <a:solidFill>
                <a:srgbClr val="171717"/>
              </a:solidFill>
            </a:endParaRPr>
          </a:p>
          <a:p>
            <a:pPr algn="l"/>
            <a:r>
              <a:rPr lang="en-US" sz="1400" dirty="0">
                <a:solidFill>
                  <a:srgbClr val="171717"/>
                </a:solidFill>
              </a:rPr>
              <a:t>When you added SAS functionality to your app, it highlighted the inflexibility of creating a SAS for each image, each with its own expiration and access controls. You want to update your app to use a stored access policy on the storage container. With the policy in place, you want to test that you can update the expiration and affect all the created SAS tokens.</a:t>
            </a:r>
          </a:p>
        </p:txBody>
      </p:sp>
    </p:spTree>
    <p:extLst>
      <p:ext uri="{BB962C8B-B14F-4D97-AF65-F5344CB8AC3E}">
        <p14:creationId xmlns:p14="http://schemas.microsoft.com/office/powerpoint/2010/main" val="135877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wipe(left)">
                                      <p:cBhvr>
                                        <p:cTn id="12"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93531" y="197163"/>
            <a:ext cx="6555667" cy="644524"/>
          </a:xfrm>
        </p:spPr>
        <p:txBody>
          <a:bodyPr>
            <a:normAutofit fontScale="90000"/>
          </a:bodyPr>
          <a:lstStyle/>
          <a:p>
            <a:r>
              <a:rPr lang="en-IN" b="1" dirty="0">
                <a:solidFill>
                  <a:srgbClr val="002060"/>
                </a:solidFill>
              </a:rPr>
              <a:t>Azure Storage – Lease</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14CD0343-A164-C37C-55AD-FD81029A9490}"/>
              </a:ext>
            </a:extLst>
          </p:cNvPr>
          <p:cNvSpPr>
            <a:spLocks noChangeArrowheads="1"/>
          </p:cNvSpPr>
          <p:nvPr/>
        </p:nvSpPr>
        <p:spPr bwMode="auto">
          <a:xfrm rot="10800000" flipV="1">
            <a:off x="904874" y="1202327"/>
            <a:ext cx="107823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32629"/>
                </a:solidFill>
                <a:effectLst/>
                <a:latin typeface="-apple-system"/>
              </a:rPr>
              <a:t> </a:t>
            </a:r>
            <a:r>
              <a:rPr lang="en-US" altLang="en-US" sz="1400" dirty="0">
                <a:solidFill>
                  <a:srgbClr val="171717"/>
                </a:solidFill>
                <a:latin typeface="+mn-lt"/>
              </a:rPr>
              <a:t>When you lease a blob, you acquire an exclusive lock on that blob. As long as the blob is leased, no one other than lease holder can modify or delete the blob. You can either acquire a temporary lease, duration of which could be anywhere between 15 to 60 seconds or an infinite lease. </a:t>
            </a:r>
          </a:p>
        </p:txBody>
      </p:sp>
      <p:sp>
        <p:nvSpPr>
          <p:cNvPr id="13" name="TextBox 12">
            <a:extLst>
              <a:ext uri="{FF2B5EF4-FFF2-40B4-BE49-F238E27FC236}">
                <a16:creationId xmlns:a16="http://schemas.microsoft.com/office/drawing/2014/main" id="{D5A70D84-B3F0-C9F6-12C1-E3ED5CBA2985}"/>
              </a:ext>
            </a:extLst>
          </p:cNvPr>
          <p:cNvSpPr txBox="1"/>
          <p:nvPr/>
        </p:nvSpPr>
        <p:spPr>
          <a:xfrm>
            <a:off x="828040" y="1928536"/>
            <a:ext cx="10782300" cy="523220"/>
          </a:xfrm>
          <a:prstGeom prst="rect">
            <a:avLst/>
          </a:prstGeom>
          <a:noFill/>
        </p:spPr>
        <p:txBody>
          <a:bodyPr wrap="square">
            <a:spAutoFit/>
          </a:bodyPr>
          <a:lstStyle/>
          <a:p>
            <a:r>
              <a:rPr lang="en-US" sz="1400" dirty="0">
                <a:solidFill>
                  <a:srgbClr val="171717"/>
                </a:solidFill>
              </a:rPr>
              <a:t>Most commonly this functionality is used by Azure Virtual Machines. As you know Azure VMs are backed by Azure Page Blobs. So when a VM is created, an infinite lease is acquired on the blob holding the VHD for that Azure VM so that no other process can modify or delete that blob.</a:t>
            </a:r>
            <a:endParaRPr lang="en-IN" sz="1400" dirty="0">
              <a:solidFill>
                <a:srgbClr val="171717"/>
              </a:solidFill>
            </a:endParaRPr>
          </a:p>
        </p:txBody>
      </p:sp>
      <p:sp>
        <p:nvSpPr>
          <p:cNvPr id="14" name="TextBox 13">
            <a:extLst>
              <a:ext uri="{FF2B5EF4-FFF2-40B4-BE49-F238E27FC236}">
                <a16:creationId xmlns:a16="http://schemas.microsoft.com/office/drawing/2014/main" id="{DCE936FA-5A2B-7443-685A-5B8C2AAADBCD}"/>
              </a:ext>
            </a:extLst>
          </p:cNvPr>
          <p:cNvSpPr txBox="1"/>
          <p:nvPr/>
        </p:nvSpPr>
        <p:spPr>
          <a:xfrm>
            <a:off x="805422" y="2747077"/>
            <a:ext cx="11493910" cy="2893100"/>
          </a:xfrm>
          <a:prstGeom prst="rect">
            <a:avLst/>
          </a:prstGeom>
          <a:noFill/>
        </p:spPr>
        <p:txBody>
          <a:bodyPr wrap="square">
            <a:spAutoFit/>
          </a:bodyPr>
          <a:lstStyle/>
          <a:p>
            <a:r>
              <a:rPr lang="en-US" sz="1400" dirty="0">
                <a:solidFill>
                  <a:srgbClr val="171717"/>
                </a:solidFill>
              </a:rPr>
              <a:t>Yet another place where you would want to use lease blob functionality is when you want to implement Leader Election pattern.</a:t>
            </a:r>
          </a:p>
          <a:p>
            <a:endParaRPr lang="en-US" sz="1400" dirty="0">
              <a:solidFill>
                <a:srgbClr val="171717"/>
              </a:solidFill>
            </a:endParaRPr>
          </a:p>
          <a:p>
            <a:r>
              <a:rPr lang="en-US" sz="1400" dirty="0">
                <a:solidFill>
                  <a:srgbClr val="171717"/>
                </a:solidFill>
              </a:rPr>
              <a:t>For example, consider a scenario where you would want to process a file stored in blob storage through a background Worker Role. Further assume that there are multiple instances of that Worker Role running where each instance wakes up after 30 seconds and checks for blobs in a container and if any blob is found that instance processes it.</a:t>
            </a:r>
          </a:p>
          <a:p>
            <a:endParaRPr lang="en-US" sz="1400" dirty="0">
              <a:solidFill>
                <a:srgbClr val="171717"/>
              </a:solidFill>
            </a:endParaRPr>
          </a:p>
          <a:p>
            <a:r>
              <a:rPr lang="en-US" sz="1400" dirty="0">
                <a:solidFill>
                  <a:srgbClr val="171717"/>
                </a:solidFill>
              </a:rPr>
              <a:t>Since Azure Worker Roles are stateless in nature, without locking that blob each instance will process that blob (not something you would want). To avoid this situation what you could do is have each instance try to acquire a lease on that blob. Only one instance will succeed (and hence elected as leader). Other instances will fail to acquire the lock on that blob. The leader instance will process the blob.</a:t>
            </a:r>
          </a:p>
          <a:p>
            <a:endParaRPr lang="en-US" sz="1400" dirty="0">
              <a:solidFill>
                <a:srgbClr val="171717"/>
              </a:solidFill>
            </a:endParaRPr>
          </a:p>
          <a:p>
            <a:r>
              <a:rPr lang="en-US" sz="1400" dirty="0">
                <a:solidFill>
                  <a:srgbClr val="171717"/>
                </a:solidFill>
              </a:rPr>
              <a:t>Another example would be where you want to distribute work in Competing Consumers where you would want to distribute work among them. In one of our products, we are using this pattern with Leader Election pattern. Through blob lease functionality, we find a leader (consumer which was able to acquire blob lease) and then this leader distributes work amongst other consumers.</a:t>
            </a:r>
            <a:endParaRPr lang="en-IN" sz="1400" dirty="0">
              <a:solidFill>
                <a:srgbClr val="171717"/>
              </a:solidFill>
            </a:endParaRPr>
          </a:p>
        </p:txBody>
      </p:sp>
    </p:spTree>
    <p:extLst>
      <p:ext uri="{BB962C8B-B14F-4D97-AF65-F5344CB8AC3E}">
        <p14:creationId xmlns:p14="http://schemas.microsoft.com/office/powerpoint/2010/main" val="320484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wipe(left)">
                                      <p:cBhvr>
                                        <p:cTn id="17" dur="500"/>
                                        <p:tgtEl>
                                          <p:spTgt spid="1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wipe(left)">
                                      <p:cBhvr>
                                        <p:cTn id="22" dur="500"/>
                                        <p:tgtEl>
                                          <p:spTgt spid="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wipe(left)">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xEl>
                                              <p:pRg st="6" end="6"/>
                                            </p:txEl>
                                          </p:spTgt>
                                        </p:tgtEl>
                                        <p:attrNameLst>
                                          <p:attrName>style.visibility</p:attrName>
                                        </p:attrNameLst>
                                      </p:cBhvr>
                                      <p:to>
                                        <p:strVal val="visible"/>
                                      </p:to>
                                    </p:set>
                                    <p:animEffect transition="in" filter="wipe(left)">
                                      <p:cBhvr>
                                        <p:cTn id="32"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2941356" y="2784476"/>
            <a:ext cx="6555667" cy="644524"/>
          </a:xfrm>
        </p:spPr>
        <p:txBody>
          <a:bodyPr>
            <a:normAutofit fontScale="90000"/>
          </a:bodyPr>
          <a:lstStyle/>
          <a:p>
            <a:r>
              <a:rPr lang="en-IN" b="1" dirty="0">
                <a:solidFill>
                  <a:srgbClr val="002060"/>
                </a:solidFill>
              </a:rPr>
              <a:t>Azure Storage – File Shares </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1408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File Share Vs Blobs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CF1B24E-E964-B657-C017-2410AA67D70A}"/>
              </a:ext>
            </a:extLst>
          </p:cNvPr>
          <p:cNvPicPr>
            <a:picLocks noChangeAspect="1"/>
          </p:cNvPicPr>
          <p:nvPr/>
        </p:nvPicPr>
        <p:blipFill>
          <a:blip r:embed="rId4"/>
          <a:stretch>
            <a:fillRect/>
          </a:stretch>
        </p:blipFill>
        <p:spPr>
          <a:xfrm>
            <a:off x="1571005" y="1441809"/>
            <a:ext cx="8878539" cy="3915321"/>
          </a:xfrm>
          <a:prstGeom prst="rect">
            <a:avLst/>
          </a:prstGeom>
        </p:spPr>
      </p:pic>
      <p:sp>
        <p:nvSpPr>
          <p:cNvPr id="9" name="TextBox 8">
            <a:extLst>
              <a:ext uri="{FF2B5EF4-FFF2-40B4-BE49-F238E27FC236}">
                <a16:creationId xmlns:a16="http://schemas.microsoft.com/office/drawing/2014/main" id="{32F678CB-0AB4-7FB2-3D3C-C66C7055C0C2}"/>
              </a:ext>
            </a:extLst>
          </p:cNvPr>
          <p:cNvSpPr txBox="1"/>
          <p:nvPr/>
        </p:nvSpPr>
        <p:spPr>
          <a:xfrm>
            <a:off x="295274" y="6087168"/>
            <a:ext cx="9946005" cy="369332"/>
          </a:xfrm>
          <a:prstGeom prst="rect">
            <a:avLst/>
          </a:prstGeom>
          <a:noFill/>
        </p:spPr>
        <p:txBody>
          <a:bodyPr wrap="square">
            <a:spAutoFit/>
          </a:bodyPr>
          <a:lstStyle/>
          <a:p>
            <a:r>
              <a:rPr lang="en-IN" dirty="0"/>
              <a:t>https://docs.microsoft.com/en-us/rest/api/storageservices/service-sas-examples</a:t>
            </a:r>
          </a:p>
        </p:txBody>
      </p:sp>
    </p:spTree>
    <p:extLst>
      <p:ext uri="{BB962C8B-B14F-4D97-AF65-F5344CB8AC3E}">
        <p14:creationId xmlns:p14="http://schemas.microsoft.com/office/powerpoint/2010/main" val="160643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File Share Snapshots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16386" name="Picture 2" descr="Screenshot of the Snapshot page with a snapshot name and date created.">
            <a:extLst>
              <a:ext uri="{FF2B5EF4-FFF2-40B4-BE49-F238E27FC236}">
                <a16:creationId xmlns:a16="http://schemas.microsoft.com/office/drawing/2014/main" id="{A98E263A-130E-5071-464F-3201B31A99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996" y="1112843"/>
            <a:ext cx="7363639" cy="150864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79EC84A-CAE3-BDC8-148E-29CDB08D3008}"/>
              </a:ext>
            </a:extLst>
          </p:cNvPr>
          <p:cNvSpPr txBox="1"/>
          <p:nvPr/>
        </p:nvSpPr>
        <p:spPr>
          <a:xfrm>
            <a:off x="889634" y="2922095"/>
            <a:ext cx="10522077" cy="1384995"/>
          </a:xfrm>
          <a:prstGeom prst="rect">
            <a:avLst/>
          </a:prstGeom>
          <a:noFill/>
        </p:spPr>
        <p:txBody>
          <a:bodyPr wrap="square">
            <a:spAutoFit/>
          </a:bodyPr>
          <a:lstStyle/>
          <a:p>
            <a:pPr algn="l"/>
            <a:r>
              <a:rPr lang="en-US" sz="1400" b="0" i="0" dirty="0">
                <a:solidFill>
                  <a:srgbClr val="171717"/>
                </a:solidFill>
                <a:effectLst/>
              </a:rPr>
              <a:t>Share snapshot capability is provided at the file share level. Retrieval is provided at the individual file level, to allow for restoring individual files. You cannot delete a share that has share snapshots unless you delete all the share snapshots first.</a:t>
            </a:r>
          </a:p>
          <a:p>
            <a:pPr algn="l"/>
            <a:endParaRPr lang="en-US" sz="1400" b="0" i="0" dirty="0">
              <a:solidFill>
                <a:srgbClr val="171717"/>
              </a:solidFill>
              <a:effectLst/>
            </a:endParaRPr>
          </a:p>
          <a:p>
            <a:pPr algn="l"/>
            <a:r>
              <a:rPr lang="en-US" sz="1400" b="0" i="0" dirty="0">
                <a:solidFill>
                  <a:srgbClr val="171717"/>
                </a:solidFill>
                <a:effectLst/>
              </a:rPr>
              <a:t>Share snapshots are incremental in nature. Only the data that has changed after your most recent share snapshot is saved. Incremental snapshots minimizes the time required to create the share snapshot and saves on storage costs. Even though share snapshots are saved incrementally, you need to retain only the most recent share snapshot in order to restore the share.</a:t>
            </a:r>
          </a:p>
        </p:txBody>
      </p:sp>
      <p:sp>
        <p:nvSpPr>
          <p:cNvPr id="4" name="TextBox 3">
            <a:extLst>
              <a:ext uri="{FF2B5EF4-FFF2-40B4-BE49-F238E27FC236}">
                <a16:creationId xmlns:a16="http://schemas.microsoft.com/office/drawing/2014/main" id="{91A38869-ACFA-89FF-63B0-9AE3FA55A502}"/>
              </a:ext>
            </a:extLst>
          </p:cNvPr>
          <p:cNvSpPr txBox="1"/>
          <p:nvPr/>
        </p:nvSpPr>
        <p:spPr>
          <a:xfrm>
            <a:off x="889634" y="4590516"/>
            <a:ext cx="4771691" cy="1169551"/>
          </a:xfrm>
          <a:prstGeom prst="rect">
            <a:avLst/>
          </a:prstGeom>
          <a:noFill/>
        </p:spPr>
        <p:txBody>
          <a:bodyPr wrap="none" rtlCol="0">
            <a:spAutoFit/>
          </a:bodyPr>
          <a:lstStyle/>
          <a:p>
            <a:r>
              <a:rPr lang="en-US" sz="1400" b="1" dirty="0">
                <a:solidFill>
                  <a:srgbClr val="171717"/>
                </a:solidFill>
              </a:rPr>
              <a:t>When to use share snapshots </a:t>
            </a:r>
          </a:p>
          <a:p>
            <a:endParaRPr lang="en-US" sz="1400" b="1" dirty="0">
              <a:solidFill>
                <a:srgbClr val="171717"/>
              </a:solidFill>
            </a:endParaRPr>
          </a:p>
          <a:p>
            <a:r>
              <a:rPr lang="en-US" sz="1400" dirty="0">
                <a:solidFill>
                  <a:srgbClr val="171717"/>
                </a:solidFill>
              </a:rPr>
              <a:t>Protection against application error and data corruption.</a:t>
            </a:r>
          </a:p>
          <a:p>
            <a:r>
              <a:rPr lang="en-US" sz="1400" dirty="0">
                <a:solidFill>
                  <a:srgbClr val="171717"/>
                </a:solidFill>
              </a:rPr>
              <a:t>Protection against accidental deletions or unintended changes.</a:t>
            </a:r>
          </a:p>
          <a:p>
            <a:r>
              <a:rPr lang="en-IN" sz="1400" dirty="0">
                <a:solidFill>
                  <a:srgbClr val="171717"/>
                </a:solidFill>
              </a:rPr>
              <a:t>General backup purposes</a:t>
            </a:r>
          </a:p>
        </p:txBody>
      </p:sp>
    </p:spTree>
    <p:extLst>
      <p:ext uri="{BB962C8B-B14F-4D97-AF65-F5344CB8AC3E}">
        <p14:creationId xmlns:p14="http://schemas.microsoft.com/office/powerpoint/2010/main" val="312556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wipe(left)">
                                      <p:cBhvr>
                                        <p:cTn id="7" dur="500"/>
                                        <p:tgtEl>
                                          <p:spTgt spid="163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93531" y="197163"/>
            <a:ext cx="9307794" cy="644524"/>
          </a:xfrm>
        </p:spPr>
        <p:txBody>
          <a:bodyPr>
            <a:normAutofit fontScale="90000"/>
          </a:bodyPr>
          <a:lstStyle/>
          <a:p>
            <a:r>
              <a:rPr lang="en-IN" b="1" dirty="0">
                <a:solidFill>
                  <a:srgbClr val="002060"/>
                </a:solidFill>
              </a:rPr>
              <a:t>Azure Storage – File Shares- File Sync</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23554" name="Picture 2" descr="Illustration depicting that Azure File Sync can be used to cache an organization's file shares in Azure Files.">
            <a:extLst>
              <a:ext uri="{FF2B5EF4-FFF2-40B4-BE49-F238E27FC236}">
                <a16:creationId xmlns:a16="http://schemas.microsoft.com/office/drawing/2014/main" id="{26237CB3-6D14-042D-1AFF-4A9E6E2572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7428" y="1000436"/>
            <a:ext cx="6192990" cy="314382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DF7A18D-19C3-64C5-3404-4B85D6500B8A}"/>
              </a:ext>
            </a:extLst>
          </p:cNvPr>
          <p:cNvSpPr txBox="1"/>
          <p:nvPr/>
        </p:nvSpPr>
        <p:spPr>
          <a:xfrm>
            <a:off x="581660" y="2619398"/>
            <a:ext cx="6096000" cy="3323987"/>
          </a:xfrm>
          <a:prstGeom prst="rect">
            <a:avLst/>
          </a:prstGeom>
          <a:noFill/>
        </p:spPr>
        <p:txBody>
          <a:bodyPr wrap="square">
            <a:spAutoFit/>
          </a:bodyPr>
          <a:lstStyle/>
          <a:p>
            <a:pPr algn="l"/>
            <a:r>
              <a:rPr lang="en-US" sz="1400" b="0" i="0" dirty="0">
                <a:solidFill>
                  <a:srgbClr val="171717"/>
                </a:solidFill>
                <a:effectLst/>
              </a:rPr>
              <a:t>There are many uses and advantages to file sync.</a:t>
            </a:r>
          </a:p>
          <a:p>
            <a:pPr algn="l"/>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Lift and shift</a:t>
            </a:r>
            <a:r>
              <a:rPr lang="en-US" sz="1400" b="0" i="0" dirty="0">
                <a:solidFill>
                  <a:srgbClr val="171717"/>
                </a:solidFill>
                <a:effectLst/>
              </a:rPr>
              <a:t>. The ability to move applications that require access between Azure and on-premises systems. Provide write access to the same data across Windows Servers and Azure Files.</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Branch Offices</a:t>
            </a:r>
            <a:r>
              <a:rPr lang="en-US" sz="1400" b="0" i="0" dirty="0">
                <a:solidFill>
                  <a:srgbClr val="171717"/>
                </a:solidFill>
                <a:effectLst/>
              </a:rPr>
              <a:t>. Branch offices need to back up files, or you need to set up a new server that will connect to Azure storage.</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Backup and Disaster Recovery</a:t>
            </a:r>
            <a:r>
              <a:rPr lang="en-US" sz="1400" b="0" i="0" dirty="0">
                <a:solidFill>
                  <a:srgbClr val="171717"/>
                </a:solidFill>
                <a:effectLst/>
              </a:rPr>
              <a:t>. Once File Sync is implemented, Azure Backup will back up your on-premises data. Also, you can restore file metadata immediately and recall data as needed for rapid disaster recovery.</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File Archiving</a:t>
            </a:r>
            <a:r>
              <a:rPr lang="en-US" sz="1400" b="0" i="0" dirty="0">
                <a:solidFill>
                  <a:srgbClr val="171717"/>
                </a:solidFill>
                <a:effectLst/>
              </a:rPr>
              <a:t>. Only recently accessed data is located on local servers. Non-used data moves to Azure in what is called Cloud Tiering.</a:t>
            </a:r>
          </a:p>
        </p:txBody>
      </p:sp>
    </p:spTree>
    <p:extLst>
      <p:ext uri="{BB962C8B-B14F-4D97-AF65-F5344CB8AC3E}">
        <p14:creationId xmlns:p14="http://schemas.microsoft.com/office/powerpoint/2010/main" val="15589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wipe(left)">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wipe(left)">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wipe(left)">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xEl>
                                              <p:pRg st="6" end="6"/>
                                            </p:txEl>
                                          </p:spTgt>
                                        </p:tgtEl>
                                        <p:attrNameLst>
                                          <p:attrName>style.visibility</p:attrName>
                                        </p:attrNameLst>
                                      </p:cBhvr>
                                      <p:to>
                                        <p:strVal val="visible"/>
                                      </p:to>
                                    </p:set>
                                    <p:animEffect transition="in" filter="wipe(left)">
                                      <p:cBhvr>
                                        <p:cTn id="32" dur="500"/>
                                        <p:tgtEl>
                                          <p:spTgt spid="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Effect transition="in" filter="wipe(left)">
                                      <p:cBhvr>
                                        <p:cTn id="37"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93531" y="197163"/>
            <a:ext cx="9279219" cy="644524"/>
          </a:xfrm>
        </p:spPr>
        <p:txBody>
          <a:bodyPr>
            <a:normAutofit fontScale="90000"/>
          </a:bodyPr>
          <a:lstStyle/>
          <a:p>
            <a:r>
              <a:rPr lang="en-IN" b="1" dirty="0">
                <a:solidFill>
                  <a:srgbClr val="002060"/>
                </a:solidFill>
              </a:rPr>
              <a:t>Azure Storage – File Shares- File Sync</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3" name="Picture 2" descr="Image result for storage account icon">
            <a:extLst>
              <a:ext uri="{FF2B5EF4-FFF2-40B4-BE49-F238E27FC236}">
                <a16:creationId xmlns:a16="http://schemas.microsoft.com/office/drawing/2014/main" id="{A3A24C4E-7118-C729-BC7F-D29F20A845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2374" y="1362658"/>
            <a:ext cx="747712" cy="7477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zure Storage Sync | Centreon Documentation">
            <a:extLst>
              <a:ext uri="{FF2B5EF4-FFF2-40B4-BE49-F238E27FC236}">
                <a16:creationId xmlns:a16="http://schemas.microsoft.com/office/drawing/2014/main" id="{FC5348AC-0FB5-18DE-8FE8-57CD9EB4A2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1162" y="1078310"/>
            <a:ext cx="3095446" cy="96012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nector: Elbow 4">
            <a:extLst>
              <a:ext uri="{FF2B5EF4-FFF2-40B4-BE49-F238E27FC236}">
                <a16:creationId xmlns:a16="http://schemas.microsoft.com/office/drawing/2014/main" id="{0467E041-F1EF-CD23-E5C6-89B3606FD81B}"/>
              </a:ext>
            </a:extLst>
          </p:cNvPr>
          <p:cNvCxnSpPr>
            <a:stCxn id="1028" idx="1"/>
            <a:endCxn id="3" idx="3"/>
          </p:cNvCxnSpPr>
          <p:nvPr/>
        </p:nvCxnSpPr>
        <p:spPr>
          <a:xfrm rot="10800000" flipV="1">
            <a:off x="3530086" y="1558372"/>
            <a:ext cx="1481076" cy="1781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Value, server Icon in WHCompare Isometric Web Hosting &amp; Servers">
            <a:extLst>
              <a:ext uri="{FF2B5EF4-FFF2-40B4-BE49-F238E27FC236}">
                <a16:creationId xmlns:a16="http://schemas.microsoft.com/office/drawing/2014/main" id="{2EBB4B4E-C75A-0BDC-9DB3-690D4536EF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1570" y="3716698"/>
            <a:ext cx="832450" cy="83245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Value, server Icon in WHCompare Isometric Web Hosting &amp; Servers">
            <a:extLst>
              <a:ext uri="{FF2B5EF4-FFF2-40B4-BE49-F238E27FC236}">
                <a16:creationId xmlns:a16="http://schemas.microsoft.com/office/drawing/2014/main" id="{80773BBB-F572-5010-BC2E-BD6631AF5C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0759" y="3697876"/>
            <a:ext cx="832450" cy="83245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5F1F7EA5-64D7-DAA6-11CF-1341AF1EED3E}"/>
              </a:ext>
            </a:extLst>
          </p:cNvPr>
          <p:cNvSpPr txBox="1"/>
          <p:nvPr/>
        </p:nvSpPr>
        <p:spPr>
          <a:xfrm>
            <a:off x="6776505" y="4630969"/>
            <a:ext cx="1591974" cy="307777"/>
          </a:xfrm>
          <a:prstGeom prst="rect">
            <a:avLst/>
          </a:prstGeom>
          <a:noFill/>
        </p:spPr>
        <p:txBody>
          <a:bodyPr wrap="none" rtlCol="0">
            <a:spAutoFit/>
          </a:bodyPr>
          <a:lstStyle/>
          <a:p>
            <a:r>
              <a:rPr lang="en-US" sz="1400" dirty="0"/>
              <a:t>Server Endpoint-01</a:t>
            </a:r>
            <a:endParaRPr lang="en-IN" sz="1400" dirty="0"/>
          </a:p>
        </p:txBody>
      </p:sp>
      <p:pic>
        <p:nvPicPr>
          <p:cNvPr id="21" name="Picture 10" descr="Value, server Icon in WHCompare Isometric Web Hosting &amp; Servers">
            <a:extLst>
              <a:ext uri="{FF2B5EF4-FFF2-40B4-BE49-F238E27FC236}">
                <a16:creationId xmlns:a16="http://schemas.microsoft.com/office/drawing/2014/main" id="{4F240470-D06E-065D-946B-D3F4331A74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58522" y="3747901"/>
            <a:ext cx="832450" cy="83245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912C842F-F9C6-1E43-CCB9-BA5B7562980D}"/>
              </a:ext>
            </a:extLst>
          </p:cNvPr>
          <p:cNvSpPr txBox="1"/>
          <p:nvPr/>
        </p:nvSpPr>
        <p:spPr>
          <a:xfrm>
            <a:off x="8377970" y="4626240"/>
            <a:ext cx="1591974" cy="307777"/>
          </a:xfrm>
          <a:prstGeom prst="rect">
            <a:avLst/>
          </a:prstGeom>
          <a:noFill/>
        </p:spPr>
        <p:txBody>
          <a:bodyPr wrap="none" rtlCol="0">
            <a:spAutoFit/>
          </a:bodyPr>
          <a:lstStyle/>
          <a:p>
            <a:r>
              <a:rPr lang="en-US" sz="1400" dirty="0"/>
              <a:t>Server Endpoint-02</a:t>
            </a:r>
            <a:endParaRPr lang="en-IN" sz="1400" dirty="0"/>
          </a:p>
        </p:txBody>
      </p:sp>
      <p:pic>
        <p:nvPicPr>
          <p:cNvPr id="23" name="Picture 10" descr="Value, server Icon in WHCompare Isometric Web Hosting &amp; Servers">
            <a:extLst>
              <a:ext uri="{FF2B5EF4-FFF2-40B4-BE49-F238E27FC236}">
                <a16:creationId xmlns:a16="http://schemas.microsoft.com/office/drawing/2014/main" id="{5F80D647-7F8C-8B2B-32A9-ED090F1FEA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3421" y="3747901"/>
            <a:ext cx="832450" cy="832450"/>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F1EEC779-23D8-AD4C-86DA-054B3165A1CA}"/>
              </a:ext>
            </a:extLst>
          </p:cNvPr>
          <p:cNvSpPr txBox="1"/>
          <p:nvPr/>
        </p:nvSpPr>
        <p:spPr>
          <a:xfrm>
            <a:off x="6856819" y="4950488"/>
            <a:ext cx="1153095" cy="307777"/>
          </a:xfrm>
          <a:prstGeom prst="rect">
            <a:avLst/>
          </a:prstGeom>
          <a:noFill/>
        </p:spPr>
        <p:txBody>
          <a:bodyPr wrap="square">
            <a:spAutoFit/>
          </a:bodyPr>
          <a:lstStyle/>
          <a:p>
            <a:r>
              <a:rPr lang="en-US" sz="1400" dirty="0">
                <a:solidFill>
                  <a:srgbClr val="171717"/>
                </a:solidFill>
              </a:rPr>
              <a:t>E</a:t>
            </a:r>
            <a:r>
              <a:rPr lang="en-US" sz="1400" b="0" i="0" dirty="0">
                <a:solidFill>
                  <a:srgbClr val="171717"/>
                </a:solidFill>
                <a:effectLst/>
              </a:rPr>
              <a:t>:\sync3</a:t>
            </a:r>
            <a:endParaRPr lang="en-IN" sz="1400" dirty="0"/>
          </a:p>
        </p:txBody>
      </p:sp>
      <p:sp>
        <p:nvSpPr>
          <p:cNvPr id="36" name="TextBox 35">
            <a:extLst>
              <a:ext uri="{FF2B5EF4-FFF2-40B4-BE49-F238E27FC236}">
                <a16:creationId xmlns:a16="http://schemas.microsoft.com/office/drawing/2014/main" id="{DCA430A2-3FB0-2D23-959D-1637E3F77019}"/>
              </a:ext>
            </a:extLst>
          </p:cNvPr>
          <p:cNvSpPr txBox="1"/>
          <p:nvPr/>
        </p:nvSpPr>
        <p:spPr>
          <a:xfrm>
            <a:off x="8552548" y="4950487"/>
            <a:ext cx="1193006" cy="307777"/>
          </a:xfrm>
          <a:prstGeom prst="rect">
            <a:avLst/>
          </a:prstGeom>
          <a:noFill/>
        </p:spPr>
        <p:txBody>
          <a:bodyPr wrap="square">
            <a:spAutoFit/>
          </a:bodyPr>
          <a:lstStyle/>
          <a:p>
            <a:r>
              <a:rPr lang="en-US" sz="1400" b="0" i="0" dirty="0">
                <a:solidFill>
                  <a:srgbClr val="171717"/>
                </a:solidFill>
                <a:effectLst/>
              </a:rPr>
              <a:t>F:\sync4</a:t>
            </a:r>
            <a:endParaRPr lang="en-IN" sz="1400" dirty="0"/>
          </a:p>
        </p:txBody>
      </p:sp>
      <p:sp>
        <p:nvSpPr>
          <p:cNvPr id="43" name="TextBox 42">
            <a:extLst>
              <a:ext uri="{FF2B5EF4-FFF2-40B4-BE49-F238E27FC236}">
                <a16:creationId xmlns:a16="http://schemas.microsoft.com/office/drawing/2014/main" id="{E6776943-B8D6-CEA1-2A93-3192CFB3DEBD}"/>
              </a:ext>
            </a:extLst>
          </p:cNvPr>
          <p:cNvSpPr txBox="1"/>
          <p:nvPr/>
        </p:nvSpPr>
        <p:spPr>
          <a:xfrm>
            <a:off x="3384933" y="4699219"/>
            <a:ext cx="1591974" cy="307777"/>
          </a:xfrm>
          <a:prstGeom prst="rect">
            <a:avLst/>
          </a:prstGeom>
          <a:noFill/>
        </p:spPr>
        <p:txBody>
          <a:bodyPr wrap="none" rtlCol="0">
            <a:spAutoFit/>
          </a:bodyPr>
          <a:lstStyle/>
          <a:p>
            <a:r>
              <a:rPr lang="en-US" sz="1400" dirty="0"/>
              <a:t>Server Endpoint-01</a:t>
            </a:r>
            <a:endParaRPr lang="en-IN" sz="1400" dirty="0"/>
          </a:p>
        </p:txBody>
      </p:sp>
      <p:sp>
        <p:nvSpPr>
          <p:cNvPr id="44" name="TextBox 43">
            <a:extLst>
              <a:ext uri="{FF2B5EF4-FFF2-40B4-BE49-F238E27FC236}">
                <a16:creationId xmlns:a16="http://schemas.microsoft.com/office/drawing/2014/main" id="{81F6341E-0190-BEC6-AEEE-3DA46176D8CF}"/>
              </a:ext>
            </a:extLst>
          </p:cNvPr>
          <p:cNvSpPr txBox="1"/>
          <p:nvPr/>
        </p:nvSpPr>
        <p:spPr>
          <a:xfrm>
            <a:off x="4986398" y="4717226"/>
            <a:ext cx="1591974" cy="307777"/>
          </a:xfrm>
          <a:prstGeom prst="rect">
            <a:avLst/>
          </a:prstGeom>
          <a:noFill/>
        </p:spPr>
        <p:txBody>
          <a:bodyPr wrap="none" rtlCol="0">
            <a:spAutoFit/>
          </a:bodyPr>
          <a:lstStyle/>
          <a:p>
            <a:r>
              <a:rPr lang="en-US" sz="1400" dirty="0"/>
              <a:t>Server Endpoint-02</a:t>
            </a:r>
            <a:endParaRPr lang="en-IN" sz="1400" dirty="0"/>
          </a:p>
        </p:txBody>
      </p:sp>
      <p:sp>
        <p:nvSpPr>
          <p:cNvPr id="46" name="TextBox 45">
            <a:extLst>
              <a:ext uri="{FF2B5EF4-FFF2-40B4-BE49-F238E27FC236}">
                <a16:creationId xmlns:a16="http://schemas.microsoft.com/office/drawing/2014/main" id="{DF443FA1-3CCB-6167-0D1D-B2EFC5993D23}"/>
              </a:ext>
            </a:extLst>
          </p:cNvPr>
          <p:cNvSpPr txBox="1"/>
          <p:nvPr/>
        </p:nvSpPr>
        <p:spPr>
          <a:xfrm>
            <a:off x="3437800" y="4955791"/>
            <a:ext cx="1153095" cy="307777"/>
          </a:xfrm>
          <a:prstGeom prst="rect">
            <a:avLst/>
          </a:prstGeom>
          <a:noFill/>
        </p:spPr>
        <p:txBody>
          <a:bodyPr wrap="square">
            <a:spAutoFit/>
          </a:bodyPr>
          <a:lstStyle/>
          <a:p>
            <a:r>
              <a:rPr lang="en-US" sz="1400" dirty="0">
                <a:solidFill>
                  <a:srgbClr val="171717"/>
                </a:solidFill>
              </a:rPr>
              <a:t>E</a:t>
            </a:r>
            <a:r>
              <a:rPr lang="en-US" sz="1400" b="0" i="0" dirty="0">
                <a:solidFill>
                  <a:srgbClr val="171717"/>
                </a:solidFill>
                <a:effectLst/>
              </a:rPr>
              <a:t>:\sync1</a:t>
            </a:r>
            <a:endParaRPr lang="en-IN" sz="1400" dirty="0"/>
          </a:p>
        </p:txBody>
      </p:sp>
      <p:sp>
        <p:nvSpPr>
          <p:cNvPr id="49" name="TextBox 48">
            <a:extLst>
              <a:ext uri="{FF2B5EF4-FFF2-40B4-BE49-F238E27FC236}">
                <a16:creationId xmlns:a16="http://schemas.microsoft.com/office/drawing/2014/main" id="{D916D3B6-B1F8-390F-31C6-BF3714FD97CA}"/>
              </a:ext>
            </a:extLst>
          </p:cNvPr>
          <p:cNvSpPr txBox="1"/>
          <p:nvPr/>
        </p:nvSpPr>
        <p:spPr>
          <a:xfrm>
            <a:off x="5035118" y="4950489"/>
            <a:ext cx="1193006" cy="307777"/>
          </a:xfrm>
          <a:prstGeom prst="rect">
            <a:avLst/>
          </a:prstGeom>
          <a:noFill/>
        </p:spPr>
        <p:txBody>
          <a:bodyPr wrap="square">
            <a:spAutoFit/>
          </a:bodyPr>
          <a:lstStyle/>
          <a:p>
            <a:r>
              <a:rPr lang="en-US" sz="1400" b="0" i="0" dirty="0">
                <a:solidFill>
                  <a:srgbClr val="171717"/>
                </a:solidFill>
                <a:effectLst/>
              </a:rPr>
              <a:t>F:\sync2 </a:t>
            </a:r>
            <a:endParaRPr lang="en-IN" sz="1400" dirty="0"/>
          </a:p>
        </p:txBody>
      </p:sp>
      <p:sp>
        <p:nvSpPr>
          <p:cNvPr id="37" name="TextBox 36">
            <a:extLst>
              <a:ext uri="{FF2B5EF4-FFF2-40B4-BE49-F238E27FC236}">
                <a16:creationId xmlns:a16="http://schemas.microsoft.com/office/drawing/2014/main" id="{7039EA96-1389-2123-4A4C-783AB5F41685}"/>
              </a:ext>
            </a:extLst>
          </p:cNvPr>
          <p:cNvSpPr txBox="1"/>
          <p:nvPr/>
        </p:nvSpPr>
        <p:spPr>
          <a:xfrm>
            <a:off x="1453301" y="3836715"/>
            <a:ext cx="1607106" cy="523220"/>
          </a:xfrm>
          <a:prstGeom prst="rect">
            <a:avLst/>
          </a:prstGeom>
          <a:noFill/>
        </p:spPr>
        <p:txBody>
          <a:bodyPr wrap="square" rtlCol="0">
            <a:spAutoFit/>
          </a:bodyPr>
          <a:lstStyle/>
          <a:p>
            <a:r>
              <a:rPr lang="en-US" sz="1400" dirty="0"/>
              <a:t>File Sync Agent Registered Server</a:t>
            </a:r>
            <a:endParaRPr lang="en-IN" sz="1400" dirty="0"/>
          </a:p>
        </p:txBody>
      </p:sp>
      <p:sp>
        <p:nvSpPr>
          <p:cNvPr id="38" name="TextBox 37">
            <a:extLst>
              <a:ext uri="{FF2B5EF4-FFF2-40B4-BE49-F238E27FC236}">
                <a16:creationId xmlns:a16="http://schemas.microsoft.com/office/drawing/2014/main" id="{A6C4E9D7-A7A6-5D58-F8C2-4E95FE85EAF6}"/>
              </a:ext>
            </a:extLst>
          </p:cNvPr>
          <p:cNvSpPr txBox="1"/>
          <p:nvPr/>
        </p:nvSpPr>
        <p:spPr>
          <a:xfrm>
            <a:off x="714211" y="4644027"/>
            <a:ext cx="1410964" cy="523220"/>
          </a:xfrm>
          <a:prstGeom prst="rect">
            <a:avLst/>
          </a:prstGeom>
          <a:noFill/>
        </p:spPr>
        <p:txBody>
          <a:bodyPr wrap="none" rtlCol="0">
            <a:spAutoFit/>
          </a:bodyPr>
          <a:lstStyle/>
          <a:p>
            <a:pPr marL="285750" indent="-285750">
              <a:buFont typeface="Arial" panose="020B0604020202020204" pitchFamily="34" charset="0"/>
              <a:buChar char="•"/>
            </a:pPr>
            <a:r>
              <a:rPr lang="en-US" sz="1400" dirty="0"/>
              <a:t>Cloud tiering</a:t>
            </a:r>
            <a:endParaRPr lang="en-IN" sz="1400" dirty="0"/>
          </a:p>
          <a:p>
            <a:pPr marL="285750" indent="-285750">
              <a:buFont typeface="Arial" panose="020B0604020202020204" pitchFamily="34" charset="0"/>
              <a:buChar char="•"/>
            </a:pPr>
            <a:r>
              <a:rPr lang="en-IN" sz="1400" dirty="0"/>
              <a:t>File Merge</a:t>
            </a:r>
            <a:endParaRPr lang="en-US" sz="1400" dirty="0"/>
          </a:p>
        </p:txBody>
      </p:sp>
      <p:sp>
        <p:nvSpPr>
          <p:cNvPr id="56" name="Rectangle 55">
            <a:extLst>
              <a:ext uri="{FF2B5EF4-FFF2-40B4-BE49-F238E27FC236}">
                <a16:creationId xmlns:a16="http://schemas.microsoft.com/office/drawing/2014/main" id="{A111F306-22E0-8FDD-9B5A-074A51F08A2D}"/>
              </a:ext>
            </a:extLst>
          </p:cNvPr>
          <p:cNvSpPr/>
          <p:nvPr/>
        </p:nvSpPr>
        <p:spPr>
          <a:xfrm>
            <a:off x="4585510" y="2415986"/>
            <a:ext cx="1289966" cy="3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Sync Group01</a:t>
            </a:r>
            <a:endParaRPr lang="en-IN" sz="1400" dirty="0"/>
          </a:p>
        </p:txBody>
      </p:sp>
      <p:sp>
        <p:nvSpPr>
          <p:cNvPr id="65" name="Rectangle 64">
            <a:extLst>
              <a:ext uri="{FF2B5EF4-FFF2-40B4-BE49-F238E27FC236}">
                <a16:creationId xmlns:a16="http://schemas.microsoft.com/office/drawing/2014/main" id="{6B95A2DD-523F-9D42-C101-EE6E4E7605D7}"/>
              </a:ext>
            </a:extLst>
          </p:cNvPr>
          <p:cNvSpPr/>
          <p:nvPr/>
        </p:nvSpPr>
        <p:spPr>
          <a:xfrm>
            <a:off x="7287941" y="2425879"/>
            <a:ext cx="1289966" cy="391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Sync Group02</a:t>
            </a:r>
            <a:endParaRPr lang="en-IN" sz="1400" dirty="0"/>
          </a:p>
        </p:txBody>
      </p:sp>
      <p:cxnSp>
        <p:nvCxnSpPr>
          <p:cNvPr id="61" name="Connector: Elbow 60">
            <a:extLst>
              <a:ext uri="{FF2B5EF4-FFF2-40B4-BE49-F238E27FC236}">
                <a16:creationId xmlns:a16="http://schemas.microsoft.com/office/drawing/2014/main" id="{C058E040-5A00-C7D8-9706-3AF556560301}"/>
              </a:ext>
            </a:extLst>
          </p:cNvPr>
          <p:cNvCxnSpPr>
            <a:stCxn id="1028" idx="2"/>
            <a:endCxn id="56" idx="0"/>
          </p:cNvCxnSpPr>
          <p:nvPr/>
        </p:nvCxnSpPr>
        <p:spPr>
          <a:xfrm rot="5400000">
            <a:off x="5705914" y="1563015"/>
            <a:ext cx="377550" cy="13283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7A52CB73-C4F5-9E3A-91A0-6D9FA3C845FC}"/>
              </a:ext>
            </a:extLst>
          </p:cNvPr>
          <p:cNvCxnSpPr>
            <a:stCxn id="1028" idx="2"/>
            <a:endCxn id="65" idx="0"/>
          </p:cNvCxnSpPr>
          <p:nvPr/>
        </p:nvCxnSpPr>
        <p:spPr>
          <a:xfrm rot="16200000" flipH="1">
            <a:off x="7052183" y="1545137"/>
            <a:ext cx="387443" cy="13740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B4C03AD1-4A5F-8771-BB37-BB48937F9F9B}"/>
              </a:ext>
            </a:extLst>
          </p:cNvPr>
          <p:cNvCxnSpPr>
            <a:stCxn id="1034" idx="0"/>
            <a:endCxn id="56" idx="2"/>
          </p:cNvCxnSpPr>
          <p:nvPr/>
        </p:nvCxnSpPr>
        <p:spPr>
          <a:xfrm rot="5400000" flipH="1" flipV="1">
            <a:off x="4299333" y="2785538"/>
            <a:ext cx="909623" cy="9526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B69760B6-3671-B514-FAD7-1754A4673D3D}"/>
              </a:ext>
            </a:extLst>
          </p:cNvPr>
          <p:cNvCxnSpPr>
            <a:cxnSpLocks/>
            <a:endCxn id="56" idx="2"/>
          </p:cNvCxnSpPr>
          <p:nvPr/>
        </p:nvCxnSpPr>
        <p:spPr>
          <a:xfrm rot="16200000" flipV="1">
            <a:off x="5039808" y="2997761"/>
            <a:ext cx="965579" cy="584208"/>
          </a:xfrm>
          <a:prstGeom prst="bentConnector3">
            <a:avLst>
              <a:gd name="adj1" fmla="val 529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F9EBE13E-C3C3-914B-541F-0A32033A5AB9}"/>
              </a:ext>
            </a:extLst>
          </p:cNvPr>
          <p:cNvCxnSpPr>
            <a:stCxn id="21" idx="0"/>
            <a:endCxn id="65" idx="2"/>
          </p:cNvCxnSpPr>
          <p:nvPr/>
        </p:nvCxnSpPr>
        <p:spPr>
          <a:xfrm rot="5400000" flipH="1" flipV="1">
            <a:off x="7188369" y="3003347"/>
            <a:ext cx="930933" cy="5581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6F226568-4F77-0E51-2638-2CFB5660F239}"/>
              </a:ext>
            </a:extLst>
          </p:cNvPr>
          <p:cNvCxnSpPr>
            <a:stCxn id="23" idx="0"/>
            <a:endCxn id="65" idx="2"/>
          </p:cNvCxnSpPr>
          <p:nvPr/>
        </p:nvCxnSpPr>
        <p:spPr>
          <a:xfrm rot="16200000" flipV="1">
            <a:off x="7795819" y="2954074"/>
            <a:ext cx="930933" cy="6567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144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wipe(left)">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left)">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wipe(up)">
                                      <p:cBhvr>
                                        <p:cTn id="27" dur="500"/>
                                        <p:tgtEl>
                                          <p:spTgt spid="6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par>
                                <p:cTn id="33" presetID="22" presetClass="entr" presetSubtype="8" fill="hold" nodeType="withEffect">
                                  <p:stCondLst>
                                    <p:cond delay="0"/>
                                  </p:stCondLst>
                                  <p:childTnLst>
                                    <p:set>
                                      <p:cBhvr>
                                        <p:cTn id="34" dur="1" fill="hold">
                                          <p:stCondLst>
                                            <p:cond delay="0"/>
                                          </p:stCondLst>
                                        </p:cTn>
                                        <p:tgtEl>
                                          <p:spTgt spid="1034"/>
                                        </p:tgtEl>
                                        <p:attrNameLst>
                                          <p:attrName>style.visibility</p:attrName>
                                        </p:attrNameLst>
                                      </p:cBhvr>
                                      <p:to>
                                        <p:strVal val="visible"/>
                                      </p:to>
                                    </p:set>
                                    <p:animEffect transition="in" filter="wipe(left)">
                                      <p:cBhvr>
                                        <p:cTn id="35" dur="500"/>
                                        <p:tgtEl>
                                          <p:spTgt spid="103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87"/>
                                        </p:tgtEl>
                                        <p:attrNameLst>
                                          <p:attrName>style.visibility</p:attrName>
                                        </p:attrNameLst>
                                      </p:cBhvr>
                                      <p:to>
                                        <p:strVal val="visible"/>
                                      </p:to>
                                    </p:set>
                                    <p:animEffect transition="in" filter="wipe(down)">
                                      <p:cBhvr>
                                        <p:cTn id="40" dur="500"/>
                                        <p:tgtEl>
                                          <p:spTgt spid="8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wipe(left)">
                                      <p:cBhvr>
                                        <p:cTn id="45" dur="500"/>
                                        <p:tgtEl>
                                          <p:spTgt spid="4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wipe(left)">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8">
                                            <p:txEl>
                                              <p:pRg st="0" end="0"/>
                                            </p:txEl>
                                          </p:spTgt>
                                        </p:tgtEl>
                                        <p:attrNameLst>
                                          <p:attrName>style.visibility</p:attrName>
                                        </p:attrNameLst>
                                      </p:cBhvr>
                                      <p:to>
                                        <p:strVal val="visible"/>
                                      </p:to>
                                    </p:set>
                                    <p:animEffect transition="in" filter="wipe(left)">
                                      <p:cBhvr>
                                        <p:cTn id="55" dur="500"/>
                                        <p:tgtEl>
                                          <p:spTgt spid="38">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wipe(down)">
                                      <p:cBhvr>
                                        <p:cTn id="60" dur="500"/>
                                        <p:tgtEl>
                                          <p:spTgt spid="19"/>
                                        </p:tgtEl>
                                      </p:cBhvr>
                                    </p:animEffect>
                                  </p:childTnLst>
                                </p:cTn>
                              </p:par>
                              <p:par>
                                <p:cTn id="61" presetID="22" presetClass="entr" presetSubtype="4" fill="hold" nodeType="withEffect">
                                  <p:stCondLst>
                                    <p:cond delay="0"/>
                                  </p:stCondLst>
                                  <p:childTnLst>
                                    <p:set>
                                      <p:cBhvr>
                                        <p:cTn id="62" dur="1" fill="hold">
                                          <p:stCondLst>
                                            <p:cond delay="0"/>
                                          </p:stCondLst>
                                        </p:cTn>
                                        <p:tgtEl>
                                          <p:spTgt spid="89"/>
                                        </p:tgtEl>
                                        <p:attrNameLst>
                                          <p:attrName>style.visibility</p:attrName>
                                        </p:attrNameLst>
                                      </p:cBhvr>
                                      <p:to>
                                        <p:strVal val="visible"/>
                                      </p:to>
                                    </p:set>
                                    <p:animEffect transition="in" filter="wipe(down)">
                                      <p:cBhvr>
                                        <p:cTn id="63" dur="500"/>
                                        <p:tgtEl>
                                          <p:spTgt spid="8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wipe(left)">
                                      <p:cBhvr>
                                        <p:cTn id="68" dur="500"/>
                                        <p:tgtEl>
                                          <p:spTgt spid="44"/>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49"/>
                                        </p:tgtEl>
                                        <p:attrNameLst>
                                          <p:attrName>style.visibility</p:attrName>
                                        </p:attrNameLst>
                                      </p:cBhvr>
                                      <p:to>
                                        <p:strVal val="visible"/>
                                      </p:to>
                                    </p:set>
                                    <p:animEffect transition="in" filter="wipe(left)">
                                      <p:cBhvr>
                                        <p:cTn id="71" dur="500"/>
                                        <p:tgtEl>
                                          <p:spTgt spid="4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38">
                                            <p:txEl>
                                              <p:pRg st="1" end="1"/>
                                            </p:txEl>
                                          </p:spTgt>
                                        </p:tgtEl>
                                        <p:attrNameLst>
                                          <p:attrName>style.visibility</p:attrName>
                                        </p:attrNameLst>
                                      </p:cBhvr>
                                      <p:to>
                                        <p:strVal val="visible"/>
                                      </p:to>
                                    </p:set>
                                    <p:animEffect transition="in" filter="wipe(left)">
                                      <p:cBhvr>
                                        <p:cTn id="76" dur="500"/>
                                        <p:tgtEl>
                                          <p:spTgt spid="38">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63"/>
                                        </p:tgtEl>
                                        <p:attrNameLst>
                                          <p:attrName>style.visibility</p:attrName>
                                        </p:attrNameLst>
                                      </p:cBhvr>
                                      <p:to>
                                        <p:strVal val="visible"/>
                                      </p:to>
                                    </p:set>
                                    <p:animEffect transition="in" filter="wipe(up)">
                                      <p:cBhvr>
                                        <p:cTn id="81" dur="500"/>
                                        <p:tgtEl>
                                          <p:spTgt spid="63"/>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65"/>
                                        </p:tgtEl>
                                        <p:attrNameLst>
                                          <p:attrName>style.visibility</p:attrName>
                                        </p:attrNameLst>
                                      </p:cBhvr>
                                      <p:to>
                                        <p:strVal val="visible"/>
                                      </p:to>
                                    </p:set>
                                    <p:animEffect transition="in" filter="wipe(up)">
                                      <p:cBhvr>
                                        <p:cTn id="84" dur="500"/>
                                        <p:tgtEl>
                                          <p:spTgt spid="6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wipe(down)">
                                      <p:cBhvr>
                                        <p:cTn id="89" dur="500"/>
                                        <p:tgtEl>
                                          <p:spTgt spid="21"/>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wipe(down)">
                                      <p:cBhvr>
                                        <p:cTn id="92" dur="500"/>
                                        <p:tgtEl>
                                          <p:spTgt spid="20"/>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wipe(down)">
                                      <p:cBhvr>
                                        <p:cTn id="95" dur="500"/>
                                        <p:tgtEl>
                                          <p:spTgt spid="33"/>
                                        </p:tgtEl>
                                      </p:cBhvr>
                                    </p:animEffect>
                                  </p:childTnLst>
                                </p:cTn>
                              </p:par>
                              <p:par>
                                <p:cTn id="96" presetID="22" presetClass="entr" presetSubtype="4" fill="hold" nodeType="withEffect">
                                  <p:stCondLst>
                                    <p:cond delay="0"/>
                                  </p:stCondLst>
                                  <p:childTnLst>
                                    <p:set>
                                      <p:cBhvr>
                                        <p:cTn id="97" dur="1" fill="hold">
                                          <p:stCondLst>
                                            <p:cond delay="0"/>
                                          </p:stCondLst>
                                        </p:cTn>
                                        <p:tgtEl>
                                          <p:spTgt spid="23"/>
                                        </p:tgtEl>
                                        <p:attrNameLst>
                                          <p:attrName>style.visibility</p:attrName>
                                        </p:attrNameLst>
                                      </p:cBhvr>
                                      <p:to>
                                        <p:strVal val="visible"/>
                                      </p:to>
                                    </p:set>
                                    <p:animEffect transition="in" filter="wipe(down)">
                                      <p:cBhvr>
                                        <p:cTn id="98" dur="500"/>
                                        <p:tgtEl>
                                          <p:spTgt spid="23"/>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22"/>
                                        </p:tgtEl>
                                        <p:attrNameLst>
                                          <p:attrName>style.visibility</p:attrName>
                                        </p:attrNameLst>
                                      </p:cBhvr>
                                      <p:to>
                                        <p:strVal val="visible"/>
                                      </p:to>
                                    </p:set>
                                    <p:animEffect transition="in" filter="wipe(down)">
                                      <p:cBhvr>
                                        <p:cTn id="101" dur="500"/>
                                        <p:tgtEl>
                                          <p:spTgt spid="22"/>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animEffect transition="in" filter="wipe(down)">
                                      <p:cBhvr>
                                        <p:cTn id="104" dur="500"/>
                                        <p:tgtEl>
                                          <p:spTgt spid="36"/>
                                        </p:tgtEl>
                                      </p:cBhvr>
                                    </p:animEffect>
                                  </p:childTnLst>
                                </p:cTn>
                              </p:par>
                              <p:par>
                                <p:cTn id="105" presetID="22" presetClass="entr" presetSubtype="4" fill="hold" nodeType="withEffect">
                                  <p:stCondLst>
                                    <p:cond delay="0"/>
                                  </p:stCondLst>
                                  <p:childTnLst>
                                    <p:set>
                                      <p:cBhvr>
                                        <p:cTn id="106" dur="1" fill="hold">
                                          <p:stCondLst>
                                            <p:cond delay="0"/>
                                          </p:stCondLst>
                                        </p:cTn>
                                        <p:tgtEl>
                                          <p:spTgt spid="93"/>
                                        </p:tgtEl>
                                        <p:attrNameLst>
                                          <p:attrName>style.visibility</p:attrName>
                                        </p:attrNameLst>
                                      </p:cBhvr>
                                      <p:to>
                                        <p:strVal val="visible"/>
                                      </p:to>
                                    </p:set>
                                    <p:animEffect transition="in" filter="wipe(down)">
                                      <p:cBhvr>
                                        <p:cTn id="107" dur="500"/>
                                        <p:tgtEl>
                                          <p:spTgt spid="93"/>
                                        </p:tgtEl>
                                      </p:cBhvr>
                                    </p:animEffect>
                                  </p:childTnLst>
                                </p:cTn>
                              </p:par>
                              <p:par>
                                <p:cTn id="108" presetID="22" presetClass="entr" presetSubtype="4" fill="hold" nodeType="withEffect">
                                  <p:stCondLst>
                                    <p:cond delay="0"/>
                                  </p:stCondLst>
                                  <p:childTnLst>
                                    <p:set>
                                      <p:cBhvr>
                                        <p:cTn id="109" dur="1" fill="hold">
                                          <p:stCondLst>
                                            <p:cond delay="0"/>
                                          </p:stCondLst>
                                        </p:cTn>
                                        <p:tgtEl>
                                          <p:spTgt spid="91"/>
                                        </p:tgtEl>
                                        <p:attrNameLst>
                                          <p:attrName>style.visibility</p:attrName>
                                        </p:attrNameLst>
                                      </p:cBhvr>
                                      <p:to>
                                        <p:strVal val="visible"/>
                                      </p:to>
                                    </p:set>
                                    <p:animEffect transition="in" filter="wipe(down)">
                                      <p:cBhvr>
                                        <p:cTn id="110"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33" grpId="0"/>
      <p:bldP spid="36" grpId="0"/>
      <p:bldP spid="43" grpId="0"/>
      <p:bldP spid="44" grpId="0"/>
      <p:bldP spid="46" grpId="0"/>
      <p:bldP spid="49" grpId="0"/>
      <p:bldP spid="37" grpId="0"/>
      <p:bldP spid="56" grpId="0" animBg="1"/>
      <p:bldP spid="6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Storage Accounts Redundancy</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6146" name="Picture 2" descr="Diagram showing how data is replicated in a single data center with LRS">
            <a:extLst>
              <a:ext uri="{FF2B5EF4-FFF2-40B4-BE49-F238E27FC236}">
                <a16:creationId xmlns:a16="http://schemas.microsoft.com/office/drawing/2014/main" id="{145BF00C-2A14-559D-2C74-6AC06D3239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732" y="3162933"/>
            <a:ext cx="2600325" cy="27146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Diagram showing how data is replicated in the primary region with ZRS">
            <a:extLst>
              <a:ext uri="{FF2B5EF4-FFF2-40B4-BE49-F238E27FC236}">
                <a16:creationId xmlns:a16="http://schemas.microsoft.com/office/drawing/2014/main" id="{62A80FD0-31CD-920D-5CA2-500B8A6B90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109655"/>
            <a:ext cx="4791075" cy="47720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1784A85-55AD-09E8-B83F-9F196AA6ED8E}"/>
              </a:ext>
            </a:extLst>
          </p:cNvPr>
          <p:cNvSpPr txBox="1"/>
          <p:nvPr/>
        </p:nvSpPr>
        <p:spPr>
          <a:xfrm>
            <a:off x="198755" y="1211542"/>
            <a:ext cx="4573270" cy="1908215"/>
          </a:xfrm>
          <a:prstGeom prst="rect">
            <a:avLst/>
          </a:prstGeom>
          <a:noFill/>
        </p:spPr>
        <p:txBody>
          <a:bodyPr wrap="square">
            <a:spAutoFit/>
          </a:bodyPr>
          <a:lstStyle/>
          <a:p>
            <a:r>
              <a:rPr lang="en-IN" sz="1600" b="1" dirty="0">
                <a:solidFill>
                  <a:srgbClr val="171717"/>
                </a:solidFill>
              </a:rPr>
              <a:t>List of Storage Accounts Redundancy options:</a:t>
            </a:r>
          </a:p>
          <a:p>
            <a:endParaRPr lang="en-IN" b="1" i="0" dirty="0">
              <a:solidFill>
                <a:srgbClr val="171717"/>
              </a:solidFill>
              <a:effectLst/>
              <a:latin typeface="Calibri" panose="020F0502020204030204" pitchFamily="34" charset="0"/>
            </a:endParaRPr>
          </a:p>
          <a:p>
            <a:pPr indent="-285750">
              <a:buFont typeface="Arial" panose="020B0604020202020204" pitchFamily="34" charset="0"/>
              <a:buChar char="•"/>
            </a:pPr>
            <a:r>
              <a:rPr lang="en-IN" sz="1400" dirty="0">
                <a:solidFill>
                  <a:srgbClr val="171717"/>
                </a:solidFill>
              </a:rPr>
              <a:t>Locally redundant storage (LRS)</a:t>
            </a:r>
          </a:p>
          <a:p>
            <a:pPr indent="-285750">
              <a:buFont typeface="Arial" panose="020B0604020202020204" pitchFamily="34" charset="0"/>
              <a:buChar char="•"/>
            </a:pPr>
            <a:r>
              <a:rPr lang="en-IN" sz="1400" dirty="0">
                <a:solidFill>
                  <a:srgbClr val="171717"/>
                </a:solidFill>
              </a:rPr>
              <a:t>Geo-redundant storage (GRS)</a:t>
            </a:r>
          </a:p>
          <a:p>
            <a:pPr indent="-285750">
              <a:buFont typeface="Arial" panose="020B0604020202020204" pitchFamily="34" charset="0"/>
              <a:buChar char="•"/>
            </a:pPr>
            <a:r>
              <a:rPr lang="en-IN" sz="1400" dirty="0">
                <a:solidFill>
                  <a:srgbClr val="171717"/>
                </a:solidFill>
              </a:rPr>
              <a:t>Read-access geo-redundant storage (RA-GRS)</a:t>
            </a:r>
          </a:p>
          <a:p>
            <a:pPr indent="-285750">
              <a:buFont typeface="Arial" panose="020B0604020202020204" pitchFamily="34" charset="0"/>
              <a:buChar char="•"/>
            </a:pPr>
            <a:r>
              <a:rPr lang="en-IN" sz="1400" dirty="0">
                <a:solidFill>
                  <a:srgbClr val="171717"/>
                </a:solidFill>
              </a:rPr>
              <a:t>Zone-redundant storage (ZRS)</a:t>
            </a:r>
          </a:p>
          <a:p>
            <a:pPr indent="-285750">
              <a:buFont typeface="Arial" panose="020B0604020202020204" pitchFamily="34" charset="0"/>
              <a:buChar char="•"/>
            </a:pPr>
            <a:r>
              <a:rPr lang="en-IN" sz="1400" dirty="0">
                <a:solidFill>
                  <a:srgbClr val="171717"/>
                </a:solidFill>
              </a:rPr>
              <a:t>Geo-zone-redundant storage (GZRS)</a:t>
            </a:r>
          </a:p>
          <a:p>
            <a:pPr indent="-285750">
              <a:buFont typeface="Arial" panose="020B0604020202020204" pitchFamily="34" charset="0"/>
              <a:buChar char="•"/>
            </a:pPr>
            <a:r>
              <a:rPr lang="en-IN" sz="1400" dirty="0">
                <a:solidFill>
                  <a:srgbClr val="171717"/>
                </a:solidFill>
              </a:rPr>
              <a:t>Read-access geo-zone-redundant storage (RA-GZRS)</a:t>
            </a:r>
          </a:p>
        </p:txBody>
      </p:sp>
    </p:spTree>
    <p:extLst>
      <p:ext uri="{BB962C8B-B14F-4D97-AF65-F5344CB8AC3E}">
        <p14:creationId xmlns:p14="http://schemas.microsoft.com/office/powerpoint/2010/main" val="128950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wipe(left)">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48"/>
                                        </p:tgtEl>
                                        <p:attrNameLst>
                                          <p:attrName>style.visibility</p:attrName>
                                        </p:attrNameLst>
                                      </p:cBhvr>
                                      <p:to>
                                        <p:strVal val="visible"/>
                                      </p:to>
                                    </p:set>
                                    <p:animEffect transition="in" filter="wipe(left)">
                                      <p:cBhvr>
                                        <p:cTn id="17"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93531" y="197163"/>
            <a:ext cx="9279219" cy="644524"/>
          </a:xfrm>
        </p:spPr>
        <p:txBody>
          <a:bodyPr>
            <a:normAutofit fontScale="90000"/>
          </a:bodyPr>
          <a:lstStyle/>
          <a:p>
            <a:r>
              <a:rPr lang="en-IN" b="1" dirty="0">
                <a:solidFill>
                  <a:srgbClr val="002060"/>
                </a:solidFill>
              </a:rPr>
              <a:t>Azure Storage – File Shares- File Sync</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6B6632E-9102-47A2-DB7F-193835DA495B}"/>
              </a:ext>
            </a:extLst>
          </p:cNvPr>
          <p:cNvSpPr txBox="1"/>
          <p:nvPr/>
        </p:nvSpPr>
        <p:spPr>
          <a:xfrm>
            <a:off x="295275" y="1030280"/>
            <a:ext cx="11610340" cy="5262979"/>
          </a:xfrm>
          <a:prstGeom prst="rect">
            <a:avLst/>
          </a:prstGeom>
          <a:noFill/>
        </p:spPr>
        <p:txBody>
          <a:bodyPr wrap="square">
            <a:spAutoFit/>
          </a:bodyPr>
          <a:lstStyle/>
          <a:p>
            <a:pPr algn="l"/>
            <a:r>
              <a:rPr lang="en-US" sz="1400" b="1" i="0" dirty="0">
                <a:solidFill>
                  <a:srgbClr val="171717"/>
                </a:solidFill>
                <a:effectLst/>
              </a:rPr>
              <a:t>Storage Sync Service</a:t>
            </a:r>
            <a:r>
              <a:rPr lang="en-US" sz="1400" b="0" i="0" dirty="0">
                <a:solidFill>
                  <a:srgbClr val="171717"/>
                </a:solidFill>
                <a:effectLst/>
              </a:rPr>
              <a:t>. The Storage Sync Service is the top-level Azure resource for Azure File Sync. A distinct top-level resource from the storage account resource is required because the Storage Sync Service can create sync relationships with multiple storage accounts via multiple sync groups. A subscription can have multiple Storage Sync Service resources deployed.</a:t>
            </a:r>
          </a:p>
          <a:p>
            <a:pPr algn="l"/>
            <a:endParaRPr lang="en-US" sz="1400" b="0" i="0" dirty="0">
              <a:solidFill>
                <a:srgbClr val="171717"/>
              </a:solidFill>
              <a:effectLst/>
            </a:endParaRPr>
          </a:p>
          <a:p>
            <a:pPr algn="l"/>
            <a:r>
              <a:rPr lang="en-US" sz="1400" b="1" i="0" dirty="0">
                <a:solidFill>
                  <a:srgbClr val="171717"/>
                </a:solidFill>
                <a:effectLst/>
              </a:rPr>
              <a:t>Sync group</a:t>
            </a:r>
            <a:r>
              <a:rPr lang="en-US" sz="1400" b="0" i="0" dirty="0">
                <a:solidFill>
                  <a:srgbClr val="171717"/>
                </a:solidFill>
                <a:effectLst/>
              </a:rPr>
              <a:t>. A sync group defines the sync topology for a set of files. Endpoints within a sync group are kept in sync with each other. A Storage Sync Service can host as many sync groups as you need.</a:t>
            </a:r>
          </a:p>
          <a:p>
            <a:pPr algn="l"/>
            <a:endParaRPr lang="en-US" sz="1400" b="0" i="0" dirty="0">
              <a:solidFill>
                <a:srgbClr val="171717"/>
              </a:solidFill>
              <a:effectLst/>
            </a:endParaRPr>
          </a:p>
          <a:p>
            <a:pPr algn="l"/>
            <a:r>
              <a:rPr lang="en-US" sz="1400" b="1" i="0" dirty="0">
                <a:solidFill>
                  <a:srgbClr val="171717"/>
                </a:solidFill>
                <a:effectLst/>
              </a:rPr>
              <a:t>Registered server</a:t>
            </a:r>
            <a:r>
              <a:rPr lang="en-US" sz="1400" b="0" i="0" dirty="0">
                <a:solidFill>
                  <a:srgbClr val="171717"/>
                </a:solidFill>
                <a:effectLst/>
              </a:rPr>
              <a:t>. The registered server object represents a trust relationship between your server (or cluster) and the Storage Sync Service. You can register as many servers to a Storage Sync Service instance as you want.</a:t>
            </a:r>
          </a:p>
          <a:p>
            <a:pPr algn="l"/>
            <a:endParaRPr lang="en-US" sz="1400" b="0" i="0" dirty="0">
              <a:solidFill>
                <a:srgbClr val="171717"/>
              </a:solidFill>
              <a:effectLst/>
            </a:endParaRPr>
          </a:p>
          <a:p>
            <a:pPr algn="l"/>
            <a:r>
              <a:rPr lang="en-US" sz="1400" b="1" i="0" dirty="0">
                <a:solidFill>
                  <a:srgbClr val="171717"/>
                </a:solidFill>
                <a:effectLst/>
              </a:rPr>
              <a:t>Azure File Sync agent</a:t>
            </a:r>
            <a:r>
              <a:rPr lang="en-US" sz="1400" b="0" i="0" dirty="0">
                <a:solidFill>
                  <a:srgbClr val="171717"/>
                </a:solidFill>
                <a:effectLst/>
              </a:rPr>
              <a:t>. The Azure File Sync agent is a downloadable package that enables Windows Server to be synced with an Azure file share. The Azure File Sync agent has three main components:</a:t>
            </a:r>
          </a:p>
          <a:p>
            <a:pPr algn="l">
              <a:buFont typeface="Arial" panose="020B0604020202020204" pitchFamily="34" charset="0"/>
              <a:buChar char="•"/>
            </a:pPr>
            <a:r>
              <a:rPr lang="en-US" sz="1400" b="0" i="0" dirty="0">
                <a:solidFill>
                  <a:srgbClr val="171717"/>
                </a:solidFill>
                <a:effectLst/>
              </a:rPr>
              <a:t>FileSyncSvc.exe: The background Windows service that is responsible for monitoring changes on server endpoints, and for initiating sync sessions to Azure.</a:t>
            </a:r>
          </a:p>
          <a:p>
            <a:pPr algn="l">
              <a:buFont typeface="Arial" panose="020B0604020202020204" pitchFamily="34" charset="0"/>
              <a:buChar char="•"/>
            </a:pPr>
            <a:r>
              <a:rPr lang="en-US" sz="1400" b="0" i="0" dirty="0">
                <a:solidFill>
                  <a:srgbClr val="171717"/>
                </a:solidFill>
                <a:effectLst/>
              </a:rPr>
              <a:t>StorageSync.sys: The Azure File Sync file system filter, which is responsible for tiering files to Azure Files (when cloud tiering is enabled).</a:t>
            </a:r>
          </a:p>
          <a:p>
            <a:pPr algn="l">
              <a:buFont typeface="Arial" panose="020B0604020202020204" pitchFamily="34" charset="0"/>
              <a:buChar char="•"/>
            </a:pPr>
            <a:r>
              <a:rPr lang="en-US" sz="1400" b="0" i="0" dirty="0">
                <a:solidFill>
                  <a:srgbClr val="171717"/>
                </a:solidFill>
                <a:effectLst/>
              </a:rPr>
              <a:t>PowerShell management cmdlets: PowerShell cmdlets that you use to interact with the </a:t>
            </a:r>
            <a:r>
              <a:rPr lang="en-US" sz="1400" b="0" i="0" dirty="0" err="1">
                <a:solidFill>
                  <a:srgbClr val="171717"/>
                </a:solidFill>
                <a:effectLst/>
              </a:rPr>
              <a:t>Microsoft.StorageSync</a:t>
            </a:r>
            <a:r>
              <a:rPr lang="en-US" sz="1400" b="0" i="0" dirty="0">
                <a:solidFill>
                  <a:srgbClr val="171717"/>
                </a:solidFill>
                <a:effectLst/>
              </a:rPr>
              <a:t> Azure resource provider. </a:t>
            </a:r>
          </a:p>
          <a:p>
            <a:pPr algn="l">
              <a:buFont typeface="Arial" panose="020B0604020202020204" pitchFamily="34" charset="0"/>
              <a:buChar char="•"/>
            </a:pPr>
            <a:endParaRPr lang="en-US" sz="1400" dirty="0">
              <a:solidFill>
                <a:srgbClr val="171717"/>
              </a:solidFill>
            </a:endParaRPr>
          </a:p>
          <a:p>
            <a:pPr algn="l">
              <a:buFont typeface="Arial" panose="020B0604020202020204" pitchFamily="34" charset="0"/>
              <a:buChar char="•"/>
            </a:pPr>
            <a:r>
              <a:rPr lang="en-US" sz="1400" b="1" i="0" dirty="0">
                <a:solidFill>
                  <a:srgbClr val="171717"/>
                </a:solidFill>
                <a:effectLst/>
              </a:rPr>
              <a:t>Server endpoint</a:t>
            </a:r>
            <a:r>
              <a:rPr lang="en-US" sz="1400" b="0" i="0" dirty="0">
                <a:solidFill>
                  <a:srgbClr val="171717"/>
                </a:solidFill>
                <a:effectLst/>
              </a:rPr>
              <a:t>. A server endpoint represents a specific location on a registered server, such as a folder on a server volume. Multiple server endpoints can exist on the same volume if their namespaces do not overlap (for example, F:\sync1 and F:\sync2).</a:t>
            </a:r>
          </a:p>
          <a:p>
            <a:pPr algn="l">
              <a:buFont typeface="Arial" panose="020B0604020202020204" pitchFamily="34" charset="0"/>
              <a:buChar char="•"/>
            </a:pPr>
            <a:endParaRPr lang="en-US" sz="1400" b="0" i="0" dirty="0">
              <a:solidFill>
                <a:srgbClr val="171717"/>
              </a:solidFill>
              <a:effectLst/>
            </a:endParaRPr>
          </a:p>
          <a:p>
            <a:pPr algn="l"/>
            <a:r>
              <a:rPr lang="en-US" sz="1400" b="1" i="0" dirty="0">
                <a:solidFill>
                  <a:srgbClr val="171717"/>
                </a:solidFill>
                <a:effectLst/>
              </a:rPr>
              <a:t>Cloud endpoint</a:t>
            </a:r>
            <a:r>
              <a:rPr lang="en-US" sz="1400" b="0" i="0" dirty="0">
                <a:solidFill>
                  <a:srgbClr val="171717"/>
                </a:solidFill>
                <a:effectLst/>
              </a:rPr>
              <a:t>. A cloud endpoint is an Azure file share that is part of a sync group. The entire Azure file share syncs, and an Azure file share can be a member of only one cloud endpoint. Therefore, an Azure file share can be a member of only one sync group. If you add an Azure file share that has an existing set of files as a cloud endpoint to a sync group, the existing files are merged with any other files that are already on other endpoints in the sync group.</a:t>
            </a:r>
          </a:p>
          <a:p>
            <a:br>
              <a:rPr lang="en-US" sz="1400" b="0" i="0" dirty="0">
                <a:solidFill>
                  <a:srgbClr val="171717"/>
                </a:solidFill>
                <a:effectLst/>
              </a:rPr>
            </a:br>
            <a:endParaRPr lang="en-IN" sz="1400" dirty="0"/>
          </a:p>
        </p:txBody>
      </p:sp>
    </p:spTree>
    <p:extLst>
      <p:ext uri="{BB962C8B-B14F-4D97-AF65-F5344CB8AC3E}">
        <p14:creationId xmlns:p14="http://schemas.microsoft.com/office/powerpoint/2010/main" val="241395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wipe(left)">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wipe(left)">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Effect transition="in" filter="wipe(left)">
                                      <p:cBhvr>
                                        <p:cTn id="22" dur="500"/>
                                        <p:tgtEl>
                                          <p:spTgt spid="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wipe(left)">
                                      <p:cBhvr>
                                        <p:cTn id="27" dur="500"/>
                                        <p:tgtEl>
                                          <p:spTgt spid="9">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wipe(left)">
                                      <p:cBhvr>
                                        <p:cTn id="32" dur="500"/>
                                        <p:tgtEl>
                                          <p:spTgt spid="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animEffect transition="in" filter="wipe(left)">
                                      <p:cBhvr>
                                        <p:cTn id="37" dur="500"/>
                                        <p:tgtEl>
                                          <p:spTgt spid="9">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
                                            <p:txEl>
                                              <p:pRg st="11" end="11"/>
                                            </p:txEl>
                                          </p:spTgt>
                                        </p:tgtEl>
                                        <p:attrNameLst>
                                          <p:attrName>style.visibility</p:attrName>
                                        </p:attrNameLst>
                                      </p:cBhvr>
                                      <p:to>
                                        <p:strVal val="visible"/>
                                      </p:to>
                                    </p:set>
                                    <p:animEffect transition="in" filter="wipe(left)">
                                      <p:cBhvr>
                                        <p:cTn id="42" dur="500"/>
                                        <p:tgtEl>
                                          <p:spTgt spid="9">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
                                            <p:txEl>
                                              <p:pRg st="13" end="13"/>
                                            </p:txEl>
                                          </p:spTgt>
                                        </p:tgtEl>
                                        <p:attrNameLst>
                                          <p:attrName>style.visibility</p:attrName>
                                        </p:attrNameLst>
                                      </p:cBhvr>
                                      <p:to>
                                        <p:strVal val="visible"/>
                                      </p:to>
                                    </p:set>
                                    <p:animEffect transition="in" filter="wipe(left)">
                                      <p:cBhvr>
                                        <p:cTn id="47" dur="500"/>
                                        <p:tgtEl>
                                          <p:spTgt spid="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93531" y="197163"/>
            <a:ext cx="6555667" cy="644524"/>
          </a:xfrm>
        </p:spPr>
        <p:txBody>
          <a:bodyPr>
            <a:normAutofit fontScale="90000"/>
          </a:bodyPr>
          <a:lstStyle/>
          <a:p>
            <a:r>
              <a:rPr lang="en-IN" b="1" dirty="0">
                <a:solidFill>
                  <a:srgbClr val="002060"/>
                </a:solidFill>
              </a:rPr>
              <a:t>Azure Storage – File Shares </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21506" name="Picture 2" descr="Flowchart showing the prerequisites that need to be configured before synchronizing files using Azure File Sync.">
            <a:extLst>
              <a:ext uri="{FF2B5EF4-FFF2-40B4-BE49-F238E27FC236}">
                <a16:creationId xmlns:a16="http://schemas.microsoft.com/office/drawing/2014/main" id="{9EBE311D-2ACC-D1B1-FEE6-B7991A1B2C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2356" y="1030279"/>
            <a:ext cx="5191125" cy="141922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6A879CB-1FA4-462A-7D2E-54F96E424E18}"/>
              </a:ext>
            </a:extLst>
          </p:cNvPr>
          <p:cNvSpPr txBox="1"/>
          <p:nvPr/>
        </p:nvSpPr>
        <p:spPr>
          <a:xfrm>
            <a:off x="1293531" y="2449504"/>
            <a:ext cx="9563100" cy="3323987"/>
          </a:xfrm>
          <a:prstGeom prst="rect">
            <a:avLst/>
          </a:prstGeom>
          <a:noFill/>
        </p:spPr>
        <p:txBody>
          <a:bodyPr wrap="square">
            <a:spAutoFit/>
          </a:bodyPr>
          <a:lstStyle/>
          <a:p>
            <a:pPr algn="l">
              <a:buFont typeface="+mj-lt"/>
              <a:buAutoNum type="arabicPeriod"/>
            </a:pPr>
            <a:r>
              <a:rPr lang="en-US" sz="1400" b="1" i="0" dirty="0">
                <a:solidFill>
                  <a:srgbClr val="171717"/>
                </a:solidFill>
                <a:effectLst/>
              </a:rPr>
              <a:t>Deploy the Storage Sync Service</a:t>
            </a:r>
            <a:r>
              <a:rPr lang="en-US" sz="1400" b="0" i="0" dirty="0">
                <a:solidFill>
                  <a:srgbClr val="171717"/>
                </a:solidFill>
                <a:effectLst/>
              </a:rPr>
              <a:t>. The Storage Sync Service can be deployed from the Azure portal. You will need to provide Name, Subscription, Resource Group, and Location.</a:t>
            </a:r>
            <a:br>
              <a:rPr lang="en-US" sz="1400" b="0" i="0" dirty="0">
                <a:solidFill>
                  <a:srgbClr val="171717"/>
                </a:solidFill>
                <a:effectLst/>
              </a:rPr>
            </a:br>
            <a:endParaRPr lang="en-US" sz="1400" b="0" i="0" dirty="0">
              <a:solidFill>
                <a:srgbClr val="171717"/>
              </a:solidFill>
              <a:effectLst/>
            </a:endParaRPr>
          </a:p>
          <a:p>
            <a:pPr algn="l">
              <a:buFont typeface="+mj-lt"/>
              <a:buAutoNum type="arabicPeriod"/>
            </a:pPr>
            <a:r>
              <a:rPr lang="en-US" sz="1400" b="1" i="0" dirty="0">
                <a:solidFill>
                  <a:srgbClr val="171717"/>
                </a:solidFill>
                <a:effectLst/>
              </a:rPr>
              <a:t>Prepare Windows Server to use with Azure File Sync</a:t>
            </a:r>
            <a:r>
              <a:rPr lang="en-US" sz="1400" b="0" i="0" dirty="0">
                <a:solidFill>
                  <a:srgbClr val="171717"/>
                </a:solidFill>
                <a:effectLst/>
              </a:rPr>
              <a:t>. For each server that you intend to use with Azure File Sync, including server nodes in a Failover Cluster, you will need to configure the server. Preparation steps include temporarily disabling Internet Explorer Enhanced Security and ensuring you have latest PowerShell version.</a:t>
            </a:r>
          </a:p>
          <a:p>
            <a:pPr algn="l">
              <a:buFont typeface="+mj-lt"/>
              <a:buAutoNum type="arabicPeriod"/>
            </a:pPr>
            <a:endParaRPr lang="en-US" sz="1400" b="0" i="0" dirty="0">
              <a:solidFill>
                <a:srgbClr val="171717"/>
              </a:solidFill>
              <a:effectLst/>
            </a:endParaRPr>
          </a:p>
          <a:p>
            <a:pPr algn="l">
              <a:buFont typeface="+mj-lt"/>
              <a:buAutoNum type="arabicPeriod"/>
            </a:pPr>
            <a:r>
              <a:rPr lang="en-US" sz="1400" b="1" i="0" dirty="0">
                <a:solidFill>
                  <a:srgbClr val="171717"/>
                </a:solidFill>
                <a:effectLst/>
              </a:rPr>
              <a:t>Install the Azure File Sync Agent</a:t>
            </a:r>
            <a:r>
              <a:rPr lang="en-US" sz="1400" b="0" i="0" dirty="0">
                <a:solidFill>
                  <a:srgbClr val="171717"/>
                </a:solidFill>
                <a:effectLst/>
              </a:rPr>
              <a:t>. The Azure File Sync agent is a downloadable package that enables Windows Server to be synced with an Azure file share. The Azure File Sync agent installation package should install relatively quickly. We recommend that you keep the default installation path and that you enable Microsoft Update to keep Azure File Sync up to date.</a:t>
            </a:r>
          </a:p>
          <a:p>
            <a:pPr algn="l">
              <a:buFont typeface="+mj-lt"/>
              <a:buAutoNum type="arabicPeriod"/>
            </a:pPr>
            <a:endParaRPr lang="en-US" sz="1400" b="0" i="0" dirty="0">
              <a:solidFill>
                <a:srgbClr val="171717"/>
              </a:solidFill>
              <a:effectLst/>
            </a:endParaRPr>
          </a:p>
          <a:p>
            <a:pPr algn="l">
              <a:buFont typeface="+mj-lt"/>
              <a:buAutoNum type="arabicPeriod"/>
            </a:pPr>
            <a:r>
              <a:rPr lang="en-US" sz="1400" b="1" i="0" dirty="0">
                <a:solidFill>
                  <a:srgbClr val="171717"/>
                </a:solidFill>
                <a:effectLst/>
              </a:rPr>
              <a:t>Register Windows Server with Storage Sync Service</a:t>
            </a:r>
            <a:r>
              <a:rPr lang="en-US" sz="1400" b="0" i="0" dirty="0">
                <a:solidFill>
                  <a:srgbClr val="171717"/>
                </a:solidFill>
                <a:effectLst/>
              </a:rPr>
              <a:t>. When the Azure File Sync agent installation is finished, the Server Registration UI automatically opens. Registering Windows Server with a Storage Sync Service establishes a trust relationship between your server (or cluster) and the Storage Sync Service. Registration requires your Subscription ID, Resource Group, and Storage Sync Service (created in step 1). A server (or cluster) can be registered with only one Storage Sync Service at a time.</a:t>
            </a:r>
          </a:p>
        </p:txBody>
      </p:sp>
    </p:spTree>
    <p:extLst>
      <p:ext uri="{BB962C8B-B14F-4D97-AF65-F5344CB8AC3E}">
        <p14:creationId xmlns:p14="http://schemas.microsoft.com/office/powerpoint/2010/main" val="154280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wipe(left)">
                                      <p:cBhvr>
                                        <p:cTn id="7" dur="500"/>
                                        <p:tgtEl>
                                          <p:spTgt spid="215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wipe(left)">
                                      <p:cBhvr>
                                        <p:cTn id="17" dur="500"/>
                                        <p:tgtEl>
                                          <p:spTgt spid="1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xEl>
                                              <p:pRg st="1" end="1"/>
                                            </p:txEl>
                                          </p:spTgt>
                                        </p:tgtEl>
                                        <p:attrNameLst>
                                          <p:attrName>style.visibility</p:attrName>
                                        </p:attrNameLst>
                                      </p:cBhvr>
                                      <p:to>
                                        <p:strVal val="visible"/>
                                      </p:to>
                                    </p:set>
                                    <p:animEffect transition="in" filter="wipe(left)">
                                      <p:cBhvr>
                                        <p:cTn id="22" dur="500"/>
                                        <p:tgtEl>
                                          <p:spTgt spid="1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animEffect transition="in" filter="wipe(left)">
                                      <p:cBhvr>
                                        <p:cTn id="27" dur="500"/>
                                        <p:tgtEl>
                                          <p:spTgt spid="1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wipe(left)">
                                      <p:cBhvr>
                                        <p:cTn id="32"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93531" y="197163"/>
            <a:ext cx="8260044" cy="644524"/>
          </a:xfrm>
        </p:spPr>
        <p:txBody>
          <a:bodyPr>
            <a:normAutofit fontScale="90000"/>
          </a:bodyPr>
          <a:lstStyle/>
          <a:p>
            <a:r>
              <a:rPr lang="en-IN" b="1" dirty="0">
                <a:solidFill>
                  <a:srgbClr val="002060"/>
                </a:solidFill>
              </a:rPr>
              <a:t>Azure Storage – Storage Explorer</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3C741A0-834E-FC41-6149-E5518CD83889}"/>
              </a:ext>
            </a:extLst>
          </p:cNvPr>
          <p:cNvSpPr txBox="1"/>
          <p:nvPr/>
        </p:nvSpPr>
        <p:spPr>
          <a:xfrm>
            <a:off x="1216732" y="1850569"/>
            <a:ext cx="9812619" cy="2677656"/>
          </a:xfrm>
          <a:prstGeom prst="rect">
            <a:avLst/>
          </a:prstGeom>
          <a:noFill/>
        </p:spPr>
        <p:txBody>
          <a:bodyPr wrap="square">
            <a:spAutoFit/>
          </a:bodyPr>
          <a:lstStyle/>
          <a:p>
            <a:pPr algn="l">
              <a:buFont typeface="Arial" panose="020B0604020202020204" pitchFamily="34" charset="0"/>
              <a:buChar char="•"/>
            </a:pPr>
            <a:r>
              <a:rPr lang="en-US" sz="1400" b="1" i="0" dirty="0">
                <a:solidFill>
                  <a:srgbClr val="171717"/>
                </a:solidFill>
                <a:effectLst/>
              </a:rPr>
              <a:t>Connect to an Azure subscription</a:t>
            </a:r>
            <a:r>
              <a:rPr lang="en-US" sz="1400" b="0" i="0" dirty="0">
                <a:solidFill>
                  <a:srgbClr val="171717"/>
                </a:solidFill>
                <a:effectLst/>
              </a:rPr>
              <a:t>. Manage storage resources that belong to your Azure subscription.</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Work with local development storage</a:t>
            </a:r>
            <a:r>
              <a:rPr lang="en-US" sz="1400" b="0" i="0" dirty="0">
                <a:solidFill>
                  <a:srgbClr val="171717"/>
                </a:solidFill>
                <a:effectLst/>
              </a:rPr>
              <a:t>. Manage local storage by using the Azure Storage Emulator.</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Attach to external storage</a:t>
            </a:r>
            <a:r>
              <a:rPr lang="en-US" sz="1400" b="0" i="0" dirty="0">
                <a:solidFill>
                  <a:srgbClr val="171717"/>
                </a:solidFill>
                <a:effectLst/>
              </a:rPr>
              <a:t>. Manage storage resources that belong to another Azure subscription or that are under national Azure clouds by using the storage account's name, key, and endpoints (shown below.)</a:t>
            </a:r>
          </a:p>
          <a:p>
            <a:pPr algn="l">
              <a:buFont typeface="Arial" panose="020B0604020202020204" pitchFamily="34" charset="0"/>
              <a:buChar char="•"/>
            </a:pPr>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Attach a storage account by using a SAS</a:t>
            </a:r>
            <a:r>
              <a:rPr lang="en-US" sz="1400" b="0" i="0" dirty="0">
                <a:solidFill>
                  <a:srgbClr val="171717"/>
                </a:solidFill>
                <a:effectLst/>
              </a:rPr>
              <a:t>. Manage storage resources that belong to another Azure subscription by using a shared access signature (SAS).</a:t>
            </a:r>
          </a:p>
          <a:p>
            <a:pPr algn="l"/>
            <a:endParaRPr lang="en-US" sz="1400" b="0" i="0" dirty="0">
              <a:solidFill>
                <a:srgbClr val="171717"/>
              </a:solidFill>
              <a:effectLst/>
            </a:endParaRPr>
          </a:p>
          <a:p>
            <a:pPr algn="l">
              <a:buFont typeface="Arial" panose="020B0604020202020204" pitchFamily="34" charset="0"/>
              <a:buChar char="•"/>
            </a:pPr>
            <a:r>
              <a:rPr lang="en-US" sz="1400" b="1" i="0" dirty="0">
                <a:solidFill>
                  <a:srgbClr val="171717"/>
                </a:solidFill>
                <a:effectLst/>
              </a:rPr>
              <a:t>Attach a service by using a SAS</a:t>
            </a:r>
            <a:r>
              <a:rPr lang="en-US" sz="1400" b="0" i="0" dirty="0">
                <a:solidFill>
                  <a:srgbClr val="171717"/>
                </a:solidFill>
                <a:effectLst/>
              </a:rPr>
              <a:t>. Manage a specific storage service (blob container, queue, or table) that belongs to another Azure subscription by using a SAS.</a:t>
            </a:r>
          </a:p>
        </p:txBody>
      </p:sp>
    </p:spTree>
    <p:extLst>
      <p:ext uri="{BB962C8B-B14F-4D97-AF65-F5344CB8AC3E}">
        <p14:creationId xmlns:p14="http://schemas.microsoft.com/office/powerpoint/2010/main" val="125569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wipe(left)">
                                      <p:cBhvr>
                                        <p:cTn id="12" dur="5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animEffect transition="in" filter="wipe(left)">
                                      <p:cBhvr>
                                        <p:cTn id="17" dur="500"/>
                                        <p:tgtEl>
                                          <p:spTgt spid="1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xEl>
                                              <p:pRg st="6" end="6"/>
                                            </p:txEl>
                                          </p:spTgt>
                                        </p:tgtEl>
                                        <p:attrNameLst>
                                          <p:attrName>style.visibility</p:attrName>
                                        </p:attrNameLst>
                                      </p:cBhvr>
                                      <p:to>
                                        <p:strVal val="visible"/>
                                      </p:to>
                                    </p:set>
                                    <p:animEffect transition="in" filter="wipe(left)">
                                      <p:cBhvr>
                                        <p:cTn id="22" dur="500"/>
                                        <p:tgtEl>
                                          <p:spTgt spid="1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xEl>
                                              <p:pRg st="8" end="8"/>
                                            </p:txEl>
                                          </p:spTgt>
                                        </p:tgtEl>
                                        <p:attrNameLst>
                                          <p:attrName>style.visibility</p:attrName>
                                        </p:attrNameLst>
                                      </p:cBhvr>
                                      <p:to>
                                        <p:strVal val="visible"/>
                                      </p:to>
                                    </p:set>
                                    <p:animEffect transition="in" filter="wipe(left)">
                                      <p:cBhvr>
                                        <p:cTn id="27"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Data Lake Storage</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C359C17-BE16-5C83-07B0-E26FCE1895E3}"/>
              </a:ext>
            </a:extLst>
          </p:cNvPr>
          <p:cNvSpPr txBox="1"/>
          <p:nvPr/>
        </p:nvSpPr>
        <p:spPr>
          <a:xfrm>
            <a:off x="976760" y="1414311"/>
            <a:ext cx="9053065" cy="353943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171717"/>
                </a:solidFill>
                <a:effectLst/>
                <a:cs typeface="Calibri" panose="020F0502020204030204" pitchFamily="34" charset="0"/>
              </a:rPr>
              <a:t>Key features of Data Lake Storage Gen2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rgbClr val="171717"/>
              </a:solidFill>
              <a:effectLst/>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171717"/>
                </a:solidFill>
                <a:effectLst/>
                <a:cs typeface="Calibri" panose="020F0502020204030204" pitchFamily="34" charset="0"/>
              </a:rPr>
              <a:t>Hadoop compatible access:</a:t>
            </a:r>
            <a:r>
              <a:rPr kumimoji="0" lang="en-US" altLang="en-US" sz="1400" b="0" i="0" u="none" strike="noStrike" cap="none" normalizeH="0" baseline="0" dirty="0">
                <a:ln>
                  <a:noFill/>
                </a:ln>
                <a:solidFill>
                  <a:srgbClr val="171717"/>
                </a:solidFill>
                <a:effectLst/>
                <a:cs typeface="Calibri" panose="020F0502020204030204" pitchFamily="34" charset="0"/>
              </a:rPr>
              <a:t> Data Lake Storage Gen2 allows you to manage and access data just as you would with a </a:t>
            </a:r>
            <a:r>
              <a:rPr kumimoji="0" lang="en-US" altLang="en-US" sz="1400" b="0" i="0" u="none" strike="noStrike" cap="none" normalizeH="0" baseline="0" dirty="0">
                <a:ln>
                  <a:noFill/>
                </a:ln>
                <a:solidFill>
                  <a:srgbClr val="171717"/>
                </a:solidFill>
                <a:effectLst/>
                <a:cs typeface="Calibri" panose="020F0502020204030204" pitchFamily="34" charset="0"/>
                <a:hlinkClick r:id="rId4"/>
              </a:rPr>
              <a:t>Hadoop Distributed File System (HDFS)</a:t>
            </a:r>
            <a:r>
              <a:rPr kumimoji="0" lang="en-US" altLang="en-US" sz="1400" b="0" i="0" u="none" strike="noStrike" cap="none" normalizeH="0" baseline="0" dirty="0">
                <a:ln>
                  <a:noFill/>
                </a:ln>
                <a:solidFill>
                  <a:srgbClr val="171717"/>
                </a:solidFill>
                <a:effectLst/>
                <a:cs typeface="Calibri" panose="020F0502020204030204" pitchFamily="34" charset="0"/>
              </a:rPr>
              <a:t>. The new </a:t>
            </a:r>
            <a:r>
              <a:rPr kumimoji="0" lang="en-US" altLang="en-US" sz="1400" b="0" i="0" u="none" strike="noStrike" cap="none" normalizeH="0" baseline="0" dirty="0">
                <a:ln>
                  <a:noFill/>
                </a:ln>
                <a:solidFill>
                  <a:srgbClr val="171717"/>
                </a:solidFill>
                <a:effectLst/>
                <a:cs typeface="Calibri" panose="020F0502020204030204" pitchFamily="34" charset="0"/>
                <a:hlinkClick r:id="rId5"/>
              </a:rPr>
              <a:t>ABFS driver</a:t>
            </a:r>
            <a:r>
              <a:rPr kumimoji="0" lang="en-US" altLang="en-US" sz="1400" b="0" i="0" u="none" strike="noStrike" cap="none" normalizeH="0" baseline="0" dirty="0">
                <a:ln>
                  <a:noFill/>
                </a:ln>
                <a:solidFill>
                  <a:srgbClr val="171717"/>
                </a:solidFill>
                <a:effectLst/>
                <a:cs typeface="Calibri" panose="020F0502020204030204" pitchFamily="34" charset="0"/>
              </a:rPr>
              <a:t> (used to access data) is available within all Apache Hadoop environments. These environments include </a:t>
            </a:r>
            <a:r>
              <a:rPr kumimoji="0" lang="en-US" altLang="en-US" sz="1400" b="0" i="0" u="none" strike="noStrike" cap="none" normalizeH="0" baseline="0" dirty="0">
                <a:ln>
                  <a:noFill/>
                </a:ln>
                <a:solidFill>
                  <a:srgbClr val="171717"/>
                </a:solidFill>
                <a:effectLst/>
                <a:cs typeface="Calibri" panose="020F0502020204030204" pitchFamily="34" charset="0"/>
                <a:hlinkClick r:id="rId6"/>
              </a:rPr>
              <a:t>Azure HDInsight</a:t>
            </a:r>
            <a:r>
              <a:rPr kumimoji="0" lang="en-US" altLang="en-US" sz="1400" b="0" i="1" u="none" strike="noStrike" cap="none" normalizeH="0" baseline="0" dirty="0">
                <a:ln>
                  <a:noFill/>
                </a:ln>
                <a:solidFill>
                  <a:srgbClr val="171717"/>
                </a:solidFill>
                <a:effectLst/>
                <a:cs typeface="Calibri" panose="020F0502020204030204" pitchFamily="34" charset="0"/>
              </a:rPr>
              <a:t>,</a:t>
            </a:r>
            <a:r>
              <a:rPr kumimoji="0" lang="en-US" altLang="en-US" sz="1400" b="0" i="0" u="none" strike="noStrike" cap="none" normalizeH="0" baseline="0" dirty="0">
                <a:ln>
                  <a:noFill/>
                </a:ln>
                <a:solidFill>
                  <a:srgbClr val="171717"/>
                </a:solidFill>
                <a:effectLst/>
                <a:cs typeface="Calibri" panose="020F0502020204030204" pitchFamily="34" charset="0"/>
              </a:rPr>
              <a:t> </a:t>
            </a:r>
            <a:r>
              <a:rPr kumimoji="0" lang="en-US" altLang="en-US" sz="1400" b="0" i="0" u="none" strike="noStrike" cap="none" normalizeH="0" baseline="0" dirty="0">
                <a:ln>
                  <a:noFill/>
                </a:ln>
                <a:solidFill>
                  <a:srgbClr val="171717"/>
                </a:solidFill>
                <a:effectLst/>
                <a:cs typeface="Calibri" panose="020F0502020204030204" pitchFamily="34" charset="0"/>
                <a:hlinkClick r:id="rId7"/>
              </a:rPr>
              <a:t>Azure Databricks</a:t>
            </a:r>
            <a:r>
              <a:rPr kumimoji="0" lang="en-US" altLang="en-US" sz="1400" b="0" i="0" u="none" strike="noStrike" cap="none" normalizeH="0" baseline="0" dirty="0">
                <a:ln>
                  <a:noFill/>
                </a:ln>
                <a:solidFill>
                  <a:srgbClr val="171717"/>
                </a:solidFill>
                <a:effectLst/>
                <a:cs typeface="Calibri" panose="020F0502020204030204" pitchFamily="34" charset="0"/>
              </a:rPr>
              <a:t>, and </a:t>
            </a:r>
            <a:r>
              <a:rPr kumimoji="0" lang="en-US" altLang="en-US" sz="1400" b="0" i="0" u="none" strike="noStrike" cap="none" normalizeH="0" baseline="0" dirty="0">
                <a:ln>
                  <a:noFill/>
                </a:ln>
                <a:solidFill>
                  <a:srgbClr val="171717"/>
                </a:solidFill>
                <a:effectLst/>
                <a:cs typeface="Calibri" panose="020F0502020204030204" pitchFamily="34" charset="0"/>
                <a:hlinkClick r:id="rId8"/>
              </a:rPr>
              <a:t>Azure Synapse Analytics</a:t>
            </a:r>
            <a:r>
              <a:rPr kumimoji="0" lang="en-US" altLang="en-US" sz="1400" b="0" i="0" u="none" strike="noStrike" cap="none" normalizeH="0" baseline="0" dirty="0">
                <a:ln>
                  <a:noFill/>
                </a:ln>
                <a:solidFill>
                  <a:srgbClr val="171717"/>
                </a:solidFill>
                <a:effectLst/>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171717"/>
              </a:solidFill>
              <a:effectLst/>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171717"/>
                </a:solidFill>
                <a:effectLst/>
                <a:cs typeface="Calibri" panose="020F0502020204030204" pitchFamily="34" charset="0"/>
              </a:rPr>
              <a:t>A superset of POSIX permissions:</a:t>
            </a:r>
            <a:r>
              <a:rPr kumimoji="0" lang="en-US" altLang="en-US" sz="1400" b="0" i="0" u="none" strike="noStrike" cap="none" normalizeH="0" baseline="0" dirty="0">
                <a:ln>
                  <a:noFill/>
                </a:ln>
                <a:solidFill>
                  <a:srgbClr val="171717"/>
                </a:solidFill>
                <a:effectLst/>
                <a:cs typeface="Calibri" panose="020F0502020204030204" pitchFamily="34" charset="0"/>
              </a:rPr>
              <a:t> The security model for Data Lake Gen2 supports ACL and POSIX permissions along with some extra granularity specific to Data Lake Storage Gen2. Settings may be configured through Storage Explorer or through frameworks like Hive and Spark.</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171717"/>
              </a:solidFill>
              <a:effectLst/>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171717"/>
                </a:solidFill>
                <a:effectLst/>
                <a:cs typeface="Calibri" panose="020F0502020204030204" pitchFamily="34" charset="0"/>
              </a:rPr>
              <a:t>Cost-effective:</a:t>
            </a:r>
            <a:r>
              <a:rPr kumimoji="0" lang="en-US" altLang="en-US" sz="1400" b="0" i="0" u="none" strike="noStrike" cap="none" normalizeH="0" baseline="0" dirty="0">
                <a:ln>
                  <a:noFill/>
                </a:ln>
                <a:solidFill>
                  <a:srgbClr val="171717"/>
                </a:solidFill>
                <a:effectLst/>
                <a:cs typeface="Calibri" panose="020F0502020204030204" pitchFamily="34" charset="0"/>
              </a:rPr>
              <a:t> Data Lake Storage Gen2 offers low-cost storage capacity and transactions. Features such as </a:t>
            </a:r>
            <a:r>
              <a:rPr kumimoji="0" lang="en-US" altLang="en-US" sz="1400" b="0" i="0" u="none" strike="noStrike" cap="none" normalizeH="0" baseline="0" dirty="0">
                <a:ln>
                  <a:noFill/>
                </a:ln>
                <a:solidFill>
                  <a:srgbClr val="171717"/>
                </a:solidFill>
                <a:effectLst/>
                <a:cs typeface="Calibri" panose="020F0502020204030204" pitchFamily="34" charset="0"/>
                <a:hlinkClick r:id="rId9"/>
              </a:rPr>
              <a:t>Azure Blob Storage lifecycle</a:t>
            </a:r>
            <a:r>
              <a:rPr kumimoji="0" lang="en-US" altLang="en-US" sz="1400" b="0" i="0" u="none" strike="noStrike" cap="none" normalizeH="0" baseline="0" dirty="0">
                <a:ln>
                  <a:noFill/>
                </a:ln>
                <a:solidFill>
                  <a:srgbClr val="171717"/>
                </a:solidFill>
                <a:effectLst/>
                <a:cs typeface="Calibri" panose="020F0502020204030204" pitchFamily="34" charset="0"/>
              </a:rPr>
              <a:t> optimize costs as data transitions through its lifecycle.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rgbClr val="171717"/>
              </a:solidFill>
              <a:effectLst/>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171717"/>
                </a:solidFill>
                <a:effectLst/>
                <a:cs typeface="Calibri" panose="020F0502020204030204" pitchFamily="34" charset="0"/>
              </a:rPr>
              <a:t>Optimized driver:</a:t>
            </a:r>
            <a:r>
              <a:rPr kumimoji="0" lang="en-US" altLang="en-US" sz="1400" b="0" i="0" u="none" strike="noStrike" cap="none" normalizeH="0" baseline="0" dirty="0">
                <a:ln>
                  <a:noFill/>
                </a:ln>
                <a:solidFill>
                  <a:srgbClr val="171717"/>
                </a:solidFill>
                <a:effectLst/>
                <a:cs typeface="Calibri" panose="020F0502020204030204" pitchFamily="34" charset="0"/>
              </a:rPr>
              <a:t> The ABFS driver is </a:t>
            </a:r>
            <a:r>
              <a:rPr kumimoji="0" lang="en-US" altLang="en-US" sz="1400" b="0" i="0" u="none" strike="noStrike" cap="none" normalizeH="0" baseline="0" dirty="0">
                <a:ln>
                  <a:noFill/>
                </a:ln>
                <a:solidFill>
                  <a:srgbClr val="171717"/>
                </a:solidFill>
                <a:effectLst/>
                <a:cs typeface="Calibri" panose="020F0502020204030204" pitchFamily="34" charset="0"/>
                <a:hlinkClick r:id="rId5"/>
              </a:rPr>
              <a:t>optimized specifically</a:t>
            </a:r>
            <a:r>
              <a:rPr kumimoji="0" lang="en-US" altLang="en-US" sz="1400" b="0" i="0" u="none" strike="noStrike" cap="none" normalizeH="0" baseline="0" dirty="0">
                <a:ln>
                  <a:noFill/>
                </a:ln>
                <a:solidFill>
                  <a:srgbClr val="171717"/>
                </a:solidFill>
                <a:effectLst/>
                <a:cs typeface="Calibri" panose="020F0502020204030204" pitchFamily="34" charset="0"/>
              </a:rPr>
              <a:t> for big data analytics. The corresponding REST APIs are surfaced through the endpoint dfs.core.windows.net.</a:t>
            </a:r>
          </a:p>
          <a:p>
            <a:endParaRPr lang="en-IN" sz="1400" dirty="0"/>
          </a:p>
        </p:txBody>
      </p:sp>
      <p:sp>
        <p:nvSpPr>
          <p:cNvPr id="13" name="TextBox 12">
            <a:extLst>
              <a:ext uri="{FF2B5EF4-FFF2-40B4-BE49-F238E27FC236}">
                <a16:creationId xmlns:a16="http://schemas.microsoft.com/office/drawing/2014/main" id="{AC3BBDEF-4115-7181-A0B2-527A529F77E5}"/>
              </a:ext>
            </a:extLst>
          </p:cNvPr>
          <p:cNvSpPr txBox="1"/>
          <p:nvPr/>
        </p:nvSpPr>
        <p:spPr>
          <a:xfrm>
            <a:off x="102770" y="6447596"/>
            <a:ext cx="9666872" cy="369332"/>
          </a:xfrm>
          <a:prstGeom prst="rect">
            <a:avLst/>
          </a:prstGeom>
          <a:noFill/>
        </p:spPr>
        <p:txBody>
          <a:bodyPr wrap="square">
            <a:spAutoFit/>
          </a:bodyPr>
          <a:lstStyle/>
          <a:p>
            <a:r>
              <a:rPr lang="en-IN" dirty="0"/>
              <a:t>https://docs.microsoft.com/en-us/azure/storage/blobs/data-lake-storage-namespace</a:t>
            </a:r>
          </a:p>
        </p:txBody>
      </p:sp>
      <p:sp>
        <p:nvSpPr>
          <p:cNvPr id="14" name="TextBox 13">
            <a:extLst>
              <a:ext uri="{FF2B5EF4-FFF2-40B4-BE49-F238E27FC236}">
                <a16:creationId xmlns:a16="http://schemas.microsoft.com/office/drawing/2014/main" id="{57D49833-9117-A4CA-8A22-DD86A8B8234F}"/>
              </a:ext>
            </a:extLst>
          </p:cNvPr>
          <p:cNvSpPr txBox="1"/>
          <p:nvPr/>
        </p:nvSpPr>
        <p:spPr>
          <a:xfrm>
            <a:off x="102770" y="6098143"/>
            <a:ext cx="11126804" cy="369332"/>
          </a:xfrm>
          <a:prstGeom prst="rect">
            <a:avLst/>
          </a:prstGeom>
          <a:noFill/>
        </p:spPr>
        <p:txBody>
          <a:bodyPr wrap="square">
            <a:spAutoFit/>
          </a:bodyPr>
          <a:lstStyle/>
          <a:p>
            <a:r>
              <a:rPr lang="en-IN" dirty="0"/>
              <a:t>https://docs.microsoft.com/en-us/azure/storage/blobs/data-lake-storage-introduction</a:t>
            </a:r>
          </a:p>
        </p:txBody>
      </p:sp>
      <p:sp>
        <p:nvSpPr>
          <p:cNvPr id="15" name="TextBox 14">
            <a:extLst>
              <a:ext uri="{FF2B5EF4-FFF2-40B4-BE49-F238E27FC236}">
                <a16:creationId xmlns:a16="http://schemas.microsoft.com/office/drawing/2014/main" id="{F5414811-ED9D-3B17-CC30-F34DD074EDC8}"/>
              </a:ext>
            </a:extLst>
          </p:cNvPr>
          <p:cNvSpPr txBox="1"/>
          <p:nvPr/>
        </p:nvSpPr>
        <p:spPr>
          <a:xfrm>
            <a:off x="214530" y="5527874"/>
            <a:ext cx="7000875" cy="307777"/>
          </a:xfrm>
          <a:prstGeom prst="rect">
            <a:avLst/>
          </a:prstGeom>
          <a:noFill/>
        </p:spPr>
        <p:txBody>
          <a:bodyPr wrap="square" rtlCol="0">
            <a:spAutoFit/>
          </a:bodyPr>
          <a:lstStyle/>
          <a:p>
            <a:r>
              <a:rPr lang="en-US" sz="1400" dirty="0"/>
              <a:t>Host Static Website- </a:t>
            </a:r>
            <a:r>
              <a:rPr lang="en-IN" sz="1400" dirty="0"/>
              <a:t>https://www.youtube.com/watch?v=G_gDYlRBAZw</a:t>
            </a:r>
          </a:p>
        </p:txBody>
      </p:sp>
    </p:spTree>
    <p:extLst>
      <p:ext uri="{BB962C8B-B14F-4D97-AF65-F5344CB8AC3E}">
        <p14:creationId xmlns:p14="http://schemas.microsoft.com/office/powerpoint/2010/main" val="365582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left)">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left)">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wipe(left)">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Storage Accounts Redundancy</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7170" name="Picture 2" descr="Diagram showing how data is replicated with GRS or RA-GRS">
            <a:extLst>
              <a:ext uri="{FF2B5EF4-FFF2-40B4-BE49-F238E27FC236}">
                <a16:creationId xmlns:a16="http://schemas.microsoft.com/office/drawing/2014/main" id="{A04F8790-5EFF-23AF-1D81-758CCB972C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2837" y="1543000"/>
            <a:ext cx="7655543" cy="313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462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left)">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Storage Accounts Redundancy</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8194" name="Picture 2" descr="Diagram showing how data is replicated with GZRS or RA-GZRS">
            <a:extLst>
              <a:ext uri="{FF2B5EF4-FFF2-40B4-BE49-F238E27FC236}">
                <a16:creationId xmlns:a16="http://schemas.microsoft.com/office/drawing/2014/main" id="{33E759A1-67D2-F6C5-62CD-5D03324CFA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8379" y="1001705"/>
            <a:ext cx="8495899" cy="4787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10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left)">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SLA</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6047994-774D-1FD9-31C6-25153476920E}"/>
              </a:ext>
            </a:extLst>
          </p:cNvPr>
          <p:cNvPicPr>
            <a:picLocks noChangeAspect="1"/>
          </p:cNvPicPr>
          <p:nvPr/>
        </p:nvPicPr>
        <p:blipFill>
          <a:blip r:embed="rId4"/>
          <a:stretch>
            <a:fillRect/>
          </a:stretch>
        </p:blipFill>
        <p:spPr>
          <a:xfrm>
            <a:off x="779542" y="1000436"/>
            <a:ext cx="10802858" cy="4077269"/>
          </a:xfrm>
          <a:prstGeom prst="rect">
            <a:avLst/>
          </a:prstGeom>
        </p:spPr>
      </p:pic>
      <p:sp>
        <p:nvSpPr>
          <p:cNvPr id="16" name="TextBox 15">
            <a:extLst>
              <a:ext uri="{FF2B5EF4-FFF2-40B4-BE49-F238E27FC236}">
                <a16:creationId xmlns:a16="http://schemas.microsoft.com/office/drawing/2014/main" id="{73E084CF-C86D-9165-1355-A5ABCF54F0CF}"/>
              </a:ext>
            </a:extLst>
          </p:cNvPr>
          <p:cNvSpPr txBox="1"/>
          <p:nvPr/>
        </p:nvSpPr>
        <p:spPr>
          <a:xfrm>
            <a:off x="828040" y="5142157"/>
            <a:ext cx="10678160" cy="307777"/>
          </a:xfrm>
          <a:prstGeom prst="rect">
            <a:avLst/>
          </a:prstGeom>
          <a:noFill/>
        </p:spPr>
        <p:txBody>
          <a:bodyPr wrap="square">
            <a:spAutoFit/>
          </a:bodyPr>
          <a:lstStyle/>
          <a:p>
            <a:r>
              <a:rPr lang="en-US" sz="1400" b="0" i="0" dirty="0">
                <a:solidFill>
                  <a:srgbClr val="171717"/>
                </a:solidFill>
                <a:effectLst/>
              </a:rPr>
              <a:t>These amounts are cumulative, which means that the duration of multiple different service outages would be combined, or added together.</a:t>
            </a:r>
            <a:endParaRPr lang="en-IN" sz="1400" dirty="0"/>
          </a:p>
        </p:txBody>
      </p:sp>
    </p:spTree>
    <p:extLst>
      <p:ext uri="{BB962C8B-B14F-4D97-AF65-F5344CB8AC3E}">
        <p14:creationId xmlns:p14="http://schemas.microsoft.com/office/powerpoint/2010/main" val="407898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Storage Accounts Redundancy</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3721B24-79E9-332E-3080-1E27AD42621B}"/>
              </a:ext>
            </a:extLst>
          </p:cNvPr>
          <p:cNvPicPr>
            <a:picLocks noChangeAspect="1"/>
          </p:cNvPicPr>
          <p:nvPr/>
        </p:nvPicPr>
        <p:blipFill>
          <a:blip r:embed="rId4"/>
          <a:stretch>
            <a:fillRect/>
          </a:stretch>
        </p:blipFill>
        <p:spPr>
          <a:xfrm>
            <a:off x="2569268" y="971499"/>
            <a:ext cx="6841431" cy="4999174"/>
          </a:xfrm>
          <a:prstGeom prst="rect">
            <a:avLst/>
          </a:prstGeom>
        </p:spPr>
      </p:pic>
    </p:spTree>
    <p:extLst>
      <p:ext uri="{BB962C8B-B14F-4D97-AF65-F5344CB8AC3E}">
        <p14:creationId xmlns:p14="http://schemas.microsoft.com/office/powerpoint/2010/main" val="63052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Storage Accounts Endpoints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F3B647B-EA62-0FBA-4FDA-D902F23FC81F}"/>
              </a:ext>
            </a:extLst>
          </p:cNvPr>
          <p:cNvSpPr txBox="1"/>
          <p:nvPr/>
        </p:nvSpPr>
        <p:spPr>
          <a:xfrm>
            <a:off x="693420" y="1030280"/>
            <a:ext cx="9066998" cy="2062103"/>
          </a:xfrm>
          <a:prstGeom prst="rect">
            <a:avLst/>
          </a:prstGeom>
          <a:noFill/>
        </p:spPr>
        <p:txBody>
          <a:bodyPr wrap="square">
            <a:spAutoFit/>
          </a:bodyPr>
          <a:lstStyle/>
          <a:p>
            <a:r>
              <a:rPr lang="da-DK" sz="1600" b="1" dirty="0">
                <a:effectLst/>
              </a:rPr>
              <a:t>Storage service</a:t>
            </a:r>
            <a:r>
              <a:rPr lang="da-DK" sz="1600" dirty="0"/>
              <a:t> </a:t>
            </a:r>
            <a:r>
              <a:rPr lang="da-DK" sz="1600" b="1" dirty="0">
                <a:effectLst/>
              </a:rPr>
              <a:t>Endpoint</a:t>
            </a:r>
          </a:p>
          <a:p>
            <a:endParaRPr lang="da-DK" sz="1400" dirty="0">
              <a:effectLst/>
            </a:endParaRPr>
          </a:p>
          <a:p>
            <a:r>
              <a:rPr lang="da-DK" sz="1400" dirty="0">
                <a:effectLst/>
              </a:rPr>
              <a:t>Blob( Binary Large OBject) Storage </a:t>
            </a:r>
            <a:r>
              <a:rPr lang="da-DK" sz="1400" u="none" strike="noStrike" dirty="0">
                <a:effectLst/>
                <a:hlinkClick r:id="rId4"/>
              </a:rPr>
              <a:t>https://storage-account-name.blob.core.windows.net</a:t>
            </a:r>
            <a:endParaRPr lang="da-DK" sz="1400" dirty="0">
              <a:effectLst/>
            </a:endParaRPr>
          </a:p>
          <a:p>
            <a:r>
              <a:rPr lang="da-DK" sz="1400" dirty="0">
                <a:effectLst/>
              </a:rPr>
              <a:t>Data Lake Storage Gen2 </a:t>
            </a:r>
            <a:r>
              <a:rPr lang="da-DK" sz="1400" u="none" strike="noStrike" dirty="0">
                <a:effectLst/>
                <a:hlinkClick r:id="rId5"/>
              </a:rPr>
              <a:t>https://storage-account-name.dfs.core.windows.net</a:t>
            </a:r>
            <a:endParaRPr lang="da-DK" sz="1400" dirty="0">
              <a:effectLst/>
            </a:endParaRPr>
          </a:p>
          <a:p>
            <a:r>
              <a:rPr lang="da-DK" sz="1400" dirty="0">
                <a:effectLst/>
              </a:rPr>
              <a:t>Azure Files </a:t>
            </a:r>
            <a:r>
              <a:rPr lang="da-DK" sz="1400" u="none" strike="noStrike" dirty="0">
                <a:effectLst/>
                <a:hlinkClick r:id="rId6"/>
              </a:rPr>
              <a:t>https://storage-account-name.file.core.windows.net</a:t>
            </a:r>
            <a:endParaRPr lang="da-DK" sz="1400" dirty="0">
              <a:effectLst/>
            </a:endParaRPr>
          </a:p>
          <a:p>
            <a:r>
              <a:rPr lang="da-DK" sz="1400" dirty="0">
                <a:effectLst/>
              </a:rPr>
              <a:t>Queue Storage </a:t>
            </a:r>
            <a:r>
              <a:rPr lang="da-DK" sz="1400" u="none" strike="noStrike" dirty="0">
                <a:effectLst/>
                <a:hlinkClick r:id="rId7"/>
              </a:rPr>
              <a:t>https://storage-account-name.queue.core.windows.net</a:t>
            </a:r>
            <a:endParaRPr lang="da-DK" sz="1400" dirty="0">
              <a:effectLst/>
            </a:endParaRPr>
          </a:p>
          <a:p>
            <a:r>
              <a:rPr lang="da-DK" sz="1400" dirty="0">
                <a:effectLst/>
              </a:rPr>
              <a:t>Table Storage </a:t>
            </a:r>
            <a:r>
              <a:rPr lang="da-DK" sz="1400" u="none" strike="noStrike" dirty="0">
                <a:effectLst/>
                <a:hlinkClick r:id="rId8"/>
              </a:rPr>
              <a:t>https://storage-account-name.table.core.windows.net</a:t>
            </a:r>
            <a:endParaRPr lang="da-DK" sz="1400" dirty="0">
              <a:effectLst/>
            </a:endParaRPr>
          </a:p>
          <a:p>
            <a:br>
              <a:rPr lang="da-DK" sz="1400" b="0" i="0" dirty="0">
                <a:solidFill>
                  <a:srgbClr val="171717"/>
                </a:solidFill>
                <a:effectLst/>
              </a:rPr>
            </a:br>
            <a:endParaRPr lang="en-IN" sz="1400" dirty="0"/>
          </a:p>
        </p:txBody>
      </p:sp>
      <p:pic>
        <p:nvPicPr>
          <p:cNvPr id="4" name="Picture 3">
            <a:extLst>
              <a:ext uri="{FF2B5EF4-FFF2-40B4-BE49-F238E27FC236}">
                <a16:creationId xmlns:a16="http://schemas.microsoft.com/office/drawing/2014/main" id="{72E48EAE-8488-5344-E842-E293D8AE7FD7}"/>
              </a:ext>
            </a:extLst>
          </p:cNvPr>
          <p:cNvPicPr>
            <a:picLocks noChangeAspect="1"/>
          </p:cNvPicPr>
          <p:nvPr/>
        </p:nvPicPr>
        <p:blipFill>
          <a:blip r:embed="rId9"/>
          <a:stretch>
            <a:fillRect/>
          </a:stretch>
        </p:blipFill>
        <p:spPr>
          <a:xfrm>
            <a:off x="641024" y="3297915"/>
            <a:ext cx="7725853" cy="1028844"/>
          </a:xfrm>
          <a:prstGeom prst="rect">
            <a:avLst/>
          </a:prstGeom>
        </p:spPr>
      </p:pic>
      <p:pic>
        <p:nvPicPr>
          <p:cNvPr id="6" name="Picture 5">
            <a:extLst>
              <a:ext uri="{FF2B5EF4-FFF2-40B4-BE49-F238E27FC236}">
                <a16:creationId xmlns:a16="http://schemas.microsoft.com/office/drawing/2014/main" id="{9017A94A-9BE6-7C27-7AF3-AFC83BD59E22}"/>
              </a:ext>
            </a:extLst>
          </p:cNvPr>
          <p:cNvPicPr>
            <a:picLocks noChangeAspect="1"/>
          </p:cNvPicPr>
          <p:nvPr/>
        </p:nvPicPr>
        <p:blipFill>
          <a:blip r:embed="rId10"/>
          <a:stretch>
            <a:fillRect/>
          </a:stretch>
        </p:blipFill>
        <p:spPr>
          <a:xfrm>
            <a:off x="588628" y="4760024"/>
            <a:ext cx="7830643" cy="1000265"/>
          </a:xfrm>
          <a:prstGeom prst="rect">
            <a:avLst/>
          </a:prstGeom>
        </p:spPr>
      </p:pic>
      <p:sp>
        <p:nvSpPr>
          <p:cNvPr id="7" name="TextBox 6">
            <a:extLst>
              <a:ext uri="{FF2B5EF4-FFF2-40B4-BE49-F238E27FC236}">
                <a16:creationId xmlns:a16="http://schemas.microsoft.com/office/drawing/2014/main" id="{86B28073-03EB-0EB9-B0C8-08B870760FE1}"/>
              </a:ext>
            </a:extLst>
          </p:cNvPr>
          <p:cNvSpPr txBox="1"/>
          <p:nvPr/>
        </p:nvSpPr>
        <p:spPr>
          <a:xfrm>
            <a:off x="693420" y="2986171"/>
            <a:ext cx="5925185" cy="369332"/>
          </a:xfrm>
          <a:prstGeom prst="rect">
            <a:avLst/>
          </a:prstGeom>
          <a:noFill/>
        </p:spPr>
        <p:txBody>
          <a:bodyPr wrap="square" rtlCol="0">
            <a:spAutoFit/>
          </a:bodyPr>
          <a:lstStyle/>
          <a:p>
            <a:r>
              <a:rPr lang="en-IN" dirty="0"/>
              <a:t>Custom Domain Name</a:t>
            </a:r>
          </a:p>
        </p:txBody>
      </p:sp>
      <p:sp>
        <p:nvSpPr>
          <p:cNvPr id="3" name="TextBox 2">
            <a:extLst>
              <a:ext uri="{FF2B5EF4-FFF2-40B4-BE49-F238E27FC236}">
                <a16:creationId xmlns:a16="http://schemas.microsoft.com/office/drawing/2014/main" id="{66CB6367-E898-0BB2-CCB6-3240E745F1B1}"/>
              </a:ext>
            </a:extLst>
          </p:cNvPr>
          <p:cNvSpPr txBox="1"/>
          <p:nvPr/>
        </p:nvSpPr>
        <p:spPr>
          <a:xfrm>
            <a:off x="693420" y="4431998"/>
            <a:ext cx="1514517" cy="338554"/>
          </a:xfrm>
          <a:prstGeom prst="rect">
            <a:avLst/>
          </a:prstGeom>
          <a:noFill/>
        </p:spPr>
        <p:txBody>
          <a:bodyPr wrap="none" rtlCol="0">
            <a:spAutoFit/>
          </a:bodyPr>
          <a:lstStyle/>
          <a:p>
            <a:r>
              <a:rPr lang="en-IN" sz="1600" b="1" dirty="0" err="1"/>
              <a:t>Asverify</a:t>
            </a:r>
            <a:r>
              <a:rPr lang="en-IN" sz="1600" b="1" dirty="0"/>
              <a:t> Record</a:t>
            </a:r>
          </a:p>
        </p:txBody>
      </p:sp>
    </p:spTree>
    <p:extLst>
      <p:ext uri="{BB962C8B-B14F-4D97-AF65-F5344CB8AC3E}">
        <p14:creationId xmlns:p14="http://schemas.microsoft.com/office/powerpoint/2010/main" val="365805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6105-AD85-8315-40F1-4C15EE3326F7}"/>
              </a:ext>
            </a:extLst>
          </p:cNvPr>
          <p:cNvSpPr>
            <a:spLocks noGrp="1"/>
          </p:cNvSpPr>
          <p:nvPr>
            <p:ph type="title"/>
          </p:nvPr>
        </p:nvSpPr>
        <p:spPr>
          <a:xfrm>
            <a:off x="1216732" y="225738"/>
            <a:ext cx="9744075" cy="644524"/>
          </a:xfrm>
        </p:spPr>
        <p:txBody>
          <a:bodyPr>
            <a:normAutofit fontScale="90000"/>
          </a:bodyPr>
          <a:lstStyle/>
          <a:p>
            <a:r>
              <a:rPr lang="en-IN" b="1" dirty="0">
                <a:solidFill>
                  <a:srgbClr val="002060"/>
                </a:solidFill>
              </a:rPr>
              <a:t>Azure Storage Accounts Types</a:t>
            </a:r>
          </a:p>
        </p:txBody>
      </p:sp>
      <p:pic>
        <p:nvPicPr>
          <p:cNvPr id="1026" name="Picture 2" descr="Image result for azure logo">
            <a:extLst>
              <a:ext uri="{FF2B5EF4-FFF2-40B4-BE49-F238E27FC236}">
                <a16:creationId xmlns:a16="http://schemas.microsoft.com/office/drawing/2014/main" id="{A913C765-FC2C-D47B-5773-3BE30313B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8075" y="6153150"/>
            <a:ext cx="6286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he 5 Components of Azure DevOps - ParkMyCloud">
            <a:extLst>
              <a:ext uri="{FF2B5EF4-FFF2-40B4-BE49-F238E27FC236}">
                <a16:creationId xmlns:a16="http://schemas.microsoft.com/office/drawing/2014/main" id="{16395C9E-5D42-2F84-0D94-03B6CBF37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84" t="2955" r="22268" b="20460"/>
          <a:stretch/>
        </p:blipFill>
        <p:spPr bwMode="auto">
          <a:xfrm>
            <a:off x="394112" y="124501"/>
            <a:ext cx="822620" cy="71718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5F80AE1-B996-DEF9-11C9-EDACB415130A}"/>
              </a:ext>
            </a:extLst>
          </p:cNvPr>
          <p:cNvCxnSpPr/>
          <p:nvPr/>
        </p:nvCxnSpPr>
        <p:spPr>
          <a:xfrm>
            <a:off x="828040" y="5994400"/>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0A96CA-2565-3F05-9874-1F18199E6EA6}"/>
              </a:ext>
            </a:extLst>
          </p:cNvPr>
          <p:cNvCxnSpPr/>
          <p:nvPr/>
        </p:nvCxnSpPr>
        <p:spPr>
          <a:xfrm>
            <a:off x="828040" y="935983"/>
            <a:ext cx="107823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6" name="Table 5">
            <a:extLst>
              <a:ext uri="{FF2B5EF4-FFF2-40B4-BE49-F238E27FC236}">
                <a16:creationId xmlns:a16="http://schemas.microsoft.com/office/drawing/2014/main" id="{0921A8FA-9299-591B-6BFD-172BBDFB76BD}"/>
              </a:ext>
            </a:extLst>
          </p:cNvPr>
          <p:cNvGraphicFramePr>
            <a:graphicFrameLocks noGrp="1"/>
          </p:cNvGraphicFramePr>
          <p:nvPr>
            <p:extLst>
              <p:ext uri="{D42A27DB-BD31-4B8C-83A1-F6EECF244321}">
                <p14:modId xmlns:p14="http://schemas.microsoft.com/office/powerpoint/2010/main" val="4144916761"/>
              </p:ext>
            </p:extLst>
          </p:nvPr>
        </p:nvGraphicFramePr>
        <p:xfrm>
          <a:off x="597568" y="1504950"/>
          <a:ext cx="11012771" cy="3837071"/>
        </p:xfrm>
        <a:graphic>
          <a:graphicData uri="http://schemas.openxmlformats.org/drawingml/2006/table">
            <a:tbl>
              <a:tblPr/>
              <a:tblGrid>
                <a:gridCol w="1308234">
                  <a:extLst>
                    <a:ext uri="{9D8B030D-6E8A-4147-A177-3AD203B41FA5}">
                      <a16:colId xmlns:a16="http://schemas.microsoft.com/office/drawing/2014/main" val="2375803887"/>
                    </a:ext>
                  </a:extLst>
                </a:gridCol>
                <a:gridCol w="2714324">
                  <a:extLst>
                    <a:ext uri="{9D8B030D-6E8A-4147-A177-3AD203B41FA5}">
                      <a16:colId xmlns:a16="http://schemas.microsoft.com/office/drawing/2014/main" val="1687843368"/>
                    </a:ext>
                  </a:extLst>
                </a:gridCol>
                <a:gridCol w="1761423">
                  <a:extLst>
                    <a:ext uri="{9D8B030D-6E8A-4147-A177-3AD203B41FA5}">
                      <a16:colId xmlns:a16="http://schemas.microsoft.com/office/drawing/2014/main" val="3446046910"/>
                    </a:ext>
                  </a:extLst>
                </a:gridCol>
                <a:gridCol w="5228790">
                  <a:extLst>
                    <a:ext uri="{9D8B030D-6E8A-4147-A177-3AD203B41FA5}">
                      <a16:colId xmlns:a16="http://schemas.microsoft.com/office/drawing/2014/main" val="3190528457"/>
                    </a:ext>
                  </a:extLst>
                </a:gridCol>
              </a:tblGrid>
              <a:tr h="335604">
                <a:tc>
                  <a:txBody>
                    <a:bodyPr/>
                    <a:lstStyle/>
                    <a:p>
                      <a:pPr algn="ctr" fontAlgn="ctr"/>
                      <a:r>
                        <a:rPr lang="en-IN" sz="1300" b="0" i="0" u="none" strike="noStrike">
                          <a:solidFill>
                            <a:srgbClr val="FFFFFF"/>
                          </a:solidFill>
                          <a:effectLst/>
                          <a:latin typeface="Calibri" panose="020F0502020204030204" pitchFamily="34" charset="0"/>
                        </a:rPr>
                        <a:t>Type</a:t>
                      </a:r>
                    </a:p>
                  </a:txBody>
                  <a:tcPr marL="5065" marR="5065" marT="5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1300" b="0" i="0" u="none" strike="noStrike">
                          <a:solidFill>
                            <a:srgbClr val="FFFFFF"/>
                          </a:solidFill>
                          <a:effectLst/>
                          <a:latin typeface="Calibri" panose="020F0502020204030204" pitchFamily="34" charset="0"/>
                        </a:rPr>
                        <a:t>Supported Services</a:t>
                      </a:r>
                    </a:p>
                  </a:txBody>
                  <a:tcPr marL="5065" marR="5065" marT="5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1300" b="0" i="0" u="none" strike="noStrike">
                          <a:solidFill>
                            <a:srgbClr val="FFFFFF"/>
                          </a:solidFill>
                          <a:effectLst/>
                          <a:latin typeface="Calibri" panose="020F0502020204030204" pitchFamily="34" charset="0"/>
                        </a:rPr>
                        <a:t>Redundancy Options</a:t>
                      </a:r>
                    </a:p>
                  </a:txBody>
                  <a:tcPr marL="5065" marR="5065" marT="5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tc>
                  <a:txBody>
                    <a:bodyPr/>
                    <a:lstStyle/>
                    <a:p>
                      <a:pPr algn="ctr" fontAlgn="ctr"/>
                      <a:r>
                        <a:rPr lang="en-IN" sz="1300" b="0" i="0" u="none" strike="noStrike">
                          <a:solidFill>
                            <a:srgbClr val="FFFFFF"/>
                          </a:solidFill>
                          <a:effectLst/>
                          <a:latin typeface="Calibri" panose="020F0502020204030204" pitchFamily="34" charset="0"/>
                        </a:rPr>
                        <a:t>Usage</a:t>
                      </a:r>
                    </a:p>
                  </a:txBody>
                  <a:tcPr marL="5065" marR="5065" marT="50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797006524"/>
                  </a:ext>
                </a:extLst>
              </a:tr>
              <a:tr h="886953">
                <a:tc>
                  <a:txBody>
                    <a:bodyPr/>
                    <a:lstStyle/>
                    <a:p>
                      <a:pPr algn="l" fontAlgn="t"/>
                      <a:r>
                        <a:rPr lang="en-IN" sz="1100" b="0" i="0" u="none" strike="noStrike">
                          <a:solidFill>
                            <a:srgbClr val="171717"/>
                          </a:solidFill>
                          <a:effectLst/>
                          <a:latin typeface="Calibri" panose="020F0502020204030204" pitchFamily="34" charset="0"/>
                        </a:rPr>
                        <a:t>Standard general-purpose v2</a:t>
                      </a:r>
                    </a:p>
                  </a:txBody>
                  <a:tcPr marL="5065" marR="5065" marT="506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171717"/>
                          </a:solidFill>
                          <a:effectLst/>
                          <a:latin typeface="Calibri" panose="020F0502020204030204" pitchFamily="34" charset="0"/>
                        </a:rPr>
                        <a:t>Blob Storage (including Data Lake Storage), Queue Storage, Table Storage, and Azure Files</a:t>
                      </a:r>
                    </a:p>
                  </a:txBody>
                  <a:tcPr marL="5065" marR="5065" marT="506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171717"/>
                          </a:solidFill>
                          <a:effectLst/>
                          <a:latin typeface="Calibri" panose="020F0502020204030204" pitchFamily="34" charset="0"/>
                        </a:rPr>
                        <a:t>LRS, GRS, RA-GRS, ZRS, GZRS, RA-GZRS</a:t>
                      </a:r>
                    </a:p>
                  </a:txBody>
                  <a:tcPr marL="5065" marR="5065" marT="506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171717"/>
                          </a:solidFill>
                          <a:effectLst/>
                          <a:latin typeface="Calibri" panose="020F0502020204030204" pitchFamily="34" charset="0"/>
                        </a:rPr>
                        <a:t>Standard storage account type for blobs, file shares, queues, and tables. Recommended for most scenarios using Azure Storage. If you want support for network file system (NFS) in Azure Files, use the premium file shares account type.</a:t>
                      </a:r>
                    </a:p>
                  </a:txBody>
                  <a:tcPr marL="5065" marR="5065" marT="506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9970417"/>
                  </a:ext>
                </a:extLst>
              </a:tr>
              <a:tr h="886953">
                <a:tc>
                  <a:txBody>
                    <a:bodyPr/>
                    <a:lstStyle/>
                    <a:p>
                      <a:pPr algn="l" fontAlgn="t"/>
                      <a:r>
                        <a:rPr lang="en-IN" sz="1100" b="0" i="0" u="none" strike="noStrike">
                          <a:solidFill>
                            <a:srgbClr val="171717"/>
                          </a:solidFill>
                          <a:effectLst/>
                          <a:latin typeface="Calibri" panose="020F0502020204030204" pitchFamily="34" charset="0"/>
                        </a:rPr>
                        <a:t>Premium block blobs</a:t>
                      </a:r>
                    </a:p>
                  </a:txBody>
                  <a:tcPr marL="5065" marR="5065" marT="506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171717"/>
                          </a:solidFill>
                          <a:effectLst/>
                          <a:latin typeface="Calibri" panose="020F0502020204030204" pitchFamily="34" charset="0"/>
                        </a:rPr>
                        <a:t>Blob Storage (including Data Lake Storage)</a:t>
                      </a:r>
                    </a:p>
                  </a:txBody>
                  <a:tcPr marL="5065" marR="5065" marT="506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dirty="0">
                          <a:solidFill>
                            <a:srgbClr val="171717"/>
                          </a:solidFill>
                          <a:effectLst/>
                          <a:latin typeface="Calibri" panose="020F0502020204030204" pitchFamily="34" charset="0"/>
                        </a:rPr>
                        <a:t>LRS, ZRS</a:t>
                      </a:r>
                    </a:p>
                  </a:txBody>
                  <a:tcPr marL="5065" marR="5065" marT="506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171717"/>
                          </a:solidFill>
                          <a:effectLst/>
                          <a:latin typeface="Calibri" panose="020F0502020204030204" pitchFamily="34" charset="0"/>
                        </a:rPr>
                        <a:t>Premium storage account type for block blobs and append blobs. Recommended for scenarios with high transaction rates or that use smaller objects or require consistently low storage latency.</a:t>
                      </a:r>
                    </a:p>
                  </a:txBody>
                  <a:tcPr marL="5065" marR="5065" marT="506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935478"/>
                  </a:ext>
                </a:extLst>
              </a:tr>
              <a:tr h="1182604">
                <a:tc>
                  <a:txBody>
                    <a:bodyPr/>
                    <a:lstStyle/>
                    <a:p>
                      <a:pPr algn="l" fontAlgn="t"/>
                      <a:r>
                        <a:rPr lang="en-IN" sz="1100" b="0" i="0" u="none" strike="noStrike">
                          <a:solidFill>
                            <a:srgbClr val="171717"/>
                          </a:solidFill>
                          <a:effectLst/>
                          <a:latin typeface="Calibri" panose="020F0502020204030204" pitchFamily="34" charset="0"/>
                        </a:rPr>
                        <a:t>Premium file shares</a:t>
                      </a:r>
                    </a:p>
                  </a:txBody>
                  <a:tcPr marL="5065" marR="5065" marT="506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171717"/>
                          </a:solidFill>
                          <a:effectLst/>
                          <a:latin typeface="Calibri" panose="020F0502020204030204" pitchFamily="34" charset="0"/>
                        </a:rPr>
                        <a:t>Azure Files</a:t>
                      </a:r>
                    </a:p>
                  </a:txBody>
                  <a:tcPr marL="5065" marR="5065" marT="506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171717"/>
                          </a:solidFill>
                          <a:effectLst/>
                          <a:latin typeface="Calibri" panose="020F0502020204030204" pitchFamily="34" charset="0"/>
                        </a:rPr>
                        <a:t>LRS, ZRS</a:t>
                      </a:r>
                    </a:p>
                  </a:txBody>
                  <a:tcPr marL="5065" marR="5065" marT="506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a:solidFill>
                            <a:srgbClr val="171717"/>
                          </a:solidFill>
                          <a:effectLst/>
                          <a:latin typeface="Calibri" panose="020F0502020204030204" pitchFamily="34" charset="0"/>
                        </a:rPr>
                        <a:t>Premium storage account type for file shares only. Recommended for enterprise or high-performance scale applications. Use this account type if you want a storage account that supports both Server Message Block (SMB) and NFS file shares.</a:t>
                      </a:r>
                    </a:p>
                  </a:txBody>
                  <a:tcPr marL="5065" marR="5065" marT="506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9845407"/>
                  </a:ext>
                </a:extLst>
              </a:tr>
              <a:tr h="544957">
                <a:tc>
                  <a:txBody>
                    <a:bodyPr/>
                    <a:lstStyle/>
                    <a:p>
                      <a:pPr algn="l" fontAlgn="t"/>
                      <a:r>
                        <a:rPr lang="en-IN" sz="1100" b="0" i="0" u="none" strike="noStrike">
                          <a:solidFill>
                            <a:srgbClr val="171717"/>
                          </a:solidFill>
                          <a:effectLst/>
                          <a:latin typeface="Calibri" panose="020F0502020204030204" pitchFamily="34" charset="0"/>
                        </a:rPr>
                        <a:t>Premium page blobs</a:t>
                      </a:r>
                    </a:p>
                  </a:txBody>
                  <a:tcPr marL="5065" marR="5065" marT="506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171717"/>
                          </a:solidFill>
                          <a:effectLst/>
                          <a:latin typeface="Calibri" panose="020F0502020204030204" pitchFamily="34" charset="0"/>
                        </a:rPr>
                        <a:t>Page blobs only</a:t>
                      </a:r>
                    </a:p>
                  </a:txBody>
                  <a:tcPr marL="5065" marR="5065" marT="506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100" b="0" i="0" u="none" strike="noStrike">
                          <a:solidFill>
                            <a:srgbClr val="171717"/>
                          </a:solidFill>
                          <a:effectLst/>
                          <a:latin typeface="Calibri" panose="020F0502020204030204" pitchFamily="34" charset="0"/>
                        </a:rPr>
                        <a:t>LRS</a:t>
                      </a:r>
                    </a:p>
                  </a:txBody>
                  <a:tcPr marL="5065" marR="5065" marT="506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1100" b="0" i="0" u="none" strike="noStrike" dirty="0">
                          <a:solidFill>
                            <a:srgbClr val="171717"/>
                          </a:solidFill>
                          <a:effectLst/>
                          <a:latin typeface="Calibri" panose="020F0502020204030204" pitchFamily="34" charset="0"/>
                        </a:rPr>
                        <a:t>Premium storage account type for page blobs only.</a:t>
                      </a:r>
                    </a:p>
                  </a:txBody>
                  <a:tcPr marL="5065" marR="5065" marT="506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2950249"/>
                  </a:ext>
                </a:extLst>
              </a:tr>
            </a:tbl>
          </a:graphicData>
        </a:graphic>
      </p:graphicFrame>
    </p:spTree>
    <p:extLst>
      <p:ext uri="{BB962C8B-B14F-4D97-AF65-F5344CB8AC3E}">
        <p14:creationId xmlns:p14="http://schemas.microsoft.com/office/powerpoint/2010/main" val="126130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3676</TotalTime>
  <Words>3801</Words>
  <Application>Microsoft Office PowerPoint</Application>
  <PresentationFormat>Widescreen</PresentationFormat>
  <Paragraphs>244</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-apple-system</vt:lpstr>
      <vt:lpstr>Arial</vt:lpstr>
      <vt:lpstr>Calibri</vt:lpstr>
      <vt:lpstr>Calibri Light</vt:lpstr>
      <vt:lpstr>SFMono-Regular</vt:lpstr>
      <vt:lpstr>Office Theme</vt:lpstr>
      <vt:lpstr>Azure Storage Accounts</vt:lpstr>
      <vt:lpstr>Azure Storage Accounts</vt:lpstr>
      <vt:lpstr>Azure Storage Accounts Redundancy</vt:lpstr>
      <vt:lpstr>Azure Storage Accounts Redundancy</vt:lpstr>
      <vt:lpstr>Azure Storage Accounts Redundancy</vt:lpstr>
      <vt:lpstr>SLA</vt:lpstr>
      <vt:lpstr>Azure Storage Accounts Redundancy</vt:lpstr>
      <vt:lpstr>Azure Storage Accounts Endpoints</vt:lpstr>
      <vt:lpstr>Azure Storage Accounts Types</vt:lpstr>
      <vt:lpstr>Azure Storage Blobs</vt:lpstr>
      <vt:lpstr>Azure Storage Accounts- Blob Storage</vt:lpstr>
      <vt:lpstr>Azure Blob Types</vt:lpstr>
      <vt:lpstr>Azure Storage – SAS Tokens</vt:lpstr>
      <vt:lpstr>Azure Storage – SAS Tokens</vt:lpstr>
      <vt:lpstr>Azure Storage – SAS Tokens</vt:lpstr>
      <vt:lpstr>Azure Storage Blob Pricing</vt:lpstr>
      <vt:lpstr>Azure Storage Blob Lifecycle Management</vt:lpstr>
      <vt:lpstr>Azure Storage Security</vt:lpstr>
      <vt:lpstr>Azure Storage Blob Replication</vt:lpstr>
      <vt:lpstr>Azure Storage Blob Upload Tools</vt:lpstr>
      <vt:lpstr>Azure Storage – Import/Export</vt:lpstr>
      <vt:lpstr>Azure Storage – AzCopy</vt:lpstr>
      <vt:lpstr>Azure Storage – Access Policy</vt:lpstr>
      <vt:lpstr>Azure Storage – Lease</vt:lpstr>
      <vt:lpstr>Azure Storage – File Shares </vt:lpstr>
      <vt:lpstr>Azure File Share Vs Blobs</vt:lpstr>
      <vt:lpstr>Azure File Share Snapshots</vt:lpstr>
      <vt:lpstr>Azure Storage – File Shares- File Sync</vt:lpstr>
      <vt:lpstr>Azure Storage – File Shares- File Sync</vt:lpstr>
      <vt:lpstr>Azure Storage – File Shares- File Sync</vt:lpstr>
      <vt:lpstr>Azure Storage – File Shares </vt:lpstr>
      <vt:lpstr>Azure Storage – Storage Explorer</vt:lpstr>
      <vt:lpstr>Azure Data Lake Storage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dc:title>
  <dc:creator>phanindra vedula</dc:creator>
  <cp:lastModifiedBy>phanindra vedula</cp:lastModifiedBy>
  <cp:revision>240</cp:revision>
  <dcterms:created xsi:type="dcterms:W3CDTF">2022-07-11T01:53:19Z</dcterms:created>
  <dcterms:modified xsi:type="dcterms:W3CDTF">2022-07-28T14:17:29Z</dcterms:modified>
</cp:coreProperties>
</file>