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77" r:id="rId4"/>
    <p:sldId id="261" r:id="rId5"/>
    <p:sldId id="378" r:id="rId6"/>
    <p:sldId id="262" r:id="rId7"/>
    <p:sldId id="264" r:id="rId8"/>
    <p:sldId id="263" r:id="rId9"/>
    <p:sldId id="266" r:id="rId10"/>
    <p:sldId id="279" r:id="rId11"/>
    <p:sldId id="265" r:id="rId12"/>
    <p:sldId id="267" r:id="rId13"/>
    <p:sldId id="280" r:id="rId14"/>
    <p:sldId id="282" r:id="rId15"/>
    <p:sldId id="465" r:id="rId16"/>
    <p:sldId id="466" r:id="rId17"/>
    <p:sldId id="467" r:id="rId18"/>
    <p:sldId id="468" r:id="rId19"/>
    <p:sldId id="469" r:id="rId20"/>
    <p:sldId id="470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471" r:id="rId29"/>
    <p:sldId id="342" r:id="rId30"/>
    <p:sldId id="3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0D0F-909D-6C29-27A9-75708650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CB42F-03B1-D601-2578-48CBD4E72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4225-84BD-6A5E-5005-5A902484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3024-B5BD-C6D0-A3B3-CE533C21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7BFC-E6A4-1553-FEB5-835900D2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4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5DA6-042C-9C9F-FC65-D0450D54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0D089-9B39-C1AE-9483-0144D6AE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CFD8-C351-5823-1EDB-34660682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B205-4135-0F34-529D-66457857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2504-3B4F-D3E8-7170-8A7D25EF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4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B5039-82B5-C17E-A234-A07A7539B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11106-0FF3-BF10-3CCA-E20F07CB8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DE9C-20E4-CE1B-4EE9-EAC9D0B1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75F0-603F-58D1-ACD3-F932CD1F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3ECF-0EE0-F3C9-A2A5-7ADBC95A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6C2-9ED8-2FA0-7F36-90099DE3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7A86-D75A-AC8B-E18E-7B7D1CBF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B37E-EF07-AF8A-2D94-A16EA949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ADF0-1E54-D6AF-B4C0-82FC1582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6696-AEE6-8872-99AE-B75BE272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9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0B8F-B642-52FA-A820-8710FC1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F4B03-AF49-0EBC-BA84-AAA6E704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8C99-4149-3EAF-87A7-683D9C4B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1B1E-B632-B073-9EBA-7E4BE043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8E47-4C14-5C6B-D718-0E7AEF11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20D1-020C-724C-FDAE-5D9D08A4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F524-0B9C-9717-8481-DB898931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9B649-847D-F4D4-BA24-E333B63E9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CE02-192A-F15C-24AA-61AFC7B3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EB-0F8F-B13F-F1FC-82815E63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23EBF-023B-5721-659E-150A547A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6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DCA-F89D-F04A-83FA-65D5B7C0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BE88-8EBB-DC58-33C4-DFF7B6F8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75164-1C77-761A-8F7C-9B2D6AA1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83EBF-784F-76EE-579B-0BB6E6B8B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3EA13-81EE-8EE4-D32F-3E1BABF51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3914-F828-A44A-F82F-AB4B1613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0EDC-A6ED-9021-F7F4-CA1F7EE9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33D02-89A1-4054-9526-DC701BDA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FD0A-ADBA-BB3F-F5EC-D209F8FE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B31C6-3337-1CD9-D3BC-1695668A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3410C-F239-EFF1-BAC5-65B9EF16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4EA5-CCE1-3FD2-563E-9A17A3A3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0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6B074-2A26-FAA3-FFB0-9350909E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C8A9E-4914-B1F2-9ACF-13910B4F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1CA6-2967-EDBF-D9A8-85A958C5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1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970E-9995-23E7-6405-48FCF596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F708-DC4A-51C4-F682-AD21D9FB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700BA-C06B-0694-C6FA-8396A798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217F0-6FA7-56BC-3310-44B05C53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6A33-E7B9-4F35-E334-FAE73E05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DA23D-F92D-9936-4919-06946B6C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9517-9AD0-EB52-8153-E77C8FC1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D99AC-9204-87C5-42B2-AC191DC7E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D6B45-D8CA-F812-9AFF-FE1A1714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21EEB-6E72-4B02-7ACF-51392A1B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82B1-E0DF-EB7A-AF12-3744EAB0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97EC4-2EB4-A532-50B0-1671F7A9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2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6A970-260C-B450-E45F-65141173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8218-3F10-076D-0A7E-07AB44091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67BB-8229-A7E8-6224-C4D003FAD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F85A-4C56-442A-8518-23016D49F753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4641-862F-3F01-E271-42BB39403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4BA4-48FC-1015-B018-17655DABA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AF03F-20C3-4C04-AF36-55480A09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BE8-A6D2-02CE-2AAE-47AA8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810" y="1584959"/>
            <a:ext cx="9086429" cy="154015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to IT</a:t>
            </a:r>
            <a:endParaRPr lang="en-IN" sz="44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1939C-91D0-D8A1-05AE-0D3639C55136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zure logo">
            <a:extLst>
              <a:ext uri="{FF2B5EF4-FFF2-40B4-BE49-F238E27FC236}">
                <a16:creationId xmlns:a16="http://schemas.microsoft.com/office/drawing/2014/main" id="{910473B6-874A-7728-6F4D-3547A7FA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884AD5-B860-5484-8BDA-2F35C12C1177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923E8E69-C830-1710-9B34-7A660E881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9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DDE14E-5BE6-AF2B-ACCB-E9A58CC020AC}"/>
              </a:ext>
            </a:extLst>
          </p:cNvPr>
          <p:cNvSpPr/>
          <p:nvPr/>
        </p:nvSpPr>
        <p:spPr>
          <a:xfrm>
            <a:off x="5059681" y="1187983"/>
            <a:ext cx="6957060" cy="4507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 is On Premise 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puter, engineer, laptop, user, working icon - Download on Iconfinder">
            <a:extLst>
              <a:ext uri="{FF2B5EF4-FFF2-40B4-BE49-F238E27FC236}">
                <a16:creationId xmlns:a16="http://schemas.microsoft.com/office/drawing/2014/main" id="{E7A984A0-0FD3-787B-AD62-4786495AE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19" y="1596392"/>
            <a:ext cx="1528762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B6FED-DA13-D8F9-5E14-7AD1ADFF4EBD}"/>
              </a:ext>
            </a:extLst>
          </p:cNvPr>
          <p:cNvSpPr txBox="1"/>
          <p:nvPr/>
        </p:nvSpPr>
        <p:spPr>
          <a:xfrm>
            <a:off x="1992239" y="3263329"/>
            <a:ext cx="244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https://www.irctc.co.in/</a:t>
            </a:r>
          </a:p>
        </p:txBody>
      </p:sp>
      <p:pic>
        <p:nvPicPr>
          <p:cNvPr id="1032" name="Picture 8" descr="Server - Free technology icons">
            <a:extLst>
              <a:ext uri="{FF2B5EF4-FFF2-40B4-BE49-F238E27FC236}">
                <a16:creationId xmlns:a16="http://schemas.microsoft.com/office/drawing/2014/main" id="{F2CF1FC0-1E0D-9223-1EEB-708F7DE6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45" y="1576764"/>
            <a:ext cx="963930" cy="9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Server - Free technology icons">
            <a:extLst>
              <a:ext uri="{FF2B5EF4-FFF2-40B4-BE49-F238E27FC236}">
                <a16:creationId xmlns:a16="http://schemas.microsoft.com/office/drawing/2014/main" id="{8B6AB11A-A90C-9834-B65A-F08B5776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45" y="3029644"/>
            <a:ext cx="963930" cy="9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Server - Free technology icons">
            <a:extLst>
              <a:ext uri="{FF2B5EF4-FFF2-40B4-BE49-F238E27FC236}">
                <a16:creationId xmlns:a16="http://schemas.microsoft.com/office/drawing/2014/main" id="{02D8AA71-3FA2-B120-E967-000815D0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45" y="4515067"/>
            <a:ext cx="963930" cy="9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omputer, engineer, laptop, user, working icon - Download on Iconfinder">
            <a:extLst>
              <a:ext uri="{FF2B5EF4-FFF2-40B4-BE49-F238E27FC236}">
                <a16:creationId xmlns:a16="http://schemas.microsoft.com/office/drawing/2014/main" id="{B4AAEB28-96FC-3CF9-1B32-098C288F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19" y="3638393"/>
            <a:ext cx="1528762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thernet Switch Icon stock vector. Illustration of broadband - 220397573">
            <a:extLst>
              <a:ext uri="{FF2B5EF4-FFF2-40B4-BE49-F238E27FC236}">
                <a16:creationId xmlns:a16="http://schemas.microsoft.com/office/drawing/2014/main" id="{398E84A9-8D1E-2644-A72B-95EAD7203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3689" r="7396" b="36015"/>
          <a:stretch/>
        </p:blipFill>
        <p:spPr bwMode="auto">
          <a:xfrm>
            <a:off x="8567809" y="3274308"/>
            <a:ext cx="963931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7B843E-BC1A-B2FD-0276-FA16732B6E0E}"/>
              </a:ext>
            </a:extLst>
          </p:cNvPr>
          <p:cNvSpPr txBox="1"/>
          <p:nvPr/>
        </p:nvSpPr>
        <p:spPr>
          <a:xfrm>
            <a:off x="9055489" y="1263702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IRCTC Data Centre</a:t>
            </a:r>
          </a:p>
        </p:txBody>
      </p:sp>
      <p:pic>
        <p:nvPicPr>
          <p:cNvPr id="1036" name="Picture 12" descr="Router | Cisco Network Topology Icons 3015">
            <a:extLst>
              <a:ext uri="{FF2B5EF4-FFF2-40B4-BE49-F238E27FC236}">
                <a16:creationId xmlns:a16="http://schemas.microsoft.com/office/drawing/2014/main" id="{8F5201F8-EBB4-F44F-AC8D-9E2460325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680" y="3255825"/>
            <a:ext cx="706603" cy="4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rver, Firewall icon">
            <a:extLst>
              <a:ext uri="{FF2B5EF4-FFF2-40B4-BE49-F238E27FC236}">
                <a16:creationId xmlns:a16="http://schemas.microsoft.com/office/drawing/2014/main" id="{B6C5F3D5-3762-4A40-454A-5F62A81A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71" y="3083560"/>
            <a:ext cx="827722" cy="82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E70B74-504C-C4D4-68AA-14CC4C64ABC9}"/>
              </a:ext>
            </a:extLst>
          </p:cNvPr>
          <p:cNvCxnSpPr>
            <a:stCxn id="3" idx="3"/>
            <a:endCxn id="1038" idx="1"/>
          </p:cNvCxnSpPr>
          <p:nvPr/>
        </p:nvCxnSpPr>
        <p:spPr>
          <a:xfrm>
            <a:off x="2519681" y="2360773"/>
            <a:ext cx="2843090" cy="113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DE22A4-71CE-29DB-D4CD-BD6DA278D83F}"/>
              </a:ext>
            </a:extLst>
          </p:cNvPr>
          <p:cNvCxnSpPr>
            <a:stCxn id="19" idx="3"/>
            <a:endCxn id="1038" idx="1"/>
          </p:cNvCxnSpPr>
          <p:nvPr/>
        </p:nvCxnSpPr>
        <p:spPr>
          <a:xfrm flipV="1">
            <a:off x="2519681" y="3497421"/>
            <a:ext cx="2843090" cy="90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A56C23-3925-2B41-AA03-C2B9CABD3D0A}"/>
              </a:ext>
            </a:extLst>
          </p:cNvPr>
          <p:cNvCxnSpPr>
            <a:stCxn id="1038" idx="3"/>
            <a:endCxn id="1036" idx="1"/>
          </p:cNvCxnSpPr>
          <p:nvPr/>
        </p:nvCxnSpPr>
        <p:spPr>
          <a:xfrm>
            <a:off x="6190493" y="3497421"/>
            <a:ext cx="84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7EA238-18CF-8F6D-BD01-35D0DDE8E4D2}"/>
              </a:ext>
            </a:extLst>
          </p:cNvPr>
          <p:cNvCxnSpPr>
            <a:stCxn id="1036" idx="3"/>
            <a:endCxn id="1034" idx="1"/>
          </p:cNvCxnSpPr>
          <p:nvPr/>
        </p:nvCxnSpPr>
        <p:spPr>
          <a:xfrm>
            <a:off x="7745283" y="3497421"/>
            <a:ext cx="822526" cy="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466E30-4A82-4D44-B9D5-4405B4E85674}"/>
              </a:ext>
            </a:extLst>
          </p:cNvPr>
          <p:cNvCxnSpPr>
            <a:stCxn id="1034" idx="3"/>
            <a:endCxn id="1032" idx="1"/>
          </p:cNvCxnSpPr>
          <p:nvPr/>
        </p:nvCxnSpPr>
        <p:spPr>
          <a:xfrm flipV="1">
            <a:off x="9531740" y="2058729"/>
            <a:ext cx="1342705" cy="144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256B55-E749-93A6-1CB0-F7A95D54FABB}"/>
              </a:ext>
            </a:extLst>
          </p:cNvPr>
          <p:cNvCxnSpPr>
            <a:stCxn id="1034" idx="3"/>
            <a:endCxn id="17" idx="1"/>
          </p:cNvCxnSpPr>
          <p:nvPr/>
        </p:nvCxnSpPr>
        <p:spPr>
          <a:xfrm>
            <a:off x="9531740" y="3507076"/>
            <a:ext cx="1342705" cy="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A1ED40-01C5-76F1-2D6D-42FE6506937B}"/>
              </a:ext>
            </a:extLst>
          </p:cNvPr>
          <p:cNvCxnSpPr>
            <a:stCxn id="1034" idx="3"/>
            <a:endCxn id="18" idx="1"/>
          </p:cNvCxnSpPr>
          <p:nvPr/>
        </p:nvCxnSpPr>
        <p:spPr>
          <a:xfrm>
            <a:off x="9531740" y="3507076"/>
            <a:ext cx="1342705" cy="14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5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 is Virtual 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rtual Machine or Physical Server - Actus Digital">
            <a:extLst>
              <a:ext uri="{FF2B5EF4-FFF2-40B4-BE49-F238E27FC236}">
                <a16:creationId xmlns:a16="http://schemas.microsoft.com/office/drawing/2014/main" id="{1CB64431-FADE-5555-BCC2-8894EBF9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70" y="921633"/>
            <a:ext cx="7688155" cy="28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at is a Virtual Machine? An Introduction to Azure Virtual Machines">
            <a:extLst>
              <a:ext uri="{FF2B5EF4-FFF2-40B4-BE49-F238E27FC236}">
                <a16:creationId xmlns:a16="http://schemas.microsoft.com/office/drawing/2014/main" id="{D84E7636-E9E8-CBE6-ECB5-3AA2C730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93" y="3690075"/>
            <a:ext cx="3362325" cy="233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0958365-3FE1-CC48-15BC-6090B72663AC}"/>
              </a:ext>
            </a:extLst>
          </p:cNvPr>
          <p:cNvGrpSpPr/>
          <p:nvPr/>
        </p:nvGrpSpPr>
        <p:grpSpPr>
          <a:xfrm>
            <a:off x="994662" y="3621781"/>
            <a:ext cx="2515785" cy="2337378"/>
            <a:chOff x="8563862" y="3621781"/>
            <a:chExt cx="2515785" cy="2337378"/>
          </a:xfrm>
        </p:grpSpPr>
        <p:pic>
          <p:nvPicPr>
            <p:cNvPr id="5130" name="Picture 10" descr="VMware ESXi VMware vSphere Hypervisor Computer Servers, hardware, angle,  electronics, technology png | PNGWing">
              <a:extLst>
                <a:ext uri="{FF2B5EF4-FFF2-40B4-BE49-F238E27FC236}">
                  <a16:creationId xmlns:a16="http://schemas.microsoft.com/office/drawing/2014/main" id="{739DEDAE-D257-1958-E1D2-A2561E6A17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4" t="1520" r="20573"/>
            <a:stretch/>
          </p:blipFill>
          <p:spPr bwMode="auto">
            <a:xfrm>
              <a:off x="8563862" y="3621781"/>
              <a:ext cx="2515785" cy="233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78D04-2BE2-D420-5009-936ED52C3BB4}"/>
                </a:ext>
              </a:extLst>
            </p:cNvPr>
            <p:cNvSpPr/>
            <p:nvPr/>
          </p:nvSpPr>
          <p:spPr>
            <a:xfrm rot="1586408">
              <a:off x="8736490" y="4754398"/>
              <a:ext cx="1090766" cy="231529"/>
            </a:xfrm>
            <a:prstGeom prst="rect">
              <a:avLst/>
            </a:prstGeom>
            <a:solidFill>
              <a:srgbClr val="76BCFF"/>
            </a:solidFill>
            <a:ln>
              <a:solidFill>
                <a:srgbClr val="75B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Hypervisor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D1B93F-3406-181E-0667-E679C74BB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8" r="1592" b="25431"/>
          <a:stretch/>
        </p:blipFill>
        <p:spPr bwMode="auto">
          <a:xfrm>
            <a:off x="1015322" y="1491956"/>
            <a:ext cx="2109009" cy="14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ear Application Icon from Human Resources Outline Collection. Thin Line Application  Icon Isolated on White Background. Stock Vector - Illustration of  information, outline: 140060472">
            <a:extLst>
              <a:ext uri="{FF2B5EF4-FFF2-40B4-BE49-F238E27FC236}">
                <a16:creationId xmlns:a16="http://schemas.microsoft.com/office/drawing/2014/main" id="{D1FC9F6E-4A85-AFFD-88DB-E183BAC11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t="17763" r="19025" b="34401"/>
          <a:stretch/>
        </p:blipFill>
        <p:spPr bwMode="auto">
          <a:xfrm>
            <a:off x="295275" y="1244789"/>
            <a:ext cx="976102" cy="79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base - Free technology icons">
            <a:extLst>
              <a:ext uri="{FF2B5EF4-FFF2-40B4-BE49-F238E27FC236}">
                <a16:creationId xmlns:a16="http://schemas.microsoft.com/office/drawing/2014/main" id="{B40161DB-9A05-2711-B537-A04C447FD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42" y="1153495"/>
            <a:ext cx="793108" cy="79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S icon web server Vector Icons free download in SVG, PNG Format">
            <a:extLst>
              <a:ext uri="{FF2B5EF4-FFF2-40B4-BE49-F238E27FC236}">
                <a16:creationId xmlns:a16="http://schemas.microsoft.com/office/drawing/2014/main" id="{2C89D655-8119-3117-C68A-F4CB13AE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0" y="2259636"/>
            <a:ext cx="723263" cy="72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0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 is Virtual 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AB2275-4220-4B13-DDCB-EFAA3EA4DF7E}"/>
              </a:ext>
            </a:extLst>
          </p:cNvPr>
          <p:cNvSpPr txBox="1"/>
          <p:nvPr/>
        </p:nvSpPr>
        <p:spPr>
          <a:xfrm>
            <a:off x="6766560" y="1355636"/>
            <a:ext cx="46837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A virtual machine (VM) is a virtual environment that functions as a virtual computer system with its own CPU, memory, network interface, and storage, created on a physical hardware 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RedHatTex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Software called a hypervisor separates the machine’s resources from the hardware and provisions them appropriately so they can be used by the VM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RedHatTex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The hypervisor treats compute resources—like CPU, memory, and storage—as a pool of resources that can easily be relocated between existing guests or to new virtual machines.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D9EFE-5720-102F-6F33-4DEB50DF6239}"/>
              </a:ext>
            </a:extLst>
          </p:cNvPr>
          <p:cNvSpPr/>
          <p:nvPr/>
        </p:nvSpPr>
        <p:spPr>
          <a:xfrm>
            <a:off x="2957689" y="4131733"/>
            <a:ext cx="1535289" cy="142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AAAE02-C71E-3999-BB56-082F8901AB35}"/>
              </a:ext>
            </a:extLst>
          </p:cNvPr>
          <p:cNvGrpSpPr/>
          <p:nvPr/>
        </p:nvGrpSpPr>
        <p:grpSpPr>
          <a:xfrm>
            <a:off x="294640" y="1019043"/>
            <a:ext cx="6360160" cy="5048377"/>
            <a:chOff x="294640" y="1019043"/>
            <a:chExt cx="6360160" cy="5048377"/>
          </a:xfrm>
        </p:grpSpPr>
        <p:pic>
          <p:nvPicPr>
            <p:cNvPr id="5122" name="Picture 2" descr="What is a Virtual Machine and Why Use It?">
              <a:extLst>
                <a:ext uri="{FF2B5EF4-FFF2-40B4-BE49-F238E27FC236}">
                  <a16:creationId xmlns:a16="http://schemas.microsoft.com/office/drawing/2014/main" id="{9C4C1D4D-F74A-8C10-2662-0B6BC8E9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40" y="1019043"/>
              <a:ext cx="6360160" cy="504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 descr="Container vs VM (Virtual Machine) - Know the Difference">
              <a:extLst>
                <a:ext uri="{FF2B5EF4-FFF2-40B4-BE49-F238E27FC236}">
                  <a16:creationId xmlns:a16="http://schemas.microsoft.com/office/drawing/2014/main" id="{CF98EA81-9A02-B15A-74B4-F0D63689D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949" y="4041422"/>
              <a:ext cx="1694029" cy="1512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66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Enabling Virtualization in Laptop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D6B13-363A-D0E1-F451-FFA70CBF7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186" y="2079991"/>
            <a:ext cx="4990883" cy="3691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450F3-B1DF-CDF2-B376-1FD85D847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373" y="987505"/>
            <a:ext cx="4011027" cy="4882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255FE-8E4C-C38F-9F01-C2F1DE3696EC}"/>
              </a:ext>
            </a:extLst>
          </p:cNvPr>
          <p:cNvSpPr txBox="1"/>
          <p:nvPr/>
        </p:nvSpPr>
        <p:spPr>
          <a:xfrm>
            <a:off x="704468" y="1276170"/>
            <a:ext cx="663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enable virtualization in BIOS for &lt;your laptop model name&gt;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14775-4EA7-1E54-2D9D-A67858F3E847}"/>
              </a:ext>
            </a:extLst>
          </p:cNvPr>
          <p:cNvSpPr txBox="1"/>
          <p:nvPr/>
        </p:nvSpPr>
        <p:spPr>
          <a:xfrm>
            <a:off x="250308" y="6262930"/>
            <a:ext cx="1099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Download the following Centos OS image – 10GB- http://ftp.iij.ad.jp/pub/linux/centos-vault/8.5.2111/isos/x86_64/</a:t>
            </a:r>
          </a:p>
        </p:txBody>
      </p:sp>
    </p:spTree>
    <p:extLst>
      <p:ext uri="{BB962C8B-B14F-4D97-AF65-F5344CB8AC3E}">
        <p14:creationId xmlns:p14="http://schemas.microsoft.com/office/powerpoint/2010/main" val="23403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BE8-A6D2-02CE-2AAE-47AA8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810" y="1584959"/>
            <a:ext cx="9086429" cy="154015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Linux Fundamentals</a:t>
            </a:r>
            <a:endParaRPr lang="en-IN" sz="44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1939C-91D0-D8A1-05AE-0D3639C55136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zure logo">
            <a:extLst>
              <a:ext uri="{FF2B5EF4-FFF2-40B4-BE49-F238E27FC236}">
                <a16:creationId xmlns:a16="http://schemas.microsoft.com/office/drawing/2014/main" id="{910473B6-874A-7728-6F4D-3547A7FA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884AD5-B860-5484-8BDA-2F35C12C1177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923E8E69-C830-1710-9B34-7A660E881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58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Booting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CE6AB-0131-9143-6E34-DAB1D1D28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980829"/>
            <a:ext cx="5914750" cy="4960232"/>
          </a:xfrm>
          <a:prstGeom prst="rect">
            <a:avLst/>
          </a:prstGeom>
        </p:spPr>
      </p:pic>
      <p:pic>
        <p:nvPicPr>
          <p:cNvPr id="11" name="Picture 10" descr="Mouse Cursor">
            <a:extLst>
              <a:ext uri="{FF2B5EF4-FFF2-40B4-BE49-F238E27FC236}">
                <a16:creationId xmlns:a16="http://schemas.microsoft.com/office/drawing/2014/main" id="{7143DD36-601E-9A53-5B85-451E38AA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54" y="2283819"/>
            <a:ext cx="676026" cy="3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7120AB-09A0-A037-519D-C4A937DD2830}"/>
              </a:ext>
            </a:extLst>
          </p:cNvPr>
          <p:cNvSpPr txBox="1"/>
          <p:nvPr/>
        </p:nvSpPr>
        <p:spPr>
          <a:xfrm>
            <a:off x="579825" y="4145503"/>
            <a:ext cx="117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A691D-EA11-A38F-63AC-242BC771CDCF}"/>
              </a:ext>
            </a:extLst>
          </p:cNvPr>
          <p:cNvSpPr txBox="1"/>
          <p:nvPr/>
        </p:nvSpPr>
        <p:spPr>
          <a:xfrm>
            <a:off x="579825" y="4607604"/>
            <a:ext cx="436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on Create a New Virtual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64887-2AFF-6067-C569-D5DEF71A7C74}"/>
              </a:ext>
            </a:extLst>
          </p:cNvPr>
          <p:cNvSpPr txBox="1"/>
          <p:nvPr/>
        </p:nvSpPr>
        <p:spPr>
          <a:xfrm>
            <a:off x="97585" y="2369645"/>
            <a:ext cx="45252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Download VMWare workstation for windows-</a:t>
            </a:r>
          </a:p>
          <a:p>
            <a:r>
              <a:rPr lang="en-IN" dirty="0"/>
              <a:t>https://www.vmware.com/in/products/workstation-player/workstation-player-evaluation.html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FDF6B5-72B5-979C-178A-434E51F2CEF4}"/>
              </a:ext>
            </a:extLst>
          </p:cNvPr>
          <p:cNvSpPr txBox="1"/>
          <p:nvPr/>
        </p:nvSpPr>
        <p:spPr>
          <a:xfrm>
            <a:off x="97585" y="927416"/>
            <a:ext cx="617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Download the following Centos OS image – 10GB-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http://ftp.iij.ad.jp/pub/linux/centos-vault/8.5.2111/isos/x86_64/</a:t>
            </a:r>
          </a:p>
        </p:txBody>
      </p:sp>
    </p:spTree>
    <p:extLst>
      <p:ext uri="{BB962C8B-B14F-4D97-AF65-F5344CB8AC3E}">
        <p14:creationId xmlns:p14="http://schemas.microsoft.com/office/powerpoint/2010/main" val="332960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Booting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7120AB-09A0-A037-519D-C4A937DD2830}"/>
              </a:ext>
            </a:extLst>
          </p:cNvPr>
          <p:cNvSpPr txBox="1"/>
          <p:nvPr/>
        </p:nvSpPr>
        <p:spPr>
          <a:xfrm>
            <a:off x="508705" y="1341343"/>
            <a:ext cx="117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A691D-EA11-A38F-63AC-242BC771CDCF}"/>
              </a:ext>
            </a:extLst>
          </p:cNvPr>
          <p:cNvSpPr txBox="1"/>
          <p:nvPr/>
        </p:nvSpPr>
        <p:spPr>
          <a:xfrm>
            <a:off x="508705" y="1803444"/>
            <a:ext cx="436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 and select the ISO image that you downloaded and click on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A6B4C-51A0-9352-E904-DBC0385CC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38" y="898841"/>
            <a:ext cx="7211431" cy="5963482"/>
          </a:xfrm>
          <a:prstGeom prst="rect">
            <a:avLst/>
          </a:prstGeom>
        </p:spPr>
      </p:pic>
      <p:pic>
        <p:nvPicPr>
          <p:cNvPr id="11" name="Picture 10" descr="Mouse Cursor">
            <a:extLst>
              <a:ext uri="{FF2B5EF4-FFF2-40B4-BE49-F238E27FC236}">
                <a16:creationId xmlns:a16="http://schemas.microsoft.com/office/drawing/2014/main" id="{7143DD36-601E-9A53-5B85-451E38AA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74" y="5486813"/>
            <a:ext cx="676026" cy="3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9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Booting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7120AB-09A0-A037-519D-C4A937DD2830}"/>
              </a:ext>
            </a:extLst>
          </p:cNvPr>
          <p:cNvSpPr txBox="1"/>
          <p:nvPr/>
        </p:nvSpPr>
        <p:spPr>
          <a:xfrm>
            <a:off x="508705" y="1341343"/>
            <a:ext cx="117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STEP-3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A691D-EA11-A38F-63AC-242BC771CDCF}"/>
              </a:ext>
            </a:extLst>
          </p:cNvPr>
          <p:cNvSpPr txBox="1"/>
          <p:nvPr/>
        </p:nvSpPr>
        <p:spPr>
          <a:xfrm>
            <a:off x="508705" y="1803444"/>
            <a:ext cx="436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lang="en-IN" dirty="0" err="1">
                <a:solidFill>
                  <a:prstClr val="black"/>
                </a:solidFill>
                <a:latin typeface="Calibri" panose="020F0502020204030204"/>
              </a:rPr>
              <a:t>ive</a:t>
            </a: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 some username and password, this password is going to be same as root password.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59BBC7-38CF-6505-04D9-0EDB5A491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21" y="884991"/>
            <a:ext cx="7192379" cy="5973009"/>
          </a:xfrm>
          <a:prstGeom prst="rect">
            <a:avLst/>
          </a:prstGeom>
        </p:spPr>
      </p:pic>
      <p:pic>
        <p:nvPicPr>
          <p:cNvPr id="11" name="Picture 10" descr="Mouse Cursor">
            <a:extLst>
              <a:ext uri="{FF2B5EF4-FFF2-40B4-BE49-F238E27FC236}">
                <a16:creationId xmlns:a16="http://schemas.microsoft.com/office/drawing/2014/main" id="{7143DD36-601E-9A53-5B85-451E38AA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34" y="5554652"/>
            <a:ext cx="676026" cy="3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2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Booting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7120AB-09A0-A037-519D-C4A937DD2830}"/>
              </a:ext>
            </a:extLst>
          </p:cNvPr>
          <p:cNvSpPr txBox="1"/>
          <p:nvPr/>
        </p:nvSpPr>
        <p:spPr>
          <a:xfrm>
            <a:off x="508705" y="1341343"/>
            <a:ext cx="117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STEP-4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A691D-EA11-A38F-63AC-242BC771CDCF}"/>
              </a:ext>
            </a:extLst>
          </p:cNvPr>
          <p:cNvSpPr txBox="1"/>
          <p:nvPr/>
        </p:nvSpPr>
        <p:spPr>
          <a:xfrm>
            <a:off x="508705" y="1803444"/>
            <a:ext cx="436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lang="en-IN" dirty="0" err="1">
                <a:solidFill>
                  <a:prstClr val="black"/>
                </a:solidFill>
                <a:latin typeface="Calibri" panose="020F0502020204030204"/>
              </a:rPr>
              <a:t>ive</a:t>
            </a: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 some name for the VM, and choose the location for VM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44EFA-65BE-BEED-C12E-53FD37916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11" y="627781"/>
            <a:ext cx="7268589" cy="6230219"/>
          </a:xfrm>
          <a:prstGeom prst="rect">
            <a:avLst/>
          </a:prstGeom>
        </p:spPr>
      </p:pic>
      <p:pic>
        <p:nvPicPr>
          <p:cNvPr id="11" name="Picture 10" descr="Mouse Cursor">
            <a:extLst>
              <a:ext uri="{FF2B5EF4-FFF2-40B4-BE49-F238E27FC236}">
                <a16:creationId xmlns:a16="http://schemas.microsoft.com/office/drawing/2014/main" id="{7143DD36-601E-9A53-5B85-451E38AA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52" y="5334001"/>
            <a:ext cx="676026" cy="3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1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Booting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7120AB-09A0-A037-519D-C4A937DD2830}"/>
              </a:ext>
            </a:extLst>
          </p:cNvPr>
          <p:cNvSpPr txBox="1"/>
          <p:nvPr/>
        </p:nvSpPr>
        <p:spPr>
          <a:xfrm>
            <a:off x="508705" y="1341343"/>
            <a:ext cx="117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STEP-5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A691D-EA11-A38F-63AC-242BC771CDCF}"/>
              </a:ext>
            </a:extLst>
          </p:cNvPr>
          <p:cNvSpPr txBox="1"/>
          <p:nvPr/>
        </p:nvSpPr>
        <p:spPr>
          <a:xfrm>
            <a:off x="508705" y="1803444"/>
            <a:ext cx="436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Select store virtual disk as single file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1BD31-3EA5-3ED2-9E41-ED91BA2EA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516" y="923097"/>
            <a:ext cx="7049484" cy="5934903"/>
          </a:xfrm>
          <a:prstGeom prst="rect">
            <a:avLst/>
          </a:prstGeom>
        </p:spPr>
      </p:pic>
      <p:pic>
        <p:nvPicPr>
          <p:cNvPr id="11" name="Picture 10" descr="Mouse Cursor">
            <a:extLst>
              <a:ext uri="{FF2B5EF4-FFF2-40B4-BE49-F238E27FC236}">
                <a16:creationId xmlns:a16="http://schemas.microsoft.com/office/drawing/2014/main" id="{7143DD36-601E-9A53-5B85-451E38AA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36" y="3778399"/>
            <a:ext cx="676026" cy="3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81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 is Client?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3FD80-D98D-99EC-BDA0-ADE9DD5EBBBC}"/>
              </a:ext>
            </a:extLst>
          </p:cNvPr>
          <p:cNvSpPr txBox="1"/>
          <p:nvPr/>
        </p:nvSpPr>
        <p:spPr>
          <a:xfrm>
            <a:off x="958287" y="4005822"/>
            <a:ext cx="10002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client is any computer hardware or software device that requests access to a service provided by a server.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a client-server architecture, clients interact with servers by making requests for data or resources that the client is not capable of providing.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100" name="Picture 4" descr="Desktop - Free computer icons">
            <a:extLst>
              <a:ext uri="{FF2B5EF4-FFF2-40B4-BE49-F238E27FC236}">
                <a16:creationId xmlns:a16="http://schemas.microsoft.com/office/drawing/2014/main" id="{62AF5C2B-A809-0496-FC2D-2D160E9C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52" y="1920266"/>
            <a:ext cx="1295082" cy="12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erver - Free technology icons">
            <a:extLst>
              <a:ext uri="{FF2B5EF4-FFF2-40B4-BE49-F238E27FC236}">
                <a16:creationId xmlns:a16="http://schemas.microsoft.com/office/drawing/2014/main" id="{F70D97F8-3A72-D756-83F3-B4086211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32" y="1934525"/>
            <a:ext cx="1152842" cy="115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86496-8261-27ED-BE9E-567DD79060D8}"/>
              </a:ext>
            </a:extLst>
          </p:cNvPr>
          <p:cNvSpPr txBox="1"/>
          <p:nvPr/>
        </p:nvSpPr>
        <p:spPr>
          <a:xfrm>
            <a:off x="1918685" y="1144107"/>
            <a:ext cx="265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Client-Server Architecture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CB5BF-7A1D-3B10-6BF1-66C81F6758F5}"/>
              </a:ext>
            </a:extLst>
          </p:cNvPr>
          <p:cNvCxnSpPr/>
          <p:nvPr/>
        </p:nvCxnSpPr>
        <p:spPr>
          <a:xfrm>
            <a:off x="3500863" y="2236626"/>
            <a:ext cx="355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8C77BE-0E39-EE4A-25F6-4B1BBADB9311}"/>
              </a:ext>
            </a:extLst>
          </p:cNvPr>
          <p:cNvCxnSpPr/>
          <p:nvPr/>
        </p:nvCxnSpPr>
        <p:spPr>
          <a:xfrm flipH="1">
            <a:off x="3500863" y="2852178"/>
            <a:ext cx="355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A0E1E6-1393-07D0-38FE-9A3A6660271C}"/>
              </a:ext>
            </a:extLst>
          </p:cNvPr>
          <p:cNvSpPr txBox="1"/>
          <p:nvPr/>
        </p:nvSpPr>
        <p:spPr>
          <a:xfrm>
            <a:off x="4061869" y="1774026"/>
            <a:ext cx="24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Requesting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BEADE-E06C-D8CD-5810-60D8A481E2B4}"/>
              </a:ext>
            </a:extLst>
          </p:cNvPr>
          <p:cNvSpPr txBox="1"/>
          <p:nvPr/>
        </p:nvSpPr>
        <p:spPr>
          <a:xfrm>
            <a:off x="4040799" y="2902701"/>
            <a:ext cx="27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Responding to 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297E6-314F-A38D-A67D-960C8DC98D85}"/>
              </a:ext>
            </a:extLst>
          </p:cNvPr>
          <p:cNvSpPr txBox="1"/>
          <p:nvPr/>
        </p:nvSpPr>
        <p:spPr>
          <a:xfrm>
            <a:off x="2379366" y="327203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65E6D-0700-89F2-539A-617F967C3B37}"/>
              </a:ext>
            </a:extLst>
          </p:cNvPr>
          <p:cNvSpPr txBox="1"/>
          <p:nvPr/>
        </p:nvSpPr>
        <p:spPr>
          <a:xfrm>
            <a:off x="7385621" y="313802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5933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5" grpId="0"/>
      <p:bldP spid="22" grpId="0"/>
      <p:bldP spid="16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Booting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7120AB-09A0-A037-519D-C4A937DD2830}"/>
              </a:ext>
            </a:extLst>
          </p:cNvPr>
          <p:cNvSpPr txBox="1"/>
          <p:nvPr/>
        </p:nvSpPr>
        <p:spPr>
          <a:xfrm>
            <a:off x="508705" y="1341343"/>
            <a:ext cx="117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STEP-6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A691D-EA11-A38F-63AC-242BC771CDCF}"/>
              </a:ext>
            </a:extLst>
          </p:cNvPr>
          <p:cNvSpPr txBox="1"/>
          <p:nvPr/>
        </p:nvSpPr>
        <p:spPr>
          <a:xfrm>
            <a:off x="508705" y="1803444"/>
            <a:ext cx="436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Click on Finish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D5790-657F-DFBB-653C-868215CE7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22" y="898841"/>
            <a:ext cx="7011378" cy="5925377"/>
          </a:xfrm>
          <a:prstGeom prst="rect">
            <a:avLst/>
          </a:prstGeom>
        </p:spPr>
      </p:pic>
      <p:pic>
        <p:nvPicPr>
          <p:cNvPr id="11" name="Picture 10" descr="Mouse Cursor">
            <a:extLst>
              <a:ext uri="{FF2B5EF4-FFF2-40B4-BE49-F238E27FC236}">
                <a16:creationId xmlns:a16="http://schemas.microsoft.com/office/drawing/2014/main" id="{7143DD36-601E-9A53-5B85-451E38AA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6" y="5562018"/>
            <a:ext cx="676026" cy="3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2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Booting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6 Stages of Linux Boot Process (Startup Sequence)">
            <a:extLst>
              <a:ext uri="{FF2B5EF4-FFF2-40B4-BE49-F238E27FC236}">
                <a16:creationId xmlns:a16="http://schemas.microsoft.com/office/drawing/2014/main" id="{0FF4B07F-6D85-530B-B763-894F5AEE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36" y="1295780"/>
            <a:ext cx="4411065" cy="426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6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Directory 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inux Directory Structure and Important Files Paths Explained">
            <a:extLst>
              <a:ext uri="{FF2B5EF4-FFF2-40B4-BE49-F238E27FC236}">
                <a16:creationId xmlns:a16="http://schemas.microsoft.com/office/drawing/2014/main" id="{7285B695-72C2-3DBE-EC25-6B91C1C5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57263"/>
            <a:ext cx="60960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83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Basic Commands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05EEC-EA69-BE0E-90C0-4F73EBE9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04" y="2095314"/>
            <a:ext cx="8002117" cy="1333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5CE184-F210-8E06-8275-A12A5D019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04" y="1519584"/>
            <a:ext cx="3896269" cy="238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6F560-2D11-9DE3-AC8A-D37C2C823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04" y="4697849"/>
            <a:ext cx="4334480" cy="238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5EEE21-02BC-1094-5906-DBA8FEA93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704" y="3509361"/>
            <a:ext cx="4124901" cy="257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312EA7-E11C-31B7-A7AF-8F82A7BFF6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704" y="3957171"/>
            <a:ext cx="3562847" cy="247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4C40CA-750D-D4F4-F5F1-941C3951AF9C}"/>
              </a:ext>
            </a:extLst>
          </p:cNvPr>
          <p:cNvSpPr txBox="1"/>
          <p:nvPr/>
        </p:nvSpPr>
        <p:spPr>
          <a:xfrm>
            <a:off x="701704" y="62629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https://www.hostinger.in/tutorials/linux-commands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CE460-96F5-CAA7-E97B-876B58F8A88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3772"/>
          <a:stretch/>
        </p:blipFill>
        <p:spPr>
          <a:xfrm>
            <a:off x="701704" y="5076627"/>
            <a:ext cx="4525006" cy="3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52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Permissions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ing the shell - Lesson 9: Permissions">
            <a:extLst>
              <a:ext uri="{FF2B5EF4-FFF2-40B4-BE49-F238E27FC236}">
                <a16:creationId xmlns:a16="http://schemas.microsoft.com/office/drawing/2014/main" id="{984A2F67-67DB-7F22-EED9-6982575F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93" y="1495673"/>
            <a:ext cx="6286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Permissions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 Introduction to Linux File Permissions - Boolean World">
            <a:extLst>
              <a:ext uri="{FF2B5EF4-FFF2-40B4-BE49-F238E27FC236}">
                <a16:creationId xmlns:a16="http://schemas.microsoft.com/office/drawing/2014/main" id="{38C92041-9D7E-F42A-7AA3-B5B5F7B2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78" y="2373470"/>
            <a:ext cx="6236791" cy="17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1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Permissions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derstanding Linux Permissions and chmod Usage">
            <a:extLst>
              <a:ext uri="{FF2B5EF4-FFF2-40B4-BE49-F238E27FC236}">
                <a16:creationId xmlns:a16="http://schemas.microsoft.com/office/drawing/2014/main" id="{6D3C5612-CBEA-DCBB-A323-C6552D907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2" y="1644371"/>
            <a:ext cx="3398443" cy="1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nux and Unix chmod command – Knowledge Hub">
            <a:extLst>
              <a:ext uri="{FF2B5EF4-FFF2-40B4-BE49-F238E27FC236}">
                <a16:creationId xmlns:a16="http://schemas.microsoft.com/office/drawing/2014/main" id="{95EB7821-C654-664E-FE40-8D777A61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41" y="1448030"/>
            <a:ext cx="5578434" cy="41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88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Permissions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892CDA4-F58B-8B99-79E0-0E377618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19" y="1190625"/>
            <a:ext cx="56769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Linux Permissions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248291-5AE8-88DF-D388-CB126FD742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59"/>
          <a:stretch/>
        </p:blipFill>
        <p:spPr>
          <a:xfrm>
            <a:off x="4656715" y="3201108"/>
            <a:ext cx="7240010" cy="420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238ACF-4F58-B17C-1588-D1778DEC00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02" b="19811"/>
          <a:stretch/>
        </p:blipFill>
        <p:spPr>
          <a:xfrm>
            <a:off x="4656715" y="2883754"/>
            <a:ext cx="6144482" cy="286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AB35A-CF15-6094-0748-EC6FE6D9A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715" y="3659918"/>
            <a:ext cx="5816951" cy="156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2E8BD-5EB5-19B1-D70D-A81178692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715" y="3854583"/>
            <a:ext cx="5611008" cy="933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A7AEFB-9600-DB4D-387B-028F5622F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715" y="4818598"/>
            <a:ext cx="5296639" cy="562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60FF7B-4167-793B-046D-1D67D83E18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6715" y="5467271"/>
            <a:ext cx="4810796" cy="5715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153AEF-F34F-127C-8C75-AAC990782E94}"/>
              </a:ext>
            </a:extLst>
          </p:cNvPr>
          <p:cNvSpPr txBox="1"/>
          <p:nvPr/>
        </p:nvSpPr>
        <p:spPr>
          <a:xfrm>
            <a:off x="394112" y="941515"/>
            <a:ext cx="7156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/>
              <a:t>UseCase</a:t>
            </a:r>
            <a:r>
              <a:rPr lang="en-IN" sz="1400" dirty="0"/>
              <a:t>: Create a file in home directory of demouser01 and give read access to only testuser01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BA502-FAED-C75B-2833-D5B3071575DB}"/>
              </a:ext>
            </a:extLst>
          </p:cNvPr>
          <p:cNvSpPr txBox="1"/>
          <p:nvPr/>
        </p:nvSpPr>
        <p:spPr>
          <a:xfrm>
            <a:off x="406836" y="1217779"/>
            <a:ext cx="11363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Approach:</a:t>
            </a:r>
          </a:p>
          <a:p>
            <a:endParaRPr lang="en-IN" sz="1400" dirty="0"/>
          </a:p>
          <a:p>
            <a:r>
              <a:rPr lang="en-IN" sz="1400" dirty="0"/>
              <a:t>If we have to give access to specific users, in this case testuser01 and demouser01, we must assign permissions to a group of users rather than for other users.</a:t>
            </a:r>
          </a:p>
          <a:p>
            <a:r>
              <a:rPr lang="en-IN" sz="1400" dirty="0"/>
              <a:t>Since the file is in home directory of demouser01 we cannot expose the home directory of demouser01 to all users.</a:t>
            </a:r>
          </a:p>
          <a:p>
            <a:r>
              <a:rPr lang="en-IN" sz="1400" dirty="0"/>
              <a:t>So we must have a group with demouser01 and testuser01.</a:t>
            </a:r>
          </a:p>
          <a:p>
            <a:r>
              <a:rPr lang="en-IN" sz="1400" dirty="0"/>
              <a:t>We can create a separate group only for this scenario or we can add testuser01 to demouser01 group as every user will have a group created.</a:t>
            </a:r>
          </a:p>
          <a:p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7A684E-A90F-9304-5E87-CDBA21B367A2}"/>
              </a:ext>
            </a:extLst>
          </p:cNvPr>
          <p:cNvSpPr txBox="1"/>
          <p:nvPr/>
        </p:nvSpPr>
        <p:spPr>
          <a:xfrm>
            <a:off x="590401" y="2881924"/>
            <a:ext cx="30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Add testuser01 to demouser01 group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91BED9-2A6F-D2D8-9B75-AC08F319EFA7}"/>
              </a:ext>
            </a:extLst>
          </p:cNvPr>
          <p:cNvSpPr txBox="1"/>
          <p:nvPr/>
        </p:nvSpPr>
        <p:spPr>
          <a:xfrm>
            <a:off x="567839" y="3228863"/>
            <a:ext cx="3548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2. Verify if testuser01 is added to demouser01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D2CB-A064-8CA3-45B0-1E1E25997C55}"/>
              </a:ext>
            </a:extLst>
          </p:cNvPr>
          <p:cNvSpPr txBox="1"/>
          <p:nvPr/>
        </p:nvSpPr>
        <p:spPr>
          <a:xfrm>
            <a:off x="567841" y="3509739"/>
            <a:ext cx="398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3. Verify top level permissions, </a:t>
            </a:r>
            <a:r>
              <a:rPr lang="en-IN" sz="1400" dirty="0" err="1"/>
              <a:t>i.e</a:t>
            </a:r>
            <a:r>
              <a:rPr lang="en-IN" sz="1400" dirty="0"/>
              <a:t> /home, no changes required at this level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A27DA0-F160-1CB0-09A1-6983A686BE48}"/>
              </a:ext>
            </a:extLst>
          </p:cNvPr>
          <p:cNvSpPr txBox="1"/>
          <p:nvPr/>
        </p:nvSpPr>
        <p:spPr>
          <a:xfrm>
            <a:off x="567840" y="4068752"/>
            <a:ext cx="3983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 Assign read and execute permissions for group for /home/demouser01 folder</a:t>
            </a:r>
          </a:p>
          <a:p>
            <a:r>
              <a:rPr lang="en-IN" sz="1400" dirty="0" err="1"/>
              <a:t>Chmod</a:t>
            </a:r>
            <a:r>
              <a:rPr lang="en-IN" sz="1400" dirty="0"/>
              <a:t> 750 /home/demouser01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25FB3-C875-64E9-7903-8F322B4F685C}"/>
              </a:ext>
            </a:extLst>
          </p:cNvPr>
          <p:cNvSpPr txBox="1"/>
          <p:nvPr/>
        </p:nvSpPr>
        <p:spPr>
          <a:xfrm>
            <a:off x="567839" y="4788163"/>
            <a:ext cx="3983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 Assign read permissions for group for /home/demouser01/abc.txt file</a:t>
            </a:r>
          </a:p>
          <a:p>
            <a:r>
              <a:rPr lang="en-IN" sz="1400" dirty="0" err="1"/>
              <a:t>Chmod</a:t>
            </a:r>
            <a:r>
              <a:rPr lang="en-IN" sz="1400" dirty="0"/>
              <a:t> 740 /home/demouser01/abc.txt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24ACCF-A3AB-4250-41B9-008D0FDA3A68}"/>
              </a:ext>
            </a:extLst>
          </p:cNvPr>
          <p:cNvSpPr txBox="1"/>
          <p:nvPr/>
        </p:nvSpPr>
        <p:spPr>
          <a:xfrm>
            <a:off x="567839" y="5566336"/>
            <a:ext cx="398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 testuer01 should now be able to read the file</a:t>
            </a:r>
          </a:p>
        </p:txBody>
      </p:sp>
    </p:spTree>
    <p:extLst>
      <p:ext uri="{BB962C8B-B14F-4D97-AF65-F5344CB8AC3E}">
        <p14:creationId xmlns:p14="http://schemas.microsoft.com/office/powerpoint/2010/main" val="334822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  <p:bldP spid="26" grpId="0"/>
      <p:bldP spid="27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Shell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1.1-1 IPv4 Classes Ranges | Download Scientific Diagram">
            <a:extLst>
              <a:ext uri="{FF2B5EF4-FFF2-40B4-BE49-F238E27FC236}">
                <a16:creationId xmlns:a16="http://schemas.microsoft.com/office/drawing/2014/main" id="{4B2E232E-C2BB-8FDD-B876-A929DACC1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 descr="Linux Shell in Hindi - लिनक्स शैल क्या है?">
            <a:extLst>
              <a:ext uri="{FF2B5EF4-FFF2-40B4-BE49-F238E27FC236}">
                <a16:creationId xmlns:a16="http://schemas.microsoft.com/office/drawing/2014/main" id="{0B7572A0-A1F4-F068-3241-D8ED88EFB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6" t="749" r="14457"/>
          <a:stretch/>
        </p:blipFill>
        <p:spPr bwMode="auto">
          <a:xfrm>
            <a:off x="1967023" y="1596893"/>
            <a:ext cx="2785731" cy="282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8D55B-BAC7-C303-4469-54622FD4C5A2}"/>
              </a:ext>
            </a:extLst>
          </p:cNvPr>
          <p:cNvSpPr txBox="1"/>
          <p:nvPr/>
        </p:nvSpPr>
        <p:spPr>
          <a:xfrm>
            <a:off x="7069291" y="1809543"/>
            <a:ext cx="389151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 of Shells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Bash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Fish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99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Types of Clients &amp; differences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at is the difference between a thick and thin client? - Quora">
            <a:extLst>
              <a:ext uri="{FF2B5EF4-FFF2-40B4-BE49-F238E27FC236}">
                <a16:creationId xmlns:a16="http://schemas.microsoft.com/office/drawing/2014/main" id="{6221572C-E8FB-DF0F-738C-07E513CC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1" y="1038902"/>
            <a:ext cx="4552132" cy="50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Environment Variables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1.1-1 IPv4 Classes Ranges | Download Scientific Diagram">
            <a:extLst>
              <a:ext uri="{FF2B5EF4-FFF2-40B4-BE49-F238E27FC236}">
                <a16:creationId xmlns:a16="http://schemas.microsoft.com/office/drawing/2014/main" id="{4B2E232E-C2BB-8FDD-B876-A929DACC1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 descr="List of Environment Variables in Linux/Unix">
            <a:extLst>
              <a:ext uri="{FF2B5EF4-FFF2-40B4-BE49-F238E27FC236}">
                <a16:creationId xmlns:a16="http://schemas.microsoft.com/office/drawing/2014/main" id="{EB2F7BA5-E670-2A38-6E51-B34DFF33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77" y="2022422"/>
            <a:ext cx="5882684" cy="27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3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 is Server?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3FD80-D98D-99EC-BDA0-ADE9DD5EBBBC}"/>
              </a:ext>
            </a:extLst>
          </p:cNvPr>
          <p:cNvSpPr txBox="1"/>
          <p:nvPr/>
        </p:nvSpPr>
        <p:spPr>
          <a:xfrm>
            <a:off x="1579366" y="4144915"/>
            <a:ext cx="6373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is a computer program or device that provides a service to another computer program and its user, also known as the client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53CEBC-D7BD-285A-0E51-E09EC528C821}"/>
              </a:ext>
            </a:extLst>
          </p:cNvPr>
          <p:cNvSpPr txBox="1"/>
          <p:nvPr/>
        </p:nvSpPr>
        <p:spPr>
          <a:xfrm>
            <a:off x="8696448" y="2869936"/>
            <a:ext cx="26859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 of Servers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server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 server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 name service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server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 server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server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 server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4" descr="Desktop - Free computer icons">
            <a:extLst>
              <a:ext uri="{FF2B5EF4-FFF2-40B4-BE49-F238E27FC236}">
                <a16:creationId xmlns:a16="http://schemas.microsoft.com/office/drawing/2014/main" id="{65A7FC9D-C191-C307-62D2-90717FC7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40" y="1807065"/>
            <a:ext cx="1295082" cy="12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Server - Free technology icons">
            <a:extLst>
              <a:ext uri="{FF2B5EF4-FFF2-40B4-BE49-F238E27FC236}">
                <a16:creationId xmlns:a16="http://schemas.microsoft.com/office/drawing/2014/main" id="{CC320621-F52A-495D-D5BB-072C85EB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20" y="1821324"/>
            <a:ext cx="1152842" cy="115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0C3975D-3855-0D48-DF01-E56BBE7408B4}"/>
              </a:ext>
            </a:extLst>
          </p:cNvPr>
          <p:cNvSpPr txBox="1"/>
          <p:nvPr/>
        </p:nvSpPr>
        <p:spPr>
          <a:xfrm>
            <a:off x="2001573" y="1030906"/>
            <a:ext cx="27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Client-Server Architecture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7E4182-05DB-91DD-256A-0A41F15A7510}"/>
              </a:ext>
            </a:extLst>
          </p:cNvPr>
          <p:cNvCxnSpPr/>
          <p:nvPr/>
        </p:nvCxnSpPr>
        <p:spPr>
          <a:xfrm>
            <a:off x="3583751" y="2123425"/>
            <a:ext cx="355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C23A5C-349A-6BE8-D7C8-5B04B496B2EA}"/>
              </a:ext>
            </a:extLst>
          </p:cNvPr>
          <p:cNvCxnSpPr/>
          <p:nvPr/>
        </p:nvCxnSpPr>
        <p:spPr>
          <a:xfrm flipH="1">
            <a:off x="3583751" y="2738977"/>
            <a:ext cx="355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101D11-97D9-ED6B-B0DA-2471AFE5806F}"/>
              </a:ext>
            </a:extLst>
          </p:cNvPr>
          <p:cNvSpPr txBox="1"/>
          <p:nvPr/>
        </p:nvSpPr>
        <p:spPr>
          <a:xfrm>
            <a:off x="3787993" y="1683877"/>
            <a:ext cx="339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Requesting Server over http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95493D-3847-B05B-CE63-5CD8A55E4999}"/>
              </a:ext>
            </a:extLst>
          </p:cNvPr>
          <p:cNvSpPr txBox="1"/>
          <p:nvPr/>
        </p:nvSpPr>
        <p:spPr>
          <a:xfrm>
            <a:off x="3514131" y="2840161"/>
            <a:ext cx="369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Responding to Client over http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B1141C-ED50-08F3-FF8B-9A1CA0021C11}"/>
              </a:ext>
            </a:extLst>
          </p:cNvPr>
          <p:cNvSpPr txBox="1"/>
          <p:nvPr/>
        </p:nvSpPr>
        <p:spPr>
          <a:xfrm>
            <a:off x="2462254" y="315883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B570D-9D35-AEAE-7A94-2A28B6C7E69B}"/>
              </a:ext>
            </a:extLst>
          </p:cNvPr>
          <p:cNvSpPr txBox="1"/>
          <p:nvPr/>
        </p:nvSpPr>
        <p:spPr>
          <a:xfrm>
            <a:off x="7468509" y="302482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428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31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Types of Protocols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ro To Computer Networking And Internet Protocols | by Syed Sadat Nazrul  | Medium">
            <a:extLst>
              <a:ext uri="{FF2B5EF4-FFF2-40B4-BE49-F238E27FC236}">
                <a16:creationId xmlns:a16="http://schemas.microsoft.com/office/drawing/2014/main" id="{B2F1E96A-202E-529E-DDBB-A9847153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111294"/>
            <a:ext cx="6628130" cy="47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3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 is On Premise 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PE ProLiant ML30 Gen10 Server at Rs 58000 | एचपी सर्वर - Brisk Infonet  Pvt. Ltd., New Delhi | ID: 21354602155">
            <a:extLst>
              <a:ext uri="{FF2B5EF4-FFF2-40B4-BE49-F238E27FC236}">
                <a16:creationId xmlns:a16="http://schemas.microsoft.com/office/drawing/2014/main" id="{8E0F72DE-FA37-BE33-11A9-E856F4D3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9" y="1285876"/>
            <a:ext cx="2143124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P Proliant DL380p-G8 Intel® Xeon® E5-2609 | Computer Links Ltd">
            <a:extLst>
              <a:ext uri="{FF2B5EF4-FFF2-40B4-BE49-F238E27FC236}">
                <a16:creationId xmlns:a16="http://schemas.microsoft.com/office/drawing/2014/main" id="{A3BC51E1-799B-5511-765D-B5011C36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449"/>
          <a:stretch/>
        </p:blipFill>
        <p:spPr bwMode="auto">
          <a:xfrm>
            <a:off x="3535680" y="556260"/>
            <a:ext cx="6762750" cy="455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E ProLiant DL380 Gen9 Server - 2U Rack-mountable, 2-way, 1 x Intel® Xeon®  E5-2640V4, 2.4GHz, 16GB, SAS, Hot-swap 2.5 (Open Box Product, Limited  Availability, No Back Orders) - 867450-S01-OB at TigerDirect.com">
            <a:extLst>
              <a:ext uri="{FF2B5EF4-FFF2-40B4-BE49-F238E27FC236}">
                <a16:creationId xmlns:a16="http://schemas.microsoft.com/office/drawing/2014/main" id="{AF7113DD-6B00-DE0A-D0CF-962C49CE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49" y="2703539"/>
            <a:ext cx="5719091" cy="308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37201-2075-00BF-F485-5D3B3B0F21C1}"/>
              </a:ext>
            </a:extLst>
          </p:cNvPr>
          <p:cNvSpPr txBox="1"/>
          <p:nvPr/>
        </p:nvSpPr>
        <p:spPr>
          <a:xfrm>
            <a:off x="1227545" y="3503857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9E0E0D-EF64-9753-150A-90BE49F0D4D8}"/>
              </a:ext>
            </a:extLst>
          </p:cNvPr>
          <p:cNvSpPr txBox="1"/>
          <p:nvPr/>
        </p:nvSpPr>
        <p:spPr>
          <a:xfrm>
            <a:off x="8557296" y="5247413"/>
            <a:ext cx="341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Bare Metal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2C3EB-4628-957A-39C4-A6310A5AE62A}"/>
              </a:ext>
            </a:extLst>
          </p:cNvPr>
          <p:cNvSpPr txBox="1"/>
          <p:nvPr/>
        </p:nvSpPr>
        <p:spPr>
          <a:xfrm>
            <a:off x="295275" y="62415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https://www.electronicshub.org/types-of-computer-ports/</a:t>
            </a:r>
          </a:p>
        </p:txBody>
      </p:sp>
    </p:spTree>
    <p:extLst>
      <p:ext uri="{BB962C8B-B14F-4D97-AF65-F5344CB8AC3E}">
        <p14:creationId xmlns:p14="http://schemas.microsoft.com/office/powerpoint/2010/main" val="4792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 is On Premise 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What is difference between Cisco Router and Switch? - Network Bulls">
            <a:extLst>
              <a:ext uri="{FF2B5EF4-FFF2-40B4-BE49-F238E27FC236}">
                <a16:creationId xmlns:a16="http://schemas.microsoft.com/office/drawing/2014/main" id="{A752B0D6-D5AC-72E7-471D-EBEC7B56E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9"/>
          <a:stretch/>
        </p:blipFill>
        <p:spPr bwMode="auto">
          <a:xfrm>
            <a:off x="394112" y="1169035"/>
            <a:ext cx="4960208" cy="24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sco Secure Firewall - Cisco">
            <a:extLst>
              <a:ext uri="{FF2B5EF4-FFF2-40B4-BE49-F238E27FC236}">
                <a16:creationId xmlns:a16="http://schemas.microsoft.com/office/drawing/2014/main" id="{2DFA059E-21B8-A62D-7891-3BFFE3E3F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t="52998" r="8089" b="8186"/>
          <a:stretch/>
        </p:blipFill>
        <p:spPr bwMode="auto">
          <a:xfrm>
            <a:off x="838200" y="4263074"/>
            <a:ext cx="4784090" cy="124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25418-FC47-B55C-C820-4CE2694268B7}"/>
              </a:ext>
            </a:extLst>
          </p:cNvPr>
          <p:cNvSpPr txBox="1"/>
          <p:nvPr/>
        </p:nvSpPr>
        <p:spPr>
          <a:xfrm>
            <a:off x="1798320" y="3553093"/>
            <a:ext cx="1280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82B25-7410-9872-F025-BA1ED3BB0D85}"/>
              </a:ext>
            </a:extLst>
          </p:cNvPr>
          <p:cNvSpPr txBox="1"/>
          <p:nvPr/>
        </p:nvSpPr>
        <p:spPr>
          <a:xfrm>
            <a:off x="8458291" y="439928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F42F3D-C1A8-233A-97B9-9628653FF9A3}"/>
              </a:ext>
            </a:extLst>
          </p:cNvPr>
          <p:cNvSpPr txBox="1"/>
          <p:nvPr/>
        </p:nvSpPr>
        <p:spPr>
          <a:xfrm>
            <a:off x="2438687" y="5401578"/>
            <a:ext cx="1482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Firewall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75DC7D-8283-C490-3D26-11031C253B8A}"/>
              </a:ext>
            </a:extLst>
          </p:cNvPr>
          <p:cNvGrpSpPr/>
          <p:nvPr/>
        </p:nvGrpSpPr>
        <p:grpSpPr>
          <a:xfrm>
            <a:off x="6525649" y="1916117"/>
            <a:ext cx="4665568" cy="2346957"/>
            <a:chOff x="6525649" y="1916117"/>
            <a:chExt cx="4665568" cy="2346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8FFC33-DD56-4A75-16B1-83A5C1CFA1BF}"/>
                </a:ext>
              </a:extLst>
            </p:cNvPr>
            <p:cNvGrpSpPr/>
            <p:nvPr/>
          </p:nvGrpSpPr>
          <p:grpSpPr>
            <a:xfrm>
              <a:off x="6525649" y="1916117"/>
              <a:ext cx="4665568" cy="2346957"/>
              <a:chOff x="6525649" y="1916117"/>
              <a:chExt cx="4665568" cy="2346957"/>
            </a:xfrm>
          </p:grpSpPr>
          <p:pic>
            <p:nvPicPr>
              <p:cNvPr id="6156" name="Picture 12" descr="Cisco Router, Cisco Computer Router, सिस्को राउटर - Providence Techno  Services, Gurgaon | ID: 22585689433">
                <a:extLst>
                  <a:ext uri="{FF2B5EF4-FFF2-40B4-BE49-F238E27FC236}">
                    <a16:creationId xmlns:a16="http://schemas.microsoft.com/office/drawing/2014/main" id="{EB27D9B4-0491-1FB1-5FAB-8385653656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6" t="22413" b="28307"/>
              <a:stretch/>
            </p:blipFill>
            <p:spPr bwMode="auto">
              <a:xfrm>
                <a:off x="6525649" y="1916117"/>
                <a:ext cx="4665568" cy="2346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058009-DB6A-3BA2-FE12-C547773F0AC8}"/>
                  </a:ext>
                </a:extLst>
              </p:cNvPr>
              <p:cNvSpPr/>
              <p:nvPr/>
            </p:nvSpPr>
            <p:spPr>
              <a:xfrm>
                <a:off x="6671733" y="2370666"/>
                <a:ext cx="530578" cy="203199"/>
              </a:xfrm>
              <a:prstGeom prst="rect">
                <a:avLst/>
              </a:prstGeom>
              <a:solidFill>
                <a:srgbClr val="292930"/>
              </a:solidFill>
              <a:ln>
                <a:solidFill>
                  <a:srgbClr val="2227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64A5B7-7DC1-6FF4-CE98-A31E03FE59E3}"/>
                </a:ext>
              </a:extLst>
            </p:cNvPr>
            <p:cNvSpPr/>
            <p:nvPr/>
          </p:nvSpPr>
          <p:spPr>
            <a:xfrm>
              <a:off x="9817494" y="2415822"/>
              <a:ext cx="683642" cy="112886"/>
            </a:xfrm>
            <a:prstGeom prst="rect">
              <a:avLst/>
            </a:prstGeom>
            <a:solidFill>
              <a:srgbClr val="292930"/>
            </a:solidFill>
            <a:ln>
              <a:solidFill>
                <a:srgbClr val="22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34F31A-508C-D40C-E095-CBDE51B3577D}"/>
                </a:ext>
              </a:extLst>
            </p:cNvPr>
            <p:cNvSpPr/>
            <p:nvPr/>
          </p:nvSpPr>
          <p:spPr>
            <a:xfrm>
              <a:off x="10017519" y="3640652"/>
              <a:ext cx="304406" cy="182047"/>
            </a:xfrm>
            <a:prstGeom prst="rect">
              <a:avLst/>
            </a:prstGeom>
            <a:solidFill>
              <a:srgbClr val="B4B6B3"/>
            </a:solidFill>
            <a:ln>
              <a:solidFill>
                <a:srgbClr val="AFB1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7ACB3D-DC9D-4A45-60B6-4430D1957CC5}"/>
                </a:ext>
              </a:extLst>
            </p:cNvPr>
            <p:cNvSpPr/>
            <p:nvPr/>
          </p:nvSpPr>
          <p:spPr>
            <a:xfrm>
              <a:off x="10656401" y="3640652"/>
              <a:ext cx="351324" cy="83623"/>
            </a:xfrm>
            <a:prstGeom prst="rect">
              <a:avLst/>
            </a:prstGeom>
            <a:solidFill>
              <a:srgbClr val="B0B2AF"/>
            </a:solidFill>
            <a:ln>
              <a:solidFill>
                <a:srgbClr val="B0B2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4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 is On Premise 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a Rack Server?">
            <a:extLst>
              <a:ext uri="{FF2B5EF4-FFF2-40B4-BE49-F238E27FC236}">
                <a16:creationId xmlns:a16="http://schemas.microsoft.com/office/drawing/2014/main" id="{62C2D380-625C-4E10-48C6-63C0A70E2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87" y="1595122"/>
            <a:ext cx="4281493" cy="28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7U server rack with perforated door 600x600x1400mm (WxDxH) kopen? Slechts  €530.00">
            <a:extLst>
              <a:ext uri="{FF2B5EF4-FFF2-40B4-BE49-F238E27FC236}">
                <a16:creationId xmlns:a16="http://schemas.microsoft.com/office/drawing/2014/main" id="{A3E4C433-4695-3B36-3EE0-4DE1D86EB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1" r="21353"/>
          <a:stretch/>
        </p:blipFill>
        <p:spPr bwMode="auto">
          <a:xfrm>
            <a:off x="609600" y="1182836"/>
            <a:ext cx="2397760" cy="435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erver Cabinet I've built from the ground up | Server cabinet, Home  network, Smart home technology">
            <a:extLst>
              <a:ext uri="{FF2B5EF4-FFF2-40B4-BE49-F238E27FC236}">
                <a16:creationId xmlns:a16="http://schemas.microsoft.com/office/drawing/2014/main" id="{6B23CCF0-D1C9-59E7-9168-25B774B7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80" y="1046160"/>
            <a:ext cx="2608580" cy="46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7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What is On Premise 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isco Router Switch Installation &amp; Configuration Service in Dakshinpuri,  New Delhi, AM Computech Solutions | ID: 22465316730">
            <a:extLst>
              <a:ext uri="{FF2B5EF4-FFF2-40B4-BE49-F238E27FC236}">
                <a16:creationId xmlns:a16="http://schemas.microsoft.com/office/drawing/2014/main" id="{1D403C98-27A4-F43B-2343-3131443A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2" y="1532890"/>
            <a:ext cx="5246370" cy="348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rver Rack vs Network Rack (Difference Between Server and Network Rack) -  ReviewPlan">
            <a:extLst>
              <a:ext uri="{FF2B5EF4-FFF2-40B4-BE49-F238E27FC236}">
                <a16:creationId xmlns:a16="http://schemas.microsoft.com/office/drawing/2014/main" id="{394A8258-101C-1514-C9C1-B72FA3FE3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2776"/>
            <a:ext cx="5524500" cy="368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714</Words>
  <Application>Microsoft Office PowerPoint</Application>
  <PresentationFormat>Widescreen</PresentationFormat>
  <Paragraphs>108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RedHatText</vt:lpstr>
      <vt:lpstr>var(--ff-mono)</vt:lpstr>
      <vt:lpstr>Office Theme</vt:lpstr>
      <vt:lpstr>Introduction to IT</vt:lpstr>
      <vt:lpstr>What is Client?</vt:lpstr>
      <vt:lpstr>Types of Clients &amp; differences</vt:lpstr>
      <vt:lpstr>What is Server?</vt:lpstr>
      <vt:lpstr>Types of Protocols</vt:lpstr>
      <vt:lpstr>What is On Premise ?</vt:lpstr>
      <vt:lpstr>What is On Premise ?</vt:lpstr>
      <vt:lpstr>What is On Premise ?</vt:lpstr>
      <vt:lpstr>What is On Premise ?</vt:lpstr>
      <vt:lpstr>What is On Premise ?</vt:lpstr>
      <vt:lpstr>What is Virtual ?</vt:lpstr>
      <vt:lpstr>What is Virtual ?</vt:lpstr>
      <vt:lpstr>Enabling Virtualization in Laptop</vt:lpstr>
      <vt:lpstr>Linux Fundamentals</vt:lpstr>
      <vt:lpstr>Linux Booting</vt:lpstr>
      <vt:lpstr>Linux Booting</vt:lpstr>
      <vt:lpstr>Linux Booting</vt:lpstr>
      <vt:lpstr>Linux Booting</vt:lpstr>
      <vt:lpstr>Linux Booting</vt:lpstr>
      <vt:lpstr>Linux Booting</vt:lpstr>
      <vt:lpstr>Linux Booting</vt:lpstr>
      <vt:lpstr>Linux Directory Structure</vt:lpstr>
      <vt:lpstr>Linux Basic Commands</vt:lpstr>
      <vt:lpstr>Linux Permissions</vt:lpstr>
      <vt:lpstr>Linux Permissions</vt:lpstr>
      <vt:lpstr>Linux Permissions</vt:lpstr>
      <vt:lpstr>Linux Permissions</vt:lpstr>
      <vt:lpstr>Linux Permissions</vt:lpstr>
      <vt:lpstr>Shell</vt:lpstr>
      <vt:lpstr>Environment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</dc:title>
  <dc:creator>phanindra vedula</dc:creator>
  <cp:lastModifiedBy>phanindra vedula</cp:lastModifiedBy>
  <cp:revision>10</cp:revision>
  <dcterms:created xsi:type="dcterms:W3CDTF">2022-07-11T01:44:35Z</dcterms:created>
  <dcterms:modified xsi:type="dcterms:W3CDTF">2022-08-12T01:21:52Z</dcterms:modified>
</cp:coreProperties>
</file>