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412" r:id="rId2"/>
    <p:sldId id="416" r:id="rId3"/>
    <p:sldId id="417" r:id="rId4"/>
    <p:sldId id="418" r:id="rId5"/>
    <p:sldId id="420" r:id="rId6"/>
    <p:sldId id="421" r:id="rId7"/>
    <p:sldId id="422" r:id="rId8"/>
    <p:sldId id="423" r:id="rId9"/>
    <p:sldId id="419" r:id="rId10"/>
    <p:sldId id="424" r:id="rId11"/>
    <p:sldId id="425" r:id="rId12"/>
    <p:sldId id="440" r:id="rId13"/>
    <p:sldId id="437" r:id="rId14"/>
    <p:sldId id="438" r:id="rId15"/>
    <p:sldId id="439" r:id="rId16"/>
    <p:sldId id="435" r:id="rId17"/>
    <p:sldId id="441" r:id="rId18"/>
    <p:sldId id="442" r:id="rId19"/>
    <p:sldId id="448" r:id="rId20"/>
    <p:sldId id="444" r:id="rId21"/>
    <p:sldId id="436" r:id="rId22"/>
    <p:sldId id="445" r:id="rId23"/>
    <p:sldId id="446" r:id="rId24"/>
    <p:sldId id="447" r:id="rId25"/>
    <p:sldId id="449" r:id="rId26"/>
    <p:sldId id="428" r:id="rId27"/>
    <p:sldId id="429" r:id="rId28"/>
    <p:sldId id="457" r:id="rId29"/>
    <p:sldId id="458" r:id="rId30"/>
    <p:sldId id="456" r:id="rId31"/>
    <p:sldId id="431" r:id="rId32"/>
    <p:sldId id="430" r:id="rId33"/>
    <p:sldId id="432" r:id="rId34"/>
    <p:sldId id="472" r:id="rId35"/>
    <p:sldId id="469" r:id="rId36"/>
    <p:sldId id="474" r:id="rId37"/>
    <p:sldId id="475" r:id="rId38"/>
    <p:sldId id="465" r:id="rId39"/>
    <p:sldId id="477" r:id="rId40"/>
    <p:sldId id="476" r:id="rId41"/>
    <p:sldId id="470" r:id="rId42"/>
    <p:sldId id="487" r:id="rId43"/>
    <p:sldId id="488" r:id="rId44"/>
    <p:sldId id="479" r:id="rId45"/>
    <p:sldId id="483" r:id="rId46"/>
    <p:sldId id="480" r:id="rId47"/>
    <p:sldId id="481" r:id="rId48"/>
    <p:sldId id="484" r:id="rId49"/>
    <p:sldId id="485" r:id="rId50"/>
    <p:sldId id="486" r:id="rId51"/>
    <p:sldId id="482" r:id="rId52"/>
    <p:sldId id="450" r:id="rId53"/>
    <p:sldId id="453" r:id="rId54"/>
    <p:sldId id="451" r:id="rId55"/>
    <p:sldId id="455" r:id="rId56"/>
    <p:sldId id="45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BC0FF-E4F7-4ADA-AF08-52FE9BE63E7E}" type="datetimeFigureOut">
              <a:rPr lang="en-IN" smtClean="0"/>
              <a:t>18-08-2022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38A01-48EF-40DA-800A-6ADEAF3E8C39}" type="slidenum">
              <a:rPr lang="en-IN" smtClean="0"/>
              <a:t>‹#›</a:t>
            </a:fld>
            <a:endParaRPr lang="en-IN"/>
          </a:p>
        </p:txBody>
      </p:sp>
    </p:spTree>
    <p:extLst>
      <p:ext uri="{BB962C8B-B14F-4D97-AF65-F5344CB8AC3E}">
        <p14:creationId xmlns:p14="http://schemas.microsoft.com/office/powerpoint/2010/main" val="271746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4E3F-0E62-C138-D147-6BF92A7BF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FC5128-D1CE-6133-4A03-AF5158105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50F44F-1602-1054-5D83-EEB8DD25576C}"/>
              </a:ext>
            </a:extLst>
          </p:cNvPr>
          <p:cNvSpPr>
            <a:spLocks noGrp="1"/>
          </p:cNvSpPr>
          <p:nvPr>
            <p:ph type="dt" sz="half" idx="10"/>
          </p:nvPr>
        </p:nvSpPr>
        <p:spPr/>
        <p:txBody>
          <a:bodyPr/>
          <a:lstStyle/>
          <a:p>
            <a:fld id="{471B787E-079F-4CE2-8861-489B69EC16BB}" type="datetimeFigureOut">
              <a:rPr lang="en-IN" smtClean="0"/>
              <a:t>18-08-2022</a:t>
            </a:fld>
            <a:endParaRPr lang="en-IN"/>
          </a:p>
        </p:txBody>
      </p:sp>
      <p:sp>
        <p:nvSpPr>
          <p:cNvPr id="5" name="Footer Placeholder 4">
            <a:extLst>
              <a:ext uri="{FF2B5EF4-FFF2-40B4-BE49-F238E27FC236}">
                <a16:creationId xmlns:a16="http://schemas.microsoft.com/office/drawing/2014/main" id="{FC8B4A43-9AEF-AD6C-500F-FE243B837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7BF95E-078C-A884-7F8B-60459C79F0ED}"/>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57931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F379-29E8-5F47-551F-3E48361F8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EEDB0A-1982-C41C-156B-A316CE94A5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05B237-6A67-8EB8-D286-C8A2351AFBFE}"/>
              </a:ext>
            </a:extLst>
          </p:cNvPr>
          <p:cNvSpPr>
            <a:spLocks noGrp="1"/>
          </p:cNvSpPr>
          <p:nvPr>
            <p:ph type="dt" sz="half" idx="10"/>
          </p:nvPr>
        </p:nvSpPr>
        <p:spPr/>
        <p:txBody>
          <a:bodyPr/>
          <a:lstStyle/>
          <a:p>
            <a:fld id="{471B787E-079F-4CE2-8861-489B69EC16BB}" type="datetimeFigureOut">
              <a:rPr lang="en-IN" smtClean="0"/>
              <a:t>18-08-2022</a:t>
            </a:fld>
            <a:endParaRPr lang="en-IN"/>
          </a:p>
        </p:txBody>
      </p:sp>
      <p:sp>
        <p:nvSpPr>
          <p:cNvPr id="5" name="Footer Placeholder 4">
            <a:extLst>
              <a:ext uri="{FF2B5EF4-FFF2-40B4-BE49-F238E27FC236}">
                <a16:creationId xmlns:a16="http://schemas.microsoft.com/office/drawing/2014/main" id="{AA754E3E-FD7C-254B-733E-6401B5C2B4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6375C-2935-505E-8F54-3872F95C81EB}"/>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172673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35946-E629-49E8-3D67-CCF3D519AA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36E7C9-8808-ABA5-F4D8-7D0E0C149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CEF96F-9BC3-2285-812E-90630549EA6A}"/>
              </a:ext>
            </a:extLst>
          </p:cNvPr>
          <p:cNvSpPr>
            <a:spLocks noGrp="1"/>
          </p:cNvSpPr>
          <p:nvPr>
            <p:ph type="dt" sz="half" idx="10"/>
          </p:nvPr>
        </p:nvSpPr>
        <p:spPr/>
        <p:txBody>
          <a:bodyPr/>
          <a:lstStyle/>
          <a:p>
            <a:fld id="{471B787E-079F-4CE2-8861-489B69EC16BB}" type="datetimeFigureOut">
              <a:rPr lang="en-IN" smtClean="0"/>
              <a:t>18-08-2022</a:t>
            </a:fld>
            <a:endParaRPr lang="en-IN"/>
          </a:p>
        </p:txBody>
      </p:sp>
      <p:sp>
        <p:nvSpPr>
          <p:cNvPr id="5" name="Footer Placeholder 4">
            <a:extLst>
              <a:ext uri="{FF2B5EF4-FFF2-40B4-BE49-F238E27FC236}">
                <a16:creationId xmlns:a16="http://schemas.microsoft.com/office/drawing/2014/main" id="{514D7A31-FD95-85CE-0777-5DEE56168D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311CF-E1B4-FFF4-D0F5-86FE021278A3}"/>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69574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C8C1-9FD7-6702-36E4-57F8566CDB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D69807-3051-7DEB-45BF-31387D503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2EFCFE-0059-E174-A851-565A05B084D6}"/>
              </a:ext>
            </a:extLst>
          </p:cNvPr>
          <p:cNvSpPr>
            <a:spLocks noGrp="1"/>
          </p:cNvSpPr>
          <p:nvPr>
            <p:ph type="dt" sz="half" idx="10"/>
          </p:nvPr>
        </p:nvSpPr>
        <p:spPr/>
        <p:txBody>
          <a:bodyPr/>
          <a:lstStyle/>
          <a:p>
            <a:fld id="{471B787E-079F-4CE2-8861-489B69EC16BB}" type="datetimeFigureOut">
              <a:rPr lang="en-IN" smtClean="0"/>
              <a:t>18-08-2022</a:t>
            </a:fld>
            <a:endParaRPr lang="en-IN"/>
          </a:p>
        </p:txBody>
      </p:sp>
      <p:sp>
        <p:nvSpPr>
          <p:cNvPr id="5" name="Footer Placeholder 4">
            <a:extLst>
              <a:ext uri="{FF2B5EF4-FFF2-40B4-BE49-F238E27FC236}">
                <a16:creationId xmlns:a16="http://schemas.microsoft.com/office/drawing/2014/main" id="{CB3C8D6A-8765-1222-07E4-10A4E5703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CB2F6-1A1D-DF1C-4C82-9B7091E9C943}"/>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22504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BC2C-1365-C90A-DA69-414FEA972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B3DB79-CF8C-0007-3217-30B355E20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C2483D-980B-090D-C41B-53AF07108DA4}"/>
              </a:ext>
            </a:extLst>
          </p:cNvPr>
          <p:cNvSpPr>
            <a:spLocks noGrp="1"/>
          </p:cNvSpPr>
          <p:nvPr>
            <p:ph type="dt" sz="half" idx="10"/>
          </p:nvPr>
        </p:nvSpPr>
        <p:spPr/>
        <p:txBody>
          <a:bodyPr/>
          <a:lstStyle/>
          <a:p>
            <a:fld id="{471B787E-079F-4CE2-8861-489B69EC16BB}" type="datetimeFigureOut">
              <a:rPr lang="en-IN" smtClean="0"/>
              <a:t>18-08-2022</a:t>
            </a:fld>
            <a:endParaRPr lang="en-IN"/>
          </a:p>
        </p:txBody>
      </p:sp>
      <p:sp>
        <p:nvSpPr>
          <p:cNvPr id="5" name="Footer Placeholder 4">
            <a:extLst>
              <a:ext uri="{FF2B5EF4-FFF2-40B4-BE49-F238E27FC236}">
                <a16:creationId xmlns:a16="http://schemas.microsoft.com/office/drawing/2014/main" id="{B2C4ADDD-8C9D-1152-2AAA-F07DBB781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90036C-D430-2E1F-8FFF-2DE30465B018}"/>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110512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D7BC-CD12-3A9B-8867-FEF9427488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362633-8EC3-0114-3BF3-889930B9F5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2649CD-A6AC-94DD-422F-80A8683969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38304D-0FD9-3B0F-6570-D652AC9A59C3}"/>
              </a:ext>
            </a:extLst>
          </p:cNvPr>
          <p:cNvSpPr>
            <a:spLocks noGrp="1"/>
          </p:cNvSpPr>
          <p:nvPr>
            <p:ph type="dt" sz="half" idx="10"/>
          </p:nvPr>
        </p:nvSpPr>
        <p:spPr/>
        <p:txBody>
          <a:bodyPr/>
          <a:lstStyle/>
          <a:p>
            <a:fld id="{471B787E-079F-4CE2-8861-489B69EC16BB}" type="datetimeFigureOut">
              <a:rPr lang="en-IN" smtClean="0"/>
              <a:t>18-08-2022</a:t>
            </a:fld>
            <a:endParaRPr lang="en-IN"/>
          </a:p>
        </p:txBody>
      </p:sp>
      <p:sp>
        <p:nvSpPr>
          <p:cNvPr id="6" name="Footer Placeholder 5">
            <a:extLst>
              <a:ext uri="{FF2B5EF4-FFF2-40B4-BE49-F238E27FC236}">
                <a16:creationId xmlns:a16="http://schemas.microsoft.com/office/drawing/2014/main" id="{D11D3D90-2229-99A0-F4A2-D877B286AB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261550-C3D7-1A3A-4478-7CD5460977D9}"/>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357335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0A22-F347-FD86-703B-94B06F8F46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6D4EDE-E82F-8696-D6B7-4E52D662C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907FE-C1E2-5800-B43A-6DDEEDF772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F56A06-D582-3AEE-CD52-00760D2CE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874EBC-81F7-2712-4146-C391D519DF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AC7821-28C5-53AB-5FE3-4F96E1119899}"/>
              </a:ext>
            </a:extLst>
          </p:cNvPr>
          <p:cNvSpPr>
            <a:spLocks noGrp="1"/>
          </p:cNvSpPr>
          <p:nvPr>
            <p:ph type="dt" sz="half" idx="10"/>
          </p:nvPr>
        </p:nvSpPr>
        <p:spPr/>
        <p:txBody>
          <a:bodyPr/>
          <a:lstStyle/>
          <a:p>
            <a:fld id="{471B787E-079F-4CE2-8861-489B69EC16BB}" type="datetimeFigureOut">
              <a:rPr lang="en-IN" smtClean="0"/>
              <a:t>18-08-2022</a:t>
            </a:fld>
            <a:endParaRPr lang="en-IN"/>
          </a:p>
        </p:txBody>
      </p:sp>
      <p:sp>
        <p:nvSpPr>
          <p:cNvPr id="8" name="Footer Placeholder 7">
            <a:extLst>
              <a:ext uri="{FF2B5EF4-FFF2-40B4-BE49-F238E27FC236}">
                <a16:creationId xmlns:a16="http://schemas.microsoft.com/office/drawing/2014/main" id="{AB6664AA-F965-B5E6-D76B-EB4022F4E7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61B1C9-D71D-99C3-DA5A-2B715CE9F4DE}"/>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85645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8EF4-47BB-1792-8C0D-4C87EAE638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177226-8382-B943-A5FE-72D46CEE0774}"/>
              </a:ext>
            </a:extLst>
          </p:cNvPr>
          <p:cNvSpPr>
            <a:spLocks noGrp="1"/>
          </p:cNvSpPr>
          <p:nvPr>
            <p:ph type="dt" sz="half" idx="10"/>
          </p:nvPr>
        </p:nvSpPr>
        <p:spPr/>
        <p:txBody>
          <a:bodyPr/>
          <a:lstStyle/>
          <a:p>
            <a:fld id="{471B787E-079F-4CE2-8861-489B69EC16BB}" type="datetimeFigureOut">
              <a:rPr lang="en-IN" smtClean="0"/>
              <a:t>18-08-2022</a:t>
            </a:fld>
            <a:endParaRPr lang="en-IN"/>
          </a:p>
        </p:txBody>
      </p:sp>
      <p:sp>
        <p:nvSpPr>
          <p:cNvPr id="4" name="Footer Placeholder 3">
            <a:extLst>
              <a:ext uri="{FF2B5EF4-FFF2-40B4-BE49-F238E27FC236}">
                <a16:creationId xmlns:a16="http://schemas.microsoft.com/office/drawing/2014/main" id="{0669F757-F7CF-4691-ADE2-4E53716E9C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5BE72A-00B3-0E63-9D55-7703ED4002E4}"/>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81616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26165-69DC-A300-0586-B49EABC32873}"/>
              </a:ext>
            </a:extLst>
          </p:cNvPr>
          <p:cNvSpPr>
            <a:spLocks noGrp="1"/>
          </p:cNvSpPr>
          <p:nvPr>
            <p:ph type="dt" sz="half" idx="10"/>
          </p:nvPr>
        </p:nvSpPr>
        <p:spPr/>
        <p:txBody>
          <a:bodyPr/>
          <a:lstStyle/>
          <a:p>
            <a:fld id="{471B787E-079F-4CE2-8861-489B69EC16BB}" type="datetimeFigureOut">
              <a:rPr lang="en-IN" smtClean="0"/>
              <a:t>18-08-2022</a:t>
            </a:fld>
            <a:endParaRPr lang="en-IN"/>
          </a:p>
        </p:txBody>
      </p:sp>
      <p:sp>
        <p:nvSpPr>
          <p:cNvPr id="3" name="Footer Placeholder 2">
            <a:extLst>
              <a:ext uri="{FF2B5EF4-FFF2-40B4-BE49-F238E27FC236}">
                <a16:creationId xmlns:a16="http://schemas.microsoft.com/office/drawing/2014/main" id="{19E8F61C-606A-58F2-1FE2-20A86BCFF4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247045-F8E1-C789-A17B-078F73489A0C}"/>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7059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1D88-0D00-E2FE-9097-7FEBCB576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BB96D4-EE7B-30F7-4A89-E50E80524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425C5B-75F0-60BC-C2B8-FCD8FFA02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94C00A-2D14-E8F5-7222-007225228CD0}"/>
              </a:ext>
            </a:extLst>
          </p:cNvPr>
          <p:cNvSpPr>
            <a:spLocks noGrp="1"/>
          </p:cNvSpPr>
          <p:nvPr>
            <p:ph type="dt" sz="half" idx="10"/>
          </p:nvPr>
        </p:nvSpPr>
        <p:spPr/>
        <p:txBody>
          <a:bodyPr/>
          <a:lstStyle/>
          <a:p>
            <a:fld id="{471B787E-079F-4CE2-8861-489B69EC16BB}" type="datetimeFigureOut">
              <a:rPr lang="en-IN" smtClean="0"/>
              <a:t>18-08-2022</a:t>
            </a:fld>
            <a:endParaRPr lang="en-IN"/>
          </a:p>
        </p:txBody>
      </p:sp>
      <p:sp>
        <p:nvSpPr>
          <p:cNvPr id="6" name="Footer Placeholder 5">
            <a:extLst>
              <a:ext uri="{FF2B5EF4-FFF2-40B4-BE49-F238E27FC236}">
                <a16:creationId xmlns:a16="http://schemas.microsoft.com/office/drawing/2014/main" id="{6AAA3BDE-0964-B248-455C-A9DF6F3F1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143E05-E723-67EC-40CF-E80852B1083B}"/>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17221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E3C4-2B46-B506-F788-2A2BBEBBA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E977B1-C87A-A23D-5A30-E206DAD8B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1AAB33-3E89-EEC2-E074-43A4479EB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AEC26-D042-93DA-4152-EC2FBBA71C5D}"/>
              </a:ext>
            </a:extLst>
          </p:cNvPr>
          <p:cNvSpPr>
            <a:spLocks noGrp="1"/>
          </p:cNvSpPr>
          <p:nvPr>
            <p:ph type="dt" sz="half" idx="10"/>
          </p:nvPr>
        </p:nvSpPr>
        <p:spPr/>
        <p:txBody>
          <a:bodyPr/>
          <a:lstStyle/>
          <a:p>
            <a:fld id="{471B787E-079F-4CE2-8861-489B69EC16BB}" type="datetimeFigureOut">
              <a:rPr lang="en-IN" smtClean="0"/>
              <a:t>18-08-2022</a:t>
            </a:fld>
            <a:endParaRPr lang="en-IN"/>
          </a:p>
        </p:txBody>
      </p:sp>
      <p:sp>
        <p:nvSpPr>
          <p:cNvPr id="6" name="Footer Placeholder 5">
            <a:extLst>
              <a:ext uri="{FF2B5EF4-FFF2-40B4-BE49-F238E27FC236}">
                <a16:creationId xmlns:a16="http://schemas.microsoft.com/office/drawing/2014/main" id="{744240A3-33CE-3AFD-9BA5-639B701876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98709-0AB0-577B-6E9F-E91776EB3E89}"/>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19183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E3507-AF6D-032D-B420-5BD010334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E2FE6-D644-3E53-5740-39C131A032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BD4713-21D6-CBBB-CBDF-6E6E8223CC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B787E-079F-4CE2-8861-489B69EC16BB}" type="datetimeFigureOut">
              <a:rPr lang="en-IN" smtClean="0"/>
              <a:t>18-08-2022</a:t>
            </a:fld>
            <a:endParaRPr lang="en-IN"/>
          </a:p>
        </p:txBody>
      </p:sp>
      <p:sp>
        <p:nvSpPr>
          <p:cNvPr id="5" name="Footer Placeholder 4">
            <a:extLst>
              <a:ext uri="{FF2B5EF4-FFF2-40B4-BE49-F238E27FC236}">
                <a16:creationId xmlns:a16="http://schemas.microsoft.com/office/drawing/2014/main" id="{1BE56587-CBF2-7E15-8E1C-04ADF104C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98B745-309A-371D-F14F-96D983CC3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548A5-CA9F-4F5F-B0C5-6D361D31E180}" type="slidenum">
              <a:rPr lang="en-IN" smtClean="0"/>
              <a:t>‹#›</a:t>
            </a:fld>
            <a:endParaRPr lang="en-IN"/>
          </a:p>
        </p:txBody>
      </p:sp>
    </p:spTree>
    <p:extLst>
      <p:ext uri="{BB962C8B-B14F-4D97-AF65-F5344CB8AC3E}">
        <p14:creationId xmlns:p14="http://schemas.microsoft.com/office/powerpoint/2010/main" val="163814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packages.cloud.google.com/yum/doc/rpm-package-key.gp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github.com/nginxinc/kubernetes-ingres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hyperlink" Target="https://kubernetes-sigs.github.io/nfs-subdir-external-provisioner/" TargetMode="External"/><Relationship Id="rId4" Type="http://schemas.openxmlformats.org/officeDocument/2006/relationships/hyperlink" Target="https://raw.githubusercontent.com/helm/helm/main/scripts/get-helm-3"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www.youtube.com/watch?v=jcHQ5SKKTLM"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4569533" y="2820668"/>
            <a:ext cx="2650418" cy="644524"/>
          </a:xfrm>
        </p:spPr>
        <p:txBody>
          <a:bodyPr>
            <a:normAutofit fontScale="90000"/>
          </a:bodyPr>
          <a:lstStyle/>
          <a:p>
            <a:r>
              <a:rPr lang="en-IN" b="1" dirty="0">
                <a:solidFill>
                  <a:srgbClr val="002060"/>
                </a:solidFill>
              </a:rPr>
              <a:t>Kubernetes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29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Components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394112" y="1143550"/>
            <a:ext cx="3141947"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229B35D-71DB-11C4-4F82-321E2B814B32}"/>
              </a:ext>
            </a:extLst>
          </p:cNvPr>
          <p:cNvSpPr/>
          <p:nvPr/>
        </p:nvSpPr>
        <p:spPr>
          <a:xfrm>
            <a:off x="618319" y="123475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2" descr="Containerised Bioinformatics">
            <a:extLst>
              <a:ext uri="{FF2B5EF4-FFF2-40B4-BE49-F238E27FC236}">
                <a16:creationId xmlns:a16="http://schemas.microsoft.com/office/drawing/2014/main" id="{3EEF3BE9-50C5-2F6D-2090-5E7B3E2E1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990" y="131724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6056AD0-7FFE-56B9-502E-FC56E3D0BCBA}"/>
              </a:ext>
            </a:extLst>
          </p:cNvPr>
          <p:cNvSpPr txBox="1"/>
          <p:nvPr/>
        </p:nvSpPr>
        <p:spPr>
          <a:xfrm>
            <a:off x="1164528" y="14012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15" name="TextBox 14">
            <a:extLst>
              <a:ext uri="{FF2B5EF4-FFF2-40B4-BE49-F238E27FC236}">
                <a16:creationId xmlns:a16="http://schemas.microsoft.com/office/drawing/2014/main" id="{9B51F821-18B3-BE4C-5199-705E5CE25182}"/>
              </a:ext>
            </a:extLst>
          </p:cNvPr>
          <p:cNvSpPr txBox="1"/>
          <p:nvPr/>
        </p:nvSpPr>
        <p:spPr>
          <a:xfrm>
            <a:off x="1106875" y="173501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0" name="TextBox 19">
            <a:extLst>
              <a:ext uri="{FF2B5EF4-FFF2-40B4-BE49-F238E27FC236}">
                <a16:creationId xmlns:a16="http://schemas.microsoft.com/office/drawing/2014/main" id="{0015FE19-4D53-3295-770F-24CB81731279}"/>
              </a:ext>
            </a:extLst>
          </p:cNvPr>
          <p:cNvSpPr txBox="1"/>
          <p:nvPr/>
        </p:nvSpPr>
        <p:spPr>
          <a:xfrm>
            <a:off x="1001893"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25" name="Rectangle 24">
            <a:extLst>
              <a:ext uri="{FF2B5EF4-FFF2-40B4-BE49-F238E27FC236}">
                <a16:creationId xmlns:a16="http://schemas.microsoft.com/office/drawing/2014/main" id="{8C4802BB-56C8-A949-4B45-A522EFFB35A1}"/>
              </a:ext>
            </a:extLst>
          </p:cNvPr>
          <p:cNvSpPr/>
          <p:nvPr/>
        </p:nvSpPr>
        <p:spPr>
          <a:xfrm>
            <a:off x="579081" y="237187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6" name="Picture 2" descr="Containerised Bioinformatics">
            <a:extLst>
              <a:ext uri="{FF2B5EF4-FFF2-40B4-BE49-F238E27FC236}">
                <a16:creationId xmlns:a16="http://schemas.microsoft.com/office/drawing/2014/main" id="{EB181A72-9D09-A8BE-9E7C-706D5FCE4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52" y="245437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CD45B75-4740-DBDF-6429-C7DD7B0DAB49}"/>
              </a:ext>
            </a:extLst>
          </p:cNvPr>
          <p:cNvSpPr txBox="1"/>
          <p:nvPr/>
        </p:nvSpPr>
        <p:spPr>
          <a:xfrm>
            <a:off x="1125290" y="253835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28" name="TextBox 27">
            <a:extLst>
              <a:ext uri="{FF2B5EF4-FFF2-40B4-BE49-F238E27FC236}">
                <a16:creationId xmlns:a16="http://schemas.microsoft.com/office/drawing/2014/main" id="{9ADD8562-A8FA-C04A-BB7D-A1287A26909C}"/>
              </a:ext>
            </a:extLst>
          </p:cNvPr>
          <p:cNvSpPr txBox="1"/>
          <p:nvPr/>
        </p:nvSpPr>
        <p:spPr>
          <a:xfrm>
            <a:off x="1067637" y="287214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802" y="3389777"/>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1427002" y="3931368"/>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756" y="4495527"/>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462332" y="5091233"/>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7E530EB7-B084-FC5B-8FC7-3C32FE291EA3}"/>
              </a:ext>
            </a:extLst>
          </p:cNvPr>
          <p:cNvSpPr/>
          <p:nvPr/>
        </p:nvSpPr>
        <p:spPr>
          <a:xfrm>
            <a:off x="4024615" y="1174537"/>
            <a:ext cx="31419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5647874" y="126122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545" y="134371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6194083" y="142769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66" name="TextBox 65">
            <a:extLst>
              <a:ext uri="{FF2B5EF4-FFF2-40B4-BE49-F238E27FC236}">
                <a16:creationId xmlns:a16="http://schemas.microsoft.com/office/drawing/2014/main" id="{7DB06834-4B17-DD34-6E13-39317319073B}"/>
              </a:ext>
            </a:extLst>
          </p:cNvPr>
          <p:cNvSpPr txBox="1"/>
          <p:nvPr/>
        </p:nvSpPr>
        <p:spPr>
          <a:xfrm>
            <a:off x="6136430" y="17614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7" name="TextBox 66">
            <a:extLst>
              <a:ext uri="{FF2B5EF4-FFF2-40B4-BE49-F238E27FC236}">
                <a16:creationId xmlns:a16="http://schemas.microsoft.com/office/drawing/2014/main" id="{076D966B-A15D-A799-7E54-FC79C833AA2C}"/>
              </a:ext>
            </a:extLst>
          </p:cNvPr>
          <p:cNvSpPr txBox="1"/>
          <p:nvPr/>
        </p:nvSpPr>
        <p:spPr>
          <a:xfrm>
            <a:off x="9057978" y="561771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sp>
        <p:nvSpPr>
          <p:cNvPr id="68" name="Rectangle 67">
            <a:extLst>
              <a:ext uri="{FF2B5EF4-FFF2-40B4-BE49-F238E27FC236}">
                <a16:creationId xmlns:a16="http://schemas.microsoft.com/office/drawing/2014/main" id="{E1EBCFD5-52F2-7ED7-0D28-7245064E2730}"/>
              </a:ext>
            </a:extLst>
          </p:cNvPr>
          <p:cNvSpPr/>
          <p:nvPr/>
        </p:nvSpPr>
        <p:spPr>
          <a:xfrm>
            <a:off x="5608636" y="239834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9" name="Picture 2" descr="Containerised Bioinformatics">
            <a:extLst>
              <a:ext uri="{FF2B5EF4-FFF2-40B4-BE49-F238E27FC236}">
                <a16:creationId xmlns:a16="http://schemas.microsoft.com/office/drawing/2014/main" id="{A1D818AA-4135-21BB-C1A9-A9C3DF7A3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307" y="248084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EDE350F0-0205-C1BE-23F1-026F03A05300}"/>
              </a:ext>
            </a:extLst>
          </p:cNvPr>
          <p:cNvSpPr txBox="1"/>
          <p:nvPr/>
        </p:nvSpPr>
        <p:spPr>
          <a:xfrm>
            <a:off x="6154845" y="256482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71" name="TextBox 70">
            <a:extLst>
              <a:ext uri="{FF2B5EF4-FFF2-40B4-BE49-F238E27FC236}">
                <a16:creationId xmlns:a16="http://schemas.microsoft.com/office/drawing/2014/main" id="{29AECBD5-B1C7-6283-7DE0-842EDFC58EBB}"/>
              </a:ext>
            </a:extLst>
          </p:cNvPr>
          <p:cNvSpPr txBox="1"/>
          <p:nvPr/>
        </p:nvSpPr>
        <p:spPr>
          <a:xfrm>
            <a:off x="6097192" y="289861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59" name="Rectangle 58">
            <a:extLst>
              <a:ext uri="{FF2B5EF4-FFF2-40B4-BE49-F238E27FC236}">
                <a16:creationId xmlns:a16="http://schemas.microsoft.com/office/drawing/2014/main" id="{4EEEED82-B2B4-9A8D-E1B6-F34F6CAA6F7F}"/>
              </a:ext>
            </a:extLst>
          </p:cNvPr>
          <p:cNvSpPr/>
          <p:nvPr/>
        </p:nvSpPr>
        <p:spPr>
          <a:xfrm>
            <a:off x="3108500" y="130556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3267" y="3379798"/>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2722143" y="4002760"/>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84" name="Connector: Elbow 83">
            <a:extLst>
              <a:ext uri="{FF2B5EF4-FFF2-40B4-BE49-F238E27FC236}">
                <a16:creationId xmlns:a16="http://schemas.microsoft.com/office/drawing/2014/main" id="{43F2C0F6-18DA-B91D-CBF8-5FA901063DC5}"/>
              </a:ext>
            </a:extLst>
          </p:cNvPr>
          <p:cNvCxnSpPr>
            <a:cxnSpLocks/>
          </p:cNvCxnSpPr>
          <p:nvPr/>
        </p:nvCxnSpPr>
        <p:spPr>
          <a:xfrm flipH="1">
            <a:off x="1854383" y="1821520"/>
            <a:ext cx="39238" cy="1137127"/>
          </a:xfrm>
          <a:prstGeom prst="bentConnector3">
            <a:avLst>
              <a:gd name="adj1" fmla="val -330139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13B3327-D3DD-50A2-B0A5-4F5E8C70BA56}"/>
              </a:ext>
            </a:extLst>
          </p:cNvPr>
          <p:cNvSpPr/>
          <p:nvPr/>
        </p:nvSpPr>
        <p:spPr>
          <a:xfrm>
            <a:off x="8684290" y="1932491"/>
            <a:ext cx="2213625" cy="36181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603BF8B9-000B-B847-204B-EE36C47E6269}"/>
              </a:ext>
            </a:extLst>
          </p:cNvPr>
          <p:cNvSpPr txBox="1"/>
          <p:nvPr/>
        </p:nvSpPr>
        <p:spPr>
          <a:xfrm>
            <a:off x="4816576"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50" name="Rectangle 49">
            <a:extLst>
              <a:ext uri="{FF2B5EF4-FFF2-40B4-BE49-F238E27FC236}">
                <a16:creationId xmlns:a16="http://schemas.microsoft.com/office/drawing/2014/main" id="{CA02DA28-1680-5386-3133-18FF6B5D6A24}"/>
              </a:ext>
            </a:extLst>
          </p:cNvPr>
          <p:cNvSpPr/>
          <p:nvPr/>
        </p:nvSpPr>
        <p:spPr>
          <a:xfrm>
            <a:off x="9003432" y="2244462"/>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API Service</a:t>
            </a:r>
          </a:p>
        </p:txBody>
      </p:sp>
      <p:sp>
        <p:nvSpPr>
          <p:cNvPr id="51" name="Rectangle 50">
            <a:extLst>
              <a:ext uri="{FF2B5EF4-FFF2-40B4-BE49-F238E27FC236}">
                <a16:creationId xmlns:a16="http://schemas.microsoft.com/office/drawing/2014/main" id="{80A0E77A-DF63-04EA-943F-03DA459749F1}"/>
              </a:ext>
            </a:extLst>
          </p:cNvPr>
          <p:cNvSpPr/>
          <p:nvPr/>
        </p:nvSpPr>
        <p:spPr>
          <a:xfrm>
            <a:off x="9003431" y="1059511"/>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Client</a:t>
            </a:r>
          </a:p>
        </p:txBody>
      </p:sp>
      <p:cxnSp>
        <p:nvCxnSpPr>
          <p:cNvPr id="16" name="Straight Arrow Connector 15">
            <a:extLst>
              <a:ext uri="{FF2B5EF4-FFF2-40B4-BE49-F238E27FC236}">
                <a16:creationId xmlns:a16="http://schemas.microsoft.com/office/drawing/2014/main" id="{4978375F-7CC9-5A00-9992-5EDE0636DFF0}"/>
              </a:ext>
            </a:extLst>
          </p:cNvPr>
          <p:cNvCxnSpPr>
            <a:stCxn id="51" idx="2"/>
            <a:endCxn id="50" idx="0"/>
          </p:cNvCxnSpPr>
          <p:nvPr/>
        </p:nvCxnSpPr>
        <p:spPr>
          <a:xfrm>
            <a:off x="9702150" y="1367285"/>
            <a:ext cx="1" cy="87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8874138-9D88-C216-4C2A-794D15BB3476}"/>
              </a:ext>
            </a:extLst>
          </p:cNvPr>
          <p:cNvSpPr txBox="1"/>
          <p:nvPr/>
        </p:nvSpPr>
        <p:spPr>
          <a:xfrm>
            <a:off x="9768152" y="1450658"/>
            <a:ext cx="1805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Requests are executed after authentication</a:t>
            </a:r>
          </a:p>
        </p:txBody>
      </p:sp>
      <p:sp>
        <p:nvSpPr>
          <p:cNvPr id="56" name="Rectangle 55">
            <a:extLst>
              <a:ext uri="{FF2B5EF4-FFF2-40B4-BE49-F238E27FC236}">
                <a16:creationId xmlns:a16="http://schemas.microsoft.com/office/drawing/2014/main" id="{4537908D-F97B-E781-3B3A-D748CD5250C0}"/>
              </a:ext>
            </a:extLst>
          </p:cNvPr>
          <p:cNvSpPr/>
          <p:nvPr/>
        </p:nvSpPr>
        <p:spPr>
          <a:xfrm>
            <a:off x="9003431" y="2983537"/>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Scheduler</a:t>
            </a:r>
          </a:p>
        </p:txBody>
      </p:sp>
      <p:cxnSp>
        <p:nvCxnSpPr>
          <p:cNvPr id="21" name="Straight Arrow Connector 20">
            <a:extLst>
              <a:ext uri="{FF2B5EF4-FFF2-40B4-BE49-F238E27FC236}">
                <a16:creationId xmlns:a16="http://schemas.microsoft.com/office/drawing/2014/main" id="{7EEE6835-4F20-EB5A-7E65-FBF8C20F6DD8}"/>
              </a:ext>
            </a:extLst>
          </p:cNvPr>
          <p:cNvCxnSpPr>
            <a:stCxn id="50" idx="2"/>
            <a:endCxn id="56" idx="0"/>
          </p:cNvCxnSpPr>
          <p:nvPr/>
        </p:nvCxnSpPr>
        <p:spPr>
          <a:xfrm flipH="1">
            <a:off x="9702150" y="2552236"/>
            <a:ext cx="1" cy="43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2" name="Picture 4" descr="Docker Logos - Docker">
            <a:extLst>
              <a:ext uri="{FF2B5EF4-FFF2-40B4-BE49-F238E27FC236}">
                <a16:creationId xmlns:a16="http://schemas.microsoft.com/office/drawing/2014/main" id="{17D2C51C-814B-2F23-6209-847051B9B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8062" y="3422683"/>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540B261F-2919-A863-5538-59B9B15CC8A0}"/>
              </a:ext>
            </a:extLst>
          </p:cNvPr>
          <p:cNvSpPr txBox="1"/>
          <p:nvPr/>
        </p:nvSpPr>
        <p:spPr>
          <a:xfrm>
            <a:off x="5105262" y="3964274"/>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94" name="Picture 2">
            <a:extLst>
              <a:ext uri="{FF2B5EF4-FFF2-40B4-BE49-F238E27FC236}">
                <a16:creationId xmlns:a16="http://schemas.microsoft.com/office/drawing/2014/main" id="{420A1C90-3E44-D122-BD56-D7BE476817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9232" y="3559148"/>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BF50F91C-04D7-C513-0315-A5AF6B4D8605}"/>
              </a:ext>
            </a:extLst>
          </p:cNvPr>
          <p:cNvSpPr txBox="1"/>
          <p:nvPr/>
        </p:nvSpPr>
        <p:spPr>
          <a:xfrm>
            <a:off x="6253808" y="4154854"/>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6" name="Picture 2">
            <a:extLst>
              <a:ext uri="{FF2B5EF4-FFF2-40B4-BE49-F238E27FC236}">
                <a16:creationId xmlns:a16="http://schemas.microsoft.com/office/drawing/2014/main" id="{98A2A676-E494-482F-47E5-A2C0BE6986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429" y="3324211"/>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C45E903A-CDFD-FBAB-0F93-1228494CA647}"/>
              </a:ext>
            </a:extLst>
          </p:cNvPr>
          <p:cNvSpPr txBox="1"/>
          <p:nvPr/>
        </p:nvSpPr>
        <p:spPr>
          <a:xfrm>
            <a:off x="4215305" y="3947173"/>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34" name="Connector: Elbow 33">
            <a:extLst>
              <a:ext uri="{FF2B5EF4-FFF2-40B4-BE49-F238E27FC236}">
                <a16:creationId xmlns:a16="http://schemas.microsoft.com/office/drawing/2014/main" id="{8F68AF2F-9047-427F-1E8B-C1B458EDE90F}"/>
              </a:ext>
            </a:extLst>
          </p:cNvPr>
          <p:cNvCxnSpPr>
            <a:cxnSpLocks/>
            <a:stCxn id="56" idx="1"/>
          </p:cNvCxnSpPr>
          <p:nvPr/>
        </p:nvCxnSpPr>
        <p:spPr>
          <a:xfrm rot="10800000" flipV="1">
            <a:off x="1145151" y="3137423"/>
            <a:ext cx="7858280" cy="1678605"/>
          </a:xfrm>
          <a:prstGeom prst="bentConnector3">
            <a:avLst>
              <a:gd name="adj1" fmla="val 1325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DA9F48D-20F5-E94E-9D3F-8481B46B5AB3}"/>
              </a:ext>
            </a:extLst>
          </p:cNvPr>
          <p:cNvSpPr/>
          <p:nvPr/>
        </p:nvSpPr>
        <p:spPr>
          <a:xfrm>
            <a:off x="3120685" y="223058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 Service</a:t>
            </a:r>
          </a:p>
        </p:txBody>
      </p:sp>
      <p:sp>
        <p:nvSpPr>
          <p:cNvPr id="52" name="TextBox 51">
            <a:extLst>
              <a:ext uri="{FF2B5EF4-FFF2-40B4-BE49-F238E27FC236}">
                <a16:creationId xmlns:a16="http://schemas.microsoft.com/office/drawing/2014/main" id="{33BC0028-1EFC-8B90-5B9F-FE46EEFAD83E}"/>
              </a:ext>
            </a:extLst>
          </p:cNvPr>
          <p:cNvSpPr txBox="1"/>
          <p:nvPr/>
        </p:nvSpPr>
        <p:spPr>
          <a:xfrm>
            <a:off x="1834936" y="5141506"/>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CPU:30% used</a:t>
            </a:r>
          </a:p>
        </p:txBody>
      </p:sp>
      <p:sp>
        <p:nvSpPr>
          <p:cNvPr id="98" name="TextBox 97">
            <a:extLst>
              <a:ext uri="{FF2B5EF4-FFF2-40B4-BE49-F238E27FC236}">
                <a16:creationId xmlns:a16="http://schemas.microsoft.com/office/drawing/2014/main" id="{6A8B2EF6-C9B6-FA2E-A374-77841457A2C7}"/>
              </a:ext>
            </a:extLst>
          </p:cNvPr>
          <p:cNvSpPr txBox="1"/>
          <p:nvPr/>
        </p:nvSpPr>
        <p:spPr>
          <a:xfrm>
            <a:off x="5367630" y="5155562"/>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CPU:90% used</a:t>
            </a:r>
          </a:p>
        </p:txBody>
      </p:sp>
      <p:cxnSp>
        <p:nvCxnSpPr>
          <p:cNvPr id="58" name="Connector: Elbow 57">
            <a:extLst>
              <a:ext uri="{FF2B5EF4-FFF2-40B4-BE49-F238E27FC236}">
                <a16:creationId xmlns:a16="http://schemas.microsoft.com/office/drawing/2014/main" id="{9A100CBC-E747-4364-F3E0-AEDB9892E9CF}"/>
              </a:ext>
            </a:extLst>
          </p:cNvPr>
          <p:cNvCxnSpPr>
            <a:cxnSpLocks/>
            <a:stCxn id="56" idx="1"/>
            <a:endCxn id="94" idx="3"/>
          </p:cNvCxnSpPr>
          <p:nvPr/>
        </p:nvCxnSpPr>
        <p:spPr>
          <a:xfrm rot="10800000" flipV="1">
            <a:off x="6894809" y="3137423"/>
            <a:ext cx="2108622" cy="71521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2430F8C9-1436-323E-084B-6AB177E1C007}"/>
              </a:ext>
            </a:extLst>
          </p:cNvPr>
          <p:cNvSpPr/>
          <p:nvPr/>
        </p:nvSpPr>
        <p:spPr>
          <a:xfrm>
            <a:off x="8925295" y="3788029"/>
            <a:ext cx="1557764" cy="62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Manager</a:t>
            </a:r>
          </a:p>
        </p:txBody>
      </p:sp>
      <p:cxnSp>
        <p:nvCxnSpPr>
          <p:cNvPr id="6" name="Straight Arrow Connector 5">
            <a:extLst>
              <a:ext uri="{FF2B5EF4-FFF2-40B4-BE49-F238E27FC236}">
                <a16:creationId xmlns:a16="http://schemas.microsoft.com/office/drawing/2014/main" id="{78CE5997-5AEC-B349-509D-278395FEB80F}"/>
              </a:ext>
            </a:extLst>
          </p:cNvPr>
          <p:cNvCxnSpPr>
            <a:stCxn id="104" idx="0"/>
            <a:endCxn id="56" idx="2"/>
          </p:cNvCxnSpPr>
          <p:nvPr/>
        </p:nvCxnSpPr>
        <p:spPr>
          <a:xfrm flipH="1" flipV="1">
            <a:off x="9702150" y="3291311"/>
            <a:ext cx="2027" cy="49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7E8551E-6E1B-65AA-DB9C-E0E134FD0749}"/>
              </a:ext>
            </a:extLst>
          </p:cNvPr>
          <p:cNvSpPr/>
          <p:nvPr/>
        </p:nvSpPr>
        <p:spPr>
          <a:xfrm>
            <a:off x="8923267" y="4816194"/>
            <a:ext cx="1557764" cy="36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etcd</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DAD83FA-466C-ABA6-3C4C-797303485BB1}"/>
              </a:ext>
            </a:extLst>
          </p:cNvPr>
          <p:cNvSpPr txBox="1"/>
          <p:nvPr/>
        </p:nvSpPr>
        <p:spPr>
          <a:xfrm>
            <a:off x="9126414" y="5187672"/>
            <a:ext cx="11514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Key Value Store</a:t>
            </a:r>
          </a:p>
        </p:txBody>
      </p:sp>
      <p:sp>
        <p:nvSpPr>
          <p:cNvPr id="18" name="TextBox 17">
            <a:extLst>
              <a:ext uri="{FF2B5EF4-FFF2-40B4-BE49-F238E27FC236}">
                <a16:creationId xmlns:a16="http://schemas.microsoft.com/office/drawing/2014/main" id="{DED76A8D-2605-3313-9AB9-FD9A40BB7C2F}"/>
              </a:ext>
            </a:extLst>
          </p:cNvPr>
          <p:cNvSpPr txBox="1"/>
          <p:nvPr/>
        </p:nvSpPr>
        <p:spPr>
          <a:xfrm>
            <a:off x="9112331" y="4495527"/>
            <a:ext cx="13116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Brain of K8S</a:t>
            </a:r>
          </a:p>
        </p:txBody>
      </p:sp>
    </p:spTree>
    <p:extLst>
      <p:ext uri="{BB962C8B-B14F-4D97-AF65-F5344CB8AC3E}">
        <p14:creationId xmlns:p14="http://schemas.microsoft.com/office/powerpoint/2010/main" val="35896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up)">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up)">
                                      <p:cBhvr>
                                        <p:cTn id="20" dur="500"/>
                                        <p:tgtEl>
                                          <p:spTgt spid="51"/>
                                        </p:tgtEl>
                                      </p:cBhvr>
                                    </p:animEffect>
                                  </p:childTnLst>
                                </p:cTn>
                              </p:par>
                              <p:par>
                                <p:cTn id="21" presetID="22" presetClass="entr" presetSubtype="1"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up)">
                                      <p:cBhvr>
                                        <p:cTn id="33" dur="500"/>
                                        <p:tgtEl>
                                          <p:spTgt spid="2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up)">
                                      <p:cBhvr>
                                        <p:cTn id="36" dur="500"/>
                                        <p:tgtEl>
                                          <p:spTgt spid="5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left)">
                                      <p:cBhvr>
                                        <p:cTn id="41" dur="500"/>
                                        <p:tgtEl>
                                          <p:spTgt spid="5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wipe(left)">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right)">
                                      <p:cBhvr>
                                        <p:cTn id="49" dur="500"/>
                                        <p:tgtEl>
                                          <p:spTgt spid="58"/>
                                        </p:tgtEl>
                                      </p:cBhvr>
                                    </p:animEffect>
                                  </p:childTnLst>
                                </p:cTn>
                              </p:par>
                              <p:par>
                                <p:cTn id="50" presetID="22" presetClass="entr" presetSubtype="2"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500"/>
                                        <p:tgtEl>
                                          <p:spTgt spid="34"/>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04"/>
                                        </p:tgtEl>
                                        <p:attrNameLst>
                                          <p:attrName>style.visibility</p:attrName>
                                        </p:attrNameLst>
                                      </p:cBhvr>
                                      <p:to>
                                        <p:strVal val="visible"/>
                                      </p:to>
                                    </p:set>
                                    <p:animEffect transition="in" filter="wipe(up)">
                                      <p:cBhvr>
                                        <p:cTn id="55" dur="500"/>
                                        <p:tgtEl>
                                          <p:spTgt spid="10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68"/>
                                        </p:tgtEl>
                                      </p:cBhvr>
                                    </p:animEffect>
                                    <p:set>
                                      <p:cBhvr>
                                        <p:cTn id="60" dur="1" fill="hold">
                                          <p:stCondLst>
                                            <p:cond delay="499"/>
                                          </p:stCondLst>
                                        </p:cTn>
                                        <p:tgtEl>
                                          <p:spTgt spid="68"/>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69"/>
                                        </p:tgtEl>
                                      </p:cBhvr>
                                    </p:animEffect>
                                    <p:set>
                                      <p:cBhvr>
                                        <p:cTn id="63" dur="1" fill="hold">
                                          <p:stCondLst>
                                            <p:cond delay="499"/>
                                          </p:stCondLst>
                                        </p:cTn>
                                        <p:tgtEl>
                                          <p:spTgt spid="69"/>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70"/>
                                        </p:tgtEl>
                                      </p:cBhvr>
                                    </p:animEffect>
                                    <p:set>
                                      <p:cBhvr>
                                        <p:cTn id="66" dur="1" fill="hold">
                                          <p:stCondLst>
                                            <p:cond delay="499"/>
                                          </p:stCondLst>
                                        </p:cTn>
                                        <p:tgtEl>
                                          <p:spTgt spid="70"/>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71"/>
                                        </p:tgtEl>
                                      </p:cBhvr>
                                    </p:animEffect>
                                    <p:set>
                                      <p:cBhvr>
                                        <p:cTn id="69" dur="1" fill="hold">
                                          <p:stCondLst>
                                            <p:cond delay="499"/>
                                          </p:stCondLst>
                                        </p:cTn>
                                        <p:tgtEl>
                                          <p:spTgt spid="7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down)">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5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70"/>
                                        </p:tgtEl>
                                        <p:attrNameLst>
                                          <p:attrName>style.visibility</p:attrName>
                                        </p:attrNameLst>
                                      </p:cBhvr>
                                      <p:to>
                                        <p:strVal val="visible"/>
                                      </p:to>
                                    </p:set>
                                  </p:childTnLst>
                                </p:cTn>
                              </p:par>
                              <p:par>
                                <p:cTn id="91" presetID="1" presetClass="entr" presetSubtype="0" fill="hold" grpId="1" nodeType="withEffect">
                                  <p:stCondLst>
                                    <p:cond delay="0"/>
                                  </p:stCondLst>
                                  <p:childTnLst>
                                    <p:set>
                                      <p:cBhvr>
                                        <p:cTn id="92" dur="1" fill="hold">
                                          <p:stCondLst>
                                            <p:cond delay="0"/>
                                          </p:stCondLst>
                                        </p:cTn>
                                        <p:tgtEl>
                                          <p:spTgt spid="7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wipe(left)">
                                      <p:cBhvr>
                                        <p:cTn id="97" dur="500"/>
                                        <p:tgtEl>
                                          <p:spTgt spid="5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wipe(left)">
                                      <p:cBhvr>
                                        <p:cTn id="100" dur="500"/>
                                        <p:tgtEl>
                                          <p:spTgt spid="7"/>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left)">
                                      <p:cBhvr>
                                        <p:cTn id="10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animBg="1"/>
      <p:bldP spid="68" grpId="1" animBg="1"/>
      <p:bldP spid="70" grpId="0"/>
      <p:bldP spid="70" grpId="1"/>
      <p:bldP spid="71" grpId="0"/>
      <p:bldP spid="71" grpId="1"/>
      <p:bldP spid="47" grpId="0" animBg="1"/>
      <p:bldP spid="50" grpId="0" animBg="1"/>
      <p:bldP spid="51" grpId="0" animBg="1"/>
      <p:bldP spid="17" grpId="0"/>
      <p:bldP spid="56" grpId="0" animBg="1"/>
      <p:bldP spid="52" grpId="0"/>
      <p:bldP spid="98" grpId="0"/>
      <p:bldP spid="104" grpId="0" animBg="1"/>
      <p:bldP spid="57" grpId="0" animBg="1"/>
      <p:bldP spid="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Components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194087" y="1143550"/>
            <a:ext cx="3141947"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229B35D-71DB-11C4-4F82-321E2B814B32}"/>
              </a:ext>
            </a:extLst>
          </p:cNvPr>
          <p:cNvSpPr/>
          <p:nvPr/>
        </p:nvSpPr>
        <p:spPr>
          <a:xfrm>
            <a:off x="418294" y="123475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2" descr="Containerised Bioinformatics">
            <a:extLst>
              <a:ext uri="{FF2B5EF4-FFF2-40B4-BE49-F238E27FC236}">
                <a16:creationId xmlns:a16="http://schemas.microsoft.com/office/drawing/2014/main" id="{3EEF3BE9-50C5-2F6D-2090-5E7B3E2E1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65" y="131724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6056AD0-7FFE-56B9-502E-FC56E3D0BCBA}"/>
              </a:ext>
            </a:extLst>
          </p:cNvPr>
          <p:cNvSpPr txBox="1"/>
          <p:nvPr/>
        </p:nvSpPr>
        <p:spPr>
          <a:xfrm>
            <a:off x="964503" y="14012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15" name="TextBox 14">
            <a:extLst>
              <a:ext uri="{FF2B5EF4-FFF2-40B4-BE49-F238E27FC236}">
                <a16:creationId xmlns:a16="http://schemas.microsoft.com/office/drawing/2014/main" id="{9B51F821-18B3-BE4C-5199-705E5CE25182}"/>
              </a:ext>
            </a:extLst>
          </p:cNvPr>
          <p:cNvSpPr txBox="1"/>
          <p:nvPr/>
        </p:nvSpPr>
        <p:spPr>
          <a:xfrm>
            <a:off x="906850" y="173501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0" name="TextBox 19">
            <a:extLst>
              <a:ext uri="{FF2B5EF4-FFF2-40B4-BE49-F238E27FC236}">
                <a16:creationId xmlns:a16="http://schemas.microsoft.com/office/drawing/2014/main" id="{0015FE19-4D53-3295-770F-24CB81731279}"/>
              </a:ext>
            </a:extLst>
          </p:cNvPr>
          <p:cNvSpPr txBox="1"/>
          <p:nvPr/>
        </p:nvSpPr>
        <p:spPr>
          <a:xfrm>
            <a:off x="801868"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25" name="Rectangle 24">
            <a:extLst>
              <a:ext uri="{FF2B5EF4-FFF2-40B4-BE49-F238E27FC236}">
                <a16:creationId xmlns:a16="http://schemas.microsoft.com/office/drawing/2014/main" id="{8C4802BB-56C8-A949-4B45-A522EFFB35A1}"/>
              </a:ext>
            </a:extLst>
          </p:cNvPr>
          <p:cNvSpPr/>
          <p:nvPr/>
        </p:nvSpPr>
        <p:spPr>
          <a:xfrm>
            <a:off x="379056" y="237187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6" name="Picture 2" descr="Containerised Bioinformatics">
            <a:extLst>
              <a:ext uri="{FF2B5EF4-FFF2-40B4-BE49-F238E27FC236}">
                <a16:creationId xmlns:a16="http://schemas.microsoft.com/office/drawing/2014/main" id="{EB181A72-9D09-A8BE-9E7C-706D5FCE4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727" y="245437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CD45B75-4740-DBDF-6429-C7DD7B0DAB49}"/>
              </a:ext>
            </a:extLst>
          </p:cNvPr>
          <p:cNvSpPr txBox="1"/>
          <p:nvPr/>
        </p:nvSpPr>
        <p:spPr>
          <a:xfrm>
            <a:off x="925265" y="253835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28" name="TextBox 27">
            <a:extLst>
              <a:ext uri="{FF2B5EF4-FFF2-40B4-BE49-F238E27FC236}">
                <a16:creationId xmlns:a16="http://schemas.microsoft.com/office/drawing/2014/main" id="{9ADD8562-A8FA-C04A-BB7D-A1287A26909C}"/>
              </a:ext>
            </a:extLst>
          </p:cNvPr>
          <p:cNvSpPr txBox="1"/>
          <p:nvPr/>
        </p:nvSpPr>
        <p:spPr>
          <a:xfrm>
            <a:off x="867612" y="287214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777" y="3389777"/>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1226977" y="3931368"/>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731" y="4495527"/>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262307" y="5091233"/>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7E530EB7-B084-FC5B-8FC7-3C32FE291EA3}"/>
              </a:ext>
            </a:extLst>
          </p:cNvPr>
          <p:cNvSpPr/>
          <p:nvPr/>
        </p:nvSpPr>
        <p:spPr>
          <a:xfrm>
            <a:off x="3576940" y="1174537"/>
            <a:ext cx="31419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5200199" y="126122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8870" y="134371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5746408" y="142769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66" name="TextBox 65">
            <a:extLst>
              <a:ext uri="{FF2B5EF4-FFF2-40B4-BE49-F238E27FC236}">
                <a16:creationId xmlns:a16="http://schemas.microsoft.com/office/drawing/2014/main" id="{7DB06834-4B17-DD34-6E13-39317319073B}"/>
              </a:ext>
            </a:extLst>
          </p:cNvPr>
          <p:cNvSpPr txBox="1"/>
          <p:nvPr/>
        </p:nvSpPr>
        <p:spPr>
          <a:xfrm>
            <a:off x="5688755" y="17614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7" name="TextBox 66">
            <a:extLst>
              <a:ext uri="{FF2B5EF4-FFF2-40B4-BE49-F238E27FC236}">
                <a16:creationId xmlns:a16="http://schemas.microsoft.com/office/drawing/2014/main" id="{076D966B-A15D-A799-7E54-FC79C833AA2C}"/>
              </a:ext>
            </a:extLst>
          </p:cNvPr>
          <p:cNvSpPr txBox="1"/>
          <p:nvPr/>
        </p:nvSpPr>
        <p:spPr>
          <a:xfrm>
            <a:off x="7467303" y="561771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sp>
        <p:nvSpPr>
          <p:cNvPr id="68" name="Rectangle 67">
            <a:extLst>
              <a:ext uri="{FF2B5EF4-FFF2-40B4-BE49-F238E27FC236}">
                <a16:creationId xmlns:a16="http://schemas.microsoft.com/office/drawing/2014/main" id="{E1EBCFD5-52F2-7ED7-0D28-7245064E2730}"/>
              </a:ext>
            </a:extLst>
          </p:cNvPr>
          <p:cNvSpPr/>
          <p:nvPr/>
        </p:nvSpPr>
        <p:spPr>
          <a:xfrm>
            <a:off x="5160961" y="239834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9" name="Picture 2" descr="Containerised Bioinformatics">
            <a:extLst>
              <a:ext uri="{FF2B5EF4-FFF2-40B4-BE49-F238E27FC236}">
                <a16:creationId xmlns:a16="http://schemas.microsoft.com/office/drawing/2014/main" id="{A1D818AA-4135-21BB-C1A9-A9C3DF7A3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9632" y="248084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EDE350F0-0205-C1BE-23F1-026F03A05300}"/>
              </a:ext>
            </a:extLst>
          </p:cNvPr>
          <p:cNvSpPr txBox="1"/>
          <p:nvPr/>
        </p:nvSpPr>
        <p:spPr>
          <a:xfrm>
            <a:off x="5707170" y="256482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71" name="TextBox 70">
            <a:extLst>
              <a:ext uri="{FF2B5EF4-FFF2-40B4-BE49-F238E27FC236}">
                <a16:creationId xmlns:a16="http://schemas.microsoft.com/office/drawing/2014/main" id="{29AECBD5-B1C7-6283-7DE0-842EDFC58EBB}"/>
              </a:ext>
            </a:extLst>
          </p:cNvPr>
          <p:cNvSpPr txBox="1"/>
          <p:nvPr/>
        </p:nvSpPr>
        <p:spPr>
          <a:xfrm>
            <a:off x="5649517" y="289861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59" name="Rectangle 58">
            <a:extLst>
              <a:ext uri="{FF2B5EF4-FFF2-40B4-BE49-F238E27FC236}">
                <a16:creationId xmlns:a16="http://schemas.microsoft.com/office/drawing/2014/main" id="{4EEEED82-B2B4-9A8D-E1B6-F34F6CAA6F7F}"/>
              </a:ext>
            </a:extLst>
          </p:cNvPr>
          <p:cNvSpPr/>
          <p:nvPr/>
        </p:nvSpPr>
        <p:spPr>
          <a:xfrm>
            <a:off x="3108500" y="130556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3242" y="3379798"/>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2522118" y="4002760"/>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84" name="Connector: Elbow 83">
            <a:extLst>
              <a:ext uri="{FF2B5EF4-FFF2-40B4-BE49-F238E27FC236}">
                <a16:creationId xmlns:a16="http://schemas.microsoft.com/office/drawing/2014/main" id="{43F2C0F6-18DA-B91D-CBF8-5FA901063DC5}"/>
              </a:ext>
            </a:extLst>
          </p:cNvPr>
          <p:cNvCxnSpPr>
            <a:cxnSpLocks/>
          </p:cNvCxnSpPr>
          <p:nvPr/>
        </p:nvCxnSpPr>
        <p:spPr>
          <a:xfrm flipH="1">
            <a:off x="1654358" y="1821520"/>
            <a:ext cx="39238" cy="1137127"/>
          </a:xfrm>
          <a:prstGeom prst="bentConnector3">
            <a:avLst>
              <a:gd name="adj1" fmla="val -330139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13B3327-D3DD-50A2-B0A5-4F5E8C70BA56}"/>
              </a:ext>
            </a:extLst>
          </p:cNvPr>
          <p:cNvSpPr/>
          <p:nvPr/>
        </p:nvSpPr>
        <p:spPr>
          <a:xfrm>
            <a:off x="7093615" y="1932491"/>
            <a:ext cx="2213625" cy="36181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603BF8B9-000B-B847-204B-EE36C47E6269}"/>
              </a:ext>
            </a:extLst>
          </p:cNvPr>
          <p:cNvSpPr txBox="1"/>
          <p:nvPr/>
        </p:nvSpPr>
        <p:spPr>
          <a:xfrm>
            <a:off x="4368901"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50" name="Rectangle 49">
            <a:extLst>
              <a:ext uri="{FF2B5EF4-FFF2-40B4-BE49-F238E27FC236}">
                <a16:creationId xmlns:a16="http://schemas.microsoft.com/office/drawing/2014/main" id="{CA02DA28-1680-5386-3133-18FF6B5D6A24}"/>
              </a:ext>
            </a:extLst>
          </p:cNvPr>
          <p:cNvSpPr/>
          <p:nvPr/>
        </p:nvSpPr>
        <p:spPr>
          <a:xfrm>
            <a:off x="7412757" y="2244462"/>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API Service</a:t>
            </a:r>
          </a:p>
        </p:txBody>
      </p:sp>
      <p:sp>
        <p:nvSpPr>
          <p:cNvPr id="51" name="Rectangle 50">
            <a:extLst>
              <a:ext uri="{FF2B5EF4-FFF2-40B4-BE49-F238E27FC236}">
                <a16:creationId xmlns:a16="http://schemas.microsoft.com/office/drawing/2014/main" id="{80A0E77A-DF63-04EA-943F-03DA459749F1}"/>
              </a:ext>
            </a:extLst>
          </p:cNvPr>
          <p:cNvSpPr/>
          <p:nvPr/>
        </p:nvSpPr>
        <p:spPr>
          <a:xfrm>
            <a:off x="7412756" y="1059511"/>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Client</a:t>
            </a:r>
          </a:p>
        </p:txBody>
      </p:sp>
      <p:cxnSp>
        <p:nvCxnSpPr>
          <p:cNvPr id="16" name="Straight Arrow Connector 15">
            <a:extLst>
              <a:ext uri="{FF2B5EF4-FFF2-40B4-BE49-F238E27FC236}">
                <a16:creationId xmlns:a16="http://schemas.microsoft.com/office/drawing/2014/main" id="{4978375F-7CC9-5A00-9992-5EDE0636DFF0}"/>
              </a:ext>
            </a:extLst>
          </p:cNvPr>
          <p:cNvCxnSpPr>
            <a:stCxn id="51" idx="2"/>
            <a:endCxn id="50" idx="0"/>
          </p:cNvCxnSpPr>
          <p:nvPr/>
        </p:nvCxnSpPr>
        <p:spPr>
          <a:xfrm>
            <a:off x="8111475" y="1367285"/>
            <a:ext cx="1" cy="87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537908D-F97B-E781-3B3A-D748CD5250C0}"/>
              </a:ext>
            </a:extLst>
          </p:cNvPr>
          <p:cNvSpPr/>
          <p:nvPr/>
        </p:nvSpPr>
        <p:spPr>
          <a:xfrm>
            <a:off x="7412756" y="2983537"/>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Scheduler</a:t>
            </a:r>
          </a:p>
        </p:txBody>
      </p:sp>
      <p:cxnSp>
        <p:nvCxnSpPr>
          <p:cNvPr id="21" name="Straight Arrow Connector 20">
            <a:extLst>
              <a:ext uri="{FF2B5EF4-FFF2-40B4-BE49-F238E27FC236}">
                <a16:creationId xmlns:a16="http://schemas.microsoft.com/office/drawing/2014/main" id="{7EEE6835-4F20-EB5A-7E65-FBF8C20F6DD8}"/>
              </a:ext>
            </a:extLst>
          </p:cNvPr>
          <p:cNvCxnSpPr>
            <a:stCxn id="50" idx="2"/>
            <a:endCxn id="56" idx="0"/>
          </p:cNvCxnSpPr>
          <p:nvPr/>
        </p:nvCxnSpPr>
        <p:spPr>
          <a:xfrm flipH="1">
            <a:off x="8111475" y="2552236"/>
            <a:ext cx="1" cy="43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2" name="Picture 4" descr="Docker Logos - Docker">
            <a:extLst>
              <a:ext uri="{FF2B5EF4-FFF2-40B4-BE49-F238E27FC236}">
                <a16:creationId xmlns:a16="http://schemas.microsoft.com/office/drawing/2014/main" id="{17D2C51C-814B-2F23-6209-847051B9B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0387" y="3422683"/>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540B261F-2919-A863-5538-59B9B15CC8A0}"/>
              </a:ext>
            </a:extLst>
          </p:cNvPr>
          <p:cNvSpPr txBox="1"/>
          <p:nvPr/>
        </p:nvSpPr>
        <p:spPr>
          <a:xfrm>
            <a:off x="4657587" y="3964274"/>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94" name="Picture 2">
            <a:extLst>
              <a:ext uri="{FF2B5EF4-FFF2-40B4-BE49-F238E27FC236}">
                <a16:creationId xmlns:a16="http://schemas.microsoft.com/office/drawing/2014/main" id="{420A1C90-3E44-D122-BD56-D7BE476817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1557" y="3559148"/>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BF50F91C-04D7-C513-0315-A5AF6B4D8605}"/>
              </a:ext>
            </a:extLst>
          </p:cNvPr>
          <p:cNvSpPr txBox="1"/>
          <p:nvPr/>
        </p:nvSpPr>
        <p:spPr>
          <a:xfrm>
            <a:off x="5806133" y="4154854"/>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6" name="Picture 2">
            <a:extLst>
              <a:ext uri="{FF2B5EF4-FFF2-40B4-BE49-F238E27FC236}">
                <a16:creationId xmlns:a16="http://schemas.microsoft.com/office/drawing/2014/main" id="{98A2A676-E494-482F-47E5-A2C0BE6986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8754" y="3324211"/>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C45E903A-CDFD-FBAB-0F93-1228494CA647}"/>
              </a:ext>
            </a:extLst>
          </p:cNvPr>
          <p:cNvSpPr txBox="1"/>
          <p:nvPr/>
        </p:nvSpPr>
        <p:spPr>
          <a:xfrm>
            <a:off x="3767630" y="3947173"/>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34" name="Connector: Elbow 33">
            <a:extLst>
              <a:ext uri="{FF2B5EF4-FFF2-40B4-BE49-F238E27FC236}">
                <a16:creationId xmlns:a16="http://schemas.microsoft.com/office/drawing/2014/main" id="{8F68AF2F-9047-427F-1E8B-C1B458EDE90F}"/>
              </a:ext>
            </a:extLst>
          </p:cNvPr>
          <p:cNvCxnSpPr>
            <a:cxnSpLocks/>
            <a:stCxn id="56" idx="1"/>
            <a:endCxn id="8194" idx="3"/>
          </p:cNvCxnSpPr>
          <p:nvPr/>
        </p:nvCxnSpPr>
        <p:spPr>
          <a:xfrm rot="10800000" flipV="1">
            <a:off x="903308" y="3137424"/>
            <a:ext cx="6509448" cy="1651596"/>
          </a:xfrm>
          <a:prstGeom prst="bentConnector3">
            <a:avLst>
              <a:gd name="adj1" fmla="val 741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DA9F48D-20F5-E94E-9D3F-8481B46B5AB3}"/>
              </a:ext>
            </a:extLst>
          </p:cNvPr>
          <p:cNvSpPr/>
          <p:nvPr/>
        </p:nvSpPr>
        <p:spPr>
          <a:xfrm>
            <a:off x="3120685" y="223058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 Service</a:t>
            </a:r>
          </a:p>
        </p:txBody>
      </p:sp>
      <p:sp>
        <p:nvSpPr>
          <p:cNvPr id="52" name="TextBox 51">
            <a:extLst>
              <a:ext uri="{FF2B5EF4-FFF2-40B4-BE49-F238E27FC236}">
                <a16:creationId xmlns:a16="http://schemas.microsoft.com/office/drawing/2014/main" id="{33BC0028-1EFC-8B90-5B9F-FE46EEFAD83E}"/>
              </a:ext>
            </a:extLst>
          </p:cNvPr>
          <p:cNvSpPr txBox="1"/>
          <p:nvPr/>
        </p:nvSpPr>
        <p:spPr>
          <a:xfrm>
            <a:off x="1634911" y="5141506"/>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CPU:30% used</a:t>
            </a:r>
          </a:p>
        </p:txBody>
      </p:sp>
      <p:sp>
        <p:nvSpPr>
          <p:cNvPr id="98" name="TextBox 97">
            <a:extLst>
              <a:ext uri="{FF2B5EF4-FFF2-40B4-BE49-F238E27FC236}">
                <a16:creationId xmlns:a16="http://schemas.microsoft.com/office/drawing/2014/main" id="{6A8B2EF6-C9B6-FA2E-A374-77841457A2C7}"/>
              </a:ext>
            </a:extLst>
          </p:cNvPr>
          <p:cNvSpPr txBox="1"/>
          <p:nvPr/>
        </p:nvSpPr>
        <p:spPr>
          <a:xfrm>
            <a:off x="4919955" y="5155562"/>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CPU:90% used</a:t>
            </a:r>
          </a:p>
        </p:txBody>
      </p:sp>
      <p:cxnSp>
        <p:nvCxnSpPr>
          <p:cNvPr id="58" name="Connector: Elbow 57">
            <a:extLst>
              <a:ext uri="{FF2B5EF4-FFF2-40B4-BE49-F238E27FC236}">
                <a16:creationId xmlns:a16="http://schemas.microsoft.com/office/drawing/2014/main" id="{9A100CBC-E747-4364-F3E0-AEDB9892E9CF}"/>
              </a:ext>
            </a:extLst>
          </p:cNvPr>
          <p:cNvCxnSpPr>
            <a:cxnSpLocks/>
            <a:stCxn id="56" idx="1"/>
            <a:endCxn id="94" idx="3"/>
          </p:cNvCxnSpPr>
          <p:nvPr/>
        </p:nvCxnSpPr>
        <p:spPr>
          <a:xfrm rot="10800000" flipV="1">
            <a:off x="6447134" y="3137423"/>
            <a:ext cx="965622" cy="71521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2430F8C9-1436-323E-084B-6AB177E1C007}"/>
              </a:ext>
            </a:extLst>
          </p:cNvPr>
          <p:cNvSpPr/>
          <p:nvPr/>
        </p:nvSpPr>
        <p:spPr>
          <a:xfrm>
            <a:off x="7334620" y="3788029"/>
            <a:ext cx="1557764" cy="62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Manager</a:t>
            </a:r>
          </a:p>
        </p:txBody>
      </p:sp>
      <p:cxnSp>
        <p:nvCxnSpPr>
          <p:cNvPr id="6" name="Straight Arrow Connector 5">
            <a:extLst>
              <a:ext uri="{FF2B5EF4-FFF2-40B4-BE49-F238E27FC236}">
                <a16:creationId xmlns:a16="http://schemas.microsoft.com/office/drawing/2014/main" id="{78CE5997-5AEC-B349-509D-278395FEB80F}"/>
              </a:ext>
            </a:extLst>
          </p:cNvPr>
          <p:cNvCxnSpPr>
            <a:stCxn id="104" idx="0"/>
            <a:endCxn id="56" idx="2"/>
          </p:cNvCxnSpPr>
          <p:nvPr/>
        </p:nvCxnSpPr>
        <p:spPr>
          <a:xfrm flipH="1" flipV="1">
            <a:off x="8111475" y="3291311"/>
            <a:ext cx="2027" cy="49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7E8551E-6E1B-65AA-DB9C-E0E134FD0749}"/>
              </a:ext>
            </a:extLst>
          </p:cNvPr>
          <p:cNvSpPr/>
          <p:nvPr/>
        </p:nvSpPr>
        <p:spPr>
          <a:xfrm>
            <a:off x="7332592" y="4816194"/>
            <a:ext cx="1557764" cy="36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etcd</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A3A5DA82-8BD3-D4F2-421A-E121253F5E79}"/>
              </a:ext>
            </a:extLst>
          </p:cNvPr>
          <p:cNvSpPr txBox="1"/>
          <p:nvPr/>
        </p:nvSpPr>
        <p:spPr>
          <a:xfrm>
            <a:off x="9945056" y="5630175"/>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sp>
        <p:nvSpPr>
          <p:cNvPr id="73" name="Rectangle 72">
            <a:extLst>
              <a:ext uri="{FF2B5EF4-FFF2-40B4-BE49-F238E27FC236}">
                <a16:creationId xmlns:a16="http://schemas.microsoft.com/office/drawing/2014/main" id="{D3758397-256A-848B-F2A1-50A6BE694E73}"/>
              </a:ext>
            </a:extLst>
          </p:cNvPr>
          <p:cNvSpPr/>
          <p:nvPr/>
        </p:nvSpPr>
        <p:spPr>
          <a:xfrm>
            <a:off x="9571368" y="1944952"/>
            <a:ext cx="2213625" cy="36181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AD79055E-03C0-EEF6-B23C-32F23BAA79F8}"/>
              </a:ext>
            </a:extLst>
          </p:cNvPr>
          <p:cNvSpPr/>
          <p:nvPr/>
        </p:nvSpPr>
        <p:spPr>
          <a:xfrm>
            <a:off x="9890510" y="2256923"/>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API Service</a:t>
            </a:r>
          </a:p>
        </p:txBody>
      </p:sp>
      <p:sp>
        <p:nvSpPr>
          <p:cNvPr id="78" name="Rectangle 77">
            <a:extLst>
              <a:ext uri="{FF2B5EF4-FFF2-40B4-BE49-F238E27FC236}">
                <a16:creationId xmlns:a16="http://schemas.microsoft.com/office/drawing/2014/main" id="{CA02466C-11AD-0E32-B270-2531958FE006}"/>
              </a:ext>
            </a:extLst>
          </p:cNvPr>
          <p:cNvSpPr/>
          <p:nvPr/>
        </p:nvSpPr>
        <p:spPr>
          <a:xfrm>
            <a:off x="9890509" y="2995998"/>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Scheduler</a:t>
            </a:r>
          </a:p>
        </p:txBody>
      </p:sp>
      <p:cxnSp>
        <p:nvCxnSpPr>
          <p:cNvPr id="79" name="Straight Arrow Connector 78">
            <a:extLst>
              <a:ext uri="{FF2B5EF4-FFF2-40B4-BE49-F238E27FC236}">
                <a16:creationId xmlns:a16="http://schemas.microsoft.com/office/drawing/2014/main" id="{37658F51-BF63-8B03-DF51-C9CD864EFAFD}"/>
              </a:ext>
            </a:extLst>
          </p:cNvPr>
          <p:cNvCxnSpPr>
            <a:stCxn id="74" idx="2"/>
            <a:endCxn id="78" idx="0"/>
          </p:cNvCxnSpPr>
          <p:nvPr/>
        </p:nvCxnSpPr>
        <p:spPr>
          <a:xfrm flipH="1">
            <a:off x="10589228" y="2564697"/>
            <a:ext cx="1" cy="43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79D97DE2-F964-717D-0534-CFDE71B776ED}"/>
              </a:ext>
            </a:extLst>
          </p:cNvPr>
          <p:cNvSpPr/>
          <p:nvPr/>
        </p:nvSpPr>
        <p:spPr>
          <a:xfrm>
            <a:off x="9812373" y="3800490"/>
            <a:ext cx="1557764" cy="62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Manager</a:t>
            </a:r>
          </a:p>
        </p:txBody>
      </p:sp>
      <p:cxnSp>
        <p:nvCxnSpPr>
          <p:cNvPr id="83" name="Straight Arrow Connector 82">
            <a:extLst>
              <a:ext uri="{FF2B5EF4-FFF2-40B4-BE49-F238E27FC236}">
                <a16:creationId xmlns:a16="http://schemas.microsoft.com/office/drawing/2014/main" id="{952E699E-B043-7B19-DF95-27933400469C}"/>
              </a:ext>
            </a:extLst>
          </p:cNvPr>
          <p:cNvCxnSpPr>
            <a:stCxn id="82" idx="0"/>
            <a:endCxn id="78" idx="2"/>
          </p:cNvCxnSpPr>
          <p:nvPr/>
        </p:nvCxnSpPr>
        <p:spPr>
          <a:xfrm flipH="1" flipV="1">
            <a:off x="10589228" y="3303772"/>
            <a:ext cx="2027" cy="49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5AF24CF4-84BF-61A1-4CF6-12983956B43F}"/>
              </a:ext>
            </a:extLst>
          </p:cNvPr>
          <p:cNvSpPr/>
          <p:nvPr/>
        </p:nvSpPr>
        <p:spPr>
          <a:xfrm>
            <a:off x="9810345" y="4828655"/>
            <a:ext cx="1557764" cy="36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etcd</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127CB6E0-C39E-67B3-4214-94833350004E}"/>
              </a:ext>
            </a:extLst>
          </p:cNvPr>
          <p:cNvSpPr/>
          <p:nvPr/>
        </p:nvSpPr>
        <p:spPr>
          <a:xfrm>
            <a:off x="7219950" y="2090788"/>
            <a:ext cx="4238625" cy="62080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78C29896-8B83-9DE6-5628-C5D56740F021}"/>
              </a:ext>
            </a:extLst>
          </p:cNvPr>
          <p:cNvSpPr/>
          <p:nvPr/>
        </p:nvSpPr>
        <p:spPr>
          <a:xfrm>
            <a:off x="7219950" y="4690181"/>
            <a:ext cx="4238625" cy="62080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0DCC9750-3E96-6D9F-1845-22FDC9AFDD84}"/>
              </a:ext>
            </a:extLst>
          </p:cNvPr>
          <p:cNvSpPr txBox="1"/>
          <p:nvPr/>
        </p:nvSpPr>
        <p:spPr>
          <a:xfrm flipH="1">
            <a:off x="9276355" y="1275831"/>
            <a:ext cx="1951141"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API is load balanced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Etcd</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is distributed  </a:t>
            </a:r>
          </a:p>
        </p:txBody>
      </p:sp>
    </p:spTree>
    <p:extLst>
      <p:ext uri="{BB962C8B-B14F-4D97-AF65-F5344CB8AC3E}">
        <p14:creationId xmlns:p14="http://schemas.microsoft.com/office/powerpoint/2010/main" val="174071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Architecture- version 1.24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Docker vs. Containerd">
            <a:extLst>
              <a:ext uri="{FF2B5EF4-FFF2-40B4-BE49-F238E27FC236}">
                <a16:creationId xmlns:a16="http://schemas.microsoft.com/office/drawing/2014/main" id="{B87D4D7D-F3B4-75E7-A25C-5E0DFB2E2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49" y="2227896"/>
            <a:ext cx="8651623" cy="234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Installation (All Nodes)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49A83A7-86E6-8537-8CB9-5AFBDD0010BE}"/>
              </a:ext>
            </a:extLst>
          </p:cNvPr>
          <p:cNvSpPr txBox="1"/>
          <p:nvPr/>
        </p:nvSpPr>
        <p:spPr>
          <a:xfrm>
            <a:off x="805422" y="1200150"/>
            <a:ext cx="6809108" cy="289310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Master node should have 2 vCPUs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Install docker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setenforce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service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firewalld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stop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swapoff</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hostnamectl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set-hostname &lt;Node Name&gt;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cat /etc/hosts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127.0.0.1   localhost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localhost.localdomain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localhost4 localhost4.localdomain4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         localhost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localhost.localdomain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localhost6 localhost6.localdomain6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192.168.1.2     master-node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192.168.1.5     node-1  worker-node-1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2135688-9214-B12E-0188-6755661F9931}"/>
              </a:ext>
            </a:extLst>
          </p:cNvPr>
          <p:cNvPicPr>
            <a:picLocks noChangeAspect="1"/>
          </p:cNvPicPr>
          <p:nvPr/>
        </p:nvPicPr>
        <p:blipFill>
          <a:blip r:embed="rId4"/>
          <a:stretch>
            <a:fillRect/>
          </a:stretch>
        </p:blipFill>
        <p:spPr>
          <a:xfrm>
            <a:off x="1822862" y="4303131"/>
            <a:ext cx="6249272" cy="1105054"/>
          </a:xfrm>
          <a:prstGeom prst="rect">
            <a:avLst/>
          </a:prstGeom>
        </p:spPr>
      </p:pic>
    </p:spTree>
    <p:extLst>
      <p:ext uri="{BB962C8B-B14F-4D97-AF65-F5344CB8AC3E}">
        <p14:creationId xmlns:p14="http://schemas.microsoft.com/office/powerpoint/2010/main" val="42984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Installation (All Nodes Cont.)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CE05F4-B894-CE4B-A92E-0A454F5D240B}"/>
              </a:ext>
            </a:extLst>
          </p:cNvPr>
          <p:cNvSpPr txBox="1"/>
          <p:nvPr/>
        </p:nvSpPr>
        <p:spPr>
          <a:xfrm>
            <a:off x="805422" y="1214729"/>
            <a:ext cx="9763125" cy="37548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cat /etc/</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yum.repos.d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kubernetes.repo</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lvl="1">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name=Kubernetes</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baseurl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=https://packages.cloud.google.com/yum/repos/kubernetes-el7-x86_64</a:t>
            </a:r>
          </a:p>
          <a:p>
            <a:pPr lvl="1">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enabled=1</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gpgcheck</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repo_gpgcheck</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gpgkey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=https://packages.cloud.google.com/yum/doc/yum-key.gpg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https://packages.cloud.google.com/yum/doc/rpm-package-key.gpg</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yum install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Comment </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disabled_plugins</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 ["cri"]  line in  /</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containerd</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config.toml</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restart </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containerd</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enable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start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0283098-FDEA-85CC-698C-33ABA2D059D5}"/>
              </a:ext>
            </a:extLst>
          </p:cNvPr>
          <p:cNvSpPr txBox="1"/>
          <p:nvPr/>
        </p:nvSpPr>
        <p:spPr>
          <a:xfrm>
            <a:off x="994187" y="5313581"/>
            <a:ext cx="873083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 - https://www.tecmint.com/install-a-kubernetes-cluster-on-centos-8/</a:t>
            </a:r>
          </a:p>
        </p:txBody>
      </p:sp>
    </p:spTree>
    <p:extLst>
      <p:ext uri="{BB962C8B-B14F-4D97-AF65-F5344CB8AC3E}">
        <p14:creationId xmlns:p14="http://schemas.microsoft.com/office/powerpoint/2010/main" val="275107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Installation (Master Node)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DB2E4EC-F719-71DC-4CE6-8719C421B53E}"/>
              </a:ext>
            </a:extLst>
          </p:cNvPr>
          <p:cNvSpPr txBox="1"/>
          <p:nvPr/>
        </p:nvSpPr>
        <p:spPr>
          <a:xfrm>
            <a:off x="828039" y="1616568"/>
            <a:ext cx="8592185"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init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mkdir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-p $HOME/.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black"/>
                </a:solidFill>
                <a:effectLst/>
                <a:uLnTx/>
                <a:uFillTx/>
                <a:latin typeface="Calibri" panose="020F0502020204030204"/>
                <a:ea typeface="+mn-ea"/>
                <a:cs typeface="+mn-cs"/>
              </a:rPr>
              <a:t>cp -i /etc/kubernetes/admin.conf $HOME/.kube/config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chown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$(id -u):$(id -g) $HOME/.</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/config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export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kubever</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version | base64 | tr -d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"https://cloud.weave.works/k8s/net?k8s-version=$kubever"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A10B5FF-379D-990C-9F83-E5F9D14F65F7}"/>
              </a:ext>
            </a:extLst>
          </p:cNvPr>
          <p:cNvSpPr txBox="1"/>
          <p:nvPr/>
        </p:nvSpPr>
        <p:spPr>
          <a:xfrm>
            <a:off x="852498" y="4318102"/>
            <a:ext cx="3469155"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swapoff</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disable firewall if firewall rules are not added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service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restart</a:t>
            </a:r>
          </a:p>
        </p:txBody>
      </p:sp>
      <p:sp>
        <p:nvSpPr>
          <p:cNvPr id="16" name="TextBox 15">
            <a:extLst>
              <a:ext uri="{FF2B5EF4-FFF2-40B4-BE49-F238E27FC236}">
                <a16:creationId xmlns:a16="http://schemas.microsoft.com/office/drawing/2014/main" id="{76B5CC62-C3A2-297E-57F0-EBDF86EE8BA9}"/>
              </a:ext>
            </a:extLst>
          </p:cNvPr>
          <p:cNvSpPr txBox="1"/>
          <p:nvPr/>
        </p:nvSpPr>
        <p:spPr>
          <a:xfrm>
            <a:off x="828039" y="3953676"/>
            <a:ext cx="38836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If nodes are restarted run the following commands</a:t>
            </a:r>
          </a:p>
        </p:txBody>
      </p:sp>
    </p:spTree>
    <p:extLst>
      <p:ext uri="{BB962C8B-B14F-4D97-AF65-F5344CB8AC3E}">
        <p14:creationId xmlns:p14="http://schemas.microsoft.com/office/powerpoint/2010/main" val="85620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Basic Commands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BC4A4E2-B661-BF51-0887-156E8ABD1F54}"/>
              </a:ext>
            </a:extLst>
          </p:cNvPr>
          <p:cNvSpPr txBox="1"/>
          <p:nvPr/>
        </p:nvSpPr>
        <p:spPr>
          <a:xfrm>
            <a:off x="1089919" y="1211097"/>
            <a:ext cx="5466368" cy="375487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get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get pods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logs –f &lt;pod name&gt;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describe pods &lt;pod name&gt;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create deployment nginx-deployment --image=nginx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scale --replicas=3  deployment/nginx-deployment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get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replicaset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describe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taint nodes master-node node-role.kubernetes.io/control-plane-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echo -n 'abc123' | base64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Login to docker hub with you creds and create private registry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login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create secret generic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regcred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--from-file=.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dockerconfigjson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=/root/.docker/</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config.json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--type=kubernetes.io/</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dockerconfigjson</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62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297C8DB-04C7-DA2D-82E1-6F4EC1580DF0}"/>
              </a:ext>
            </a:extLst>
          </p:cNvPr>
          <p:cNvPicPr>
            <a:picLocks noChangeAspect="1"/>
          </p:cNvPicPr>
          <p:nvPr/>
        </p:nvPicPr>
        <p:blipFill rotWithShape="1">
          <a:blip r:embed="rId2"/>
          <a:srcRect b="33754"/>
          <a:stretch/>
        </p:blipFill>
        <p:spPr>
          <a:xfrm>
            <a:off x="828040" y="1165265"/>
            <a:ext cx="4372585" cy="4411260"/>
          </a:xfrm>
          <a:prstGeom prst="rect">
            <a:avLst/>
          </a:prstGeom>
          <a:ln>
            <a:tailEnd type="triangle"/>
          </a:ln>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YAML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379B6F7-8876-0519-B346-071C558651D4}"/>
              </a:ext>
            </a:extLst>
          </p:cNvPr>
          <p:cNvSpPr txBox="1"/>
          <p:nvPr/>
        </p:nvSpPr>
        <p:spPr>
          <a:xfrm>
            <a:off x="5980398" y="1230144"/>
            <a:ext cx="44079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Kind of component and API version it is using</a:t>
            </a:r>
          </a:p>
        </p:txBody>
      </p:sp>
      <p:sp>
        <p:nvSpPr>
          <p:cNvPr id="6" name="Rectangle 5">
            <a:extLst>
              <a:ext uri="{FF2B5EF4-FFF2-40B4-BE49-F238E27FC236}">
                <a16:creationId xmlns:a16="http://schemas.microsoft.com/office/drawing/2014/main" id="{C7D809DE-C592-A97C-19B0-01D6F08D42E5}"/>
              </a:ext>
            </a:extLst>
          </p:cNvPr>
          <p:cNvSpPr/>
          <p:nvPr/>
        </p:nvSpPr>
        <p:spPr>
          <a:xfrm>
            <a:off x="896443" y="1230144"/>
            <a:ext cx="3416299" cy="3644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5BA9541-F68F-BDD1-10B5-62B3E5CDB52B}"/>
              </a:ext>
            </a:extLst>
          </p:cNvPr>
          <p:cNvSpPr/>
          <p:nvPr/>
        </p:nvSpPr>
        <p:spPr>
          <a:xfrm>
            <a:off x="896444" y="2428591"/>
            <a:ext cx="3416298" cy="85568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E74FA4E5-E94D-AE0F-9FD2-F2AFC81E0830}"/>
              </a:ext>
            </a:extLst>
          </p:cNvPr>
          <p:cNvSpPr/>
          <p:nvPr/>
        </p:nvSpPr>
        <p:spPr>
          <a:xfrm>
            <a:off x="896444" y="1657892"/>
            <a:ext cx="3416298" cy="66626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C500142-F032-1A5C-2942-21B2807342EA}"/>
              </a:ext>
            </a:extLst>
          </p:cNvPr>
          <p:cNvSpPr/>
          <p:nvPr/>
        </p:nvSpPr>
        <p:spPr>
          <a:xfrm>
            <a:off x="896444" y="3370895"/>
            <a:ext cx="3416300" cy="207500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B958E446-571D-B27A-4250-F919382478E2}"/>
              </a:ext>
            </a:extLst>
          </p:cNvPr>
          <p:cNvCxnSpPr>
            <a:stCxn id="6" idx="3"/>
            <a:endCxn id="13" idx="1"/>
          </p:cNvCxnSpPr>
          <p:nvPr/>
        </p:nvCxnSpPr>
        <p:spPr>
          <a:xfrm>
            <a:off x="4312742" y="1412386"/>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956A0EE-CC49-2061-C05A-E151AF13A99F}"/>
              </a:ext>
            </a:extLst>
          </p:cNvPr>
          <p:cNvCxnSpPr/>
          <p:nvPr/>
        </p:nvCxnSpPr>
        <p:spPr>
          <a:xfrm>
            <a:off x="4312742" y="1978733"/>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96C0674-0D66-964C-D9E1-1C87375111CB}"/>
              </a:ext>
            </a:extLst>
          </p:cNvPr>
          <p:cNvSpPr txBox="1"/>
          <p:nvPr/>
        </p:nvSpPr>
        <p:spPr>
          <a:xfrm>
            <a:off x="5980398" y="1794067"/>
            <a:ext cx="28406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Metadata of the component</a:t>
            </a:r>
          </a:p>
        </p:txBody>
      </p:sp>
      <p:cxnSp>
        <p:nvCxnSpPr>
          <p:cNvPr id="28" name="Straight Arrow Connector 27">
            <a:extLst>
              <a:ext uri="{FF2B5EF4-FFF2-40B4-BE49-F238E27FC236}">
                <a16:creationId xmlns:a16="http://schemas.microsoft.com/office/drawing/2014/main" id="{6E1B68AF-22D7-ADD8-D338-1133B151FFFA}"/>
              </a:ext>
            </a:extLst>
          </p:cNvPr>
          <p:cNvCxnSpPr/>
          <p:nvPr/>
        </p:nvCxnSpPr>
        <p:spPr>
          <a:xfrm>
            <a:off x="4312742" y="2843162"/>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1EB940C-6B1D-E69B-3E38-744D333273D8}"/>
              </a:ext>
            </a:extLst>
          </p:cNvPr>
          <p:cNvSpPr txBox="1"/>
          <p:nvPr/>
        </p:nvSpPr>
        <p:spPr>
          <a:xfrm>
            <a:off x="5980398" y="2658496"/>
            <a:ext cx="20568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Spec of deployment</a:t>
            </a:r>
          </a:p>
        </p:txBody>
      </p:sp>
      <p:cxnSp>
        <p:nvCxnSpPr>
          <p:cNvPr id="30" name="Straight Arrow Connector 29">
            <a:extLst>
              <a:ext uri="{FF2B5EF4-FFF2-40B4-BE49-F238E27FC236}">
                <a16:creationId xmlns:a16="http://schemas.microsoft.com/office/drawing/2014/main" id="{EC4A2AB5-487E-D861-6A62-63706E2A4374}"/>
              </a:ext>
            </a:extLst>
          </p:cNvPr>
          <p:cNvCxnSpPr/>
          <p:nvPr/>
        </p:nvCxnSpPr>
        <p:spPr>
          <a:xfrm>
            <a:off x="4312742" y="4255774"/>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9E66925-89AC-914E-0254-8E15CD5B2E5E}"/>
              </a:ext>
            </a:extLst>
          </p:cNvPr>
          <p:cNvSpPr txBox="1"/>
          <p:nvPr/>
        </p:nvSpPr>
        <p:spPr>
          <a:xfrm>
            <a:off x="5980398" y="4071108"/>
            <a:ext cx="26603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Metadata and Spec of pod</a:t>
            </a:r>
          </a:p>
        </p:txBody>
      </p:sp>
    </p:spTree>
    <p:extLst>
      <p:ext uri="{BB962C8B-B14F-4D97-AF65-F5344CB8AC3E}">
        <p14:creationId xmlns:p14="http://schemas.microsoft.com/office/powerpoint/2010/main" val="13401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7CE023-C4F9-EB03-B275-196E2315837A}"/>
              </a:ext>
            </a:extLst>
          </p:cNvPr>
          <p:cNvPicPr>
            <a:picLocks noChangeAspect="1"/>
          </p:cNvPicPr>
          <p:nvPr/>
        </p:nvPicPr>
        <p:blipFill>
          <a:blip r:embed="rId2"/>
          <a:stretch>
            <a:fillRect/>
          </a:stretch>
        </p:blipFill>
        <p:spPr>
          <a:xfrm>
            <a:off x="896444" y="1527553"/>
            <a:ext cx="3104057" cy="3535176"/>
          </a:xfrm>
          <a:prstGeom prst="rect">
            <a:avLst/>
          </a:prstGeom>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YAML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5BA9541-F68F-BDD1-10B5-62B3E5CDB52B}"/>
              </a:ext>
            </a:extLst>
          </p:cNvPr>
          <p:cNvSpPr/>
          <p:nvPr/>
        </p:nvSpPr>
        <p:spPr>
          <a:xfrm>
            <a:off x="896444" y="2428592"/>
            <a:ext cx="3416298" cy="55913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E74FA4E5-E94D-AE0F-9FD2-F2AFC81E0830}"/>
              </a:ext>
            </a:extLst>
          </p:cNvPr>
          <p:cNvSpPr/>
          <p:nvPr/>
        </p:nvSpPr>
        <p:spPr>
          <a:xfrm>
            <a:off x="896444" y="1657892"/>
            <a:ext cx="3416298" cy="66626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C500142-F032-1A5C-2942-21B2807342EA}"/>
              </a:ext>
            </a:extLst>
          </p:cNvPr>
          <p:cNvSpPr/>
          <p:nvPr/>
        </p:nvSpPr>
        <p:spPr>
          <a:xfrm>
            <a:off x="896444" y="3092164"/>
            <a:ext cx="3416300" cy="196814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Arrow Connector 25">
            <a:extLst>
              <a:ext uri="{FF2B5EF4-FFF2-40B4-BE49-F238E27FC236}">
                <a16:creationId xmlns:a16="http://schemas.microsoft.com/office/drawing/2014/main" id="{3956A0EE-CC49-2061-C05A-E151AF13A99F}"/>
              </a:ext>
            </a:extLst>
          </p:cNvPr>
          <p:cNvCxnSpPr/>
          <p:nvPr/>
        </p:nvCxnSpPr>
        <p:spPr>
          <a:xfrm>
            <a:off x="4312742" y="1978733"/>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96C0674-0D66-964C-D9E1-1C87375111CB}"/>
              </a:ext>
            </a:extLst>
          </p:cNvPr>
          <p:cNvSpPr txBox="1"/>
          <p:nvPr/>
        </p:nvSpPr>
        <p:spPr>
          <a:xfrm>
            <a:off x="5980398" y="1794067"/>
            <a:ext cx="20056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Type of component</a:t>
            </a:r>
          </a:p>
        </p:txBody>
      </p:sp>
      <p:cxnSp>
        <p:nvCxnSpPr>
          <p:cNvPr id="28" name="Straight Arrow Connector 27">
            <a:extLst>
              <a:ext uri="{FF2B5EF4-FFF2-40B4-BE49-F238E27FC236}">
                <a16:creationId xmlns:a16="http://schemas.microsoft.com/office/drawing/2014/main" id="{6E1B68AF-22D7-ADD8-D338-1133B151FFFA}"/>
              </a:ext>
            </a:extLst>
          </p:cNvPr>
          <p:cNvCxnSpPr/>
          <p:nvPr/>
        </p:nvCxnSpPr>
        <p:spPr>
          <a:xfrm>
            <a:off x="4312742" y="2843162"/>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1EB940C-6B1D-E69B-3E38-744D333273D8}"/>
              </a:ext>
            </a:extLst>
          </p:cNvPr>
          <p:cNvSpPr txBox="1"/>
          <p:nvPr/>
        </p:nvSpPr>
        <p:spPr>
          <a:xfrm>
            <a:off x="5980398" y="2658496"/>
            <a:ext cx="24735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Metadata of component</a:t>
            </a:r>
          </a:p>
        </p:txBody>
      </p:sp>
      <p:cxnSp>
        <p:nvCxnSpPr>
          <p:cNvPr id="30" name="Straight Arrow Connector 29">
            <a:extLst>
              <a:ext uri="{FF2B5EF4-FFF2-40B4-BE49-F238E27FC236}">
                <a16:creationId xmlns:a16="http://schemas.microsoft.com/office/drawing/2014/main" id="{EC4A2AB5-487E-D861-6A62-63706E2A4374}"/>
              </a:ext>
            </a:extLst>
          </p:cNvPr>
          <p:cNvCxnSpPr/>
          <p:nvPr/>
        </p:nvCxnSpPr>
        <p:spPr>
          <a:xfrm>
            <a:off x="4312742" y="4255774"/>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9E66925-89AC-914E-0254-8E15CD5B2E5E}"/>
              </a:ext>
            </a:extLst>
          </p:cNvPr>
          <p:cNvSpPr txBox="1"/>
          <p:nvPr/>
        </p:nvSpPr>
        <p:spPr>
          <a:xfrm>
            <a:off x="5980398" y="4071108"/>
            <a:ext cx="20032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Spec of component</a:t>
            </a:r>
          </a:p>
        </p:txBody>
      </p:sp>
    </p:spTree>
    <p:extLst>
      <p:ext uri="{BB962C8B-B14F-4D97-AF65-F5344CB8AC3E}">
        <p14:creationId xmlns:p14="http://schemas.microsoft.com/office/powerpoint/2010/main" val="4082961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Basic Implementation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D97A5CC-1004-F7CC-7C74-EB1C3B31F2CB}"/>
              </a:ext>
            </a:extLst>
          </p:cNvPr>
          <p:cNvSpPr txBox="1"/>
          <p:nvPr/>
        </p:nvSpPr>
        <p:spPr>
          <a:xfrm>
            <a:off x="933450" y="1282184"/>
            <a:ext cx="6096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https://github.com/phanindravedula/K8s-Deployment</a:t>
            </a:r>
          </a:p>
        </p:txBody>
      </p:sp>
      <p:sp>
        <p:nvSpPr>
          <p:cNvPr id="5" name="TextBox 4">
            <a:extLst>
              <a:ext uri="{FF2B5EF4-FFF2-40B4-BE49-F238E27FC236}">
                <a16:creationId xmlns:a16="http://schemas.microsoft.com/office/drawing/2014/main" id="{3827C65A-8C59-271A-7B8D-0C9C0691347F}"/>
              </a:ext>
            </a:extLst>
          </p:cNvPr>
          <p:cNvSpPr txBox="1"/>
          <p:nvPr/>
        </p:nvSpPr>
        <p:spPr>
          <a:xfrm>
            <a:off x="1216732" y="1997716"/>
            <a:ext cx="4225131" cy="160043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build –t &lt;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privateRepoUserName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&gt;/demoapp:v1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push &lt;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privateRepoUserName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&gt;/demoapp:v1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configMap.yaml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secret.yaml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delete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28CB0D74-E730-6820-FFCA-C19EC74C59A0}"/>
              </a:ext>
            </a:extLst>
          </p:cNvPr>
          <p:cNvSpPr txBox="1"/>
          <p:nvPr/>
        </p:nvSpPr>
        <p:spPr>
          <a:xfrm>
            <a:off x="1009650" y="4861405"/>
            <a:ext cx="859155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https://devopsdice.com/different-types-of-services-in-kubernetes/</a:t>
            </a:r>
          </a:p>
        </p:txBody>
      </p:sp>
      <p:sp>
        <p:nvSpPr>
          <p:cNvPr id="7" name="TextBox 6">
            <a:extLst>
              <a:ext uri="{FF2B5EF4-FFF2-40B4-BE49-F238E27FC236}">
                <a16:creationId xmlns:a16="http://schemas.microsoft.com/office/drawing/2014/main" id="{56DAD902-294D-C73D-FFC0-EC2E80DF3C2B}"/>
              </a:ext>
            </a:extLst>
          </p:cNvPr>
          <p:cNvSpPr txBox="1"/>
          <p:nvPr/>
        </p:nvSpPr>
        <p:spPr>
          <a:xfrm>
            <a:off x="1009650" y="4492073"/>
            <a:ext cx="324826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Types of Services in Kubernetes Reference</a:t>
            </a:r>
          </a:p>
        </p:txBody>
      </p:sp>
    </p:spTree>
    <p:extLst>
      <p:ext uri="{BB962C8B-B14F-4D97-AF65-F5344CB8AC3E}">
        <p14:creationId xmlns:p14="http://schemas.microsoft.com/office/powerpoint/2010/main" val="307306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(Pods)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FEF8A0E-0474-9AC1-8074-16A85BB5EB96}"/>
              </a:ext>
            </a:extLst>
          </p:cNvPr>
          <p:cNvSpPr/>
          <p:nvPr/>
        </p:nvSpPr>
        <p:spPr>
          <a:xfrm>
            <a:off x="323305" y="1182080"/>
            <a:ext cx="5435188" cy="2657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32FA059D-DFE5-08A9-B337-02118357B546}"/>
              </a:ext>
            </a:extLst>
          </p:cNvPr>
          <p:cNvSpPr/>
          <p:nvPr/>
        </p:nvSpPr>
        <p:spPr>
          <a:xfrm>
            <a:off x="778360" y="1435681"/>
            <a:ext cx="4413936"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2" descr="Containerised Bioinformatics">
            <a:extLst>
              <a:ext uri="{FF2B5EF4-FFF2-40B4-BE49-F238E27FC236}">
                <a16:creationId xmlns:a16="http://schemas.microsoft.com/office/drawing/2014/main" id="{0A325AA4-4B02-0031-8CED-D26FA23B6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024" y="1641283"/>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3597B8-5A43-4468-4FAF-DEA6D757F35F}"/>
              </a:ext>
            </a:extLst>
          </p:cNvPr>
          <p:cNvSpPr txBox="1"/>
          <p:nvPr/>
        </p:nvSpPr>
        <p:spPr>
          <a:xfrm>
            <a:off x="1955462" y="181324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6" name="TextBox 5">
            <a:extLst>
              <a:ext uri="{FF2B5EF4-FFF2-40B4-BE49-F238E27FC236}">
                <a16:creationId xmlns:a16="http://schemas.microsoft.com/office/drawing/2014/main" id="{E6ED6D86-1F15-5BFE-45B1-AA4A6A5EF060}"/>
              </a:ext>
            </a:extLst>
          </p:cNvPr>
          <p:cNvSpPr txBox="1"/>
          <p:nvPr/>
        </p:nvSpPr>
        <p:spPr>
          <a:xfrm>
            <a:off x="2752666" y="3462855"/>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Host</a:t>
            </a:r>
          </a:p>
        </p:txBody>
      </p:sp>
      <p:sp>
        <p:nvSpPr>
          <p:cNvPr id="7" name="TextBox 6">
            <a:extLst>
              <a:ext uri="{FF2B5EF4-FFF2-40B4-BE49-F238E27FC236}">
                <a16:creationId xmlns:a16="http://schemas.microsoft.com/office/drawing/2014/main" id="{2679DD58-2E6C-EA6A-1D22-0917083F2B58}"/>
              </a:ext>
            </a:extLst>
          </p:cNvPr>
          <p:cNvSpPr txBox="1"/>
          <p:nvPr/>
        </p:nvSpPr>
        <p:spPr>
          <a:xfrm>
            <a:off x="2507791" y="278302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14" name="Picture 2" descr="Containerised Bioinformatics">
            <a:extLst>
              <a:ext uri="{FF2B5EF4-FFF2-40B4-BE49-F238E27FC236}">
                <a16:creationId xmlns:a16="http://schemas.microsoft.com/office/drawing/2014/main" id="{3A2F9500-A15F-1F14-0BF8-8BA52D0EB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472" y="1650737"/>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D9CA653-399A-086A-9E38-728D95B3A407}"/>
              </a:ext>
            </a:extLst>
          </p:cNvPr>
          <p:cNvSpPr txBox="1"/>
          <p:nvPr/>
        </p:nvSpPr>
        <p:spPr>
          <a:xfrm>
            <a:off x="4042910" y="1822702"/>
            <a:ext cx="11493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8" name="TextBox 7">
            <a:extLst>
              <a:ext uri="{FF2B5EF4-FFF2-40B4-BE49-F238E27FC236}">
                <a16:creationId xmlns:a16="http://schemas.microsoft.com/office/drawing/2014/main" id="{105FAC4E-5D61-40BA-416B-1E6A545F7865}"/>
              </a:ext>
            </a:extLst>
          </p:cNvPr>
          <p:cNvSpPr txBox="1"/>
          <p:nvPr/>
        </p:nvSpPr>
        <p:spPr>
          <a:xfrm>
            <a:off x="999195" y="4164214"/>
            <a:ext cx="2964914" cy="92333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Smallest unit of k8s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Abstraction over container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B4CC5D5-FC4E-5945-6483-77613F922A24}"/>
              </a:ext>
            </a:extLst>
          </p:cNvPr>
          <p:cNvSpPr/>
          <p:nvPr/>
        </p:nvSpPr>
        <p:spPr>
          <a:xfrm>
            <a:off x="5955909" y="1182080"/>
            <a:ext cx="5912786" cy="2657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6261A704-8133-D518-340B-43AED7D8ABAD}"/>
              </a:ext>
            </a:extLst>
          </p:cNvPr>
          <p:cNvSpPr/>
          <p:nvPr/>
        </p:nvSpPr>
        <p:spPr>
          <a:xfrm>
            <a:off x="6297964" y="1418047"/>
            <a:ext cx="2695525"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5" name="Picture 2" descr="Containerised Bioinformatics">
            <a:extLst>
              <a:ext uri="{FF2B5EF4-FFF2-40B4-BE49-F238E27FC236}">
                <a16:creationId xmlns:a16="http://schemas.microsoft.com/office/drawing/2014/main" id="{F115F028-4B16-C08B-EA27-4524617AA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636" y="150053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7D263292-9124-50A9-E74D-7A5AD66C4BED}"/>
              </a:ext>
            </a:extLst>
          </p:cNvPr>
          <p:cNvSpPr txBox="1"/>
          <p:nvPr/>
        </p:nvSpPr>
        <p:spPr>
          <a:xfrm>
            <a:off x="7254757" y="165115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37" name="TextBox 36">
            <a:extLst>
              <a:ext uri="{FF2B5EF4-FFF2-40B4-BE49-F238E27FC236}">
                <a16:creationId xmlns:a16="http://schemas.microsoft.com/office/drawing/2014/main" id="{DCB33653-F568-42BA-2B09-7BF4F537864E}"/>
              </a:ext>
            </a:extLst>
          </p:cNvPr>
          <p:cNvSpPr txBox="1"/>
          <p:nvPr/>
        </p:nvSpPr>
        <p:spPr>
          <a:xfrm>
            <a:off x="8385270" y="3462855"/>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38" name="TextBox 37">
            <a:extLst>
              <a:ext uri="{FF2B5EF4-FFF2-40B4-BE49-F238E27FC236}">
                <a16:creationId xmlns:a16="http://schemas.microsoft.com/office/drawing/2014/main" id="{C975A56A-2C74-BABD-9BD0-74876C70DA57}"/>
              </a:ext>
            </a:extLst>
          </p:cNvPr>
          <p:cNvSpPr txBox="1"/>
          <p:nvPr/>
        </p:nvSpPr>
        <p:spPr>
          <a:xfrm>
            <a:off x="7467498" y="28492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39" name="Picture 2" descr="Containerised Bioinformatics">
            <a:extLst>
              <a:ext uri="{FF2B5EF4-FFF2-40B4-BE49-F238E27FC236}">
                <a16:creationId xmlns:a16="http://schemas.microsoft.com/office/drawing/2014/main" id="{A0607BF7-2CFF-7E8F-A701-6B05E2FB5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9690" y="2147361"/>
            <a:ext cx="467485" cy="50915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0D678585-B764-F652-CB4F-5AD4EA5A637D}"/>
              </a:ext>
            </a:extLst>
          </p:cNvPr>
          <p:cNvSpPr txBox="1"/>
          <p:nvPr/>
        </p:nvSpPr>
        <p:spPr>
          <a:xfrm>
            <a:off x="7663094" y="2164946"/>
            <a:ext cx="11493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Side Car- Container</a:t>
            </a:r>
          </a:p>
        </p:txBody>
      </p:sp>
      <p:sp>
        <p:nvSpPr>
          <p:cNvPr id="41" name="Rectangle 40">
            <a:extLst>
              <a:ext uri="{FF2B5EF4-FFF2-40B4-BE49-F238E27FC236}">
                <a16:creationId xmlns:a16="http://schemas.microsoft.com/office/drawing/2014/main" id="{9BE178EA-FF0A-F779-021D-4B71EF550F84}"/>
              </a:ext>
            </a:extLst>
          </p:cNvPr>
          <p:cNvSpPr/>
          <p:nvPr/>
        </p:nvSpPr>
        <p:spPr>
          <a:xfrm>
            <a:off x="9380790" y="1418047"/>
            <a:ext cx="2112561"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2" name="Picture 2" descr="Containerised Bioinformatics">
            <a:extLst>
              <a:ext uri="{FF2B5EF4-FFF2-40B4-BE49-F238E27FC236}">
                <a16:creationId xmlns:a16="http://schemas.microsoft.com/office/drawing/2014/main" id="{C2DC9BDF-0C29-99BC-5D67-9B619D10A2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9462" y="150053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0E444CB4-35F7-0108-11E2-665C4318EC13}"/>
              </a:ext>
            </a:extLst>
          </p:cNvPr>
          <p:cNvSpPr txBox="1"/>
          <p:nvPr/>
        </p:nvSpPr>
        <p:spPr>
          <a:xfrm>
            <a:off x="10337583" y="165115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44" name="TextBox 43">
            <a:extLst>
              <a:ext uri="{FF2B5EF4-FFF2-40B4-BE49-F238E27FC236}">
                <a16:creationId xmlns:a16="http://schemas.microsoft.com/office/drawing/2014/main" id="{1B1A4131-34E0-5E3B-3C48-8243CE215911}"/>
              </a:ext>
            </a:extLst>
          </p:cNvPr>
          <p:cNvSpPr txBox="1"/>
          <p:nvPr/>
        </p:nvSpPr>
        <p:spPr>
          <a:xfrm>
            <a:off x="10402841" y="28492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3" name="TextBox 12">
            <a:extLst>
              <a:ext uri="{FF2B5EF4-FFF2-40B4-BE49-F238E27FC236}">
                <a16:creationId xmlns:a16="http://schemas.microsoft.com/office/drawing/2014/main" id="{0404D7E4-5FEF-D24A-0F16-4C88CB8806E3}"/>
              </a:ext>
            </a:extLst>
          </p:cNvPr>
          <p:cNvSpPr txBox="1"/>
          <p:nvPr/>
        </p:nvSpPr>
        <p:spPr>
          <a:xfrm>
            <a:off x="6823163" y="4117569"/>
            <a:ext cx="3834255" cy="646331"/>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Usually 1 application per pods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Can have side car container per pod</a:t>
            </a:r>
          </a:p>
        </p:txBody>
      </p:sp>
    </p:spTree>
    <p:extLst>
      <p:ext uri="{BB962C8B-B14F-4D97-AF65-F5344CB8AC3E}">
        <p14:creationId xmlns:p14="http://schemas.microsoft.com/office/powerpoint/2010/main" val="151815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left)">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left)">
                                      <p:cBhvr>
                                        <p:cTn id="68" dur="500"/>
                                        <p:tgtEl>
                                          <p:spTgt spid="3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left)">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left)">
                                      <p:cBhvr>
                                        <p:cTn id="76" dur="500"/>
                                        <p:tgtEl>
                                          <p:spTgt spid="4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left)">
                                      <p:cBhvr>
                                        <p:cTn id="84" dur="500"/>
                                        <p:tgtEl>
                                          <p:spTgt spid="4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left)">
                                      <p:cBhvr>
                                        <p:cTn id="87" dur="500"/>
                                        <p:tgtEl>
                                          <p:spTgt spid="4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left)">
                                      <p:cBhvr>
                                        <p:cTn id="9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15" grpId="0"/>
      <p:bldP spid="8" grpId="0"/>
      <p:bldP spid="33" grpId="0" animBg="1"/>
      <p:bldP spid="34" grpId="0" animBg="1"/>
      <p:bldP spid="36" grpId="0"/>
      <p:bldP spid="37" grpId="0"/>
      <p:bldP spid="38" grpId="0"/>
      <p:bldP spid="40" grpId="0"/>
      <p:bldP spid="41" grpId="0" animBg="1"/>
      <p:bldP spid="43" grpId="0"/>
      <p:bldP spid="44"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Taints &amp; Tolerations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8649F19-CE0D-0092-7346-BAD387A6A928}"/>
              </a:ext>
            </a:extLst>
          </p:cNvPr>
          <p:cNvSpPr txBox="1"/>
          <p:nvPr/>
        </p:nvSpPr>
        <p:spPr>
          <a:xfrm>
            <a:off x="702912" y="1062219"/>
            <a:ext cx="609760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Taints allow a node to repel a set of pods.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EAA9E3F-00CE-894E-823F-A2E46BC55D02}"/>
              </a:ext>
            </a:extLst>
          </p:cNvPr>
          <p:cNvSpPr txBox="1"/>
          <p:nvPr/>
        </p:nvSpPr>
        <p:spPr>
          <a:xfrm>
            <a:off x="697619" y="1440841"/>
            <a:ext cx="107823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Tolerations are applied to pods. Tolerations allow the scheduler to schedule pods with matching taints. Tolerations allow scheduling but don't guarantee scheduling: the scheduler also evaluates other parameters as part of its function.</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D16C259B-D7DF-4AC8-F347-2F68114EA0B4}"/>
              </a:ext>
            </a:extLst>
          </p:cNvPr>
          <p:cNvSpPr txBox="1"/>
          <p:nvPr/>
        </p:nvSpPr>
        <p:spPr>
          <a:xfrm>
            <a:off x="3936732" y="2836498"/>
            <a:ext cx="6097604" cy="523220"/>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lt"/>
                <a:cs typeface="Calibri" panose="020F0502020204030204"/>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 taint nodes master-node key1=value1:NoSchedule</a:t>
            </a:r>
            <a:endParaRPr kumimoji="0" lang="en-US" sz="18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9" name="Rectangle 1">
            <a:extLst>
              <a:ext uri="{FF2B5EF4-FFF2-40B4-BE49-F238E27FC236}">
                <a16:creationId xmlns:a16="http://schemas.microsoft.com/office/drawing/2014/main" id="{F78EC446-FA16-CD13-6BB2-61A700995186}"/>
              </a:ext>
            </a:extLst>
          </p:cNvPr>
          <p:cNvSpPr>
            <a:spLocks noChangeArrowheads="1"/>
          </p:cNvSpPr>
          <p:nvPr/>
        </p:nvSpPr>
        <p:spPr bwMode="auto">
          <a:xfrm rot="10800000" flipV="1">
            <a:off x="3936733" y="3484825"/>
            <a:ext cx="70240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You specify a toleration for a pod in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PodSpec</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Both of the following tolerations "match" the taint created by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taint line above, and thus a pod with either toleration would be able to schedule onto node1 </a:t>
            </a:r>
          </a:p>
        </p:txBody>
      </p:sp>
      <p:pic>
        <p:nvPicPr>
          <p:cNvPr id="19" name="Picture 18">
            <a:extLst>
              <a:ext uri="{FF2B5EF4-FFF2-40B4-BE49-F238E27FC236}">
                <a16:creationId xmlns:a16="http://schemas.microsoft.com/office/drawing/2014/main" id="{0DEE05A7-66EA-22ED-5EBD-1A3C48BE2132}"/>
              </a:ext>
            </a:extLst>
          </p:cNvPr>
          <p:cNvPicPr>
            <a:picLocks noChangeAspect="1"/>
          </p:cNvPicPr>
          <p:nvPr/>
        </p:nvPicPr>
        <p:blipFill>
          <a:blip r:embed="rId4"/>
          <a:stretch>
            <a:fillRect/>
          </a:stretch>
        </p:blipFill>
        <p:spPr>
          <a:xfrm>
            <a:off x="697619" y="2452042"/>
            <a:ext cx="3057952" cy="3324689"/>
          </a:xfrm>
          <a:prstGeom prst="rect">
            <a:avLst/>
          </a:prstGeom>
        </p:spPr>
      </p:pic>
    </p:spTree>
    <p:extLst>
      <p:ext uri="{BB962C8B-B14F-4D97-AF65-F5344CB8AC3E}">
        <p14:creationId xmlns:p14="http://schemas.microsoft.com/office/powerpoint/2010/main" val="102174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Liveliness Probe &amp; Readiness Probe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000CEBC-D102-19B1-F9A9-766FA577ED10}"/>
              </a:ext>
            </a:extLst>
          </p:cNvPr>
          <p:cNvSpPr txBox="1"/>
          <p:nvPr/>
        </p:nvSpPr>
        <p:spPr>
          <a:xfrm>
            <a:off x="3593460" y="1122435"/>
            <a:ext cx="13534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Calibri" panose="020F0502020204030204"/>
                <a:ea typeface="+mn-ea"/>
                <a:cs typeface="+mn-cs"/>
              </a:rPr>
              <a:t>Liveliness probe</a:t>
            </a:r>
          </a:p>
        </p:txBody>
      </p:sp>
      <p:sp>
        <p:nvSpPr>
          <p:cNvPr id="3" name="Rectangle 1">
            <a:extLst>
              <a:ext uri="{FF2B5EF4-FFF2-40B4-BE49-F238E27FC236}">
                <a16:creationId xmlns:a16="http://schemas.microsoft.com/office/drawing/2014/main" id="{055E2B78-0AE0-4B9F-ECDA-B64E3CF8795E}"/>
              </a:ext>
            </a:extLst>
          </p:cNvPr>
          <p:cNvSpPr>
            <a:spLocks noChangeArrowheads="1"/>
          </p:cNvSpPr>
          <p:nvPr/>
        </p:nvSpPr>
        <p:spPr bwMode="auto">
          <a:xfrm>
            <a:off x="3667225" y="1953039"/>
            <a:ext cx="80563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periodSeconds</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field specifies that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should perform a liveness probe every 20 seconds.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initialDelaySeconds</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field tells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that it should wait 15 seconds before performing the first probe </a:t>
            </a:r>
          </a:p>
        </p:txBody>
      </p:sp>
      <p:sp>
        <p:nvSpPr>
          <p:cNvPr id="13" name="TextBox 12">
            <a:extLst>
              <a:ext uri="{FF2B5EF4-FFF2-40B4-BE49-F238E27FC236}">
                <a16:creationId xmlns:a16="http://schemas.microsoft.com/office/drawing/2014/main" id="{9DEC1AB8-FDE4-D298-CE86-866197BAC0C0}"/>
              </a:ext>
            </a:extLst>
          </p:cNvPr>
          <p:cNvSpPr txBox="1"/>
          <p:nvPr/>
        </p:nvSpPr>
        <p:spPr>
          <a:xfrm>
            <a:off x="565317" y="3760282"/>
            <a:ext cx="11534798"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Sometimes, applications are temporarily unable to serve traffic. For example, an application might need to load large data or configuration files during startup, or depend on external services after startup. In such cases, you don't want to kill the application, but you don't want to send it requests either. Kubernetes provides readiness probes to detect and mitigate these situations. A pod with containers reporting that they are not ready does not receive traffic through Kubernetes Services.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978912D-F649-0064-16B9-0D7BA1AE54C7}"/>
              </a:ext>
            </a:extLst>
          </p:cNvPr>
          <p:cNvSpPr txBox="1"/>
          <p:nvPr/>
        </p:nvSpPr>
        <p:spPr>
          <a:xfrm>
            <a:off x="565317" y="5276771"/>
            <a:ext cx="774181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panose="020B0606030504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Readiness probes runs on the container during its whole lifecycle.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6F3E4C0D-648A-103C-B017-A93F26D67DC8}"/>
              </a:ext>
            </a:extLst>
          </p:cNvPr>
          <p:cNvSpPr txBox="1"/>
          <p:nvPr/>
        </p:nvSpPr>
        <p:spPr>
          <a:xfrm>
            <a:off x="565317" y="3398823"/>
            <a:ext cx="13889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Calibri" panose="020F0502020204030204"/>
                <a:ea typeface="+mn-ea"/>
                <a:cs typeface="+mn-cs"/>
              </a:rPr>
              <a:t>Readiness Probe</a:t>
            </a:r>
          </a:p>
        </p:txBody>
      </p:sp>
      <p:pic>
        <p:nvPicPr>
          <p:cNvPr id="8" name="Picture 7">
            <a:extLst>
              <a:ext uri="{FF2B5EF4-FFF2-40B4-BE49-F238E27FC236}">
                <a16:creationId xmlns:a16="http://schemas.microsoft.com/office/drawing/2014/main" id="{D2634D3B-725E-055C-A0EF-3600FA938BB5}"/>
              </a:ext>
            </a:extLst>
          </p:cNvPr>
          <p:cNvPicPr>
            <a:picLocks noChangeAspect="1"/>
          </p:cNvPicPr>
          <p:nvPr/>
        </p:nvPicPr>
        <p:blipFill>
          <a:blip r:embed="rId4"/>
          <a:stretch>
            <a:fillRect/>
          </a:stretch>
        </p:blipFill>
        <p:spPr>
          <a:xfrm>
            <a:off x="565317" y="1049734"/>
            <a:ext cx="2892902" cy="2186039"/>
          </a:xfrm>
          <a:prstGeom prst="rect">
            <a:avLst/>
          </a:prstGeom>
        </p:spPr>
      </p:pic>
    </p:spTree>
    <p:extLst>
      <p:ext uri="{BB962C8B-B14F-4D97-AF65-F5344CB8AC3E}">
        <p14:creationId xmlns:p14="http://schemas.microsoft.com/office/powerpoint/2010/main" val="228160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Node Labels &amp; Selector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F342E6A-D9E3-F684-E8C6-939AE77AB1CC}"/>
              </a:ext>
            </a:extLst>
          </p:cNvPr>
          <p:cNvSpPr txBox="1"/>
          <p:nvPr/>
        </p:nvSpPr>
        <p:spPr>
          <a:xfrm>
            <a:off x="805421" y="1202051"/>
            <a:ext cx="4585729"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 labels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Like many other Kubernetes objects, nodes have labels. You can attach labels manually. Kubernetes also populates a standard set of labels on all nodes in a cluster</a:t>
            </a:r>
          </a:p>
        </p:txBody>
      </p:sp>
      <p:sp>
        <p:nvSpPr>
          <p:cNvPr id="14" name="TextBox 13">
            <a:extLst>
              <a:ext uri="{FF2B5EF4-FFF2-40B4-BE49-F238E27FC236}">
                <a16:creationId xmlns:a16="http://schemas.microsoft.com/office/drawing/2014/main" id="{F8B4FEC6-ACD1-1EA9-5424-A673284C462A}"/>
              </a:ext>
            </a:extLst>
          </p:cNvPr>
          <p:cNvSpPr txBox="1"/>
          <p:nvPr/>
        </p:nvSpPr>
        <p:spPr>
          <a:xfrm>
            <a:off x="805421" y="2467001"/>
            <a:ext cx="4667885"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 isolation/restriction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Adding labels to nodes allows you to target Pods for scheduling on specific nodes or groups of nodes. You can use this functionality to ensure that specific Pods only run on nodes with certain isolation, security, or regulatory properties.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083E96A3-4D85-9967-6D0B-02243424AA5E}"/>
              </a:ext>
            </a:extLst>
          </p:cNvPr>
          <p:cNvSpPr>
            <a:spLocks noChangeArrowheads="1"/>
          </p:cNvSpPr>
          <p:nvPr/>
        </p:nvSpPr>
        <p:spPr bwMode="auto">
          <a:xfrm>
            <a:off x="864674" y="4162840"/>
            <a:ext cx="4631252"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nodeSelector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nodeSelector is the simplest recommended form of node selection constraint. You can add the nodeSelector field to your Pod specification and specify the node labels you want the target node to have. Kubernetes only schedules the Pod onto nodes that have each of the labels you specify.</a:t>
            </a:r>
          </a:p>
        </p:txBody>
      </p:sp>
      <p:pic>
        <p:nvPicPr>
          <p:cNvPr id="4" name="Picture 3">
            <a:extLst>
              <a:ext uri="{FF2B5EF4-FFF2-40B4-BE49-F238E27FC236}">
                <a16:creationId xmlns:a16="http://schemas.microsoft.com/office/drawing/2014/main" id="{ACCB10D3-F2DE-2390-22C6-1081E28E341A}"/>
              </a:ext>
            </a:extLst>
          </p:cNvPr>
          <p:cNvPicPr>
            <a:picLocks noChangeAspect="1"/>
          </p:cNvPicPr>
          <p:nvPr/>
        </p:nvPicPr>
        <p:blipFill>
          <a:blip r:embed="rId4"/>
          <a:stretch>
            <a:fillRect/>
          </a:stretch>
        </p:blipFill>
        <p:spPr>
          <a:xfrm>
            <a:off x="7858126" y="124501"/>
            <a:ext cx="4191000" cy="6616191"/>
          </a:xfrm>
          <a:prstGeom prst="rect">
            <a:avLst/>
          </a:prstGeom>
        </p:spPr>
      </p:pic>
    </p:spTree>
    <p:extLst>
      <p:ext uri="{BB962C8B-B14F-4D97-AF65-F5344CB8AC3E}">
        <p14:creationId xmlns:p14="http://schemas.microsoft.com/office/powerpoint/2010/main" val="3608631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Node Affinity</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Rectangle 2">
            <a:extLst>
              <a:ext uri="{FF2B5EF4-FFF2-40B4-BE49-F238E27FC236}">
                <a16:creationId xmlns:a16="http://schemas.microsoft.com/office/drawing/2014/main" id="{2EC40880-CF9B-20CE-4F30-0A91C535731C}"/>
              </a:ext>
            </a:extLst>
          </p:cNvPr>
          <p:cNvSpPr>
            <a:spLocks noChangeArrowheads="1"/>
          </p:cNvSpPr>
          <p:nvPr/>
        </p:nvSpPr>
        <p:spPr bwMode="auto">
          <a:xfrm>
            <a:off x="876013" y="3330333"/>
            <a:ext cx="52737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You can use the operator field to specify a logical operator for Kubernetes to use when interpreting the rules. You can use In,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NotIn</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Exists,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DoesNotExist</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Gt and Lt </a:t>
            </a:r>
          </a:p>
        </p:txBody>
      </p:sp>
      <p:sp>
        <p:nvSpPr>
          <p:cNvPr id="3" name="Rectangle 1">
            <a:extLst>
              <a:ext uri="{FF2B5EF4-FFF2-40B4-BE49-F238E27FC236}">
                <a16:creationId xmlns:a16="http://schemas.microsoft.com/office/drawing/2014/main" id="{C671F5CB-381E-AB2C-3BF6-230861F78007}"/>
              </a:ext>
            </a:extLst>
          </p:cNvPr>
          <p:cNvSpPr>
            <a:spLocks noChangeArrowheads="1"/>
          </p:cNvSpPr>
          <p:nvPr/>
        </p:nvSpPr>
        <p:spPr bwMode="auto">
          <a:xfrm>
            <a:off x="876013" y="1276337"/>
            <a:ext cx="5029835" cy="2000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requiredDuringSchedulingIgnoredDuringExecution</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The scheduler can't schedule the Pod unless the rule is met. This functions like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nodeSelector</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but with a more expressive syntax.</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preferredDuringSchedulingIgnoredDuringExecution</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The scheduler tries to find a node that meets the rule. If a matching node is not available, the scheduler still schedules the Pod.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05D0936D-84A7-8989-5BC7-F00A40759BAB}"/>
              </a:ext>
            </a:extLst>
          </p:cNvPr>
          <p:cNvPicPr>
            <a:picLocks noChangeAspect="1"/>
          </p:cNvPicPr>
          <p:nvPr/>
        </p:nvPicPr>
        <p:blipFill>
          <a:blip r:embed="rId4"/>
          <a:stretch>
            <a:fillRect/>
          </a:stretch>
        </p:blipFill>
        <p:spPr>
          <a:xfrm>
            <a:off x="7846276" y="124501"/>
            <a:ext cx="4352781" cy="6621783"/>
          </a:xfrm>
          <a:prstGeom prst="rect">
            <a:avLst/>
          </a:prstGeom>
        </p:spPr>
      </p:pic>
    </p:spTree>
    <p:extLst>
      <p:ext uri="{BB962C8B-B14F-4D97-AF65-F5344CB8AC3E}">
        <p14:creationId xmlns:p14="http://schemas.microsoft.com/office/powerpoint/2010/main" val="104814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Pod Anti-Affinity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1979059-3BB0-15B3-3DC4-F07FF9AA17E5}"/>
              </a:ext>
            </a:extLst>
          </p:cNvPr>
          <p:cNvPicPr>
            <a:picLocks noChangeAspect="1"/>
          </p:cNvPicPr>
          <p:nvPr/>
        </p:nvPicPr>
        <p:blipFill>
          <a:blip r:embed="rId4"/>
          <a:stretch>
            <a:fillRect/>
          </a:stretch>
        </p:blipFill>
        <p:spPr>
          <a:xfrm>
            <a:off x="6772895" y="1017654"/>
            <a:ext cx="4187912" cy="4836042"/>
          </a:xfrm>
          <a:prstGeom prst="rect">
            <a:avLst/>
          </a:prstGeom>
        </p:spPr>
      </p:pic>
      <p:sp>
        <p:nvSpPr>
          <p:cNvPr id="6" name="Rectangle 1">
            <a:extLst>
              <a:ext uri="{FF2B5EF4-FFF2-40B4-BE49-F238E27FC236}">
                <a16:creationId xmlns:a16="http://schemas.microsoft.com/office/drawing/2014/main" id="{FD2D6D85-CEE9-9FBD-7F2C-4F6E2753BC15}"/>
              </a:ext>
            </a:extLst>
          </p:cNvPr>
          <p:cNvSpPr>
            <a:spLocks noChangeArrowheads="1"/>
          </p:cNvSpPr>
          <p:nvPr/>
        </p:nvSpPr>
        <p:spPr bwMode="auto">
          <a:xfrm rot="10800000" flipV="1">
            <a:off x="719686" y="1327331"/>
            <a:ext cx="571301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the following example Deployment for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cache, the replicas get the label app=store.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podAntiAffinity</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rule tells the scheduler to avoid placing multiple replicas with the app=store label on a single node. This creates each cache in a separate node. </a:t>
            </a:r>
          </a:p>
        </p:txBody>
      </p:sp>
      <p:sp>
        <p:nvSpPr>
          <p:cNvPr id="3" name="Rectangle 2">
            <a:extLst>
              <a:ext uri="{FF2B5EF4-FFF2-40B4-BE49-F238E27FC236}">
                <a16:creationId xmlns:a16="http://schemas.microsoft.com/office/drawing/2014/main" id="{0BFD376A-326E-F8DA-E4FD-4BC08F211A82}"/>
              </a:ext>
            </a:extLst>
          </p:cNvPr>
          <p:cNvSpPr/>
          <p:nvPr/>
        </p:nvSpPr>
        <p:spPr>
          <a:xfrm>
            <a:off x="3691467" y="2484967"/>
            <a:ext cx="1449916" cy="138641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32362FA-D40D-BA48-9672-8ADA8EDE9D8A}"/>
              </a:ext>
            </a:extLst>
          </p:cNvPr>
          <p:cNvSpPr/>
          <p:nvPr/>
        </p:nvSpPr>
        <p:spPr>
          <a:xfrm>
            <a:off x="3691466" y="4421716"/>
            <a:ext cx="1449916" cy="138641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1399C0E-953E-4808-6DE5-B8C0C763706A}"/>
              </a:ext>
            </a:extLst>
          </p:cNvPr>
          <p:cNvSpPr txBox="1"/>
          <p:nvPr/>
        </p:nvSpPr>
        <p:spPr>
          <a:xfrm>
            <a:off x="3353858" y="211560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Hostname=Node-1</a:t>
            </a:r>
          </a:p>
        </p:txBody>
      </p:sp>
      <p:sp>
        <p:nvSpPr>
          <p:cNvPr id="8" name="TextBox 7">
            <a:extLst>
              <a:ext uri="{FF2B5EF4-FFF2-40B4-BE49-F238E27FC236}">
                <a16:creationId xmlns:a16="http://schemas.microsoft.com/office/drawing/2014/main" id="{52B98F40-26CC-179B-9C9D-168F39BE296C}"/>
              </a:ext>
            </a:extLst>
          </p:cNvPr>
          <p:cNvSpPr txBox="1"/>
          <p:nvPr/>
        </p:nvSpPr>
        <p:spPr>
          <a:xfrm>
            <a:off x="3353857" y="405235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Hostname=Node-2</a:t>
            </a:r>
          </a:p>
        </p:txBody>
      </p:sp>
      <p:sp>
        <p:nvSpPr>
          <p:cNvPr id="9" name="Rectangle 8">
            <a:extLst>
              <a:ext uri="{FF2B5EF4-FFF2-40B4-BE49-F238E27FC236}">
                <a16:creationId xmlns:a16="http://schemas.microsoft.com/office/drawing/2014/main" id="{72062DDD-13A0-8C15-7973-2A8C2E36746D}"/>
              </a:ext>
            </a:extLst>
          </p:cNvPr>
          <p:cNvSpPr/>
          <p:nvPr/>
        </p:nvSpPr>
        <p:spPr>
          <a:xfrm>
            <a:off x="3798623" y="2615936"/>
            <a:ext cx="1227665" cy="822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Pod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With label app=store</a:t>
            </a:r>
          </a:p>
        </p:txBody>
      </p:sp>
      <p:sp>
        <p:nvSpPr>
          <p:cNvPr id="13" name="Rectangle 12">
            <a:extLst>
              <a:ext uri="{FF2B5EF4-FFF2-40B4-BE49-F238E27FC236}">
                <a16:creationId xmlns:a16="http://schemas.microsoft.com/office/drawing/2014/main" id="{A1239976-DCB5-FF93-5780-F9A89727C70B}"/>
              </a:ext>
            </a:extLst>
          </p:cNvPr>
          <p:cNvSpPr/>
          <p:nvPr/>
        </p:nvSpPr>
        <p:spPr>
          <a:xfrm>
            <a:off x="1083998" y="2877872"/>
            <a:ext cx="1227665" cy="822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Pod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With label app=store</a:t>
            </a:r>
          </a:p>
        </p:txBody>
      </p:sp>
      <p:cxnSp>
        <p:nvCxnSpPr>
          <p:cNvPr id="14" name="Connector: Elbow 13">
            <a:extLst>
              <a:ext uri="{FF2B5EF4-FFF2-40B4-BE49-F238E27FC236}">
                <a16:creationId xmlns:a16="http://schemas.microsoft.com/office/drawing/2014/main" id="{03C129DE-7D33-036D-EAB8-0F8E6E0F4564}"/>
              </a:ext>
            </a:extLst>
          </p:cNvPr>
          <p:cNvCxnSpPr/>
          <p:nvPr/>
        </p:nvCxnSpPr>
        <p:spPr>
          <a:xfrm>
            <a:off x="2305050" y="3293268"/>
            <a:ext cx="1390648" cy="16287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651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Pod Affinity &amp; Anti-Affinity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C5A57B6-DE82-232C-DFCF-31B4C2ABA207}"/>
              </a:ext>
            </a:extLst>
          </p:cNvPr>
          <p:cNvSpPr txBox="1"/>
          <p:nvPr/>
        </p:nvSpPr>
        <p:spPr>
          <a:xfrm>
            <a:off x="394305" y="6394660"/>
            <a:ext cx="72305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https://kubernetes.io/docs/concepts/scheduling-eviction/assign-pod-node/</a:t>
            </a:r>
          </a:p>
        </p:txBody>
      </p:sp>
      <p:pic>
        <p:nvPicPr>
          <p:cNvPr id="4" name="Picture 3">
            <a:extLst>
              <a:ext uri="{FF2B5EF4-FFF2-40B4-BE49-F238E27FC236}">
                <a16:creationId xmlns:a16="http://schemas.microsoft.com/office/drawing/2014/main" id="{39652B21-E3A7-FD8D-AAC1-5B91F82042EB}"/>
              </a:ext>
            </a:extLst>
          </p:cNvPr>
          <p:cNvPicPr>
            <a:picLocks noChangeAspect="1"/>
          </p:cNvPicPr>
          <p:nvPr/>
        </p:nvPicPr>
        <p:blipFill>
          <a:blip r:embed="rId4"/>
          <a:stretch>
            <a:fillRect/>
          </a:stretch>
        </p:blipFill>
        <p:spPr>
          <a:xfrm>
            <a:off x="4503928" y="1020445"/>
            <a:ext cx="3858163" cy="4515480"/>
          </a:xfrm>
          <a:prstGeom prst="rect">
            <a:avLst/>
          </a:prstGeom>
        </p:spPr>
      </p:pic>
      <p:sp>
        <p:nvSpPr>
          <p:cNvPr id="5" name="Rectangle 4">
            <a:extLst>
              <a:ext uri="{FF2B5EF4-FFF2-40B4-BE49-F238E27FC236}">
                <a16:creationId xmlns:a16="http://schemas.microsoft.com/office/drawing/2014/main" id="{BE1CB4A4-7649-22FA-2BB2-85592053929F}"/>
              </a:ext>
            </a:extLst>
          </p:cNvPr>
          <p:cNvSpPr/>
          <p:nvPr/>
        </p:nvSpPr>
        <p:spPr>
          <a:xfrm>
            <a:off x="2367127" y="1454731"/>
            <a:ext cx="1452398" cy="1066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21A1E5E-E491-85BB-1CC0-483EE37A76BE}"/>
              </a:ext>
            </a:extLst>
          </p:cNvPr>
          <p:cNvSpPr/>
          <p:nvPr/>
        </p:nvSpPr>
        <p:spPr>
          <a:xfrm>
            <a:off x="2367127" y="2660572"/>
            <a:ext cx="1452398" cy="1066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0A7CC17-FDC6-E41D-E487-722DEB3DA8F9}"/>
              </a:ext>
            </a:extLst>
          </p:cNvPr>
          <p:cNvSpPr/>
          <p:nvPr/>
        </p:nvSpPr>
        <p:spPr>
          <a:xfrm>
            <a:off x="2367127" y="3895652"/>
            <a:ext cx="1452398" cy="1066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2" descr="Containerised Bioinformatics">
            <a:extLst>
              <a:ext uri="{FF2B5EF4-FFF2-40B4-BE49-F238E27FC236}">
                <a16:creationId xmlns:a16="http://schemas.microsoft.com/office/drawing/2014/main" id="{92EEEB4D-12DA-1795-F604-2886053821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53" y="1267441"/>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AA358D-7FA6-905E-C2DF-8D8A6D196695}"/>
              </a:ext>
            </a:extLst>
          </p:cNvPr>
          <p:cNvSpPr txBox="1"/>
          <p:nvPr/>
        </p:nvSpPr>
        <p:spPr>
          <a:xfrm>
            <a:off x="3758675" y="1807175"/>
            <a:ext cx="8803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Node-1</a:t>
            </a:r>
          </a:p>
        </p:txBody>
      </p:sp>
      <p:sp>
        <p:nvSpPr>
          <p:cNvPr id="19" name="TextBox 18">
            <a:extLst>
              <a:ext uri="{FF2B5EF4-FFF2-40B4-BE49-F238E27FC236}">
                <a16:creationId xmlns:a16="http://schemas.microsoft.com/office/drawing/2014/main" id="{C735B7D3-D9F9-3583-CB46-1B7AF0A1B9A4}"/>
              </a:ext>
            </a:extLst>
          </p:cNvPr>
          <p:cNvSpPr txBox="1"/>
          <p:nvPr/>
        </p:nvSpPr>
        <p:spPr>
          <a:xfrm>
            <a:off x="3751199" y="3047698"/>
            <a:ext cx="8803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Node-2</a:t>
            </a:r>
          </a:p>
        </p:txBody>
      </p:sp>
      <p:sp>
        <p:nvSpPr>
          <p:cNvPr id="20" name="TextBox 19">
            <a:extLst>
              <a:ext uri="{FF2B5EF4-FFF2-40B4-BE49-F238E27FC236}">
                <a16:creationId xmlns:a16="http://schemas.microsoft.com/office/drawing/2014/main" id="{C6C4A49E-0D85-119B-2C36-0154AFDA3400}"/>
              </a:ext>
            </a:extLst>
          </p:cNvPr>
          <p:cNvSpPr txBox="1"/>
          <p:nvPr/>
        </p:nvSpPr>
        <p:spPr>
          <a:xfrm>
            <a:off x="3749917" y="4329377"/>
            <a:ext cx="8803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Node-3</a:t>
            </a:r>
          </a:p>
        </p:txBody>
      </p:sp>
      <p:sp>
        <p:nvSpPr>
          <p:cNvPr id="21" name="TextBox 20">
            <a:extLst>
              <a:ext uri="{FF2B5EF4-FFF2-40B4-BE49-F238E27FC236}">
                <a16:creationId xmlns:a16="http://schemas.microsoft.com/office/drawing/2014/main" id="{7BB1E447-961F-EC57-1A02-084312260D14}"/>
              </a:ext>
            </a:extLst>
          </p:cNvPr>
          <p:cNvSpPr txBox="1"/>
          <p:nvPr/>
        </p:nvSpPr>
        <p:spPr>
          <a:xfrm>
            <a:off x="559904" y="1326439"/>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pic>
        <p:nvPicPr>
          <p:cNvPr id="22" name="Picture 2" descr="Containerised Bioinformatics">
            <a:extLst>
              <a:ext uri="{FF2B5EF4-FFF2-40B4-BE49-F238E27FC236}">
                <a16:creationId xmlns:a16="http://schemas.microsoft.com/office/drawing/2014/main" id="{BB5C0646-10D9-F826-3AC2-A8E2FCA723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52" y="1792209"/>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DB1D0FED-0A83-B825-C2F0-86498997E8AE}"/>
              </a:ext>
            </a:extLst>
          </p:cNvPr>
          <p:cNvSpPr txBox="1"/>
          <p:nvPr/>
        </p:nvSpPr>
        <p:spPr>
          <a:xfrm>
            <a:off x="553880" y="1792550"/>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pic>
        <p:nvPicPr>
          <p:cNvPr id="17" name="Picture 17" descr="A picture containing timeline&#10;&#10;Description automatically generated">
            <a:extLst>
              <a:ext uri="{FF2B5EF4-FFF2-40B4-BE49-F238E27FC236}">
                <a16:creationId xmlns:a16="http://schemas.microsoft.com/office/drawing/2014/main" id="{82A49E1D-7B39-E445-525B-0B74B5815236}"/>
              </a:ext>
            </a:extLst>
          </p:cNvPr>
          <p:cNvPicPr>
            <a:picLocks noChangeAspect="1"/>
          </p:cNvPicPr>
          <p:nvPr/>
        </p:nvPicPr>
        <p:blipFill>
          <a:blip r:embed="rId6"/>
          <a:stretch>
            <a:fillRect/>
          </a:stretch>
        </p:blipFill>
        <p:spPr>
          <a:xfrm>
            <a:off x="8119438" y="70417"/>
            <a:ext cx="4063021" cy="6789546"/>
          </a:xfrm>
          <a:prstGeom prst="rect">
            <a:avLst/>
          </a:prstGeom>
        </p:spPr>
      </p:pic>
      <p:sp>
        <p:nvSpPr>
          <p:cNvPr id="7" name="TextBox 6">
            <a:extLst>
              <a:ext uri="{FF2B5EF4-FFF2-40B4-BE49-F238E27FC236}">
                <a16:creationId xmlns:a16="http://schemas.microsoft.com/office/drawing/2014/main" id="{ECF0302A-71A2-7CA5-CE4D-50276431418E}"/>
              </a:ext>
            </a:extLst>
          </p:cNvPr>
          <p:cNvSpPr txBox="1"/>
          <p:nvPr/>
        </p:nvSpPr>
        <p:spPr>
          <a:xfrm>
            <a:off x="553880" y="1512129"/>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5862E192-5035-5C13-3AA5-3EB8FE9182DC}"/>
              </a:ext>
            </a:extLst>
          </p:cNvPr>
          <p:cNvSpPr txBox="1"/>
          <p:nvPr/>
        </p:nvSpPr>
        <p:spPr>
          <a:xfrm>
            <a:off x="565515" y="1959208"/>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 name="Picture 2" descr="Containerised Bioinformatics">
            <a:extLst>
              <a:ext uri="{FF2B5EF4-FFF2-40B4-BE49-F238E27FC236}">
                <a16:creationId xmlns:a16="http://schemas.microsoft.com/office/drawing/2014/main" id="{610FEB94-61D5-2DF8-0A7A-099DDAE20B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9747" y="1519963"/>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CFFE498-D359-98EE-1FCE-059DDCD035B7}"/>
              </a:ext>
            </a:extLst>
          </p:cNvPr>
          <p:cNvSpPr txBox="1"/>
          <p:nvPr/>
        </p:nvSpPr>
        <p:spPr>
          <a:xfrm>
            <a:off x="2765398" y="1578961"/>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sp>
        <p:nvSpPr>
          <p:cNvPr id="33" name="TextBox 32">
            <a:extLst>
              <a:ext uri="{FF2B5EF4-FFF2-40B4-BE49-F238E27FC236}">
                <a16:creationId xmlns:a16="http://schemas.microsoft.com/office/drawing/2014/main" id="{7264EFAD-14CF-CE27-22A0-B6895EB3ED89}"/>
              </a:ext>
            </a:extLst>
          </p:cNvPr>
          <p:cNvSpPr txBox="1"/>
          <p:nvPr/>
        </p:nvSpPr>
        <p:spPr>
          <a:xfrm>
            <a:off x="2759374" y="1764651"/>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 name="Picture 2" descr="Containerised Bioinformatics">
            <a:extLst>
              <a:ext uri="{FF2B5EF4-FFF2-40B4-BE49-F238E27FC236}">
                <a16:creationId xmlns:a16="http://schemas.microsoft.com/office/drawing/2014/main" id="{16D28EDA-84F4-24F2-19C2-B3AAB87CF7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4882" y="2694093"/>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B5FFEEBE-C052-40CC-6C46-B5A30C71E45C}"/>
              </a:ext>
            </a:extLst>
          </p:cNvPr>
          <p:cNvSpPr txBox="1"/>
          <p:nvPr/>
        </p:nvSpPr>
        <p:spPr>
          <a:xfrm>
            <a:off x="2750533" y="2753091"/>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sp>
        <p:nvSpPr>
          <p:cNvPr id="39" name="TextBox 38">
            <a:extLst>
              <a:ext uri="{FF2B5EF4-FFF2-40B4-BE49-F238E27FC236}">
                <a16:creationId xmlns:a16="http://schemas.microsoft.com/office/drawing/2014/main" id="{39118333-3E16-98C1-7AEC-556105DE252A}"/>
              </a:ext>
            </a:extLst>
          </p:cNvPr>
          <p:cNvSpPr txBox="1"/>
          <p:nvPr/>
        </p:nvSpPr>
        <p:spPr>
          <a:xfrm>
            <a:off x="2744509" y="2938781"/>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 name="Picture 2" descr="Containerised Bioinformatics">
            <a:extLst>
              <a:ext uri="{FF2B5EF4-FFF2-40B4-BE49-F238E27FC236}">
                <a16:creationId xmlns:a16="http://schemas.microsoft.com/office/drawing/2014/main" id="{3CE4294E-D422-0943-1E51-E42C3462D2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964" y="3941155"/>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C1BE06E2-E986-786C-2543-E9E5759ADD60}"/>
              </a:ext>
            </a:extLst>
          </p:cNvPr>
          <p:cNvSpPr txBox="1"/>
          <p:nvPr/>
        </p:nvSpPr>
        <p:spPr>
          <a:xfrm>
            <a:off x="2732615" y="4000153"/>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sp>
        <p:nvSpPr>
          <p:cNvPr id="42" name="TextBox 41">
            <a:extLst>
              <a:ext uri="{FF2B5EF4-FFF2-40B4-BE49-F238E27FC236}">
                <a16:creationId xmlns:a16="http://schemas.microsoft.com/office/drawing/2014/main" id="{E5D6461A-A797-668C-45EC-D04719A76D04}"/>
              </a:ext>
            </a:extLst>
          </p:cNvPr>
          <p:cNvSpPr txBox="1"/>
          <p:nvPr/>
        </p:nvSpPr>
        <p:spPr>
          <a:xfrm>
            <a:off x="2726591" y="4185843"/>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6" name="Picture 2" descr="Containerised Bioinformatics">
            <a:extLst>
              <a:ext uri="{FF2B5EF4-FFF2-40B4-BE49-F238E27FC236}">
                <a16:creationId xmlns:a16="http://schemas.microsoft.com/office/drawing/2014/main" id="{B4E6BE2D-A45F-21DD-0BF6-C0C170AEED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1317" y="2019051"/>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E9FD0330-4891-5570-2615-6455A7A1F3C8}"/>
              </a:ext>
            </a:extLst>
          </p:cNvPr>
          <p:cNvSpPr txBox="1"/>
          <p:nvPr/>
        </p:nvSpPr>
        <p:spPr>
          <a:xfrm>
            <a:off x="2780945" y="2019392"/>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sp>
        <p:nvSpPr>
          <p:cNvPr id="48" name="TextBox 47">
            <a:extLst>
              <a:ext uri="{FF2B5EF4-FFF2-40B4-BE49-F238E27FC236}">
                <a16:creationId xmlns:a16="http://schemas.microsoft.com/office/drawing/2014/main" id="{33E9C657-E38A-A3A8-AD88-8FA1B22A280D}"/>
              </a:ext>
            </a:extLst>
          </p:cNvPr>
          <p:cNvSpPr txBox="1"/>
          <p:nvPr/>
        </p:nvSpPr>
        <p:spPr>
          <a:xfrm>
            <a:off x="2792580" y="2186050"/>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9" name="Picture 2" descr="Containerised Bioinformatics">
            <a:extLst>
              <a:ext uri="{FF2B5EF4-FFF2-40B4-BE49-F238E27FC236}">
                <a16:creationId xmlns:a16="http://schemas.microsoft.com/office/drawing/2014/main" id="{BBE23511-66FC-6013-C7EA-29971AEEB9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3868" y="3212866"/>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576408F8-6D4B-6547-B458-B11B4E201AE0}"/>
              </a:ext>
            </a:extLst>
          </p:cNvPr>
          <p:cNvSpPr txBox="1"/>
          <p:nvPr/>
        </p:nvSpPr>
        <p:spPr>
          <a:xfrm>
            <a:off x="2773496" y="3213207"/>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sp>
        <p:nvSpPr>
          <p:cNvPr id="51" name="TextBox 50">
            <a:extLst>
              <a:ext uri="{FF2B5EF4-FFF2-40B4-BE49-F238E27FC236}">
                <a16:creationId xmlns:a16="http://schemas.microsoft.com/office/drawing/2014/main" id="{75107CB2-E4E9-19DC-4534-CC23F54E95CA}"/>
              </a:ext>
            </a:extLst>
          </p:cNvPr>
          <p:cNvSpPr txBox="1"/>
          <p:nvPr/>
        </p:nvSpPr>
        <p:spPr>
          <a:xfrm>
            <a:off x="2785131" y="3379865"/>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 name="Picture 2" descr="Containerised Bioinformatics">
            <a:extLst>
              <a:ext uri="{FF2B5EF4-FFF2-40B4-BE49-F238E27FC236}">
                <a16:creationId xmlns:a16="http://schemas.microsoft.com/office/drawing/2014/main" id="{F994674D-F2D8-1A09-E3E6-53B98D26BE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9772" y="4460105"/>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53AA349F-577B-E646-BEBE-68F71B2F25B1}"/>
              </a:ext>
            </a:extLst>
          </p:cNvPr>
          <p:cNvSpPr txBox="1"/>
          <p:nvPr/>
        </p:nvSpPr>
        <p:spPr>
          <a:xfrm>
            <a:off x="2759400" y="4460446"/>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sp>
        <p:nvSpPr>
          <p:cNvPr id="54" name="TextBox 53">
            <a:extLst>
              <a:ext uri="{FF2B5EF4-FFF2-40B4-BE49-F238E27FC236}">
                <a16:creationId xmlns:a16="http://schemas.microsoft.com/office/drawing/2014/main" id="{C3BDA3D7-AB42-2790-49C3-36BD8A2A4FC5}"/>
              </a:ext>
            </a:extLst>
          </p:cNvPr>
          <p:cNvSpPr txBox="1"/>
          <p:nvPr/>
        </p:nvSpPr>
        <p:spPr>
          <a:xfrm>
            <a:off x="2771035" y="4627104"/>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607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left)">
                                      <p:cBhvr>
                                        <p:cTn id="56" dur="500"/>
                                        <p:tgtEl>
                                          <p:spTgt spid="33"/>
                                        </p:tgtEl>
                                      </p:cBhvr>
                                    </p:animEffect>
                                  </p:childTnLst>
                                </p:cTn>
                              </p:par>
                              <p:par>
                                <p:cTn id="57" presetID="22" presetClass="entr" presetSubtype="8"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left)">
                                      <p:cBhvr>
                                        <p:cTn id="59" dur="500"/>
                                        <p:tgtEl>
                                          <p:spTgt spid="37"/>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500"/>
                                        <p:tgtEl>
                                          <p:spTgt spid="38"/>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left)">
                                      <p:cBhvr>
                                        <p:cTn id="65" dur="500"/>
                                        <p:tgtEl>
                                          <p:spTgt spid="39"/>
                                        </p:tgtEl>
                                      </p:cBhvr>
                                    </p:animEffect>
                                  </p:childTnLst>
                                </p:cTn>
                              </p:par>
                              <p:par>
                                <p:cTn id="66" presetID="22" presetClass="entr" presetSubtype="8"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left)">
                                      <p:cBhvr>
                                        <p:cTn id="74" dur="500"/>
                                        <p:tgtEl>
                                          <p:spTgt spid="4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left)">
                                      <p:cBhvr>
                                        <p:cTn id="79" dur="5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wipe(left)">
                                      <p:cBhvr>
                                        <p:cTn id="84" dur="500"/>
                                        <p:tgtEl>
                                          <p:spTgt spid="4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wipe(left)">
                                      <p:cBhvr>
                                        <p:cTn id="87" dur="500"/>
                                        <p:tgtEl>
                                          <p:spTgt spid="47"/>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left)">
                                      <p:cBhvr>
                                        <p:cTn id="90" dur="500"/>
                                        <p:tgtEl>
                                          <p:spTgt spid="48"/>
                                        </p:tgtEl>
                                      </p:cBhvr>
                                    </p:animEffect>
                                  </p:childTnLst>
                                </p:cTn>
                              </p:par>
                              <p:par>
                                <p:cTn id="91" presetID="22" presetClass="entr" presetSubtype="8" fill="hold" nodeType="with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wipe(left)">
                                      <p:cBhvr>
                                        <p:cTn id="93" dur="500"/>
                                        <p:tgtEl>
                                          <p:spTgt spid="49"/>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wipe(left)">
                                      <p:cBhvr>
                                        <p:cTn id="96" dur="500"/>
                                        <p:tgtEl>
                                          <p:spTgt spid="50"/>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wipe(left)">
                                      <p:cBhvr>
                                        <p:cTn id="99" dur="500"/>
                                        <p:tgtEl>
                                          <p:spTgt spid="51"/>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wipe(left)">
                                      <p:cBhvr>
                                        <p:cTn id="105" dur="500"/>
                                        <p:tgtEl>
                                          <p:spTgt spid="52"/>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wipe(left)">
                                      <p:cBhvr>
                                        <p:cTn id="10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6" grpId="0"/>
      <p:bldP spid="19" grpId="0"/>
      <p:bldP spid="20" grpId="0"/>
      <p:bldP spid="21" grpId="0"/>
      <p:bldP spid="23" grpId="0"/>
      <p:bldP spid="7" grpId="0"/>
      <p:bldP spid="30" grpId="0"/>
      <p:bldP spid="32" grpId="0"/>
      <p:bldP spid="33" grpId="0"/>
      <p:bldP spid="38" grpId="0"/>
      <p:bldP spid="39" grpId="0"/>
      <p:bldP spid="41" grpId="0"/>
      <p:bldP spid="42" grpId="0"/>
      <p:bldP spid="47" grpId="0"/>
      <p:bldP spid="48" grpId="0"/>
      <p:bldP spid="50" grpId="0"/>
      <p:bldP spid="51" grpId="0"/>
      <p:bldP spid="53" grpId="0"/>
      <p:bldP spid="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Namespaces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2312901" y="1134634"/>
            <a:ext cx="3540520"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0015FE19-4D53-3295-770F-24CB81731279}"/>
              </a:ext>
            </a:extLst>
          </p:cNvPr>
          <p:cNvSpPr txBox="1"/>
          <p:nvPr/>
        </p:nvSpPr>
        <p:spPr>
          <a:xfrm>
            <a:off x="3319254" y="5585168"/>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 1</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248" y="4506841"/>
            <a:ext cx="726277"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2447038" y="5000851"/>
            <a:ext cx="192510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6662" y="4439754"/>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4022133" y="5060566"/>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7E530EB7-B084-FC5B-8FC7-3C32FE291EA3}"/>
              </a:ext>
            </a:extLst>
          </p:cNvPr>
          <p:cNvSpPr/>
          <p:nvPr/>
        </p:nvSpPr>
        <p:spPr>
          <a:xfrm>
            <a:off x="6094325" y="1165621"/>
            <a:ext cx="46046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7711762" y="136741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0433" y="144990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8257971" y="1533887"/>
            <a:ext cx="7141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App1</a:t>
            </a:r>
          </a:p>
        </p:txBody>
      </p:sp>
      <p:sp>
        <p:nvSpPr>
          <p:cNvPr id="66" name="TextBox 65">
            <a:extLst>
              <a:ext uri="{FF2B5EF4-FFF2-40B4-BE49-F238E27FC236}">
                <a16:creationId xmlns:a16="http://schemas.microsoft.com/office/drawing/2014/main" id="{7DB06834-4B17-DD34-6E13-39317319073B}"/>
              </a:ext>
            </a:extLst>
          </p:cNvPr>
          <p:cNvSpPr txBox="1"/>
          <p:nvPr/>
        </p:nvSpPr>
        <p:spPr>
          <a:xfrm>
            <a:off x="8200318" y="186767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59" name="Rectangle 58">
            <a:extLst>
              <a:ext uri="{FF2B5EF4-FFF2-40B4-BE49-F238E27FC236}">
                <a16:creationId xmlns:a16="http://schemas.microsoft.com/office/drawing/2014/main" id="{4EEEED82-B2B4-9A8D-E1B6-F34F6CAA6F7F}"/>
              </a:ext>
            </a:extLst>
          </p:cNvPr>
          <p:cNvSpPr/>
          <p:nvPr/>
        </p:nvSpPr>
        <p:spPr>
          <a:xfrm>
            <a:off x="5620063" y="141175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APP1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7071" y="4439754"/>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4972987" y="5063336"/>
            <a:ext cx="88043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Proxy</a:t>
            </a:r>
          </a:p>
        </p:txBody>
      </p:sp>
      <p:sp>
        <p:nvSpPr>
          <p:cNvPr id="48" name="TextBox 47">
            <a:extLst>
              <a:ext uri="{FF2B5EF4-FFF2-40B4-BE49-F238E27FC236}">
                <a16:creationId xmlns:a16="http://schemas.microsoft.com/office/drawing/2014/main" id="{603BF8B9-000B-B847-204B-EE36C47E6269}"/>
              </a:ext>
            </a:extLst>
          </p:cNvPr>
          <p:cNvSpPr txBox="1"/>
          <p:nvPr/>
        </p:nvSpPr>
        <p:spPr>
          <a:xfrm>
            <a:off x="6886287" y="5585168"/>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 2</a:t>
            </a:r>
          </a:p>
        </p:txBody>
      </p:sp>
      <p:pic>
        <p:nvPicPr>
          <p:cNvPr id="92" name="Picture 4" descr="Docker Logos - Docker">
            <a:extLst>
              <a:ext uri="{FF2B5EF4-FFF2-40B4-BE49-F238E27FC236}">
                <a16:creationId xmlns:a16="http://schemas.microsoft.com/office/drawing/2014/main" id="{17D2C51C-814B-2F23-6209-847051B9B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696" y="4400957"/>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540B261F-2919-A863-5538-59B9B15CC8A0}"/>
              </a:ext>
            </a:extLst>
          </p:cNvPr>
          <p:cNvSpPr txBox="1"/>
          <p:nvPr/>
        </p:nvSpPr>
        <p:spPr>
          <a:xfrm>
            <a:off x="9096486" y="4993580"/>
            <a:ext cx="208117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94" name="Picture 2">
            <a:extLst>
              <a:ext uri="{FF2B5EF4-FFF2-40B4-BE49-F238E27FC236}">
                <a16:creationId xmlns:a16="http://schemas.microsoft.com/office/drawing/2014/main" id="{420A1C90-3E44-D122-BD56-D7BE476817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7449" y="4414084"/>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BF50F91C-04D7-C513-0315-A5AF6B4D8605}"/>
              </a:ext>
            </a:extLst>
          </p:cNvPr>
          <p:cNvSpPr txBox="1"/>
          <p:nvPr/>
        </p:nvSpPr>
        <p:spPr>
          <a:xfrm>
            <a:off x="7414873" y="5076908"/>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6" name="Picture 2">
            <a:extLst>
              <a:ext uri="{FF2B5EF4-FFF2-40B4-BE49-F238E27FC236}">
                <a16:creationId xmlns:a16="http://schemas.microsoft.com/office/drawing/2014/main" id="{98A2A676-E494-482F-47E5-A2C0BE698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1554" y="4450833"/>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C45E903A-CDFD-FBAB-0F93-1228494CA647}"/>
              </a:ext>
            </a:extLst>
          </p:cNvPr>
          <p:cNvSpPr txBox="1"/>
          <p:nvPr/>
        </p:nvSpPr>
        <p:spPr>
          <a:xfrm>
            <a:off x="6326501" y="5109738"/>
            <a:ext cx="97117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Proxy</a:t>
            </a:r>
          </a:p>
        </p:txBody>
      </p:sp>
      <p:sp>
        <p:nvSpPr>
          <p:cNvPr id="80" name="Rectangle 79">
            <a:extLst>
              <a:ext uri="{FF2B5EF4-FFF2-40B4-BE49-F238E27FC236}">
                <a16:creationId xmlns:a16="http://schemas.microsoft.com/office/drawing/2014/main" id="{2DA9F48D-20F5-E94E-9D3F-8481B46B5AB3}"/>
              </a:ext>
            </a:extLst>
          </p:cNvPr>
          <p:cNvSpPr/>
          <p:nvPr/>
        </p:nvSpPr>
        <p:spPr>
          <a:xfrm>
            <a:off x="5617184" y="1867795"/>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DB1 Service</a:t>
            </a:r>
          </a:p>
        </p:txBody>
      </p:sp>
      <p:sp>
        <p:nvSpPr>
          <p:cNvPr id="75" name="Rectangle 74">
            <a:extLst>
              <a:ext uri="{FF2B5EF4-FFF2-40B4-BE49-F238E27FC236}">
                <a16:creationId xmlns:a16="http://schemas.microsoft.com/office/drawing/2014/main" id="{C878DE1D-597C-353C-7344-0F598F9CDFA0}"/>
              </a:ext>
            </a:extLst>
          </p:cNvPr>
          <p:cNvSpPr/>
          <p:nvPr/>
        </p:nvSpPr>
        <p:spPr>
          <a:xfrm>
            <a:off x="5620063" y="2706612"/>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APP2 Service</a:t>
            </a:r>
          </a:p>
        </p:txBody>
      </p:sp>
      <p:sp>
        <p:nvSpPr>
          <p:cNvPr id="77" name="Rectangle 76">
            <a:extLst>
              <a:ext uri="{FF2B5EF4-FFF2-40B4-BE49-F238E27FC236}">
                <a16:creationId xmlns:a16="http://schemas.microsoft.com/office/drawing/2014/main" id="{D0861D19-FC9C-76E4-1FA7-36AE086576E9}"/>
              </a:ext>
            </a:extLst>
          </p:cNvPr>
          <p:cNvSpPr/>
          <p:nvPr/>
        </p:nvSpPr>
        <p:spPr>
          <a:xfrm>
            <a:off x="5617184" y="3162657"/>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DB2 Service</a:t>
            </a:r>
          </a:p>
        </p:txBody>
      </p:sp>
      <p:sp>
        <p:nvSpPr>
          <p:cNvPr id="81" name="Rectangle 80">
            <a:extLst>
              <a:ext uri="{FF2B5EF4-FFF2-40B4-BE49-F238E27FC236}">
                <a16:creationId xmlns:a16="http://schemas.microsoft.com/office/drawing/2014/main" id="{B8E22AB1-AFCC-A23C-3EF3-C06D3768406E}"/>
              </a:ext>
            </a:extLst>
          </p:cNvPr>
          <p:cNvSpPr/>
          <p:nvPr/>
        </p:nvSpPr>
        <p:spPr>
          <a:xfrm>
            <a:off x="9110523" y="136741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6" name="Picture 2" descr="Containerised Bioinformatics">
            <a:extLst>
              <a:ext uri="{FF2B5EF4-FFF2-40B4-BE49-F238E27FC236}">
                <a16:creationId xmlns:a16="http://schemas.microsoft.com/office/drawing/2014/main" id="{AF40BC82-864F-C3D4-39E9-042605AE11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9194" y="144990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4AB6095C-EB8B-6985-13C7-994C788BE1ED}"/>
              </a:ext>
            </a:extLst>
          </p:cNvPr>
          <p:cNvSpPr txBox="1"/>
          <p:nvPr/>
        </p:nvSpPr>
        <p:spPr>
          <a:xfrm>
            <a:off x="9656732" y="153388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DB1</a:t>
            </a:r>
          </a:p>
        </p:txBody>
      </p:sp>
      <p:sp>
        <p:nvSpPr>
          <p:cNvPr id="89" name="TextBox 88">
            <a:extLst>
              <a:ext uri="{FF2B5EF4-FFF2-40B4-BE49-F238E27FC236}">
                <a16:creationId xmlns:a16="http://schemas.microsoft.com/office/drawing/2014/main" id="{AC8D8FDF-15F7-9ACB-801E-4960569AF610}"/>
              </a:ext>
            </a:extLst>
          </p:cNvPr>
          <p:cNvSpPr txBox="1"/>
          <p:nvPr/>
        </p:nvSpPr>
        <p:spPr>
          <a:xfrm>
            <a:off x="9599079" y="186767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90" name="Rectangle 89">
            <a:extLst>
              <a:ext uri="{FF2B5EF4-FFF2-40B4-BE49-F238E27FC236}">
                <a16:creationId xmlns:a16="http://schemas.microsoft.com/office/drawing/2014/main" id="{F690C45D-9961-E7C5-50DB-77950F6B6042}"/>
              </a:ext>
            </a:extLst>
          </p:cNvPr>
          <p:cNvSpPr/>
          <p:nvPr/>
        </p:nvSpPr>
        <p:spPr>
          <a:xfrm>
            <a:off x="7697725" y="261977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1" name="Picture 2" descr="Containerised Bioinformatics">
            <a:extLst>
              <a:ext uri="{FF2B5EF4-FFF2-40B4-BE49-F238E27FC236}">
                <a16:creationId xmlns:a16="http://schemas.microsoft.com/office/drawing/2014/main" id="{55947C72-0A01-69E3-F38A-2B76E9C818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396" y="270226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a:extLst>
              <a:ext uri="{FF2B5EF4-FFF2-40B4-BE49-F238E27FC236}">
                <a16:creationId xmlns:a16="http://schemas.microsoft.com/office/drawing/2014/main" id="{D6B5F0B7-17F7-DFE1-80D1-E084E70D3312}"/>
              </a:ext>
            </a:extLst>
          </p:cNvPr>
          <p:cNvSpPr txBox="1"/>
          <p:nvPr/>
        </p:nvSpPr>
        <p:spPr>
          <a:xfrm>
            <a:off x="8243934" y="2786247"/>
            <a:ext cx="8835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App2</a:t>
            </a:r>
          </a:p>
        </p:txBody>
      </p:sp>
      <p:sp>
        <p:nvSpPr>
          <p:cNvPr id="100" name="TextBox 99">
            <a:extLst>
              <a:ext uri="{FF2B5EF4-FFF2-40B4-BE49-F238E27FC236}">
                <a16:creationId xmlns:a16="http://schemas.microsoft.com/office/drawing/2014/main" id="{3809E661-FB86-5596-99B5-5D070C380954}"/>
              </a:ext>
            </a:extLst>
          </p:cNvPr>
          <p:cNvSpPr txBox="1"/>
          <p:nvPr/>
        </p:nvSpPr>
        <p:spPr>
          <a:xfrm>
            <a:off x="8186281" y="312003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01" name="Rectangle 100">
            <a:extLst>
              <a:ext uri="{FF2B5EF4-FFF2-40B4-BE49-F238E27FC236}">
                <a16:creationId xmlns:a16="http://schemas.microsoft.com/office/drawing/2014/main" id="{06FA4340-83D7-956E-1ED0-2150C83CE3D5}"/>
              </a:ext>
            </a:extLst>
          </p:cNvPr>
          <p:cNvSpPr/>
          <p:nvPr/>
        </p:nvSpPr>
        <p:spPr>
          <a:xfrm>
            <a:off x="9096486" y="261977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 name="Picture 2" descr="Containerised Bioinformatics">
            <a:extLst>
              <a:ext uri="{FF2B5EF4-FFF2-40B4-BE49-F238E27FC236}">
                <a16:creationId xmlns:a16="http://schemas.microsoft.com/office/drawing/2014/main" id="{535A74FC-CF80-608E-2497-962D96612D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5157" y="270226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03" name="TextBox 102">
            <a:extLst>
              <a:ext uri="{FF2B5EF4-FFF2-40B4-BE49-F238E27FC236}">
                <a16:creationId xmlns:a16="http://schemas.microsoft.com/office/drawing/2014/main" id="{D35EC435-7B9F-B958-395D-14D4E3AACCBF}"/>
              </a:ext>
            </a:extLst>
          </p:cNvPr>
          <p:cNvSpPr txBox="1"/>
          <p:nvPr/>
        </p:nvSpPr>
        <p:spPr>
          <a:xfrm>
            <a:off x="9642695" y="278624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DB2</a:t>
            </a:r>
          </a:p>
        </p:txBody>
      </p:sp>
      <p:sp>
        <p:nvSpPr>
          <p:cNvPr id="105" name="TextBox 104">
            <a:extLst>
              <a:ext uri="{FF2B5EF4-FFF2-40B4-BE49-F238E27FC236}">
                <a16:creationId xmlns:a16="http://schemas.microsoft.com/office/drawing/2014/main" id="{496ED4CA-9285-2224-7892-4253297F1E1C}"/>
              </a:ext>
            </a:extLst>
          </p:cNvPr>
          <p:cNvSpPr txBox="1"/>
          <p:nvPr/>
        </p:nvSpPr>
        <p:spPr>
          <a:xfrm>
            <a:off x="9585042" y="312003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06" name="Rectangle 105">
            <a:extLst>
              <a:ext uri="{FF2B5EF4-FFF2-40B4-BE49-F238E27FC236}">
                <a16:creationId xmlns:a16="http://schemas.microsoft.com/office/drawing/2014/main" id="{364B3821-B36B-12DC-6D9E-B2D077A3BDC3}"/>
              </a:ext>
            </a:extLst>
          </p:cNvPr>
          <p:cNvSpPr/>
          <p:nvPr/>
        </p:nvSpPr>
        <p:spPr>
          <a:xfrm>
            <a:off x="2699719" y="139598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7" name="Picture 2" descr="Containerised Bioinformatics">
            <a:extLst>
              <a:ext uri="{FF2B5EF4-FFF2-40B4-BE49-F238E27FC236}">
                <a16:creationId xmlns:a16="http://schemas.microsoft.com/office/drawing/2014/main" id="{D55E2F09-E91A-C398-54A4-983BEAE2B0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8390" y="147847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50B43C36-B81E-CE38-DFA6-E154C02E24DA}"/>
              </a:ext>
            </a:extLst>
          </p:cNvPr>
          <p:cNvSpPr txBox="1"/>
          <p:nvPr/>
        </p:nvSpPr>
        <p:spPr>
          <a:xfrm>
            <a:off x="3245928" y="1562461"/>
            <a:ext cx="9191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App1</a:t>
            </a:r>
          </a:p>
        </p:txBody>
      </p:sp>
      <p:sp>
        <p:nvSpPr>
          <p:cNvPr id="109" name="TextBox 108">
            <a:extLst>
              <a:ext uri="{FF2B5EF4-FFF2-40B4-BE49-F238E27FC236}">
                <a16:creationId xmlns:a16="http://schemas.microsoft.com/office/drawing/2014/main" id="{DE5BEA36-1D82-1FED-60E2-6942E1846446}"/>
              </a:ext>
            </a:extLst>
          </p:cNvPr>
          <p:cNvSpPr txBox="1"/>
          <p:nvPr/>
        </p:nvSpPr>
        <p:spPr>
          <a:xfrm>
            <a:off x="3188275" y="189625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10" name="Rectangle 109">
            <a:extLst>
              <a:ext uri="{FF2B5EF4-FFF2-40B4-BE49-F238E27FC236}">
                <a16:creationId xmlns:a16="http://schemas.microsoft.com/office/drawing/2014/main" id="{ED2D005D-A381-802C-6B24-25C63D4EB62B}"/>
              </a:ext>
            </a:extLst>
          </p:cNvPr>
          <p:cNvSpPr/>
          <p:nvPr/>
        </p:nvSpPr>
        <p:spPr>
          <a:xfrm>
            <a:off x="4098480" y="139598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1" name="Picture 2" descr="Containerised Bioinformatics">
            <a:extLst>
              <a:ext uri="{FF2B5EF4-FFF2-40B4-BE49-F238E27FC236}">
                <a16:creationId xmlns:a16="http://schemas.microsoft.com/office/drawing/2014/main" id="{B4FBE5D1-955B-05F7-8A4C-5D4417D917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151" y="147847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a:extLst>
              <a:ext uri="{FF2B5EF4-FFF2-40B4-BE49-F238E27FC236}">
                <a16:creationId xmlns:a16="http://schemas.microsoft.com/office/drawing/2014/main" id="{41C57617-E01C-AD48-1F92-836F439D40BF}"/>
              </a:ext>
            </a:extLst>
          </p:cNvPr>
          <p:cNvSpPr txBox="1"/>
          <p:nvPr/>
        </p:nvSpPr>
        <p:spPr>
          <a:xfrm>
            <a:off x="4644689" y="1562461"/>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DB1</a:t>
            </a:r>
          </a:p>
        </p:txBody>
      </p:sp>
      <p:sp>
        <p:nvSpPr>
          <p:cNvPr id="113" name="TextBox 112">
            <a:extLst>
              <a:ext uri="{FF2B5EF4-FFF2-40B4-BE49-F238E27FC236}">
                <a16:creationId xmlns:a16="http://schemas.microsoft.com/office/drawing/2014/main" id="{1937CDD4-4418-EF34-9919-2152B587EB9C}"/>
              </a:ext>
            </a:extLst>
          </p:cNvPr>
          <p:cNvSpPr txBox="1"/>
          <p:nvPr/>
        </p:nvSpPr>
        <p:spPr>
          <a:xfrm>
            <a:off x="4587036" y="189625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14" name="Rectangle 113">
            <a:extLst>
              <a:ext uri="{FF2B5EF4-FFF2-40B4-BE49-F238E27FC236}">
                <a16:creationId xmlns:a16="http://schemas.microsoft.com/office/drawing/2014/main" id="{50905CCE-F520-C89A-46E7-9C6F9B4E7A81}"/>
              </a:ext>
            </a:extLst>
          </p:cNvPr>
          <p:cNvSpPr/>
          <p:nvPr/>
        </p:nvSpPr>
        <p:spPr>
          <a:xfrm>
            <a:off x="2685682" y="264834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5" name="Picture 2" descr="Containerised Bioinformatics">
            <a:extLst>
              <a:ext uri="{FF2B5EF4-FFF2-40B4-BE49-F238E27FC236}">
                <a16:creationId xmlns:a16="http://schemas.microsoft.com/office/drawing/2014/main" id="{59F8DFEE-40EA-B70D-8F78-9B156ADFFF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4353" y="273083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a:extLst>
              <a:ext uri="{FF2B5EF4-FFF2-40B4-BE49-F238E27FC236}">
                <a16:creationId xmlns:a16="http://schemas.microsoft.com/office/drawing/2014/main" id="{98A2D70A-C003-238C-0B75-E0EC2CEDC781}"/>
              </a:ext>
            </a:extLst>
          </p:cNvPr>
          <p:cNvSpPr txBox="1"/>
          <p:nvPr/>
        </p:nvSpPr>
        <p:spPr>
          <a:xfrm>
            <a:off x="3231891" y="2814821"/>
            <a:ext cx="815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App2</a:t>
            </a:r>
          </a:p>
        </p:txBody>
      </p:sp>
      <p:sp>
        <p:nvSpPr>
          <p:cNvPr id="117" name="TextBox 116">
            <a:extLst>
              <a:ext uri="{FF2B5EF4-FFF2-40B4-BE49-F238E27FC236}">
                <a16:creationId xmlns:a16="http://schemas.microsoft.com/office/drawing/2014/main" id="{8EA9A1CB-A78C-512B-14A5-CAE00FF90933}"/>
              </a:ext>
            </a:extLst>
          </p:cNvPr>
          <p:cNvSpPr txBox="1"/>
          <p:nvPr/>
        </p:nvSpPr>
        <p:spPr>
          <a:xfrm>
            <a:off x="3174238" y="314861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18" name="Rectangle 117">
            <a:extLst>
              <a:ext uri="{FF2B5EF4-FFF2-40B4-BE49-F238E27FC236}">
                <a16:creationId xmlns:a16="http://schemas.microsoft.com/office/drawing/2014/main" id="{75D409D8-365F-4F8C-CF79-DDAF12BCB7B6}"/>
              </a:ext>
            </a:extLst>
          </p:cNvPr>
          <p:cNvSpPr/>
          <p:nvPr/>
        </p:nvSpPr>
        <p:spPr>
          <a:xfrm>
            <a:off x="4084443" y="264834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9" name="Picture 2" descr="Containerised Bioinformatics">
            <a:extLst>
              <a:ext uri="{FF2B5EF4-FFF2-40B4-BE49-F238E27FC236}">
                <a16:creationId xmlns:a16="http://schemas.microsoft.com/office/drawing/2014/main" id="{B19C1E4C-00AF-959B-ECB8-C88FF7B140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3114" y="273083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BC5C629D-998F-A3A7-0E3A-D49236CE67E9}"/>
              </a:ext>
            </a:extLst>
          </p:cNvPr>
          <p:cNvSpPr txBox="1"/>
          <p:nvPr/>
        </p:nvSpPr>
        <p:spPr>
          <a:xfrm>
            <a:off x="4630652" y="2814821"/>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DB2</a:t>
            </a:r>
          </a:p>
        </p:txBody>
      </p:sp>
      <p:sp>
        <p:nvSpPr>
          <p:cNvPr id="121" name="TextBox 120">
            <a:extLst>
              <a:ext uri="{FF2B5EF4-FFF2-40B4-BE49-F238E27FC236}">
                <a16:creationId xmlns:a16="http://schemas.microsoft.com/office/drawing/2014/main" id="{9B6DA964-DF61-AD38-B423-EFC5E301738E}"/>
              </a:ext>
            </a:extLst>
          </p:cNvPr>
          <p:cNvSpPr txBox="1"/>
          <p:nvPr/>
        </p:nvSpPr>
        <p:spPr>
          <a:xfrm>
            <a:off x="4572999" y="314861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22" name="Rectangle 121">
            <a:extLst>
              <a:ext uri="{FF2B5EF4-FFF2-40B4-BE49-F238E27FC236}">
                <a16:creationId xmlns:a16="http://schemas.microsoft.com/office/drawing/2014/main" id="{55A7F88D-3F07-ED25-68A0-A61B14E6541A}"/>
              </a:ext>
            </a:extLst>
          </p:cNvPr>
          <p:cNvSpPr/>
          <p:nvPr/>
        </p:nvSpPr>
        <p:spPr>
          <a:xfrm>
            <a:off x="2508308" y="1265377"/>
            <a:ext cx="8024667" cy="107509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0EE1C4E0-41B3-3FFE-EC32-9627AE23D2A8}"/>
              </a:ext>
            </a:extLst>
          </p:cNvPr>
          <p:cNvSpPr/>
          <p:nvPr/>
        </p:nvSpPr>
        <p:spPr>
          <a:xfrm>
            <a:off x="2526095" y="2552270"/>
            <a:ext cx="8024667" cy="108204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9C92445-1AF3-33BA-1AA0-7333C0A062E7}"/>
              </a:ext>
            </a:extLst>
          </p:cNvPr>
          <p:cNvSpPr txBox="1"/>
          <p:nvPr/>
        </p:nvSpPr>
        <p:spPr>
          <a:xfrm>
            <a:off x="181602" y="1515652"/>
            <a:ext cx="13681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Virtual Cluster in k8s cluster</a:t>
            </a:r>
          </a:p>
        </p:txBody>
      </p:sp>
      <p:sp>
        <p:nvSpPr>
          <p:cNvPr id="124" name="Rectangle 123">
            <a:extLst>
              <a:ext uri="{FF2B5EF4-FFF2-40B4-BE49-F238E27FC236}">
                <a16:creationId xmlns:a16="http://schemas.microsoft.com/office/drawing/2014/main" id="{EE33D3AE-CE16-E29B-D763-DE5ADE2134E8}"/>
              </a:ext>
            </a:extLst>
          </p:cNvPr>
          <p:cNvSpPr/>
          <p:nvPr/>
        </p:nvSpPr>
        <p:spPr>
          <a:xfrm>
            <a:off x="3910556" y="4329901"/>
            <a:ext cx="4450424" cy="108204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693F6B0-38D0-2B85-11C9-F675DDEAAC43}"/>
              </a:ext>
            </a:extLst>
          </p:cNvPr>
          <p:cNvSpPr txBox="1"/>
          <p:nvPr/>
        </p:nvSpPr>
        <p:spPr>
          <a:xfrm>
            <a:off x="6087165" y="3933312"/>
            <a:ext cx="25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-system namespace</a:t>
            </a:r>
          </a:p>
        </p:txBody>
      </p:sp>
      <p:sp>
        <p:nvSpPr>
          <p:cNvPr id="17" name="TextBox 16">
            <a:extLst>
              <a:ext uri="{FF2B5EF4-FFF2-40B4-BE49-F238E27FC236}">
                <a16:creationId xmlns:a16="http://schemas.microsoft.com/office/drawing/2014/main" id="{EE58373E-BADE-96DE-E458-D1C3E8A00151}"/>
              </a:ext>
            </a:extLst>
          </p:cNvPr>
          <p:cNvSpPr txBox="1"/>
          <p:nvPr/>
        </p:nvSpPr>
        <p:spPr>
          <a:xfrm>
            <a:off x="10742166" y="1509251"/>
            <a:ext cx="127951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Namespace</a:t>
            </a:r>
          </a:p>
        </p:txBody>
      </p:sp>
      <p:sp>
        <p:nvSpPr>
          <p:cNvPr id="125" name="TextBox 124">
            <a:extLst>
              <a:ext uri="{FF2B5EF4-FFF2-40B4-BE49-F238E27FC236}">
                <a16:creationId xmlns:a16="http://schemas.microsoft.com/office/drawing/2014/main" id="{5925D07C-7649-D178-AC82-6EE895ADECB5}"/>
              </a:ext>
            </a:extLst>
          </p:cNvPr>
          <p:cNvSpPr txBox="1"/>
          <p:nvPr/>
        </p:nvSpPr>
        <p:spPr>
          <a:xfrm>
            <a:off x="10730881" y="2682664"/>
            <a:ext cx="127951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Namespace</a:t>
            </a:r>
          </a:p>
        </p:txBody>
      </p:sp>
    </p:spTree>
    <p:extLst>
      <p:ext uri="{BB962C8B-B14F-4D97-AF65-F5344CB8AC3E}">
        <p14:creationId xmlns:p14="http://schemas.microsoft.com/office/powerpoint/2010/main" val="296749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0"/>
                                  </p:stCondLst>
                                  <p:childTnLst>
                                    <p:set>
                                      <p:cBhvr>
                                        <p:cTn id="18" dur="1" fill="hold">
                                          <p:stCondLst>
                                            <p:cond delay="0"/>
                                          </p:stCondLst>
                                        </p:cTn>
                                        <p:tgtEl>
                                          <p:spTgt spid="8194"/>
                                        </p:tgtEl>
                                        <p:attrNameLst>
                                          <p:attrName>style.visibility</p:attrName>
                                        </p:attrNameLst>
                                      </p:cBhvr>
                                      <p:to>
                                        <p:strVal val="visible"/>
                                      </p:to>
                                    </p:set>
                                    <p:animEffect transition="in" filter="wipe(left)">
                                      <p:cBhvr>
                                        <p:cTn id="19" dur="500"/>
                                        <p:tgtEl>
                                          <p:spTgt spid="819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par>
                                <p:cTn id="26" presetID="22" presetClass="entr" presetSubtype="8" fill="hold"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left)">
                                      <p:cBhvr>
                                        <p:cTn id="28" dur="500"/>
                                        <p:tgtEl>
                                          <p:spTgt spid="7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wipe(left)">
                                      <p:cBhvr>
                                        <p:cTn id="34" dur="500"/>
                                        <p:tgtEl>
                                          <p:spTgt spid="8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left)">
                                      <p:cBhvr>
                                        <p:cTn id="37" dur="500"/>
                                        <p:tgtEl>
                                          <p:spTgt spid="7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500"/>
                                        <p:tgtEl>
                                          <p:spTgt spid="7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wipe(left)">
                                      <p:cBhvr>
                                        <p:cTn id="43" dur="500"/>
                                        <p:tgtEl>
                                          <p:spTgt spid="106"/>
                                        </p:tgtEl>
                                      </p:cBhvr>
                                    </p:animEffect>
                                  </p:childTnLst>
                                </p:cTn>
                              </p:par>
                              <p:par>
                                <p:cTn id="44" presetID="22" presetClass="entr" presetSubtype="8"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wipe(left)">
                                      <p:cBhvr>
                                        <p:cTn id="46" dur="500"/>
                                        <p:tgtEl>
                                          <p:spTgt spid="10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wipe(left)">
                                      <p:cBhvr>
                                        <p:cTn id="49" dur="500"/>
                                        <p:tgtEl>
                                          <p:spTgt spid="10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wipe(left)">
                                      <p:cBhvr>
                                        <p:cTn id="52" dur="500"/>
                                        <p:tgtEl>
                                          <p:spTgt spid="10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0"/>
                                        </p:tgtEl>
                                        <p:attrNameLst>
                                          <p:attrName>style.visibility</p:attrName>
                                        </p:attrNameLst>
                                      </p:cBhvr>
                                      <p:to>
                                        <p:strVal val="visible"/>
                                      </p:to>
                                    </p:set>
                                    <p:animEffect transition="in" filter="wipe(left)">
                                      <p:cBhvr>
                                        <p:cTn id="55" dur="500"/>
                                        <p:tgtEl>
                                          <p:spTgt spid="110"/>
                                        </p:tgtEl>
                                      </p:cBhvr>
                                    </p:animEffect>
                                  </p:childTnLst>
                                </p:cTn>
                              </p:par>
                              <p:par>
                                <p:cTn id="56" presetID="22" presetClass="entr" presetSubtype="8" fill="hold" nodeType="withEffect">
                                  <p:stCondLst>
                                    <p:cond delay="0"/>
                                  </p:stCondLst>
                                  <p:childTnLst>
                                    <p:set>
                                      <p:cBhvr>
                                        <p:cTn id="57" dur="1" fill="hold">
                                          <p:stCondLst>
                                            <p:cond delay="0"/>
                                          </p:stCondLst>
                                        </p:cTn>
                                        <p:tgtEl>
                                          <p:spTgt spid="111"/>
                                        </p:tgtEl>
                                        <p:attrNameLst>
                                          <p:attrName>style.visibility</p:attrName>
                                        </p:attrNameLst>
                                      </p:cBhvr>
                                      <p:to>
                                        <p:strVal val="visible"/>
                                      </p:to>
                                    </p:set>
                                    <p:animEffect transition="in" filter="wipe(left)">
                                      <p:cBhvr>
                                        <p:cTn id="58" dur="500"/>
                                        <p:tgtEl>
                                          <p:spTgt spid="11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animEffect transition="in" filter="wipe(left)">
                                      <p:cBhvr>
                                        <p:cTn id="61" dur="500"/>
                                        <p:tgtEl>
                                          <p:spTgt spid="11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wipe(left)">
                                      <p:cBhvr>
                                        <p:cTn id="64" dur="500"/>
                                        <p:tgtEl>
                                          <p:spTgt spid="11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wipe(left)">
                                      <p:cBhvr>
                                        <p:cTn id="67" dur="500"/>
                                        <p:tgtEl>
                                          <p:spTgt spid="114"/>
                                        </p:tgtEl>
                                      </p:cBhvr>
                                    </p:animEffect>
                                  </p:childTnLst>
                                </p:cTn>
                              </p:par>
                              <p:par>
                                <p:cTn id="68" presetID="22" presetClass="entr" presetSubtype="8" fill="hold" nodeType="withEffect">
                                  <p:stCondLst>
                                    <p:cond delay="0"/>
                                  </p:stCondLst>
                                  <p:childTnLst>
                                    <p:set>
                                      <p:cBhvr>
                                        <p:cTn id="69" dur="1" fill="hold">
                                          <p:stCondLst>
                                            <p:cond delay="0"/>
                                          </p:stCondLst>
                                        </p:cTn>
                                        <p:tgtEl>
                                          <p:spTgt spid="115"/>
                                        </p:tgtEl>
                                        <p:attrNameLst>
                                          <p:attrName>style.visibility</p:attrName>
                                        </p:attrNameLst>
                                      </p:cBhvr>
                                      <p:to>
                                        <p:strVal val="visible"/>
                                      </p:to>
                                    </p:set>
                                    <p:animEffect transition="in" filter="wipe(left)">
                                      <p:cBhvr>
                                        <p:cTn id="70" dur="500"/>
                                        <p:tgtEl>
                                          <p:spTgt spid="115"/>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16"/>
                                        </p:tgtEl>
                                        <p:attrNameLst>
                                          <p:attrName>style.visibility</p:attrName>
                                        </p:attrNameLst>
                                      </p:cBhvr>
                                      <p:to>
                                        <p:strVal val="visible"/>
                                      </p:to>
                                    </p:set>
                                    <p:animEffect transition="in" filter="wipe(left)">
                                      <p:cBhvr>
                                        <p:cTn id="73" dur="500"/>
                                        <p:tgtEl>
                                          <p:spTgt spid="11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wipe(left)">
                                      <p:cBhvr>
                                        <p:cTn id="76" dur="500"/>
                                        <p:tgtEl>
                                          <p:spTgt spid="117"/>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18"/>
                                        </p:tgtEl>
                                        <p:attrNameLst>
                                          <p:attrName>style.visibility</p:attrName>
                                        </p:attrNameLst>
                                      </p:cBhvr>
                                      <p:to>
                                        <p:strVal val="visible"/>
                                      </p:to>
                                    </p:set>
                                    <p:animEffect transition="in" filter="wipe(left)">
                                      <p:cBhvr>
                                        <p:cTn id="79" dur="500"/>
                                        <p:tgtEl>
                                          <p:spTgt spid="118"/>
                                        </p:tgtEl>
                                      </p:cBhvr>
                                    </p:animEffect>
                                  </p:childTnLst>
                                </p:cTn>
                              </p:par>
                              <p:par>
                                <p:cTn id="80" presetID="22" presetClass="entr" presetSubtype="8" fill="hold" nodeType="withEffect">
                                  <p:stCondLst>
                                    <p:cond delay="0"/>
                                  </p:stCondLst>
                                  <p:childTnLst>
                                    <p:set>
                                      <p:cBhvr>
                                        <p:cTn id="81" dur="1" fill="hold">
                                          <p:stCondLst>
                                            <p:cond delay="0"/>
                                          </p:stCondLst>
                                        </p:cTn>
                                        <p:tgtEl>
                                          <p:spTgt spid="119"/>
                                        </p:tgtEl>
                                        <p:attrNameLst>
                                          <p:attrName>style.visibility</p:attrName>
                                        </p:attrNameLst>
                                      </p:cBhvr>
                                      <p:to>
                                        <p:strVal val="visible"/>
                                      </p:to>
                                    </p:set>
                                    <p:animEffect transition="in" filter="wipe(left)">
                                      <p:cBhvr>
                                        <p:cTn id="82" dur="500"/>
                                        <p:tgtEl>
                                          <p:spTgt spid="1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animEffect transition="in" filter="wipe(left)">
                                      <p:cBhvr>
                                        <p:cTn id="85" dur="500"/>
                                        <p:tgtEl>
                                          <p:spTgt spid="120"/>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21"/>
                                        </p:tgtEl>
                                        <p:attrNameLst>
                                          <p:attrName>style.visibility</p:attrName>
                                        </p:attrNameLst>
                                      </p:cBhvr>
                                      <p:to>
                                        <p:strVal val="visible"/>
                                      </p:to>
                                    </p:set>
                                    <p:animEffect transition="in" filter="wipe(left)">
                                      <p:cBhvr>
                                        <p:cTn id="88" dur="500"/>
                                        <p:tgtEl>
                                          <p:spTgt spid="12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grpId="0" nodeType="click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wipe(right)">
                                      <p:cBhvr>
                                        <p:cTn id="93" dur="500"/>
                                        <p:tgtEl>
                                          <p:spTgt spid="63"/>
                                        </p:tgtEl>
                                      </p:cBhvr>
                                    </p:animEffect>
                                  </p:childTnLst>
                                </p:cTn>
                              </p:par>
                              <p:par>
                                <p:cTn id="94" presetID="22" presetClass="entr" presetSubtype="2" fill="hold"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right)">
                                      <p:cBhvr>
                                        <p:cTn id="96" dur="500"/>
                                        <p:tgtEl>
                                          <p:spTgt spid="64"/>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wipe(right)">
                                      <p:cBhvr>
                                        <p:cTn id="99" dur="500"/>
                                        <p:tgtEl>
                                          <p:spTgt spid="65"/>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right)">
                                      <p:cBhvr>
                                        <p:cTn id="102" dur="500"/>
                                        <p:tgtEl>
                                          <p:spTgt spid="66"/>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wipe(right)">
                                      <p:cBhvr>
                                        <p:cTn id="105" dur="500"/>
                                        <p:tgtEl>
                                          <p:spTgt spid="48"/>
                                        </p:tgtEl>
                                      </p:cBhvr>
                                    </p:animEffect>
                                  </p:childTnLst>
                                </p:cTn>
                              </p:par>
                              <p:par>
                                <p:cTn id="106" presetID="22" presetClass="entr" presetSubtype="2" fill="hold" nodeType="withEffect">
                                  <p:stCondLst>
                                    <p:cond delay="0"/>
                                  </p:stCondLst>
                                  <p:childTnLst>
                                    <p:set>
                                      <p:cBhvr>
                                        <p:cTn id="107" dur="1" fill="hold">
                                          <p:stCondLst>
                                            <p:cond delay="0"/>
                                          </p:stCondLst>
                                        </p:cTn>
                                        <p:tgtEl>
                                          <p:spTgt spid="92"/>
                                        </p:tgtEl>
                                        <p:attrNameLst>
                                          <p:attrName>style.visibility</p:attrName>
                                        </p:attrNameLst>
                                      </p:cBhvr>
                                      <p:to>
                                        <p:strVal val="visible"/>
                                      </p:to>
                                    </p:set>
                                    <p:animEffect transition="in" filter="wipe(right)">
                                      <p:cBhvr>
                                        <p:cTn id="108" dur="500"/>
                                        <p:tgtEl>
                                          <p:spTgt spid="92"/>
                                        </p:tgtEl>
                                      </p:cBhvr>
                                    </p:animEffect>
                                  </p:childTnLst>
                                </p:cTn>
                              </p:par>
                              <p:par>
                                <p:cTn id="109" presetID="22" presetClass="entr" presetSubtype="2" fill="hold" nodeType="with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wipe(right)">
                                      <p:cBhvr>
                                        <p:cTn id="111" dur="500"/>
                                        <p:tgtEl>
                                          <p:spTgt spid="94"/>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wipe(right)">
                                      <p:cBhvr>
                                        <p:cTn id="114" dur="500"/>
                                        <p:tgtEl>
                                          <p:spTgt spid="95"/>
                                        </p:tgtEl>
                                      </p:cBhvr>
                                    </p:animEffect>
                                  </p:childTnLst>
                                </p:cTn>
                              </p:par>
                              <p:par>
                                <p:cTn id="115" presetID="22" presetClass="entr" presetSubtype="2" fill="hold" nodeType="withEffect">
                                  <p:stCondLst>
                                    <p:cond delay="0"/>
                                  </p:stCondLst>
                                  <p:childTnLst>
                                    <p:set>
                                      <p:cBhvr>
                                        <p:cTn id="116" dur="1" fill="hold">
                                          <p:stCondLst>
                                            <p:cond delay="0"/>
                                          </p:stCondLst>
                                        </p:cTn>
                                        <p:tgtEl>
                                          <p:spTgt spid="96"/>
                                        </p:tgtEl>
                                        <p:attrNameLst>
                                          <p:attrName>style.visibility</p:attrName>
                                        </p:attrNameLst>
                                      </p:cBhvr>
                                      <p:to>
                                        <p:strVal val="visible"/>
                                      </p:to>
                                    </p:set>
                                    <p:animEffect transition="in" filter="wipe(right)">
                                      <p:cBhvr>
                                        <p:cTn id="117" dur="500"/>
                                        <p:tgtEl>
                                          <p:spTgt spid="9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97"/>
                                        </p:tgtEl>
                                        <p:attrNameLst>
                                          <p:attrName>style.visibility</p:attrName>
                                        </p:attrNameLst>
                                      </p:cBhvr>
                                      <p:to>
                                        <p:strVal val="visible"/>
                                      </p:to>
                                    </p:set>
                                    <p:animEffect transition="in" filter="wipe(right)">
                                      <p:cBhvr>
                                        <p:cTn id="120" dur="500"/>
                                        <p:tgtEl>
                                          <p:spTgt spid="97"/>
                                        </p:tgtEl>
                                      </p:cBhvr>
                                    </p:animEffect>
                                  </p:childTnLst>
                                </p:cTn>
                              </p:par>
                              <p:par>
                                <p:cTn id="121" presetID="22" presetClass="entr" presetSubtype="2" fill="hold" grpId="0" nodeType="withEffect">
                                  <p:stCondLst>
                                    <p:cond delay="0"/>
                                  </p:stCondLst>
                                  <p:childTnLst>
                                    <p:set>
                                      <p:cBhvr>
                                        <p:cTn id="122" dur="1" fill="hold">
                                          <p:stCondLst>
                                            <p:cond delay="0"/>
                                          </p:stCondLst>
                                        </p:cTn>
                                        <p:tgtEl>
                                          <p:spTgt spid="81"/>
                                        </p:tgtEl>
                                        <p:attrNameLst>
                                          <p:attrName>style.visibility</p:attrName>
                                        </p:attrNameLst>
                                      </p:cBhvr>
                                      <p:to>
                                        <p:strVal val="visible"/>
                                      </p:to>
                                    </p:set>
                                    <p:animEffect transition="in" filter="wipe(right)">
                                      <p:cBhvr>
                                        <p:cTn id="123" dur="500"/>
                                        <p:tgtEl>
                                          <p:spTgt spid="81"/>
                                        </p:tgtEl>
                                      </p:cBhvr>
                                    </p:animEffect>
                                  </p:childTnLst>
                                </p:cTn>
                              </p:par>
                              <p:par>
                                <p:cTn id="124" presetID="22" presetClass="entr" presetSubtype="2" fill="hold" nodeType="withEffect">
                                  <p:stCondLst>
                                    <p:cond delay="0"/>
                                  </p:stCondLst>
                                  <p:childTnLst>
                                    <p:set>
                                      <p:cBhvr>
                                        <p:cTn id="125" dur="1" fill="hold">
                                          <p:stCondLst>
                                            <p:cond delay="0"/>
                                          </p:stCondLst>
                                        </p:cTn>
                                        <p:tgtEl>
                                          <p:spTgt spid="86"/>
                                        </p:tgtEl>
                                        <p:attrNameLst>
                                          <p:attrName>style.visibility</p:attrName>
                                        </p:attrNameLst>
                                      </p:cBhvr>
                                      <p:to>
                                        <p:strVal val="visible"/>
                                      </p:to>
                                    </p:set>
                                    <p:animEffect transition="in" filter="wipe(right)">
                                      <p:cBhvr>
                                        <p:cTn id="126" dur="500"/>
                                        <p:tgtEl>
                                          <p:spTgt spid="86"/>
                                        </p:tgtEl>
                                      </p:cBhvr>
                                    </p:animEffect>
                                  </p:childTnLst>
                                </p:cTn>
                              </p:par>
                              <p:par>
                                <p:cTn id="127" presetID="22" presetClass="entr" presetSubtype="2" fill="hold" grpId="0" nodeType="withEffect">
                                  <p:stCondLst>
                                    <p:cond delay="0"/>
                                  </p:stCondLst>
                                  <p:childTnLst>
                                    <p:set>
                                      <p:cBhvr>
                                        <p:cTn id="128" dur="1" fill="hold">
                                          <p:stCondLst>
                                            <p:cond delay="0"/>
                                          </p:stCondLst>
                                        </p:cTn>
                                        <p:tgtEl>
                                          <p:spTgt spid="87"/>
                                        </p:tgtEl>
                                        <p:attrNameLst>
                                          <p:attrName>style.visibility</p:attrName>
                                        </p:attrNameLst>
                                      </p:cBhvr>
                                      <p:to>
                                        <p:strVal val="visible"/>
                                      </p:to>
                                    </p:set>
                                    <p:animEffect transition="in" filter="wipe(right)">
                                      <p:cBhvr>
                                        <p:cTn id="129" dur="500"/>
                                        <p:tgtEl>
                                          <p:spTgt spid="87"/>
                                        </p:tgtEl>
                                      </p:cBhvr>
                                    </p:animEffect>
                                  </p:childTnLst>
                                </p:cTn>
                              </p:par>
                              <p:par>
                                <p:cTn id="130" presetID="22" presetClass="entr" presetSubtype="2"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wipe(right)">
                                      <p:cBhvr>
                                        <p:cTn id="132" dur="500"/>
                                        <p:tgtEl>
                                          <p:spTgt spid="89"/>
                                        </p:tgtEl>
                                      </p:cBhvr>
                                    </p:animEffect>
                                  </p:childTnLst>
                                </p:cTn>
                              </p:par>
                              <p:par>
                                <p:cTn id="133" presetID="22" presetClass="entr" presetSubtype="2"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wipe(right)">
                                      <p:cBhvr>
                                        <p:cTn id="135" dur="500"/>
                                        <p:tgtEl>
                                          <p:spTgt spid="90"/>
                                        </p:tgtEl>
                                      </p:cBhvr>
                                    </p:animEffect>
                                  </p:childTnLst>
                                </p:cTn>
                              </p:par>
                              <p:par>
                                <p:cTn id="136" presetID="22" presetClass="entr" presetSubtype="2" fill="hold"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wipe(right)">
                                      <p:cBhvr>
                                        <p:cTn id="138" dur="500"/>
                                        <p:tgtEl>
                                          <p:spTgt spid="91"/>
                                        </p:tgtEl>
                                      </p:cBhvr>
                                    </p:animEffect>
                                  </p:childTnLst>
                                </p:cTn>
                              </p:par>
                              <p:par>
                                <p:cTn id="139" presetID="22" presetClass="entr" presetSubtype="2"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animEffect transition="in" filter="wipe(right)">
                                      <p:cBhvr>
                                        <p:cTn id="141" dur="500"/>
                                        <p:tgtEl>
                                          <p:spTgt spid="99"/>
                                        </p:tgtEl>
                                      </p:cBhvr>
                                    </p:animEffect>
                                  </p:childTnLst>
                                </p:cTn>
                              </p:par>
                              <p:par>
                                <p:cTn id="142" presetID="22" presetClass="entr" presetSubtype="2" fill="hold" grpId="0" nodeType="withEffect">
                                  <p:stCondLst>
                                    <p:cond delay="0"/>
                                  </p:stCondLst>
                                  <p:childTnLst>
                                    <p:set>
                                      <p:cBhvr>
                                        <p:cTn id="143" dur="1" fill="hold">
                                          <p:stCondLst>
                                            <p:cond delay="0"/>
                                          </p:stCondLst>
                                        </p:cTn>
                                        <p:tgtEl>
                                          <p:spTgt spid="100"/>
                                        </p:tgtEl>
                                        <p:attrNameLst>
                                          <p:attrName>style.visibility</p:attrName>
                                        </p:attrNameLst>
                                      </p:cBhvr>
                                      <p:to>
                                        <p:strVal val="visible"/>
                                      </p:to>
                                    </p:set>
                                    <p:animEffect transition="in" filter="wipe(right)">
                                      <p:cBhvr>
                                        <p:cTn id="144" dur="500"/>
                                        <p:tgtEl>
                                          <p:spTgt spid="100"/>
                                        </p:tgtEl>
                                      </p:cBhvr>
                                    </p:animEffect>
                                  </p:childTnLst>
                                </p:cTn>
                              </p:par>
                              <p:par>
                                <p:cTn id="145" presetID="22" presetClass="entr" presetSubtype="2" fill="hold" grpId="0" nodeType="withEffect">
                                  <p:stCondLst>
                                    <p:cond delay="0"/>
                                  </p:stCondLst>
                                  <p:childTnLst>
                                    <p:set>
                                      <p:cBhvr>
                                        <p:cTn id="146" dur="1" fill="hold">
                                          <p:stCondLst>
                                            <p:cond delay="0"/>
                                          </p:stCondLst>
                                        </p:cTn>
                                        <p:tgtEl>
                                          <p:spTgt spid="101"/>
                                        </p:tgtEl>
                                        <p:attrNameLst>
                                          <p:attrName>style.visibility</p:attrName>
                                        </p:attrNameLst>
                                      </p:cBhvr>
                                      <p:to>
                                        <p:strVal val="visible"/>
                                      </p:to>
                                    </p:set>
                                    <p:animEffect transition="in" filter="wipe(right)">
                                      <p:cBhvr>
                                        <p:cTn id="147" dur="500"/>
                                        <p:tgtEl>
                                          <p:spTgt spid="101"/>
                                        </p:tgtEl>
                                      </p:cBhvr>
                                    </p:animEffect>
                                  </p:childTnLst>
                                </p:cTn>
                              </p:par>
                              <p:par>
                                <p:cTn id="148" presetID="22" presetClass="entr" presetSubtype="2" fill="hold" nodeType="with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right)">
                                      <p:cBhvr>
                                        <p:cTn id="150" dur="500"/>
                                        <p:tgtEl>
                                          <p:spTgt spid="102"/>
                                        </p:tgtEl>
                                      </p:cBhvr>
                                    </p:animEffect>
                                  </p:childTnLst>
                                </p:cTn>
                              </p:par>
                              <p:par>
                                <p:cTn id="151" presetID="22" presetClass="entr" presetSubtype="2" fill="hold" grpId="0" nodeType="withEffect">
                                  <p:stCondLst>
                                    <p:cond delay="0"/>
                                  </p:stCondLst>
                                  <p:childTnLst>
                                    <p:set>
                                      <p:cBhvr>
                                        <p:cTn id="152" dur="1" fill="hold">
                                          <p:stCondLst>
                                            <p:cond delay="0"/>
                                          </p:stCondLst>
                                        </p:cTn>
                                        <p:tgtEl>
                                          <p:spTgt spid="103"/>
                                        </p:tgtEl>
                                        <p:attrNameLst>
                                          <p:attrName>style.visibility</p:attrName>
                                        </p:attrNameLst>
                                      </p:cBhvr>
                                      <p:to>
                                        <p:strVal val="visible"/>
                                      </p:to>
                                    </p:set>
                                    <p:animEffect transition="in" filter="wipe(right)">
                                      <p:cBhvr>
                                        <p:cTn id="153" dur="500"/>
                                        <p:tgtEl>
                                          <p:spTgt spid="103"/>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93"/>
                                        </p:tgtEl>
                                        <p:attrNameLst>
                                          <p:attrName>style.visibility</p:attrName>
                                        </p:attrNameLst>
                                      </p:cBhvr>
                                      <p:to>
                                        <p:strVal val="visible"/>
                                      </p:to>
                                    </p:set>
                                    <p:animEffect transition="in" filter="wipe(left)">
                                      <p:cBhvr>
                                        <p:cTn id="156" dur="500"/>
                                        <p:tgtEl>
                                          <p:spTgt spid="93"/>
                                        </p:tgtEl>
                                      </p:cBhvr>
                                    </p:animEffect>
                                  </p:childTnLst>
                                </p:cTn>
                              </p:par>
                              <p:par>
                                <p:cTn id="157" presetID="22" presetClass="entr" presetSubtype="2" fill="hold" grpId="0" nodeType="withEffect">
                                  <p:stCondLst>
                                    <p:cond delay="0"/>
                                  </p:stCondLst>
                                  <p:childTnLst>
                                    <p:set>
                                      <p:cBhvr>
                                        <p:cTn id="158" dur="1" fill="hold">
                                          <p:stCondLst>
                                            <p:cond delay="0"/>
                                          </p:stCondLst>
                                        </p:cTn>
                                        <p:tgtEl>
                                          <p:spTgt spid="105"/>
                                        </p:tgtEl>
                                        <p:attrNameLst>
                                          <p:attrName>style.visibility</p:attrName>
                                        </p:attrNameLst>
                                      </p:cBhvr>
                                      <p:to>
                                        <p:strVal val="visible"/>
                                      </p:to>
                                    </p:set>
                                    <p:animEffect transition="in" filter="wipe(right)">
                                      <p:cBhvr>
                                        <p:cTn id="159" dur="500"/>
                                        <p:tgtEl>
                                          <p:spTgt spid="105"/>
                                        </p:tgtEl>
                                      </p:cBhvr>
                                    </p:animEffect>
                                  </p:childTnLst>
                                </p:cTn>
                              </p:par>
                              <p:par>
                                <p:cTn id="160" presetID="22" presetClass="entr" presetSubtype="2" fill="hold" grpId="0" nodeType="withEffect">
                                  <p:stCondLst>
                                    <p:cond delay="0"/>
                                  </p:stCondLst>
                                  <p:childTnLst>
                                    <p:set>
                                      <p:cBhvr>
                                        <p:cTn id="161" dur="1" fill="hold">
                                          <p:stCondLst>
                                            <p:cond delay="0"/>
                                          </p:stCondLst>
                                        </p:cTn>
                                        <p:tgtEl>
                                          <p:spTgt spid="62"/>
                                        </p:tgtEl>
                                        <p:attrNameLst>
                                          <p:attrName>style.visibility</p:attrName>
                                        </p:attrNameLst>
                                      </p:cBhvr>
                                      <p:to>
                                        <p:strVal val="visible"/>
                                      </p:to>
                                    </p:set>
                                    <p:animEffect transition="in" filter="wipe(right)">
                                      <p:cBhvr>
                                        <p:cTn id="162" dur="500"/>
                                        <p:tgtEl>
                                          <p:spTgt spid="62"/>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122"/>
                                        </p:tgtEl>
                                        <p:attrNameLst>
                                          <p:attrName>style.visibility</p:attrName>
                                        </p:attrNameLst>
                                      </p:cBhvr>
                                      <p:to>
                                        <p:strVal val="visible"/>
                                      </p:to>
                                    </p:set>
                                    <p:animEffect transition="in" filter="wipe(left)">
                                      <p:cBhvr>
                                        <p:cTn id="167" dur="500"/>
                                        <p:tgtEl>
                                          <p:spTgt spid="122"/>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123"/>
                                        </p:tgtEl>
                                        <p:attrNameLst>
                                          <p:attrName>style.visibility</p:attrName>
                                        </p:attrNameLst>
                                      </p:cBhvr>
                                      <p:to>
                                        <p:strVal val="visible"/>
                                      </p:to>
                                    </p:set>
                                    <p:animEffect transition="in" filter="wipe(left)">
                                      <p:cBhvr>
                                        <p:cTn id="172" dur="500"/>
                                        <p:tgtEl>
                                          <p:spTgt spid="123"/>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17"/>
                                        </p:tgtEl>
                                        <p:attrNameLst>
                                          <p:attrName>style.visibility</p:attrName>
                                        </p:attrNameLst>
                                      </p:cBhvr>
                                      <p:to>
                                        <p:strVal val="visible"/>
                                      </p:to>
                                    </p:set>
                                    <p:animEffect transition="in" filter="wipe(left)">
                                      <p:cBhvr>
                                        <p:cTn id="177" dur="500"/>
                                        <p:tgtEl>
                                          <p:spTgt spid="17"/>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25"/>
                                        </p:tgtEl>
                                        <p:attrNameLst>
                                          <p:attrName>style.visibility</p:attrName>
                                        </p:attrNameLst>
                                      </p:cBhvr>
                                      <p:to>
                                        <p:strVal val="visible"/>
                                      </p:to>
                                    </p:set>
                                    <p:animEffect transition="in" filter="wipe(left)">
                                      <p:cBhvr>
                                        <p:cTn id="182" dur="500"/>
                                        <p:tgtEl>
                                          <p:spTgt spid="125"/>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124"/>
                                        </p:tgtEl>
                                        <p:attrNameLst>
                                          <p:attrName>style.visibility</p:attrName>
                                        </p:attrNameLst>
                                      </p:cBhvr>
                                      <p:to>
                                        <p:strVal val="visible"/>
                                      </p:to>
                                    </p:set>
                                    <p:animEffect transition="in" filter="wipe(left)">
                                      <p:cBhvr>
                                        <p:cTn id="187" dur="500"/>
                                        <p:tgtEl>
                                          <p:spTgt spid="124"/>
                                        </p:tgtEl>
                                      </p:cBhvr>
                                    </p:animEffect>
                                  </p:childTnLst>
                                </p:cTn>
                              </p:par>
                              <p:par>
                                <p:cTn id="188" presetID="22" presetClass="entr" presetSubtype="8" fill="hold" grpId="0" nodeType="withEffect">
                                  <p:stCondLst>
                                    <p:cond delay="0"/>
                                  </p:stCondLst>
                                  <p:childTnLst>
                                    <p:set>
                                      <p:cBhvr>
                                        <p:cTn id="189" dur="1" fill="hold">
                                          <p:stCondLst>
                                            <p:cond delay="0"/>
                                          </p:stCondLst>
                                        </p:cTn>
                                        <p:tgtEl>
                                          <p:spTgt spid="7"/>
                                        </p:tgtEl>
                                        <p:attrNameLst>
                                          <p:attrName>style.visibility</p:attrName>
                                        </p:attrNameLst>
                                      </p:cBhvr>
                                      <p:to>
                                        <p:strVal val="visible"/>
                                      </p:to>
                                    </p:set>
                                    <p:animEffect transition="in" filter="wipe(left)">
                                      <p:cBhvr>
                                        <p:cTn id="190" dur="500"/>
                                        <p:tgtEl>
                                          <p:spTgt spid="7"/>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4"/>
                                        </p:tgtEl>
                                        <p:attrNameLst>
                                          <p:attrName>style.visibility</p:attrName>
                                        </p:attrNameLst>
                                      </p:cBhvr>
                                      <p:to>
                                        <p:strVal val="visible"/>
                                      </p:to>
                                    </p:set>
                                    <p:animEffect transition="in" filter="wipe(left)">
                                      <p:cBhvr>
                                        <p:cTn id="19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p:bldP spid="3" grpId="0"/>
      <p:bldP spid="30" grpId="0"/>
      <p:bldP spid="62" grpId="0" animBg="1"/>
      <p:bldP spid="63" grpId="0" animBg="1"/>
      <p:bldP spid="65" grpId="0"/>
      <p:bldP spid="66" grpId="0"/>
      <p:bldP spid="59" grpId="0" animBg="1"/>
      <p:bldP spid="5" grpId="0"/>
      <p:bldP spid="48" grpId="0"/>
      <p:bldP spid="93" grpId="0"/>
      <p:bldP spid="95" grpId="0"/>
      <p:bldP spid="97" grpId="0"/>
      <p:bldP spid="80" grpId="0" animBg="1"/>
      <p:bldP spid="75" grpId="0" animBg="1"/>
      <p:bldP spid="77" grpId="0" animBg="1"/>
      <p:bldP spid="81" grpId="0" animBg="1"/>
      <p:bldP spid="87" grpId="0"/>
      <p:bldP spid="89" grpId="0"/>
      <p:bldP spid="90" grpId="0" animBg="1"/>
      <p:bldP spid="99" grpId="0"/>
      <p:bldP spid="100" grpId="0"/>
      <p:bldP spid="101" grpId="0" animBg="1"/>
      <p:bldP spid="103" grpId="0"/>
      <p:bldP spid="105" grpId="0"/>
      <p:bldP spid="106" grpId="0" animBg="1"/>
      <p:bldP spid="108" grpId="0"/>
      <p:bldP spid="109" grpId="0"/>
      <p:bldP spid="110" grpId="0" animBg="1"/>
      <p:bldP spid="112" grpId="0"/>
      <p:bldP spid="113" grpId="0"/>
      <p:bldP spid="114" grpId="0" animBg="1"/>
      <p:bldP spid="116" grpId="0"/>
      <p:bldP spid="117" grpId="0"/>
      <p:bldP spid="118" grpId="0" animBg="1"/>
      <p:bldP spid="120" grpId="0"/>
      <p:bldP spid="121" grpId="0"/>
      <p:bldP spid="122" grpId="0" animBg="1"/>
      <p:bldP spid="123" grpId="0" animBg="1"/>
      <p:bldP spid="4" grpId="0"/>
      <p:bldP spid="124" grpId="0" animBg="1"/>
      <p:bldP spid="7" grpId="0"/>
      <p:bldP spid="17" grpId="0"/>
      <p:bldP spid="1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Namespaces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000CEBC-D102-19B1-F9A9-766FA577ED10}"/>
              </a:ext>
            </a:extLst>
          </p:cNvPr>
          <p:cNvSpPr txBox="1"/>
          <p:nvPr/>
        </p:nvSpPr>
        <p:spPr>
          <a:xfrm>
            <a:off x="719321" y="1260255"/>
            <a:ext cx="4974760" cy="13849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Why Namespaces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Logically grouping resources in k8s cluster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Avoiding conflicts if multiple teams are using the same cluster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Multiple environments can be maintained in one k8s cluster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Access and resource limits on namespaces</a:t>
            </a:r>
          </a:p>
        </p:txBody>
      </p:sp>
      <p:sp>
        <p:nvSpPr>
          <p:cNvPr id="67" name="TextBox 66">
            <a:extLst>
              <a:ext uri="{FF2B5EF4-FFF2-40B4-BE49-F238E27FC236}">
                <a16:creationId xmlns:a16="http://schemas.microsoft.com/office/drawing/2014/main" id="{C19DC995-7305-05F0-8208-92A4A4D4D90C}"/>
              </a:ext>
            </a:extLst>
          </p:cNvPr>
          <p:cNvSpPr txBox="1"/>
          <p:nvPr/>
        </p:nvSpPr>
        <p:spPr>
          <a:xfrm>
            <a:off x="719320" y="3765827"/>
            <a:ext cx="6999224" cy="116955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Access Across Namespaces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Most of the resources from one namespace cannot be accessed from another namespace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Services can be accessed from another namespace using inter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dns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Volumes cannot be segregated using namespaces</a:t>
            </a:r>
          </a:p>
        </p:txBody>
      </p:sp>
    </p:spTree>
    <p:extLst>
      <p:ext uri="{BB962C8B-B14F-4D97-AF65-F5344CB8AC3E}">
        <p14:creationId xmlns:p14="http://schemas.microsoft.com/office/powerpoint/2010/main" val="1760713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Commands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64D79F1-306A-D02D-3D24-2924AE1FC1E2}"/>
              </a:ext>
            </a:extLst>
          </p:cNvPr>
          <p:cNvSpPr txBox="1"/>
          <p:nvPr/>
        </p:nvSpPr>
        <p:spPr>
          <a:xfrm>
            <a:off x="1381125" y="1647825"/>
            <a:ext cx="341503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token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token create –print-join-command</a:t>
            </a:r>
          </a:p>
        </p:txBody>
      </p:sp>
      <p:sp>
        <p:nvSpPr>
          <p:cNvPr id="5" name="TextBox 4">
            <a:extLst>
              <a:ext uri="{FF2B5EF4-FFF2-40B4-BE49-F238E27FC236}">
                <a16:creationId xmlns:a16="http://schemas.microsoft.com/office/drawing/2014/main" id="{8D13C897-8422-89A6-0640-1173E7AD2E9A}"/>
              </a:ext>
            </a:extLst>
          </p:cNvPr>
          <p:cNvSpPr txBox="1"/>
          <p:nvPr/>
        </p:nvSpPr>
        <p:spPr>
          <a:xfrm>
            <a:off x="805422" y="1209675"/>
            <a:ext cx="37524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Join New Worker Nodes long after </a:t>
            </a:r>
            <a:r>
              <a:rPr kumimoji="0" lang="en-IN" sz="1400" b="1"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1" i="0" u="none" strike="noStrike" kern="1200" cap="none" spc="0" normalizeH="0" baseline="0" noProof="0" dirty="0" err="1">
                <a:ln>
                  <a:noFill/>
                </a:ln>
                <a:solidFill>
                  <a:prstClr val="black"/>
                </a:solidFill>
                <a:effectLst/>
                <a:uLnTx/>
                <a:uFillTx/>
                <a:latin typeface="Calibri" panose="020F0502020204030204"/>
                <a:ea typeface="+mn-ea"/>
                <a:cs typeface="+mn-cs"/>
              </a:rPr>
              <a:t>init</a:t>
            </a: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780824E-22E0-66CA-4882-5ADDFA9B995C}"/>
              </a:ext>
            </a:extLst>
          </p:cNvPr>
          <p:cNvSpPr txBox="1"/>
          <p:nvPr/>
        </p:nvSpPr>
        <p:spPr>
          <a:xfrm>
            <a:off x="828040" y="3001563"/>
            <a:ext cx="4486100"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Change default namespace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config set-context --current --namespace=flask-app</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7733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Ingress</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A2857AF-F176-44C0-2444-6035A33ED1E6}"/>
              </a:ext>
            </a:extLst>
          </p:cNvPr>
          <p:cNvSpPr/>
          <p:nvPr/>
        </p:nvSpPr>
        <p:spPr>
          <a:xfrm>
            <a:off x="1432337" y="1318388"/>
            <a:ext cx="6149563" cy="434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4FBC0CC6-B8DA-266F-2965-1C14B8522E12}"/>
              </a:ext>
            </a:extLst>
          </p:cNvPr>
          <p:cNvSpPr/>
          <p:nvPr/>
        </p:nvSpPr>
        <p:spPr>
          <a:xfrm>
            <a:off x="1761947" y="4072271"/>
            <a:ext cx="1552353" cy="1403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6E093161-CEDB-0F2F-197F-E52FEFFD6DA7}"/>
              </a:ext>
            </a:extLst>
          </p:cNvPr>
          <p:cNvSpPr/>
          <p:nvPr/>
        </p:nvSpPr>
        <p:spPr>
          <a:xfrm>
            <a:off x="1948016" y="4167965"/>
            <a:ext cx="1031358" cy="4253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Controller</a:t>
            </a:r>
          </a:p>
        </p:txBody>
      </p:sp>
      <p:sp>
        <p:nvSpPr>
          <p:cNvPr id="18" name="Rectangle 17">
            <a:extLst>
              <a:ext uri="{FF2B5EF4-FFF2-40B4-BE49-F238E27FC236}">
                <a16:creationId xmlns:a16="http://schemas.microsoft.com/office/drawing/2014/main" id="{6B1EAD21-C150-5BEE-6464-F181E488CAD3}"/>
              </a:ext>
            </a:extLst>
          </p:cNvPr>
          <p:cNvSpPr/>
          <p:nvPr/>
        </p:nvSpPr>
        <p:spPr>
          <a:xfrm>
            <a:off x="1948016"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POD1</a:t>
            </a:r>
          </a:p>
        </p:txBody>
      </p:sp>
      <p:sp>
        <p:nvSpPr>
          <p:cNvPr id="19" name="Rectangle 18">
            <a:extLst>
              <a:ext uri="{FF2B5EF4-FFF2-40B4-BE49-F238E27FC236}">
                <a16:creationId xmlns:a16="http://schemas.microsoft.com/office/drawing/2014/main" id="{6A1CD3A1-2BE7-75FA-7D88-72961E064D02}"/>
              </a:ext>
            </a:extLst>
          </p:cNvPr>
          <p:cNvSpPr/>
          <p:nvPr/>
        </p:nvSpPr>
        <p:spPr>
          <a:xfrm>
            <a:off x="2597887"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POD2</a:t>
            </a:r>
          </a:p>
        </p:txBody>
      </p:sp>
      <p:sp>
        <p:nvSpPr>
          <p:cNvPr id="20" name="Rectangle 19">
            <a:extLst>
              <a:ext uri="{FF2B5EF4-FFF2-40B4-BE49-F238E27FC236}">
                <a16:creationId xmlns:a16="http://schemas.microsoft.com/office/drawing/2014/main" id="{AFE2C150-1108-F384-DE37-F51CAE4CB76A}"/>
              </a:ext>
            </a:extLst>
          </p:cNvPr>
          <p:cNvSpPr/>
          <p:nvPr/>
        </p:nvSpPr>
        <p:spPr>
          <a:xfrm>
            <a:off x="1948015" y="5118816"/>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POD3</a:t>
            </a:r>
          </a:p>
        </p:txBody>
      </p:sp>
      <p:sp>
        <p:nvSpPr>
          <p:cNvPr id="21" name="Rectangle 20">
            <a:extLst>
              <a:ext uri="{FF2B5EF4-FFF2-40B4-BE49-F238E27FC236}">
                <a16:creationId xmlns:a16="http://schemas.microsoft.com/office/drawing/2014/main" id="{807661E3-7729-CBBA-2624-B585F7E351E3}"/>
              </a:ext>
            </a:extLst>
          </p:cNvPr>
          <p:cNvSpPr/>
          <p:nvPr/>
        </p:nvSpPr>
        <p:spPr>
          <a:xfrm>
            <a:off x="2597887" y="5113631"/>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POD4</a:t>
            </a:r>
          </a:p>
        </p:txBody>
      </p:sp>
      <p:sp>
        <p:nvSpPr>
          <p:cNvPr id="22" name="Rectangle 21">
            <a:extLst>
              <a:ext uri="{FF2B5EF4-FFF2-40B4-BE49-F238E27FC236}">
                <a16:creationId xmlns:a16="http://schemas.microsoft.com/office/drawing/2014/main" id="{943EF99C-CD6B-07F9-98E6-ECE8F370919B}"/>
              </a:ext>
            </a:extLst>
          </p:cNvPr>
          <p:cNvSpPr/>
          <p:nvPr/>
        </p:nvSpPr>
        <p:spPr>
          <a:xfrm>
            <a:off x="3500368" y="4072271"/>
            <a:ext cx="1552353" cy="1403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E647FD8-847C-D1D0-21F0-8AA32119F0F4}"/>
              </a:ext>
            </a:extLst>
          </p:cNvPr>
          <p:cNvSpPr/>
          <p:nvPr/>
        </p:nvSpPr>
        <p:spPr>
          <a:xfrm>
            <a:off x="3686437" y="4167965"/>
            <a:ext cx="1031358" cy="4253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Controller</a:t>
            </a:r>
          </a:p>
        </p:txBody>
      </p:sp>
      <p:sp>
        <p:nvSpPr>
          <p:cNvPr id="24" name="Rectangle 23">
            <a:extLst>
              <a:ext uri="{FF2B5EF4-FFF2-40B4-BE49-F238E27FC236}">
                <a16:creationId xmlns:a16="http://schemas.microsoft.com/office/drawing/2014/main" id="{61CDE239-E234-F759-AC11-826A0EF59880}"/>
              </a:ext>
            </a:extLst>
          </p:cNvPr>
          <p:cNvSpPr/>
          <p:nvPr/>
        </p:nvSpPr>
        <p:spPr>
          <a:xfrm>
            <a:off x="3686437"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POD5</a:t>
            </a:r>
          </a:p>
        </p:txBody>
      </p:sp>
      <p:sp>
        <p:nvSpPr>
          <p:cNvPr id="25" name="Rectangle 24">
            <a:extLst>
              <a:ext uri="{FF2B5EF4-FFF2-40B4-BE49-F238E27FC236}">
                <a16:creationId xmlns:a16="http://schemas.microsoft.com/office/drawing/2014/main" id="{DFBCF35B-FB2A-4BED-EE54-85A160AB8C59}"/>
              </a:ext>
            </a:extLst>
          </p:cNvPr>
          <p:cNvSpPr/>
          <p:nvPr/>
        </p:nvSpPr>
        <p:spPr>
          <a:xfrm>
            <a:off x="4336308"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POD6</a:t>
            </a:r>
          </a:p>
        </p:txBody>
      </p:sp>
      <p:sp>
        <p:nvSpPr>
          <p:cNvPr id="26" name="Rectangle 25">
            <a:extLst>
              <a:ext uri="{FF2B5EF4-FFF2-40B4-BE49-F238E27FC236}">
                <a16:creationId xmlns:a16="http://schemas.microsoft.com/office/drawing/2014/main" id="{06001248-793F-D604-A4B4-150A02558751}"/>
              </a:ext>
            </a:extLst>
          </p:cNvPr>
          <p:cNvSpPr/>
          <p:nvPr/>
        </p:nvSpPr>
        <p:spPr>
          <a:xfrm>
            <a:off x="3686436" y="5118816"/>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POD7</a:t>
            </a:r>
          </a:p>
        </p:txBody>
      </p:sp>
      <p:sp>
        <p:nvSpPr>
          <p:cNvPr id="27" name="Rectangle 26">
            <a:extLst>
              <a:ext uri="{FF2B5EF4-FFF2-40B4-BE49-F238E27FC236}">
                <a16:creationId xmlns:a16="http://schemas.microsoft.com/office/drawing/2014/main" id="{0F5E549E-309E-8382-E539-564542A04185}"/>
              </a:ext>
            </a:extLst>
          </p:cNvPr>
          <p:cNvSpPr/>
          <p:nvPr/>
        </p:nvSpPr>
        <p:spPr>
          <a:xfrm>
            <a:off x="4336308" y="5113631"/>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POD8</a:t>
            </a:r>
          </a:p>
        </p:txBody>
      </p:sp>
      <p:sp>
        <p:nvSpPr>
          <p:cNvPr id="28" name="Rectangle 27">
            <a:extLst>
              <a:ext uri="{FF2B5EF4-FFF2-40B4-BE49-F238E27FC236}">
                <a16:creationId xmlns:a16="http://schemas.microsoft.com/office/drawing/2014/main" id="{7F852F83-2CDA-6688-3614-366CAEAB303A}"/>
              </a:ext>
            </a:extLst>
          </p:cNvPr>
          <p:cNvSpPr/>
          <p:nvPr/>
        </p:nvSpPr>
        <p:spPr>
          <a:xfrm>
            <a:off x="5238789" y="4072271"/>
            <a:ext cx="1552353" cy="1403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1E7D7BA-9374-B023-1B9B-5DD25B85D206}"/>
              </a:ext>
            </a:extLst>
          </p:cNvPr>
          <p:cNvSpPr/>
          <p:nvPr/>
        </p:nvSpPr>
        <p:spPr>
          <a:xfrm>
            <a:off x="5424858" y="4167965"/>
            <a:ext cx="1031358" cy="4253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Controller</a:t>
            </a:r>
          </a:p>
        </p:txBody>
      </p:sp>
      <p:sp>
        <p:nvSpPr>
          <p:cNvPr id="30" name="Rectangle 29">
            <a:extLst>
              <a:ext uri="{FF2B5EF4-FFF2-40B4-BE49-F238E27FC236}">
                <a16:creationId xmlns:a16="http://schemas.microsoft.com/office/drawing/2014/main" id="{075AFFC9-D8DA-6C43-EC0E-4F42BB4D5864}"/>
              </a:ext>
            </a:extLst>
          </p:cNvPr>
          <p:cNvSpPr/>
          <p:nvPr/>
        </p:nvSpPr>
        <p:spPr>
          <a:xfrm>
            <a:off x="5424858"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POD9</a:t>
            </a:r>
          </a:p>
        </p:txBody>
      </p:sp>
      <p:sp>
        <p:nvSpPr>
          <p:cNvPr id="31" name="Rectangle 30">
            <a:extLst>
              <a:ext uri="{FF2B5EF4-FFF2-40B4-BE49-F238E27FC236}">
                <a16:creationId xmlns:a16="http://schemas.microsoft.com/office/drawing/2014/main" id="{83E0C151-20AF-AC76-718D-069D969DAC66}"/>
              </a:ext>
            </a:extLst>
          </p:cNvPr>
          <p:cNvSpPr/>
          <p:nvPr/>
        </p:nvSpPr>
        <p:spPr>
          <a:xfrm>
            <a:off x="6074729" y="4763020"/>
            <a:ext cx="625830"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POD10</a:t>
            </a:r>
          </a:p>
        </p:txBody>
      </p:sp>
      <p:sp>
        <p:nvSpPr>
          <p:cNvPr id="6" name="Rectangle 5">
            <a:extLst>
              <a:ext uri="{FF2B5EF4-FFF2-40B4-BE49-F238E27FC236}">
                <a16:creationId xmlns:a16="http://schemas.microsoft.com/office/drawing/2014/main" id="{6963F0BC-919A-F96B-D7EB-69B0E4856563}"/>
              </a:ext>
            </a:extLst>
          </p:cNvPr>
          <p:cNvSpPr/>
          <p:nvPr/>
        </p:nvSpPr>
        <p:spPr>
          <a:xfrm>
            <a:off x="3119112" y="2244243"/>
            <a:ext cx="810240" cy="202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Service 1</a:t>
            </a:r>
          </a:p>
        </p:txBody>
      </p:sp>
      <p:sp>
        <p:nvSpPr>
          <p:cNvPr id="42" name="Rectangle 41">
            <a:extLst>
              <a:ext uri="{FF2B5EF4-FFF2-40B4-BE49-F238E27FC236}">
                <a16:creationId xmlns:a16="http://schemas.microsoft.com/office/drawing/2014/main" id="{0E213B55-563A-9C53-E71D-2F530EC7E994}"/>
              </a:ext>
            </a:extLst>
          </p:cNvPr>
          <p:cNvSpPr/>
          <p:nvPr/>
        </p:nvSpPr>
        <p:spPr>
          <a:xfrm>
            <a:off x="3060715" y="2707299"/>
            <a:ext cx="925876"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Resource-1</a:t>
            </a:r>
          </a:p>
        </p:txBody>
      </p:sp>
      <p:sp>
        <p:nvSpPr>
          <p:cNvPr id="45" name="Rectangle 44">
            <a:extLst>
              <a:ext uri="{FF2B5EF4-FFF2-40B4-BE49-F238E27FC236}">
                <a16:creationId xmlns:a16="http://schemas.microsoft.com/office/drawing/2014/main" id="{4D368F7C-5F02-1456-2B04-9EBC02FDD9CF}"/>
              </a:ext>
            </a:extLst>
          </p:cNvPr>
          <p:cNvSpPr/>
          <p:nvPr/>
        </p:nvSpPr>
        <p:spPr>
          <a:xfrm>
            <a:off x="7986441" y="1835899"/>
            <a:ext cx="810240"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Load Balancer</a:t>
            </a:r>
          </a:p>
        </p:txBody>
      </p:sp>
      <p:pic>
        <p:nvPicPr>
          <p:cNvPr id="46" name="Picture 2" descr="Computer User icon PNG and SVG Vector Free Download">
            <a:extLst>
              <a:ext uri="{FF2B5EF4-FFF2-40B4-BE49-F238E27FC236}">
                <a16:creationId xmlns:a16="http://schemas.microsoft.com/office/drawing/2014/main" id="{159007AE-14BD-C939-07FF-368989C88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063766" y="2220539"/>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or: Elbow 8">
            <a:extLst>
              <a:ext uri="{FF2B5EF4-FFF2-40B4-BE49-F238E27FC236}">
                <a16:creationId xmlns:a16="http://schemas.microsoft.com/office/drawing/2014/main" id="{C640BC83-1ACB-A75D-FD83-8FDCC5C5F415}"/>
              </a:ext>
            </a:extLst>
          </p:cNvPr>
          <p:cNvCxnSpPr>
            <a:stCxn id="46" idx="3"/>
            <a:endCxn id="45" idx="3"/>
          </p:cNvCxnSpPr>
          <p:nvPr/>
        </p:nvCxnSpPr>
        <p:spPr>
          <a:xfrm rot="10800000">
            <a:off x="8796682" y="2037854"/>
            <a:ext cx="1267085" cy="6037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03D5F0D-6252-E2CB-69CE-01B65CDFAD35}"/>
              </a:ext>
            </a:extLst>
          </p:cNvPr>
          <p:cNvCxnSpPr>
            <a:stCxn id="45" idx="1"/>
            <a:endCxn id="4" idx="0"/>
          </p:cNvCxnSpPr>
          <p:nvPr/>
        </p:nvCxnSpPr>
        <p:spPr>
          <a:xfrm rot="10800000" flipV="1">
            <a:off x="2538125" y="2037853"/>
            <a:ext cx="5448317" cy="203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8D76A47-F866-0C4C-9D3F-A8122CA616F6}"/>
              </a:ext>
            </a:extLst>
          </p:cNvPr>
          <p:cNvCxnSpPr>
            <a:stCxn id="45" idx="1"/>
            <a:endCxn id="22" idx="0"/>
          </p:cNvCxnSpPr>
          <p:nvPr/>
        </p:nvCxnSpPr>
        <p:spPr>
          <a:xfrm rot="10800000" flipV="1">
            <a:off x="4276545" y="2037853"/>
            <a:ext cx="3709896" cy="203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F793A774-F0A8-7F34-FF1F-051D8EE940E8}"/>
              </a:ext>
            </a:extLst>
          </p:cNvPr>
          <p:cNvCxnSpPr>
            <a:stCxn id="45" idx="1"/>
            <a:endCxn id="28" idx="0"/>
          </p:cNvCxnSpPr>
          <p:nvPr/>
        </p:nvCxnSpPr>
        <p:spPr>
          <a:xfrm rot="10800000" flipV="1">
            <a:off x="6014967" y="2037853"/>
            <a:ext cx="1971475" cy="203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B5D5DD1E-BF2F-D956-AA4F-E964304F3401}"/>
              </a:ext>
            </a:extLst>
          </p:cNvPr>
          <p:cNvSpPr/>
          <p:nvPr/>
        </p:nvSpPr>
        <p:spPr>
          <a:xfrm>
            <a:off x="4779027" y="2297073"/>
            <a:ext cx="810240" cy="202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Service 2</a:t>
            </a:r>
          </a:p>
        </p:txBody>
      </p:sp>
      <p:sp>
        <p:nvSpPr>
          <p:cNvPr id="58" name="Rectangle 57">
            <a:extLst>
              <a:ext uri="{FF2B5EF4-FFF2-40B4-BE49-F238E27FC236}">
                <a16:creationId xmlns:a16="http://schemas.microsoft.com/office/drawing/2014/main" id="{308D7F26-59B3-27C4-2F89-18ED8123554F}"/>
              </a:ext>
            </a:extLst>
          </p:cNvPr>
          <p:cNvSpPr/>
          <p:nvPr/>
        </p:nvSpPr>
        <p:spPr>
          <a:xfrm>
            <a:off x="4720630" y="2760129"/>
            <a:ext cx="925876"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Resource-2</a:t>
            </a:r>
          </a:p>
        </p:txBody>
      </p:sp>
      <p:sp>
        <p:nvSpPr>
          <p:cNvPr id="59" name="Rectangle 58">
            <a:extLst>
              <a:ext uri="{FF2B5EF4-FFF2-40B4-BE49-F238E27FC236}">
                <a16:creationId xmlns:a16="http://schemas.microsoft.com/office/drawing/2014/main" id="{4769FC23-25C9-DB23-6319-3B00C208B2DF}"/>
              </a:ext>
            </a:extLst>
          </p:cNvPr>
          <p:cNvSpPr/>
          <p:nvPr/>
        </p:nvSpPr>
        <p:spPr>
          <a:xfrm>
            <a:off x="6296018" y="2307887"/>
            <a:ext cx="810240" cy="202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Service 3</a:t>
            </a:r>
          </a:p>
        </p:txBody>
      </p:sp>
      <p:sp>
        <p:nvSpPr>
          <p:cNvPr id="60" name="Rectangle 59">
            <a:extLst>
              <a:ext uri="{FF2B5EF4-FFF2-40B4-BE49-F238E27FC236}">
                <a16:creationId xmlns:a16="http://schemas.microsoft.com/office/drawing/2014/main" id="{ED451D1D-AF25-75E1-AF30-96ABD3C34CF1}"/>
              </a:ext>
            </a:extLst>
          </p:cNvPr>
          <p:cNvSpPr/>
          <p:nvPr/>
        </p:nvSpPr>
        <p:spPr>
          <a:xfrm>
            <a:off x="6237621" y="2770943"/>
            <a:ext cx="925876"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Resource-3</a:t>
            </a:r>
          </a:p>
        </p:txBody>
      </p:sp>
      <p:cxnSp>
        <p:nvCxnSpPr>
          <p:cNvPr id="63" name="Connector: Elbow 62">
            <a:extLst>
              <a:ext uri="{FF2B5EF4-FFF2-40B4-BE49-F238E27FC236}">
                <a16:creationId xmlns:a16="http://schemas.microsoft.com/office/drawing/2014/main" id="{FD5D1AD9-37B7-88D1-CC78-4EE27A1FCEA8}"/>
              </a:ext>
            </a:extLst>
          </p:cNvPr>
          <p:cNvCxnSpPr>
            <a:cxnSpLocks/>
            <a:stCxn id="5" idx="3"/>
            <a:endCxn id="42" idx="2"/>
          </p:cNvCxnSpPr>
          <p:nvPr/>
        </p:nvCxnSpPr>
        <p:spPr>
          <a:xfrm flipV="1">
            <a:off x="2979374" y="3111206"/>
            <a:ext cx="544279" cy="12694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Connector: Elbow 1024">
            <a:extLst>
              <a:ext uri="{FF2B5EF4-FFF2-40B4-BE49-F238E27FC236}">
                <a16:creationId xmlns:a16="http://schemas.microsoft.com/office/drawing/2014/main" id="{611CA74F-6D43-E710-B23B-011D9ECE4DFD}"/>
              </a:ext>
            </a:extLst>
          </p:cNvPr>
          <p:cNvCxnSpPr>
            <a:stCxn id="23" idx="3"/>
            <a:endCxn id="58" idx="2"/>
          </p:cNvCxnSpPr>
          <p:nvPr/>
        </p:nvCxnSpPr>
        <p:spPr>
          <a:xfrm flipV="1">
            <a:off x="4717795" y="3164036"/>
            <a:ext cx="465773" cy="12165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Connector: Elbow 1027">
            <a:extLst>
              <a:ext uri="{FF2B5EF4-FFF2-40B4-BE49-F238E27FC236}">
                <a16:creationId xmlns:a16="http://schemas.microsoft.com/office/drawing/2014/main" id="{FA0506B4-AF15-DFE4-F456-69E7463391E3}"/>
              </a:ext>
            </a:extLst>
          </p:cNvPr>
          <p:cNvCxnSpPr>
            <a:stCxn id="29" idx="3"/>
            <a:endCxn id="60" idx="2"/>
          </p:cNvCxnSpPr>
          <p:nvPr/>
        </p:nvCxnSpPr>
        <p:spPr>
          <a:xfrm flipV="1">
            <a:off x="6456216" y="3174850"/>
            <a:ext cx="244343" cy="12057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a:extLst>
              <a:ext uri="{FF2B5EF4-FFF2-40B4-BE49-F238E27FC236}">
                <a16:creationId xmlns:a16="http://schemas.microsoft.com/office/drawing/2014/main" id="{022B95EB-5AC1-BA38-CB52-5EDCB19A3521}"/>
              </a:ext>
            </a:extLst>
          </p:cNvPr>
          <p:cNvCxnSpPr>
            <a:stCxn id="42" idx="0"/>
            <a:endCxn id="6" idx="2"/>
          </p:cNvCxnSpPr>
          <p:nvPr/>
        </p:nvCxnSpPr>
        <p:spPr>
          <a:xfrm flipV="1">
            <a:off x="3523653" y="2446844"/>
            <a:ext cx="579" cy="26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4" name="Straight Arrow Connector 1033">
            <a:extLst>
              <a:ext uri="{FF2B5EF4-FFF2-40B4-BE49-F238E27FC236}">
                <a16:creationId xmlns:a16="http://schemas.microsoft.com/office/drawing/2014/main" id="{781FE9CD-1A5F-671A-25C9-57A07103FA49}"/>
              </a:ext>
            </a:extLst>
          </p:cNvPr>
          <p:cNvCxnSpPr>
            <a:stCxn id="58" idx="0"/>
            <a:endCxn id="57" idx="2"/>
          </p:cNvCxnSpPr>
          <p:nvPr/>
        </p:nvCxnSpPr>
        <p:spPr>
          <a:xfrm flipV="1">
            <a:off x="5183568" y="2499674"/>
            <a:ext cx="579" cy="26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8654DF08-3E18-17AD-E1D4-637B101AD651}"/>
              </a:ext>
            </a:extLst>
          </p:cNvPr>
          <p:cNvCxnSpPr>
            <a:stCxn id="60" idx="0"/>
            <a:endCxn id="59" idx="2"/>
          </p:cNvCxnSpPr>
          <p:nvPr/>
        </p:nvCxnSpPr>
        <p:spPr>
          <a:xfrm flipV="1">
            <a:off x="6700559" y="2510488"/>
            <a:ext cx="579" cy="26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9" name="TextBox 1038">
            <a:extLst>
              <a:ext uri="{FF2B5EF4-FFF2-40B4-BE49-F238E27FC236}">
                <a16:creationId xmlns:a16="http://schemas.microsoft.com/office/drawing/2014/main" id="{E055D403-86FD-14DB-5AB5-E40108384161}"/>
              </a:ext>
            </a:extLst>
          </p:cNvPr>
          <p:cNvSpPr txBox="1"/>
          <p:nvPr/>
        </p:nvSpPr>
        <p:spPr>
          <a:xfrm>
            <a:off x="1432337" y="1403587"/>
            <a:ext cx="123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spTree>
    <p:extLst>
      <p:ext uri="{BB962C8B-B14F-4D97-AF65-F5344CB8AC3E}">
        <p14:creationId xmlns:p14="http://schemas.microsoft.com/office/powerpoint/2010/main" val="6434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9"/>
                                        </p:tgtEl>
                                        <p:attrNameLst>
                                          <p:attrName>style.visibility</p:attrName>
                                        </p:attrNameLst>
                                      </p:cBhvr>
                                      <p:to>
                                        <p:strVal val="visible"/>
                                      </p:to>
                                    </p:set>
                                    <p:animEffect transition="in" filter="wipe(left)">
                                      <p:cBhvr>
                                        <p:cTn id="10" dur="500"/>
                                        <p:tgtEl>
                                          <p:spTgt spid="10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left)">
                                      <p:cBhvr>
                                        <p:cTn id="48" dur="500"/>
                                        <p:tgtEl>
                                          <p:spTgt spid="3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right)">
                                      <p:cBhvr>
                                        <p:cTn id="67" dur="500"/>
                                        <p:tgtEl>
                                          <p:spTgt spid="45"/>
                                        </p:tgtEl>
                                      </p:cBhvr>
                                    </p:animEffect>
                                  </p:childTnLst>
                                </p:cTn>
                              </p:par>
                              <p:par>
                                <p:cTn id="68" presetID="22" presetClass="entr" presetSubtype="2"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right)">
                                      <p:cBhvr>
                                        <p:cTn id="70" dur="500"/>
                                        <p:tgtEl>
                                          <p:spTgt spid="9"/>
                                        </p:tgtEl>
                                      </p:cBhvr>
                                    </p:animEffect>
                                  </p:childTnLst>
                                </p:cTn>
                              </p:par>
                              <p:par>
                                <p:cTn id="71" presetID="22" presetClass="entr" presetSubtype="2"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right)">
                                      <p:cBhvr>
                                        <p:cTn id="73" dur="500"/>
                                        <p:tgtEl>
                                          <p:spTgt spid="46"/>
                                        </p:tgtEl>
                                      </p:cBhvr>
                                    </p:animEffect>
                                  </p:childTnLst>
                                </p:cTn>
                              </p:par>
                              <p:par>
                                <p:cTn id="74" presetID="22" presetClass="entr" presetSubtype="2" fill="hold"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right)">
                                      <p:cBhvr>
                                        <p:cTn id="76" dur="500"/>
                                        <p:tgtEl>
                                          <p:spTgt spid="53"/>
                                        </p:tgtEl>
                                      </p:cBhvr>
                                    </p:animEffect>
                                  </p:childTnLst>
                                </p:cTn>
                              </p:par>
                              <p:par>
                                <p:cTn id="77" presetID="22" presetClass="entr" presetSubtype="2"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right)">
                                      <p:cBhvr>
                                        <p:cTn id="79" dur="500"/>
                                        <p:tgtEl>
                                          <p:spTgt spid="51"/>
                                        </p:tgtEl>
                                      </p:cBhvr>
                                    </p:animEffect>
                                  </p:childTnLst>
                                </p:cTn>
                              </p:par>
                              <p:par>
                                <p:cTn id="80" presetID="22" presetClass="entr" presetSubtype="2"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right)">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wipe(left)">
                                      <p:cBhvr>
                                        <p:cTn id="90" dur="500"/>
                                        <p:tgtEl>
                                          <p:spTgt spid="57"/>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wipe(left)">
                                      <p:cBhvr>
                                        <p:cTn id="93" dur="500"/>
                                        <p:tgtEl>
                                          <p:spTgt spid="5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wipe(left)">
                                      <p:cBhvr>
                                        <p:cTn id="98" dur="500"/>
                                        <p:tgtEl>
                                          <p:spTgt spid="42"/>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wipe(left)">
                                      <p:cBhvr>
                                        <p:cTn id="101" dur="500"/>
                                        <p:tgtEl>
                                          <p:spTgt spid="58"/>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wipe(left)">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wipe(down)">
                                      <p:cBhvr>
                                        <p:cTn id="109" dur="500"/>
                                        <p:tgtEl>
                                          <p:spTgt spid="63"/>
                                        </p:tgtEl>
                                      </p:cBhvr>
                                    </p:animEffect>
                                  </p:childTnLst>
                                </p:cTn>
                              </p:par>
                              <p:par>
                                <p:cTn id="110" presetID="22" presetClass="entr" presetSubtype="4" fill="hold" nodeType="withEffect">
                                  <p:stCondLst>
                                    <p:cond delay="0"/>
                                  </p:stCondLst>
                                  <p:childTnLst>
                                    <p:set>
                                      <p:cBhvr>
                                        <p:cTn id="111" dur="1" fill="hold">
                                          <p:stCondLst>
                                            <p:cond delay="0"/>
                                          </p:stCondLst>
                                        </p:cTn>
                                        <p:tgtEl>
                                          <p:spTgt spid="1025"/>
                                        </p:tgtEl>
                                        <p:attrNameLst>
                                          <p:attrName>style.visibility</p:attrName>
                                        </p:attrNameLst>
                                      </p:cBhvr>
                                      <p:to>
                                        <p:strVal val="visible"/>
                                      </p:to>
                                    </p:set>
                                    <p:animEffect transition="in" filter="wipe(down)">
                                      <p:cBhvr>
                                        <p:cTn id="112" dur="500"/>
                                        <p:tgtEl>
                                          <p:spTgt spid="1025"/>
                                        </p:tgtEl>
                                      </p:cBhvr>
                                    </p:animEffect>
                                  </p:childTnLst>
                                </p:cTn>
                              </p:par>
                              <p:par>
                                <p:cTn id="113" presetID="22" presetClass="entr" presetSubtype="4" fill="hold" nodeType="withEffect">
                                  <p:stCondLst>
                                    <p:cond delay="0"/>
                                  </p:stCondLst>
                                  <p:childTnLst>
                                    <p:set>
                                      <p:cBhvr>
                                        <p:cTn id="114" dur="1" fill="hold">
                                          <p:stCondLst>
                                            <p:cond delay="0"/>
                                          </p:stCondLst>
                                        </p:cTn>
                                        <p:tgtEl>
                                          <p:spTgt spid="1028"/>
                                        </p:tgtEl>
                                        <p:attrNameLst>
                                          <p:attrName>style.visibility</p:attrName>
                                        </p:attrNameLst>
                                      </p:cBhvr>
                                      <p:to>
                                        <p:strVal val="visible"/>
                                      </p:to>
                                    </p:set>
                                    <p:animEffect transition="in" filter="wipe(down)">
                                      <p:cBhvr>
                                        <p:cTn id="115" dur="500"/>
                                        <p:tgtEl>
                                          <p:spTgt spid="1028"/>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1032"/>
                                        </p:tgtEl>
                                        <p:attrNameLst>
                                          <p:attrName>style.visibility</p:attrName>
                                        </p:attrNameLst>
                                      </p:cBhvr>
                                      <p:to>
                                        <p:strVal val="visible"/>
                                      </p:to>
                                    </p:set>
                                    <p:animEffect transition="in" filter="wipe(down)">
                                      <p:cBhvr>
                                        <p:cTn id="120" dur="500"/>
                                        <p:tgtEl>
                                          <p:spTgt spid="1032"/>
                                        </p:tgtEl>
                                      </p:cBhvr>
                                    </p:animEffect>
                                  </p:childTnLst>
                                </p:cTn>
                              </p:par>
                              <p:par>
                                <p:cTn id="121" presetID="22" presetClass="entr" presetSubtype="4" fill="hold" nodeType="withEffect">
                                  <p:stCondLst>
                                    <p:cond delay="0"/>
                                  </p:stCondLst>
                                  <p:childTnLst>
                                    <p:set>
                                      <p:cBhvr>
                                        <p:cTn id="122" dur="1" fill="hold">
                                          <p:stCondLst>
                                            <p:cond delay="0"/>
                                          </p:stCondLst>
                                        </p:cTn>
                                        <p:tgtEl>
                                          <p:spTgt spid="1034"/>
                                        </p:tgtEl>
                                        <p:attrNameLst>
                                          <p:attrName>style.visibility</p:attrName>
                                        </p:attrNameLst>
                                      </p:cBhvr>
                                      <p:to>
                                        <p:strVal val="visible"/>
                                      </p:to>
                                    </p:set>
                                    <p:animEffect transition="in" filter="wipe(down)">
                                      <p:cBhvr>
                                        <p:cTn id="123" dur="500"/>
                                        <p:tgtEl>
                                          <p:spTgt spid="1034"/>
                                        </p:tgtEl>
                                      </p:cBhvr>
                                    </p:animEffect>
                                  </p:childTnLst>
                                </p:cTn>
                              </p:par>
                              <p:par>
                                <p:cTn id="124" presetID="22" presetClass="entr" presetSubtype="4" fill="hold" nodeType="withEffect">
                                  <p:stCondLst>
                                    <p:cond delay="0"/>
                                  </p:stCondLst>
                                  <p:childTnLst>
                                    <p:set>
                                      <p:cBhvr>
                                        <p:cTn id="125" dur="1" fill="hold">
                                          <p:stCondLst>
                                            <p:cond delay="0"/>
                                          </p:stCondLst>
                                        </p:cTn>
                                        <p:tgtEl>
                                          <p:spTgt spid="1036"/>
                                        </p:tgtEl>
                                        <p:attrNameLst>
                                          <p:attrName>style.visibility</p:attrName>
                                        </p:attrNameLst>
                                      </p:cBhvr>
                                      <p:to>
                                        <p:strVal val="visible"/>
                                      </p:to>
                                    </p:set>
                                    <p:animEffect transition="in" filter="wipe(down)">
                                      <p:cBhvr>
                                        <p:cTn id="126"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6" grpId="0" animBg="1"/>
      <p:bldP spid="42" grpId="0" animBg="1"/>
      <p:bldP spid="45" grpId="0" animBg="1"/>
      <p:bldP spid="57" grpId="0" animBg="1"/>
      <p:bldP spid="58" grpId="0" animBg="1"/>
      <p:bldP spid="59" grpId="0" animBg="1"/>
      <p:bldP spid="60" grpId="0" animBg="1"/>
      <p:bldP spid="10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(Services)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55B987E-983C-5CC7-4412-ABD0BA89075D}"/>
              </a:ext>
            </a:extLst>
          </p:cNvPr>
          <p:cNvSpPr/>
          <p:nvPr/>
        </p:nvSpPr>
        <p:spPr>
          <a:xfrm>
            <a:off x="310139" y="1146008"/>
            <a:ext cx="3030775"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E6208C39-5400-10F5-7035-91447CC4BFDA}"/>
              </a:ext>
            </a:extLst>
          </p:cNvPr>
          <p:cNvSpPr/>
          <p:nvPr/>
        </p:nvSpPr>
        <p:spPr>
          <a:xfrm>
            <a:off x="717406" y="1409430"/>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1" name="Picture 2" descr="Containerised Bioinformatics">
            <a:extLst>
              <a:ext uri="{FF2B5EF4-FFF2-40B4-BE49-F238E27FC236}">
                <a16:creationId xmlns:a16="http://schemas.microsoft.com/office/drawing/2014/main" id="{69939B28-435D-626C-823E-36419F0CE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078" y="1491922"/>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142C3467-41BD-26C6-515F-6668E7D9EB9F}"/>
              </a:ext>
            </a:extLst>
          </p:cNvPr>
          <p:cNvSpPr txBox="1"/>
          <p:nvPr/>
        </p:nvSpPr>
        <p:spPr>
          <a:xfrm>
            <a:off x="1674199" y="1642540"/>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45" name="TextBox 44">
            <a:extLst>
              <a:ext uri="{FF2B5EF4-FFF2-40B4-BE49-F238E27FC236}">
                <a16:creationId xmlns:a16="http://schemas.microsoft.com/office/drawing/2014/main" id="{A8DBC1E5-3FBD-7969-6060-4AFCCC7C9767}"/>
              </a:ext>
            </a:extLst>
          </p:cNvPr>
          <p:cNvSpPr txBox="1"/>
          <p:nvPr/>
        </p:nvSpPr>
        <p:spPr>
          <a:xfrm>
            <a:off x="1389412" y="5346825"/>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46" name="TextBox 45">
            <a:extLst>
              <a:ext uri="{FF2B5EF4-FFF2-40B4-BE49-F238E27FC236}">
                <a16:creationId xmlns:a16="http://schemas.microsoft.com/office/drawing/2014/main" id="{D675BCB2-BEB7-16EC-867F-E3A7BF6D302F}"/>
              </a:ext>
            </a:extLst>
          </p:cNvPr>
          <p:cNvSpPr txBox="1"/>
          <p:nvPr/>
        </p:nvSpPr>
        <p:spPr>
          <a:xfrm>
            <a:off x="1471966" y="2781989"/>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49" name="Rectangle 48">
            <a:extLst>
              <a:ext uri="{FF2B5EF4-FFF2-40B4-BE49-F238E27FC236}">
                <a16:creationId xmlns:a16="http://schemas.microsoft.com/office/drawing/2014/main" id="{E7C38885-942B-DE7B-DE37-5AC6BABE0DED}"/>
              </a:ext>
            </a:extLst>
          </p:cNvPr>
          <p:cNvSpPr/>
          <p:nvPr/>
        </p:nvSpPr>
        <p:spPr>
          <a:xfrm>
            <a:off x="717406" y="3284952"/>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0" name="Picture 2" descr="Containerised Bioinformatics">
            <a:extLst>
              <a:ext uri="{FF2B5EF4-FFF2-40B4-BE49-F238E27FC236}">
                <a16:creationId xmlns:a16="http://schemas.microsoft.com/office/drawing/2014/main" id="{CA0D3081-B486-54AF-5EE3-C987D534F5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078" y="3367444"/>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6F0B486B-874B-B78D-75E9-DEAB872436CE}"/>
              </a:ext>
            </a:extLst>
          </p:cNvPr>
          <p:cNvSpPr txBox="1"/>
          <p:nvPr/>
        </p:nvSpPr>
        <p:spPr>
          <a:xfrm>
            <a:off x="1674199" y="3518062"/>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52" name="TextBox 51">
            <a:extLst>
              <a:ext uri="{FF2B5EF4-FFF2-40B4-BE49-F238E27FC236}">
                <a16:creationId xmlns:a16="http://schemas.microsoft.com/office/drawing/2014/main" id="{3636533F-0684-3319-F150-7F19A9ACC701}"/>
              </a:ext>
            </a:extLst>
          </p:cNvPr>
          <p:cNvSpPr txBox="1"/>
          <p:nvPr/>
        </p:nvSpPr>
        <p:spPr>
          <a:xfrm>
            <a:off x="1739457" y="47161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6" name="Rectangle 15">
            <a:extLst>
              <a:ext uri="{FF2B5EF4-FFF2-40B4-BE49-F238E27FC236}">
                <a16:creationId xmlns:a16="http://schemas.microsoft.com/office/drawing/2014/main" id="{3E77B149-6D48-D288-A503-052312B43AC1}"/>
              </a:ext>
            </a:extLst>
          </p:cNvPr>
          <p:cNvSpPr/>
          <p:nvPr/>
        </p:nvSpPr>
        <p:spPr>
          <a:xfrm>
            <a:off x="2587453" y="1813187"/>
            <a:ext cx="558266" cy="500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IP</a:t>
            </a:r>
          </a:p>
        </p:txBody>
      </p:sp>
      <p:sp>
        <p:nvSpPr>
          <p:cNvPr id="53" name="Rectangle 52">
            <a:extLst>
              <a:ext uri="{FF2B5EF4-FFF2-40B4-BE49-F238E27FC236}">
                <a16:creationId xmlns:a16="http://schemas.microsoft.com/office/drawing/2014/main" id="{5D25E91B-16BF-A110-8AB4-7B83F5CA98FA}"/>
              </a:ext>
            </a:extLst>
          </p:cNvPr>
          <p:cNvSpPr/>
          <p:nvPr/>
        </p:nvSpPr>
        <p:spPr>
          <a:xfrm>
            <a:off x="2594015" y="3637137"/>
            <a:ext cx="558266" cy="500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IP</a:t>
            </a:r>
          </a:p>
        </p:txBody>
      </p:sp>
      <p:sp>
        <p:nvSpPr>
          <p:cNvPr id="17" name="Rectangle 16">
            <a:extLst>
              <a:ext uri="{FF2B5EF4-FFF2-40B4-BE49-F238E27FC236}">
                <a16:creationId xmlns:a16="http://schemas.microsoft.com/office/drawing/2014/main" id="{6CB33C1D-86BB-8B17-0895-97839CE30BAE}"/>
              </a:ext>
            </a:extLst>
          </p:cNvPr>
          <p:cNvSpPr/>
          <p:nvPr/>
        </p:nvSpPr>
        <p:spPr>
          <a:xfrm>
            <a:off x="7342528" y="1837591"/>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7342528" y="365205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5065214" y="1108596"/>
            <a:ext cx="3696663"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5472481" y="1372018"/>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153" y="1454510"/>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6429274" y="160512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6144487" y="5309413"/>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6227041" y="274457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5472481" y="3247540"/>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153" y="3330032"/>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6429274" y="3480650"/>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6494532" y="4678776"/>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8" name="TextBox 17">
            <a:extLst>
              <a:ext uri="{FF2B5EF4-FFF2-40B4-BE49-F238E27FC236}">
                <a16:creationId xmlns:a16="http://schemas.microsoft.com/office/drawing/2014/main" id="{1CAB40D3-4A80-73CE-726F-F8565D87C16E}"/>
              </a:ext>
            </a:extLst>
          </p:cNvPr>
          <p:cNvSpPr txBox="1"/>
          <p:nvPr/>
        </p:nvSpPr>
        <p:spPr>
          <a:xfrm>
            <a:off x="3517479" y="2713807"/>
            <a:ext cx="159325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IP Changes with every restart</a:t>
            </a:r>
          </a:p>
        </p:txBody>
      </p:sp>
      <p:sp>
        <p:nvSpPr>
          <p:cNvPr id="67" name="TextBox 66">
            <a:extLst>
              <a:ext uri="{FF2B5EF4-FFF2-40B4-BE49-F238E27FC236}">
                <a16:creationId xmlns:a16="http://schemas.microsoft.com/office/drawing/2014/main" id="{2687D40D-213A-F467-5C89-EA445D6445F8}"/>
              </a:ext>
            </a:extLst>
          </p:cNvPr>
          <p:cNvSpPr txBox="1"/>
          <p:nvPr/>
        </p:nvSpPr>
        <p:spPr>
          <a:xfrm>
            <a:off x="8850549" y="2324210"/>
            <a:ext cx="3208101"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Permanent IP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Lifecycle of Pod and Service are Not Connected</a:t>
            </a:r>
          </a:p>
        </p:txBody>
      </p:sp>
    </p:spTree>
    <p:extLst>
      <p:ext uri="{BB962C8B-B14F-4D97-AF65-F5344CB8AC3E}">
        <p14:creationId xmlns:p14="http://schemas.microsoft.com/office/powerpoint/2010/main" val="287186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left)">
                                      <p:cBhvr>
                                        <p:cTn id="36" dur="500"/>
                                        <p:tgtEl>
                                          <p:spTgt spid="5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left)">
                                      <p:cBhvr>
                                        <p:cTn id="45" dur="500"/>
                                        <p:tgtEl>
                                          <p:spTgt spid="5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left)">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wipe(left)">
                                      <p:cBhvr>
                                        <p:cTn id="58" dur="500"/>
                                        <p:tgtEl>
                                          <p:spTgt spid="59"/>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left)">
                                      <p:cBhvr>
                                        <p:cTn id="61" dur="500"/>
                                        <p:tgtEl>
                                          <p:spTgt spid="5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left)">
                                      <p:cBhvr>
                                        <p:cTn id="66" dur="500"/>
                                        <p:tgtEl>
                                          <p:spTgt spid="57"/>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left)">
                                      <p:cBhvr>
                                        <p:cTn id="69" dur="500"/>
                                        <p:tgtEl>
                                          <p:spTgt spid="5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500"/>
                                        <p:tgtEl>
                                          <p:spTgt spid="5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left)">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down)">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wipe(left)">
                                      <p:cBhvr>
                                        <p:cTn id="87" dur="500"/>
                                        <p:tgtEl>
                                          <p:spTgt spid="62"/>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wipe(left)">
                                      <p:cBhvr>
                                        <p:cTn id="90" dur="500"/>
                                        <p:tgtEl>
                                          <p:spTgt spid="63"/>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wipe(left)">
                                      <p:cBhvr>
                                        <p:cTn id="93" dur="500"/>
                                        <p:tgtEl>
                                          <p:spTgt spid="6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wipe(left)">
                                      <p:cBhvr>
                                        <p:cTn id="101" dur="500"/>
                                        <p:tgtEl>
                                          <p:spTgt spid="6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wipe(left)">
                                      <p:cBhvr>
                                        <p:cTn id="10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2" grpId="0"/>
      <p:bldP spid="45" grpId="0"/>
      <p:bldP spid="46" grpId="0"/>
      <p:bldP spid="49" grpId="0" animBg="1"/>
      <p:bldP spid="51" grpId="0"/>
      <p:bldP spid="52" grpId="0"/>
      <p:bldP spid="16" grpId="0" animBg="1"/>
      <p:bldP spid="53" grpId="0" animBg="1"/>
      <p:bldP spid="17" grpId="0" animBg="1"/>
      <p:bldP spid="54" grpId="0" animBg="1"/>
      <p:bldP spid="55" grpId="0" animBg="1"/>
      <p:bldP spid="56" grpId="0" animBg="1"/>
      <p:bldP spid="58" grpId="0"/>
      <p:bldP spid="59" grpId="0"/>
      <p:bldP spid="60" grpId="0"/>
      <p:bldP spid="61" grpId="0" animBg="1"/>
      <p:bldP spid="63" grpId="0"/>
      <p:bldP spid="64" grpId="0"/>
      <p:bldP spid="18" grpId="0"/>
      <p:bldP spid="6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Ingress</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ED4760A-4500-D775-9094-B0585F59A5B5}"/>
              </a:ext>
            </a:extLst>
          </p:cNvPr>
          <p:cNvSpPr txBox="1"/>
          <p:nvPr/>
        </p:nvSpPr>
        <p:spPr>
          <a:xfrm>
            <a:off x="670559" y="1030280"/>
            <a:ext cx="11226165"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232629"/>
                </a:solidFill>
                <a:effectLst/>
                <a:uLnTx/>
                <a:uFillTx/>
                <a:latin typeface="-apple-system"/>
                <a:ea typeface="+mn-ea"/>
                <a:cs typeface="+mn-cs"/>
              </a:rPr>
              <a:t>DaemonSets</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manage groups of replicated Pods. However,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DaemonSets</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attempt to adhere to a one-Pod-per-node model, either across the entire cluster or a subset of nodes. A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will not run more than one replica per node. Another advantage of using a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is that, if you add a node to the cluster, then the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will automatically spawn a pod on that node, which a deployment will not do</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14482C8-5039-12A4-2D10-F8CA810A504D}"/>
              </a:ext>
            </a:extLst>
          </p:cNvPr>
          <p:cNvSpPr txBox="1"/>
          <p:nvPr/>
        </p:nvSpPr>
        <p:spPr>
          <a:xfrm>
            <a:off x="670559" y="3706413"/>
            <a:ext cx="8496713"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-ingress/deployments/common/ns-and-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sa.yaml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rbac</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rbac.yaml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-ingress/deployments/common/default-server-</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secret.yaml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-ingress/deployments/common/nginx-</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-ingress/deployments/common/ingress-</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class.yaml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K8s-Deployment/Ingress/nginx-</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ingress.yaml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K8s-Deployment/Ingress/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ingress.yaml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K8s-Deployment/Ingress/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/hosts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192.168.1.3	demoapp.example.com</a:t>
            </a:r>
          </a:p>
        </p:txBody>
      </p:sp>
      <p:sp>
        <p:nvSpPr>
          <p:cNvPr id="14" name="TextBox 13">
            <a:extLst>
              <a:ext uri="{FF2B5EF4-FFF2-40B4-BE49-F238E27FC236}">
                <a16:creationId xmlns:a16="http://schemas.microsoft.com/office/drawing/2014/main" id="{824CE6DE-123E-A3C8-8155-39913E0F70CB}"/>
              </a:ext>
            </a:extLst>
          </p:cNvPr>
          <p:cNvSpPr txBox="1"/>
          <p:nvPr/>
        </p:nvSpPr>
        <p:spPr>
          <a:xfrm>
            <a:off x="486439" y="6153150"/>
            <a:ext cx="609777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DA05E40-612B-5CE6-9545-592CBC3F262F}"/>
              </a:ext>
            </a:extLst>
          </p:cNvPr>
          <p:cNvSpPr txBox="1"/>
          <p:nvPr/>
        </p:nvSpPr>
        <p:spPr>
          <a:xfrm>
            <a:off x="645334" y="2793779"/>
            <a:ext cx="6097772"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yum install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Modify /etc/</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haproxy.cfg</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as per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K8s-Deployment/Ingress/</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haproxy.cfg</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Service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restart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6" name="TextBox 15">
            <a:extLst>
              <a:ext uri="{FF2B5EF4-FFF2-40B4-BE49-F238E27FC236}">
                <a16:creationId xmlns:a16="http://schemas.microsoft.com/office/drawing/2014/main" id="{F21314FA-BA1F-735F-53EF-3C0AA43C701E}"/>
              </a:ext>
            </a:extLst>
          </p:cNvPr>
          <p:cNvSpPr txBox="1"/>
          <p:nvPr/>
        </p:nvSpPr>
        <p:spPr>
          <a:xfrm>
            <a:off x="645334" y="2278868"/>
            <a:ext cx="609777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 clone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https://github.com/nginxinc/kubernetes-ingress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 clone https://github.com/phanindravedula/K8s-Deployment</a:t>
            </a:r>
          </a:p>
        </p:txBody>
      </p:sp>
    </p:spTree>
    <p:extLst>
      <p:ext uri="{BB962C8B-B14F-4D97-AF65-F5344CB8AC3E}">
        <p14:creationId xmlns:p14="http://schemas.microsoft.com/office/powerpoint/2010/main" val="961513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Volumes- Option 1</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7974" y="291593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3492657" y="2582506"/>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9" name="Rectangle 8">
            <a:extLst>
              <a:ext uri="{FF2B5EF4-FFF2-40B4-BE49-F238E27FC236}">
                <a16:creationId xmlns:a16="http://schemas.microsoft.com/office/drawing/2014/main" id="{F46E5C15-89BF-4C2B-5446-E3768AD232FF}"/>
              </a:ext>
            </a:extLst>
          </p:cNvPr>
          <p:cNvSpPr/>
          <p:nvPr/>
        </p:nvSpPr>
        <p:spPr>
          <a:xfrm>
            <a:off x="1511578" y="2333625"/>
            <a:ext cx="3205103" cy="3089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601438" y="5437721"/>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sp>
        <p:nvSpPr>
          <p:cNvPr id="23" name="Rectangle 22">
            <a:extLst>
              <a:ext uri="{FF2B5EF4-FFF2-40B4-BE49-F238E27FC236}">
                <a16:creationId xmlns:a16="http://schemas.microsoft.com/office/drawing/2014/main" id="{2D004F87-5E41-51A3-86EF-A15A1AC33C1A}"/>
              </a:ext>
            </a:extLst>
          </p:cNvPr>
          <p:cNvSpPr/>
          <p:nvPr/>
        </p:nvSpPr>
        <p:spPr>
          <a:xfrm>
            <a:off x="5493003" y="2528588"/>
            <a:ext cx="1435981" cy="273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5418486" y="5264072"/>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sp>
        <p:nvSpPr>
          <p:cNvPr id="27" name="Rectangle 26">
            <a:extLst>
              <a:ext uri="{FF2B5EF4-FFF2-40B4-BE49-F238E27FC236}">
                <a16:creationId xmlns:a16="http://schemas.microsoft.com/office/drawing/2014/main" id="{4DEE5D7C-0EDA-C6C7-4727-B656874DD458}"/>
              </a:ext>
            </a:extLst>
          </p:cNvPr>
          <p:cNvSpPr/>
          <p:nvPr/>
        </p:nvSpPr>
        <p:spPr>
          <a:xfrm>
            <a:off x="7744023" y="2528587"/>
            <a:ext cx="1435981" cy="2750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689433" y="5278972"/>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pic>
        <p:nvPicPr>
          <p:cNvPr id="37" name="Picture 4" descr="Kubernetes Volumes: the definitive guide (Part 2) | by Abhishek Gupta |  ITNEXT">
            <a:extLst>
              <a:ext uri="{FF2B5EF4-FFF2-40B4-BE49-F238E27FC236}">
                <a16:creationId xmlns:a16="http://schemas.microsoft.com/office/drawing/2014/main" id="{C6A1DC5E-8A41-6ABF-1B3B-49B7E2D006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974" y="4518061"/>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F96CACD7-02E6-A570-619D-C807D67DCE1B}"/>
              </a:ext>
            </a:extLst>
          </p:cNvPr>
          <p:cNvCxnSpPr>
            <a:cxnSpLocks/>
            <a:stCxn id="4" idx="2"/>
            <a:endCxn id="37" idx="0"/>
          </p:cNvCxnSpPr>
          <p:nvPr/>
        </p:nvCxnSpPr>
        <p:spPr>
          <a:xfrm>
            <a:off x="4008980" y="3777949"/>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Kubernetes In Layman's Terms. How Kubernetes is taking software… | by Lance  Ng | Better Programming">
            <a:extLst>
              <a:ext uri="{FF2B5EF4-FFF2-40B4-BE49-F238E27FC236}">
                <a16:creationId xmlns:a16="http://schemas.microsoft.com/office/drawing/2014/main" id="{77D623A0-11CB-8031-0895-5FD6C60A9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5514" y="2867442"/>
            <a:ext cx="862012" cy="86201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Kubernetes In Layman's Terms. How Kubernetes is taking software… | by Lance  Ng | Better Programming">
            <a:extLst>
              <a:ext uri="{FF2B5EF4-FFF2-40B4-BE49-F238E27FC236}">
                <a16:creationId xmlns:a16="http://schemas.microsoft.com/office/drawing/2014/main" id="{0F7E0DFE-87AF-3A31-F7B6-64076D9561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695" y="4473800"/>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D00B72BB-878A-2F9E-C063-CD358FF3D1A3}"/>
              </a:ext>
            </a:extLst>
          </p:cNvPr>
          <p:cNvSpPr txBox="1"/>
          <p:nvPr/>
        </p:nvSpPr>
        <p:spPr>
          <a:xfrm>
            <a:off x="1757336" y="2587247"/>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sp>
        <p:nvSpPr>
          <p:cNvPr id="38" name="TextBox 37">
            <a:extLst>
              <a:ext uri="{FF2B5EF4-FFF2-40B4-BE49-F238E27FC236}">
                <a16:creationId xmlns:a16="http://schemas.microsoft.com/office/drawing/2014/main" id="{B7F98961-5498-EFCA-8AC9-813E42EFFFAC}"/>
              </a:ext>
            </a:extLst>
          </p:cNvPr>
          <p:cNvSpPr txBox="1"/>
          <p:nvPr/>
        </p:nvSpPr>
        <p:spPr>
          <a:xfrm>
            <a:off x="1790284" y="4148552"/>
            <a:ext cx="10194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 3</a:t>
            </a:r>
          </a:p>
        </p:txBody>
      </p:sp>
      <p:cxnSp>
        <p:nvCxnSpPr>
          <p:cNvPr id="13" name="Straight Arrow Connector 12">
            <a:extLst>
              <a:ext uri="{FF2B5EF4-FFF2-40B4-BE49-F238E27FC236}">
                <a16:creationId xmlns:a16="http://schemas.microsoft.com/office/drawing/2014/main" id="{6A2D891C-BF08-7850-4EE4-F68F4F0712A1}"/>
              </a:ext>
            </a:extLst>
          </p:cNvPr>
          <p:cNvCxnSpPr>
            <a:cxnSpLocks/>
            <a:stCxn id="35" idx="3"/>
            <a:endCxn id="37" idx="1"/>
          </p:cNvCxnSpPr>
          <p:nvPr/>
        </p:nvCxnSpPr>
        <p:spPr>
          <a:xfrm flipV="1">
            <a:off x="2736707" y="4891067"/>
            <a:ext cx="899267" cy="13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44E7CAFA-9D6F-A8B7-6B39-9A26CA5B033B}"/>
              </a:ext>
            </a:extLst>
          </p:cNvPr>
          <p:cNvCxnSpPr>
            <a:cxnSpLocks/>
            <a:stCxn id="33" idx="3"/>
            <a:endCxn id="37" idx="1"/>
          </p:cNvCxnSpPr>
          <p:nvPr/>
        </p:nvCxnSpPr>
        <p:spPr>
          <a:xfrm>
            <a:off x="2707526" y="3298448"/>
            <a:ext cx="928448" cy="15926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1AD364B-AB0F-F002-CCAC-580C651890EC}"/>
              </a:ext>
            </a:extLst>
          </p:cNvPr>
          <p:cNvSpPr/>
          <p:nvPr/>
        </p:nvSpPr>
        <p:spPr>
          <a:xfrm>
            <a:off x="1216732" y="1358535"/>
            <a:ext cx="9626306" cy="4518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119792FC-2BA6-8BD5-5908-9EADE70307C3}"/>
              </a:ext>
            </a:extLst>
          </p:cNvPr>
          <p:cNvSpPr txBox="1"/>
          <p:nvPr/>
        </p:nvSpPr>
        <p:spPr>
          <a:xfrm>
            <a:off x="1325248" y="1400507"/>
            <a:ext cx="10405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pic>
        <p:nvPicPr>
          <p:cNvPr id="31" name="Picture 2" descr="Kubernetes In Layman's Terms. How Kubernetes is taking software… | by Lance  Ng | Better Programming">
            <a:extLst>
              <a:ext uri="{FF2B5EF4-FFF2-40B4-BE49-F238E27FC236}">
                <a16:creationId xmlns:a16="http://schemas.microsoft.com/office/drawing/2014/main" id="{ED1E4ACE-58C4-CE08-C67B-148FD07FC9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240" y="3272710"/>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6E92DB7B-296E-8365-34C1-0ECCB5C9A85D}"/>
              </a:ext>
            </a:extLst>
          </p:cNvPr>
          <p:cNvSpPr txBox="1"/>
          <p:nvPr/>
        </p:nvSpPr>
        <p:spPr>
          <a:xfrm>
            <a:off x="5633923" y="2939279"/>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Pod1</a:t>
            </a:r>
          </a:p>
        </p:txBody>
      </p:sp>
      <p:pic>
        <p:nvPicPr>
          <p:cNvPr id="39" name="Picture 2" descr="Kubernetes In Layman's Terms. How Kubernetes is taking software… | by Lance  Ng | Better Programming">
            <a:extLst>
              <a:ext uri="{FF2B5EF4-FFF2-40B4-BE49-F238E27FC236}">
                <a16:creationId xmlns:a16="http://schemas.microsoft.com/office/drawing/2014/main" id="{0D4401AC-32F5-6404-CE28-95A7F3646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6789" y="3311516"/>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ADE74537-0E9C-1354-2CE4-607A3E947C9A}"/>
              </a:ext>
            </a:extLst>
          </p:cNvPr>
          <p:cNvSpPr txBox="1"/>
          <p:nvPr/>
        </p:nvSpPr>
        <p:spPr>
          <a:xfrm>
            <a:off x="7951472" y="2978085"/>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Pod2</a:t>
            </a:r>
          </a:p>
        </p:txBody>
      </p:sp>
    </p:spTree>
    <p:extLst>
      <p:ext uri="{BB962C8B-B14F-4D97-AF65-F5344CB8AC3E}">
        <p14:creationId xmlns:p14="http://schemas.microsoft.com/office/powerpoint/2010/main" val="293823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par>
                                <p:cTn id="37" presetID="22" presetClass="entr" presetSubtype="8"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par>
                                <p:cTn id="48" presetID="22" presetClass="entr" presetSubtype="8"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8"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500"/>
                                        <p:tgtEl>
                                          <p:spTgt spid="4"/>
                                        </p:tgtEl>
                                      </p:cBhvr>
                                    </p:animEffect>
                                  </p:childTnLst>
                                </p:cTn>
                              </p:par>
                              <p:par>
                                <p:cTn id="57" presetID="22" presetClass="entr" presetSubtype="8"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par>
                                <p:cTn id="60" presetID="2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left)">
                                      <p:cBhvr>
                                        <p:cTn id="62" dur="500"/>
                                        <p:tgtEl>
                                          <p:spTgt spid="3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ipe(left)">
                                      <p:cBhvr>
                                        <p:cTn id="65" dur="500"/>
                                        <p:tgtEl>
                                          <p:spTgt spid="38"/>
                                        </p:tgtEl>
                                      </p:cBhvr>
                                    </p:animEffect>
                                  </p:childTnLst>
                                </p:cTn>
                              </p:par>
                              <p:par>
                                <p:cTn id="66" presetID="22" presetClass="entr" presetSubtype="8"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par>
                                <p:cTn id="69" presetID="22" presetClass="entr" presetSubtype="8"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500"/>
                                        <p:tgtEl>
                                          <p:spTgt spid="37"/>
                                        </p:tgtEl>
                                      </p:cBhvr>
                                    </p:animEffect>
                                  </p:childTnLst>
                                </p:cTn>
                              </p:par>
                              <p:par>
                                <p:cTn id="72" presetID="22" presetClass="entr" presetSubtype="4"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down)">
                                      <p:cBhvr>
                                        <p:cTn id="7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3" grpId="0" animBg="1"/>
      <p:bldP spid="24" grpId="0"/>
      <p:bldP spid="27" grpId="0" animBg="1"/>
      <p:bldP spid="28" grpId="0"/>
      <p:bldP spid="36" grpId="0"/>
      <p:bldP spid="38" grpId="0"/>
      <p:bldP spid="29" grpId="0" animBg="1"/>
      <p:bldP spid="30" grpId="0"/>
      <p:bldP spid="32" grpId="0"/>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Volumes- Option 2</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345" y="2614670"/>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779350" y="2272146"/>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sp>
        <p:nvSpPr>
          <p:cNvPr id="9" name="Rectangle 8">
            <a:extLst>
              <a:ext uri="{FF2B5EF4-FFF2-40B4-BE49-F238E27FC236}">
                <a16:creationId xmlns:a16="http://schemas.microsoft.com/office/drawing/2014/main" id="{F46E5C15-89BF-4C2B-5446-E3768AD232FF}"/>
              </a:ext>
            </a:extLst>
          </p:cNvPr>
          <p:cNvSpPr/>
          <p:nvPr/>
        </p:nvSpPr>
        <p:spPr>
          <a:xfrm>
            <a:off x="2495070" y="1870310"/>
            <a:ext cx="1435981" cy="32512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595307" y="5125717"/>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1630" y="256698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5358635" y="2293958"/>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23" name="Rectangle 22">
            <a:extLst>
              <a:ext uri="{FF2B5EF4-FFF2-40B4-BE49-F238E27FC236}">
                <a16:creationId xmlns:a16="http://schemas.microsoft.com/office/drawing/2014/main" id="{2D004F87-5E41-51A3-86EF-A15A1AC33C1A}"/>
              </a:ext>
            </a:extLst>
          </p:cNvPr>
          <p:cNvSpPr/>
          <p:nvPr/>
        </p:nvSpPr>
        <p:spPr>
          <a:xfrm>
            <a:off x="5074355" y="1857375"/>
            <a:ext cx="1435981" cy="32512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5173516" y="5108619"/>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092" y="2601734"/>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864554" y="2302284"/>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Pod3</a:t>
            </a:r>
          </a:p>
        </p:txBody>
      </p:sp>
      <p:sp>
        <p:nvSpPr>
          <p:cNvPr id="27" name="Rectangle 26">
            <a:extLst>
              <a:ext uri="{FF2B5EF4-FFF2-40B4-BE49-F238E27FC236}">
                <a16:creationId xmlns:a16="http://schemas.microsoft.com/office/drawing/2014/main" id="{4DEE5D7C-0EDA-C6C7-4727-B656874DD458}"/>
              </a:ext>
            </a:extLst>
          </p:cNvPr>
          <p:cNvSpPr/>
          <p:nvPr/>
        </p:nvSpPr>
        <p:spPr>
          <a:xfrm>
            <a:off x="7611817" y="1857375"/>
            <a:ext cx="1435981" cy="3266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691087" y="5121553"/>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pic>
        <p:nvPicPr>
          <p:cNvPr id="37" name="Picture 4" descr="Kubernetes Volumes: the definitive guide (Part 2) | by Abhishek Gupta |  ITNEXT">
            <a:extLst>
              <a:ext uri="{FF2B5EF4-FFF2-40B4-BE49-F238E27FC236}">
                <a16:creationId xmlns:a16="http://schemas.microsoft.com/office/drawing/2014/main" id="{C6A1DC5E-8A41-6ABF-1B3B-49B7E2D006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0345" y="4216794"/>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F96CACD7-02E6-A570-619D-C807D67DCE1B}"/>
              </a:ext>
            </a:extLst>
          </p:cNvPr>
          <p:cNvCxnSpPr>
            <a:cxnSpLocks/>
            <a:stCxn id="4" idx="2"/>
            <a:endCxn id="37" idx="0"/>
          </p:cNvCxnSpPr>
          <p:nvPr/>
        </p:nvCxnSpPr>
        <p:spPr>
          <a:xfrm>
            <a:off x="3223351" y="3476682"/>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 descr="Kubernetes Volumes: the definitive guide (Part 2) | by Abhishek Gupta |  ITNEXT">
            <a:extLst>
              <a:ext uri="{FF2B5EF4-FFF2-40B4-BE49-F238E27FC236}">
                <a16:creationId xmlns:a16="http://schemas.microsoft.com/office/drawing/2014/main" id="{9FC5FF93-6BBA-30A2-D6DF-1376401FD1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9630" y="4175127"/>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a:extLst>
              <a:ext uri="{FF2B5EF4-FFF2-40B4-BE49-F238E27FC236}">
                <a16:creationId xmlns:a16="http://schemas.microsoft.com/office/drawing/2014/main" id="{558BCA0C-ABAF-4142-392E-FA4CF6DA921D}"/>
              </a:ext>
            </a:extLst>
          </p:cNvPr>
          <p:cNvCxnSpPr>
            <a:cxnSpLocks/>
            <a:endCxn id="42" idx="0"/>
          </p:cNvCxnSpPr>
          <p:nvPr/>
        </p:nvCxnSpPr>
        <p:spPr>
          <a:xfrm>
            <a:off x="5802636" y="3435015"/>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Picture 4" descr="Kubernetes Volumes: the definitive guide (Part 2) | by Abhishek Gupta |  ITNEXT">
            <a:extLst>
              <a:ext uri="{FF2B5EF4-FFF2-40B4-BE49-F238E27FC236}">
                <a16:creationId xmlns:a16="http://schemas.microsoft.com/office/drawing/2014/main" id="{CFD05E1C-A639-6A0F-B8CB-7E2343764E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092" y="4143391"/>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BDD5CB22-C539-E8E4-9D3D-A666A6103028}"/>
              </a:ext>
            </a:extLst>
          </p:cNvPr>
          <p:cNvCxnSpPr>
            <a:cxnSpLocks/>
            <a:endCxn id="44" idx="0"/>
          </p:cNvCxnSpPr>
          <p:nvPr/>
        </p:nvCxnSpPr>
        <p:spPr>
          <a:xfrm>
            <a:off x="8340098" y="3403279"/>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Arrow: Left-Right 38">
            <a:extLst>
              <a:ext uri="{FF2B5EF4-FFF2-40B4-BE49-F238E27FC236}">
                <a16:creationId xmlns:a16="http://schemas.microsoft.com/office/drawing/2014/main" id="{EA569F7E-D4C7-E4C2-D5D4-E364875F1C97}"/>
              </a:ext>
            </a:extLst>
          </p:cNvPr>
          <p:cNvSpPr/>
          <p:nvPr/>
        </p:nvSpPr>
        <p:spPr>
          <a:xfrm>
            <a:off x="3596356" y="4446673"/>
            <a:ext cx="1775275" cy="3077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Arrow: Left-Right 46">
            <a:extLst>
              <a:ext uri="{FF2B5EF4-FFF2-40B4-BE49-F238E27FC236}">
                <a16:creationId xmlns:a16="http://schemas.microsoft.com/office/drawing/2014/main" id="{7D658422-8760-F0CE-A89A-F97970EEC409}"/>
              </a:ext>
            </a:extLst>
          </p:cNvPr>
          <p:cNvSpPr/>
          <p:nvPr/>
        </p:nvSpPr>
        <p:spPr>
          <a:xfrm>
            <a:off x="6207536" y="4401826"/>
            <a:ext cx="1701556" cy="2631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0BC0DDA5-81D8-4C5E-CB92-EDCB9B8B73F6}"/>
              </a:ext>
            </a:extLst>
          </p:cNvPr>
          <p:cNvSpPr txBox="1"/>
          <p:nvPr/>
        </p:nvSpPr>
        <p:spPr>
          <a:xfrm>
            <a:off x="4055170" y="4208619"/>
            <a:ext cx="9491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Replicated</a:t>
            </a:r>
          </a:p>
        </p:txBody>
      </p:sp>
      <p:sp>
        <p:nvSpPr>
          <p:cNvPr id="50" name="TextBox 49">
            <a:extLst>
              <a:ext uri="{FF2B5EF4-FFF2-40B4-BE49-F238E27FC236}">
                <a16:creationId xmlns:a16="http://schemas.microsoft.com/office/drawing/2014/main" id="{1EEBB605-3309-6A2E-2D24-6F216772CDB7}"/>
              </a:ext>
            </a:extLst>
          </p:cNvPr>
          <p:cNvSpPr txBox="1"/>
          <p:nvPr/>
        </p:nvSpPr>
        <p:spPr>
          <a:xfrm>
            <a:off x="6603883" y="4138896"/>
            <a:ext cx="9491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Replicated</a:t>
            </a:r>
          </a:p>
        </p:txBody>
      </p:sp>
      <p:sp>
        <p:nvSpPr>
          <p:cNvPr id="29" name="Rectangle 28">
            <a:extLst>
              <a:ext uri="{FF2B5EF4-FFF2-40B4-BE49-F238E27FC236}">
                <a16:creationId xmlns:a16="http://schemas.microsoft.com/office/drawing/2014/main" id="{F2FB4550-6BCA-145A-F69C-C980CFDD4E26}"/>
              </a:ext>
            </a:extLst>
          </p:cNvPr>
          <p:cNvSpPr/>
          <p:nvPr/>
        </p:nvSpPr>
        <p:spPr>
          <a:xfrm>
            <a:off x="1216732" y="1358535"/>
            <a:ext cx="9626306" cy="4387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9EDEF88D-B500-68D1-1E5A-315F83F08C7B}"/>
              </a:ext>
            </a:extLst>
          </p:cNvPr>
          <p:cNvSpPr txBox="1"/>
          <p:nvPr/>
        </p:nvSpPr>
        <p:spPr>
          <a:xfrm>
            <a:off x="1325248" y="1400507"/>
            <a:ext cx="10405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spTree>
    <p:extLst>
      <p:ext uri="{BB962C8B-B14F-4D97-AF65-F5344CB8AC3E}">
        <p14:creationId xmlns:p14="http://schemas.microsoft.com/office/powerpoint/2010/main" val="115098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22" presetClass="entr" presetSubtype="8"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up)">
                                      <p:cBhvr>
                                        <p:cTn id="53" dur="500"/>
                                        <p:tgtEl>
                                          <p:spTgt spid="34"/>
                                        </p:tgtEl>
                                      </p:cBhvr>
                                    </p:animEffect>
                                  </p:childTnLst>
                                </p:cTn>
                              </p:par>
                              <p:par>
                                <p:cTn id="54" presetID="22" presetClass="entr" presetSubtype="1"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par>
                                <p:cTn id="57" presetID="22" presetClass="entr" presetSubtype="1"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par>
                                <p:cTn id="60" presetID="22" presetClass="entr" presetSubtype="1"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par>
                                <p:cTn id="63" presetID="22" presetClass="entr" presetSubtype="1"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up)">
                                      <p:cBhvr>
                                        <p:cTn id="65" dur="500"/>
                                        <p:tgtEl>
                                          <p:spTgt spid="45"/>
                                        </p:tgtEl>
                                      </p:cBhvr>
                                    </p:animEffect>
                                  </p:childTnLst>
                                </p:cTn>
                              </p:par>
                              <p:par>
                                <p:cTn id="66" presetID="22" presetClass="entr" presetSubtype="1" fill="hold"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up)">
                                      <p:cBhvr>
                                        <p:cTn id="68" dur="500"/>
                                        <p:tgtEl>
                                          <p:spTgt spid="44"/>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barn(outVertical)">
                                      <p:cBhvr>
                                        <p:cTn id="73" dur="500"/>
                                        <p:tgtEl>
                                          <p:spTgt spid="39"/>
                                        </p:tgtEl>
                                      </p:cBhvr>
                                    </p:animEffect>
                                  </p:childTnLst>
                                </p:cTn>
                              </p:par>
                              <p:par>
                                <p:cTn id="74" presetID="16" presetClass="entr" presetSubtype="37"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barn(outVertical)">
                                      <p:cBhvr>
                                        <p:cTn id="76" dur="500"/>
                                        <p:tgtEl>
                                          <p:spTgt spid="40"/>
                                        </p:tgtEl>
                                      </p:cBhvr>
                                    </p:animEffect>
                                  </p:childTnLst>
                                </p:cTn>
                              </p:par>
                              <p:par>
                                <p:cTn id="77" presetID="16" presetClass="entr" presetSubtype="37"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barn(outVertical)">
                                      <p:cBhvr>
                                        <p:cTn id="79" dur="500"/>
                                        <p:tgtEl>
                                          <p:spTgt spid="50"/>
                                        </p:tgtEl>
                                      </p:cBhvr>
                                    </p:animEffect>
                                  </p:childTnLst>
                                </p:cTn>
                              </p:par>
                              <p:par>
                                <p:cTn id="80" presetID="16" presetClass="entr" presetSubtype="37" fill="hold" grpId="0"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arn(outVertical)">
                                      <p:cBhvr>
                                        <p:cTn id="8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39" grpId="0" animBg="1"/>
      <p:bldP spid="47" grpId="0" animBg="1"/>
      <p:bldP spid="40" grpId="0"/>
      <p:bldP spid="50" grpId="0"/>
      <p:bldP spid="29" grpId="0" animBg="1"/>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Volumes- Option 3</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880" y="331868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986931" y="4269919"/>
            <a:ext cx="8880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 Pod1</a:t>
            </a:r>
          </a:p>
        </p:txBody>
      </p:sp>
      <p:pic>
        <p:nvPicPr>
          <p:cNvPr id="1028" name="Picture 4" descr="Kubernetes Volumes: the definitive guide (Part 2) | by Abhishek Gupta |  ITNEXT">
            <a:extLst>
              <a:ext uri="{FF2B5EF4-FFF2-40B4-BE49-F238E27FC236}">
                <a16:creationId xmlns:a16="http://schemas.microsoft.com/office/drawing/2014/main" id="{E52828C0-14E6-9296-1335-F3C47AB30D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1944" y="1523183"/>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46E5C15-89BF-4C2B-5446-E3768AD232FF}"/>
              </a:ext>
            </a:extLst>
          </p:cNvPr>
          <p:cNvSpPr/>
          <p:nvPr/>
        </p:nvSpPr>
        <p:spPr>
          <a:xfrm>
            <a:off x="2757605" y="3090087"/>
            <a:ext cx="1435981" cy="1798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890537" y="4957600"/>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205" y="331868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5232840" y="4259323"/>
            <a:ext cx="8880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 Pod2</a:t>
            </a:r>
          </a:p>
        </p:txBody>
      </p:sp>
      <p:sp>
        <p:nvSpPr>
          <p:cNvPr id="23" name="Rectangle 22">
            <a:extLst>
              <a:ext uri="{FF2B5EF4-FFF2-40B4-BE49-F238E27FC236}">
                <a16:creationId xmlns:a16="http://schemas.microsoft.com/office/drawing/2014/main" id="{2D004F87-5E41-51A3-86EF-A15A1AC33C1A}"/>
              </a:ext>
            </a:extLst>
          </p:cNvPr>
          <p:cNvSpPr/>
          <p:nvPr/>
        </p:nvSpPr>
        <p:spPr>
          <a:xfrm>
            <a:off x="4975930" y="3090087"/>
            <a:ext cx="1435981" cy="1798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5042395" y="4990527"/>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225" y="331868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463448" y="4259323"/>
            <a:ext cx="9280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 Pod 3</a:t>
            </a:r>
          </a:p>
        </p:txBody>
      </p:sp>
      <p:sp>
        <p:nvSpPr>
          <p:cNvPr id="27" name="Rectangle 26">
            <a:extLst>
              <a:ext uri="{FF2B5EF4-FFF2-40B4-BE49-F238E27FC236}">
                <a16:creationId xmlns:a16="http://schemas.microsoft.com/office/drawing/2014/main" id="{4DEE5D7C-0EDA-C6C7-4727-B656874DD458}"/>
              </a:ext>
            </a:extLst>
          </p:cNvPr>
          <p:cNvSpPr/>
          <p:nvPr/>
        </p:nvSpPr>
        <p:spPr>
          <a:xfrm>
            <a:off x="7226950" y="3090087"/>
            <a:ext cx="1435981" cy="1798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359882" y="4990527"/>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sp>
        <p:nvSpPr>
          <p:cNvPr id="51" name="TextBox 50">
            <a:extLst>
              <a:ext uri="{FF2B5EF4-FFF2-40B4-BE49-F238E27FC236}">
                <a16:creationId xmlns:a16="http://schemas.microsoft.com/office/drawing/2014/main" id="{6FA34E7E-F15A-DBCF-84D0-45B3E650E925}"/>
              </a:ext>
            </a:extLst>
          </p:cNvPr>
          <p:cNvSpPr txBox="1"/>
          <p:nvPr/>
        </p:nvSpPr>
        <p:spPr>
          <a:xfrm>
            <a:off x="6094661" y="1540955"/>
            <a:ext cx="17141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NFS or Cloud Storage</a:t>
            </a:r>
          </a:p>
        </p:txBody>
      </p:sp>
      <p:cxnSp>
        <p:nvCxnSpPr>
          <p:cNvPr id="13" name="Connector: Elbow 12">
            <a:extLst>
              <a:ext uri="{FF2B5EF4-FFF2-40B4-BE49-F238E27FC236}">
                <a16:creationId xmlns:a16="http://schemas.microsoft.com/office/drawing/2014/main" id="{7D548223-77B2-8FC7-7EE5-E11DB1DA5946}"/>
              </a:ext>
            </a:extLst>
          </p:cNvPr>
          <p:cNvCxnSpPr/>
          <p:nvPr/>
        </p:nvCxnSpPr>
        <p:spPr>
          <a:xfrm rot="5400000" flipH="1" flipV="1">
            <a:off x="3701666" y="1738409"/>
            <a:ext cx="1364498" cy="17960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AFFDBBEA-3B5F-D1A0-EF36-294D341F9C31}"/>
              </a:ext>
            </a:extLst>
          </p:cNvPr>
          <p:cNvCxnSpPr/>
          <p:nvPr/>
        </p:nvCxnSpPr>
        <p:spPr>
          <a:xfrm rot="5400000" flipH="1" flipV="1">
            <a:off x="5241834" y="2847572"/>
            <a:ext cx="933492" cy="87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5769CC5-EE1A-FEA4-218E-280E6ACAF64B}"/>
              </a:ext>
            </a:extLst>
          </p:cNvPr>
          <p:cNvCxnSpPr/>
          <p:nvPr/>
        </p:nvCxnSpPr>
        <p:spPr>
          <a:xfrm rot="16200000" flipV="1">
            <a:off x="6367345" y="1730800"/>
            <a:ext cx="1364498" cy="18112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E4578A4-E177-83FD-3426-5937E1E1C118}"/>
              </a:ext>
            </a:extLst>
          </p:cNvPr>
          <p:cNvSpPr/>
          <p:nvPr/>
        </p:nvSpPr>
        <p:spPr>
          <a:xfrm>
            <a:off x="1962150" y="1241061"/>
            <a:ext cx="7757996" cy="4316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99296E18-9DF6-BD0A-5E10-D23C9A3A17A2}"/>
              </a:ext>
            </a:extLst>
          </p:cNvPr>
          <p:cNvSpPr txBox="1"/>
          <p:nvPr/>
        </p:nvSpPr>
        <p:spPr>
          <a:xfrm>
            <a:off x="2061249" y="1396241"/>
            <a:ext cx="10405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spTree>
    <p:extLst>
      <p:ext uri="{BB962C8B-B14F-4D97-AF65-F5344CB8AC3E}">
        <p14:creationId xmlns:p14="http://schemas.microsoft.com/office/powerpoint/2010/main" val="229692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par>
                                <p:cTn id="43" presetID="22" presetClass="entr" presetSubtype="8"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animEffect transition="in" filter="wipe(left)">
                                      <p:cBhvr>
                                        <p:cTn id="53" dur="500"/>
                                        <p:tgtEl>
                                          <p:spTgt spid="1028"/>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left)">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down)">
                                      <p:cBhvr>
                                        <p:cTn id="61" dur="500"/>
                                        <p:tgtEl>
                                          <p:spTgt spid="13"/>
                                        </p:tgtEl>
                                      </p:cBhvr>
                                    </p:animEffect>
                                  </p:childTnLst>
                                </p:cTn>
                              </p:par>
                              <p:par>
                                <p:cTn id="62" presetID="22" presetClass="entr" presetSubtype="4"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par>
                                <p:cTn id="65" presetID="22" presetClass="entr" presetSubtype="4"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down)">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51" grpId="0"/>
      <p:bldP spid="32" grpId="0" animBg="1"/>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1" name="Picture 4" descr="Data storage - Free multimedia icons">
            <a:extLst>
              <a:ext uri="{FF2B5EF4-FFF2-40B4-BE49-F238E27FC236}">
                <a16:creationId xmlns:a16="http://schemas.microsoft.com/office/drawing/2014/main" id="{6C10647E-8906-25B4-5475-D5D68F359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393" y="990230"/>
            <a:ext cx="717053" cy="7170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Storage Class, Persistent Volume, PV Claims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820" y="422089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701017" y="5059743"/>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pic>
        <p:nvPicPr>
          <p:cNvPr id="1028" name="Picture 4" descr="Kubernetes Volumes: the definitive guide (Part 2) | by Abhishek Gupta |  ITNEXT">
            <a:extLst>
              <a:ext uri="{FF2B5EF4-FFF2-40B4-BE49-F238E27FC236}">
                <a16:creationId xmlns:a16="http://schemas.microsoft.com/office/drawing/2014/main" id="{E52828C0-14E6-9296-1335-F3C47AB30D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2024" y="2543262"/>
            <a:ext cx="741516" cy="7415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46E5C15-89BF-4C2B-5446-E3768AD232FF}"/>
              </a:ext>
            </a:extLst>
          </p:cNvPr>
          <p:cNvSpPr/>
          <p:nvPr/>
        </p:nvSpPr>
        <p:spPr>
          <a:xfrm>
            <a:off x="2242175" y="3501341"/>
            <a:ext cx="1779820" cy="1921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459782" y="5422599"/>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8440" y="4134731"/>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4756835" y="5077561"/>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23" name="Rectangle 22">
            <a:extLst>
              <a:ext uri="{FF2B5EF4-FFF2-40B4-BE49-F238E27FC236}">
                <a16:creationId xmlns:a16="http://schemas.microsoft.com/office/drawing/2014/main" id="{2D004F87-5E41-51A3-86EF-A15A1AC33C1A}"/>
              </a:ext>
            </a:extLst>
          </p:cNvPr>
          <p:cNvSpPr/>
          <p:nvPr/>
        </p:nvSpPr>
        <p:spPr>
          <a:xfrm>
            <a:off x="4631452" y="3500252"/>
            <a:ext cx="1729095" cy="1921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4556935" y="5421510"/>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2656" y="430936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754510" y="5123316"/>
            <a:ext cx="10194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 1</a:t>
            </a:r>
          </a:p>
        </p:txBody>
      </p:sp>
      <p:sp>
        <p:nvSpPr>
          <p:cNvPr id="27" name="Rectangle 26">
            <a:extLst>
              <a:ext uri="{FF2B5EF4-FFF2-40B4-BE49-F238E27FC236}">
                <a16:creationId xmlns:a16="http://schemas.microsoft.com/office/drawing/2014/main" id="{4DEE5D7C-0EDA-C6C7-4727-B656874DD458}"/>
              </a:ext>
            </a:extLst>
          </p:cNvPr>
          <p:cNvSpPr/>
          <p:nvPr/>
        </p:nvSpPr>
        <p:spPr>
          <a:xfrm>
            <a:off x="7297250" y="3571390"/>
            <a:ext cx="1765732" cy="1936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572410" y="5507548"/>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sp>
        <p:nvSpPr>
          <p:cNvPr id="51" name="TextBox 50">
            <a:extLst>
              <a:ext uri="{FF2B5EF4-FFF2-40B4-BE49-F238E27FC236}">
                <a16:creationId xmlns:a16="http://schemas.microsoft.com/office/drawing/2014/main" id="{6FA34E7E-F15A-DBCF-84D0-45B3E650E925}"/>
              </a:ext>
            </a:extLst>
          </p:cNvPr>
          <p:cNvSpPr txBox="1"/>
          <p:nvPr/>
        </p:nvSpPr>
        <p:spPr>
          <a:xfrm>
            <a:off x="2927906" y="2564713"/>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sp>
        <p:nvSpPr>
          <p:cNvPr id="30" name="Rectangle 29">
            <a:extLst>
              <a:ext uri="{FF2B5EF4-FFF2-40B4-BE49-F238E27FC236}">
                <a16:creationId xmlns:a16="http://schemas.microsoft.com/office/drawing/2014/main" id="{D067F2C3-1309-D78B-7223-B2EDF0498246}"/>
              </a:ext>
            </a:extLst>
          </p:cNvPr>
          <p:cNvSpPr/>
          <p:nvPr/>
        </p:nvSpPr>
        <p:spPr>
          <a:xfrm>
            <a:off x="1666874" y="1819663"/>
            <a:ext cx="9176164" cy="4034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4" descr="Kubernetes Volumes: the definitive guide (Part 2) | by Abhishek Gupta |  ITNEXT">
            <a:extLst>
              <a:ext uri="{FF2B5EF4-FFF2-40B4-BE49-F238E27FC236}">
                <a16:creationId xmlns:a16="http://schemas.microsoft.com/office/drawing/2014/main" id="{0BB5F311-930A-E9A2-90F5-AF9A59A91D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8475" y="2528061"/>
            <a:ext cx="741516" cy="74151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Kubernetes Volumes: the definitive guide (Part 2) | by Abhishek Gupta |  ITNEXT">
            <a:extLst>
              <a:ext uri="{FF2B5EF4-FFF2-40B4-BE49-F238E27FC236}">
                <a16:creationId xmlns:a16="http://schemas.microsoft.com/office/drawing/2014/main" id="{E9967289-26B0-2F4A-616B-C10B5F205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798" y="3691520"/>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E1E45FB-39F2-712E-C1B3-43F6FD561425}"/>
              </a:ext>
            </a:extLst>
          </p:cNvPr>
          <p:cNvSpPr txBox="1"/>
          <p:nvPr/>
        </p:nvSpPr>
        <p:spPr>
          <a:xfrm>
            <a:off x="2584811" y="357070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pic>
        <p:nvPicPr>
          <p:cNvPr id="55" name="Picture 4" descr="Kubernetes Volumes: the definitive guide (Part 2) | by Abhishek Gupta |  ITNEXT">
            <a:extLst>
              <a:ext uri="{FF2B5EF4-FFF2-40B4-BE49-F238E27FC236}">
                <a16:creationId xmlns:a16="http://schemas.microsoft.com/office/drawing/2014/main" id="{DDACDBEC-4FDD-FC85-0E5D-63F4B6690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6095" y="3679651"/>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712B01D1-3643-D883-D235-4C953CC0E715}"/>
              </a:ext>
            </a:extLst>
          </p:cNvPr>
          <p:cNvSpPr txBox="1"/>
          <p:nvPr/>
        </p:nvSpPr>
        <p:spPr>
          <a:xfrm>
            <a:off x="4580339" y="3552107"/>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pic>
        <p:nvPicPr>
          <p:cNvPr id="62" name="Picture 4" descr="Kubernetes Volumes: the definitive guide (Part 2) | by Abhishek Gupta |  ITNEXT">
            <a:extLst>
              <a:ext uri="{FF2B5EF4-FFF2-40B4-BE49-F238E27FC236}">
                <a16:creationId xmlns:a16="http://schemas.microsoft.com/office/drawing/2014/main" id="{10ED8EBE-B92F-FBB8-3CB7-0CB491B613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5133" y="3756708"/>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15D952DF-2154-A269-C1F6-00DC434C5FF4}"/>
              </a:ext>
            </a:extLst>
          </p:cNvPr>
          <p:cNvSpPr txBox="1"/>
          <p:nvPr/>
        </p:nvSpPr>
        <p:spPr>
          <a:xfrm>
            <a:off x="7689377" y="362916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sp>
        <p:nvSpPr>
          <p:cNvPr id="1034" name="TextBox 1033">
            <a:extLst>
              <a:ext uri="{FF2B5EF4-FFF2-40B4-BE49-F238E27FC236}">
                <a16:creationId xmlns:a16="http://schemas.microsoft.com/office/drawing/2014/main" id="{C9F82A4E-71BB-8BBE-AC84-1DA778032A27}"/>
              </a:ext>
            </a:extLst>
          </p:cNvPr>
          <p:cNvSpPr txBox="1"/>
          <p:nvPr/>
        </p:nvSpPr>
        <p:spPr>
          <a:xfrm>
            <a:off x="8955007" y="2591039"/>
            <a:ext cx="48763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5GB</a:t>
            </a:r>
          </a:p>
        </p:txBody>
      </p:sp>
      <p:sp>
        <p:nvSpPr>
          <p:cNvPr id="75" name="TextBox 74">
            <a:extLst>
              <a:ext uri="{FF2B5EF4-FFF2-40B4-BE49-F238E27FC236}">
                <a16:creationId xmlns:a16="http://schemas.microsoft.com/office/drawing/2014/main" id="{90337C52-AE4A-1194-3DF1-4B1BC504385E}"/>
              </a:ext>
            </a:extLst>
          </p:cNvPr>
          <p:cNvSpPr txBox="1"/>
          <p:nvPr/>
        </p:nvSpPr>
        <p:spPr>
          <a:xfrm>
            <a:off x="2389509" y="2561414"/>
            <a:ext cx="6190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10 GB</a:t>
            </a:r>
          </a:p>
        </p:txBody>
      </p:sp>
      <p:sp>
        <p:nvSpPr>
          <p:cNvPr id="76" name="TextBox 75">
            <a:extLst>
              <a:ext uri="{FF2B5EF4-FFF2-40B4-BE49-F238E27FC236}">
                <a16:creationId xmlns:a16="http://schemas.microsoft.com/office/drawing/2014/main" id="{30C415CC-1B5A-2CE9-7810-330C11DCE3CB}"/>
              </a:ext>
            </a:extLst>
          </p:cNvPr>
          <p:cNvSpPr txBox="1"/>
          <p:nvPr/>
        </p:nvSpPr>
        <p:spPr>
          <a:xfrm>
            <a:off x="7241955" y="4802944"/>
            <a:ext cx="77194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/var/log</a:t>
            </a:r>
          </a:p>
        </p:txBody>
      </p:sp>
      <p:sp>
        <p:nvSpPr>
          <p:cNvPr id="77" name="TextBox 76">
            <a:extLst>
              <a:ext uri="{FF2B5EF4-FFF2-40B4-BE49-F238E27FC236}">
                <a16:creationId xmlns:a16="http://schemas.microsoft.com/office/drawing/2014/main" id="{85CCCADF-662E-FB3F-9441-3FAB2D6DB3F8}"/>
              </a:ext>
            </a:extLst>
          </p:cNvPr>
          <p:cNvSpPr txBox="1"/>
          <p:nvPr/>
        </p:nvSpPr>
        <p:spPr>
          <a:xfrm>
            <a:off x="2255988" y="4759042"/>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78" name="TextBox 77">
            <a:extLst>
              <a:ext uri="{FF2B5EF4-FFF2-40B4-BE49-F238E27FC236}">
                <a16:creationId xmlns:a16="http://schemas.microsoft.com/office/drawing/2014/main" id="{6464FF45-66FD-867E-65BE-58E563B33534}"/>
              </a:ext>
            </a:extLst>
          </p:cNvPr>
          <p:cNvSpPr txBox="1"/>
          <p:nvPr/>
        </p:nvSpPr>
        <p:spPr>
          <a:xfrm>
            <a:off x="4638127" y="4655584"/>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1035" name="TextBox 1034">
            <a:extLst>
              <a:ext uri="{FF2B5EF4-FFF2-40B4-BE49-F238E27FC236}">
                <a16:creationId xmlns:a16="http://schemas.microsoft.com/office/drawing/2014/main" id="{1142B356-F66B-7195-86E3-CCAB18104C93}"/>
              </a:ext>
            </a:extLst>
          </p:cNvPr>
          <p:cNvSpPr txBox="1"/>
          <p:nvPr/>
        </p:nvSpPr>
        <p:spPr>
          <a:xfrm>
            <a:off x="3811770" y="1167119"/>
            <a:ext cx="12422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Actual Storage</a:t>
            </a:r>
          </a:p>
        </p:txBody>
      </p:sp>
      <p:sp>
        <p:nvSpPr>
          <p:cNvPr id="1036" name="TextBox 1035">
            <a:extLst>
              <a:ext uri="{FF2B5EF4-FFF2-40B4-BE49-F238E27FC236}">
                <a16:creationId xmlns:a16="http://schemas.microsoft.com/office/drawing/2014/main" id="{BE168639-2421-94D7-9197-3AA14E3245B0}"/>
              </a:ext>
            </a:extLst>
          </p:cNvPr>
          <p:cNvSpPr txBox="1"/>
          <p:nvPr/>
        </p:nvSpPr>
        <p:spPr>
          <a:xfrm>
            <a:off x="1760050" y="1939410"/>
            <a:ext cx="9918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cxnSp>
        <p:nvCxnSpPr>
          <p:cNvPr id="1064" name="Connector: Elbow 1063">
            <a:extLst>
              <a:ext uri="{FF2B5EF4-FFF2-40B4-BE49-F238E27FC236}">
                <a16:creationId xmlns:a16="http://schemas.microsoft.com/office/drawing/2014/main" id="{E6FC4F77-A57A-181D-4B23-4168349432CA}"/>
              </a:ext>
            </a:extLst>
          </p:cNvPr>
          <p:cNvCxnSpPr>
            <a:stCxn id="48" idx="0"/>
            <a:endCxn id="1028" idx="1"/>
          </p:cNvCxnSpPr>
          <p:nvPr/>
        </p:nvCxnSpPr>
        <p:spPr>
          <a:xfrm rot="5400000" flipH="1" flipV="1">
            <a:off x="3594045" y="2993541"/>
            <a:ext cx="777500" cy="6184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6" name="Connector: Elbow 1065">
            <a:extLst>
              <a:ext uri="{FF2B5EF4-FFF2-40B4-BE49-F238E27FC236}">
                <a16:creationId xmlns:a16="http://schemas.microsoft.com/office/drawing/2014/main" id="{3FE2E126-C3F7-F5FE-5763-404CA71A1AC3}"/>
              </a:ext>
            </a:extLst>
          </p:cNvPr>
          <p:cNvCxnSpPr>
            <a:endCxn id="1028" idx="3"/>
          </p:cNvCxnSpPr>
          <p:nvPr/>
        </p:nvCxnSpPr>
        <p:spPr>
          <a:xfrm rot="10800000">
            <a:off x="5033540" y="2914020"/>
            <a:ext cx="738674" cy="702356"/>
          </a:xfrm>
          <a:prstGeom prst="bentConnector3">
            <a:avLst>
              <a:gd name="adj1" fmla="val 22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9" name="Connector: Elbow 1068">
            <a:extLst>
              <a:ext uri="{FF2B5EF4-FFF2-40B4-BE49-F238E27FC236}">
                <a16:creationId xmlns:a16="http://schemas.microsoft.com/office/drawing/2014/main" id="{E75C76E5-DC5A-A538-23FC-DCFE4EF5A644}"/>
              </a:ext>
            </a:extLst>
          </p:cNvPr>
          <p:cNvCxnSpPr>
            <a:cxnSpLocks/>
            <a:endCxn id="31" idx="2"/>
          </p:cNvCxnSpPr>
          <p:nvPr/>
        </p:nvCxnSpPr>
        <p:spPr>
          <a:xfrm rot="16200000" flipV="1">
            <a:off x="8482963" y="3425847"/>
            <a:ext cx="437128" cy="1245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Connector: Elbow 1072">
            <a:extLst>
              <a:ext uri="{FF2B5EF4-FFF2-40B4-BE49-F238E27FC236}">
                <a16:creationId xmlns:a16="http://schemas.microsoft.com/office/drawing/2014/main" id="{5FDAFB7A-BD63-DD09-3E41-F4B34D24B443}"/>
              </a:ext>
            </a:extLst>
          </p:cNvPr>
          <p:cNvCxnSpPr>
            <a:cxnSpLocks/>
            <a:stCxn id="1028" idx="0"/>
            <a:endCxn id="130" idx="1"/>
          </p:cNvCxnSpPr>
          <p:nvPr/>
        </p:nvCxnSpPr>
        <p:spPr>
          <a:xfrm rot="5400000" flipH="1" flipV="1">
            <a:off x="5392571" y="1639383"/>
            <a:ext cx="174091" cy="16336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5" name="Connector: Elbow 1074">
            <a:extLst>
              <a:ext uri="{FF2B5EF4-FFF2-40B4-BE49-F238E27FC236}">
                <a16:creationId xmlns:a16="http://schemas.microsoft.com/office/drawing/2014/main" id="{F84398BE-3C64-D5A9-BD11-0DCB498D2520}"/>
              </a:ext>
            </a:extLst>
          </p:cNvPr>
          <p:cNvCxnSpPr>
            <a:cxnSpLocks/>
            <a:stCxn id="31" idx="0"/>
            <a:endCxn id="130" idx="3"/>
          </p:cNvCxnSpPr>
          <p:nvPr/>
        </p:nvCxnSpPr>
        <p:spPr>
          <a:xfrm rot="16200000" flipV="1">
            <a:off x="7819403" y="1708230"/>
            <a:ext cx="158890" cy="14807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C8BF1BC-1EEE-E6A4-0A29-1E38BE487DB1}"/>
              </a:ext>
            </a:extLst>
          </p:cNvPr>
          <p:cNvSpPr txBox="1"/>
          <p:nvPr/>
        </p:nvSpPr>
        <p:spPr>
          <a:xfrm>
            <a:off x="9338074" y="2586194"/>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pic>
        <p:nvPicPr>
          <p:cNvPr id="130" name="Picture 4" descr="Kubernetes Volumes: the definitive guide (Part 2) | by Abhishek Gupta |  ITNEXT">
            <a:extLst>
              <a:ext uri="{FF2B5EF4-FFF2-40B4-BE49-F238E27FC236}">
                <a16:creationId xmlns:a16="http://schemas.microsoft.com/office/drawing/2014/main" id="{96C783C3-AEC1-F8E8-91BD-08F2EDC6F7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6450" y="1938165"/>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138" name="TextBox 137">
            <a:extLst>
              <a:ext uri="{FF2B5EF4-FFF2-40B4-BE49-F238E27FC236}">
                <a16:creationId xmlns:a16="http://schemas.microsoft.com/office/drawing/2014/main" id="{FEF5DBE0-15F0-EC77-4F15-5F746B05B774}"/>
              </a:ext>
            </a:extLst>
          </p:cNvPr>
          <p:cNvSpPr txBox="1"/>
          <p:nvPr/>
        </p:nvSpPr>
        <p:spPr>
          <a:xfrm>
            <a:off x="6344966" y="2801725"/>
            <a:ext cx="11444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Storage Class</a:t>
            </a:r>
          </a:p>
        </p:txBody>
      </p:sp>
      <p:cxnSp>
        <p:nvCxnSpPr>
          <p:cNvPr id="67" name="Connector: Elbow 66">
            <a:extLst>
              <a:ext uri="{FF2B5EF4-FFF2-40B4-BE49-F238E27FC236}">
                <a16:creationId xmlns:a16="http://schemas.microsoft.com/office/drawing/2014/main" id="{E3C56343-97C6-C5C6-6182-9FCB758866FE}"/>
              </a:ext>
            </a:extLst>
          </p:cNvPr>
          <p:cNvCxnSpPr>
            <a:stCxn id="130" idx="0"/>
            <a:endCxn id="1041" idx="3"/>
          </p:cNvCxnSpPr>
          <p:nvPr/>
        </p:nvCxnSpPr>
        <p:spPr>
          <a:xfrm rot="16200000" flipV="1">
            <a:off x="5983747" y="1194456"/>
            <a:ext cx="589408" cy="898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5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wipe(left)">
                                      <p:cBhvr>
                                        <p:cTn id="7" dur="500"/>
                                        <p:tgtEl>
                                          <p:spTgt spid="10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wipe(left)">
                                      <p:cBhvr>
                                        <p:cTn id="51" dur="500"/>
                                        <p:tgtEl>
                                          <p:spTgt spid="7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wipe(left)">
                                      <p:cBhvr>
                                        <p:cTn id="54" dur="500"/>
                                        <p:tgtEl>
                                          <p:spTgt spid="7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left)">
                                      <p:cBhvr>
                                        <p:cTn id="59" dur="500"/>
                                        <p:tgtEl>
                                          <p:spTgt spid="7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035"/>
                                        </p:tgtEl>
                                        <p:attrNameLst>
                                          <p:attrName>style.visibility</p:attrName>
                                        </p:attrNameLst>
                                      </p:cBhvr>
                                      <p:to>
                                        <p:strVal val="visible"/>
                                      </p:to>
                                    </p:set>
                                    <p:animEffect transition="in" filter="wipe(down)">
                                      <p:cBhvr>
                                        <p:cTn id="64" dur="500"/>
                                        <p:tgtEl>
                                          <p:spTgt spid="1035"/>
                                        </p:tgtEl>
                                      </p:cBhvr>
                                    </p:animEffect>
                                  </p:childTnLst>
                                </p:cTn>
                              </p:par>
                              <p:par>
                                <p:cTn id="65" presetID="22" presetClass="entr" presetSubtype="4" fill="hold" nodeType="withEffect">
                                  <p:stCondLst>
                                    <p:cond delay="0"/>
                                  </p:stCondLst>
                                  <p:childTnLst>
                                    <p:set>
                                      <p:cBhvr>
                                        <p:cTn id="66" dur="1" fill="hold">
                                          <p:stCondLst>
                                            <p:cond delay="0"/>
                                          </p:stCondLst>
                                        </p:cTn>
                                        <p:tgtEl>
                                          <p:spTgt spid="1041"/>
                                        </p:tgtEl>
                                        <p:attrNameLst>
                                          <p:attrName>style.visibility</p:attrName>
                                        </p:attrNameLst>
                                      </p:cBhvr>
                                      <p:to>
                                        <p:strVal val="visible"/>
                                      </p:to>
                                    </p:set>
                                    <p:animEffect transition="in" filter="wipe(down)">
                                      <p:cBhvr>
                                        <p:cTn id="67" dur="500"/>
                                        <p:tgtEl>
                                          <p:spTgt spid="1041"/>
                                        </p:tgtEl>
                                      </p:cBhvr>
                                    </p:animEffect>
                                  </p:childTnLst>
                                </p:cTn>
                              </p:par>
                              <p:par>
                                <p:cTn id="68" presetID="22" presetClass="entr" presetSubtype="4" fill="hold" nodeType="withEffect">
                                  <p:stCondLst>
                                    <p:cond delay="0"/>
                                  </p:stCondLst>
                                  <p:childTnLst>
                                    <p:set>
                                      <p:cBhvr>
                                        <p:cTn id="69" dur="1" fill="hold">
                                          <p:stCondLst>
                                            <p:cond delay="0"/>
                                          </p:stCondLst>
                                        </p:cTn>
                                        <p:tgtEl>
                                          <p:spTgt spid="130"/>
                                        </p:tgtEl>
                                        <p:attrNameLst>
                                          <p:attrName>style.visibility</p:attrName>
                                        </p:attrNameLst>
                                      </p:cBhvr>
                                      <p:to>
                                        <p:strVal val="visible"/>
                                      </p:to>
                                    </p:set>
                                    <p:animEffect transition="in" filter="wipe(down)">
                                      <p:cBhvr>
                                        <p:cTn id="70" dur="500"/>
                                        <p:tgtEl>
                                          <p:spTgt spid="130"/>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38"/>
                                        </p:tgtEl>
                                        <p:attrNameLst>
                                          <p:attrName>style.visibility</p:attrName>
                                        </p:attrNameLst>
                                      </p:cBhvr>
                                      <p:to>
                                        <p:strVal val="visible"/>
                                      </p:to>
                                    </p:set>
                                    <p:animEffect transition="in" filter="wipe(down)">
                                      <p:cBhvr>
                                        <p:cTn id="73" dur="500"/>
                                        <p:tgtEl>
                                          <p:spTgt spid="138"/>
                                        </p:tgtEl>
                                      </p:cBhvr>
                                    </p:animEffect>
                                  </p:childTnLst>
                                </p:cTn>
                              </p:par>
                              <p:par>
                                <p:cTn id="74" presetID="22" presetClass="entr" presetSubtype="4" fill="hold" nodeType="with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wipe(down)">
                                      <p:cBhvr>
                                        <p:cTn id="76" dur="500"/>
                                        <p:tgtEl>
                                          <p:spTgt spid="67"/>
                                        </p:tgtEl>
                                      </p:cBhvr>
                                    </p:animEffect>
                                  </p:childTnLst>
                                </p:cTn>
                              </p:par>
                              <p:par>
                                <p:cTn id="77" presetID="22" presetClass="entr" presetSubtype="4" fill="hold" nodeType="withEffect">
                                  <p:stCondLst>
                                    <p:cond delay="0"/>
                                  </p:stCondLst>
                                  <p:childTnLst>
                                    <p:set>
                                      <p:cBhvr>
                                        <p:cTn id="78" dur="1" fill="hold">
                                          <p:stCondLst>
                                            <p:cond delay="0"/>
                                          </p:stCondLst>
                                        </p:cTn>
                                        <p:tgtEl>
                                          <p:spTgt spid="1028"/>
                                        </p:tgtEl>
                                        <p:attrNameLst>
                                          <p:attrName>style.visibility</p:attrName>
                                        </p:attrNameLst>
                                      </p:cBhvr>
                                      <p:to>
                                        <p:strVal val="visible"/>
                                      </p:to>
                                    </p:set>
                                    <p:animEffect transition="in" filter="wipe(down)">
                                      <p:cBhvr>
                                        <p:cTn id="79" dur="500"/>
                                        <p:tgtEl>
                                          <p:spTgt spid="1028"/>
                                        </p:tgtEl>
                                      </p:cBhvr>
                                    </p:animEffect>
                                  </p:childTnLst>
                                </p:cTn>
                              </p:par>
                              <p:par>
                                <p:cTn id="80" presetID="22" presetClass="entr" presetSubtype="4" fill="hold" nodeType="withEffect">
                                  <p:stCondLst>
                                    <p:cond delay="0"/>
                                  </p:stCondLst>
                                  <p:childTnLst>
                                    <p:set>
                                      <p:cBhvr>
                                        <p:cTn id="81" dur="1" fill="hold">
                                          <p:stCondLst>
                                            <p:cond delay="0"/>
                                          </p:stCondLst>
                                        </p:cTn>
                                        <p:tgtEl>
                                          <p:spTgt spid="1073"/>
                                        </p:tgtEl>
                                        <p:attrNameLst>
                                          <p:attrName>style.visibility</p:attrName>
                                        </p:attrNameLst>
                                      </p:cBhvr>
                                      <p:to>
                                        <p:strVal val="visible"/>
                                      </p:to>
                                    </p:set>
                                    <p:animEffect transition="in" filter="wipe(down)">
                                      <p:cBhvr>
                                        <p:cTn id="82" dur="500"/>
                                        <p:tgtEl>
                                          <p:spTgt spid="1073"/>
                                        </p:tgtEl>
                                      </p:cBhvr>
                                    </p:animEffect>
                                  </p:childTnLst>
                                </p:cTn>
                              </p:par>
                              <p:par>
                                <p:cTn id="83" presetID="22" presetClass="entr" presetSubtype="4" fill="hold" nodeType="withEffect">
                                  <p:stCondLst>
                                    <p:cond delay="0"/>
                                  </p:stCondLst>
                                  <p:childTnLst>
                                    <p:set>
                                      <p:cBhvr>
                                        <p:cTn id="84" dur="1" fill="hold">
                                          <p:stCondLst>
                                            <p:cond delay="0"/>
                                          </p:stCondLst>
                                        </p:cTn>
                                        <p:tgtEl>
                                          <p:spTgt spid="1075"/>
                                        </p:tgtEl>
                                        <p:attrNameLst>
                                          <p:attrName>style.visibility</p:attrName>
                                        </p:attrNameLst>
                                      </p:cBhvr>
                                      <p:to>
                                        <p:strVal val="visible"/>
                                      </p:to>
                                    </p:set>
                                    <p:animEffect transition="in" filter="wipe(down)">
                                      <p:cBhvr>
                                        <p:cTn id="85" dur="500"/>
                                        <p:tgtEl>
                                          <p:spTgt spid="1075"/>
                                        </p:tgtEl>
                                      </p:cBhvr>
                                    </p:animEffect>
                                  </p:childTnLst>
                                </p:cTn>
                              </p:par>
                              <p:par>
                                <p:cTn id="86" presetID="22" presetClass="entr" presetSubtype="4"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wipe(down)">
                                      <p:cBhvr>
                                        <p:cTn id="88" dur="500"/>
                                        <p:tgtEl>
                                          <p:spTgt spid="31"/>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wipe(down)">
                                      <p:cBhvr>
                                        <p:cTn id="91" dur="500"/>
                                        <p:tgtEl>
                                          <p:spTgt spid="12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034"/>
                                        </p:tgtEl>
                                        <p:attrNameLst>
                                          <p:attrName>style.visibility</p:attrName>
                                        </p:attrNameLst>
                                      </p:cBhvr>
                                      <p:to>
                                        <p:strVal val="visible"/>
                                      </p:to>
                                    </p:set>
                                    <p:animEffect transition="in" filter="wipe(down)">
                                      <p:cBhvr>
                                        <p:cTn id="94" dur="500"/>
                                        <p:tgtEl>
                                          <p:spTgt spid="103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75"/>
                                        </p:tgtEl>
                                        <p:attrNameLst>
                                          <p:attrName>style.visibility</p:attrName>
                                        </p:attrNameLst>
                                      </p:cBhvr>
                                      <p:to>
                                        <p:strVal val="visible"/>
                                      </p:to>
                                    </p:set>
                                    <p:animEffect transition="in" filter="wipe(down)">
                                      <p:cBhvr>
                                        <p:cTn id="100" dur="500"/>
                                        <p:tgtEl>
                                          <p:spTgt spid="7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wipe(down)">
                                      <p:cBhvr>
                                        <p:cTn id="105" dur="500"/>
                                        <p:tgtEl>
                                          <p:spTgt spid="48"/>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wipe(down)">
                                      <p:cBhvr>
                                        <p:cTn id="108" dur="500"/>
                                        <p:tgtEl>
                                          <p:spTgt spid="45"/>
                                        </p:tgtEl>
                                      </p:cBhvr>
                                    </p:animEffect>
                                  </p:childTnLst>
                                </p:cTn>
                              </p:par>
                              <p:par>
                                <p:cTn id="109" presetID="22" presetClass="entr" presetSubtype="4" fill="hold"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wipe(down)">
                                      <p:cBhvr>
                                        <p:cTn id="111" dur="500"/>
                                        <p:tgtEl>
                                          <p:spTgt spid="55"/>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wipe(down)">
                                      <p:cBhvr>
                                        <p:cTn id="114" dur="500"/>
                                        <p:tgtEl>
                                          <p:spTgt spid="57"/>
                                        </p:tgtEl>
                                      </p:cBhvr>
                                    </p:animEffect>
                                  </p:childTnLst>
                                </p:cTn>
                              </p:par>
                              <p:par>
                                <p:cTn id="115" presetID="22" presetClass="entr" presetSubtype="4" fill="hold" nodeType="withEffect">
                                  <p:stCondLst>
                                    <p:cond delay="0"/>
                                  </p:stCondLst>
                                  <p:childTnLst>
                                    <p:set>
                                      <p:cBhvr>
                                        <p:cTn id="116" dur="1" fill="hold">
                                          <p:stCondLst>
                                            <p:cond delay="0"/>
                                          </p:stCondLst>
                                        </p:cTn>
                                        <p:tgtEl>
                                          <p:spTgt spid="1066"/>
                                        </p:tgtEl>
                                        <p:attrNameLst>
                                          <p:attrName>style.visibility</p:attrName>
                                        </p:attrNameLst>
                                      </p:cBhvr>
                                      <p:to>
                                        <p:strVal val="visible"/>
                                      </p:to>
                                    </p:set>
                                    <p:animEffect transition="in" filter="wipe(down)">
                                      <p:cBhvr>
                                        <p:cTn id="117" dur="500"/>
                                        <p:tgtEl>
                                          <p:spTgt spid="1066"/>
                                        </p:tgtEl>
                                      </p:cBhvr>
                                    </p:animEffect>
                                  </p:childTnLst>
                                </p:cTn>
                              </p:par>
                              <p:par>
                                <p:cTn id="118" presetID="22" presetClass="entr" presetSubtype="4" fill="hold" nodeType="withEffect">
                                  <p:stCondLst>
                                    <p:cond delay="0"/>
                                  </p:stCondLst>
                                  <p:childTnLst>
                                    <p:set>
                                      <p:cBhvr>
                                        <p:cTn id="119" dur="1" fill="hold">
                                          <p:stCondLst>
                                            <p:cond delay="0"/>
                                          </p:stCondLst>
                                        </p:cTn>
                                        <p:tgtEl>
                                          <p:spTgt spid="1064"/>
                                        </p:tgtEl>
                                        <p:attrNameLst>
                                          <p:attrName>style.visibility</p:attrName>
                                        </p:attrNameLst>
                                      </p:cBhvr>
                                      <p:to>
                                        <p:strVal val="visible"/>
                                      </p:to>
                                    </p:set>
                                    <p:animEffect transition="in" filter="wipe(down)">
                                      <p:cBhvr>
                                        <p:cTn id="120" dur="500"/>
                                        <p:tgtEl>
                                          <p:spTgt spid="106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wipe(down)">
                                      <p:cBhvr>
                                        <p:cTn id="125" dur="500"/>
                                        <p:tgtEl>
                                          <p:spTgt spid="63"/>
                                        </p:tgtEl>
                                      </p:cBhvr>
                                    </p:animEffect>
                                  </p:childTnLst>
                                </p:cTn>
                              </p:par>
                              <p:par>
                                <p:cTn id="126" presetID="22" presetClass="entr" presetSubtype="4" fill="hold" nodeType="withEffect">
                                  <p:stCondLst>
                                    <p:cond delay="0"/>
                                  </p:stCondLst>
                                  <p:childTnLst>
                                    <p:set>
                                      <p:cBhvr>
                                        <p:cTn id="127" dur="1" fill="hold">
                                          <p:stCondLst>
                                            <p:cond delay="0"/>
                                          </p:stCondLst>
                                        </p:cTn>
                                        <p:tgtEl>
                                          <p:spTgt spid="62"/>
                                        </p:tgtEl>
                                        <p:attrNameLst>
                                          <p:attrName>style.visibility</p:attrName>
                                        </p:attrNameLst>
                                      </p:cBhvr>
                                      <p:to>
                                        <p:strVal val="visible"/>
                                      </p:to>
                                    </p:set>
                                    <p:animEffect transition="in" filter="wipe(down)">
                                      <p:cBhvr>
                                        <p:cTn id="128" dur="500"/>
                                        <p:tgtEl>
                                          <p:spTgt spid="62"/>
                                        </p:tgtEl>
                                      </p:cBhvr>
                                    </p:animEffect>
                                  </p:childTnLst>
                                </p:cTn>
                              </p:par>
                              <p:par>
                                <p:cTn id="129" presetID="22" presetClass="entr" presetSubtype="4" fill="hold" nodeType="withEffect">
                                  <p:stCondLst>
                                    <p:cond delay="0"/>
                                  </p:stCondLst>
                                  <p:childTnLst>
                                    <p:set>
                                      <p:cBhvr>
                                        <p:cTn id="130" dur="1" fill="hold">
                                          <p:stCondLst>
                                            <p:cond delay="0"/>
                                          </p:stCondLst>
                                        </p:cTn>
                                        <p:tgtEl>
                                          <p:spTgt spid="1069"/>
                                        </p:tgtEl>
                                        <p:attrNameLst>
                                          <p:attrName>style.visibility</p:attrName>
                                        </p:attrNameLst>
                                      </p:cBhvr>
                                      <p:to>
                                        <p:strVal val="visible"/>
                                      </p:to>
                                    </p:set>
                                    <p:animEffect transition="in" filter="wipe(down)">
                                      <p:cBhvr>
                                        <p:cTn id="131" dur="500"/>
                                        <p:tgtEl>
                                          <p:spTgt spid="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51" grpId="0"/>
      <p:bldP spid="30" grpId="0" animBg="1"/>
      <p:bldP spid="45" grpId="0"/>
      <p:bldP spid="57" grpId="0"/>
      <p:bldP spid="63" grpId="0"/>
      <p:bldP spid="1034" grpId="0"/>
      <p:bldP spid="75" grpId="0"/>
      <p:bldP spid="76" grpId="0"/>
      <p:bldP spid="77" grpId="0"/>
      <p:bldP spid="78" grpId="0"/>
      <p:bldP spid="1035" grpId="0"/>
      <p:bldP spid="1036" grpId="0"/>
      <p:bldP spid="123" grpId="0"/>
      <p:bldP spid="1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NFS PV,PVC</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7C1CC3A-37B2-9493-4D01-D15C7A9847ED}"/>
              </a:ext>
            </a:extLst>
          </p:cNvPr>
          <p:cNvPicPr>
            <a:picLocks noChangeAspect="1"/>
          </p:cNvPicPr>
          <p:nvPr/>
        </p:nvPicPr>
        <p:blipFill>
          <a:blip r:embed="rId4"/>
          <a:stretch>
            <a:fillRect/>
          </a:stretch>
        </p:blipFill>
        <p:spPr>
          <a:xfrm>
            <a:off x="394112" y="1521753"/>
            <a:ext cx="5324475" cy="2323986"/>
          </a:xfrm>
          <a:prstGeom prst="rect">
            <a:avLst/>
          </a:prstGeom>
        </p:spPr>
      </p:pic>
      <p:pic>
        <p:nvPicPr>
          <p:cNvPr id="15" name="Picture 14">
            <a:extLst>
              <a:ext uri="{FF2B5EF4-FFF2-40B4-BE49-F238E27FC236}">
                <a16:creationId xmlns:a16="http://schemas.microsoft.com/office/drawing/2014/main" id="{8B319ADD-C7DA-F7C6-A542-9799E4D49490}"/>
              </a:ext>
            </a:extLst>
          </p:cNvPr>
          <p:cNvPicPr>
            <a:picLocks noChangeAspect="1"/>
          </p:cNvPicPr>
          <p:nvPr/>
        </p:nvPicPr>
        <p:blipFill rotWithShape="1">
          <a:blip r:embed="rId5"/>
          <a:srcRect l="-1" r="823" b="3765"/>
          <a:stretch/>
        </p:blipFill>
        <p:spPr>
          <a:xfrm>
            <a:off x="394112" y="3984621"/>
            <a:ext cx="5324475" cy="1882962"/>
          </a:xfrm>
          <a:prstGeom prst="rect">
            <a:avLst/>
          </a:prstGeom>
        </p:spPr>
      </p:pic>
      <p:pic>
        <p:nvPicPr>
          <p:cNvPr id="17" name="Picture 16">
            <a:extLst>
              <a:ext uri="{FF2B5EF4-FFF2-40B4-BE49-F238E27FC236}">
                <a16:creationId xmlns:a16="http://schemas.microsoft.com/office/drawing/2014/main" id="{0D4E702E-003E-DEAF-25A2-D498184FBD23}"/>
              </a:ext>
            </a:extLst>
          </p:cNvPr>
          <p:cNvPicPr>
            <a:picLocks noChangeAspect="1"/>
          </p:cNvPicPr>
          <p:nvPr/>
        </p:nvPicPr>
        <p:blipFill rotWithShape="1">
          <a:blip r:embed="rId6"/>
          <a:srcRect t="7708" r="2928"/>
          <a:stretch/>
        </p:blipFill>
        <p:spPr>
          <a:xfrm>
            <a:off x="5905500" y="2533650"/>
            <a:ext cx="6029325" cy="2874981"/>
          </a:xfrm>
          <a:prstGeom prst="rect">
            <a:avLst/>
          </a:prstGeom>
        </p:spPr>
      </p:pic>
      <p:sp>
        <p:nvSpPr>
          <p:cNvPr id="18" name="TextBox 17">
            <a:extLst>
              <a:ext uri="{FF2B5EF4-FFF2-40B4-BE49-F238E27FC236}">
                <a16:creationId xmlns:a16="http://schemas.microsoft.com/office/drawing/2014/main" id="{AAC4F068-A8A5-85F2-7DF7-6EFE8BB86743}"/>
              </a:ext>
            </a:extLst>
          </p:cNvPr>
          <p:cNvSpPr txBox="1"/>
          <p:nvPr/>
        </p:nvSpPr>
        <p:spPr>
          <a:xfrm>
            <a:off x="914400" y="1142077"/>
            <a:ext cx="9085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DevOps</a:t>
            </a:r>
          </a:p>
        </p:txBody>
      </p:sp>
      <p:sp>
        <p:nvSpPr>
          <p:cNvPr id="20" name="TextBox 19">
            <a:extLst>
              <a:ext uri="{FF2B5EF4-FFF2-40B4-BE49-F238E27FC236}">
                <a16:creationId xmlns:a16="http://schemas.microsoft.com/office/drawing/2014/main" id="{3BADF1F7-5718-2625-9730-E4CB0F2443AD}"/>
              </a:ext>
            </a:extLst>
          </p:cNvPr>
          <p:cNvSpPr txBox="1"/>
          <p:nvPr/>
        </p:nvSpPr>
        <p:spPr>
          <a:xfrm>
            <a:off x="6791325" y="1093814"/>
            <a:ext cx="15623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Storage Admin</a:t>
            </a:r>
          </a:p>
        </p:txBody>
      </p:sp>
    </p:spTree>
    <p:extLst>
      <p:ext uri="{BB962C8B-B14F-4D97-AF65-F5344CB8AC3E}">
        <p14:creationId xmlns:p14="http://schemas.microsoft.com/office/powerpoint/2010/main" val="1995217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1" name="Picture 4" descr="Data storage - Free multimedia icons">
            <a:extLst>
              <a:ext uri="{FF2B5EF4-FFF2-40B4-BE49-F238E27FC236}">
                <a16:creationId xmlns:a16="http://schemas.microsoft.com/office/drawing/2014/main" id="{6C10647E-8906-25B4-5475-D5D68F359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887" y="1019532"/>
            <a:ext cx="717053" cy="7170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PV Provisioner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820" y="422089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701017" y="5059743"/>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pic>
        <p:nvPicPr>
          <p:cNvPr id="1028" name="Picture 4" descr="Kubernetes Volumes: the definitive guide (Part 2) | by Abhishek Gupta |  ITNEXT">
            <a:extLst>
              <a:ext uri="{FF2B5EF4-FFF2-40B4-BE49-F238E27FC236}">
                <a16:creationId xmlns:a16="http://schemas.microsoft.com/office/drawing/2014/main" id="{E52828C0-14E6-9296-1335-F3C47AB30D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935" y="1893888"/>
            <a:ext cx="741516" cy="7415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46E5C15-89BF-4C2B-5446-E3768AD232FF}"/>
              </a:ext>
            </a:extLst>
          </p:cNvPr>
          <p:cNvSpPr/>
          <p:nvPr/>
        </p:nvSpPr>
        <p:spPr>
          <a:xfrm>
            <a:off x="2242175" y="3501341"/>
            <a:ext cx="1779820" cy="1921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459782" y="5422599"/>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8440" y="4134731"/>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4756835" y="5077561"/>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23" name="Rectangle 22">
            <a:extLst>
              <a:ext uri="{FF2B5EF4-FFF2-40B4-BE49-F238E27FC236}">
                <a16:creationId xmlns:a16="http://schemas.microsoft.com/office/drawing/2014/main" id="{2D004F87-5E41-51A3-86EF-A15A1AC33C1A}"/>
              </a:ext>
            </a:extLst>
          </p:cNvPr>
          <p:cNvSpPr/>
          <p:nvPr/>
        </p:nvSpPr>
        <p:spPr>
          <a:xfrm>
            <a:off x="4631452" y="3552106"/>
            <a:ext cx="1729095" cy="1869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4556935" y="5421510"/>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2656" y="430936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754510" y="5123316"/>
            <a:ext cx="10194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 1</a:t>
            </a:r>
          </a:p>
        </p:txBody>
      </p:sp>
      <p:sp>
        <p:nvSpPr>
          <p:cNvPr id="27" name="Rectangle 26">
            <a:extLst>
              <a:ext uri="{FF2B5EF4-FFF2-40B4-BE49-F238E27FC236}">
                <a16:creationId xmlns:a16="http://schemas.microsoft.com/office/drawing/2014/main" id="{4DEE5D7C-0EDA-C6C7-4727-B656874DD458}"/>
              </a:ext>
            </a:extLst>
          </p:cNvPr>
          <p:cNvSpPr/>
          <p:nvPr/>
        </p:nvSpPr>
        <p:spPr>
          <a:xfrm>
            <a:off x="7297250" y="3571390"/>
            <a:ext cx="1765732" cy="1936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572410" y="5507548"/>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sp>
        <p:nvSpPr>
          <p:cNvPr id="51" name="TextBox 50">
            <a:extLst>
              <a:ext uri="{FF2B5EF4-FFF2-40B4-BE49-F238E27FC236}">
                <a16:creationId xmlns:a16="http://schemas.microsoft.com/office/drawing/2014/main" id="{6FA34E7E-F15A-DBCF-84D0-45B3E650E925}"/>
              </a:ext>
            </a:extLst>
          </p:cNvPr>
          <p:cNvSpPr txBox="1"/>
          <p:nvPr/>
        </p:nvSpPr>
        <p:spPr>
          <a:xfrm>
            <a:off x="3092510" y="2160143"/>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sp>
        <p:nvSpPr>
          <p:cNvPr id="30" name="Rectangle 29">
            <a:extLst>
              <a:ext uri="{FF2B5EF4-FFF2-40B4-BE49-F238E27FC236}">
                <a16:creationId xmlns:a16="http://schemas.microsoft.com/office/drawing/2014/main" id="{D067F2C3-1309-D78B-7223-B2EDF0498246}"/>
              </a:ext>
            </a:extLst>
          </p:cNvPr>
          <p:cNvSpPr/>
          <p:nvPr/>
        </p:nvSpPr>
        <p:spPr>
          <a:xfrm>
            <a:off x="1666874" y="1770556"/>
            <a:ext cx="9176164" cy="4106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4" descr="Kubernetes Volumes: the definitive guide (Part 2) | by Abhishek Gupta |  ITNEXT">
            <a:extLst>
              <a:ext uri="{FF2B5EF4-FFF2-40B4-BE49-F238E27FC236}">
                <a16:creationId xmlns:a16="http://schemas.microsoft.com/office/drawing/2014/main" id="{0BB5F311-930A-E9A2-90F5-AF9A59A91D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619" y="1902978"/>
            <a:ext cx="741516" cy="74151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Kubernetes Volumes: the definitive guide (Part 2) | by Abhishek Gupta |  ITNEXT">
            <a:extLst>
              <a:ext uri="{FF2B5EF4-FFF2-40B4-BE49-F238E27FC236}">
                <a16:creationId xmlns:a16="http://schemas.microsoft.com/office/drawing/2014/main" id="{E9967289-26B0-2F4A-616B-C10B5F205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798" y="3691520"/>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E1E45FB-39F2-712E-C1B3-43F6FD561425}"/>
              </a:ext>
            </a:extLst>
          </p:cNvPr>
          <p:cNvSpPr txBox="1"/>
          <p:nvPr/>
        </p:nvSpPr>
        <p:spPr>
          <a:xfrm>
            <a:off x="2584811" y="357070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pic>
        <p:nvPicPr>
          <p:cNvPr id="55" name="Picture 4" descr="Kubernetes Volumes: the definitive guide (Part 2) | by Abhishek Gupta |  ITNEXT">
            <a:extLst>
              <a:ext uri="{FF2B5EF4-FFF2-40B4-BE49-F238E27FC236}">
                <a16:creationId xmlns:a16="http://schemas.microsoft.com/office/drawing/2014/main" id="{DDACDBEC-4FDD-FC85-0E5D-63F4B6690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6095" y="3679651"/>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712B01D1-3643-D883-D235-4C953CC0E715}"/>
              </a:ext>
            </a:extLst>
          </p:cNvPr>
          <p:cNvSpPr txBox="1"/>
          <p:nvPr/>
        </p:nvSpPr>
        <p:spPr>
          <a:xfrm>
            <a:off x="4580339" y="3552107"/>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sp>
        <p:nvSpPr>
          <p:cNvPr id="60" name="TextBox 59">
            <a:extLst>
              <a:ext uri="{FF2B5EF4-FFF2-40B4-BE49-F238E27FC236}">
                <a16:creationId xmlns:a16="http://schemas.microsoft.com/office/drawing/2014/main" id="{C551786A-2655-8F78-75E2-0017DDCB2464}"/>
              </a:ext>
            </a:extLst>
          </p:cNvPr>
          <p:cNvSpPr txBox="1"/>
          <p:nvPr/>
        </p:nvSpPr>
        <p:spPr>
          <a:xfrm>
            <a:off x="6825664" y="3010528"/>
            <a:ext cx="15111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Storage Class with provisioner</a:t>
            </a:r>
          </a:p>
        </p:txBody>
      </p:sp>
      <p:pic>
        <p:nvPicPr>
          <p:cNvPr id="62" name="Picture 4" descr="Kubernetes Volumes: the definitive guide (Part 2) | by Abhishek Gupta |  ITNEXT">
            <a:extLst>
              <a:ext uri="{FF2B5EF4-FFF2-40B4-BE49-F238E27FC236}">
                <a16:creationId xmlns:a16="http://schemas.microsoft.com/office/drawing/2014/main" id="{10ED8EBE-B92F-FBB8-3CB7-0CB491B613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5133" y="3756708"/>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15D952DF-2154-A269-C1F6-00DC434C5FF4}"/>
              </a:ext>
            </a:extLst>
          </p:cNvPr>
          <p:cNvSpPr txBox="1"/>
          <p:nvPr/>
        </p:nvSpPr>
        <p:spPr>
          <a:xfrm>
            <a:off x="7689377" y="362916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sp>
        <p:nvSpPr>
          <p:cNvPr id="1034" name="TextBox 1033">
            <a:extLst>
              <a:ext uri="{FF2B5EF4-FFF2-40B4-BE49-F238E27FC236}">
                <a16:creationId xmlns:a16="http://schemas.microsoft.com/office/drawing/2014/main" id="{C9F82A4E-71BB-8BBE-AC84-1DA778032A27}"/>
              </a:ext>
            </a:extLst>
          </p:cNvPr>
          <p:cNvSpPr txBox="1"/>
          <p:nvPr/>
        </p:nvSpPr>
        <p:spPr>
          <a:xfrm>
            <a:off x="8171178" y="2164988"/>
            <a:ext cx="48763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5GB</a:t>
            </a:r>
          </a:p>
        </p:txBody>
      </p:sp>
      <p:sp>
        <p:nvSpPr>
          <p:cNvPr id="75" name="TextBox 74">
            <a:extLst>
              <a:ext uri="{FF2B5EF4-FFF2-40B4-BE49-F238E27FC236}">
                <a16:creationId xmlns:a16="http://schemas.microsoft.com/office/drawing/2014/main" id="{90337C52-AE4A-1194-3DF1-4B1BC504385E}"/>
              </a:ext>
            </a:extLst>
          </p:cNvPr>
          <p:cNvSpPr txBox="1"/>
          <p:nvPr/>
        </p:nvSpPr>
        <p:spPr>
          <a:xfrm>
            <a:off x="2554113" y="2156844"/>
            <a:ext cx="6190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10 GB</a:t>
            </a:r>
          </a:p>
        </p:txBody>
      </p:sp>
      <p:sp>
        <p:nvSpPr>
          <p:cNvPr id="76" name="TextBox 75">
            <a:extLst>
              <a:ext uri="{FF2B5EF4-FFF2-40B4-BE49-F238E27FC236}">
                <a16:creationId xmlns:a16="http://schemas.microsoft.com/office/drawing/2014/main" id="{30C415CC-1B5A-2CE9-7810-330C11DCE3CB}"/>
              </a:ext>
            </a:extLst>
          </p:cNvPr>
          <p:cNvSpPr txBox="1"/>
          <p:nvPr/>
        </p:nvSpPr>
        <p:spPr>
          <a:xfrm>
            <a:off x="7241955" y="4802944"/>
            <a:ext cx="77194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/var/log</a:t>
            </a:r>
          </a:p>
        </p:txBody>
      </p:sp>
      <p:sp>
        <p:nvSpPr>
          <p:cNvPr id="77" name="TextBox 76">
            <a:extLst>
              <a:ext uri="{FF2B5EF4-FFF2-40B4-BE49-F238E27FC236}">
                <a16:creationId xmlns:a16="http://schemas.microsoft.com/office/drawing/2014/main" id="{85CCCADF-662E-FB3F-9441-3FAB2D6DB3F8}"/>
              </a:ext>
            </a:extLst>
          </p:cNvPr>
          <p:cNvSpPr txBox="1"/>
          <p:nvPr/>
        </p:nvSpPr>
        <p:spPr>
          <a:xfrm>
            <a:off x="2255988" y="4759042"/>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78" name="TextBox 77">
            <a:extLst>
              <a:ext uri="{FF2B5EF4-FFF2-40B4-BE49-F238E27FC236}">
                <a16:creationId xmlns:a16="http://schemas.microsoft.com/office/drawing/2014/main" id="{6464FF45-66FD-867E-65BE-58E563B33534}"/>
              </a:ext>
            </a:extLst>
          </p:cNvPr>
          <p:cNvSpPr txBox="1"/>
          <p:nvPr/>
        </p:nvSpPr>
        <p:spPr>
          <a:xfrm>
            <a:off x="4638127" y="4655584"/>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1035" name="TextBox 1034">
            <a:extLst>
              <a:ext uri="{FF2B5EF4-FFF2-40B4-BE49-F238E27FC236}">
                <a16:creationId xmlns:a16="http://schemas.microsoft.com/office/drawing/2014/main" id="{1142B356-F66B-7195-86E3-CCAB18104C93}"/>
              </a:ext>
            </a:extLst>
          </p:cNvPr>
          <p:cNvSpPr txBox="1"/>
          <p:nvPr/>
        </p:nvSpPr>
        <p:spPr>
          <a:xfrm>
            <a:off x="3505831" y="1149615"/>
            <a:ext cx="12422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Actual Storage</a:t>
            </a:r>
          </a:p>
        </p:txBody>
      </p:sp>
      <p:sp>
        <p:nvSpPr>
          <p:cNvPr id="1036" name="TextBox 1035">
            <a:extLst>
              <a:ext uri="{FF2B5EF4-FFF2-40B4-BE49-F238E27FC236}">
                <a16:creationId xmlns:a16="http://schemas.microsoft.com/office/drawing/2014/main" id="{BE168639-2421-94D7-9197-3AA14E3245B0}"/>
              </a:ext>
            </a:extLst>
          </p:cNvPr>
          <p:cNvSpPr txBox="1"/>
          <p:nvPr/>
        </p:nvSpPr>
        <p:spPr>
          <a:xfrm>
            <a:off x="1707829" y="1871624"/>
            <a:ext cx="9918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pic>
        <p:nvPicPr>
          <p:cNvPr id="89" name="Picture 4" descr="Kubernetes Volumes: the definitive guide (Part 2) | by Abhishek Gupta |  ITNEXT">
            <a:extLst>
              <a:ext uri="{FF2B5EF4-FFF2-40B4-BE49-F238E27FC236}">
                <a16:creationId xmlns:a16="http://schemas.microsoft.com/office/drawing/2014/main" id="{64AF4C81-5205-849C-1FC8-F403FF3C1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297" y="2389564"/>
            <a:ext cx="862012" cy="862012"/>
          </a:xfrm>
          <a:prstGeom prst="rect">
            <a:avLst/>
          </a:prstGeom>
          <a:noFill/>
          <a:extLst>
            <a:ext uri="{909E8E84-426E-40DD-AFC4-6F175D3DCCD1}">
              <a14:hiddenFill xmlns:a14="http://schemas.microsoft.com/office/drawing/2010/main">
                <a:solidFill>
                  <a:srgbClr val="FFFFFF"/>
                </a:solidFill>
              </a14:hiddenFill>
            </a:ext>
          </a:extLst>
        </p:spPr>
      </p:pic>
      <p:cxnSp>
        <p:nvCxnSpPr>
          <p:cNvPr id="1075" name="Connector: Elbow 1074">
            <a:extLst>
              <a:ext uri="{FF2B5EF4-FFF2-40B4-BE49-F238E27FC236}">
                <a16:creationId xmlns:a16="http://schemas.microsoft.com/office/drawing/2014/main" id="{F84398BE-3C64-D5A9-BD11-0DCB498D2520}"/>
              </a:ext>
            </a:extLst>
          </p:cNvPr>
          <p:cNvCxnSpPr>
            <a:cxnSpLocks/>
            <a:stCxn id="62" idx="0"/>
            <a:endCxn id="89" idx="3"/>
          </p:cNvCxnSpPr>
          <p:nvPr/>
        </p:nvCxnSpPr>
        <p:spPr>
          <a:xfrm rot="16200000" flipV="1">
            <a:off x="7260536" y="2317343"/>
            <a:ext cx="936138" cy="1942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7" name="Connector: Elbow 1076">
            <a:extLst>
              <a:ext uri="{FF2B5EF4-FFF2-40B4-BE49-F238E27FC236}">
                <a16:creationId xmlns:a16="http://schemas.microsoft.com/office/drawing/2014/main" id="{82D5A503-6D55-61A6-D61C-70DC6FE1BB08}"/>
              </a:ext>
            </a:extLst>
          </p:cNvPr>
          <p:cNvCxnSpPr>
            <a:cxnSpLocks/>
            <a:stCxn id="1028" idx="0"/>
            <a:endCxn id="1041" idx="1"/>
          </p:cNvCxnSpPr>
          <p:nvPr/>
        </p:nvCxnSpPr>
        <p:spPr>
          <a:xfrm rot="5400000" flipH="1" flipV="1">
            <a:off x="5150876" y="1154877"/>
            <a:ext cx="515829" cy="9621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C8BF1BC-1EEE-E6A4-0A29-1E38BE487DB1}"/>
              </a:ext>
            </a:extLst>
          </p:cNvPr>
          <p:cNvSpPr txBox="1"/>
          <p:nvPr/>
        </p:nvSpPr>
        <p:spPr>
          <a:xfrm>
            <a:off x="8554245" y="2160143"/>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cxnSp>
        <p:nvCxnSpPr>
          <p:cNvPr id="34" name="Connector: Elbow 33">
            <a:extLst>
              <a:ext uri="{FF2B5EF4-FFF2-40B4-BE49-F238E27FC236}">
                <a16:creationId xmlns:a16="http://schemas.microsoft.com/office/drawing/2014/main" id="{A09F455A-E153-3221-3D1F-38175BE606BB}"/>
              </a:ext>
            </a:extLst>
          </p:cNvPr>
          <p:cNvCxnSpPr>
            <a:cxnSpLocks/>
            <a:stCxn id="31" idx="0"/>
            <a:endCxn id="1041" idx="3"/>
          </p:cNvCxnSpPr>
          <p:nvPr/>
        </p:nvCxnSpPr>
        <p:spPr>
          <a:xfrm rot="16200000" flipV="1">
            <a:off x="6885700" y="1099300"/>
            <a:ext cx="524919" cy="1082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AEDABDC-06DF-FDB1-55AB-648F61AC704A}"/>
              </a:ext>
            </a:extLst>
          </p:cNvPr>
          <p:cNvCxnSpPr>
            <a:stCxn id="48" idx="0"/>
            <a:endCxn id="89" idx="1"/>
          </p:cNvCxnSpPr>
          <p:nvPr/>
        </p:nvCxnSpPr>
        <p:spPr>
          <a:xfrm rot="5400000" flipH="1" flipV="1">
            <a:off x="4348956" y="2145180"/>
            <a:ext cx="870950" cy="22217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C88B5CE0-1D62-5355-19A5-2B3CBA47A52C}"/>
              </a:ext>
            </a:extLst>
          </p:cNvPr>
          <p:cNvCxnSpPr>
            <a:stCxn id="55" idx="0"/>
            <a:endCxn id="89" idx="2"/>
          </p:cNvCxnSpPr>
          <p:nvPr/>
        </p:nvCxnSpPr>
        <p:spPr>
          <a:xfrm rot="5400000" flipH="1" flipV="1">
            <a:off x="5744546" y="3097894"/>
            <a:ext cx="428075" cy="735440"/>
          </a:xfrm>
          <a:prstGeom prst="bentConnector3">
            <a:avLst>
              <a:gd name="adj1" fmla="val 679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CF3EF30A-B924-D072-31AC-17284FC2396F}"/>
              </a:ext>
            </a:extLst>
          </p:cNvPr>
          <p:cNvCxnSpPr>
            <a:stCxn id="89" idx="0"/>
            <a:endCxn id="1028" idx="3"/>
          </p:cNvCxnSpPr>
          <p:nvPr/>
        </p:nvCxnSpPr>
        <p:spPr>
          <a:xfrm rot="16200000" flipV="1">
            <a:off x="5749918" y="1813179"/>
            <a:ext cx="124918" cy="10278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0DEE9836-A618-3D19-4478-306CBE30CD37}"/>
              </a:ext>
            </a:extLst>
          </p:cNvPr>
          <p:cNvCxnSpPr>
            <a:stCxn id="89" idx="0"/>
            <a:endCxn id="31" idx="1"/>
          </p:cNvCxnSpPr>
          <p:nvPr/>
        </p:nvCxnSpPr>
        <p:spPr>
          <a:xfrm rot="5400000" flipH="1" flipV="1">
            <a:off x="6764547" y="1835492"/>
            <a:ext cx="115828" cy="9923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51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6"/>
                                        </p:tgtEl>
                                        <p:attrNameLst>
                                          <p:attrName>style.visibility</p:attrName>
                                        </p:attrNameLst>
                                      </p:cBhvr>
                                      <p:to>
                                        <p:strVal val="visible"/>
                                      </p:to>
                                    </p:set>
                                    <p:animEffect transition="in" filter="wipe(left)">
                                      <p:cBhvr>
                                        <p:cTn id="10" dur="500"/>
                                        <p:tgtEl>
                                          <p:spTgt spid="10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par>
                                <p:cTn id="29" presetID="2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par>
                                <p:cTn id="41" presetID="22" presetClass="entr" presetSubtype="8"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left)">
                                      <p:cBhvr>
                                        <p:cTn id="51" dur="500"/>
                                        <p:tgtEl>
                                          <p:spTgt spid="7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wipe(left)">
                                      <p:cBhvr>
                                        <p:cTn id="54" dur="500"/>
                                        <p:tgtEl>
                                          <p:spTgt spid="7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left)">
                                      <p:cBhvr>
                                        <p:cTn id="59" dur="500"/>
                                        <p:tgtEl>
                                          <p:spTgt spid="7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down)">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down)">
                                      <p:cBhvr>
                                        <p:cTn id="72" dur="500"/>
                                        <p:tgtEl>
                                          <p:spTgt spid="48"/>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down)">
                                      <p:cBhvr>
                                        <p:cTn id="78" dur="500"/>
                                        <p:tgtEl>
                                          <p:spTgt spid="57"/>
                                        </p:tgtEl>
                                      </p:cBhvr>
                                    </p:animEffect>
                                  </p:childTnLst>
                                </p:cTn>
                              </p:par>
                              <p:par>
                                <p:cTn id="79" presetID="22" presetClass="entr" presetSubtype="4"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down)">
                                      <p:cBhvr>
                                        <p:cTn id="81" dur="500"/>
                                        <p:tgtEl>
                                          <p:spTgt spid="55"/>
                                        </p:tgtEl>
                                      </p:cBhvr>
                                    </p:animEffect>
                                  </p:childTnLst>
                                </p:cTn>
                              </p:par>
                              <p:par>
                                <p:cTn id="82" presetID="22" presetClass="entr" presetSubtype="4"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down)">
                                      <p:cBhvr>
                                        <p:cTn id="84" dur="500"/>
                                        <p:tgtEl>
                                          <p:spTgt spid="43"/>
                                        </p:tgtEl>
                                      </p:cBhvr>
                                    </p:animEffect>
                                  </p:childTnLst>
                                </p:cTn>
                              </p:par>
                              <p:par>
                                <p:cTn id="85" presetID="22" presetClass="entr" presetSubtype="4"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down)">
                                      <p:cBhvr>
                                        <p:cTn id="87" dur="500"/>
                                        <p:tgtEl>
                                          <p:spTgt spid="3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wipe(down)">
                                      <p:cBhvr>
                                        <p:cTn id="92" dur="500"/>
                                        <p:tgtEl>
                                          <p:spTgt spid="63"/>
                                        </p:tgtEl>
                                      </p:cBhvr>
                                    </p:animEffect>
                                  </p:childTnLst>
                                </p:cTn>
                              </p:par>
                              <p:par>
                                <p:cTn id="93" presetID="22" presetClass="entr" presetSubtype="4" fill="hold" nodeType="with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down)">
                                      <p:cBhvr>
                                        <p:cTn id="95" dur="500"/>
                                        <p:tgtEl>
                                          <p:spTgt spid="62"/>
                                        </p:tgtEl>
                                      </p:cBhvr>
                                    </p:animEffect>
                                  </p:childTnLst>
                                </p:cTn>
                              </p:par>
                              <p:par>
                                <p:cTn id="96" presetID="22" presetClass="entr" presetSubtype="4" fill="hold" nodeType="withEffect">
                                  <p:stCondLst>
                                    <p:cond delay="0"/>
                                  </p:stCondLst>
                                  <p:childTnLst>
                                    <p:set>
                                      <p:cBhvr>
                                        <p:cTn id="97" dur="1" fill="hold">
                                          <p:stCondLst>
                                            <p:cond delay="0"/>
                                          </p:stCondLst>
                                        </p:cTn>
                                        <p:tgtEl>
                                          <p:spTgt spid="1075"/>
                                        </p:tgtEl>
                                        <p:attrNameLst>
                                          <p:attrName>style.visibility</p:attrName>
                                        </p:attrNameLst>
                                      </p:cBhvr>
                                      <p:to>
                                        <p:strVal val="visible"/>
                                      </p:to>
                                    </p:set>
                                    <p:animEffect transition="in" filter="wipe(down)">
                                      <p:cBhvr>
                                        <p:cTn id="98" dur="500"/>
                                        <p:tgtEl>
                                          <p:spTgt spid="107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down)">
                                      <p:cBhvr>
                                        <p:cTn id="103" dur="500"/>
                                        <p:tgtEl>
                                          <p:spTgt spid="53"/>
                                        </p:tgtEl>
                                      </p:cBhvr>
                                    </p:animEffect>
                                  </p:childTnLst>
                                </p:cTn>
                              </p:par>
                              <p:par>
                                <p:cTn id="104" presetID="22" presetClass="entr" presetSubtype="4" fill="hold" nodeType="with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wipe(down)">
                                      <p:cBhvr>
                                        <p:cTn id="106" dur="500"/>
                                        <p:tgtEl>
                                          <p:spTgt spid="56"/>
                                        </p:tgtEl>
                                      </p:cBhvr>
                                    </p:animEffect>
                                  </p:childTnLst>
                                </p:cTn>
                              </p:par>
                              <p:par>
                                <p:cTn id="107" presetID="22" presetClass="entr" presetSubtype="4" fill="hold" nodeType="withEffect">
                                  <p:stCondLst>
                                    <p:cond delay="0"/>
                                  </p:stCondLst>
                                  <p:childTnLst>
                                    <p:set>
                                      <p:cBhvr>
                                        <p:cTn id="108" dur="1" fill="hold">
                                          <p:stCondLst>
                                            <p:cond delay="0"/>
                                          </p:stCondLst>
                                        </p:cTn>
                                        <p:tgtEl>
                                          <p:spTgt spid="1028"/>
                                        </p:tgtEl>
                                        <p:attrNameLst>
                                          <p:attrName>style.visibility</p:attrName>
                                        </p:attrNameLst>
                                      </p:cBhvr>
                                      <p:to>
                                        <p:strVal val="visible"/>
                                      </p:to>
                                    </p:set>
                                    <p:animEffect transition="in" filter="wipe(down)">
                                      <p:cBhvr>
                                        <p:cTn id="109" dur="500"/>
                                        <p:tgtEl>
                                          <p:spTgt spid="1028"/>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wipe(down)">
                                      <p:cBhvr>
                                        <p:cTn id="112" dur="500"/>
                                        <p:tgtEl>
                                          <p:spTgt spid="51"/>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par>
                                <p:cTn id="116" presetID="22" presetClass="entr" presetSubtype="4" fill="hold" nodeType="with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wipe(down)">
                                      <p:cBhvr>
                                        <p:cTn id="118" dur="500"/>
                                        <p:tgtEl>
                                          <p:spTgt spid="31"/>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1034"/>
                                        </p:tgtEl>
                                        <p:attrNameLst>
                                          <p:attrName>style.visibility</p:attrName>
                                        </p:attrNameLst>
                                      </p:cBhvr>
                                      <p:to>
                                        <p:strVal val="visible"/>
                                      </p:to>
                                    </p:set>
                                    <p:animEffect transition="in" filter="wipe(down)">
                                      <p:cBhvr>
                                        <p:cTn id="121" dur="500"/>
                                        <p:tgtEl>
                                          <p:spTgt spid="1034"/>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23"/>
                                        </p:tgtEl>
                                        <p:attrNameLst>
                                          <p:attrName>style.visibility</p:attrName>
                                        </p:attrNameLst>
                                      </p:cBhvr>
                                      <p:to>
                                        <p:strVal val="visible"/>
                                      </p:to>
                                    </p:set>
                                    <p:animEffect transition="in" filter="wipe(down)">
                                      <p:cBhvr>
                                        <p:cTn id="124" dur="500"/>
                                        <p:tgtEl>
                                          <p:spTgt spid="123"/>
                                        </p:tgtEl>
                                      </p:cBhvr>
                                    </p:animEffect>
                                  </p:childTnLst>
                                </p:cTn>
                              </p:par>
                              <p:par>
                                <p:cTn id="125" presetID="22" presetClass="entr" presetSubtype="4" fill="hold" nodeType="withEffect">
                                  <p:stCondLst>
                                    <p:cond delay="0"/>
                                  </p:stCondLst>
                                  <p:childTnLst>
                                    <p:set>
                                      <p:cBhvr>
                                        <p:cTn id="126" dur="1" fill="hold">
                                          <p:stCondLst>
                                            <p:cond delay="0"/>
                                          </p:stCondLst>
                                        </p:cTn>
                                        <p:tgtEl>
                                          <p:spTgt spid="1041"/>
                                        </p:tgtEl>
                                        <p:attrNameLst>
                                          <p:attrName>style.visibility</p:attrName>
                                        </p:attrNameLst>
                                      </p:cBhvr>
                                      <p:to>
                                        <p:strVal val="visible"/>
                                      </p:to>
                                    </p:set>
                                    <p:animEffect transition="in" filter="wipe(down)">
                                      <p:cBhvr>
                                        <p:cTn id="127" dur="500"/>
                                        <p:tgtEl>
                                          <p:spTgt spid="1041"/>
                                        </p:tgtEl>
                                      </p:cBhvr>
                                    </p:animEffect>
                                  </p:childTnLst>
                                </p:cTn>
                              </p:par>
                              <p:par>
                                <p:cTn id="128" presetID="22" presetClass="entr" presetSubtype="4" fill="hold" nodeType="with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wipe(down)">
                                      <p:cBhvr>
                                        <p:cTn id="130" dur="500"/>
                                        <p:tgtEl>
                                          <p:spTgt spid="34"/>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035"/>
                                        </p:tgtEl>
                                        <p:attrNameLst>
                                          <p:attrName>style.visibility</p:attrName>
                                        </p:attrNameLst>
                                      </p:cBhvr>
                                      <p:to>
                                        <p:strVal val="visible"/>
                                      </p:to>
                                    </p:set>
                                    <p:animEffect transition="in" filter="wipe(down)">
                                      <p:cBhvr>
                                        <p:cTn id="133" dur="500"/>
                                        <p:tgtEl>
                                          <p:spTgt spid="1035"/>
                                        </p:tgtEl>
                                      </p:cBhvr>
                                    </p:animEffect>
                                  </p:childTnLst>
                                </p:cTn>
                              </p:par>
                              <p:par>
                                <p:cTn id="134" presetID="22" presetClass="entr" presetSubtype="4" fill="hold" nodeType="withEffect">
                                  <p:stCondLst>
                                    <p:cond delay="0"/>
                                  </p:stCondLst>
                                  <p:childTnLst>
                                    <p:set>
                                      <p:cBhvr>
                                        <p:cTn id="135" dur="1" fill="hold">
                                          <p:stCondLst>
                                            <p:cond delay="0"/>
                                          </p:stCondLst>
                                        </p:cTn>
                                        <p:tgtEl>
                                          <p:spTgt spid="1077"/>
                                        </p:tgtEl>
                                        <p:attrNameLst>
                                          <p:attrName>style.visibility</p:attrName>
                                        </p:attrNameLst>
                                      </p:cBhvr>
                                      <p:to>
                                        <p:strVal val="visible"/>
                                      </p:to>
                                    </p:set>
                                    <p:animEffect transition="in" filter="wipe(down)">
                                      <p:cBhvr>
                                        <p:cTn id="136" dur="500"/>
                                        <p:tgtEl>
                                          <p:spTgt spid="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51" grpId="0"/>
      <p:bldP spid="30" grpId="0" animBg="1"/>
      <p:bldP spid="45" grpId="0"/>
      <p:bldP spid="57" grpId="0"/>
      <p:bldP spid="60" grpId="0"/>
      <p:bldP spid="63" grpId="0"/>
      <p:bldP spid="1034" grpId="0"/>
      <p:bldP spid="75" grpId="0"/>
      <p:bldP spid="76" grpId="0"/>
      <p:bldP spid="77" grpId="0"/>
      <p:bldP spid="78" grpId="0"/>
      <p:bldP spid="1035" grpId="0"/>
      <p:bldP spid="1036" grpId="0"/>
      <p:bldP spid="1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Provisioners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409ACA-6774-2E3E-1EB0-0E11D13DBD32}"/>
              </a:ext>
            </a:extLst>
          </p:cNvPr>
          <p:cNvPicPr>
            <a:picLocks noChangeAspect="1"/>
          </p:cNvPicPr>
          <p:nvPr/>
        </p:nvPicPr>
        <p:blipFill rotWithShape="1">
          <a:blip r:embed="rId4"/>
          <a:srcRect b="49634"/>
          <a:stretch/>
        </p:blipFill>
        <p:spPr>
          <a:xfrm>
            <a:off x="2123814" y="1321737"/>
            <a:ext cx="2705622" cy="3454087"/>
          </a:xfrm>
          <a:prstGeom prst="rect">
            <a:avLst/>
          </a:prstGeom>
        </p:spPr>
      </p:pic>
      <p:pic>
        <p:nvPicPr>
          <p:cNvPr id="14" name="Picture 13">
            <a:extLst>
              <a:ext uri="{FF2B5EF4-FFF2-40B4-BE49-F238E27FC236}">
                <a16:creationId xmlns:a16="http://schemas.microsoft.com/office/drawing/2014/main" id="{7B402CD3-56DF-73A5-AACE-A8C16388C8BC}"/>
              </a:ext>
            </a:extLst>
          </p:cNvPr>
          <p:cNvPicPr>
            <a:picLocks noChangeAspect="1"/>
          </p:cNvPicPr>
          <p:nvPr/>
        </p:nvPicPr>
        <p:blipFill rotWithShape="1">
          <a:blip r:embed="rId4"/>
          <a:srcRect t="49634"/>
          <a:stretch/>
        </p:blipFill>
        <p:spPr>
          <a:xfrm>
            <a:off x="6448164" y="1321738"/>
            <a:ext cx="2705622" cy="3454087"/>
          </a:xfrm>
          <a:prstGeom prst="rect">
            <a:avLst/>
          </a:prstGeom>
        </p:spPr>
      </p:pic>
    </p:spTree>
    <p:extLst>
      <p:ext uri="{BB962C8B-B14F-4D97-AF65-F5344CB8AC3E}">
        <p14:creationId xmlns:p14="http://schemas.microsoft.com/office/powerpoint/2010/main" val="3302447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NFS-Provisioner Using Helm</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96C9E63-F0C5-FE9D-D9F0-5C9A9E6293EE}"/>
              </a:ext>
            </a:extLst>
          </p:cNvPr>
          <p:cNvSpPr txBox="1"/>
          <p:nvPr/>
        </p:nvSpPr>
        <p:spPr>
          <a:xfrm>
            <a:off x="805422" y="2832642"/>
            <a:ext cx="11602774" cy="3108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 clone https://github.com/phanindravedula/K8s-Deployment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curl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fsSL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 get_helm.sh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https://raw.githubusercontent.com/helm/helm/main/scripts/get-helm-3</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chmod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700 get_helm.sh</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./get_helm.sh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helm repo add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https://kubernetes-sigs.github.io/nfs-subdir-external-provisioner/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helm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helm install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--set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nfs.server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--set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nfs.path</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-provisioner/</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pvc-nfs.yaml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-provisioner/flask-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pvc</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BAC14E60-7036-1D1D-9F76-67AEB4FA81FA}"/>
              </a:ext>
            </a:extLst>
          </p:cNvPr>
          <p:cNvSpPr txBox="1"/>
          <p:nvPr/>
        </p:nvSpPr>
        <p:spPr>
          <a:xfrm>
            <a:off x="828040" y="6140233"/>
            <a:ext cx="1018864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https://github.com/kubernetes-sigs/nfs-subdir-external-provisioner</a:t>
            </a:r>
          </a:p>
        </p:txBody>
      </p:sp>
      <p:sp>
        <p:nvSpPr>
          <p:cNvPr id="25" name="TextBox 24">
            <a:extLst>
              <a:ext uri="{FF2B5EF4-FFF2-40B4-BE49-F238E27FC236}">
                <a16:creationId xmlns:a16="http://schemas.microsoft.com/office/drawing/2014/main" id="{3370CD6D-1C2F-EDBD-3133-BEA2845CD92F}"/>
              </a:ext>
            </a:extLst>
          </p:cNvPr>
          <p:cNvSpPr txBox="1"/>
          <p:nvPr/>
        </p:nvSpPr>
        <p:spPr>
          <a:xfrm>
            <a:off x="699090" y="1081816"/>
            <a:ext cx="9019067"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start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nfs-server.service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mkdir</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chown</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-R nobody: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chmod</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777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cat /etc/</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exposts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rw,no_subtree_check,no_root_squash,no_all_squash,insecure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373022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ConfigMaps &amp; Secrets as Persistent Volumes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B6A0AF9-9AFD-4522-4D9E-BF64A0E8962D}"/>
              </a:ext>
            </a:extLst>
          </p:cNvPr>
          <p:cNvPicPr>
            <a:picLocks noChangeAspect="1"/>
          </p:cNvPicPr>
          <p:nvPr/>
        </p:nvPicPr>
        <p:blipFill>
          <a:blip r:embed="rId4"/>
          <a:stretch>
            <a:fillRect/>
          </a:stretch>
        </p:blipFill>
        <p:spPr>
          <a:xfrm>
            <a:off x="665340" y="1290408"/>
            <a:ext cx="5553850" cy="3286584"/>
          </a:xfrm>
          <a:prstGeom prst="rect">
            <a:avLst/>
          </a:prstGeom>
        </p:spPr>
      </p:pic>
      <p:pic>
        <p:nvPicPr>
          <p:cNvPr id="17" name="Picture 16">
            <a:extLst>
              <a:ext uri="{FF2B5EF4-FFF2-40B4-BE49-F238E27FC236}">
                <a16:creationId xmlns:a16="http://schemas.microsoft.com/office/drawing/2014/main" id="{71DECF76-9C3D-4A87-2239-1FAA1DD18CEF}"/>
              </a:ext>
            </a:extLst>
          </p:cNvPr>
          <p:cNvPicPr>
            <a:picLocks noChangeAspect="1"/>
          </p:cNvPicPr>
          <p:nvPr/>
        </p:nvPicPr>
        <p:blipFill>
          <a:blip r:embed="rId5"/>
          <a:stretch>
            <a:fillRect/>
          </a:stretch>
        </p:blipFill>
        <p:spPr>
          <a:xfrm>
            <a:off x="6647892" y="964558"/>
            <a:ext cx="4001058" cy="5391902"/>
          </a:xfrm>
          <a:prstGeom prst="rect">
            <a:avLst/>
          </a:prstGeom>
        </p:spPr>
      </p:pic>
    </p:spTree>
    <p:extLst>
      <p:ext uri="{BB962C8B-B14F-4D97-AF65-F5344CB8AC3E}">
        <p14:creationId xmlns:p14="http://schemas.microsoft.com/office/powerpoint/2010/main" val="100564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(Ingress)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180103" y="19944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180103" y="38089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902789" y="1265502"/>
            <a:ext cx="6094777"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1310056" y="15289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16114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266849" y="17620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1982062" y="5466319"/>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064616" y="29014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310056" y="34044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34869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266849" y="36375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332107" y="483568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5432898" y="2853815"/>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333271" y="3216451"/>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6556849" y="3025266"/>
            <a:ext cx="1776423" cy="6122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3"/>
          </p:cNvCxnSpPr>
          <p:nvPr/>
        </p:nvCxnSpPr>
        <p:spPr>
          <a:xfrm rot="10800000">
            <a:off x="4304054" y="2165947"/>
            <a:ext cx="1128845" cy="859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stCxn id="33" idx="1"/>
            <a:endCxn id="54" idx="3"/>
          </p:cNvCxnSpPr>
          <p:nvPr/>
        </p:nvCxnSpPr>
        <p:spPr>
          <a:xfrm rot="10800000" flipV="1">
            <a:off x="4304054" y="3025265"/>
            <a:ext cx="1128845"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C9AFA6-8620-FFB6-CCD9-115B31D8D9AF}"/>
              </a:ext>
            </a:extLst>
          </p:cNvPr>
          <p:cNvSpPr txBox="1"/>
          <p:nvPr/>
        </p:nvSpPr>
        <p:spPr>
          <a:xfrm>
            <a:off x="8477251" y="4219575"/>
            <a:ext cx="222885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Ingress is similar to web server in on premise deployment</a:t>
            </a:r>
          </a:p>
        </p:txBody>
      </p:sp>
    </p:spTree>
    <p:extLst>
      <p:ext uri="{BB962C8B-B14F-4D97-AF65-F5344CB8AC3E}">
        <p14:creationId xmlns:p14="http://schemas.microsoft.com/office/powerpoint/2010/main" val="31209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right)">
                                      <p:cBhvr>
                                        <p:cTn id="12" dur="500"/>
                                        <p:tgtEl>
                                          <p:spTgt spid="33"/>
                                        </p:tgtEl>
                                      </p:cBhvr>
                                    </p:animEffect>
                                  </p:childTnLst>
                                </p:cTn>
                              </p:par>
                              <p:par>
                                <p:cTn id="13" presetID="2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wipe(left)">
                                      <p:cBhvr>
                                        <p:cTn id="26"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err="1">
                <a:solidFill>
                  <a:srgbClr val="002060"/>
                </a:solidFill>
              </a:rPr>
              <a:t>StatefulSets</a:t>
            </a:r>
            <a:endParaRPr lang="en-IN" b="1" dirty="0">
              <a:solidFill>
                <a:srgbClr val="002060"/>
              </a:solidFill>
            </a:endParaRP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7F67298-8128-F754-66C7-3642F5346783}"/>
              </a:ext>
            </a:extLst>
          </p:cNvPr>
          <p:cNvSpPr txBox="1"/>
          <p:nvPr/>
        </p:nvSpPr>
        <p:spPr>
          <a:xfrm>
            <a:off x="6807907" y="1190624"/>
            <a:ext cx="4879268"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Stateful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All databases, whose state must be preserved which depends on previous data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Deployed using statefulset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Sticky identity for each pod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Created from same specification, but not interchangeable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identifier across any re-scheduling</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statefulSet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next pod will not be create if the previous pod is not up &amp;  running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StatefulSets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are deleted in reverse order</a:t>
            </a:r>
          </a:p>
        </p:txBody>
      </p:sp>
      <p:sp>
        <p:nvSpPr>
          <p:cNvPr id="8" name="TextBox 7">
            <a:extLst>
              <a:ext uri="{FF2B5EF4-FFF2-40B4-BE49-F238E27FC236}">
                <a16:creationId xmlns:a16="http://schemas.microsoft.com/office/drawing/2014/main" id="{5D13C31B-22BA-9FB7-0BD7-798B936E7580}"/>
              </a:ext>
            </a:extLst>
          </p:cNvPr>
          <p:cNvSpPr txBox="1"/>
          <p:nvPr/>
        </p:nvSpPr>
        <p:spPr>
          <a:xfrm>
            <a:off x="394112" y="1190624"/>
            <a:ext cx="4688768"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Stateless Application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All microservices like applications &amp; APIs which does not depend on previous data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Deployed using deployment &amp; replicasets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Created in random order, deleted in random order and are all identical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Can have 1 service to load balance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2" descr="Kubernetes In Layman's Terms. How Kubernetes is taking software… | by Lance  Ng | Better Programming">
            <a:extLst>
              <a:ext uri="{FF2B5EF4-FFF2-40B4-BE49-F238E27FC236}">
                <a16:creationId xmlns:a16="http://schemas.microsoft.com/office/drawing/2014/main" id="{5119B3F9-0692-79C7-5D46-C34DA5615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586" y="430110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ow to expose more than 5 ports for a LoadBalancer k8s service in GCP | by  George Tseres | Medium">
            <a:extLst>
              <a:ext uri="{FF2B5EF4-FFF2-40B4-BE49-F238E27FC236}">
                <a16:creationId xmlns:a16="http://schemas.microsoft.com/office/drawing/2014/main" id="{9BA8F38B-BD12-83F4-F9F9-4B677C0AC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4881" y="3203738"/>
            <a:ext cx="738115" cy="7154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Kubernetes In Layman's Terms. How Kubernetes is taking software… | by Lance  Ng | Better Programming">
            <a:extLst>
              <a:ext uri="{FF2B5EF4-FFF2-40B4-BE49-F238E27FC236}">
                <a16:creationId xmlns:a16="http://schemas.microsoft.com/office/drawing/2014/main" id="{CA19E064-53F3-0B52-4BCC-1439EDC0C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225" y="426644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Kubernetes In Layman's Terms. How Kubernetes is taking software… | by Lance  Ng | Better Programming">
            <a:extLst>
              <a:ext uri="{FF2B5EF4-FFF2-40B4-BE49-F238E27FC236}">
                <a16:creationId xmlns:a16="http://schemas.microsoft.com/office/drawing/2014/main" id="{F0A668CD-9848-C5CB-B88D-3C52BCDD3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2592" y="4269102"/>
            <a:ext cx="566678" cy="56667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Connector: Elbow 20">
            <a:extLst>
              <a:ext uri="{FF2B5EF4-FFF2-40B4-BE49-F238E27FC236}">
                <a16:creationId xmlns:a16="http://schemas.microsoft.com/office/drawing/2014/main" id="{6DBA607A-0161-1C12-55DC-22785733C65E}"/>
              </a:ext>
            </a:extLst>
          </p:cNvPr>
          <p:cNvCxnSpPr>
            <a:stCxn id="8194" idx="1"/>
            <a:endCxn id="9" idx="0"/>
          </p:cNvCxnSpPr>
          <p:nvPr/>
        </p:nvCxnSpPr>
        <p:spPr>
          <a:xfrm rot="10800000" flipV="1">
            <a:off x="1086925" y="3561465"/>
            <a:ext cx="597956" cy="739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CF10AA-54A4-7865-4CD2-7E7027E486B6}"/>
              </a:ext>
            </a:extLst>
          </p:cNvPr>
          <p:cNvCxnSpPr>
            <a:stCxn id="8194" idx="3"/>
            <a:endCxn id="25" idx="0"/>
          </p:cNvCxnSpPr>
          <p:nvPr/>
        </p:nvCxnSpPr>
        <p:spPr>
          <a:xfrm>
            <a:off x="2422996" y="3561465"/>
            <a:ext cx="562935" cy="7076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02A444B-2057-725F-3C00-D4FFA0636AB3}"/>
              </a:ext>
            </a:extLst>
          </p:cNvPr>
          <p:cNvCxnSpPr>
            <a:cxnSpLocks/>
            <a:stCxn id="8194" idx="2"/>
            <a:endCxn id="24" idx="0"/>
          </p:cNvCxnSpPr>
          <p:nvPr/>
        </p:nvCxnSpPr>
        <p:spPr>
          <a:xfrm rot="16200000" flipH="1">
            <a:off x="1885124" y="4088006"/>
            <a:ext cx="347255" cy="9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4EA32E7-D7AA-B68D-824B-DC35BB42F933}"/>
              </a:ext>
            </a:extLst>
          </p:cNvPr>
          <p:cNvSpPr txBox="1"/>
          <p:nvPr/>
        </p:nvSpPr>
        <p:spPr>
          <a:xfrm>
            <a:off x="181901" y="4879013"/>
            <a:ext cx="129227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App-pod-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xasbh</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136D676E-775D-19E4-E95A-6694B36BD214}"/>
              </a:ext>
            </a:extLst>
          </p:cNvPr>
          <p:cNvSpPr txBox="1"/>
          <p:nvPr/>
        </p:nvSpPr>
        <p:spPr>
          <a:xfrm>
            <a:off x="1439626" y="4877008"/>
            <a:ext cx="125547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App-pod-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edscf</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47F5B203-D005-B08A-8872-AA54EA497676}"/>
              </a:ext>
            </a:extLst>
          </p:cNvPr>
          <p:cNvSpPr txBox="1"/>
          <p:nvPr/>
        </p:nvSpPr>
        <p:spPr>
          <a:xfrm>
            <a:off x="2641534" y="4887726"/>
            <a:ext cx="127310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App-pod-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wertr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7" name="Picture 2" descr="Kubernetes In Layman's Terms. How Kubernetes is taking software… | by Lance  Ng | Better Programming">
            <a:extLst>
              <a:ext uri="{FF2B5EF4-FFF2-40B4-BE49-F238E27FC236}">
                <a16:creationId xmlns:a16="http://schemas.microsoft.com/office/drawing/2014/main" id="{AFFC1562-74F5-EE9C-EA0B-197340A78B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627" y="4601940"/>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ow to expose more than 5 ports for a LoadBalancer k8s service in GCP | by  George Tseres | Medium">
            <a:extLst>
              <a:ext uri="{FF2B5EF4-FFF2-40B4-BE49-F238E27FC236}">
                <a16:creationId xmlns:a16="http://schemas.microsoft.com/office/drawing/2014/main" id="{547FCF0F-BCC3-DC3C-6C3E-E0460F4FBD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2922" y="3504571"/>
            <a:ext cx="738115" cy="71545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Kubernetes In Layman's Terms. How Kubernetes is taking software… | by Lance  Ng | Better Programming">
            <a:extLst>
              <a:ext uri="{FF2B5EF4-FFF2-40B4-BE49-F238E27FC236}">
                <a16:creationId xmlns:a16="http://schemas.microsoft.com/office/drawing/2014/main" id="{E146E5D9-FDD8-98DB-8388-EFFA94C33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266" y="4567280"/>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Kubernetes In Layman's Terms. How Kubernetes is taking software… | by Lance  Ng | Better Programming">
            <a:extLst>
              <a:ext uri="{FF2B5EF4-FFF2-40B4-BE49-F238E27FC236}">
                <a16:creationId xmlns:a16="http://schemas.microsoft.com/office/drawing/2014/main" id="{D595AADC-7861-03BC-4AD9-4821C2733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0633" y="4569935"/>
            <a:ext cx="566678" cy="56667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onnector: Elbow 50">
            <a:extLst>
              <a:ext uri="{FF2B5EF4-FFF2-40B4-BE49-F238E27FC236}">
                <a16:creationId xmlns:a16="http://schemas.microsoft.com/office/drawing/2014/main" id="{F3F440C3-2B41-AF7A-CCD5-4E5FA1B8794A}"/>
              </a:ext>
            </a:extLst>
          </p:cNvPr>
          <p:cNvCxnSpPr>
            <a:stCxn id="48" idx="1"/>
            <a:endCxn id="47" idx="0"/>
          </p:cNvCxnSpPr>
          <p:nvPr/>
        </p:nvCxnSpPr>
        <p:spPr>
          <a:xfrm rot="10800000" flipV="1">
            <a:off x="8084966" y="3862298"/>
            <a:ext cx="597956" cy="739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FF5E78B-6126-8B6F-7E8A-0253C1B2091E}"/>
              </a:ext>
            </a:extLst>
          </p:cNvPr>
          <p:cNvCxnSpPr>
            <a:stCxn id="48" idx="3"/>
            <a:endCxn id="50" idx="0"/>
          </p:cNvCxnSpPr>
          <p:nvPr/>
        </p:nvCxnSpPr>
        <p:spPr>
          <a:xfrm>
            <a:off x="9421037" y="3862298"/>
            <a:ext cx="562935" cy="7076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799AF0-02C4-7D58-48B9-CF8CF8BF7608}"/>
              </a:ext>
            </a:extLst>
          </p:cNvPr>
          <p:cNvCxnSpPr>
            <a:cxnSpLocks/>
            <a:stCxn id="48" idx="2"/>
            <a:endCxn id="49" idx="0"/>
          </p:cNvCxnSpPr>
          <p:nvPr/>
        </p:nvCxnSpPr>
        <p:spPr>
          <a:xfrm rot="16200000" flipH="1">
            <a:off x="8883165" y="4388839"/>
            <a:ext cx="347255" cy="9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52871AE-3080-E445-A036-CF87E5A02CE6}"/>
              </a:ext>
            </a:extLst>
          </p:cNvPr>
          <p:cNvSpPr txBox="1"/>
          <p:nvPr/>
        </p:nvSpPr>
        <p:spPr>
          <a:xfrm>
            <a:off x="7179942" y="5179846"/>
            <a:ext cx="8771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a:t>
            </a:r>
          </a:p>
        </p:txBody>
      </p:sp>
      <p:sp>
        <p:nvSpPr>
          <p:cNvPr id="55" name="TextBox 54">
            <a:extLst>
              <a:ext uri="{FF2B5EF4-FFF2-40B4-BE49-F238E27FC236}">
                <a16:creationId xmlns:a16="http://schemas.microsoft.com/office/drawing/2014/main" id="{607A4AF2-98C6-D7CF-F63B-668E397DE72C}"/>
              </a:ext>
            </a:extLst>
          </p:cNvPr>
          <p:cNvSpPr txBox="1"/>
          <p:nvPr/>
        </p:nvSpPr>
        <p:spPr>
          <a:xfrm>
            <a:off x="8437667" y="5177841"/>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DB-pod-01</a:t>
            </a:r>
          </a:p>
        </p:txBody>
      </p:sp>
      <p:sp>
        <p:nvSpPr>
          <p:cNvPr id="56" name="TextBox 55">
            <a:extLst>
              <a:ext uri="{FF2B5EF4-FFF2-40B4-BE49-F238E27FC236}">
                <a16:creationId xmlns:a16="http://schemas.microsoft.com/office/drawing/2014/main" id="{6317C45C-57D3-A8B8-18F4-2A0312776BE3}"/>
              </a:ext>
            </a:extLst>
          </p:cNvPr>
          <p:cNvSpPr txBox="1"/>
          <p:nvPr/>
        </p:nvSpPr>
        <p:spPr>
          <a:xfrm>
            <a:off x="9639575" y="5188559"/>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DB-pod-02</a:t>
            </a:r>
          </a:p>
        </p:txBody>
      </p:sp>
      <p:sp>
        <p:nvSpPr>
          <p:cNvPr id="45" name="Multiplication Sign 44">
            <a:extLst>
              <a:ext uri="{FF2B5EF4-FFF2-40B4-BE49-F238E27FC236}">
                <a16:creationId xmlns:a16="http://schemas.microsoft.com/office/drawing/2014/main" id="{B9F14FA8-A7D8-BBE7-F023-57FAF52B6200}"/>
              </a:ext>
            </a:extLst>
          </p:cNvPr>
          <p:cNvSpPr/>
          <p:nvPr/>
        </p:nvSpPr>
        <p:spPr>
          <a:xfrm>
            <a:off x="8777273" y="4533056"/>
            <a:ext cx="663015" cy="70763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708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wipe(left)">
                                      <p:cBhvr>
                                        <p:cTn id="13" dur="500"/>
                                        <p:tgtEl>
                                          <p:spTgt spid="8194"/>
                                        </p:tgtEl>
                                      </p:cBhvr>
                                    </p:animEffect>
                                  </p:childTnLst>
                                </p:cTn>
                              </p:par>
                              <p:par>
                                <p:cTn id="14" presetID="2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par>
                                <p:cTn id="17" presetID="22" presetClass="entr" presetSubtype="8"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par>
                                <p:cTn id="20" presetID="22" presetClass="entr" presetSubtype="8"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par>
                                <p:cTn id="43" presetID="22" presetClass="entr" presetSubtype="8"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left)">
                                      <p:cBhvr>
                                        <p:cTn id="45" dur="500"/>
                                        <p:tgtEl>
                                          <p:spTgt spid="47"/>
                                        </p:tgtEl>
                                      </p:cBhvr>
                                    </p:animEffect>
                                  </p:childTnLst>
                                </p:cTn>
                              </p:par>
                              <p:par>
                                <p:cTn id="46" presetID="22" presetClass="entr" presetSubtype="8"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left)">
                                      <p:cBhvr>
                                        <p:cTn id="51" dur="500"/>
                                        <p:tgtEl>
                                          <p:spTgt spid="49"/>
                                        </p:tgtEl>
                                      </p:cBhvr>
                                    </p:animEffect>
                                  </p:childTnLst>
                                </p:cTn>
                              </p:par>
                              <p:par>
                                <p:cTn id="52" presetID="22" presetClass="entr" presetSubtype="8" fill="hold"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left)">
                                      <p:cBhvr>
                                        <p:cTn id="54" dur="500"/>
                                        <p:tgtEl>
                                          <p:spTgt spid="50"/>
                                        </p:tgtEl>
                                      </p:cBhvr>
                                    </p:animEffect>
                                  </p:childTnLst>
                                </p:cTn>
                              </p:par>
                              <p:par>
                                <p:cTn id="55" presetID="22" presetClass="entr" presetSubtype="8"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par>
                                <p:cTn id="58" presetID="22" presetClass="entr" presetSubtype="8"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500"/>
                                        <p:tgtEl>
                                          <p:spTgt spid="52"/>
                                        </p:tgtEl>
                                      </p:cBhvr>
                                    </p:animEffect>
                                  </p:childTnLst>
                                </p:cTn>
                              </p:par>
                              <p:par>
                                <p:cTn id="61" presetID="22" presetClass="entr" presetSubtype="8"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left)">
                                      <p:cBhvr>
                                        <p:cTn id="66" dur="500"/>
                                        <p:tgtEl>
                                          <p:spTgt spid="54"/>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left)">
                                      <p:cBhvr>
                                        <p:cTn id="69" dur="500"/>
                                        <p:tgtEl>
                                          <p:spTgt spid="55"/>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wipe(left)">
                                      <p:cBhvr>
                                        <p:cTn id="72" dur="500"/>
                                        <p:tgtEl>
                                          <p:spTgt spid="56"/>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4" grpId="0"/>
      <p:bldP spid="42" grpId="0"/>
      <p:bldP spid="43" grpId="0"/>
      <p:bldP spid="54" grpId="0"/>
      <p:bldP spid="55" grpId="0"/>
      <p:bldP spid="56" grpId="0"/>
      <p:bldP spid="45" grpId="0" animBg="1"/>
      <p:bldP spid="45"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Scaling Database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9218" name="Picture 2" descr="Database Icon in Cheat Sheet icons">
            <a:extLst>
              <a:ext uri="{FF2B5EF4-FFF2-40B4-BE49-F238E27FC236}">
                <a16:creationId xmlns:a16="http://schemas.microsoft.com/office/drawing/2014/main" id="{1431A409-5F4C-DCA7-9066-F7A2E808E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145" y="3925447"/>
            <a:ext cx="972902" cy="9729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Kubernetes In Layman's Terms. How Kubernetes is taking software… | by Lance  Ng | Better Programming">
            <a:extLst>
              <a:ext uri="{FF2B5EF4-FFF2-40B4-BE49-F238E27FC236}">
                <a16:creationId xmlns:a16="http://schemas.microsoft.com/office/drawing/2014/main" id="{AB8B66DD-2279-674E-60B6-E386FB0669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6719" y="1738657"/>
            <a:ext cx="885524" cy="88552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ED907410-7EDB-51E3-69EE-20BD6EE44782}"/>
              </a:ext>
            </a:extLst>
          </p:cNvPr>
          <p:cNvCxnSpPr/>
          <p:nvPr/>
        </p:nvCxnSpPr>
        <p:spPr>
          <a:xfrm>
            <a:off x="2766400" y="2767207"/>
            <a:ext cx="0" cy="9047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899E2F5-A11A-D331-9A12-108B9E8AE8F6}"/>
              </a:ext>
            </a:extLst>
          </p:cNvPr>
          <p:cNvCxnSpPr>
            <a:cxnSpLocks/>
          </p:cNvCxnSpPr>
          <p:nvPr/>
        </p:nvCxnSpPr>
        <p:spPr>
          <a:xfrm flipV="1">
            <a:off x="3252851" y="2786458"/>
            <a:ext cx="0" cy="885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A8B6F7B-F400-34F6-D39A-C056C3B9FC82}"/>
              </a:ext>
            </a:extLst>
          </p:cNvPr>
          <p:cNvSpPr txBox="1"/>
          <p:nvPr/>
        </p:nvSpPr>
        <p:spPr>
          <a:xfrm>
            <a:off x="1814063" y="3005932"/>
            <a:ext cx="72603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Writing</a:t>
            </a:r>
          </a:p>
        </p:txBody>
      </p:sp>
      <p:sp>
        <p:nvSpPr>
          <p:cNvPr id="25" name="TextBox 24">
            <a:extLst>
              <a:ext uri="{FF2B5EF4-FFF2-40B4-BE49-F238E27FC236}">
                <a16:creationId xmlns:a16="http://schemas.microsoft.com/office/drawing/2014/main" id="{A81F0381-CCD2-4340-2941-47BA4FE220FB}"/>
              </a:ext>
            </a:extLst>
          </p:cNvPr>
          <p:cNvSpPr txBox="1"/>
          <p:nvPr/>
        </p:nvSpPr>
        <p:spPr>
          <a:xfrm>
            <a:off x="3300880" y="3126187"/>
            <a:ext cx="7714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Reading</a:t>
            </a:r>
          </a:p>
        </p:txBody>
      </p:sp>
      <p:pic>
        <p:nvPicPr>
          <p:cNvPr id="26" name="Picture 2" descr="Database Icon in Cheat Sheet icons">
            <a:extLst>
              <a:ext uri="{FF2B5EF4-FFF2-40B4-BE49-F238E27FC236}">
                <a16:creationId xmlns:a16="http://schemas.microsoft.com/office/drawing/2014/main" id="{B0658DA5-AEB3-9F8D-A161-318D72669D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891" y="3925447"/>
            <a:ext cx="972902" cy="97290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Kubernetes In Layman's Terms. How Kubernetes is taking software… | by Lance  Ng | Better Programming">
            <a:extLst>
              <a:ext uri="{FF2B5EF4-FFF2-40B4-BE49-F238E27FC236}">
                <a16:creationId xmlns:a16="http://schemas.microsoft.com/office/drawing/2014/main" id="{F6C063E9-55AE-0F00-8E24-8860A642A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7465" y="1738657"/>
            <a:ext cx="885524" cy="88552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A4FE0FC8-F12C-92EA-2900-E655685E0F2D}"/>
              </a:ext>
            </a:extLst>
          </p:cNvPr>
          <p:cNvCxnSpPr/>
          <p:nvPr/>
        </p:nvCxnSpPr>
        <p:spPr>
          <a:xfrm>
            <a:off x="5587146" y="2767207"/>
            <a:ext cx="0" cy="9047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273CC2-C13B-62E8-3F25-AA2AF1FEE8C9}"/>
              </a:ext>
            </a:extLst>
          </p:cNvPr>
          <p:cNvCxnSpPr>
            <a:cxnSpLocks/>
          </p:cNvCxnSpPr>
          <p:nvPr/>
        </p:nvCxnSpPr>
        <p:spPr>
          <a:xfrm flipV="1">
            <a:off x="6073597" y="2786458"/>
            <a:ext cx="0" cy="885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A5213B7-9713-E194-65EB-F7106A001623}"/>
              </a:ext>
            </a:extLst>
          </p:cNvPr>
          <p:cNvSpPr txBox="1"/>
          <p:nvPr/>
        </p:nvSpPr>
        <p:spPr>
          <a:xfrm>
            <a:off x="4550622" y="3065590"/>
            <a:ext cx="72603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Writing</a:t>
            </a:r>
          </a:p>
        </p:txBody>
      </p:sp>
      <p:sp>
        <p:nvSpPr>
          <p:cNvPr id="31" name="TextBox 30">
            <a:extLst>
              <a:ext uri="{FF2B5EF4-FFF2-40B4-BE49-F238E27FC236}">
                <a16:creationId xmlns:a16="http://schemas.microsoft.com/office/drawing/2014/main" id="{2C2A948F-9F39-A3DF-35E4-06846192D963}"/>
              </a:ext>
            </a:extLst>
          </p:cNvPr>
          <p:cNvSpPr txBox="1"/>
          <p:nvPr/>
        </p:nvSpPr>
        <p:spPr>
          <a:xfrm>
            <a:off x="6121626" y="3126187"/>
            <a:ext cx="7714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Reading</a:t>
            </a:r>
          </a:p>
        </p:txBody>
      </p:sp>
      <p:sp>
        <p:nvSpPr>
          <p:cNvPr id="23" name="TextBox 22">
            <a:extLst>
              <a:ext uri="{FF2B5EF4-FFF2-40B4-BE49-F238E27FC236}">
                <a16:creationId xmlns:a16="http://schemas.microsoft.com/office/drawing/2014/main" id="{2C7325A8-EF9A-D830-086D-F45952AB6215}"/>
              </a:ext>
            </a:extLst>
          </p:cNvPr>
          <p:cNvSpPr txBox="1"/>
          <p:nvPr/>
        </p:nvSpPr>
        <p:spPr>
          <a:xfrm>
            <a:off x="2542599" y="1428106"/>
            <a:ext cx="8771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a:t>
            </a:r>
          </a:p>
        </p:txBody>
      </p:sp>
      <p:sp>
        <p:nvSpPr>
          <p:cNvPr id="33" name="TextBox 32">
            <a:extLst>
              <a:ext uri="{FF2B5EF4-FFF2-40B4-BE49-F238E27FC236}">
                <a16:creationId xmlns:a16="http://schemas.microsoft.com/office/drawing/2014/main" id="{84BAC845-1688-F180-5F75-96C82E29558D}"/>
              </a:ext>
            </a:extLst>
          </p:cNvPr>
          <p:cNvSpPr txBox="1"/>
          <p:nvPr/>
        </p:nvSpPr>
        <p:spPr>
          <a:xfrm>
            <a:off x="5344510" y="1443204"/>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DB-pod-01</a:t>
            </a:r>
          </a:p>
        </p:txBody>
      </p:sp>
      <p:sp>
        <p:nvSpPr>
          <p:cNvPr id="24" name="Rectangle 23">
            <a:extLst>
              <a:ext uri="{FF2B5EF4-FFF2-40B4-BE49-F238E27FC236}">
                <a16:creationId xmlns:a16="http://schemas.microsoft.com/office/drawing/2014/main" id="{9CABE6D1-AAE1-CD28-8873-658F911CADD0}"/>
              </a:ext>
            </a:extLst>
          </p:cNvPr>
          <p:cNvSpPr/>
          <p:nvPr/>
        </p:nvSpPr>
        <p:spPr>
          <a:xfrm>
            <a:off x="2542599" y="4508848"/>
            <a:ext cx="4265250" cy="38950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Data Inconsistency</a:t>
            </a:r>
          </a:p>
        </p:txBody>
      </p:sp>
      <p:sp>
        <p:nvSpPr>
          <p:cNvPr id="35" name="TextBox 34">
            <a:extLst>
              <a:ext uri="{FF2B5EF4-FFF2-40B4-BE49-F238E27FC236}">
                <a16:creationId xmlns:a16="http://schemas.microsoft.com/office/drawing/2014/main" id="{A645BFBC-5778-E6FD-3A56-39CB1C6A1A1D}"/>
              </a:ext>
            </a:extLst>
          </p:cNvPr>
          <p:cNvSpPr txBox="1"/>
          <p:nvPr/>
        </p:nvSpPr>
        <p:spPr>
          <a:xfrm>
            <a:off x="3662836" y="3964011"/>
            <a:ext cx="9823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 Clone</a:t>
            </a:r>
          </a:p>
        </p:txBody>
      </p:sp>
      <p:sp>
        <p:nvSpPr>
          <p:cNvPr id="36" name="Arrow: Right 35">
            <a:extLst>
              <a:ext uri="{FF2B5EF4-FFF2-40B4-BE49-F238E27FC236}">
                <a16:creationId xmlns:a16="http://schemas.microsoft.com/office/drawing/2014/main" id="{A39F38BC-7570-B45A-E4B7-A7903B423972}"/>
              </a:ext>
            </a:extLst>
          </p:cNvPr>
          <p:cNvSpPr/>
          <p:nvPr/>
        </p:nvSpPr>
        <p:spPr>
          <a:xfrm>
            <a:off x="3739736" y="4334220"/>
            <a:ext cx="1561540" cy="217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2" descr="Database Icon in Cheat Sheet icons">
            <a:extLst>
              <a:ext uri="{FF2B5EF4-FFF2-40B4-BE49-F238E27FC236}">
                <a16:creationId xmlns:a16="http://schemas.microsoft.com/office/drawing/2014/main" id="{B7CBE925-59E3-6740-B7E3-FB96539B1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7118" y="3925447"/>
            <a:ext cx="972902" cy="97290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Kubernetes In Layman's Terms. How Kubernetes is taking software… | by Lance  Ng | Better Programming">
            <a:extLst>
              <a:ext uri="{FF2B5EF4-FFF2-40B4-BE49-F238E27FC236}">
                <a16:creationId xmlns:a16="http://schemas.microsoft.com/office/drawing/2014/main" id="{7AE0E89B-2287-7645-9CAF-05F6473D01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0692" y="1738657"/>
            <a:ext cx="885524" cy="885524"/>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a:extLst>
              <a:ext uri="{FF2B5EF4-FFF2-40B4-BE49-F238E27FC236}">
                <a16:creationId xmlns:a16="http://schemas.microsoft.com/office/drawing/2014/main" id="{3FB4478A-8287-5331-467F-D4C3C0B5FBC2}"/>
              </a:ext>
            </a:extLst>
          </p:cNvPr>
          <p:cNvCxnSpPr>
            <a:cxnSpLocks/>
          </p:cNvCxnSpPr>
          <p:nvPr/>
        </p:nvCxnSpPr>
        <p:spPr>
          <a:xfrm flipV="1">
            <a:off x="8966824" y="2786458"/>
            <a:ext cx="0" cy="885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ECBC933-5A4D-5ECB-E494-AE419D33A047}"/>
              </a:ext>
            </a:extLst>
          </p:cNvPr>
          <p:cNvSpPr txBox="1"/>
          <p:nvPr/>
        </p:nvSpPr>
        <p:spPr>
          <a:xfrm>
            <a:off x="9014853" y="3126187"/>
            <a:ext cx="7714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Reading</a:t>
            </a:r>
          </a:p>
        </p:txBody>
      </p:sp>
      <p:sp>
        <p:nvSpPr>
          <p:cNvPr id="43" name="TextBox 42">
            <a:extLst>
              <a:ext uri="{FF2B5EF4-FFF2-40B4-BE49-F238E27FC236}">
                <a16:creationId xmlns:a16="http://schemas.microsoft.com/office/drawing/2014/main" id="{12E673B7-0B7F-E290-7AC2-D7AC042A8721}"/>
              </a:ext>
            </a:extLst>
          </p:cNvPr>
          <p:cNvSpPr txBox="1"/>
          <p:nvPr/>
        </p:nvSpPr>
        <p:spPr>
          <a:xfrm>
            <a:off x="8279186" y="1432116"/>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DB-pod-02</a:t>
            </a:r>
          </a:p>
        </p:txBody>
      </p:sp>
      <p:sp>
        <p:nvSpPr>
          <p:cNvPr id="44" name="TextBox 43">
            <a:extLst>
              <a:ext uri="{FF2B5EF4-FFF2-40B4-BE49-F238E27FC236}">
                <a16:creationId xmlns:a16="http://schemas.microsoft.com/office/drawing/2014/main" id="{AB8EDCF2-8484-0940-8C6C-BDB2A4E973D3}"/>
              </a:ext>
            </a:extLst>
          </p:cNvPr>
          <p:cNvSpPr txBox="1"/>
          <p:nvPr/>
        </p:nvSpPr>
        <p:spPr>
          <a:xfrm>
            <a:off x="6790072" y="3964011"/>
            <a:ext cx="9823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 Clone</a:t>
            </a:r>
          </a:p>
        </p:txBody>
      </p:sp>
      <p:sp>
        <p:nvSpPr>
          <p:cNvPr id="45" name="Arrow: Right 44">
            <a:extLst>
              <a:ext uri="{FF2B5EF4-FFF2-40B4-BE49-F238E27FC236}">
                <a16:creationId xmlns:a16="http://schemas.microsoft.com/office/drawing/2014/main" id="{FDFC9B59-9C5E-8F4D-1B76-C310EA9812A0}"/>
              </a:ext>
            </a:extLst>
          </p:cNvPr>
          <p:cNvSpPr/>
          <p:nvPr/>
        </p:nvSpPr>
        <p:spPr>
          <a:xfrm>
            <a:off x="6632963" y="4334220"/>
            <a:ext cx="1561540" cy="217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4B121BE9-FC97-541D-A369-E2702177DFF2}"/>
              </a:ext>
            </a:extLst>
          </p:cNvPr>
          <p:cNvSpPr txBox="1"/>
          <p:nvPr/>
        </p:nvSpPr>
        <p:spPr>
          <a:xfrm>
            <a:off x="2606719" y="1041880"/>
            <a:ext cx="8637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Master</a:t>
            </a:r>
          </a:p>
        </p:txBody>
      </p:sp>
      <p:sp>
        <p:nvSpPr>
          <p:cNvPr id="47" name="TextBox 46">
            <a:extLst>
              <a:ext uri="{FF2B5EF4-FFF2-40B4-BE49-F238E27FC236}">
                <a16:creationId xmlns:a16="http://schemas.microsoft.com/office/drawing/2014/main" id="{81583E20-564D-1FBF-D56E-5B2F52C04140}"/>
              </a:ext>
            </a:extLst>
          </p:cNvPr>
          <p:cNvSpPr txBox="1"/>
          <p:nvPr/>
        </p:nvSpPr>
        <p:spPr>
          <a:xfrm>
            <a:off x="5276655" y="1001705"/>
            <a:ext cx="10798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Worker-1</a:t>
            </a:r>
          </a:p>
        </p:txBody>
      </p:sp>
      <p:sp>
        <p:nvSpPr>
          <p:cNvPr id="48" name="TextBox 47">
            <a:extLst>
              <a:ext uri="{FF2B5EF4-FFF2-40B4-BE49-F238E27FC236}">
                <a16:creationId xmlns:a16="http://schemas.microsoft.com/office/drawing/2014/main" id="{ACA4A155-241B-B4ED-AC04-E6456A4A3FBD}"/>
              </a:ext>
            </a:extLst>
          </p:cNvPr>
          <p:cNvSpPr txBox="1"/>
          <p:nvPr/>
        </p:nvSpPr>
        <p:spPr>
          <a:xfrm>
            <a:off x="8126369" y="1011323"/>
            <a:ext cx="10798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Worker-2</a:t>
            </a:r>
          </a:p>
        </p:txBody>
      </p:sp>
      <p:pic>
        <p:nvPicPr>
          <p:cNvPr id="49" name="Picture 4" descr="Kubernetes Volumes: the definitive guide (Part 2) | by Abhishek Gupta |  ITNEXT">
            <a:extLst>
              <a:ext uri="{FF2B5EF4-FFF2-40B4-BE49-F238E27FC236}">
                <a16:creationId xmlns:a16="http://schemas.microsoft.com/office/drawing/2014/main" id="{7387122A-6709-F15B-D127-CEBB78C9C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6402" y="4920208"/>
            <a:ext cx="715727" cy="71572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BE7BB797-849C-DA0C-D28A-BA794D6C0C27}"/>
              </a:ext>
            </a:extLst>
          </p:cNvPr>
          <p:cNvSpPr txBox="1"/>
          <p:nvPr/>
        </p:nvSpPr>
        <p:spPr>
          <a:xfrm>
            <a:off x="2888912" y="5646991"/>
            <a:ext cx="4707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PV1</a:t>
            </a:r>
          </a:p>
        </p:txBody>
      </p:sp>
      <p:pic>
        <p:nvPicPr>
          <p:cNvPr id="51" name="Picture 4" descr="Kubernetes Volumes: the definitive guide (Part 2) | by Abhishek Gupta |  ITNEXT">
            <a:extLst>
              <a:ext uri="{FF2B5EF4-FFF2-40B4-BE49-F238E27FC236}">
                <a16:creationId xmlns:a16="http://schemas.microsoft.com/office/drawing/2014/main" id="{6F22BC66-2D56-6E75-E252-A5D276EB91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412" y="4931265"/>
            <a:ext cx="715727" cy="71572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4EFFEF2A-365D-70AD-FB50-F7D8D9267487}"/>
              </a:ext>
            </a:extLst>
          </p:cNvPr>
          <p:cNvSpPr txBox="1"/>
          <p:nvPr/>
        </p:nvSpPr>
        <p:spPr>
          <a:xfrm>
            <a:off x="5737659" y="5658048"/>
            <a:ext cx="4707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PV2</a:t>
            </a:r>
          </a:p>
        </p:txBody>
      </p:sp>
      <p:pic>
        <p:nvPicPr>
          <p:cNvPr id="53" name="Picture 4" descr="Kubernetes Volumes: the definitive guide (Part 2) | by Abhishek Gupta |  ITNEXT">
            <a:extLst>
              <a:ext uri="{FF2B5EF4-FFF2-40B4-BE49-F238E27FC236}">
                <a16:creationId xmlns:a16="http://schemas.microsoft.com/office/drawing/2014/main" id="{DE848E90-074E-2305-AE2F-5B9F002975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3784" y="4878188"/>
            <a:ext cx="715727" cy="715727"/>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CAD8B97C-3681-48AC-CF7D-503121B8F1DF}"/>
              </a:ext>
            </a:extLst>
          </p:cNvPr>
          <p:cNvSpPr txBox="1"/>
          <p:nvPr/>
        </p:nvSpPr>
        <p:spPr>
          <a:xfrm>
            <a:off x="8586294" y="5604971"/>
            <a:ext cx="4707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PV3</a:t>
            </a:r>
          </a:p>
        </p:txBody>
      </p:sp>
      <p:pic>
        <p:nvPicPr>
          <p:cNvPr id="9220" name="Picture 4" descr="Sync icon - Download on Iconfinder on Iconfinder">
            <a:extLst>
              <a:ext uri="{FF2B5EF4-FFF2-40B4-BE49-F238E27FC236}">
                <a16:creationId xmlns:a16="http://schemas.microsoft.com/office/drawing/2014/main" id="{1DF50E42-6A9F-E012-30C2-8D17E5F270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6869" y="4983656"/>
            <a:ext cx="726032" cy="72603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Sync icon - Download on Iconfinder on Iconfinder">
            <a:extLst>
              <a:ext uri="{FF2B5EF4-FFF2-40B4-BE49-F238E27FC236}">
                <a16:creationId xmlns:a16="http://schemas.microsoft.com/office/drawing/2014/main" id="{496CBF16-B707-BCEE-3884-82024D83F7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8473" y="4956153"/>
            <a:ext cx="726032" cy="726032"/>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FFE74970-1667-B830-583A-19319D4D06ED}"/>
              </a:ext>
            </a:extLst>
          </p:cNvPr>
          <p:cNvSpPr txBox="1"/>
          <p:nvPr/>
        </p:nvSpPr>
        <p:spPr>
          <a:xfrm>
            <a:off x="3621271" y="5548316"/>
            <a:ext cx="17362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Continuous Sync</a:t>
            </a:r>
          </a:p>
        </p:txBody>
      </p:sp>
      <p:sp>
        <p:nvSpPr>
          <p:cNvPr id="58" name="TextBox 57">
            <a:extLst>
              <a:ext uri="{FF2B5EF4-FFF2-40B4-BE49-F238E27FC236}">
                <a16:creationId xmlns:a16="http://schemas.microsoft.com/office/drawing/2014/main" id="{53D339A5-EB25-5797-E41C-A52A5C31E929}"/>
              </a:ext>
            </a:extLst>
          </p:cNvPr>
          <p:cNvSpPr txBox="1"/>
          <p:nvPr/>
        </p:nvSpPr>
        <p:spPr>
          <a:xfrm>
            <a:off x="6632963" y="5593915"/>
            <a:ext cx="17362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Continuous Sync</a:t>
            </a:r>
          </a:p>
        </p:txBody>
      </p:sp>
    </p:spTree>
    <p:extLst>
      <p:ext uri="{BB962C8B-B14F-4D97-AF65-F5344CB8AC3E}">
        <p14:creationId xmlns:p14="http://schemas.microsoft.com/office/powerpoint/2010/main" val="228818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ppt_w</p:attrName>
                                        </p:attrNameLst>
                                      </p:cBhvr>
                                      <p:tavLst>
                                        <p:tav tm="0">
                                          <p:val>
                                            <p:fltVal val="0"/>
                                          </p:val>
                                        </p:tav>
                                        <p:tav tm="100000">
                                          <p:val>
                                            <p:strVal val="#ppt_w"/>
                                          </p:val>
                                        </p:tav>
                                      </p:tavLst>
                                    </p:anim>
                                    <p:anim calcmode="lin" valueType="num">
                                      <p:cBhvr>
                                        <p:cTn id="33" dur="500" fill="hold"/>
                                        <p:tgtEl>
                                          <p:spTgt spid="25"/>
                                        </p:tgtEl>
                                        <p:attrNameLst>
                                          <p:attrName>ppt_h</p:attrName>
                                        </p:attrNameLst>
                                      </p:cBhvr>
                                      <p:tavLst>
                                        <p:tav tm="0">
                                          <p:val>
                                            <p:fltVal val="0"/>
                                          </p:val>
                                        </p:tav>
                                        <p:tav tm="100000">
                                          <p:val>
                                            <p:strVal val="#ppt_h"/>
                                          </p:val>
                                        </p:tav>
                                      </p:tavLst>
                                    </p:anim>
                                    <p:animEffect transition="in" filter="fade">
                                      <p:cBhvr>
                                        <p:cTn id="34" dur="500"/>
                                        <p:tgtEl>
                                          <p:spTgt spid="2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transition="in" filter="fade">
                                      <p:cBhvr>
                                        <p:cTn id="59" dur="500"/>
                                        <p:tgtEl>
                                          <p:spTgt spid="2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Effect transition="in" filter="fade">
                                      <p:cBhvr>
                                        <p:cTn id="69" dur="500"/>
                                        <p:tgtEl>
                                          <p:spTgt spid="31"/>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arn(outVertical)">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2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2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3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left)">
                                      <p:cBhvr>
                                        <p:cTn id="92" dur="500"/>
                                        <p:tgtEl>
                                          <p:spTgt spid="36"/>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left)">
                                      <p:cBhvr>
                                        <p:cTn id="98" dur="500"/>
                                        <p:tgtEl>
                                          <p:spTgt spid="37"/>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wipe(left)">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16" fill="hold" nodeType="clickEffect">
                                  <p:stCondLst>
                                    <p:cond delay="0"/>
                                  </p:stCondLst>
                                  <p:childTnLst>
                                    <p:set>
                                      <p:cBhvr>
                                        <p:cTn id="105" dur="1" fill="hold">
                                          <p:stCondLst>
                                            <p:cond delay="0"/>
                                          </p:stCondLst>
                                        </p:cTn>
                                        <p:tgtEl>
                                          <p:spTgt spid="39"/>
                                        </p:tgtEl>
                                        <p:attrNameLst>
                                          <p:attrName>style.visibility</p:attrName>
                                        </p:attrNameLst>
                                      </p:cBhvr>
                                      <p:to>
                                        <p:strVal val="visible"/>
                                      </p:to>
                                    </p:set>
                                    <p:anim calcmode="lin" valueType="num">
                                      <p:cBhvr>
                                        <p:cTn id="106" dur="500" fill="hold"/>
                                        <p:tgtEl>
                                          <p:spTgt spid="39"/>
                                        </p:tgtEl>
                                        <p:attrNameLst>
                                          <p:attrName>ppt_w</p:attrName>
                                        </p:attrNameLst>
                                      </p:cBhvr>
                                      <p:tavLst>
                                        <p:tav tm="0">
                                          <p:val>
                                            <p:fltVal val="0"/>
                                          </p:val>
                                        </p:tav>
                                        <p:tav tm="100000">
                                          <p:val>
                                            <p:strVal val="#ppt_w"/>
                                          </p:val>
                                        </p:tav>
                                      </p:tavLst>
                                    </p:anim>
                                    <p:anim calcmode="lin" valueType="num">
                                      <p:cBhvr>
                                        <p:cTn id="107" dur="500" fill="hold"/>
                                        <p:tgtEl>
                                          <p:spTgt spid="39"/>
                                        </p:tgtEl>
                                        <p:attrNameLst>
                                          <p:attrName>ppt_h</p:attrName>
                                        </p:attrNameLst>
                                      </p:cBhvr>
                                      <p:tavLst>
                                        <p:tav tm="0">
                                          <p:val>
                                            <p:fltVal val="0"/>
                                          </p:val>
                                        </p:tav>
                                        <p:tav tm="100000">
                                          <p:val>
                                            <p:strVal val="#ppt_h"/>
                                          </p:val>
                                        </p:tav>
                                      </p:tavLst>
                                    </p:anim>
                                    <p:animEffect transition="in" filter="fade">
                                      <p:cBhvr>
                                        <p:cTn id="108" dur="500"/>
                                        <p:tgtEl>
                                          <p:spTgt spid="39"/>
                                        </p:tgtEl>
                                      </p:cBhvr>
                                    </p:animEffect>
                                  </p:childTnLst>
                                </p:cTn>
                              </p:par>
                              <p:par>
                                <p:cTn id="109" presetID="53" presetClass="entr" presetSubtype="16" fill="hold"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p:cTn id="111" dur="500" fill="hold"/>
                                        <p:tgtEl>
                                          <p:spTgt spid="40"/>
                                        </p:tgtEl>
                                        <p:attrNameLst>
                                          <p:attrName>ppt_w</p:attrName>
                                        </p:attrNameLst>
                                      </p:cBhvr>
                                      <p:tavLst>
                                        <p:tav tm="0">
                                          <p:val>
                                            <p:fltVal val="0"/>
                                          </p:val>
                                        </p:tav>
                                        <p:tav tm="100000">
                                          <p:val>
                                            <p:strVal val="#ppt_w"/>
                                          </p:val>
                                        </p:tav>
                                      </p:tavLst>
                                    </p:anim>
                                    <p:anim calcmode="lin" valueType="num">
                                      <p:cBhvr>
                                        <p:cTn id="112" dur="500" fill="hold"/>
                                        <p:tgtEl>
                                          <p:spTgt spid="40"/>
                                        </p:tgtEl>
                                        <p:attrNameLst>
                                          <p:attrName>ppt_h</p:attrName>
                                        </p:attrNameLst>
                                      </p:cBhvr>
                                      <p:tavLst>
                                        <p:tav tm="0">
                                          <p:val>
                                            <p:fltVal val="0"/>
                                          </p:val>
                                        </p:tav>
                                        <p:tav tm="100000">
                                          <p:val>
                                            <p:strVal val="#ppt_h"/>
                                          </p:val>
                                        </p:tav>
                                      </p:tavLst>
                                    </p:anim>
                                    <p:animEffect transition="in" filter="fade">
                                      <p:cBhvr>
                                        <p:cTn id="113" dur="500"/>
                                        <p:tgtEl>
                                          <p:spTgt spid="40"/>
                                        </p:tgtEl>
                                      </p:cBhvr>
                                    </p:animEffect>
                                  </p:childTnLst>
                                </p:cTn>
                              </p:par>
                              <p:par>
                                <p:cTn id="114" presetID="53" presetClass="entr" presetSubtype="16"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 calcmode="lin" valueType="num">
                                      <p:cBhvr>
                                        <p:cTn id="116" dur="500" fill="hold"/>
                                        <p:tgtEl>
                                          <p:spTgt spid="41"/>
                                        </p:tgtEl>
                                        <p:attrNameLst>
                                          <p:attrName>ppt_w</p:attrName>
                                        </p:attrNameLst>
                                      </p:cBhvr>
                                      <p:tavLst>
                                        <p:tav tm="0">
                                          <p:val>
                                            <p:fltVal val="0"/>
                                          </p:val>
                                        </p:tav>
                                        <p:tav tm="100000">
                                          <p:val>
                                            <p:strVal val="#ppt_w"/>
                                          </p:val>
                                        </p:tav>
                                      </p:tavLst>
                                    </p:anim>
                                    <p:anim calcmode="lin" valueType="num">
                                      <p:cBhvr>
                                        <p:cTn id="117" dur="500" fill="hold"/>
                                        <p:tgtEl>
                                          <p:spTgt spid="41"/>
                                        </p:tgtEl>
                                        <p:attrNameLst>
                                          <p:attrName>ppt_h</p:attrName>
                                        </p:attrNameLst>
                                      </p:cBhvr>
                                      <p:tavLst>
                                        <p:tav tm="0">
                                          <p:val>
                                            <p:fltVal val="0"/>
                                          </p:val>
                                        </p:tav>
                                        <p:tav tm="100000">
                                          <p:val>
                                            <p:strVal val="#ppt_h"/>
                                          </p:val>
                                        </p:tav>
                                      </p:tavLst>
                                    </p:anim>
                                    <p:animEffect transition="in" filter="fade">
                                      <p:cBhvr>
                                        <p:cTn id="118" dur="500"/>
                                        <p:tgtEl>
                                          <p:spTgt spid="41"/>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 calcmode="lin" valueType="num">
                                      <p:cBhvr>
                                        <p:cTn id="121" dur="500" fill="hold"/>
                                        <p:tgtEl>
                                          <p:spTgt spid="42"/>
                                        </p:tgtEl>
                                        <p:attrNameLst>
                                          <p:attrName>ppt_w</p:attrName>
                                        </p:attrNameLst>
                                      </p:cBhvr>
                                      <p:tavLst>
                                        <p:tav tm="0">
                                          <p:val>
                                            <p:fltVal val="0"/>
                                          </p:val>
                                        </p:tav>
                                        <p:tav tm="100000">
                                          <p:val>
                                            <p:strVal val="#ppt_w"/>
                                          </p:val>
                                        </p:tav>
                                      </p:tavLst>
                                    </p:anim>
                                    <p:anim calcmode="lin" valueType="num">
                                      <p:cBhvr>
                                        <p:cTn id="122" dur="500" fill="hold"/>
                                        <p:tgtEl>
                                          <p:spTgt spid="42"/>
                                        </p:tgtEl>
                                        <p:attrNameLst>
                                          <p:attrName>ppt_h</p:attrName>
                                        </p:attrNameLst>
                                      </p:cBhvr>
                                      <p:tavLst>
                                        <p:tav tm="0">
                                          <p:val>
                                            <p:fltVal val="0"/>
                                          </p:val>
                                        </p:tav>
                                        <p:tav tm="100000">
                                          <p:val>
                                            <p:strVal val="#ppt_h"/>
                                          </p:val>
                                        </p:tav>
                                      </p:tavLst>
                                    </p:anim>
                                    <p:animEffect transition="in" filter="fade">
                                      <p:cBhvr>
                                        <p:cTn id="123" dur="500"/>
                                        <p:tgtEl>
                                          <p:spTgt spid="4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wipe(left)">
                                      <p:cBhvr>
                                        <p:cTn id="126" dur="500"/>
                                        <p:tgtEl>
                                          <p:spTgt spid="4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wipe(left)">
                                      <p:cBhvr>
                                        <p:cTn id="131" dur="500"/>
                                        <p:tgtEl>
                                          <p:spTgt spid="45"/>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wipe(left)">
                                      <p:cBhvr>
                                        <p:cTn id="134" dur="500"/>
                                        <p:tgtEl>
                                          <p:spTgt spid="44"/>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48"/>
                                        </p:tgtEl>
                                        <p:attrNameLst>
                                          <p:attrName>style.visibility</p:attrName>
                                        </p:attrNameLst>
                                      </p:cBhvr>
                                      <p:to>
                                        <p:strVal val="visible"/>
                                      </p:to>
                                    </p:set>
                                    <p:animEffect transition="in" filter="wipe(left)">
                                      <p:cBhvr>
                                        <p:cTn id="137" dur="500"/>
                                        <p:tgtEl>
                                          <p:spTgt spid="4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wipe(left)">
                                      <p:cBhvr>
                                        <p:cTn id="142" dur="500"/>
                                        <p:tgtEl>
                                          <p:spTgt spid="49"/>
                                        </p:tgtEl>
                                      </p:cBhvr>
                                    </p:animEffect>
                                  </p:childTnLst>
                                </p:cTn>
                              </p:par>
                              <p:par>
                                <p:cTn id="143" presetID="22" presetClass="entr" presetSubtype="8" fill="hold" nodeType="withEffect">
                                  <p:stCondLst>
                                    <p:cond delay="0"/>
                                  </p:stCondLst>
                                  <p:childTnLst>
                                    <p:set>
                                      <p:cBhvr>
                                        <p:cTn id="144" dur="1" fill="hold">
                                          <p:stCondLst>
                                            <p:cond delay="0"/>
                                          </p:stCondLst>
                                        </p:cTn>
                                        <p:tgtEl>
                                          <p:spTgt spid="51"/>
                                        </p:tgtEl>
                                        <p:attrNameLst>
                                          <p:attrName>style.visibility</p:attrName>
                                        </p:attrNameLst>
                                      </p:cBhvr>
                                      <p:to>
                                        <p:strVal val="visible"/>
                                      </p:to>
                                    </p:set>
                                    <p:animEffect transition="in" filter="wipe(left)">
                                      <p:cBhvr>
                                        <p:cTn id="145" dur="500"/>
                                        <p:tgtEl>
                                          <p:spTgt spid="51"/>
                                        </p:tgtEl>
                                      </p:cBhvr>
                                    </p:animEffect>
                                  </p:childTnLst>
                                </p:cTn>
                              </p:par>
                              <p:par>
                                <p:cTn id="146" presetID="22" presetClass="entr" presetSubtype="8" fill="hold" nodeType="withEffect">
                                  <p:stCondLst>
                                    <p:cond delay="0"/>
                                  </p:stCondLst>
                                  <p:childTnLst>
                                    <p:set>
                                      <p:cBhvr>
                                        <p:cTn id="147" dur="1" fill="hold">
                                          <p:stCondLst>
                                            <p:cond delay="0"/>
                                          </p:stCondLst>
                                        </p:cTn>
                                        <p:tgtEl>
                                          <p:spTgt spid="53"/>
                                        </p:tgtEl>
                                        <p:attrNameLst>
                                          <p:attrName>style.visibility</p:attrName>
                                        </p:attrNameLst>
                                      </p:cBhvr>
                                      <p:to>
                                        <p:strVal val="visible"/>
                                      </p:to>
                                    </p:set>
                                    <p:animEffect transition="in" filter="wipe(left)">
                                      <p:cBhvr>
                                        <p:cTn id="148" dur="500"/>
                                        <p:tgtEl>
                                          <p:spTgt spid="53"/>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wipe(left)">
                                      <p:cBhvr>
                                        <p:cTn id="151" dur="500"/>
                                        <p:tgtEl>
                                          <p:spTgt spid="38"/>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wipe(left)">
                                      <p:cBhvr>
                                        <p:cTn id="154" dur="500"/>
                                        <p:tgtEl>
                                          <p:spTgt spid="52"/>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54"/>
                                        </p:tgtEl>
                                        <p:attrNameLst>
                                          <p:attrName>style.visibility</p:attrName>
                                        </p:attrNameLst>
                                      </p:cBhvr>
                                      <p:to>
                                        <p:strVal val="visible"/>
                                      </p:to>
                                    </p:set>
                                    <p:animEffect transition="in" filter="wipe(left)">
                                      <p:cBhvr>
                                        <p:cTn id="157" dur="500"/>
                                        <p:tgtEl>
                                          <p:spTgt spid="5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9220"/>
                                        </p:tgtEl>
                                        <p:attrNameLst>
                                          <p:attrName>style.visibility</p:attrName>
                                        </p:attrNameLst>
                                      </p:cBhvr>
                                      <p:to>
                                        <p:strVal val="visible"/>
                                      </p:to>
                                    </p:set>
                                    <p:animEffect transition="in" filter="wipe(left)">
                                      <p:cBhvr>
                                        <p:cTn id="162" dur="500"/>
                                        <p:tgtEl>
                                          <p:spTgt spid="9220"/>
                                        </p:tgtEl>
                                      </p:cBhvr>
                                    </p:animEffect>
                                  </p:childTnLst>
                                </p:cTn>
                              </p:par>
                              <p:par>
                                <p:cTn id="163" presetID="22" presetClass="entr" presetSubtype="8" fill="hold" grpId="0" nodeType="withEffect">
                                  <p:stCondLst>
                                    <p:cond delay="0"/>
                                  </p:stCondLst>
                                  <p:childTnLst>
                                    <p:set>
                                      <p:cBhvr>
                                        <p:cTn id="164" dur="1" fill="hold">
                                          <p:stCondLst>
                                            <p:cond delay="0"/>
                                          </p:stCondLst>
                                        </p:cTn>
                                        <p:tgtEl>
                                          <p:spTgt spid="46"/>
                                        </p:tgtEl>
                                        <p:attrNameLst>
                                          <p:attrName>style.visibility</p:attrName>
                                        </p:attrNameLst>
                                      </p:cBhvr>
                                      <p:to>
                                        <p:strVal val="visible"/>
                                      </p:to>
                                    </p:set>
                                    <p:animEffect transition="in" filter="wipe(left)">
                                      <p:cBhvr>
                                        <p:cTn id="165" dur="500"/>
                                        <p:tgtEl>
                                          <p:spTgt spid="46"/>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wipe(left)">
                                      <p:cBhvr>
                                        <p:cTn id="170" dur="500"/>
                                        <p:tgtEl>
                                          <p:spTgt spid="56"/>
                                        </p:tgtEl>
                                      </p:cBhvr>
                                    </p:animEffect>
                                  </p:childTnLst>
                                </p:cTn>
                              </p:par>
                              <p:par>
                                <p:cTn id="171" presetID="22" presetClass="entr" presetSubtype="8" fill="hold" grpId="0" nodeType="withEffect">
                                  <p:stCondLst>
                                    <p:cond delay="0"/>
                                  </p:stCondLst>
                                  <p:childTnLst>
                                    <p:set>
                                      <p:cBhvr>
                                        <p:cTn id="172" dur="1" fill="hold">
                                          <p:stCondLst>
                                            <p:cond delay="0"/>
                                          </p:stCondLst>
                                        </p:cTn>
                                        <p:tgtEl>
                                          <p:spTgt spid="58"/>
                                        </p:tgtEl>
                                        <p:attrNameLst>
                                          <p:attrName>style.visibility</p:attrName>
                                        </p:attrNameLst>
                                      </p:cBhvr>
                                      <p:to>
                                        <p:strVal val="visible"/>
                                      </p:to>
                                    </p:set>
                                    <p:animEffect transition="in" filter="wipe(left)">
                                      <p:cBhvr>
                                        <p:cTn id="17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30" grpId="0"/>
      <p:bldP spid="30" grpId="1"/>
      <p:bldP spid="31" grpId="0"/>
      <p:bldP spid="23" grpId="0"/>
      <p:bldP spid="33" grpId="0"/>
      <p:bldP spid="24" grpId="0" animBg="1"/>
      <p:bldP spid="24" grpId="1" animBg="1"/>
      <p:bldP spid="35" grpId="0"/>
      <p:bldP spid="36" grpId="0" animBg="1"/>
      <p:bldP spid="42" grpId="0"/>
      <p:bldP spid="43" grpId="0"/>
      <p:bldP spid="44" grpId="0"/>
      <p:bldP spid="45" grpId="0" animBg="1"/>
      <p:bldP spid="37" grpId="0"/>
      <p:bldP spid="47" grpId="0"/>
      <p:bldP spid="48" grpId="0"/>
      <p:bldP spid="38" grpId="0"/>
      <p:bldP spid="52" grpId="0"/>
      <p:bldP spid="54" grpId="0"/>
      <p:bldP spid="46" grpId="0"/>
      <p:bldP spid="5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StatefulSet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F03BD5-3875-E6F5-68ED-1F2235633698}"/>
              </a:ext>
            </a:extLst>
          </p:cNvPr>
          <p:cNvSpPr txBox="1"/>
          <p:nvPr/>
        </p:nvSpPr>
        <p:spPr>
          <a:xfrm>
            <a:off x="224226" y="1277219"/>
            <a:ext cx="674724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Stateful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StatefulSets have individual service names so that even if pod restarts, the new pod can be accesses the same old service name</a:t>
            </a:r>
          </a:p>
        </p:txBody>
      </p:sp>
      <p:pic>
        <p:nvPicPr>
          <p:cNvPr id="8" name="Picture 2" descr="Kubernetes In Layman's Terms. How Kubernetes is taking software… | by Lance  Ng | Better Programming">
            <a:extLst>
              <a:ext uri="{FF2B5EF4-FFF2-40B4-BE49-F238E27FC236}">
                <a16:creationId xmlns:a16="http://schemas.microsoft.com/office/drawing/2014/main" id="{2825A13C-EA43-EEB3-77C8-E7EDD1958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242" y="286526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ow to expose more than 5 ports for a LoadBalancer k8s service in GCP | by  George Tseres | Medium">
            <a:extLst>
              <a:ext uri="{FF2B5EF4-FFF2-40B4-BE49-F238E27FC236}">
                <a16:creationId xmlns:a16="http://schemas.microsoft.com/office/drawing/2014/main" id="{4CE81955-F381-DD9A-3B39-F3212AF62A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7537" y="1767898"/>
            <a:ext cx="738115" cy="7154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Kubernetes In Layman's Terms. How Kubernetes is taking software… | by Lance  Ng | Better Programming">
            <a:extLst>
              <a:ext uri="{FF2B5EF4-FFF2-40B4-BE49-F238E27FC236}">
                <a16:creationId xmlns:a16="http://schemas.microsoft.com/office/drawing/2014/main" id="{15AC2865-D01B-F812-25BA-EC17AB8A4A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2881" y="283060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Kubernetes In Layman's Terms. How Kubernetes is taking software… | by Lance  Ng | Better Programming">
            <a:extLst>
              <a:ext uri="{FF2B5EF4-FFF2-40B4-BE49-F238E27FC236}">
                <a16:creationId xmlns:a16="http://schemas.microsoft.com/office/drawing/2014/main" id="{90EA2B69-FEAD-5652-C71F-57714B885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5248" y="2833262"/>
            <a:ext cx="566678" cy="56667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or: Elbow 14">
            <a:extLst>
              <a:ext uri="{FF2B5EF4-FFF2-40B4-BE49-F238E27FC236}">
                <a16:creationId xmlns:a16="http://schemas.microsoft.com/office/drawing/2014/main" id="{DC2EA849-A892-040C-8809-2D2CD23B2FCE}"/>
              </a:ext>
            </a:extLst>
          </p:cNvPr>
          <p:cNvCxnSpPr>
            <a:stCxn id="9" idx="1"/>
            <a:endCxn id="8" idx="0"/>
          </p:cNvCxnSpPr>
          <p:nvPr/>
        </p:nvCxnSpPr>
        <p:spPr>
          <a:xfrm rot="10800000" flipV="1">
            <a:off x="7709581" y="2125625"/>
            <a:ext cx="597956" cy="739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B133B93-183C-785F-23C4-C2F5E0DB52EE}"/>
              </a:ext>
            </a:extLst>
          </p:cNvPr>
          <p:cNvCxnSpPr>
            <a:stCxn id="9" idx="3"/>
            <a:endCxn id="14" idx="0"/>
          </p:cNvCxnSpPr>
          <p:nvPr/>
        </p:nvCxnSpPr>
        <p:spPr>
          <a:xfrm>
            <a:off x="9045652" y="2125625"/>
            <a:ext cx="562935" cy="7076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B763141F-4556-5472-A0A1-071F0CC1C333}"/>
              </a:ext>
            </a:extLst>
          </p:cNvPr>
          <p:cNvCxnSpPr>
            <a:cxnSpLocks/>
            <a:stCxn id="9" idx="2"/>
            <a:endCxn id="13" idx="0"/>
          </p:cNvCxnSpPr>
          <p:nvPr/>
        </p:nvCxnSpPr>
        <p:spPr>
          <a:xfrm rot="16200000" flipH="1">
            <a:off x="8507780" y="2652166"/>
            <a:ext cx="347255" cy="9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CB3E251-29F4-AE46-67B9-25B534688E48}"/>
              </a:ext>
            </a:extLst>
          </p:cNvPr>
          <p:cNvSpPr txBox="1"/>
          <p:nvPr/>
        </p:nvSpPr>
        <p:spPr>
          <a:xfrm>
            <a:off x="6804557" y="3443173"/>
            <a:ext cx="8771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a:t>
            </a:r>
          </a:p>
        </p:txBody>
      </p:sp>
      <p:sp>
        <p:nvSpPr>
          <p:cNvPr id="19" name="TextBox 18">
            <a:extLst>
              <a:ext uri="{FF2B5EF4-FFF2-40B4-BE49-F238E27FC236}">
                <a16:creationId xmlns:a16="http://schemas.microsoft.com/office/drawing/2014/main" id="{1C5ED894-AE30-F9C1-C978-5DC291E1D40D}"/>
              </a:ext>
            </a:extLst>
          </p:cNvPr>
          <p:cNvSpPr txBox="1"/>
          <p:nvPr/>
        </p:nvSpPr>
        <p:spPr>
          <a:xfrm>
            <a:off x="8062282" y="3441168"/>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DB-pod-01</a:t>
            </a:r>
          </a:p>
        </p:txBody>
      </p:sp>
      <p:sp>
        <p:nvSpPr>
          <p:cNvPr id="20" name="TextBox 19">
            <a:extLst>
              <a:ext uri="{FF2B5EF4-FFF2-40B4-BE49-F238E27FC236}">
                <a16:creationId xmlns:a16="http://schemas.microsoft.com/office/drawing/2014/main" id="{1627C1F1-41E9-54AA-D3DB-C083A6CDF3F1}"/>
              </a:ext>
            </a:extLst>
          </p:cNvPr>
          <p:cNvSpPr txBox="1"/>
          <p:nvPr/>
        </p:nvSpPr>
        <p:spPr>
          <a:xfrm>
            <a:off x="9264190" y="3451886"/>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DB-pod-02</a:t>
            </a:r>
          </a:p>
        </p:txBody>
      </p:sp>
      <p:pic>
        <p:nvPicPr>
          <p:cNvPr id="22" name="Picture 2" descr="How to expose more than 5 ports for a LoadBalancer k8s service in GCP | by  George Tseres | Medium">
            <a:extLst>
              <a:ext uri="{FF2B5EF4-FFF2-40B4-BE49-F238E27FC236}">
                <a16:creationId xmlns:a16="http://schemas.microsoft.com/office/drawing/2014/main" id="{066E7045-20CD-6499-D9FC-4FF5C89064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8869" y="3805240"/>
            <a:ext cx="641424" cy="62173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ow to expose more than 5 ports for a LoadBalancer k8s service in GCP | by  George Tseres | Medium">
            <a:extLst>
              <a:ext uri="{FF2B5EF4-FFF2-40B4-BE49-F238E27FC236}">
                <a16:creationId xmlns:a16="http://schemas.microsoft.com/office/drawing/2014/main" id="{3D9B8A17-96F6-FCE1-1C48-94E938421E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9393" y="3805240"/>
            <a:ext cx="641424" cy="62173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ow to expose more than 5 ports for a LoadBalancer k8s service in GCP | by  George Tseres | Medium">
            <a:extLst>
              <a:ext uri="{FF2B5EF4-FFF2-40B4-BE49-F238E27FC236}">
                <a16:creationId xmlns:a16="http://schemas.microsoft.com/office/drawing/2014/main" id="{63405EF6-922A-7E3E-E714-812608AB1A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7875" y="3803164"/>
            <a:ext cx="641424" cy="6217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85C2E4-B030-457C-F764-E62DE0A23F52}"/>
              </a:ext>
            </a:extLst>
          </p:cNvPr>
          <p:cNvSpPr txBox="1"/>
          <p:nvPr/>
        </p:nvSpPr>
        <p:spPr>
          <a:xfrm>
            <a:off x="6650961" y="4413924"/>
            <a:ext cx="128195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Mysql-pod-0.svc2</a:t>
            </a:r>
          </a:p>
        </p:txBody>
      </p:sp>
      <p:sp>
        <p:nvSpPr>
          <p:cNvPr id="25" name="TextBox 24">
            <a:extLst>
              <a:ext uri="{FF2B5EF4-FFF2-40B4-BE49-F238E27FC236}">
                <a16:creationId xmlns:a16="http://schemas.microsoft.com/office/drawing/2014/main" id="{5522A19B-DB0E-5F70-F3A8-D58DA8250AB1}"/>
              </a:ext>
            </a:extLst>
          </p:cNvPr>
          <p:cNvSpPr txBox="1"/>
          <p:nvPr/>
        </p:nvSpPr>
        <p:spPr>
          <a:xfrm>
            <a:off x="8022988" y="4441110"/>
            <a:ext cx="128195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Mysql-pod-1.svc2</a:t>
            </a:r>
          </a:p>
        </p:txBody>
      </p:sp>
      <p:sp>
        <p:nvSpPr>
          <p:cNvPr id="26" name="TextBox 25">
            <a:extLst>
              <a:ext uri="{FF2B5EF4-FFF2-40B4-BE49-F238E27FC236}">
                <a16:creationId xmlns:a16="http://schemas.microsoft.com/office/drawing/2014/main" id="{651154D1-34EE-0AD4-F1D6-A58A40713C23}"/>
              </a:ext>
            </a:extLst>
          </p:cNvPr>
          <p:cNvSpPr txBox="1"/>
          <p:nvPr/>
        </p:nvSpPr>
        <p:spPr>
          <a:xfrm>
            <a:off x="9250949" y="4433003"/>
            <a:ext cx="128195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Mysql-pod-2.svc2</a:t>
            </a:r>
          </a:p>
        </p:txBody>
      </p:sp>
      <p:sp>
        <p:nvSpPr>
          <p:cNvPr id="27" name="TextBox 26">
            <a:extLst>
              <a:ext uri="{FF2B5EF4-FFF2-40B4-BE49-F238E27FC236}">
                <a16:creationId xmlns:a16="http://schemas.microsoft.com/office/drawing/2014/main" id="{88B4DD61-2438-05A2-A863-0BCB649E1EB7}"/>
              </a:ext>
            </a:extLst>
          </p:cNvPr>
          <p:cNvSpPr txBox="1"/>
          <p:nvPr/>
        </p:nvSpPr>
        <p:spPr>
          <a:xfrm>
            <a:off x="8482799" y="1420349"/>
            <a:ext cx="45461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svc1</a:t>
            </a:r>
          </a:p>
        </p:txBody>
      </p:sp>
    </p:spTree>
    <p:extLst>
      <p:ext uri="{BB962C8B-B14F-4D97-AF65-F5344CB8AC3E}">
        <p14:creationId xmlns:p14="http://schemas.microsoft.com/office/powerpoint/2010/main" val="251766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par>
                                <p:cTn id="23" presetID="22" presetClass="entr" presetSubtype="1"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par>
                                <p:cTn id="35" presetID="22" presetClass="entr" presetSubtype="1"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par>
                                <p:cTn id="38" presetID="22" presetClass="entr" presetSubtype="1"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up)">
                                      <p:cBhvr>
                                        <p:cTn id="40" dur="500"/>
                                        <p:tgtEl>
                                          <p:spTgt spid="23"/>
                                        </p:tgtEl>
                                      </p:cBhvr>
                                    </p:animEffect>
                                  </p:childTnLst>
                                </p:cTn>
                              </p:par>
                              <p:par>
                                <p:cTn id="41" presetID="22" presetClass="entr" presetSubtype="1"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up)">
                                      <p:cBhvr>
                                        <p:cTn id="43" dur="500"/>
                                        <p:tgtEl>
                                          <p:spTgt spid="24"/>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up)">
                                      <p:cBhvr>
                                        <p:cTn id="46" dur="500"/>
                                        <p:tgtEl>
                                          <p:spTgt spid="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up)">
                                      <p:cBhvr>
                                        <p:cTn id="52" dur="500"/>
                                        <p:tgtEl>
                                          <p:spTgt spid="2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up)">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3" grpId="0"/>
      <p:bldP spid="25" grpId="0"/>
      <p:bldP spid="26" grpId="0"/>
      <p:bldP spid="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err="1">
                <a:solidFill>
                  <a:srgbClr val="002060"/>
                </a:solidFill>
              </a:rPr>
              <a:t>Mysql</a:t>
            </a:r>
            <a:r>
              <a:rPr lang="en-IN" b="1" dirty="0">
                <a:solidFill>
                  <a:srgbClr val="002060"/>
                </a:solidFill>
              </a:rPr>
              <a:t> Kubernetes Operator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42" name="Picture 2" descr="Contains a detailed diagram of the MySQL Operator for Kubernetes">
            <a:extLst>
              <a:ext uri="{FF2B5EF4-FFF2-40B4-BE49-F238E27FC236}">
                <a16:creationId xmlns:a16="http://schemas.microsoft.com/office/drawing/2014/main" id="{48963B1A-7B93-6C0F-87BC-4F57BB58E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9341" y="1146093"/>
            <a:ext cx="4985886" cy="48121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0B33BD4-E1AE-51AC-79A2-AF144E4DF1C0}"/>
              </a:ext>
            </a:extLst>
          </p:cNvPr>
          <p:cNvSpPr txBox="1"/>
          <p:nvPr/>
        </p:nvSpPr>
        <p:spPr>
          <a:xfrm>
            <a:off x="661737" y="6066784"/>
            <a:ext cx="609760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https://www.youtube.com/watch?v=Vf6lTP3mUO4</a:t>
            </a:r>
          </a:p>
        </p:txBody>
      </p:sp>
      <p:sp>
        <p:nvSpPr>
          <p:cNvPr id="13" name="TextBox 12">
            <a:extLst>
              <a:ext uri="{FF2B5EF4-FFF2-40B4-BE49-F238E27FC236}">
                <a16:creationId xmlns:a16="http://schemas.microsoft.com/office/drawing/2014/main" id="{391BC67A-BEA2-E638-3065-8BBD13FBEFE6}"/>
              </a:ext>
            </a:extLst>
          </p:cNvPr>
          <p:cNvSpPr txBox="1"/>
          <p:nvPr/>
        </p:nvSpPr>
        <p:spPr>
          <a:xfrm>
            <a:off x="121586" y="4480201"/>
            <a:ext cx="471992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https://dev.mysql.com/doc/mysql-operator/en/mysql-operator-introduction.html</a:t>
            </a:r>
          </a:p>
        </p:txBody>
      </p:sp>
      <p:sp>
        <p:nvSpPr>
          <p:cNvPr id="3" name="TextBox 2">
            <a:extLst>
              <a:ext uri="{FF2B5EF4-FFF2-40B4-BE49-F238E27FC236}">
                <a16:creationId xmlns:a16="http://schemas.microsoft.com/office/drawing/2014/main" id="{78FB27D4-AE4D-9E29-A470-B2338B839C3C}"/>
              </a:ext>
            </a:extLst>
          </p:cNvPr>
          <p:cNvSpPr txBox="1"/>
          <p:nvPr/>
        </p:nvSpPr>
        <p:spPr>
          <a:xfrm>
            <a:off x="121586" y="1199521"/>
            <a:ext cx="6488764"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These operators are build using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ED7D31"/>
                </a:solidFill>
                <a:effectLst/>
                <a:uLnTx/>
                <a:uFillTx/>
                <a:latin typeface="Calibri" panose="020F0502020204030204"/>
                <a:ea typeface="+mn-ea"/>
                <a:cs typeface="+mn-cs"/>
              </a:rPr>
              <a:t>Custom Resource Definitions (CRDs)</a:t>
            </a:r>
            <a:endParaRPr kumimoji="0" lang="en-IN" sz="3200" b="1"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371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Resource Management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FE3F33C-5542-60AD-D9F4-8A2CB2179899}"/>
              </a:ext>
            </a:extLst>
          </p:cNvPr>
          <p:cNvSpPr/>
          <p:nvPr/>
        </p:nvSpPr>
        <p:spPr>
          <a:xfrm>
            <a:off x="1769111" y="1068374"/>
            <a:ext cx="2298700" cy="2730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507B64D-0167-7846-A5CB-83DEE56EB29D}"/>
              </a:ext>
            </a:extLst>
          </p:cNvPr>
          <p:cNvSpPr/>
          <p:nvPr/>
        </p:nvSpPr>
        <p:spPr>
          <a:xfrm>
            <a:off x="2075221" y="2447011"/>
            <a:ext cx="1616075" cy="10882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77C394-AD4E-8D29-ABAC-FA7C3BFA75F0}"/>
              </a:ext>
            </a:extLst>
          </p:cNvPr>
          <p:cNvSpPr txBox="1"/>
          <p:nvPr/>
        </p:nvSpPr>
        <p:spPr>
          <a:xfrm>
            <a:off x="2244466" y="2494733"/>
            <a:ext cx="1373389"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Requests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100Mb 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0.5 CPU</a:t>
            </a:r>
          </a:p>
        </p:txBody>
      </p:sp>
      <p:sp>
        <p:nvSpPr>
          <p:cNvPr id="13" name="TextBox 12">
            <a:extLst>
              <a:ext uri="{FF2B5EF4-FFF2-40B4-BE49-F238E27FC236}">
                <a16:creationId xmlns:a16="http://schemas.microsoft.com/office/drawing/2014/main" id="{63A8D020-67CF-4824-62FC-5C4FED99F13C}"/>
              </a:ext>
            </a:extLst>
          </p:cNvPr>
          <p:cNvSpPr txBox="1"/>
          <p:nvPr/>
        </p:nvSpPr>
        <p:spPr>
          <a:xfrm>
            <a:off x="2244466" y="1179329"/>
            <a:ext cx="1373389"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Limit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150Mb 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1.0 CPU</a:t>
            </a:r>
          </a:p>
        </p:txBody>
      </p:sp>
      <p:pic>
        <p:nvPicPr>
          <p:cNvPr id="7" name="Picture 6">
            <a:extLst>
              <a:ext uri="{FF2B5EF4-FFF2-40B4-BE49-F238E27FC236}">
                <a16:creationId xmlns:a16="http://schemas.microsoft.com/office/drawing/2014/main" id="{65ECE259-A298-A8F3-BC08-D2C6F66B6A7D}"/>
              </a:ext>
            </a:extLst>
          </p:cNvPr>
          <p:cNvPicPr>
            <a:picLocks noChangeAspect="1"/>
          </p:cNvPicPr>
          <p:nvPr/>
        </p:nvPicPr>
        <p:blipFill>
          <a:blip r:embed="rId4"/>
          <a:stretch>
            <a:fillRect/>
          </a:stretch>
        </p:blipFill>
        <p:spPr>
          <a:xfrm>
            <a:off x="6219190" y="361756"/>
            <a:ext cx="5977215" cy="6496244"/>
          </a:xfrm>
          <a:prstGeom prst="rect">
            <a:avLst/>
          </a:prstGeom>
        </p:spPr>
      </p:pic>
      <p:sp>
        <p:nvSpPr>
          <p:cNvPr id="15" name="TextBox 14">
            <a:extLst>
              <a:ext uri="{FF2B5EF4-FFF2-40B4-BE49-F238E27FC236}">
                <a16:creationId xmlns:a16="http://schemas.microsoft.com/office/drawing/2014/main" id="{5D82A56C-1809-9C9B-53AC-B20EBCB04966}"/>
              </a:ext>
            </a:extLst>
          </p:cNvPr>
          <p:cNvSpPr txBox="1"/>
          <p:nvPr/>
        </p:nvSpPr>
        <p:spPr>
          <a:xfrm>
            <a:off x="467553" y="4025544"/>
            <a:ext cx="5128743"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CPU is compressible resource, if pod starts hitting CPU limits Kubernetes will start to throttle container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i.e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CPU will be artificially restricted, making app performance worse, but it wont be terminated or evicted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Memory is not compressible resource, if pod starts to use more memory it will be terminated immediately</a:t>
            </a:r>
          </a:p>
        </p:txBody>
      </p:sp>
    </p:spTree>
    <p:extLst>
      <p:ext uri="{BB962C8B-B14F-4D97-AF65-F5344CB8AC3E}">
        <p14:creationId xmlns:p14="http://schemas.microsoft.com/office/powerpoint/2010/main" val="409459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p:bldP spid="13"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Resource Management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7E6EBB0-D942-A5F6-9CEA-B2DF5A43674C}"/>
              </a:ext>
            </a:extLst>
          </p:cNvPr>
          <p:cNvPicPr>
            <a:picLocks noChangeAspect="1"/>
          </p:cNvPicPr>
          <p:nvPr/>
        </p:nvPicPr>
        <p:blipFill>
          <a:blip r:embed="rId4"/>
          <a:stretch>
            <a:fillRect/>
          </a:stretch>
        </p:blipFill>
        <p:spPr>
          <a:xfrm>
            <a:off x="828040" y="1685697"/>
            <a:ext cx="2602412" cy="2399829"/>
          </a:xfrm>
          <a:prstGeom prst="rect">
            <a:avLst/>
          </a:prstGeom>
        </p:spPr>
      </p:pic>
      <p:sp>
        <p:nvSpPr>
          <p:cNvPr id="16" name="TextBox 15">
            <a:extLst>
              <a:ext uri="{FF2B5EF4-FFF2-40B4-BE49-F238E27FC236}">
                <a16:creationId xmlns:a16="http://schemas.microsoft.com/office/drawing/2014/main" id="{22F4552F-4EE3-362D-E3E7-9760E315D0B0}"/>
              </a:ext>
            </a:extLst>
          </p:cNvPr>
          <p:cNvSpPr txBox="1"/>
          <p:nvPr/>
        </p:nvSpPr>
        <p:spPr>
          <a:xfrm>
            <a:off x="701262" y="1164309"/>
            <a:ext cx="31222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Resource Quota for namespace</a:t>
            </a:r>
          </a:p>
        </p:txBody>
      </p:sp>
      <p:pic>
        <p:nvPicPr>
          <p:cNvPr id="18" name="Picture 17">
            <a:extLst>
              <a:ext uri="{FF2B5EF4-FFF2-40B4-BE49-F238E27FC236}">
                <a16:creationId xmlns:a16="http://schemas.microsoft.com/office/drawing/2014/main" id="{59334AF6-25EB-E3EE-2FC0-04AE760A39DE}"/>
              </a:ext>
            </a:extLst>
          </p:cNvPr>
          <p:cNvPicPr>
            <a:picLocks noChangeAspect="1"/>
          </p:cNvPicPr>
          <p:nvPr/>
        </p:nvPicPr>
        <p:blipFill>
          <a:blip r:embed="rId5"/>
          <a:stretch>
            <a:fillRect/>
          </a:stretch>
        </p:blipFill>
        <p:spPr>
          <a:xfrm>
            <a:off x="9064256" y="1040554"/>
            <a:ext cx="2426482" cy="4635464"/>
          </a:xfrm>
          <a:prstGeom prst="rect">
            <a:avLst/>
          </a:prstGeom>
        </p:spPr>
      </p:pic>
      <p:sp>
        <p:nvSpPr>
          <p:cNvPr id="20" name="TextBox 19">
            <a:extLst>
              <a:ext uri="{FF2B5EF4-FFF2-40B4-BE49-F238E27FC236}">
                <a16:creationId xmlns:a16="http://schemas.microsoft.com/office/drawing/2014/main" id="{AA75BEE7-1BCA-68EA-6CBC-C20AA9A5EF06}"/>
              </a:ext>
            </a:extLst>
          </p:cNvPr>
          <p:cNvSpPr txBox="1"/>
          <p:nvPr/>
        </p:nvSpPr>
        <p:spPr>
          <a:xfrm>
            <a:off x="5583286" y="2767638"/>
            <a:ext cx="34417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Any containers that does not have the default value  will be assigned these values </a:t>
            </a:r>
          </a:p>
        </p:txBody>
      </p:sp>
      <p:sp>
        <p:nvSpPr>
          <p:cNvPr id="22" name="TextBox 21">
            <a:extLst>
              <a:ext uri="{FF2B5EF4-FFF2-40B4-BE49-F238E27FC236}">
                <a16:creationId xmlns:a16="http://schemas.microsoft.com/office/drawing/2014/main" id="{2CCD1529-A336-B3B7-B649-9E8C843E4085}"/>
              </a:ext>
            </a:extLst>
          </p:cNvPr>
          <p:cNvSpPr txBox="1"/>
          <p:nvPr/>
        </p:nvSpPr>
        <p:spPr>
          <a:xfrm>
            <a:off x="5583286" y="3346862"/>
            <a:ext cx="3265104"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Any containers that does not have the default requests value  will be assigned these values </a:t>
            </a:r>
          </a:p>
        </p:txBody>
      </p:sp>
      <p:sp>
        <p:nvSpPr>
          <p:cNvPr id="23" name="TextBox 22">
            <a:extLst>
              <a:ext uri="{FF2B5EF4-FFF2-40B4-BE49-F238E27FC236}">
                <a16:creationId xmlns:a16="http://schemas.microsoft.com/office/drawing/2014/main" id="{B605240F-1345-72F1-179D-F2344A1F9D63}"/>
              </a:ext>
            </a:extLst>
          </p:cNvPr>
          <p:cNvSpPr txBox="1"/>
          <p:nvPr/>
        </p:nvSpPr>
        <p:spPr>
          <a:xfrm>
            <a:off x="5622557" y="4187037"/>
            <a:ext cx="34417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Max a container can set in the namespace</a:t>
            </a:r>
          </a:p>
        </p:txBody>
      </p:sp>
      <p:sp>
        <p:nvSpPr>
          <p:cNvPr id="24" name="TextBox 23">
            <a:extLst>
              <a:ext uri="{FF2B5EF4-FFF2-40B4-BE49-F238E27FC236}">
                <a16:creationId xmlns:a16="http://schemas.microsoft.com/office/drawing/2014/main" id="{E5E617FA-66A1-A27F-D8AE-25A806FD3CF2}"/>
              </a:ext>
            </a:extLst>
          </p:cNvPr>
          <p:cNvSpPr txBox="1"/>
          <p:nvPr/>
        </p:nvSpPr>
        <p:spPr>
          <a:xfrm>
            <a:off x="5622557" y="5023244"/>
            <a:ext cx="352024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Min a container can set in the namespace</a:t>
            </a:r>
          </a:p>
        </p:txBody>
      </p:sp>
      <p:sp>
        <p:nvSpPr>
          <p:cNvPr id="25" name="TextBox 24">
            <a:extLst>
              <a:ext uri="{FF2B5EF4-FFF2-40B4-BE49-F238E27FC236}">
                <a16:creationId xmlns:a16="http://schemas.microsoft.com/office/drawing/2014/main" id="{B772A844-652B-86C0-C420-8423BC1355DD}"/>
              </a:ext>
            </a:extLst>
          </p:cNvPr>
          <p:cNvSpPr txBox="1"/>
          <p:nvPr/>
        </p:nvSpPr>
        <p:spPr>
          <a:xfrm>
            <a:off x="5583286" y="4452200"/>
            <a:ext cx="352024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If Max section is set and default section is not set then default value becomes the max value</a:t>
            </a:r>
          </a:p>
        </p:txBody>
      </p:sp>
      <p:sp>
        <p:nvSpPr>
          <p:cNvPr id="15" name="TextBox 14">
            <a:extLst>
              <a:ext uri="{FF2B5EF4-FFF2-40B4-BE49-F238E27FC236}">
                <a16:creationId xmlns:a16="http://schemas.microsoft.com/office/drawing/2014/main" id="{CE30C377-122F-5979-80E9-883AE37290AC}"/>
              </a:ext>
            </a:extLst>
          </p:cNvPr>
          <p:cNvSpPr txBox="1"/>
          <p:nvPr/>
        </p:nvSpPr>
        <p:spPr>
          <a:xfrm>
            <a:off x="552501" y="4347465"/>
            <a:ext cx="4057600"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Kubernetes scheduler uses round robin for scheduling while checking for requested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 overcommitment state, Kubernetes will look for resources that are using more resources than they requested and terminate based on priority</a:t>
            </a:r>
          </a:p>
        </p:txBody>
      </p:sp>
      <p:sp>
        <p:nvSpPr>
          <p:cNvPr id="17" name="TextBox 16">
            <a:extLst>
              <a:ext uri="{FF2B5EF4-FFF2-40B4-BE49-F238E27FC236}">
                <a16:creationId xmlns:a16="http://schemas.microsoft.com/office/drawing/2014/main" id="{FAAA96C9-0C93-A7E1-D2DF-D9955A458CFA}"/>
              </a:ext>
            </a:extLst>
          </p:cNvPr>
          <p:cNvSpPr txBox="1"/>
          <p:nvPr/>
        </p:nvSpPr>
        <p:spPr>
          <a:xfrm>
            <a:off x="828040" y="6153150"/>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https://kubernetes.io/docs/concepts/policy/resource-quotas/</a:t>
            </a:r>
          </a:p>
        </p:txBody>
      </p:sp>
    </p:spTree>
    <p:extLst>
      <p:ext uri="{BB962C8B-B14F-4D97-AF65-F5344CB8AC3E}">
        <p14:creationId xmlns:p14="http://schemas.microsoft.com/office/powerpoint/2010/main" val="327431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2" grpId="0"/>
      <p:bldP spid="23" grpId="0"/>
      <p:bldP spid="24" grpId="0"/>
      <p:bldP spid="25" grpId="0"/>
      <p:bldP spid="1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Vertical &amp; Horizontal Pod Auto Scaling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B0BEAA-805E-8CD9-9B24-A3B9B52CF0B2}"/>
              </a:ext>
            </a:extLst>
          </p:cNvPr>
          <p:cNvSpPr txBox="1"/>
          <p:nvPr/>
        </p:nvSpPr>
        <p:spPr>
          <a:xfrm>
            <a:off x="703227" y="6004846"/>
            <a:ext cx="6096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https://www.youtube.com/watch?v=jcHQ5SKKTLM</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https://www.youtube.com/watch?v=FfDI08sgrYY</a:t>
            </a:r>
          </a:p>
        </p:txBody>
      </p:sp>
      <p:sp>
        <p:nvSpPr>
          <p:cNvPr id="5" name="Rectangle 4">
            <a:extLst>
              <a:ext uri="{FF2B5EF4-FFF2-40B4-BE49-F238E27FC236}">
                <a16:creationId xmlns:a16="http://schemas.microsoft.com/office/drawing/2014/main" id="{01D3ECA8-D546-A1D7-DF15-E0CE93C06777}"/>
              </a:ext>
            </a:extLst>
          </p:cNvPr>
          <p:cNvSpPr/>
          <p:nvPr/>
        </p:nvSpPr>
        <p:spPr>
          <a:xfrm>
            <a:off x="8060903" y="1763472"/>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692E192-5C1C-E2A4-D59B-6F4881D1708E}"/>
              </a:ext>
            </a:extLst>
          </p:cNvPr>
          <p:cNvSpPr txBox="1"/>
          <p:nvPr/>
        </p:nvSpPr>
        <p:spPr>
          <a:xfrm flipH="1">
            <a:off x="6824392" y="1863045"/>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CPU:1000m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Mem:500mi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A4BE975-1FB6-E9D2-21CE-1FF7174541C7}"/>
              </a:ext>
            </a:extLst>
          </p:cNvPr>
          <p:cNvSpPr/>
          <p:nvPr/>
        </p:nvSpPr>
        <p:spPr>
          <a:xfrm>
            <a:off x="8855290" y="1762817"/>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F6DE0DA7-171E-8307-E228-E50C20CEB0EB}"/>
              </a:ext>
            </a:extLst>
          </p:cNvPr>
          <p:cNvSpPr/>
          <p:nvPr/>
        </p:nvSpPr>
        <p:spPr>
          <a:xfrm>
            <a:off x="9634439" y="1777724"/>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28E0BACB-0966-4CA7-37FA-605A93CDBC09}"/>
              </a:ext>
            </a:extLst>
          </p:cNvPr>
          <p:cNvSpPr/>
          <p:nvPr/>
        </p:nvSpPr>
        <p:spPr>
          <a:xfrm>
            <a:off x="10428826" y="177706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E791AB0-77BF-6995-D37C-8264A3718CDB}"/>
              </a:ext>
            </a:extLst>
          </p:cNvPr>
          <p:cNvSpPr/>
          <p:nvPr/>
        </p:nvSpPr>
        <p:spPr>
          <a:xfrm>
            <a:off x="8060903" y="2642955"/>
            <a:ext cx="612068" cy="7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65377962-2801-D889-377D-A821AF390C5C}"/>
              </a:ext>
            </a:extLst>
          </p:cNvPr>
          <p:cNvSpPr txBox="1"/>
          <p:nvPr/>
        </p:nvSpPr>
        <p:spPr>
          <a:xfrm flipH="1">
            <a:off x="6724650" y="2902939"/>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CPU:2000m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Mem:1000mi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F9CBF9B-2F87-2646-C78E-F5455FA913A1}"/>
              </a:ext>
            </a:extLst>
          </p:cNvPr>
          <p:cNvSpPr/>
          <p:nvPr/>
        </p:nvSpPr>
        <p:spPr>
          <a:xfrm>
            <a:off x="8855290" y="2642300"/>
            <a:ext cx="612068" cy="7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0ED77EC-90C4-BAC4-7723-186C58CDA837}"/>
              </a:ext>
            </a:extLst>
          </p:cNvPr>
          <p:cNvSpPr/>
          <p:nvPr/>
        </p:nvSpPr>
        <p:spPr>
          <a:xfrm>
            <a:off x="9664937" y="2639371"/>
            <a:ext cx="612068" cy="79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F2A8A689-CA19-FBBF-1F5F-7EE825758EF1}"/>
              </a:ext>
            </a:extLst>
          </p:cNvPr>
          <p:cNvSpPr/>
          <p:nvPr/>
        </p:nvSpPr>
        <p:spPr>
          <a:xfrm>
            <a:off x="10455505" y="2665840"/>
            <a:ext cx="612068" cy="76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E189036-E0CB-17C6-D13D-9EC4CEB19D33}"/>
              </a:ext>
            </a:extLst>
          </p:cNvPr>
          <p:cNvSpPr txBox="1"/>
          <p:nvPr/>
        </p:nvSpPr>
        <p:spPr>
          <a:xfrm>
            <a:off x="6683828" y="1376521"/>
            <a:ext cx="15317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Before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4F5EEB97-1E6D-3068-C00C-35B6645D803C}"/>
              </a:ext>
            </a:extLst>
          </p:cNvPr>
          <p:cNvSpPr txBox="1"/>
          <p:nvPr/>
        </p:nvSpPr>
        <p:spPr>
          <a:xfrm>
            <a:off x="6672709" y="2537625"/>
            <a:ext cx="13875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After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3C15D2D0-53A4-BB0C-27DB-DE517A2D0038}"/>
              </a:ext>
            </a:extLst>
          </p:cNvPr>
          <p:cNvCxnSpPr>
            <a:cxnSpLocks/>
          </p:cNvCxnSpPr>
          <p:nvPr/>
        </p:nvCxnSpPr>
        <p:spPr>
          <a:xfrm flipV="1">
            <a:off x="6724650" y="2522614"/>
            <a:ext cx="4342923" cy="7885"/>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CA5586A-3255-1C8B-3CF8-B6AD6E8356C7}"/>
              </a:ext>
            </a:extLst>
          </p:cNvPr>
          <p:cNvSpPr txBox="1"/>
          <p:nvPr/>
        </p:nvSpPr>
        <p:spPr>
          <a:xfrm>
            <a:off x="8410249" y="1001705"/>
            <a:ext cx="25590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Vertical Pod Auto Scaling</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A1AA7DC-D3B8-A7D0-AD31-C21699536FA5}"/>
              </a:ext>
            </a:extLst>
          </p:cNvPr>
          <p:cNvSpPr/>
          <p:nvPr/>
        </p:nvSpPr>
        <p:spPr>
          <a:xfrm>
            <a:off x="1761178" y="3859986"/>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5101445E-C067-CA13-FA1D-2E5F47A91BE1}"/>
              </a:ext>
            </a:extLst>
          </p:cNvPr>
          <p:cNvSpPr txBox="1"/>
          <p:nvPr/>
        </p:nvSpPr>
        <p:spPr>
          <a:xfrm flipH="1">
            <a:off x="670902" y="3987203"/>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CPU:1000m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Mem:500mi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461BAE8-9FFC-71FA-D3E6-AA915B16CDF1}"/>
              </a:ext>
            </a:extLst>
          </p:cNvPr>
          <p:cNvSpPr/>
          <p:nvPr/>
        </p:nvSpPr>
        <p:spPr>
          <a:xfrm>
            <a:off x="2555565" y="3859331"/>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5598F7D6-72E8-4349-F4D6-D97F105B1378}"/>
              </a:ext>
            </a:extLst>
          </p:cNvPr>
          <p:cNvSpPr/>
          <p:nvPr/>
        </p:nvSpPr>
        <p:spPr>
          <a:xfrm>
            <a:off x="3384392" y="3857622"/>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2611431B-023E-3967-8266-C968A314F3AE}"/>
              </a:ext>
            </a:extLst>
          </p:cNvPr>
          <p:cNvSpPr/>
          <p:nvPr/>
        </p:nvSpPr>
        <p:spPr>
          <a:xfrm>
            <a:off x="4178779" y="386447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E4DBE09-9613-160E-C2FF-77D6E02A641E}"/>
              </a:ext>
            </a:extLst>
          </p:cNvPr>
          <p:cNvSpPr/>
          <p:nvPr/>
        </p:nvSpPr>
        <p:spPr>
          <a:xfrm>
            <a:off x="1761178" y="486159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3319AD5B-93F8-826E-15B5-5543C6DCA5C3}"/>
              </a:ext>
            </a:extLst>
          </p:cNvPr>
          <p:cNvSpPr txBox="1"/>
          <p:nvPr/>
        </p:nvSpPr>
        <p:spPr>
          <a:xfrm flipH="1">
            <a:off x="670902" y="4988816"/>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CPU:1000m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Mem:500mi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39A25C99-FC52-A48C-7857-8F9214E613DD}"/>
              </a:ext>
            </a:extLst>
          </p:cNvPr>
          <p:cNvSpPr/>
          <p:nvPr/>
        </p:nvSpPr>
        <p:spPr>
          <a:xfrm>
            <a:off x="2555565" y="4860944"/>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83107651-EC53-42F5-AEEE-A5E61641EE8F}"/>
              </a:ext>
            </a:extLst>
          </p:cNvPr>
          <p:cNvSpPr/>
          <p:nvPr/>
        </p:nvSpPr>
        <p:spPr>
          <a:xfrm>
            <a:off x="3342333" y="4859235"/>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3E5A83B0-CCD6-02BD-3778-740F38966368}"/>
              </a:ext>
            </a:extLst>
          </p:cNvPr>
          <p:cNvSpPr/>
          <p:nvPr/>
        </p:nvSpPr>
        <p:spPr>
          <a:xfrm>
            <a:off x="4178779" y="4867320"/>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09879F67-0412-75E3-912E-6628549EFC03}"/>
              </a:ext>
            </a:extLst>
          </p:cNvPr>
          <p:cNvSpPr txBox="1"/>
          <p:nvPr/>
        </p:nvSpPr>
        <p:spPr>
          <a:xfrm>
            <a:off x="394112" y="3485836"/>
            <a:ext cx="15317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Before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ED827063-3B42-81CD-5E4E-E800E2DC1876}"/>
              </a:ext>
            </a:extLst>
          </p:cNvPr>
          <p:cNvSpPr txBox="1"/>
          <p:nvPr/>
        </p:nvSpPr>
        <p:spPr>
          <a:xfrm>
            <a:off x="394112" y="4657542"/>
            <a:ext cx="13875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After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42" name="Straight Connector 41">
            <a:extLst>
              <a:ext uri="{FF2B5EF4-FFF2-40B4-BE49-F238E27FC236}">
                <a16:creationId xmlns:a16="http://schemas.microsoft.com/office/drawing/2014/main" id="{834A9534-84E0-E33B-DFDD-DAB13E6012E5}"/>
              </a:ext>
            </a:extLst>
          </p:cNvPr>
          <p:cNvCxnSpPr/>
          <p:nvPr/>
        </p:nvCxnSpPr>
        <p:spPr>
          <a:xfrm flipV="1">
            <a:off x="596205" y="4610993"/>
            <a:ext cx="5657850" cy="14252"/>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0E50871-AFFE-52CA-426E-7C6DF9CD871E}"/>
              </a:ext>
            </a:extLst>
          </p:cNvPr>
          <p:cNvSpPr txBox="1"/>
          <p:nvPr/>
        </p:nvSpPr>
        <p:spPr>
          <a:xfrm>
            <a:off x="2043768" y="2887534"/>
            <a:ext cx="28235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Horizontal Pod Auto Scaling</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B7CB4232-57C0-3B7F-A9DD-CF1A43B00A6F}"/>
              </a:ext>
            </a:extLst>
          </p:cNvPr>
          <p:cNvSpPr/>
          <p:nvPr/>
        </p:nvSpPr>
        <p:spPr>
          <a:xfrm>
            <a:off x="4973166" y="486159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FBE36414-C049-9A8B-3FF2-0E85CE97D0EF}"/>
              </a:ext>
            </a:extLst>
          </p:cNvPr>
          <p:cNvSpPr/>
          <p:nvPr/>
        </p:nvSpPr>
        <p:spPr>
          <a:xfrm>
            <a:off x="5767553" y="4860944"/>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0F38C007-C25F-E149-15F0-91076C5EE7D4}"/>
              </a:ext>
            </a:extLst>
          </p:cNvPr>
          <p:cNvSpPr/>
          <p:nvPr/>
        </p:nvSpPr>
        <p:spPr>
          <a:xfrm>
            <a:off x="6554321" y="4859235"/>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E4CAD5F-DCA8-66EA-BB23-0F843E25C364}"/>
              </a:ext>
            </a:extLst>
          </p:cNvPr>
          <p:cNvSpPr/>
          <p:nvPr/>
        </p:nvSpPr>
        <p:spPr>
          <a:xfrm>
            <a:off x="7390767" y="4867320"/>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167FAD67-C148-962A-4C9A-3111E73B55A8}"/>
              </a:ext>
            </a:extLst>
          </p:cNvPr>
          <p:cNvSpPr txBox="1"/>
          <p:nvPr/>
        </p:nvSpPr>
        <p:spPr>
          <a:xfrm>
            <a:off x="8796627" y="4590616"/>
            <a:ext cx="23486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Cloud providers give an option to auto scale nodes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83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2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500"/>
                                        <p:tgtEl>
                                          <p:spTgt spid="3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500"/>
                                        <p:tgtEl>
                                          <p:spTgt spid="4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left)">
                                      <p:cBhvr>
                                        <p:cTn id="76" dur="500"/>
                                        <p:tgtEl>
                                          <p:spTgt spid="4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left)">
                                      <p:cBhvr>
                                        <p:cTn id="82" dur="500"/>
                                        <p:tgtEl>
                                          <p:spTgt spid="3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ipe(left)">
                                      <p:cBhvr>
                                        <p:cTn id="85" dur="500"/>
                                        <p:tgtEl>
                                          <p:spTgt spid="3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left)">
                                      <p:cBhvr>
                                        <p:cTn id="88" dur="500"/>
                                        <p:tgtEl>
                                          <p:spTgt spid="3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left)">
                                      <p:cBhvr>
                                        <p:cTn id="91" dur="500"/>
                                        <p:tgtEl>
                                          <p:spTgt spid="39"/>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wipe(left)">
                                      <p:cBhvr>
                                        <p:cTn id="97" dur="500"/>
                                        <p:tgtEl>
                                          <p:spTgt spid="45"/>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left)">
                                      <p:cBhvr>
                                        <p:cTn id="100" dur="500"/>
                                        <p:tgtEl>
                                          <p:spTgt spid="46"/>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wipe(left)">
                                      <p:cBhvr>
                                        <p:cTn id="103" dur="500"/>
                                        <p:tgtEl>
                                          <p:spTgt spid="47"/>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left)">
                                      <p:cBhvr>
                                        <p:cTn id="106" dur="500"/>
                                        <p:tgtEl>
                                          <p:spTgt spid="4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left)">
                                      <p:cBhvr>
                                        <p:cTn id="111" dur="500"/>
                                        <p:tgtEl>
                                          <p:spTgt spid="9"/>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wipe(left)">
                                      <p:cBhvr>
                                        <p:cTn id="11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P spid="6" grpId="0"/>
      <p:bldP spid="18" grpId="0" animBg="1"/>
      <p:bldP spid="19" grpId="0" animBg="1"/>
      <p:bldP spid="20" grpId="0" animBg="1"/>
      <p:bldP spid="21" grpId="0" animBg="1"/>
      <p:bldP spid="22" grpId="0"/>
      <p:bldP spid="23" grpId="0" animBg="1"/>
      <p:bldP spid="24" grpId="0" animBg="1"/>
      <p:bldP spid="25" grpId="0" animBg="1"/>
      <p:bldP spid="7" grpId="0"/>
      <p:bldP spid="26" grpId="0"/>
      <p:bldP spid="28" grpId="0"/>
      <p:bldP spid="30" grpId="0" animBg="1"/>
      <p:bldP spid="31" grpId="0"/>
      <p:bldP spid="32" grpId="0" animBg="1"/>
      <p:bldP spid="33" grpId="0" animBg="1"/>
      <p:bldP spid="34" grpId="0" animBg="1"/>
      <p:bldP spid="35" grpId="0" animBg="1"/>
      <p:bldP spid="36" grpId="0"/>
      <p:bldP spid="37" grpId="0" animBg="1"/>
      <p:bldP spid="38" grpId="0" animBg="1"/>
      <p:bldP spid="39" grpId="0" animBg="1"/>
      <p:bldP spid="40" grpId="0"/>
      <p:bldP spid="41" grpId="0"/>
      <p:bldP spid="43" grpId="0"/>
      <p:bldP spid="44" grpId="0" animBg="1"/>
      <p:bldP spid="45" grpId="0" animBg="1"/>
      <p:bldP spid="46" grpId="0" animBg="1"/>
      <p:bldP spid="47" grpId="0" animBg="1"/>
      <p:bldP spid="5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Deployment Strategies: Rolling Updates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95910A69-1065-80C6-A900-0E8EC94304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339" y="1333219"/>
            <a:ext cx="6982061" cy="46611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C1A7958-DCDE-50B1-9622-9EE5F5F2ACF3}"/>
              </a:ext>
            </a:extLst>
          </p:cNvPr>
          <p:cNvSpPr txBox="1"/>
          <p:nvPr/>
        </p:nvSpPr>
        <p:spPr>
          <a:xfrm>
            <a:off x="228999" y="1333219"/>
            <a:ext cx="4343400"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2324B"/>
                </a:solidFill>
                <a:effectLst/>
                <a:uLnTx/>
                <a:uFillTx/>
                <a:latin typeface="Proxima Nova"/>
                <a:ea typeface="+mn-ea"/>
                <a:cs typeface="+mn-cs"/>
              </a:rPr>
              <a:t>The rolling deployment is the standard default deployment to Kubernetes. It works by slowly, one by one, replacing pods of the previous version of your application with pods of the new version without any cluster downtime.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151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Deployment Strategies: Recreate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821F2710-2DEC-4E3B-9E5B-2BFF20E19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072036"/>
            <a:ext cx="5553075" cy="46275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C872BF6-AB72-4784-E0A9-AEEAE7A7F0E7}"/>
              </a:ext>
            </a:extLst>
          </p:cNvPr>
          <p:cNvSpPr txBox="1"/>
          <p:nvPr/>
        </p:nvSpPr>
        <p:spPr>
          <a:xfrm>
            <a:off x="638174" y="1833860"/>
            <a:ext cx="4734560"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2324B"/>
                </a:solidFill>
                <a:effectLst/>
                <a:uLnTx/>
                <a:uFillTx/>
                <a:latin typeface="Proxima Nova"/>
                <a:ea typeface="+mn-ea"/>
                <a:cs typeface="+mn-cs"/>
              </a:rPr>
              <a:t>In this type of very simple deployment, all of the old pods are killed all at once and get replaced all at once with the new ones.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1002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10479968" cy="644524"/>
          </a:xfrm>
        </p:spPr>
        <p:txBody>
          <a:bodyPr>
            <a:normAutofit fontScale="90000"/>
          </a:bodyPr>
          <a:lstStyle/>
          <a:p>
            <a:r>
              <a:rPr lang="en-IN" b="1" dirty="0">
                <a:solidFill>
                  <a:srgbClr val="002060"/>
                </a:solidFill>
              </a:rPr>
              <a:t>Deployment Strategies: Blue/ Green or (Red/Black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8AD35AD1-2912-01A1-320F-60F256C6E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261" y="1409374"/>
            <a:ext cx="5784850" cy="40100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A69147B-7523-4FAE-125B-342C9D519CC4}"/>
              </a:ext>
            </a:extLst>
          </p:cNvPr>
          <p:cNvSpPr txBox="1"/>
          <p:nvPr/>
        </p:nvSpPr>
        <p:spPr>
          <a:xfrm>
            <a:off x="209550" y="1784688"/>
            <a:ext cx="4210050"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2324B"/>
                </a:solidFill>
                <a:effectLst/>
                <a:uLnTx/>
                <a:uFillTx/>
                <a:latin typeface="Proxima Nova"/>
                <a:ea typeface="+mn-ea"/>
                <a:cs typeface="+mn-cs"/>
              </a:rPr>
              <a:t>In a blue/green deployment strategy (sometimes referred to as red/black) the old version of the application (green) and the new version (blue) get deployed at the same time. When both of these are deployed, users only have access to the green; whereas, the blue is available to your QA team for test automation on a separate service or via direct port-forwarding.</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75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(ConfigMap &amp; Secret)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180103" y="25278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180103" y="43423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902789" y="1191970"/>
            <a:ext cx="7364911" cy="47226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1310056" y="20623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21448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266849" y="22954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5223773" y="5486842"/>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064616" y="34348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310056" y="39378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40203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266849" y="41709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332107" y="536908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5432898" y="3387215"/>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88217" y="4092708"/>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6556849" y="3558665"/>
            <a:ext cx="2631369"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3"/>
          </p:cNvCxnSpPr>
          <p:nvPr/>
        </p:nvCxnSpPr>
        <p:spPr>
          <a:xfrm rot="10800000">
            <a:off x="4304054" y="2699347"/>
            <a:ext cx="1128845" cy="859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stCxn id="33" idx="1"/>
            <a:endCxn id="54" idx="3"/>
          </p:cNvCxnSpPr>
          <p:nvPr/>
        </p:nvCxnSpPr>
        <p:spPr>
          <a:xfrm rot="10800000" flipV="1">
            <a:off x="4304054" y="3558665"/>
            <a:ext cx="1128845"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F998E8-EFB9-49AF-EF33-24C3037D1E7B}"/>
              </a:ext>
            </a:extLst>
          </p:cNvPr>
          <p:cNvSpPr txBox="1"/>
          <p:nvPr/>
        </p:nvSpPr>
        <p:spPr>
          <a:xfrm>
            <a:off x="3273039" y="1284842"/>
            <a:ext cx="9380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DB_URL</a:t>
            </a:r>
          </a:p>
        </p:txBody>
      </p:sp>
      <p:sp>
        <p:nvSpPr>
          <p:cNvPr id="26" name="TextBox 25">
            <a:extLst>
              <a:ext uri="{FF2B5EF4-FFF2-40B4-BE49-F238E27FC236}">
                <a16:creationId xmlns:a16="http://schemas.microsoft.com/office/drawing/2014/main" id="{676C64DD-4C4C-4DE6-BBDA-52DABC0F29C0}"/>
              </a:ext>
            </a:extLst>
          </p:cNvPr>
          <p:cNvSpPr txBox="1"/>
          <p:nvPr/>
        </p:nvSpPr>
        <p:spPr>
          <a:xfrm>
            <a:off x="3273038" y="1592171"/>
            <a:ext cx="153279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DB_Username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DB_Password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7E32311-13EC-8436-DC2F-F60885E77345}"/>
              </a:ext>
            </a:extLst>
          </p:cNvPr>
          <p:cNvSpPr/>
          <p:nvPr/>
        </p:nvSpPr>
        <p:spPr>
          <a:xfrm>
            <a:off x="4805830" y="1270621"/>
            <a:ext cx="1395887" cy="31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ConfigMap</a:t>
            </a:r>
          </a:p>
        </p:txBody>
      </p:sp>
      <p:sp>
        <p:nvSpPr>
          <p:cNvPr id="28" name="Rectangle 27">
            <a:extLst>
              <a:ext uri="{FF2B5EF4-FFF2-40B4-BE49-F238E27FC236}">
                <a16:creationId xmlns:a16="http://schemas.microsoft.com/office/drawing/2014/main" id="{D6F533EE-ED8F-B822-9834-E3D41D120040}"/>
              </a:ext>
            </a:extLst>
          </p:cNvPr>
          <p:cNvSpPr/>
          <p:nvPr/>
        </p:nvSpPr>
        <p:spPr>
          <a:xfrm>
            <a:off x="4805830" y="1790638"/>
            <a:ext cx="1395887" cy="31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Secret</a:t>
            </a:r>
          </a:p>
        </p:txBody>
      </p:sp>
      <p:sp>
        <p:nvSpPr>
          <p:cNvPr id="5" name="TextBox 4">
            <a:extLst>
              <a:ext uri="{FF2B5EF4-FFF2-40B4-BE49-F238E27FC236}">
                <a16:creationId xmlns:a16="http://schemas.microsoft.com/office/drawing/2014/main" id="{64F9BE55-9129-B587-253E-D80C2FC793D5}"/>
              </a:ext>
            </a:extLst>
          </p:cNvPr>
          <p:cNvSpPr txBox="1"/>
          <p:nvPr/>
        </p:nvSpPr>
        <p:spPr>
          <a:xfrm>
            <a:off x="6223201" y="1676013"/>
            <a:ext cx="33009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Base64 encoded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Can store passwords, certificates </a:t>
            </a:r>
          </a:p>
        </p:txBody>
      </p:sp>
    </p:spTree>
    <p:extLst>
      <p:ext uri="{BB962C8B-B14F-4D97-AF65-F5344CB8AC3E}">
        <p14:creationId xmlns:p14="http://schemas.microsoft.com/office/powerpoint/2010/main" val="33082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p:bldP spid="27" grpId="0" animBg="1"/>
      <p:bldP spid="28" grpId="0" animBg="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Deployment Strategies: Canary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AB764A-D78A-E017-1C5B-E5E64D371291}"/>
              </a:ext>
            </a:extLst>
          </p:cNvPr>
          <p:cNvSpPr txBox="1"/>
          <p:nvPr/>
        </p:nvSpPr>
        <p:spPr>
          <a:xfrm>
            <a:off x="638174" y="6173231"/>
            <a:ext cx="978217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https://www.weave.works/blog/kubernetes-deployment-strategies</a:t>
            </a:r>
          </a:p>
        </p:txBody>
      </p:sp>
      <p:pic>
        <p:nvPicPr>
          <p:cNvPr id="3074" name="Picture 2">
            <a:extLst>
              <a:ext uri="{FF2B5EF4-FFF2-40B4-BE49-F238E27FC236}">
                <a16:creationId xmlns:a16="http://schemas.microsoft.com/office/drawing/2014/main" id="{365212A0-D8F7-DA7C-F5A1-2F99E5984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506" y="1231448"/>
            <a:ext cx="6219694" cy="41943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1D8572-F201-E2B1-6CDD-E2A3B96AABD0}"/>
              </a:ext>
            </a:extLst>
          </p:cNvPr>
          <p:cNvSpPr txBox="1"/>
          <p:nvPr/>
        </p:nvSpPr>
        <p:spPr>
          <a:xfrm>
            <a:off x="491712" y="1438853"/>
            <a:ext cx="4908963"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Canary deployments are a bit like blue/green deployments, but are more controlled and use a more ‘progressive delivery’ phased-in approach. There are a number of strategies that fall under the umbrella of canary including: dark launches, or A/B testing.</a:t>
            </a:r>
          </a:p>
        </p:txBody>
      </p:sp>
    </p:spTree>
    <p:extLst>
      <p:ext uri="{BB962C8B-B14F-4D97-AF65-F5344CB8AC3E}">
        <p14:creationId xmlns:p14="http://schemas.microsoft.com/office/powerpoint/2010/main" val="1838957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Service Mesh: ISTIO</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EA58397-B47A-5263-FCFD-1012A79D6710}"/>
              </a:ext>
            </a:extLst>
          </p:cNvPr>
          <p:cNvSpPr txBox="1"/>
          <p:nvPr/>
        </p:nvSpPr>
        <p:spPr>
          <a:xfrm>
            <a:off x="805422" y="6190574"/>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https://istio.io/latest/docs/setup/getting-started/</a:t>
            </a:r>
          </a:p>
        </p:txBody>
      </p:sp>
      <p:sp>
        <p:nvSpPr>
          <p:cNvPr id="4" name="TextBox 3">
            <a:extLst>
              <a:ext uri="{FF2B5EF4-FFF2-40B4-BE49-F238E27FC236}">
                <a16:creationId xmlns:a16="http://schemas.microsoft.com/office/drawing/2014/main" id="{78967E10-4D64-571E-782E-AD0EA0455D8C}"/>
              </a:ext>
            </a:extLst>
          </p:cNvPr>
          <p:cNvSpPr txBox="1"/>
          <p:nvPr/>
        </p:nvSpPr>
        <p:spPr>
          <a:xfrm>
            <a:off x="646486" y="2288431"/>
            <a:ext cx="7988534" cy="16927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Traffic Management- for Canary and blue green deployment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Observability- Comes with </a:t>
            </a:r>
            <a:r>
              <a:rPr kumimoji="0" lang="en-US" sz="3200" b="1" i="0" u="none" strike="noStrike" kern="1200" cap="none" spc="0" normalizeH="0" baseline="0" noProof="0" dirty="0">
                <a:ln>
                  <a:noFill/>
                </a:ln>
                <a:solidFill>
                  <a:srgbClr val="ED7D31"/>
                </a:solidFill>
                <a:effectLst/>
                <a:uLnTx/>
                <a:uFillTx/>
                <a:latin typeface="Calibri" panose="020F0502020204030204"/>
                <a:ea typeface="+mn-ea"/>
                <a:cs typeface="+mn-cs"/>
              </a:rPr>
              <a:t>Prometheus, Grafana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kiali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&amp; jaeger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Security- Provide security on pod level using different methods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DDA81D5A-456D-45A6-AE29-BE3D4A7848DF}"/>
              </a:ext>
            </a:extLst>
          </p:cNvPr>
          <p:cNvSpPr txBox="1"/>
          <p:nvPr/>
        </p:nvSpPr>
        <p:spPr>
          <a:xfrm>
            <a:off x="646486" y="1165847"/>
            <a:ext cx="1030371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02124"/>
                </a:solidFill>
                <a:effectLst/>
                <a:uLnTx/>
                <a:uFillTx/>
                <a:latin typeface="arial" panose="020B0604020202020204" pitchFamily="34" charset="0"/>
                <a:ea typeface="+mn-ea"/>
                <a:cs typeface="+mn-cs"/>
              </a:rPr>
              <a:t>Istio is a service mesh</a:t>
            </a:r>
            <a:r>
              <a:rPr kumimoji="0" lang="en-US" sz="1800" b="0" i="0" u="none" strike="noStrike" kern="1200" cap="none" spc="0" normalizeH="0" baseline="0" noProof="0" dirty="0">
                <a:ln>
                  <a:noFill/>
                </a:ln>
                <a:solidFill>
                  <a:srgbClr val="202124"/>
                </a:solidFill>
                <a:effectLst/>
                <a:uLnTx/>
                <a:uFillTx/>
                <a:latin typeface="arial" panose="020B0604020202020204" pitchFamily="34" charset="0"/>
                <a:ea typeface="+mn-ea"/>
                <a:cs typeface="+mn-cs"/>
              </a:rPr>
              <a:t>—a modernized service networking layer that provides a transparent and language-independent way to flexibly and easily automate application network functions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597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Certificates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5" descr="Diagram&#10;&#10;Description automatically generated">
            <a:extLst>
              <a:ext uri="{FF2B5EF4-FFF2-40B4-BE49-F238E27FC236}">
                <a16:creationId xmlns:a16="http://schemas.microsoft.com/office/drawing/2014/main" id="{382DB80E-59E0-6CAD-BD73-35FDE87A0686}"/>
              </a:ext>
            </a:extLst>
          </p:cNvPr>
          <p:cNvPicPr>
            <a:picLocks noChangeAspect="1"/>
          </p:cNvPicPr>
          <p:nvPr/>
        </p:nvPicPr>
        <p:blipFill>
          <a:blip r:embed="rId4"/>
          <a:stretch>
            <a:fillRect/>
          </a:stretch>
        </p:blipFill>
        <p:spPr>
          <a:xfrm>
            <a:off x="2607734" y="1022048"/>
            <a:ext cx="6637865" cy="4741332"/>
          </a:xfrm>
          <a:prstGeom prst="rect">
            <a:avLst/>
          </a:prstGeom>
        </p:spPr>
      </p:pic>
    </p:spTree>
    <p:extLst>
      <p:ext uri="{BB962C8B-B14F-4D97-AF65-F5344CB8AC3E}">
        <p14:creationId xmlns:p14="http://schemas.microsoft.com/office/powerpoint/2010/main" val="18978343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8AC8528-CA6D-FB6D-E8B3-E15A5B0DCF94}"/>
              </a:ext>
            </a:extLst>
          </p:cNvPr>
          <p:cNvSpPr/>
          <p:nvPr/>
        </p:nvSpPr>
        <p:spPr>
          <a:xfrm>
            <a:off x="1085850" y="1609725"/>
            <a:ext cx="1343025" cy="1000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Default</a:t>
            </a:r>
          </a:p>
        </p:txBody>
      </p:sp>
      <p:sp>
        <p:nvSpPr>
          <p:cNvPr id="23" name="Rectangle 22">
            <a:extLst>
              <a:ext uri="{FF2B5EF4-FFF2-40B4-BE49-F238E27FC236}">
                <a16:creationId xmlns:a16="http://schemas.microsoft.com/office/drawing/2014/main" id="{46BAA095-3F65-97D7-626D-85903674FBCC}"/>
              </a:ext>
            </a:extLst>
          </p:cNvPr>
          <p:cNvSpPr/>
          <p:nvPr/>
        </p:nvSpPr>
        <p:spPr>
          <a:xfrm>
            <a:off x="2733675" y="1609724"/>
            <a:ext cx="1343025" cy="1000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Finance</a:t>
            </a:r>
          </a:p>
        </p:txBody>
      </p:sp>
      <p:sp>
        <p:nvSpPr>
          <p:cNvPr id="24" name="Rectangle 23">
            <a:extLst>
              <a:ext uri="{FF2B5EF4-FFF2-40B4-BE49-F238E27FC236}">
                <a16:creationId xmlns:a16="http://schemas.microsoft.com/office/drawing/2014/main" id="{C7D6864A-7018-FEE9-7CC0-8AC35373D405}"/>
              </a:ext>
            </a:extLst>
          </p:cNvPr>
          <p:cNvSpPr/>
          <p:nvPr/>
        </p:nvSpPr>
        <p:spPr>
          <a:xfrm>
            <a:off x="4381500" y="1609724"/>
            <a:ext cx="1457325" cy="1000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-System</a:t>
            </a:r>
          </a:p>
        </p:txBody>
      </p:sp>
      <p:sp>
        <p:nvSpPr>
          <p:cNvPr id="20" name="Oval 19">
            <a:extLst>
              <a:ext uri="{FF2B5EF4-FFF2-40B4-BE49-F238E27FC236}">
                <a16:creationId xmlns:a16="http://schemas.microsoft.com/office/drawing/2014/main" id="{8BE1A951-9D17-E450-6351-1327277CC51A}"/>
              </a:ext>
            </a:extLst>
          </p:cNvPr>
          <p:cNvSpPr/>
          <p:nvPr/>
        </p:nvSpPr>
        <p:spPr>
          <a:xfrm>
            <a:off x="1085850" y="3930964"/>
            <a:ext cx="971550" cy="590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Role</a:t>
            </a:r>
          </a:p>
        </p:txBody>
      </p:sp>
      <p:cxnSp>
        <p:nvCxnSpPr>
          <p:cNvPr id="26" name="Straight Arrow Connector 25">
            <a:extLst>
              <a:ext uri="{FF2B5EF4-FFF2-40B4-BE49-F238E27FC236}">
                <a16:creationId xmlns:a16="http://schemas.microsoft.com/office/drawing/2014/main" id="{081400CC-B2AA-7C68-3B5A-D0C4AD21FDAE}"/>
              </a:ext>
            </a:extLst>
          </p:cNvPr>
          <p:cNvCxnSpPr>
            <a:stCxn id="20" idx="0"/>
            <a:endCxn id="23" idx="2"/>
          </p:cNvCxnSpPr>
          <p:nvPr/>
        </p:nvCxnSpPr>
        <p:spPr>
          <a:xfrm flipV="1">
            <a:off x="1571625" y="2609847"/>
            <a:ext cx="1833563" cy="132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7055C9-32E2-D436-1688-8CB99E190860}"/>
              </a:ext>
            </a:extLst>
          </p:cNvPr>
          <p:cNvCxnSpPr>
            <a:stCxn id="20" idx="6"/>
          </p:cNvCxnSpPr>
          <p:nvPr/>
        </p:nvCxnSpPr>
        <p:spPr>
          <a:xfrm>
            <a:off x="2057400" y="4226239"/>
            <a:ext cx="1504950" cy="469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9959D23-00B4-3D34-A2D0-59A2BA82EFA6}"/>
              </a:ext>
            </a:extLst>
          </p:cNvPr>
          <p:cNvSpPr/>
          <p:nvPr/>
        </p:nvSpPr>
        <p:spPr>
          <a:xfrm>
            <a:off x="3409949" y="4635811"/>
            <a:ext cx="1190625" cy="768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User/Group</a:t>
            </a:r>
          </a:p>
        </p:txBody>
      </p:sp>
      <p:cxnSp>
        <p:nvCxnSpPr>
          <p:cNvPr id="31" name="Straight Connector 30">
            <a:extLst>
              <a:ext uri="{FF2B5EF4-FFF2-40B4-BE49-F238E27FC236}">
                <a16:creationId xmlns:a16="http://schemas.microsoft.com/office/drawing/2014/main" id="{9D14D834-089D-2C9F-3174-0409927DCEF6}"/>
              </a:ext>
            </a:extLst>
          </p:cNvPr>
          <p:cNvCxnSpPr/>
          <p:nvPr/>
        </p:nvCxnSpPr>
        <p:spPr>
          <a:xfrm>
            <a:off x="6210300" y="1238250"/>
            <a:ext cx="0" cy="43815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403F85D-FA90-0D24-078C-B5F15951F6A6}"/>
              </a:ext>
            </a:extLst>
          </p:cNvPr>
          <p:cNvSpPr txBox="1"/>
          <p:nvPr/>
        </p:nvSpPr>
        <p:spPr>
          <a:xfrm>
            <a:off x="7858125" y="1433989"/>
            <a:ext cx="2006831" cy="418576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Rules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Api</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Groups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Core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api</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group</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Extensions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networking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Resources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Pods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Deployments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replicasets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Verbs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List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Watch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Update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Create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delete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01810920-9ECA-F9F7-4860-8A0DE19125F5}"/>
              </a:ext>
            </a:extLst>
          </p:cNvPr>
          <p:cNvSpPr txBox="1"/>
          <p:nvPr/>
        </p:nvSpPr>
        <p:spPr>
          <a:xfrm>
            <a:off x="2857500" y="4124325"/>
            <a:ext cx="13533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Role Binding</a:t>
            </a:r>
          </a:p>
        </p:txBody>
      </p:sp>
    </p:spTree>
    <p:extLst>
      <p:ext uri="{BB962C8B-B14F-4D97-AF65-F5344CB8AC3E}">
        <p14:creationId xmlns:p14="http://schemas.microsoft.com/office/powerpoint/2010/main" val="2998659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4EBA049-667E-DB3F-91E1-0AE0EAAAE9BB}"/>
              </a:ext>
            </a:extLst>
          </p:cNvPr>
          <p:cNvSpPr/>
          <p:nvPr/>
        </p:nvSpPr>
        <p:spPr>
          <a:xfrm>
            <a:off x="514350" y="1000436"/>
            <a:ext cx="5019676"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42CBF89-FC01-BF6A-47F1-1B3C047EF571}"/>
              </a:ext>
            </a:extLst>
          </p:cNvPr>
          <p:cNvSpPr/>
          <p:nvPr/>
        </p:nvSpPr>
        <p:spPr>
          <a:xfrm>
            <a:off x="2437846" y="1674909"/>
            <a:ext cx="1561535" cy="52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8" name="Rectangle 7">
            <a:extLst>
              <a:ext uri="{FF2B5EF4-FFF2-40B4-BE49-F238E27FC236}">
                <a16:creationId xmlns:a16="http://schemas.microsoft.com/office/drawing/2014/main" id="{BD3BE9CF-9AF6-E0B8-7DBB-844B2788412D}"/>
              </a:ext>
            </a:extLst>
          </p:cNvPr>
          <p:cNvSpPr/>
          <p:nvPr/>
        </p:nvSpPr>
        <p:spPr>
          <a:xfrm>
            <a:off x="2487792" y="2667014"/>
            <a:ext cx="2017448" cy="642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9" name="Rectangle 8">
            <a:extLst>
              <a:ext uri="{FF2B5EF4-FFF2-40B4-BE49-F238E27FC236}">
                <a16:creationId xmlns:a16="http://schemas.microsoft.com/office/drawing/2014/main" id="{7BA964B5-F188-1231-86D4-C31872D39DEF}"/>
              </a:ext>
            </a:extLst>
          </p:cNvPr>
          <p:cNvSpPr/>
          <p:nvPr/>
        </p:nvSpPr>
        <p:spPr>
          <a:xfrm>
            <a:off x="7805686" y="5053678"/>
            <a:ext cx="1301497" cy="640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4" name="TextBox 3">
            <a:extLst>
              <a:ext uri="{FF2B5EF4-FFF2-40B4-BE49-F238E27FC236}">
                <a16:creationId xmlns:a16="http://schemas.microsoft.com/office/drawing/2014/main" id="{72590DAA-1FFD-D479-2E48-C6F9CEA418AC}"/>
              </a:ext>
            </a:extLst>
          </p:cNvPr>
          <p:cNvSpPr txBox="1"/>
          <p:nvPr/>
        </p:nvSpPr>
        <p:spPr>
          <a:xfrm>
            <a:off x="743514" y="1578546"/>
            <a:ext cx="156153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username.key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7CDF62D5-8AF1-5BC1-DE09-FD2473DAB327}"/>
              </a:ext>
            </a:extLst>
          </p:cNvPr>
          <p:cNvSpPr txBox="1"/>
          <p:nvPr/>
        </p:nvSpPr>
        <p:spPr>
          <a:xfrm>
            <a:off x="618679" y="2791303"/>
            <a:ext cx="1444498"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username.csr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And send it to CA</a:t>
            </a:r>
          </a:p>
        </p:txBody>
      </p:sp>
      <p:sp>
        <p:nvSpPr>
          <p:cNvPr id="14" name="TextBox 13">
            <a:extLst>
              <a:ext uri="{FF2B5EF4-FFF2-40B4-BE49-F238E27FC236}">
                <a16:creationId xmlns:a16="http://schemas.microsoft.com/office/drawing/2014/main" id="{D5F7A09B-DF48-96C0-ED42-0A3291FCB996}"/>
              </a:ext>
            </a:extLst>
          </p:cNvPr>
          <p:cNvSpPr txBox="1"/>
          <p:nvPr/>
        </p:nvSpPr>
        <p:spPr>
          <a:xfrm>
            <a:off x="9241450" y="5187062"/>
            <a:ext cx="11592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sp>
        <p:nvSpPr>
          <p:cNvPr id="15" name="Rectangle 14">
            <a:extLst>
              <a:ext uri="{FF2B5EF4-FFF2-40B4-BE49-F238E27FC236}">
                <a16:creationId xmlns:a16="http://schemas.microsoft.com/office/drawing/2014/main" id="{407C1C9E-8331-ACFD-3936-C937C381329E}"/>
              </a:ext>
            </a:extLst>
          </p:cNvPr>
          <p:cNvSpPr/>
          <p:nvPr/>
        </p:nvSpPr>
        <p:spPr>
          <a:xfrm>
            <a:off x="6832522" y="2065103"/>
            <a:ext cx="1465559" cy="663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16" name="Rectangle 15">
            <a:extLst>
              <a:ext uri="{FF2B5EF4-FFF2-40B4-BE49-F238E27FC236}">
                <a16:creationId xmlns:a16="http://schemas.microsoft.com/office/drawing/2014/main" id="{38BCB87B-90A5-D168-8F98-989F79D8E2C1}"/>
              </a:ext>
            </a:extLst>
          </p:cNvPr>
          <p:cNvSpPr/>
          <p:nvPr/>
        </p:nvSpPr>
        <p:spPr>
          <a:xfrm>
            <a:off x="8418408" y="2082729"/>
            <a:ext cx="157153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7" name="TextBox 6">
            <a:extLst>
              <a:ext uri="{FF2B5EF4-FFF2-40B4-BE49-F238E27FC236}">
                <a16:creationId xmlns:a16="http://schemas.microsoft.com/office/drawing/2014/main" id="{C2023F18-976E-9E6D-C6CB-56E1645DF6A5}"/>
              </a:ext>
            </a:extLst>
          </p:cNvPr>
          <p:cNvSpPr txBox="1"/>
          <p:nvPr/>
        </p:nvSpPr>
        <p:spPr>
          <a:xfrm>
            <a:off x="8464555" y="1086859"/>
            <a:ext cx="1120820"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Kubernetes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 Authority</a:t>
            </a:r>
          </a:p>
        </p:txBody>
      </p:sp>
      <p:sp>
        <p:nvSpPr>
          <p:cNvPr id="17" name="TextBox 16">
            <a:extLst>
              <a:ext uri="{FF2B5EF4-FFF2-40B4-BE49-F238E27FC236}">
                <a16:creationId xmlns:a16="http://schemas.microsoft.com/office/drawing/2014/main" id="{941566E0-01FE-09AB-9F14-BA0489AA040E}"/>
              </a:ext>
            </a:extLst>
          </p:cNvPr>
          <p:cNvSpPr txBox="1"/>
          <p:nvPr/>
        </p:nvSpPr>
        <p:spPr>
          <a:xfrm>
            <a:off x="7207170" y="1729414"/>
            <a:ext cx="65864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AD29188C-50CC-B126-B32A-4DDB78779E7C}"/>
              </a:ext>
            </a:extLst>
          </p:cNvPr>
          <p:cNvSpPr txBox="1"/>
          <p:nvPr/>
        </p:nvSpPr>
        <p:spPr>
          <a:xfrm>
            <a:off x="8607899" y="1787552"/>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Ca.crt</a:t>
            </a:r>
          </a:p>
        </p:txBody>
      </p:sp>
      <p:sp>
        <p:nvSpPr>
          <p:cNvPr id="18" name="TextBox 17">
            <a:extLst>
              <a:ext uri="{FF2B5EF4-FFF2-40B4-BE49-F238E27FC236}">
                <a16:creationId xmlns:a16="http://schemas.microsoft.com/office/drawing/2014/main" id="{74411B1B-0BBB-630C-F8FA-C978319A71AC}"/>
              </a:ext>
            </a:extLst>
          </p:cNvPr>
          <p:cNvSpPr txBox="1"/>
          <p:nvPr/>
        </p:nvSpPr>
        <p:spPr>
          <a:xfrm>
            <a:off x="9728487" y="1289703"/>
            <a:ext cx="16565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/etc/Kubernetes/</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pxi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06B18FD-6F9A-A0C5-E6D1-3A2AA5EDA330}"/>
              </a:ext>
            </a:extLst>
          </p:cNvPr>
          <p:cNvSpPr txBox="1"/>
          <p:nvPr/>
        </p:nvSpPr>
        <p:spPr>
          <a:xfrm>
            <a:off x="633417" y="4429744"/>
            <a:ext cx="144943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Config File</a:t>
            </a:r>
          </a:p>
        </p:txBody>
      </p:sp>
      <p:sp>
        <p:nvSpPr>
          <p:cNvPr id="22" name="TextBox 21">
            <a:extLst>
              <a:ext uri="{FF2B5EF4-FFF2-40B4-BE49-F238E27FC236}">
                <a16:creationId xmlns:a16="http://schemas.microsoft.com/office/drawing/2014/main" id="{6644F487-DB54-03AB-23DF-15D22386D888}"/>
              </a:ext>
            </a:extLst>
          </p:cNvPr>
          <p:cNvSpPr txBox="1"/>
          <p:nvPr/>
        </p:nvSpPr>
        <p:spPr>
          <a:xfrm>
            <a:off x="6386840" y="1161846"/>
            <a:ext cx="113935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cxnSp>
        <p:nvCxnSpPr>
          <p:cNvPr id="26" name="Connector: Elbow 25">
            <a:extLst>
              <a:ext uri="{FF2B5EF4-FFF2-40B4-BE49-F238E27FC236}">
                <a16:creationId xmlns:a16="http://schemas.microsoft.com/office/drawing/2014/main" id="{19BA134D-0A98-8231-326B-43180B055884}"/>
              </a:ext>
            </a:extLst>
          </p:cNvPr>
          <p:cNvCxnSpPr>
            <a:cxnSpLocks/>
            <a:stCxn id="8" idx="3"/>
            <a:endCxn id="39" idx="1"/>
          </p:cNvCxnSpPr>
          <p:nvPr/>
        </p:nvCxnSpPr>
        <p:spPr>
          <a:xfrm>
            <a:off x="4505240" y="2988216"/>
            <a:ext cx="2957592" cy="10366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1D141B4-BE52-E682-C892-26C3AB74813D}"/>
              </a:ext>
            </a:extLst>
          </p:cNvPr>
          <p:cNvSpPr/>
          <p:nvPr/>
        </p:nvSpPr>
        <p:spPr>
          <a:xfrm>
            <a:off x="2484421" y="4372981"/>
            <a:ext cx="1314450" cy="568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31" name="TextBox 30">
            <a:extLst>
              <a:ext uri="{FF2B5EF4-FFF2-40B4-BE49-F238E27FC236}">
                <a16:creationId xmlns:a16="http://schemas.microsoft.com/office/drawing/2014/main" id="{8DCC1A09-40A3-B892-D30A-C46CC37BF71D}"/>
              </a:ext>
            </a:extLst>
          </p:cNvPr>
          <p:cNvSpPr txBox="1"/>
          <p:nvPr/>
        </p:nvSpPr>
        <p:spPr>
          <a:xfrm>
            <a:off x="2423340" y="5008730"/>
            <a:ext cx="11592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cxnSp>
        <p:nvCxnSpPr>
          <p:cNvPr id="32" name="Connector: Elbow 31">
            <a:extLst>
              <a:ext uri="{FF2B5EF4-FFF2-40B4-BE49-F238E27FC236}">
                <a16:creationId xmlns:a16="http://schemas.microsoft.com/office/drawing/2014/main" id="{8B857060-235D-EA27-7B7D-A6F400076403}"/>
              </a:ext>
            </a:extLst>
          </p:cNvPr>
          <p:cNvCxnSpPr>
            <a:cxnSpLocks/>
            <a:stCxn id="9" idx="1"/>
            <a:endCxn id="30" idx="3"/>
          </p:cNvCxnSpPr>
          <p:nvPr/>
        </p:nvCxnSpPr>
        <p:spPr>
          <a:xfrm rot="10800000">
            <a:off x="3798872" y="4657160"/>
            <a:ext cx="4006815" cy="7165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0BA34DA-4943-0544-E641-449296E3504E}"/>
              </a:ext>
            </a:extLst>
          </p:cNvPr>
          <p:cNvSpPr/>
          <p:nvPr/>
        </p:nvSpPr>
        <p:spPr>
          <a:xfrm>
            <a:off x="6373888" y="1037546"/>
            <a:ext cx="5443180"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6F48ADC-DF0A-5397-07CE-371542D87FF0}"/>
              </a:ext>
            </a:extLst>
          </p:cNvPr>
          <p:cNvSpPr txBox="1"/>
          <p:nvPr/>
        </p:nvSpPr>
        <p:spPr>
          <a:xfrm>
            <a:off x="682383" y="1067307"/>
            <a:ext cx="97469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Remote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Cli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22DDF912-0694-2791-0E07-5D7470A98B20}"/>
              </a:ext>
            </a:extLst>
          </p:cNvPr>
          <p:cNvSpPr/>
          <p:nvPr/>
        </p:nvSpPr>
        <p:spPr>
          <a:xfrm>
            <a:off x="7462832" y="3672560"/>
            <a:ext cx="1981205" cy="70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41" name="TextBox 40">
            <a:extLst>
              <a:ext uri="{FF2B5EF4-FFF2-40B4-BE49-F238E27FC236}">
                <a16:creationId xmlns:a16="http://schemas.microsoft.com/office/drawing/2014/main" id="{45C50EB8-E863-8458-3768-8BD565B2BD44}"/>
              </a:ext>
            </a:extLst>
          </p:cNvPr>
          <p:cNvSpPr txBox="1"/>
          <p:nvPr/>
        </p:nvSpPr>
        <p:spPr>
          <a:xfrm>
            <a:off x="8473090" y="4545413"/>
            <a:ext cx="24180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Certificate</a:t>
            </a:r>
          </a:p>
        </p:txBody>
      </p:sp>
      <p:cxnSp>
        <p:nvCxnSpPr>
          <p:cNvPr id="49" name="Connector: Elbow 48">
            <a:extLst>
              <a:ext uri="{FF2B5EF4-FFF2-40B4-BE49-F238E27FC236}">
                <a16:creationId xmlns:a16="http://schemas.microsoft.com/office/drawing/2014/main" id="{4BF81C9E-1EE8-60CA-EE25-B3BE3081FEBE}"/>
              </a:ext>
            </a:extLst>
          </p:cNvPr>
          <p:cNvCxnSpPr>
            <a:cxnSpLocks/>
            <a:stCxn id="15" idx="2"/>
            <a:endCxn id="39" idx="0"/>
          </p:cNvCxnSpPr>
          <p:nvPr/>
        </p:nvCxnSpPr>
        <p:spPr>
          <a:xfrm rot="16200000" flipH="1">
            <a:off x="7537618" y="2756743"/>
            <a:ext cx="943500" cy="8881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3966710D-AF1A-7A62-C6BA-390949D05A5F}"/>
              </a:ext>
            </a:extLst>
          </p:cNvPr>
          <p:cNvCxnSpPr>
            <a:cxnSpLocks/>
            <a:stCxn id="16" idx="2"/>
            <a:endCxn id="39" idx="0"/>
          </p:cNvCxnSpPr>
          <p:nvPr/>
        </p:nvCxnSpPr>
        <p:spPr>
          <a:xfrm rot="5400000">
            <a:off x="8357054" y="2825441"/>
            <a:ext cx="943500" cy="7507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6B293BA-1ACE-CD51-2695-9D2F4725E5F0}"/>
              </a:ext>
            </a:extLst>
          </p:cNvPr>
          <p:cNvCxnSpPr>
            <a:stCxn id="39" idx="2"/>
            <a:endCxn id="9" idx="0"/>
          </p:cNvCxnSpPr>
          <p:nvPr/>
        </p:nvCxnSpPr>
        <p:spPr>
          <a:xfrm>
            <a:off x="8453435" y="4377105"/>
            <a:ext cx="3000" cy="67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62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wipe(up)">
                                      <p:cBhvr>
                                        <p:cTn id="69" dur="500"/>
                                        <p:tgtEl>
                                          <p:spTgt spid="51"/>
                                        </p:tgtEl>
                                      </p:cBhvr>
                                    </p:animEffect>
                                  </p:childTnLst>
                                </p:cTn>
                              </p:par>
                              <p:par>
                                <p:cTn id="70" presetID="22" presetClass="entr" presetSubtype="1" fill="hold"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up)">
                                      <p:cBhvr>
                                        <p:cTn id="72" dur="500"/>
                                        <p:tgtEl>
                                          <p:spTgt spid="49"/>
                                        </p:tgtEl>
                                      </p:cBhvr>
                                    </p:animEffect>
                                  </p:childTnLst>
                                </p:cTn>
                              </p:par>
                              <p:par>
                                <p:cTn id="73" presetID="22" presetClass="entr" presetSubtype="1"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up)">
                                      <p:cBhvr>
                                        <p:cTn id="75" dur="500"/>
                                        <p:tgtEl>
                                          <p:spTgt spid="55"/>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up)">
                                      <p:cBhvr>
                                        <p:cTn id="78" dur="500"/>
                                        <p:tgtEl>
                                          <p:spTgt spid="9"/>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500"/>
                                        <p:tgtEl>
                                          <p:spTgt spid="4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up)">
                                      <p:cBhvr>
                                        <p:cTn id="84" dur="500"/>
                                        <p:tgtEl>
                                          <p:spTgt spid="1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right)">
                                      <p:cBhvr>
                                        <p:cTn id="89" dur="500"/>
                                        <p:tgtEl>
                                          <p:spTgt spid="32"/>
                                        </p:tgtEl>
                                      </p:cBhvr>
                                    </p:animEffect>
                                  </p:childTnLst>
                                </p:cTn>
                              </p:par>
                              <p:par>
                                <p:cTn id="90" presetID="22" presetClass="entr" presetSubtype="2"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right)">
                                      <p:cBhvr>
                                        <p:cTn id="92" dur="500"/>
                                        <p:tgtEl>
                                          <p:spTgt spid="30"/>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right)">
                                      <p:cBhvr>
                                        <p:cTn id="95" dur="500"/>
                                        <p:tgtEl>
                                          <p:spTgt spid="3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 grpId="0" animBg="1"/>
      <p:bldP spid="8" grpId="0" animBg="1"/>
      <p:bldP spid="9" grpId="0" animBg="1"/>
      <p:bldP spid="4" grpId="0"/>
      <p:bldP spid="13" grpId="0"/>
      <p:bldP spid="14" grpId="0"/>
      <p:bldP spid="15" grpId="0" animBg="1"/>
      <p:bldP spid="16" grpId="0" animBg="1"/>
      <p:bldP spid="7" grpId="0"/>
      <p:bldP spid="17" grpId="0"/>
      <p:bldP spid="19" grpId="0"/>
      <p:bldP spid="18" grpId="0"/>
      <p:bldP spid="21" grpId="0"/>
      <p:bldP spid="22" grpId="0"/>
      <p:bldP spid="30" grpId="0" animBg="1"/>
      <p:bldP spid="31" grpId="0"/>
      <p:bldP spid="35" grpId="0" animBg="1"/>
      <p:bldP spid="38" grpId="0"/>
      <p:bldP spid="39" grpId="0" animBg="1"/>
      <p:bldP spid="4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4EBA049-667E-DB3F-91E1-0AE0EAAAE9BB}"/>
              </a:ext>
            </a:extLst>
          </p:cNvPr>
          <p:cNvSpPr/>
          <p:nvPr/>
        </p:nvSpPr>
        <p:spPr>
          <a:xfrm>
            <a:off x="514350" y="1000436"/>
            <a:ext cx="5019676"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42CBF89-FC01-BF6A-47F1-1B3C047EF571}"/>
              </a:ext>
            </a:extLst>
          </p:cNvPr>
          <p:cNvSpPr/>
          <p:nvPr/>
        </p:nvSpPr>
        <p:spPr>
          <a:xfrm>
            <a:off x="2133703" y="1603451"/>
            <a:ext cx="1561535" cy="52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8" name="Rectangle 7">
            <a:extLst>
              <a:ext uri="{FF2B5EF4-FFF2-40B4-BE49-F238E27FC236}">
                <a16:creationId xmlns:a16="http://schemas.microsoft.com/office/drawing/2014/main" id="{BD3BE9CF-9AF6-E0B8-7DBB-844B2788412D}"/>
              </a:ext>
            </a:extLst>
          </p:cNvPr>
          <p:cNvSpPr/>
          <p:nvPr/>
        </p:nvSpPr>
        <p:spPr>
          <a:xfrm>
            <a:off x="2487792" y="2667014"/>
            <a:ext cx="2017448" cy="642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9" name="Rectangle 8">
            <a:extLst>
              <a:ext uri="{FF2B5EF4-FFF2-40B4-BE49-F238E27FC236}">
                <a16:creationId xmlns:a16="http://schemas.microsoft.com/office/drawing/2014/main" id="{7BA964B5-F188-1231-86D4-C31872D39DEF}"/>
              </a:ext>
            </a:extLst>
          </p:cNvPr>
          <p:cNvSpPr/>
          <p:nvPr/>
        </p:nvSpPr>
        <p:spPr>
          <a:xfrm>
            <a:off x="7805686" y="5053678"/>
            <a:ext cx="1301497" cy="640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4" name="TextBox 3">
            <a:extLst>
              <a:ext uri="{FF2B5EF4-FFF2-40B4-BE49-F238E27FC236}">
                <a16:creationId xmlns:a16="http://schemas.microsoft.com/office/drawing/2014/main" id="{72590DAA-1FFD-D479-2E48-C6F9CEA418AC}"/>
              </a:ext>
            </a:extLst>
          </p:cNvPr>
          <p:cNvSpPr txBox="1"/>
          <p:nvPr/>
        </p:nvSpPr>
        <p:spPr>
          <a:xfrm>
            <a:off x="743514" y="1578546"/>
            <a:ext cx="156153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username.key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7CDF62D5-8AF1-5BC1-DE09-FD2473DAB327}"/>
              </a:ext>
            </a:extLst>
          </p:cNvPr>
          <p:cNvSpPr txBox="1"/>
          <p:nvPr/>
        </p:nvSpPr>
        <p:spPr>
          <a:xfrm>
            <a:off x="618679" y="2791303"/>
            <a:ext cx="1444498"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username.csr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And send it to CA</a:t>
            </a:r>
          </a:p>
        </p:txBody>
      </p:sp>
      <p:sp>
        <p:nvSpPr>
          <p:cNvPr id="14" name="TextBox 13">
            <a:extLst>
              <a:ext uri="{FF2B5EF4-FFF2-40B4-BE49-F238E27FC236}">
                <a16:creationId xmlns:a16="http://schemas.microsoft.com/office/drawing/2014/main" id="{D5F7A09B-DF48-96C0-ED42-0A3291FCB996}"/>
              </a:ext>
            </a:extLst>
          </p:cNvPr>
          <p:cNvSpPr txBox="1"/>
          <p:nvPr/>
        </p:nvSpPr>
        <p:spPr>
          <a:xfrm>
            <a:off x="9241450" y="5187062"/>
            <a:ext cx="14366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sp>
        <p:nvSpPr>
          <p:cNvPr id="15" name="Rectangle 14">
            <a:extLst>
              <a:ext uri="{FF2B5EF4-FFF2-40B4-BE49-F238E27FC236}">
                <a16:creationId xmlns:a16="http://schemas.microsoft.com/office/drawing/2014/main" id="{407C1C9E-8331-ACFD-3936-C937C381329E}"/>
              </a:ext>
            </a:extLst>
          </p:cNvPr>
          <p:cNvSpPr/>
          <p:nvPr/>
        </p:nvSpPr>
        <p:spPr>
          <a:xfrm>
            <a:off x="6832522" y="2065103"/>
            <a:ext cx="1465559" cy="663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16" name="Rectangle 15">
            <a:extLst>
              <a:ext uri="{FF2B5EF4-FFF2-40B4-BE49-F238E27FC236}">
                <a16:creationId xmlns:a16="http://schemas.microsoft.com/office/drawing/2014/main" id="{38BCB87B-90A5-D168-8F98-989F79D8E2C1}"/>
              </a:ext>
            </a:extLst>
          </p:cNvPr>
          <p:cNvSpPr/>
          <p:nvPr/>
        </p:nvSpPr>
        <p:spPr>
          <a:xfrm>
            <a:off x="8418408" y="2082729"/>
            <a:ext cx="157153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7" name="TextBox 6">
            <a:extLst>
              <a:ext uri="{FF2B5EF4-FFF2-40B4-BE49-F238E27FC236}">
                <a16:creationId xmlns:a16="http://schemas.microsoft.com/office/drawing/2014/main" id="{C2023F18-976E-9E6D-C6CB-56E1645DF6A5}"/>
              </a:ext>
            </a:extLst>
          </p:cNvPr>
          <p:cNvSpPr txBox="1"/>
          <p:nvPr/>
        </p:nvSpPr>
        <p:spPr>
          <a:xfrm>
            <a:off x="8333109" y="1086859"/>
            <a:ext cx="138371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Kubernetes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 Authority</a:t>
            </a:r>
          </a:p>
        </p:txBody>
      </p:sp>
      <p:sp>
        <p:nvSpPr>
          <p:cNvPr id="17" name="TextBox 16">
            <a:extLst>
              <a:ext uri="{FF2B5EF4-FFF2-40B4-BE49-F238E27FC236}">
                <a16:creationId xmlns:a16="http://schemas.microsoft.com/office/drawing/2014/main" id="{941566E0-01FE-09AB-9F14-BA0489AA040E}"/>
              </a:ext>
            </a:extLst>
          </p:cNvPr>
          <p:cNvSpPr txBox="1"/>
          <p:nvPr/>
        </p:nvSpPr>
        <p:spPr>
          <a:xfrm>
            <a:off x="7207170" y="1729414"/>
            <a:ext cx="7913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AD29188C-50CC-B126-B32A-4DDB78779E7C}"/>
              </a:ext>
            </a:extLst>
          </p:cNvPr>
          <p:cNvSpPr txBox="1"/>
          <p:nvPr/>
        </p:nvSpPr>
        <p:spPr>
          <a:xfrm>
            <a:off x="8607899" y="1787552"/>
            <a:ext cx="731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Ca.crt</a:t>
            </a:r>
          </a:p>
        </p:txBody>
      </p:sp>
      <p:sp>
        <p:nvSpPr>
          <p:cNvPr id="18" name="TextBox 17">
            <a:extLst>
              <a:ext uri="{FF2B5EF4-FFF2-40B4-BE49-F238E27FC236}">
                <a16:creationId xmlns:a16="http://schemas.microsoft.com/office/drawing/2014/main" id="{74411B1B-0BBB-630C-F8FA-C978319A71AC}"/>
              </a:ext>
            </a:extLst>
          </p:cNvPr>
          <p:cNvSpPr txBox="1"/>
          <p:nvPr/>
        </p:nvSpPr>
        <p:spPr>
          <a:xfrm>
            <a:off x="9728487" y="1289703"/>
            <a:ext cx="20863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/etc/Kubernetes/</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pki</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6644F487-DB54-03AB-23DF-15D22386D888}"/>
              </a:ext>
            </a:extLst>
          </p:cNvPr>
          <p:cNvSpPr txBox="1"/>
          <p:nvPr/>
        </p:nvSpPr>
        <p:spPr>
          <a:xfrm>
            <a:off x="6386840" y="1161846"/>
            <a:ext cx="14107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cxnSp>
        <p:nvCxnSpPr>
          <p:cNvPr id="26" name="Connector: Elbow 25">
            <a:extLst>
              <a:ext uri="{FF2B5EF4-FFF2-40B4-BE49-F238E27FC236}">
                <a16:creationId xmlns:a16="http://schemas.microsoft.com/office/drawing/2014/main" id="{19BA134D-0A98-8231-326B-43180B055884}"/>
              </a:ext>
            </a:extLst>
          </p:cNvPr>
          <p:cNvCxnSpPr>
            <a:cxnSpLocks/>
            <a:stCxn id="8" idx="3"/>
            <a:endCxn id="39" idx="1"/>
          </p:cNvCxnSpPr>
          <p:nvPr/>
        </p:nvCxnSpPr>
        <p:spPr>
          <a:xfrm>
            <a:off x="4505240" y="2988216"/>
            <a:ext cx="2957592" cy="10366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1D141B4-BE52-E682-C892-26C3AB74813D}"/>
              </a:ext>
            </a:extLst>
          </p:cNvPr>
          <p:cNvSpPr/>
          <p:nvPr/>
        </p:nvSpPr>
        <p:spPr>
          <a:xfrm>
            <a:off x="2484421" y="4372981"/>
            <a:ext cx="1314450" cy="568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31" name="TextBox 30">
            <a:extLst>
              <a:ext uri="{FF2B5EF4-FFF2-40B4-BE49-F238E27FC236}">
                <a16:creationId xmlns:a16="http://schemas.microsoft.com/office/drawing/2014/main" id="{8DCC1A09-40A3-B892-D30A-C46CC37BF71D}"/>
              </a:ext>
            </a:extLst>
          </p:cNvPr>
          <p:cNvSpPr txBox="1"/>
          <p:nvPr/>
        </p:nvSpPr>
        <p:spPr>
          <a:xfrm>
            <a:off x="2423340" y="5008730"/>
            <a:ext cx="11592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cxnSp>
        <p:nvCxnSpPr>
          <p:cNvPr id="32" name="Connector: Elbow 31">
            <a:extLst>
              <a:ext uri="{FF2B5EF4-FFF2-40B4-BE49-F238E27FC236}">
                <a16:creationId xmlns:a16="http://schemas.microsoft.com/office/drawing/2014/main" id="{8B857060-235D-EA27-7B7D-A6F400076403}"/>
              </a:ext>
            </a:extLst>
          </p:cNvPr>
          <p:cNvCxnSpPr>
            <a:cxnSpLocks/>
            <a:stCxn id="9" idx="1"/>
            <a:endCxn id="30" idx="3"/>
          </p:cNvCxnSpPr>
          <p:nvPr/>
        </p:nvCxnSpPr>
        <p:spPr>
          <a:xfrm rot="10800000">
            <a:off x="3798872" y="4657160"/>
            <a:ext cx="4006815" cy="7165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0BA34DA-4943-0544-E641-449296E3504E}"/>
              </a:ext>
            </a:extLst>
          </p:cNvPr>
          <p:cNvSpPr/>
          <p:nvPr/>
        </p:nvSpPr>
        <p:spPr>
          <a:xfrm>
            <a:off x="6373888" y="1037546"/>
            <a:ext cx="5443180"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6F48ADC-DF0A-5397-07CE-371542D87FF0}"/>
              </a:ext>
            </a:extLst>
          </p:cNvPr>
          <p:cNvSpPr txBox="1"/>
          <p:nvPr/>
        </p:nvSpPr>
        <p:spPr>
          <a:xfrm>
            <a:off x="682383" y="1067307"/>
            <a:ext cx="97469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Remote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Cli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22DDF912-0694-2791-0E07-5D7470A98B20}"/>
              </a:ext>
            </a:extLst>
          </p:cNvPr>
          <p:cNvSpPr/>
          <p:nvPr/>
        </p:nvSpPr>
        <p:spPr>
          <a:xfrm>
            <a:off x="7462832" y="3672560"/>
            <a:ext cx="1981205" cy="70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41" name="TextBox 40">
            <a:extLst>
              <a:ext uri="{FF2B5EF4-FFF2-40B4-BE49-F238E27FC236}">
                <a16:creationId xmlns:a16="http://schemas.microsoft.com/office/drawing/2014/main" id="{45C50EB8-E863-8458-3768-8BD565B2BD44}"/>
              </a:ext>
            </a:extLst>
          </p:cNvPr>
          <p:cNvSpPr txBox="1"/>
          <p:nvPr/>
        </p:nvSpPr>
        <p:spPr>
          <a:xfrm>
            <a:off x="8473090" y="4545413"/>
            <a:ext cx="24180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Generate Certificate</a:t>
            </a:r>
          </a:p>
        </p:txBody>
      </p:sp>
      <p:cxnSp>
        <p:nvCxnSpPr>
          <p:cNvPr id="49" name="Connector: Elbow 48">
            <a:extLst>
              <a:ext uri="{FF2B5EF4-FFF2-40B4-BE49-F238E27FC236}">
                <a16:creationId xmlns:a16="http://schemas.microsoft.com/office/drawing/2014/main" id="{4BF81C9E-1EE8-60CA-EE25-B3BE3081FEBE}"/>
              </a:ext>
            </a:extLst>
          </p:cNvPr>
          <p:cNvCxnSpPr>
            <a:cxnSpLocks/>
            <a:stCxn id="15" idx="2"/>
            <a:endCxn id="39" idx="0"/>
          </p:cNvCxnSpPr>
          <p:nvPr/>
        </p:nvCxnSpPr>
        <p:spPr>
          <a:xfrm rot="16200000" flipH="1">
            <a:off x="7537618" y="2756743"/>
            <a:ext cx="943500" cy="8881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3966710D-AF1A-7A62-C6BA-390949D05A5F}"/>
              </a:ext>
            </a:extLst>
          </p:cNvPr>
          <p:cNvCxnSpPr>
            <a:cxnSpLocks/>
            <a:stCxn id="16" idx="2"/>
            <a:endCxn id="39" idx="0"/>
          </p:cNvCxnSpPr>
          <p:nvPr/>
        </p:nvCxnSpPr>
        <p:spPr>
          <a:xfrm rot="5400000">
            <a:off x="8357054" y="2825441"/>
            <a:ext cx="943500" cy="7507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6B293BA-1ACE-CD51-2695-9D2F4725E5F0}"/>
              </a:ext>
            </a:extLst>
          </p:cNvPr>
          <p:cNvCxnSpPr>
            <a:stCxn id="39" idx="2"/>
            <a:endCxn id="9" idx="0"/>
          </p:cNvCxnSpPr>
          <p:nvPr/>
        </p:nvCxnSpPr>
        <p:spPr>
          <a:xfrm>
            <a:off x="8453435" y="4377105"/>
            <a:ext cx="3000" cy="67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27A6993-A4D5-D1DE-04A5-33A81EB423BC}"/>
              </a:ext>
            </a:extLst>
          </p:cNvPr>
          <p:cNvSpPr txBox="1"/>
          <p:nvPr/>
        </p:nvSpPr>
        <p:spPr>
          <a:xfrm>
            <a:off x="776625" y="2109197"/>
            <a:ext cx="3770133"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openssl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genrsa</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-out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2048</a:t>
            </a:r>
          </a:p>
        </p:txBody>
      </p:sp>
      <p:sp>
        <p:nvSpPr>
          <p:cNvPr id="36" name="TextBox 35">
            <a:extLst>
              <a:ext uri="{FF2B5EF4-FFF2-40B4-BE49-F238E27FC236}">
                <a16:creationId xmlns:a16="http://schemas.microsoft.com/office/drawing/2014/main" id="{7C4F9040-8F2D-BB8B-D53E-676EAE13CF28}"/>
              </a:ext>
            </a:extLst>
          </p:cNvPr>
          <p:cNvSpPr txBox="1"/>
          <p:nvPr/>
        </p:nvSpPr>
        <p:spPr>
          <a:xfrm>
            <a:off x="542967" y="3469955"/>
            <a:ext cx="430697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openssl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req</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-new -key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-out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john.csr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-subj "/CN=john/O=finance"</a:t>
            </a:r>
          </a:p>
        </p:txBody>
      </p:sp>
      <p:sp>
        <p:nvSpPr>
          <p:cNvPr id="37" name="TextBox 36">
            <a:extLst>
              <a:ext uri="{FF2B5EF4-FFF2-40B4-BE49-F238E27FC236}">
                <a16:creationId xmlns:a16="http://schemas.microsoft.com/office/drawing/2014/main" id="{41925E7D-351B-6945-585D-32B405435818}"/>
              </a:ext>
            </a:extLst>
          </p:cNvPr>
          <p:cNvSpPr txBox="1"/>
          <p:nvPr/>
        </p:nvSpPr>
        <p:spPr>
          <a:xfrm>
            <a:off x="9573973" y="3343990"/>
            <a:ext cx="1981205"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openssl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x509 -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req</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-in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john.csr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-CA ca.crt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CAcreateserial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-out john.crt -days 365</a:t>
            </a:r>
          </a:p>
        </p:txBody>
      </p:sp>
    </p:spTree>
    <p:extLst>
      <p:ext uri="{BB962C8B-B14F-4D97-AF65-F5344CB8AC3E}">
        <p14:creationId xmlns:p14="http://schemas.microsoft.com/office/powerpoint/2010/main" val="2732911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 Commands</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C67990-68B0-5F3D-2C68-3BE0229D6F22}"/>
              </a:ext>
            </a:extLst>
          </p:cNvPr>
          <p:cNvSpPr txBox="1"/>
          <p:nvPr/>
        </p:nvSpPr>
        <p:spPr>
          <a:xfrm>
            <a:off x="609486" y="2032067"/>
            <a:ext cx="10658589" cy="3108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cp /root/.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/config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cat john.crt | base64 -w0</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john.key</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 base64 -w0</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Replace client-certificate-data &amp; client-key-data with user data and modify the config according to the 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Copy the config file to /home/username/.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/config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chown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username:username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/home/username/.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Chmod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770 –R /home/username/.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Apply Role &amp;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RoleBinding</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role.yaml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rolebinding.yaml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DEF67DDB-0ACC-19BB-C38B-B3F183D6FD04}"/>
              </a:ext>
            </a:extLst>
          </p:cNvPr>
          <p:cNvSpPr txBox="1"/>
          <p:nvPr/>
        </p:nvSpPr>
        <p:spPr>
          <a:xfrm>
            <a:off x="609486" y="1358712"/>
            <a:ext cx="394191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Config File</a:t>
            </a:r>
          </a:p>
        </p:txBody>
      </p:sp>
    </p:spTree>
    <p:extLst>
      <p:ext uri="{BB962C8B-B14F-4D97-AF65-F5344CB8AC3E}">
        <p14:creationId xmlns:p14="http://schemas.microsoft.com/office/powerpoint/2010/main" val="184048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 Mounts)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5805357" y="1872921"/>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5805357" y="368738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3528043" y="1143926"/>
            <a:ext cx="6094777"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3935310" y="1407348"/>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982" y="1489840"/>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4892103" y="164045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7747900" y="5246406"/>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4689870" y="277990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3935310" y="3282870"/>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982" y="3365362"/>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4791303" y="334196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4957361" y="4714106"/>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8058152" y="2732239"/>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531141" y="2998588"/>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9182103" y="2903689"/>
            <a:ext cx="1349039" cy="5160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3"/>
          </p:cNvCxnSpPr>
          <p:nvPr/>
        </p:nvCxnSpPr>
        <p:spPr>
          <a:xfrm rot="10800000">
            <a:off x="6929308" y="2044371"/>
            <a:ext cx="1128845" cy="859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stCxn id="33" idx="1"/>
            <a:endCxn id="54" idx="3"/>
          </p:cNvCxnSpPr>
          <p:nvPr/>
        </p:nvCxnSpPr>
        <p:spPr>
          <a:xfrm rot="10800000" flipV="1">
            <a:off x="6929308" y="2903689"/>
            <a:ext cx="1128845"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 descr="Database - Free technology icons">
            <a:extLst>
              <a:ext uri="{FF2B5EF4-FFF2-40B4-BE49-F238E27FC236}">
                <a16:creationId xmlns:a16="http://schemas.microsoft.com/office/drawing/2014/main" id="{E8B3EA92-3DB8-4901-C044-27BC11F9A5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3703" y="4769000"/>
            <a:ext cx="628875" cy="6288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Database - Free technology icons">
            <a:extLst>
              <a:ext uri="{FF2B5EF4-FFF2-40B4-BE49-F238E27FC236}">
                <a16:creationId xmlns:a16="http://schemas.microsoft.com/office/drawing/2014/main" id="{87BDDAC4-904F-63B7-C4E6-7A2B48B755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575" y="4688312"/>
            <a:ext cx="628875" cy="6288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Database - Free technology icons">
            <a:extLst>
              <a:ext uri="{FF2B5EF4-FFF2-40B4-BE49-F238E27FC236}">
                <a16:creationId xmlns:a16="http://schemas.microsoft.com/office/drawing/2014/main" id="{67BD9459-790B-2217-20AE-1E423FD616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6982" y="3846940"/>
            <a:ext cx="628875" cy="628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1EA70E-68A2-1391-9E5A-7382393BE3BC}"/>
              </a:ext>
            </a:extLst>
          </p:cNvPr>
          <p:cNvSpPr txBox="1"/>
          <p:nvPr/>
        </p:nvSpPr>
        <p:spPr>
          <a:xfrm>
            <a:off x="1803366" y="5446618"/>
            <a:ext cx="16808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Remote Storage</a:t>
            </a:r>
          </a:p>
        </p:txBody>
      </p:sp>
      <p:sp>
        <p:nvSpPr>
          <p:cNvPr id="30" name="TextBox 29">
            <a:extLst>
              <a:ext uri="{FF2B5EF4-FFF2-40B4-BE49-F238E27FC236}">
                <a16:creationId xmlns:a16="http://schemas.microsoft.com/office/drawing/2014/main" id="{C8042F97-2A5C-4979-9C9C-6B14EB527F6F}"/>
              </a:ext>
            </a:extLst>
          </p:cNvPr>
          <p:cNvSpPr txBox="1"/>
          <p:nvPr/>
        </p:nvSpPr>
        <p:spPr>
          <a:xfrm>
            <a:off x="5939297" y="5356878"/>
            <a:ext cx="14273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Local Storage</a:t>
            </a:r>
          </a:p>
        </p:txBody>
      </p:sp>
      <p:cxnSp>
        <p:nvCxnSpPr>
          <p:cNvPr id="8" name="Connector: Elbow 7">
            <a:extLst>
              <a:ext uri="{FF2B5EF4-FFF2-40B4-BE49-F238E27FC236}">
                <a16:creationId xmlns:a16="http://schemas.microsoft.com/office/drawing/2014/main" id="{84E901A3-7379-46BB-E509-241C1FD2A8A5}"/>
              </a:ext>
            </a:extLst>
          </p:cNvPr>
          <p:cNvCxnSpPr>
            <a:stCxn id="28" idx="3"/>
            <a:endCxn id="27" idx="1"/>
          </p:cNvCxnSpPr>
          <p:nvPr/>
        </p:nvCxnSpPr>
        <p:spPr>
          <a:xfrm>
            <a:off x="5535857" y="4161378"/>
            <a:ext cx="820718" cy="8413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91431B15-2A24-FE7F-2E12-0BDA21767C48}"/>
              </a:ext>
            </a:extLst>
          </p:cNvPr>
          <p:cNvCxnSpPr>
            <a:stCxn id="28" idx="1"/>
            <a:endCxn id="26" idx="3"/>
          </p:cNvCxnSpPr>
          <p:nvPr/>
        </p:nvCxnSpPr>
        <p:spPr>
          <a:xfrm rot="10800000" flipV="1">
            <a:off x="3192578" y="4161378"/>
            <a:ext cx="1714404" cy="922060"/>
          </a:xfrm>
          <a:prstGeom prst="bentConnector3">
            <a:avLst>
              <a:gd name="adj1" fmla="val 888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58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right)">
                                      <p:cBhvr>
                                        <p:cTn id="21" dur="500"/>
                                        <p:tgtEl>
                                          <p:spTgt spid="2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right)">
                                      <p:cBhvr>
                                        <p:cTn id="24" dur="500"/>
                                        <p:tgtEl>
                                          <p:spTgt spid="5"/>
                                        </p:tgtEl>
                                      </p:cBhvr>
                                    </p:animEffect>
                                  </p:childTnLst>
                                </p:cTn>
                              </p:par>
                              <p:par>
                                <p:cTn id="25" presetID="22" presetClass="entr" presetSubtype="2"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B505CDB2-8637-3A3F-7AF4-A4E8EB4BCBFF}"/>
              </a:ext>
            </a:extLst>
          </p:cNvPr>
          <p:cNvSpPr/>
          <p:nvPr/>
        </p:nvSpPr>
        <p:spPr>
          <a:xfrm>
            <a:off x="1304925" y="1628850"/>
            <a:ext cx="2371735" cy="3900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19E3A1CE-B87A-0F9D-D606-9FC9317ED8E0}"/>
              </a:ext>
            </a:extLst>
          </p:cNvPr>
          <p:cNvSpPr/>
          <p:nvPr/>
        </p:nvSpPr>
        <p:spPr>
          <a:xfrm>
            <a:off x="4307499" y="1635513"/>
            <a:ext cx="3651139" cy="3900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41CB60B-BF74-AD2B-DB03-8525FC25B0F9}"/>
              </a:ext>
            </a:extLst>
          </p:cNvPr>
          <p:cNvSpPr/>
          <p:nvPr/>
        </p:nvSpPr>
        <p:spPr>
          <a:xfrm>
            <a:off x="4531705" y="1735687"/>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8" name="Picture 2" descr="Containerised Bioinformatics">
            <a:extLst>
              <a:ext uri="{FF2B5EF4-FFF2-40B4-BE49-F238E27FC236}">
                <a16:creationId xmlns:a16="http://schemas.microsoft.com/office/drawing/2014/main" id="{A4E8BB57-CBEF-ECA3-A006-C6A827CCF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181817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72273236-21D2-D4F3-6A8C-E6ED4E9C686E}"/>
              </a:ext>
            </a:extLst>
          </p:cNvPr>
          <p:cNvSpPr txBox="1"/>
          <p:nvPr/>
        </p:nvSpPr>
        <p:spPr>
          <a:xfrm>
            <a:off x="5488498" y="196879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30" name="TextBox 29">
            <a:extLst>
              <a:ext uri="{FF2B5EF4-FFF2-40B4-BE49-F238E27FC236}">
                <a16:creationId xmlns:a16="http://schemas.microsoft.com/office/drawing/2014/main" id="{ADF212B0-73DA-B20C-FF73-701659F31D78}"/>
              </a:ext>
            </a:extLst>
          </p:cNvPr>
          <p:cNvSpPr txBox="1"/>
          <p:nvPr/>
        </p:nvSpPr>
        <p:spPr>
          <a:xfrm>
            <a:off x="5632620" y="271810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1" name="Rectangle 30">
            <a:extLst>
              <a:ext uri="{FF2B5EF4-FFF2-40B4-BE49-F238E27FC236}">
                <a16:creationId xmlns:a16="http://schemas.microsoft.com/office/drawing/2014/main" id="{D070FCF6-74AB-AFF0-0F14-4E1061956AA6}"/>
              </a:ext>
            </a:extLst>
          </p:cNvPr>
          <p:cNvSpPr/>
          <p:nvPr/>
        </p:nvSpPr>
        <p:spPr>
          <a:xfrm>
            <a:off x="4531705" y="3611209"/>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2" name="Picture 2" descr="Containerised Bioinformatics">
            <a:extLst>
              <a:ext uri="{FF2B5EF4-FFF2-40B4-BE49-F238E27FC236}">
                <a16:creationId xmlns:a16="http://schemas.microsoft.com/office/drawing/2014/main" id="{FC290CA9-ED85-7B93-E78E-9A0A3ABFA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3693701"/>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7922B48A-6EBC-58E6-B7E4-7A8752CC42DF}"/>
              </a:ext>
            </a:extLst>
          </p:cNvPr>
          <p:cNvSpPr txBox="1"/>
          <p:nvPr/>
        </p:nvSpPr>
        <p:spPr>
          <a:xfrm>
            <a:off x="5488498" y="3844319"/>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36" name="TextBox 35">
            <a:extLst>
              <a:ext uri="{FF2B5EF4-FFF2-40B4-BE49-F238E27FC236}">
                <a16:creationId xmlns:a16="http://schemas.microsoft.com/office/drawing/2014/main" id="{9F771ED5-FCA2-99EA-8A4C-3752F9E22D69}"/>
              </a:ext>
            </a:extLst>
          </p:cNvPr>
          <p:cNvSpPr txBox="1"/>
          <p:nvPr/>
        </p:nvSpPr>
        <p:spPr>
          <a:xfrm>
            <a:off x="5509525" y="466877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(Replicas)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399178" y="21945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399178" y="40090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6" name="Rectangle 55">
            <a:extLst>
              <a:ext uri="{FF2B5EF4-FFF2-40B4-BE49-F238E27FC236}">
                <a16:creationId xmlns:a16="http://schemas.microsoft.com/office/drawing/2014/main" id="{239CA1F0-6208-7674-5BCB-E66DFAE736A4}"/>
              </a:ext>
            </a:extLst>
          </p:cNvPr>
          <p:cNvSpPr/>
          <p:nvPr/>
        </p:nvSpPr>
        <p:spPr>
          <a:xfrm>
            <a:off x="1529131" y="17290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18115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485924" y="19621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6732366" y="513455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1</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625676" y="2659609"/>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529131" y="36045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36870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485924" y="38376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632761" y="4522740"/>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6480643" y="3118956"/>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837263" y="3479492"/>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7604593" y="3290407"/>
            <a:ext cx="2232670" cy="6101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2"/>
          </p:cNvCxnSpPr>
          <p:nvPr/>
        </p:nvCxnSpPr>
        <p:spPr>
          <a:xfrm rot="10800000">
            <a:off x="3961153" y="2537498"/>
            <a:ext cx="2519490" cy="7529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cxnSpLocks/>
            <a:stCxn id="33" idx="1"/>
            <a:endCxn id="54" idx="0"/>
          </p:cNvCxnSpPr>
          <p:nvPr/>
        </p:nvCxnSpPr>
        <p:spPr>
          <a:xfrm rot="10800000" flipV="1">
            <a:off x="3961153" y="3290405"/>
            <a:ext cx="2519490" cy="718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4AFB02E-0CF7-43A4-0D6C-98ECCDC2B1CE}"/>
              </a:ext>
            </a:extLst>
          </p:cNvPr>
          <p:cNvSpPr txBox="1"/>
          <p:nvPr/>
        </p:nvSpPr>
        <p:spPr>
          <a:xfrm>
            <a:off x="2804433" y="516650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2</a:t>
            </a:r>
          </a:p>
        </p:txBody>
      </p:sp>
      <p:sp>
        <p:nvSpPr>
          <p:cNvPr id="24" name="TextBox 23">
            <a:extLst>
              <a:ext uri="{FF2B5EF4-FFF2-40B4-BE49-F238E27FC236}">
                <a16:creationId xmlns:a16="http://schemas.microsoft.com/office/drawing/2014/main" id="{F607F1CE-40B0-9D01-3E8E-9B824752D24A}"/>
              </a:ext>
            </a:extLst>
          </p:cNvPr>
          <p:cNvSpPr txBox="1"/>
          <p:nvPr/>
        </p:nvSpPr>
        <p:spPr>
          <a:xfrm>
            <a:off x="8864859" y="1794778"/>
            <a:ext cx="199072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Service acts like load balancer for multiple pods</a:t>
            </a:r>
          </a:p>
        </p:txBody>
      </p:sp>
    </p:spTree>
    <p:extLst>
      <p:ext uri="{BB962C8B-B14F-4D97-AF65-F5344CB8AC3E}">
        <p14:creationId xmlns:p14="http://schemas.microsoft.com/office/powerpoint/2010/main" val="412666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right)">
                                      <p:cBhvr>
                                        <p:cTn id="12" dur="500"/>
                                        <p:tgtEl>
                                          <p:spTgt spid="33"/>
                                        </p:tgtEl>
                                      </p:cBhvr>
                                    </p:animEffect>
                                  </p:childTnLst>
                                </p:cTn>
                              </p:par>
                              <p:par>
                                <p:cTn id="13" presetID="2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8A3CF15-6106-D730-EEAF-314B702654C2}"/>
              </a:ext>
            </a:extLst>
          </p:cNvPr>
          <p:cNvSpPr/>
          <p:nvPr/>
        </p:nvSpPr>
        <p:spPr>
          <a:xfrm>
            <a:off x="1216732" y="1552575"/>
            <a:ext cx="5669843" cy="170784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B505CDB2-8637-3A3F-7AF4-A4E8EB4BCBFF}"/>
              </a:ext>
            </a:extLst>
          </p:cNvPr>
          <p:cNvSpPr/>
          <p:nvPr/>
        </p:nvSpPr>
        <p:spPr>
          <a:xfrm>
            <a:off x="1019175" y="1394548"/>
            <a:ext cx="2657485" cy="4134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19E3A1CE-B87A-0F9D-D606-9FC9317ED8E0}"/>
              </a:ext>
            </a:extLst>
          </p:cNvPr>
          <p:cNvSpPr/>
          <p:nvPr/>
        </p:nvSpPr>
        <p:spPr>
          <a:xfrm>
            <a:off x="4307499" y="1426498"/>
            <a:ext cx="4055451" cy="4134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41CB60B-BF74-AD2B-DB03-8525FC25B0F9}"/>
              </a:ext>
            </a:extLst>
          </p:cNvPr>
          <p:cNvSpPr/>
          <p:nvPr/>
        </p:nvSpPr>
        <p:spPr>
          <a:xfrm>
            <a:off x="4531705" y="1735687"/>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8" name="Picture 2" descr="Containerised Bioinformatics">
            <a:extLst>
              <a:ext uri="{FF2B5EF4-FFF2-40B4-BE49-F238E27FC236}">
                <a16:creationId xmlns:a16="http://schemas.microsoft.com/office/drawing/2014/main" id="{A4E8BB57-CBEF-ECA3-A006-C6A827CCF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181817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72273236-21D2-D4F3-6A8C-E6ED4E9C686E}"/>
              </a:ext>
            </a:extLst>
          </p:cNvPr>
          <p:cNvSpPr txBox="1"/>
          <p:nvPr/>
        </p:nvSpPr>
        <p:spPr>
          <a:xfrm>
            <a:off x="5488498" y="196879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30" name="TextBox 29">
            <a:extLst>
              <a:ext uri="{FF2B5EF4-FFF2-40B4-BE49-F238E27FC236}">
                <a16:creationId xmlns:a16="http://schemas.microsoft.com/office/drawing/2014/main" id="{ADF212B0-73DA-B20C-FF73-701659F31D78}"/>
              </a:ext>
            </a:extLst>
          </p:cNvPr>
          <p:cNvSpPr txBox="1"/>
          <p:nvPr/>
        </p:nvSpPr>
        <p:spPr>
          <a:xfrm>
            <a:off x="5632620" y="271810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1" name="Rectangle 30">
            <a:extLst>
              <a:ext uri="{FF2B5EF4-FFF2-40B4-BE49-F238E27FC236}">
                <a16:creationId xmlns:a16="http://schemas.microsoft.com/office/drawing/2014/main" id="{D070FCF6-74AB-AFF0-0F14-4E1061956AA6}"/>
              </a:ext>
            </a:extLst>
          </p:cNvPr>
          <p:cNvSpPr/>
          <p:nvPr/>
        </p:nvSpPr>
        <p:spPr>
          <a:xfrm>
            <a:off x="4531705" y="3611209"/>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2" name="Picture 2" descr="Containerised Bioinformatics">
            <a:extLst>
              <a:ext uri="{FF2B5EF4-FFF2-40B4-BE49-F238E27FC236}">
                <a16:creationId xmlns:a16="http://schemas.microsoft.com/office/drawing/2014/main" id="{FC290CA9-ED85-7B93-E78E-9A0A3ABFA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3693701"/>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7922B48A-6EBC-58E6-B7E4-7A8752CC42DF}"/>
              </a:ext>
            </a:extLst>
          </p:cNvPr>
          <p:cNvSpPr txBox="1"/>
          <p:nvPr/>
        </p:nvSpPr>
        <p:spPr>
          <a:xfrm>
            <a:off x="5488498" y="3844319"/>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36" name="TextBox 35">
            <a:extLst>
              <a:ext uri="{FF2B5EF4-FFF2-40B4-BE49-F238E27FC236}">
                <a16:creationId xmlns:a16="http://schemas.microsoft.com/office/drawing/2014/main" id="{9F771ED5-FCA2-99EA-8A4C-3752F9E22D69}"/>
              </a:ext>
            </a:extLst>
          </p:cNvPr>
          <p:cNvSpPr txBox="1"/>
          <p:nvPr/>
        </p:nvSpPr>
        <p:spPr>
          <a:xfrm>
            <a:off x="5509525" y="466877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(Deployment)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399178" y="21945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399178" y="40090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6" name="Rectangle 55">
            <a:extLst>
              <a:ext uri="{FF2B5EF4-FFF2-40B4-BE49-F238E27FC236}">
                <a16:creationId xmlns:a16="http://schemas.microsoft.com/office/drawing/2014/main" id="{239CA1F0-6208-7674-5BCB-E66DFAE736A4}"/>
              </a:ext>
            </a:extLst>
          </p:cNvPr>
          <p:cNvSpPr/>
          <p:nvPr/>
        </p:nvSpPr>
        <p:spPr>
          <a:xfrm>
            <a:off x="1529131" y="17290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18115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485924" y="19621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6732366" y="513455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1</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625676" y="2659609"/>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529131" y="36045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36870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485924" y="38376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632761" y="4522740"/>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7032591" y="3109076"/>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837263" y="3479492"/>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8156541" y="3280527"/>
            <a:ext cx="1680722" cy="6200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2"/>
          </p:cNvCxnSpPr>
          <p:nvPr/>
        </p:nvCxnSpPr>
        <p:spPr>
          <a:xfrm rot="10800000">
            <a:off x="3961153" y="2537498"/>
            <a:ext cx="3071438" cy="7430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cxnSpLocks/>
            <a:stCxn id="33" idx="1"/>
            <a:endCxn id="54" idx="0"/>
          </p:cNvCxnSpPr>
          <p:nvPr/>
        </p:nvCxnSpPr>
        <p:spPr>
          <a:xfrm rot="10800000" flipV="1">
            <a:off x="3961153" y="3280525"/>
            <a:ext cx="3071438" cy="7285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4AFB02E-0CF7-43A4-0D6C-98ECCDC2B1CE}"/>
              </a:ext>
            </a:extLst>
          </p:cNvPr>
          <p:cNvSpPr txBox="1"/>
          <p:nvPr/>
        </p:nvSpPr>
        <p:spPr>
          <a:xfrm>
            <a:off x="2804433" y="516650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2</a:t>
            </a:r>
          </a:p>
        </p:txBody>
      </p:sp>
      <p:sp>
        <p:nvSpPr>
          <p:cNvPr id="42" name="Rectangle 41">
            <a:extLst>
              <a:ext uri="{FF2B5EF4-FFF2-40B4-BE49-F238E27FC236}">
                <a16:creationId xmlns:a16="http://schemas.microsoft.com/office/drawing/2014/main" id="{BC4DFC44-4D04-4C5D-E97C-85C645D071EA}"/>
              </a:ext>
            </a:extLst>
          </p:cNvPr>
          <p:cNvSpPr/>
          <p:nvPr/>
        </p:nvSpPr>
        <p:spPr>
          <a:xfrm>
            <a:off x="1194011" y="3458656"/>
            <a:ext cx="5669843" cy="170784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6ACD83C-1579-1FC2-C5CA-FC12A776A28C}"/>
              </a:ext>
            </a:extLst>
          </p:cNvPr>
          <p:cNvSpPr txBox="1"/>
          <p:nvPr/>
        </p:nvSpPr>
        <p:spPr>
          <a:xfrm>
            <a:off x="9163050" y="1525697"/>
            <a:ext cx="24472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Abstraction of pods is deployment</a:t>
            </a:r>
          </a:p>
        </p:txBody>
      </p:sp>
    </p:spTree>
    <p:extLst>
      <p:ext uri="{BB962C8B-B14F-4D97-AF65-F5344CB8AC3E}">
        <p14:creationId xmlns:p14="http://schemas.microsoft.com/office/powerpoint/2010/main" val="22842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Components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394112" y="1143550"/>
            <a:ext cx="3141947"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229B35D-71DB-11C4-4F82-321E2B814B32}"/>
              </a:ext>
            </a:extLst>
          </p:cNvPr>
          <p:cNvSpPr/>
          <p:nvPr/>
        </p:nvSpPr>
        <p:spPr>
          <a:xfrm>
            <a:off x="618319" y="123475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2" descr="Containerised Bioinformatics">
            <a:extLst>
              <a:ext uri="{FF2B5EF4-FFF2-40B4-BE49-F238E27FC236}">
                <a16:creationId xmlns:a16="http://schemas.microsoft.com/office/drawing/2014/main" id="{3EEF3BE9-50C5-2F6D-2090-5E7B3E2E1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990" y="131724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6056AD0-7FFE-56B9-502E-FC56E3D0BCBA}"/>
              </a:ext>
            </a:extLst>
          </p:cNvPr>
          <p:cNvSpPr txBox="1"/>
          <p:nvPr/>
        </p:nvSpPr>
        <p:spPr>
          <a:xfrm>
            <a:off x="1164528" y="14012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15" name="TextBox 14">
            <a:extLst>
              <a:ext uri="{FF2B5EF4-FFF2-40B4-BE49-F238E27FC236}">
                <a16:creationId xmlns:a16="http://schemas.microsoft.com/office/drawing/2014/main" id="{9B51F821-18B3-BE4C-5199-705E5CE25182}"/>
              </a:ext>
            </a:extLst>
          </p:cNvPr>
          <p:cNvSpPr txBox="1"/>
          <p:nvPr/>
        </p:nvSpPr>
        <p:spPr>
          <a:xfrm>
            <a:off x="1106875" y="173501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0" name="TextBox 19">
            <a:extLst>
              <a:ext uri="{FF2B5EF4-FFF2-40B4-BE49-F238E27FC236}">
                <a16:creationId xmlns:a16="http://schemas.microsoft.com/office/drawing/2014/main" id="{0015FE19-4D53-3295-770F-24CB81731279}"/>
              </a:ext>
            </a:extLst>
          </p:cNvPr>
          <p:cNvSpPr txBox="1"/>
          <p:nvPr/>
        </p:nvSpPr>
        <p:spPr>
          <a:xfrm>
            <a:off x="1001893"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25" name="Rectangle 24">
            <a:extLst>
              <a:ext uri="{FF2B5EF4-FFF2-40B4-BE49-F238E27FC236}">
                <a16:creationId xmlns:a16="http://schemas.microsoft.com/office/drawing/2014/main" id="{8C4802BB-56C8-A949-4B45-A522EFFB35A1}"/>
              </a:ext>
            </a:extLst>
          </p:cNvPr>
          <p:cNvSpPr/>
          <p:nvPr/>
        </p:nvSpPr>
        <p:spPr>
          <a:xfrm>
            <a:off x="579081" y="2593261"/>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6" name="Picture 2" descr="Containerised Bioinformatics">
            <a:extLst>
              <a:ext uri="{FF2B5EF4-FFF2-40B4-BE49-F238E27FC236}">
                <a16:creationId xmlns:a16="http://schemas.microsoft.com/office/drawing/2014/main" id="{EB181A72-9D09-A8BE-9E7C-706D5FCE4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52" y="2675752"/>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CD45B75-4740-DBDF-6429-C7DD7B0DAB49}"/>
              </a:ext>
            </a:extLst>
          </p:cNvPr>
          <p:cNvSpPr txBox="1"/>
          <p:nvPr/>
        </p:nvSpPr>
        <p:spPr>
          <a:xfrm>
            <a:off x="1125290" y="2759736"/>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28" name="TextBox 27">
            <a:extLst>
              <a:ext uri="{FF2B5EF4-FFF2-40B4-BE49-F238E27FC236}">
                <a16:creationId xmlns:a16="http://schemas.microsoft.com/office/drawing/2014/main" id="{9ADD8562-A8FA-C04A-BB7D-A1287A26909C}"/>
              </a:ext>
            </a:extLst>
          </p:cNvPr>
          <p:cNvSpPr txBox="1"/>
          <p:nvPr/>
        </p:nvSpPr>
        <p:spPr>
          <a:xfrm>
            <a:off x="1067637" y="30935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085" y="4510148"/>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1294085" y="5155215"/>
            <a:ext cx="221916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71" y="4553381"/>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432347" y="5149087"/>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0A3882F-C8AC-EFBB-83C3-67E63776330D}"/>
              </a:ext>
            </a:extLst>
          </p:cNvPr>
          <p:cNvSpPr txBox="1"/>
          <p:nvPr/>
        </p:nvSpPr>
        <p:spPr>
          <a:xfrm>
            <a:off x="8290809" y="1143550"/>
            <a:ext cx="314194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interacts with both- the container &amp; node for assigning resources</a:t>
            </a:r>
          </a:p>
        </p:txBody>
      </p:sp>
      <p:sp>
        <p:nvSpPr>
          <p:cNvPr id="62" name="Rectangle 61">
            <a:extLst>
              <a:ext uri="{FF2B5EF4-FFF2-40B4-BE49-F238E27FC236}">
                <a16:creationId xmlns:a16="http://schemas.microsoft.com/office/drawing/2014/main" id="{7E530EB7-B084-FC5B-8FC7-3C32FE291EA3}"/>
              </a:ext>
            </a:extLst>
          </p:cNvPr>
          <p:cNvSpPr/>
          <p:nvPr/>
        </p:nvSpPr>
        <p:spPr>
          <a:xfrm>
            <a:off x="4024615" y="1174537"/>
            <a:ext cx="31419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5647874" y="126122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545" y="134371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6194083" y="142769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66" name="TextBox 65">
            <a:extLst>
              <a:ext uri="{FF2B5EF4-FFF2-40B4-BE49-F238E27FC236}">
                <a16:creationId xmlns:a16="http://schemas.microsoft.com/office/drawing/2014/main" id="{7DB06834-4B17-DD34-6E13-39317319073B}"/>
              </a:ext>
            </a:extLst>
          </p:cNvPr>
          <p:cNvSpPr txBox="1"/>
          <p:nvPr/>
        </p:nvSpPr>
        <p:spPr>
          <a:xfrm>
            <a:off x="6136430" y="17614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7" name="TextBox 66">
            <a:extLst>
              <a:ext uri="{FF2B5EF4-FFF2-40B4-BE49-F238E27FC236}">
                <a16:creationId xmlns:a16="http://schemas.microsoft.com/office/drawing/2014/main" id="{076D966B-A15D-A799-7E54-FC79C833AA2C}"/>
              </a:ext>
            </a:extLst>
          </p:cNvPr>
          <p:cNvSpPr txBox="1"/>
          <p:nvPr/>
        </p:nvSpPr>
        <p:spPr>
          <a:xfrm>
            <a:off x="4616627" y="5604421"/>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68" name="Rectangle 67">
            <a:extLst>
              <a:ext uri="{FF2B5EF4-FFF2-40B4-BE49-F238E27FC236}">
                <a16:creationId xmlns:a16="http://schemas.microsoft.com/office/drawing/2014/main" id="{E1EBCFD5-52F2-7ED7-0D28-7245064E2730}"/>
              </a:ext>
            </a:extLst>
          </p:cNvPr>
          <p:cNvSpPr/>
          <p:nvPr/>
        </p:nvSpPr>
        <p:spPr>
          <a:xfrm>
            <a:off x="5608636" y="239834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9" name="Picture 2" descr="Containerised Bioinformatics">
            <a:extLst>
              <a:ext uri="{FF2B5EF4-FFF2-40B4-BE49-F238E27FC236}">
                <a16:creationId xmlns:a16="http://schemas.microsoft.com/office/drawing/2014/main" id="{A1D818AA-4135-21BB-C1A9-A9C3DF7A3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307" y="248084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EDE350F0-0205-C1BE-23F1-026F03A05300}"/>
              </a:ext>
            </a:extLst>
          </p:cNvPr>
          <p:cNvSpPr txBox="1"/>
          <p:nvPr/>
        </p:nvSpPr>
        <p:spPr>
          <a:xfrm>
            <a:off x="6154845" y="256482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71" name="TextBox 70">
            <a:extLst>
              <a:ext uri="{FF2B5EF4-FFF2-40B4-BE49-F238E27FC236}">
                <a16:creationId xmlns:a16="http://schemas.microsoft.com/office/drawing/2014/main" id="{29AECBD5-B1C7-6283-7DE0-842EDFC58EBB}"/>
              </a:ext>
            </a:extLst>
          </p:cNvPr>
          <p:cNvSpPr txBox="1"/>
          <p:nvPr/>
        </p:nvSpPr>
        <p:spPr>
          <a:xfrm>
            <a:off x="6097192" y="289861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72" name="Picture 4" descr="Docker Logos - Docker">
            <a:extLst>
              <a:ext uri="{FF2B5EF4-FFF2-40B4-BE49-F238E27FC236}">
                <a16:creationId xmlns:a16="http://schemas.microsoft.com/office/drawing/2014/main" id="{A9461DEC-C6CC-0051-9565-574966624E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798" y="4395192"/>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B862AA66-EB6A-A3F6-FD23-3B5FBFF78821}"/>
              </a:ext>
            </a:extLst>
          </p:cNvPr>
          <p:cNvSpPr txBox="1"/>
          <p:nvPr/>
        </p:nvSpPr>
        <p:spPr>
          <a:xfrm>
            <a:off x="4066357" y="4995198"/>
            <a:ext cx="221916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74" name="Picture 2">
            <a:extLst>
              <a:ext uri="{FF2B5EF4-FFF2-40B4-BE49-F238E27FC236}">
                <a16:creationId xmlns:a16="http://schemas.microsoft.com/office/drawing/2014/main" id="{1D1A287F-46B6-9849-B5FD-24D1F229BE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0949" y="4305583"/>
            <a:ext cx="625743" cy="606532"/>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9BBB0E4B-930A-028A-833A-DA40854FD98B}"/>
              </a:ext>
            </a:extLst>
          </p:cNvPr>
          <p:cNvSpPr txBox="1"/>
          <p:nvPr/>
        </p:nvSpPr>
        <p:spPr>
          <a:xfrm>
            <a:off x="6285525" y="4920835"/>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4EEEED82-B2B4-9A8D-E1B6-F34F6CAA6F7F}"/>
              </a:ext>
            </a:extLst>
          </p:cNvPr>
          <p:cNvSpPr/>
          <p:nvPr/>
        </p:nvSpPr>
        <p:spPr>
          <a:xfrm>
            <a:off x="3139063" y="1508883"/>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3388" y="3567715"/>
            <a:ext cx="505922" cy="4903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2269649" y="3499975"/>
            <a:ext cx="71327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pic>
        <p:nvPicPr>
          <p:cNvPr id="78" name="Picture 2">
            <a:extLst>
              <a:ext uri="{FF2B5EF4-FFF2-40B4-BE49-F238E27FC236}">
                <a16:creationId xmlns:a16="http://schemas.microsoft.com/office/drawing/2014/main" id="{045FE3B0-F1A5-28B0-52FD-EA06E86B9A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705" y="3506970"/>
            <a:ext cx="505922" cy="490389"/>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EC8D697D-C6AF-3592-A7D9-50FA4FF1AA96}"/>
              </a:ext>
            </a:extLst>
          </p:cNvPr>
          <p:cNvSpPr txBox="1"/>
          <p:nvPr/>
        </p:nvSpPr>
        <p:spPr>
          <a:xfrm>
            <a:off x="4616627" y="3470657"/>
            <a:ext cx="71327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7" name="Connector: Elbow 6">
            <a:extLst>
              <a:ext uri="{FF2B5EF4-FFF2-40B4-BE49-F238E27FC236}">
                <a16:creationId xmlns:a16="http://schemas.microsoft.com/office/drawing/2014/main" id="{F683B0BE-EF5E-8FE0-C275-64B1FAED4EB8}"/>
              </a:ext>
            </a:extLst>
          </p:cNvPr>
          <p:cNvCxnSpPr>
            <a:cxnSpLocks/>
          </p:cNvCxnSpPr>
          <p:nvPr/>
        </p:nvCxnSpPr>
        <p:spPr>
          <a:xfrm>
            <a:off x="1891898" y="1932492"/>
            <a:ext cx="3679755" cy="7506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DA9F48D-20F5-E94E-9D3F-8481B46B5AB3}"/>
              </a:ext>
            </a:extLst>
          </p:cNvPr>
          <p:cNvSpPr/>
          <p:nvPr/>
        </p:nvSpPr>
        <p:spPr>
          <a:xfrm>
            <a:off x="3120685" y="223058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 Service</a:t>
            </a:r>
          </a:p>
        </p:txBody>
      </p:sp>
      <p:sp>
        <p:nvSpPr>
          <p:cNvPr id="87" name="Multiplication Sign 86">
            <a:extLst>
              <a:ext uri="{FF2B5EF4-FFF2-40B4-BE49-F238E27FC236}">
                <a16:creationId xmlns:a16="http://schemas.microsoft.com/office/drawing/2014/main" id="{E47F0162-9599-556C-4DF3-001F90718CB6}"/>
              </a:ext>
            </a:extLst>
          </p:cNvPr>
          <p:cNvSpPr/>
          <p:nvPr/>
        </p:nvSpPr>
        <p:spPr>
          <a:xfrm>
            <a:off x="3801306" y="2480840"/>
            <a:ext cx="752614" cy="7350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TextBox 90">
            <a:extLst>
              <a:ext uri="{FF2B5EF4-FFF2-40B4-BE49-F238E27FC236}">
                <a16:creationId xmlns:a16="http://schemas.microsoft.com/office/drawing/2014/main" id="{DE2E12D5-3866-4B79-A32F-DCFF634BB966}"/>
              </a:ext>
            </a:extLst>
          </p:cNvPr>
          <p:cNvSpPr txBox="1"/>
          <p:nvPr/>
        </p:nvSpPr>
        <p:spPr>
          <a:xfrm>
            <a:off x="8247282" y="2279150"/>
            <a:ext cx="314194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Proxy makes sure request is sent to destination such that network overhead is avoided</a:t>
            </a:r>
          </a:p>
        </p:txBody>
      </p:sp>
      <p:cxnSp>
        <p:nvCxnSpPr>
          <p:cNvPr id="16" name="Connector: Elbow 15">
            <a:extLst>
              <a:ext uri="{FF2B5EF4-FFF2-40B4-BE49-F238E27FC236}">
                <a16:creationId xmlns:a16="http://schemas.microsoft.com/office/drawing/2014/main" id="{535DD5F2-B578-5A44-DADC-9E3AFD172F04}"/>
              </a:ext>
            </a:extLst>
          </p:cNvPr>
          <p:cNvCxnSpPr>
            <a:cxnSpLocks/>
          </p:cNvCxnSpPr>
          <p:nvPr/>
        </p:nvCxnSpPr>
        <p:spPr>
          <a:xfrm flipH="1">
            <a:off x="1854383" y="2057405"/>
            <a:ext cx="39238" cy="1137127"/>
          </a:xfrm>
          <a:prstGeom prst="bentConnector3">
            <a:avLst>
              <a:gd name="adj1" fmla="val -340360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left)">
                                      <p:cBhvr>
                                        <p:cTn id="13" dur="500"/>
                                        <p:tgtEl>
                                          <p:spTgt spid="7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wipe(left)">
                                      <p:cBhvr>
                                        <p:cTn id="16" dur="500"/>
                                        <p:tgtEl>
                                          <p:spTgt spid="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194"/>
                                        </p:tgtEl>
                                        <p:attrNameLst>
                                          <p:attrName>style.visibility</p:attrName>
                                        </p:attrNameLst>
                                      </p:cBhvr>
                                      <p:to>
                                        <p:strVal val="visible"/>
                                      </p:to>
                                    </p:set>
                                    <p:animEffect transition="in" filter="wipe(left)">
                                      <p:cBhvr>
                                        <p:cTn id="21" dur="500"/>
                                        <p:tgtEl>
                                          <p:spTgt spid="819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par>
                                <p:cTn id="25" presetID="22" presetClass="entr" presetSubtype="8"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left)">
                                      <p:cBhvr>
                                        <p:cTn id="27" dur="500"/>
                                        <p:tgtEl>
                                          <p:spTgt spid="7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8" fill="hold"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left)">
                                      <p:cBhvr>
                                        <p:cTn id="41" dur="500"/>
                                        <p:tgtEl>
                                          <p:spTgt spid="76"/>
                                        </p:tgtEl>
                                      </p:cBhvr>
                                    </p:animEffect>
                                  </p:childTnLst>
                                </p:cTn>
                              </p:par>
                              <p:par>
                                <p:cTn id="42" presetID="22" presetClass="entr" presetSubtype="8" fill="hold"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wipe(left)">
                                      <p:cBhvr>
                                        <p:cTn id="44" dur="500"/>
                                        <p:tgtEl>
                                          <p:spTgt spid="7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left)">
                                      <p:cBhvr>
                                        <p:cTn id="57" dur="500"/>
                                        <p:tgtEl>
                                          <p:spTgt spid="87"/>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wipe(left)">
                                      <p:cBhvr>
                                        <p:cTn id="60" dur="500"/>
                                        <p:tgtEl>
                                          <p:spTgt spid="9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p:bldP spid="4" grpId="0"/>
      <p:bldP spid="73" grpId="0"/>
      <p:bldP spid="75" grpId="0"/>
      <p:bldP spid="5" grpId="0"/>
      <p:bldP spid="79" grpId="0"/>
      <p:bldP spid="87" grpId="0" animBg="1"/>
      <p:bldP spid="9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3399</Words>
  <Application>Microsoft Office PowerPoint</Application>
  <PresentationFormat>Widescreen</PresentationFormat>
  <Paragraphs>736</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-apple-system</vt:lpstr>
      <vt:lpstr>Arial</vt:lpstr>
      <vt:lpstr>Arial</vt:lpstr>
      <vt:lpstr>Calibri</vt:lpstr>
      <vt:lpstr>Calibri Light</vt:lpstr>
      <vt:lpstr>open sans</vt:lpstr>
      <vt:lpstr>Proxima Nova</vt:lpstr>
      <vt:lpstr>Office Theme</vt:lpstr>
      <vt:lpstr>Kubernetes</vt:lpstr>
      <vt:lpstr>Kubernetes (Pods)</vt:lpstr>
      <vt:lpstr>Kubernetes (Services)</vt:lpstr>
      <vt:lpstr>Kubernetes (Ingress)</vt:lpstr>
      <vt:lpstr>Kubernetes (ConfigMap &amp; Secret)</vt:lpstr>
      <vt:lpstr>Kubernetes (Volume Mounts)</vt:lpstr>
      <vt:lpstr>Kubernetes (Replicas)</vt:lpstr>
      <vt:lpstr>Kubernetes (Deployment)</vt:lpstr>
      <vt:lpstr>Kubernetes Components</vt:lpstr>
      <vt:lpstr>Kubernetes Components</vt:lpstr>
      <vt:lpstr>Kubernetes Components</vt:lpstr>
      <vt:lpstr>Kubernetes Architecture- version 1.24 </vt:lpstr>
      <vt:lpstr>Kubernetes Installation (All Nodes)</vt:lpstr>
      <vt:lpstr>Kubernetes Installation (All Nodes Cont.)</vt:lpstr>
      <vt:lpstr>Kubernetes Installation (Master Node)</vt:lpstr>
      <vt:lpstr>Kubernetes Basic Commands</vt:lpstr>
      <vt:lpstr>Kubernetes YAML</vt:lpstr>
      <vt:lpstr>Kubernetes YAML</vt:lpstr>
      <vt:lpstr>Kubernetes Basic Implementation</vt:lpstr>
      <vt:lpstr>Kubernetes Taints &amp; Tolerations</vt:lpstr>
      <vt:lpstr>Kubernetes Liveliness Probe &amp; Readiness Probe</vt:lpstr>
      <vt:lpstr>Node Labels &amp; Selector</vt:lpstr>
      <vt:lpstr>Node Affinity</vt:lpstr>
      <vt:lpstr>Pod Anti-Affinity</vt:lpstr>
      <vt:lpstr>Pod Affinity &amp; Anti-Affinity</vt:lpstr>
      <vt:lpstr>Kubernetes Namespaces</vt:lpstr>
      <vt:lpstr>Kubernetes Namespaces</vt:lpstr>
      <vt:lpstr>Kubernetes Commands</vt:lpstr>
      <vt:lpstr>Kubernetes Ingress</vt:lpstr>
      <vt:lpstr>Kubernetes Ingress</vt:lpstr>
      <vt:lpstr>Kubernetes Volumes- Option 1</vt:lpstr>
      <vt:lpstr>Kubernetes Volumes- Option 2</vt:lpstr>
      <vt:lpstr>Kubernetes Volumes- Option 3</vt:lpstr>
      <vt:lpstr>Storage Class, Persistent Volume, PV Claims</vt:lpstr>
      <vt:lpstr>NFS PV,PVC</vt:lpstr>
      <vt:lpstr>PV Provisioner</vt:lpstr>
      <vt:lpstr>Provisioners</vt:lpstr>
      <vt:lpstr>NFS-Provisioner Using Helm</vt:lpstr>
      <vt:lpstr>ConfigMaps &amp; Secrets as Persistent Volumes</vt:lpstr>
      <vt:lpstr>StatefulSets</vt:lpstr>
      <vt:lpstr>Scaling Database </vt:lpstr>
      <vt:lpstr>StatefulSet</vt:lpstr>
      <vt:lpstr>Mysql Kubernetes Operator</vt:lpstr>
      <vt:lpstr>Resource Management</vt:lpstr>
      <vt:lpstr>Resource Management</vt:lpstr>
      <vt:lpstr>Vertical &amp; Horizontal Pod Auto Scaling</vt:lpstr>
      <vt:lpstr>Deployment Strategies: Rolling Updates</vt:lpstr>
      <vt:lpstr>Deployment Strategies: Recreate</vt:lpstr>
      <vt:lpstr>Deployment Strategies: Blue/ Green or (Red/Black )</vt:lpstr>
      <vt:lpstr>Deployment Strategies: Canary</vt:lpstr>
      <vt:lpstr>Service Mesh: ISTIO</vt:lpstr>
      <vt:lpstr>Certificates</vt:lpstr>
      <vt:lpstr>Kubernetes RBAC</vt:lpstr>
      <vt:lpstr>Kubernetes RBAC</vt:lpstr>
      <vt:lpstr>Kubernetes RBAC</vt:lpstr>
      <vt:lpstr>Kubernetes RBAC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phanindra vedula</dc:creator>
  <cp:lastModifiedBy>phanindra vedula</cp:lastModifiedBy>
  <cp:revision>7</cp:revision>
  <dcterms:created xsi:type="dcterms:W3CDTF">2022-07-11T01:52:01Z</dcterms:created>
  <dcterms:modified xsi:type="dcterms:W3CDTF">2022-08-18T01:26:33Z</dcterms:modified>
</cp:coreProperties>
</file>