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4" r:id="rId2"/>
    <p:sldId id="298" r:id="rId3"/>
    <p:sldId id="293" r:id="rId4"/>
    <p:sldId id="297" r:id="rId5"/>
    <p:sldId id="305" r:id="rId6"/>
    <p:sldId id="384" r:id="rId7"/>
    <p:sldId id="316" r:id="rId8"/>
    <p:sldId id="306" r:id="rId9"/>
    <p:sldId id="318" r:id="rId10"/>
    <p:sldId id="319" r:id="rId11"/>
    <p:sldId id="320" r:id="rId12"/>
    <p:sldId id="321" r:id="rId13"/>
    <p:sldId id="304" r:id="rId14"/>
    <p:sldId id="308" r:id="rId15"/>
    <p:sldId id="317" r:id="rId16"/>
    <p:sldId id="310" r:id="rId17"/>
    <p:sldId id="323" r:id="rId18"/>
    <p:sldId id="325" r:id="rId19"/>
    <p:sldId id="322" r:id="rId20"/>
    <p:sldId id="380" r:id="rId21"/>
    <p:sldId id="307" r:id="rId22"/>
    <p:sldId id="327" r:id="rId23"/>
    <p:sldId id="328" r:id="rId24"/>
    <p:sldId id="332" r:id="rId25"/>
    <p:sldId id="334" r:id="rId26"/>
    <p:sldId id="3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66DBE-51B1-49AC-A021-343ECD24CC7C}" type="datetimeFigureOut">
              <a:rPr lang="en-IN" smtClean="0"/>
              <a:t>10-08-2022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D4A45-9B80-4AB5-A900-EAD115059339}" type="slidenum">
              <a:rPr lang="en-IN" smtClean="0"/>
              <a:t>‹#›</a:t>
            </a:fld>
            <a:endParaRPr lang="en-IN"/>
          </a:p>
        </p:txBody>
      </p:sp>
    </p:spTree>
    <p:extLst>
      <p:ext uri="{BB962C8B-B14F-4D97-AF65-F5344CB8AC3E}">
        <p14:creationId xmlns:p14="http://schemas.microsoft.com/office/powerpoint/2010/main" val="1736012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187F9A-9E8A-4FD9-B8A9-60AB35B6F49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999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8F29-5F44-2832-4184-53F775E265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9C5092-360E-3F9E-0D51-804F96E58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6CA5CD-A621-DFBD-76E5-140EB425A010}"/>
              </a:ext>
            </a:extLst>
          </p:cNvPr>
          <p:cNvSpPr>
            <a:spLocks noGrp="1"/>
          </p:cNvSpPr>
          <p:nvPr>
            <p:ph type="dt" sz="half" idx="10"/>
          </p:nvPr>
        </p:nvSpPr>
        <p:spPr/>
        <p:txBody>
          <a:bodyPr/>
          <a:lstStyle/>
          <a:p>
            <a:fld id="{FDCA0A18-F6B7-41C7-B323-7A3AA7946F04}" type="datetimeFigureOut">
              <a:rPr lang="en-IN" smtClean="0"/>
              <a:t>10-08-2022</a:t>
            </a:fld>
            <a:endParaRPr lang="en-IN"/>
          </a:p>
        </p:txBody>
      </p:sp>
      <p:sp>
        <p:nvSpPr>
          <p:cNvPr id="5" name="Footer Placeholder 4">
            <a:extLst>
              <a:ext uri="{FF2B5EF4-FFF2-40B4-BE49-F238E27FC236}">
                <a16:creationId xmlns:a16="http://schemas.microsoft.com/office/drawing/2014/main" id="{64E725D0-0913-6571-389C-3FFA9479C6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EE97BC-02C0-5349-253F-B3888FF4E65D}"/>
              </a:ext>
            </a:extLst>
          </p:cNvPr>
          <p:cNvSpPr>
            <a:spLocks noGrp="1"/>
          </p:cNvSpPr>
          <p:nvPr>
            <p:ph type="sldNum" sz="quarter" idx="12"/>
          </p:nvPr>
        </p:nvSpPr>
        <p:spPr/>
        <p:txBody>
          <a:bodyPr/>
          <a:lstStyle/>
          <a:p>
            <a:fld id="{66C12594-7ECD-4830-9A91-A5168CACC6EC}" type="slidenum">
              <a:rPr lang="en-IN" smtClean="0"/>
              <a:t>‹#›</a:t>
            </a:fld>
            <a:endParaRPr lang="en-IN"/>
          </a:p>
        </p:txBody>
      </p:sp>
    </p:spTree>
    <p:extLst>
      <p:ext uri="{BB962C8B-B14F-4D97-AF65-F5344CB8AC3E}">
        <p14:creationId xmlns:p14="http://schemas.microsoft.com/office/powerpoint/2010/main" val="297993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10AF-83EF-9442-F21C-5DE049DBC3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8F88D6-D6F2-4FFC-A6F3-2ED99E0FC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8D96D2-53F2-5A70-E01C-D0BD3D8803BD}"/>
              </a:ext>
            </a:extLst>
          </p:cNvPr>
          <p:cNvSpPr>
            <a:spLocks noGrp="1"/>
          </p:cNvSpPr>
          <p:nvPr>
            <p:ph type="dt" sz="half" idx="10"/>
          </p:nvPr>
        </p:nvSpPr>
        <p:spPr/>
        <p:txBody>
          <a:bodyPr/>
          <a:lstStyle/>
          <a:p>
            <a:fld id="{FDCA0A18-F6B7-41C7-B323-7A3AA7946F04}" type="datetimeFigureOut">
              <a:rPr lang="en-IN" smtClean="0"/>
              <a:t>10-08-2022</a:t>
            </a:fld>
            <a:endParaRPr lang="en-IN"/>
          </a:p>
        </p:txBody>
      </p:sp>
      <p:sp>
        <p:nvSpPr>
          <p:cNvPr id="5" name="Footer Placeholder 4">
            <a:extLst>
              <a:ext uri="{FF2B5EF4-FFF2-40B4-BE49-F238E27FC236}">
                <a16:creationId xmlns:a16="http://schemas.microsoft.com/office/drawing/2014/main" id="{BDE016C6-8D75-C29D-0AA2-DC6D04A711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08CEF-A393-2F0D-DAAE-D8D01878635B}"/>
              </a:ext>
            </a:extLst>
          </p:cNvPr>
          <p:cNvSpPr>
            <a:spLocks noGrp="1"/>
          </p:cNvSpPr>
          <p:nvPr>
            <p:ph type="sldNum" sz="quarter" idx="12"/>
          </p:nvPr>
        </p:nvSpPr>
        <p:spPr/>
        <p:txBody>
          <a:bodyPr/>
          <a:lstStyle/>
          <a:p>
            <a:fld id="{66C12594-7ECD-4830-9A91-A5168CACC6EC}" type="slidenum">
              <a:rPr lang="en-IN" smtClean="0"/>
              <a:t>‹#›</a:t>
            </a:fld>
            <a:endParaRPr lang="en-IN"/>
          </a:p>
        </p:txBody>
      </p:sp>
    </p:spTree>
    <p:extLst>
      <p:ext uri="{BB962C8B-B14F-4D97-AF65-F5344CB8AC3E}">
        <p14:creationId xmlns:p14="http://schemas.microsoft.com/office/powerpoint/2010/main" val="105882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132FDF-916F-3F83-41EA-563B69038F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134798-A54B-9B07-BB81-CB6E095FF2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DA23AC-EFA7-CC52-1998-726AE8B74169}"/>
              </a:ext>
            </a:extLst>
          </p:cNvPr>
          <p:cNvSpPr>
            <a:spLocks noGrp="1"/>
          </p:cNvSpPr>
          <p:nvPr>
            <p:ph type="dt" sz="half" idx="10"/>
          </p:nvPr>
        </p:nvSpPr>
        <p:spPr/>
        <p:txBody>
          <a:bodyPr/>
          <a:lstStyle/>
          <a:p>
            <a:fld id="{FDCA0A18-F6B7-41C7-B323-7A3AA7946F04}" type="datetimeFigureOut">
              <a:rPr lang="en-IN" smtClean="0"/>
              <a:t>10-08-2022</a:t>
            </a:fld>
            <a:endParaRPr lang="en-IN"/>
          </a:p>
        </p:txBody>
      </p:sp>
      <p:sp>
        <p:nvSpPr>
          <p:cNvPr id="5" name="Footer Placeholder 4">
            <a:extLst>
              <a:ext uri="{FF2B5EF4-FFF2-40B4-BE49-F238E27FC236}">
                <a16:creationId xmlns:a16="http://schemas.microsoft.com/office/drawing/2014/main" id="{FA83B72F-0EE2-9241-6EAA-69AE7F497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0DBB75-3D86-FF8E-1DA5-367F695CA760}"/>
              </a:ext>
            </a:extLst>
          </p:cNvPr>
          <p:cNvSpPr>
            <a:spLocks noGrp="1"/>
          </p:cNvSpPr>
          <p:nvPr>
            <p:ph type="sldNum" sz="quarter" idx="12"/>
          </p:nvPr>
        </p:nvSpPr>
        <p:spPr/>
        <p:txBody>
          <a:bodyPr/>
          <a:lstStyle/>
          <a:p>
            <a:fld id="{66C12594-7ECD-4830-9A91-A5168CACC6EC}" type="slidenum">
              <a:rPr lang="en-IN" smtClean="0"/>
              <a:t>‹#›</a:t>
            </a:fld>
            <a:endParaRPr lang="en-IN"/>
          </a:p>
        </p:txBody>
      </p:sp>
    </p:spTree>
    <p:extLst>
      <p:ext uri="{BB962C8B-B14F-4D97-AF65-F5344CB8AC3E}">
        <p14:creationId xmlns:p14="http://schemas.microsoft.com/office/powerpoint/2010/main" val="3466437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6A2C-4669-9278-4BFF-CE6A4A185E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2F8D55-FBE9-2C85-FDAB-456C5C05A0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3CF5C4-EA08-1DD0-20AB-D5B641454B04}"/>
              </a:ext>
            </a:extLst>
          </p:cNvPr>
          <p:cNvSpPr>
            <a:spLocks noGrp="1"/>
          </p:cNvSpPr>
          <p:nvPr>
            <p:ph type="dt" sz="half" idx="10"/>
          </p:nvPr>
        </p:nvSpPr>
        <p:spPr/>
        <p:txBody>
          <a:bodyPr/>
          <a:lstStyle/>
          <a:p>
            <a:fld id="{FDCA0A18-F6B7-41C7-B323-7A3AA7946F04}" type="datetimeFigureOut">
              <a:rPr lang="en-IN" smtClean="0"/>
              <a:t>10-08-2022</a:t>
            </a:fld>
            <a:endParaRPr lang="en-IN"/>
          </a:p>
        </p:txBody>
      </p:sp>
      <p:sp>
        <p:nvSpPr>
          <p:cNvPr id="5" name="Footer Placeholder 4">
            <a:extLst>
              <a:ext uri="{FF2B5EF4-FFF2-40B4-BE49-F238E27FC236}">
                <a16:creationId xmlns:a16="http://schemas.microsoft.com/office/drawing/2014/main" id="{4059922E-8B3D-CE88-79D2-BD0324D45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2807C9-9692-0D80-1C63-4CF52C934EDD}"/>
              </a:ext>
            </a:extLst>
          </p:cNvPr>
          <p:cNvSpPr>
            <a:spLocks noGrp="1"/>
          </p:cNvSpPr>
          <p:nvPr>
            <p:ph type="sldNum" sz="quarter" idx="12"/>
          </p:nvPr>
        </p:nvSpPr>
        <p:spPr/>
        <p:txBody>
          <a:bodyPr/>
          <a:lstStyle/>
          <a:p>
            <a:fld id="{66C12594-7ECD-4830-9A91-A5168CACC6EC}" type="slidenum">
              <a:rPr lang="en-IN" smtClean="0"/>
              <a:t>‹#›</a:t>
            </a:fld>
            <a:endParaRPr lang="en-IN"/>
          </a:p>
        </p:txBody>
      </p:sp>
    </p:spTree>
    <p:extLst>
      <p:ext uri="{BB962C8B-B14F-4D97-AF65-F5344CB8AC3E}">
        <p14:creationId xmlns:p14="http://schemas.microsoft.com/office/powerpoint/2010/main" val="391637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C61A-5A1C-EE3B-CB17-865CC395C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C02D05-36A6-5709-21DF-75987E4B2F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5C56EE-F7B4-E3EF-4611-685E1C254176}"/>
              </a:ext>
            </a:extLst>
          </p:cNvPr>
          <p:cNvSpPr>
            <a:spLocks noGrp="1"/>
          </p:cNvSpPr>
          <p:nvPr>
            <p:ph type="dt" sz="half" idx="10"/>
          </p:nvPr>
        </p:nvSpPr>
        <p:spPr/>
        <p:txBody>
          <a:bodyPr/>
          <a:lstStyle/>
          <a:p>
            <a:fld id="{FDCA0A18-F6B7-41C7-B323-7A3AA7946F04}" type="datetimeFigureOut">
              <a:rPr lang="en-IN" smtClean="0"/>
              <a:t>10-08-2022</a:t>
            </a:fld>
            <a:endParaRPr lang="en-IN"/>
          </a:p>
        </p:txBody>
      </p:sp>
      <p:sp>
        <p:nvSpPr>
          <p:cNvPr id="5" name="Footer Placeholder 4">
            <a:extLst>
              <a:ext uri="{FF2B5EF4-FFF2-40B4-BE49-F238E27FC236}">
                <a16:creationId xmlns:a16="http://schemas.microsoft.com/office/drawing/2014/main" id="{051DCDA9-9D42-7F5E-C32B-B2EBCEBCA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E7156F-2141-2BEB-B7A5-5CF06CE9C92A}"/>
              </a:ext>
            </a:extLst>
          </p:cNvPr>
          <p:cNvSpPr>
            <a:spLocks noGrp="1"/>
          </p:cNvSpPr>
          <p:nvPr>
            <p:ph type="sldNum" sz="quarter" idx="12"/>
          </p:nvPr>
        </p:nvSpPr>
        <p:spPr/>
        <p:txBody>
          <a:bodyPr/>
          <a:lstStyle/>
          <a:p>
            <a:fld id="{66C12594-7ECD-4830-9A91-A5168CACC6EC}" type="slidenum">
              <a:rPr lang="en-IN" smtClean="0"/>
              <a:t>‹#›</a:t>
            </a:fld>
            <a:endParaRPr lang="en-IN"/>
          </a:p>
        </p:txBody>
      </p:sp>
    </p:spTree>
    <p:extLst>
      <p:ext uri="{BB962C8B-B14F-4D97-AF65-F5344CB8AC3E}">
        <p14:creationId xmlns:p14="http://schemas.microsoft.com/office/powerpoint/2010/main" val="285415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A73F-3DBF-7FBD-82CF-BE8C342EFF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841896-0F7D-D5CF-4394-B2E6B86D61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542A45-801D-90FA-9122-ADEE26FEAE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5400E6-78D4-1804-1312-AD39293FBEE7}"/>
              </a:ext>
            </a:extLst>
          </p:cNvPr>
          <p:cNvSpPr>
            <a:spLocks noGrp="1"/>
          </p:cNvSpPr>
          <p:nvPr>
            <p:ph type="dt" sz="half" idx="10"/>
          </p:nvPr>
        </p:nvSpPr>
        <p:spPr/>
        <p:txBody>
          <a:bodyPr/>
          <a:lstStyle/>
          <a:p>
            <a:fld id="{FDCA0A18-F6B7-41C7-B323-7A3AA7946F04}" type="datetimeFigureOut">
              <a:rPr lang="en-IN" smtClean="0"/>
              <a:t>10-08-2022</a:t>
            </a:fld>
            <a:endParaRPr lang="en-IN"/>
          </a:p>
        </p:txBody>
      </p:sp>
      <p:sp>
        <p:nvSpPr>
          <p:cNvPr id="6" name="Footer Placeholder 5">
            <a:extLst>
              <a:ext uri="{FF2B5EF4-FFF2-40B4-BE49-F238E27FC236}">
                <a16:creationId xmlns:a16="http://schemas.microsoft.com/office/drawing/2014/main" id="{BEAF6253-6772-51F1-99BA-3FDB7B085E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4D638E-3E98-E740-A30B-867E331A4739}"/>
              </a:ext>
            </a:extLst>
          </p:cNvPr>
          <p:cNvSpPr>
            <a:spLocks noGrp="1"/>
          </p:cNvSpPr>
          <p:nvPr>
            <p:ph type="sldNum" sz="quarter" idx="12"/>
          </p:nvPr>
        </p:nvSpPr>
        <p:spPr/>
        <p:txBody>
          <a:bodyPr/>
          <a:lstStyle/>
          <a:p>
            <a:fld id="{66C12594-7ECD-4830-9A91-A5168CACC6EC}" type="slidenum">
              <a:rPr lang="en-IN" smtClean="0"/>
              <a:t>‹#›</a:t>
            </a:fld>
            <a:endParaRPr lang="en-IN"/>
          </a:p>
        </p:txBody>
      </p:sp>
    </p:spTree>
    <p:extLst>
      <p:ext uri="{BB962C8B-B14F-4D97-AF65-F5344CB8AC3E}">
        <p14:creationId xmlns:p14="http://schemas.microsoft.com/office/powerpoint/2010/main" val="242138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C62F-8267-2F79-6241-0B25103930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BC1A0F-495D-4F01-07EB-1C540D138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110BF2-43AA-86EC-804C-DDC7014F28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569124-DB42-CBBE-59D1-B4152EE41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77D892-BE64-DE1A-DCB7-3EE2060AD1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FA3853-7959-F442-04E3-F9D3A285E786}"/>
              </a:ext>
            </a:extLst>
          </p:cNvPr>
          <p:cNvSpPr>
            <a:spLocks noGrp="1"/>
          </p:cNvSpPr>
          <p:nvPr>
            <p:ph type="dt" sz="half" idx="10"/>
          </p:nvPr>
        </p:nvSpPr>
        <p:spPr/>
        <p:txBody>
          <a:bodyPr/>
          <a:lstStyle/>
          <a:p>
            <a:fld id="{FDCA0A18-F6B7-41C7-B323-7A3AA7946F04}" type="datetimeFigureOut">
              <a:rPr lang="en-IN" smtClean="0"/>
              <a:t>10-08-2022</a:t>
            </a:fld>
            <a:endParaRPr lang="en-IN"/>
          </a:p>
        </p:txBody>
      </p:sp>
      <p:sp>
        <p:nvSpPr>
          <p:cNvPr id="8" name="Footer Placeholder 7">
            <a:extLst>
              <a:ext uri="{FF2B5EF4-FFF2-40B4-BE49-F238E27FC236}">
                <a16:creationId xmlns:a16="http://schemas.microsoft.com/office/drawing/2014/main" id="{2198F38D-04AF-3BD9-0A97-599827D16D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A69E11-5917-6FC4-C755-1461A068A7C8}"/>
              </a:ext>
            </a:extLst>
          </p:cNvPr>
          <p:cNvSpPr>
            <a:spLocks noGrp="1"/>
          </p:cNvSpPr>
          <p:nvPr>
            <p:ph type="sldNum" sz="quarter" idx="12"/>
          </p:nvPr>
        </p:nvSpPr>
        <p:spPr/>
        <p:txBody>
          <a:bodyPr/>
          <a:lstStyle/>
          <a:p>
            <a:fld id="{66C12594-7ECD-4830-9A91-A5168CACC6EC}" type="slidenum">
              <a:rPr lang="en-IN" smtClean="0"/>
              <a:t>‹#›</a:t>
            </a:fld>
            <a:endParaRPr lang="en-IN"/>
          </a:p>
        </p:txBody>
      </p:sp>
    </p:spTree>
    <p:extLst>
      <p:ext uri="{BB962C8B-B14F-4D97-AF65-F5344CB8AC3E}">
        <p14:creationId xmlns:p14="http://schemas.microsoft.com/office/powerpoint/2010/main" val="362261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5AE1-04D9-8D35-C25C-C3D482F68C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8C1000-20C4-8C8C-4DC9-CE356CEAE411}"/>
              </a:ext>
            </a:extLst>
          </p:cNvPr>
          <p:cNvSpPr>
            <a:spLocks noGrp="1"/>
          </p:cNvSpPr>
          <p:nvPr>
            <p:ph type="dt" sz="half" idx="10"/>
          </p:nvPr>
        </p:nvSpPr>
        <p:spPr/>
        <p:txBody>
          <a:bodyPr/>
          <a:lstStyle/>
          <a:p>
            <a:fld id="{FDCA0A18-F6B7-41C7-B323-7A3AA7946F04}" type="datetimeFigureOut">
              <a:rPr lang="en-IN" smtClean="0"/>
              <a:t>10-08-2022</a:t>
            </a:fld>
            <a:endParaRPr lang="en-IN"/>
          </a:p>
        </p:txBody>
      </p:sp>
      <p:sp>
        <p:nvSpPr>
          <p:cNvPr id="4" name="Footer Placeholder 3">
            <a:extLst>
              <a:ext uri="{FF2B5EF4-FFF2-40B4-BE49-F238E27FC236}">
                <a16:creationId xmlns:a16="http://schemas.microsoft.com/office/drawing/2014/main" id="{9A0CA4F9-68E8-E922-877E-6273A8AF8C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4CD187-5C14-248D-26E5-CED726E19E0C}"/>
              </a:ext>
            </a:extLst>
          </p:cNvPr>
          <p:cNvSpPr>
            <a:spLocks noGrp="1"/>
          </p:cNvSpPr>
          <p:nvPr>
            <p:ph type="sldNum" sz="quarter" idx="12"/>
          </p:nvPr>
        </p:nvSpPr>
        <p:spPr/>
        <p:txBody>
          <a:bodyPr/>
          <a:lstStyle/>
          <a:p>
            <a:fld id="{66C12594-7ECD-4830-9A91-A5168CACC6EC}" type="slidenum">
              <a:rPr lang="en-IN" smtClean="0"/>
              <a:t>‹#›</a:t>
            </a:fld>
            <a:endParaRPr lang="en-IN"/>
          </a:p>
        </p:txBody>
      </p:sp>
    </p:spTree>
    <p:extLst>
      <p:ext uri="{BB962C8B-B14F-4D97-AF65-F5344CB8AC3E}">
        <p14:creationId xmlns:p14="http://schemas.microsoft.com/office/powerpoint/2010/main" val="228061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19E10-3CAC-33D7-49D8-87FF84158429}"/>
              </a:ext>
            </a:extLst>
          </p:cNvPr>
          <p:cNvSpPr>
            <a:spLocks noGrp="1"/>
          </p:cNvSpPr>
          <p:nvPr>
            <p:ph type="dt" sz="half" idx="10"/>
          </p:nvPr>
        </p:nvSpPr>
        <p:spPr/>
        <p:txBody>
          <a:bodyPr/>
          <a:lstStyle/>
          <a:p>
            <a:fld id="{FDCA0A18-F6B7-41C7-B323-7A3AA7946F04}" type="datetimeFigureOut">
              <a:rPr lang="en-IN" smtClean="0"/>
              <a:t>10-08-2022</a:t>
            </a:fld>
            <a:endParaRPr lang="en-IN"/>
          </a:p>
        </p:txBody>
      </p:sp>
      <p:sp>
        <p:nvSpPr>
          <p:cNvPr id="3" name="Footer Placeholder 2">
            <a:extLst>
              <a:ext uri="{FF2B5EF4-FFF2-40B4-BE49-F238E27FC236}">
                <a16:creationId xmlns:a16="http://schemas.microsoft.com/office/drawing/2014/main" id="{5E00AC5D-8DD2-E9CF-EF8D-0110A71A0B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40A638-D639-2C9A-5365-BA314E10783D}"/>
              </a:ext>
            </a:extLst>
          </p:cNvPr>
          <p:cNvSpPr>
            <a:spLocks noGrp="1"/>
          </p:cNvSpPr>
          <p:nvPr>
            <p:ph type="sldNum" sz="quarter" idx="12"/>
          </p:nvPr>
        </p:nvSpPr>
        <p:spPr/>
        <p:txBody>
          <a:bodyPr/>
          <a:lstStyle/>
          <a:p>
            <a:fld id="{66C12594-7ECD-4830-9A91-A5168CACC6EC}" type="slidenum">
              <a:rPr lang="en-IN" smtClean="0"/>
              <a:t>‹#›</a:t>
            </a:fld>
            <a:endParaRPr lang="en-IN"/>
          </a:p>
        </p:txBody>
      </p:sp>
    </p:spTree>
    <p:extLst>
      <p:ext uri="{BB962C8B-B14F-4D97-AF65-F5344CB8AC3E}">
        <p14:creationId xmlns:p14="http://schemas.microsoft.com/office/powerpoint/2010/main" val="235049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650-49A9-0C24-E9E7-E64A74C07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C7637B-91E2-8CEC-F096-5D4738AF07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D644E0-3471-1D75-7240-8B9708063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5CC3B-B9B6-5209-376F-75BCAC90F31D}"/>
              </a:ext>
            </a:extLst>
          </p:cNvPr>
          <p:cNvSpPr>
            <a:spLocks noGrp="1"/>
          </p:cNvSpPr>
          <p:nvPr>
            <p:ph type="dt" sz="half" idx="10"/>
          </p:nvPr>
        </p:nvSpPr>
        <p:spPr/>
        <p:txBody>
          <a:bodyPr/>
          <a:lstStyle/>
          <a:p>
            <a:fld id="{FDCA0A18-F6B7-41C7-B323-7A3AA7946F04}" type="datetimeFigureOut">
              <a:rPr lang="en-IN" smtClean="0"/>
              <a:t>10-08-2022</a:t>
            </a:fld>
            <a:endParaRPr lang="en-IN"/>
          </a:p>
        </p:txBody>
      </p:sp>
      <p:sp>
        <p:nvSpPr>
          <p:cNvPr id="6" name="Footer Placeholder 5">
            <a:extLst>
              <a:ext uri="{FF2B5EF4-FFF2-40B4-BE49-F238E27FC236}">
                <a16:creationId xmlns:a16="http://schemas.microsoft.com/office/drawing/2014/main" id="{6C243038-5C87-8E73-B13F-CE4B5C4D0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78A7FD-BAB1-89A9-11A8-22084B870FCD}"/>
              </a:ext>
            </a:extLst>
          </p:cNvPr>
          <p:cNvSpPr>
            <a:spLocks noGrp="1"/>
          </p:cNvSpPr>
          <p:nvPr>
            <p:ph type="sldNum" sz="quarter" idx="12"/>
          </p:nvPr>
        </p:nvSpPr>
        <p:spPr/>
        <p:txBody>
          <a:bodyPr/>
          <a:lstStyle/>
          <a:p>
            <a:fld id="{66C12594-7ECD-4830-9A91-A5168CACC6EC}" type="slidenum">
              <a:rPr lang="en-IN" smtClean="0"/>
              <a:t>‹#›</a:t>
            </a:fld>
            <a:endParaRPr lang="en-IN"/>
          </a:p>
        </p:txBody>
      </p:sp>
    </p:spTree>
    <p:extLst>
      <p:ext uri="{BB962C8B-B14F-4D97-AF65-F5344CB8AC3E}">
        <p14:creationId xmlns:p14="http://schemas.microsoft.com/office/powerpoint/2010/main" val="2026790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6AD9-3D7A-FEE5-1715-94EAD806C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8C3F13-0960-92C1-E725-DB356C293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602F02-6328-C2EF-EAA3-E046B840B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C17456-C71F-85AC-3943-662FEF1DBC84}"/>
              </a:ext>
            </a:extLst>
          </p:cNvPr>
          <p:cNvSpPr>
            <a:spLocks noGrp="1"/>
          </p:cNvSpPr>
          <p:nvPr>
            <p:ph type="dt" sz="half" idx="10"/>
          </p:nvPr>
        </p:nvSpPr>
        <p:spPr/>
        <p:txBody>
          <a:bodyPr/>
          <a:lstStyle/>
          <a:p>
            <a:fld id="{FDCA0A18-F6B7-41C7-B323-7A3AA7946F04}" type="datetimeFigureOut">
              <a:rPr lang="en-IN" smtClean="0"/>
              <a:t>10-08-2022</a:t>
            </a:fld>
            <a:endParaRPr lang="en-IN"/>
          </a:p>
        </p:txBody>
      </p:sp>
      <p:sp>
        <p:nvSpPr>
          <p:cNvPr id="6" name="Footer Placeholder 5">
            <a:extLst>
              <a:ext uri="{FF2B5EF4-FFF2-40B4-BE49-F238E27FC236}">
                <a16:creationId xmlns:a16="http://schemas.microsoft.com/office/drawing/2014/main" id="{03D4432B-1824-F317-5EFA-459B9DD546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F11651-B1D7-EFC8-005C-7C5D4CF3A4E3}"/>
              </a:ext>
            </a:extLst>
          </p:cNvPr>
          <p:cNvSpPr>
            <a:spLocks noGrp="1"/>
          </p:cNvSpPr>
          <p:nvPr>
            <p:ph type="sldNum" sz="quarter" idx="12"/>
          </p:nvPr>
        </p:nvSpPr>
        <p:spPr/>
        <p:txBody>
          <a:bodyPr/>
          <a:lstStyle/>
          <a:p>
            <a:fld id="{66C12594-7ECD-4830-9A91-A5168CACC6EC}" type="slidenum">
              <a:rPr lang="en-IN" smtClean="0"/>
              <a:t>‹#›</a:t>
            </a:fld>
            <a:endParaRPr lang="en-IN"/>
          </a:p>
        </p:txBody>
      </p:sp>
    </p:spTree>
    <p:extLst>
      <p:ext uri="{BB962C8B-B14F-4D97-AF65-F5344CB8AC3E}">
        <p14:creationId xmlns:p14="http://schemas.microsoft.com/office/powerpoint/2010/main" val="40719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0FD78B-769F-4FEC-EAA1-31349C0B22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4E14B0-7F63-AA51-9983-8261A4464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392746-AF77-B953-4076-17684444BC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A0A18-F6B7-41C7-B323-7A3AA7946F04}" type="datetimeFigureOut">
              <a:rPr lang="en-IN" smtClean="0"/>
              <a:t>10-08-2022</a:t>
            </a:fld>
            <a:endParaRPr lang="en-IN"/>
          </a:p>
        </p:txBody>
      </p:sp>
      <p:sp>
        <p:nvSpPr>
          <p:cNvPr id="5" name="Footer Placeholder 4">
            <a:extLst>
              <a:ext uri="{FF2B5EF4-FFF2-40B4-BE49-F238E27FC236}">
                <a16:creationId xmlns:a16="http://schemas.microsoft.com/office/drawing/2014/main" id="{2E1576E8-C14E-0483-85E0-FF0D2B0A2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B9C56E-E7C7-7CF4-C4AC-716FF3340C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12594-7ECD-4830-9A91-A5168CACC6EC}" type="slidenum">
              <a:rPr lang="en-IN" smtClean="0"/>
              <a:t>‹#›</a:t>
            </a:fld>
            <a:endParaRPr lang="en-IN"/>
          </a:p>
        </p:txBody>
      </p:sp>
    </p:spTree>
    <p:extLst>
      <p:ext uri="{BB962C8B-B14F-4D97-AF65-F5344CB8AC3E}">
        <p14:creationId xmlns:p14="http://schemas.microsoft.com/office/powerpoint/2010/main" val="389198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BE8-A6D2-02CE-2AAE-47AA8FACDBA4}"/>
              </a:ext>
            </a:extLst>
          </p:cNvPr>
          <p:cNvSpPr>
            <a:spLocks noGrp="1"/>
          </p:cNvSpPr>
          <p:nvPr>
            <p:ph type="ctrTitle"/>
          </p:nvPr>
        </p:nvSpPr>
        <p:spPr>
          <a:xfrm>
            <a:off x="1469810" y="1584959"/>
            <a:ext cx="9086429" cy="1540151"/>
          </a:xfrm>
        </p:spPr>
        <p:txBody>
          <a:bodyPr>
            <a:normAutofit/>
          </a:bodyPr>
          <a:lstStyle/>
          <a:p>
            <a:pPr algn="ctr"/>
            <a:r>
              <a:rPr lang="en-IN" sz="4400" b="1" dirty="0">
                <a:solidFill>
                  <a:srgbClr val="002060"/>
                </a:solidFill>
                <a:effectLst/>
                <a:latin typeface="Calibri" panose="020F0502020204030204" pitchFamily="34" charset="0"/>
                <a:ea typeface="Calibri" panose="020F0502020204030204" pitchFamily="34" charset="0"/>
              </a:rPr>
              <a:t>Networking</a:t>
            </a:r>
            <a:endParaRPr lang="en-IN" sz="4400" b="1" dirty="0">
              <a:solidFill>
                <a:srgbClr val="002060"/>
              </a:solidFill>
            </a:endParaRPr>
          </a:p>
        </p:txBody>
      </p:sp>
      <p:cxnSp>
        <p:nvCxnSpPr>
          <p:cNvPr id="5" name="Straight Connector 4">
            <a:extLst>
              <a:ext uri="{FF2B5EF4-FFF2-40B4-BE49-F238E27FC236}">
                <a16:creationId xmlns:a16="http://schemas.microsoft.com/office/drawing/2014/main" id="{EDD1939C-91D0-D8A1-05AE-0D3639C55136}"/>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azure logo">
            <a:extLst>
              <a:ext uri="{FF2B5EF4-FFF2-40B4-BE49-F238E27FC236}">
                <a16:creationId xmlns:a16="http://schemas.microsoft.com/office/drawing/2014/main" id="{910473B6-874A-7728-6F4D-3547A7FAA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2884AD5-B860-5484-8BDA-2F35C12C1177}"/>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923E8E69-C830-1710-9B34-7A660E881A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3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Subnetting</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DDE0746C-5AA3-335D-1EDC-EB49DC7F8238}"/>
              </a:ext>
            </a:extLst>
          </p:cNvPr>
          <p:cNvSpPr/>
          <p:nvPr/>
        </p:nvSpPr>
        <p:spPr>
          <a:xfrm>
            <a:off x="4628769" y="2648025"/>
            <a:ext cx="1851789" cy="17750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264421A9-CD44-E606-4F80-7ECA9DD30F75}"/>
              </a:ext>
            </a:extLst>
          </p:cNvPr>
          <p:cNvCxnSpPr>
            <a:cxnSpLocks/>
            <a:stCxn id="5" idx="0"/>
            <a:endCxn id="5" idx="4"/>
          </p:cNvCxnSpPr>
          <p:nvPr/>
        </p:nvCxnSpPr>
        <p:spPr>
          <a:xfrm>
            <a:off x="5554664" y="2648025"/>
            <a:ext cx="0" cy="177509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08D41EF-947C-452C-9A12-D08B35C06225}"/>
              </a:ext>
            </a:extLst>
          </p:cNvPr>
          <p:cNvSpPr txBox="1"/>
          <p:nvPr/>
        </p:nvSpPr>
        <p:spPr>
          <a:xfrm>
            <a:off x="141962" y="1208314"/>
            <a:ext cx="16177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192.168.1.0/26</a:t>
            </a:r>
          </a:p>
        </p:txBody>
      </p:sp>
      <p:sp>
        <p:nvSpPr>
          <p:cNvPr id="21" name="TextBox 20">
            <a:extLst>
              <a:ext uri="{FF2B5EF4-FFF2-40B4-BE49-F238E27FC236}">
                <a16:creationId xmlns:a16="http://schemas.microsoft.com/office/drawing/2014/main" id="{9B5E59B7-0C8F-2043-B97B-7756FC4651C1}"/>
              </a:ext>
            </a:extLst>
          </p:cNvPr>
          <p:cNvSpPr txBox="1"/>
          <p:nvPr/>
        </p:nvSpPr>
        <p:spPr>
          <a:xfrm>
            <a:off x="141962" y="1711283"/>
            <a:ext cx="31121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Number of Ips = 2^(32-26) = 64</a:t>
            </a:r>
          </a:p>
        </p:txBody>
      </p:sp>
      <p:sp>
        <p:nvSpPr>
          <p:cNvPr id="22" name="TextBox 21">
            <a:extLst>
              <a:ext uri="{FF2B5EF4-FFF2-40B4-BE49-F238E27FC236}">
                <a16:creationId xmlns:a16="http://schemas.microsoft.com/office/drawing/2014/main" id="{19279505-5F39-CA06-53D9-0A9F2C14DA20}"/>
              </a:ext>
            </a:extLst>
          </p:cNvPr>
          <p:cNvSpPr txBox="1"/>
          <p:nvPr/>
        </p:nvSpPr>
        <p:spPr>
          <a:xfrm>
            <a:off x="141962" y="2189719"/>
            <a:ext cx="45984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Subnet Mask = 26 1s &amp; 6 0’s = 255.255.255.192</a:t>
            </a:r>
          </a:p>
        </p:txBody>
      </p:sp>
      <p:sp>
        <p:nvSpPr>
          <p:cNvPr id="24" name="TextBox 23">
            <a:extLst>
              <a:ext uri="{FF2B5EF4-FFF2-40B4-BE49-F238E27FC236}">
                <a16:creationId xmlns:a16="http://schemas.microsoft.com/office/drawing/2014/main" id="{510C76BC-B1EA-CE22-6F01-A33F5D25DC74}"/>
              </a:ext>
            </a:extLst>
          </p:cNvPr>
          <p:cNvSpPr txBox="1"/>
          <p:nvPr/>
        </p:nvSpPr>
        <p:spPr>
          <a:xfrm>
            <a:off x="141962" y="3059668"/>
            <a:ext cx="27877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Broadcast IP = 192.168.1.63</a:t>
            </a:r>
          </a:p>
        </p:txBody>
      </p:sp>
      <p:sp>
        <p:nvSpPr>
          <p:cNvPr id="25" name="TextBox 24">
            <a:extLst>
              <a:ext uri="{FF2B5EF4-FFF2-40B4-BE49-F238E27FC236}">
                <a16:creationId xmlns:a16="http://schemas.microsoft.com/office/drawing/2014/main" id="{9983E4AE-BC63-BAEE-52E3-7C992309438C}"/>
              </a:ext>
            </a:extLst>
          </p:cNvPr>
          <p:cNvSpPr txBox="1"/>
          <p:nvPr/>
        </p:nvSpPr>
        <p:spPr>
          <a:xfrm>
            <a:off x="141962" y="2624693"/>
            <a:ext cx="25537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Network IP = 192.168.1.0</a:t>
            </a:r>
          </a:p>
        </p:txBody>
      </p:sp>
      <p:sp>
        <p:nvSpPr>
          <p:cNvPr id="27" name="TextBox 26">
            <a:extLst>
              <a:ext uri="{FF2B5EF4-FFF2-40B4-BE49-F238E27FC236}">
                <a16:creationId xmlns:a16="http://schemas.microsoft.com/office/drawing/2014/main" id="{AB7D42C6-DCDA-D3D0-E359-CEBA8FBC30EB}"/>
              </a:ext>
            </a:extLst>
          </p:cNvPr>
          <p:cNvSpPr txBox="1"/>
          <p:nvPr/>
        </p:nvSpPr>
        <p:spPr>
          <a:xfrm>
            <a:off x="7222760" y="1208314"/>
            <a:ext cx="18517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192.168.1.128/26</a:t>
            </a:r>
          </a:p>
        </p:txBody>
      </p:sp>
      <p:sp>
        <p:nvSpPr>
          <p:cNvPr id="28" name="TextBox 27">
            <a:extLst>
              <a:ext uri="{FF2B5EF4-FFF2-40B4-BE49-F238E27FC236}">
                <a16:creationId xmlns:a16="http://schemas.microsoft.com/office/drawing/2014/main" id="{102F4CEC-6CDD-C40F-6574-EBDFC0FCF8C0}"/>
              </a:ext>
            </a:extLst>
          </p:cNvPr>
          <p:cNvSpPr txBox="1"/>
          <p:nvPr/>
        </p:nvSpPr>
        <p:spPr>
          <a:xfrm>
            <a:off x="7222760" y="1711283"/>
            <a:ext cx="31121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Number of Ips = 2^(32-26) = 64</a:t>
            </a:r>
          </a:p>
        </p:txBody>
      </p:sp>
      <p:sp>
        <p:nvSpPr>
          <p:cNvPr id="29" name="TextBox 28">
            <a:extLst>
              <a:ext uri="{FF2B5EF4-FFF2-40B4-BE49-F238E27FC236}">
                <a16:creationId xmlns:a16="http://schemas.microsoft.com/office/drawing/2014/main" id="{10B9CD1A-A598-6A47-392D-C5A271FBAF25}"/>
              </a:ext>
            </a:extLst>
          </p:cNvPr>
          <p:cNvSpPr txBox="1"/>
          <p:nvPr/>
        </p:nvSpPr>
        <p:spPr>
          <a:xfrm>
            <a:off x="7222760" y="2189719"/>
            <a:ext cx="45984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Subnet Mask = 26 1s &amp; 6 0’s = 255.255.255.192</a:t>
            </a:r>
          </a:p>
        </p:txBody>
      </p:sp>
      <p:sp>
        <p:nvSpPr>
          <p:cNvPr id="30" name="TextBox 29">
            <a:extLst>
              <a:ext uri="{FF2B5EF4-FFF2-40B4-BE49-F238E27FC236}">
                <a16:creationId xmlns:a16="http://schemas.microsoft.com/office/drawing/2014/main" id="{F6CBB134-56B1-B4DC-9E43-6CB5EAD6CAAE}"/>
              </a:ext>
            </a:extLst>
          </p:cNvPr>
          <p:cNvSpPr txBox="1"/>
          <p:nvPr/>
        </p:nvSpPr>
        <p:spPr>
          <a:xfrm>
            <a:off x="7222760" y="3059668"/>
            <a:ext cx="29047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Broadcast IP = 192.168.1.191</a:t>
            </a:r>
          </a:p>
        </p:txBody>
      </p:sp>
      <p:sp>
        <p:nvSpPr>
          <p:cNvPr id="31" name="TextBox 30">
            <a:extLst>
              <a:ext uri="{FF2B5EF4-FFF2-40B4-BE49-F238E27FC236}">
                <a16:creationId xmlns:a16="http://schemas.microsoft.com/office/drawing/2014/main" id="{A75CDF67-2DDB-72A4-1E8C-53934444CA95}"/>
              </a:ext>
            </a:extLst>
          </p:cNvPr>
          <p:cNvSpPr txBox="1"/>
          <p:nvPr/>
        </p:nvSpPr>
        <p:spPr>
          <a:xfrm>
            <a:off x="7222760" y="2624693"/>
            <a:ext cx="27878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Network IP = 192.168.1.128</a:t>
            </a:r>
          </a:p>
        </p:txBody>
      </p:sp>
      <p:cxnSp>
        <p:nvCxnSpPr>
          <p:cNvPr id="16" name="Straight Connector 15">
            <a:extLst>
              <a:ext uri="{FF2B5EF4-FFF2-40B4-BE49-F238E27FC236}">
                <a16:creationId xmlns:a16="http://schemas.microsoft.com/office/drawing/2014/main" id="{1A29408F-6884-D178-4EC7-68ADCBD8DAC1}"/>
              </a:ext>
            </a:extLst>
          </p:cNvPr>
          <p:cNvCxnSpPr>
            <a:stCxn id="5" idx="2"/>
            <a:endCxn id="5" idx="6"/>
          </p:cNvCxnSpPr>
          <p:nvPr/>
        </p:nvCxnSpPr>
        <p:spPr>
          <a:xfrm>
            <a:off x="4628769" y="3535572"/>
            <a:ext cx="185178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FDF5595-BBF8-690D-AEE8-4E8E590DEFEA}"/>
              </a:ext>
            </a:extLst>
          </p:cNvPr>
          <p:cNvSpPr txBox="1"/>
          <p:nvPr/>
        </p:nvSpPr>
        <p:spPr>
          <a:xfrm>
            <a:off x="150232" y="3682892"/>
            <a:ext cx="17347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192.168.1.64/26</a:t>
            </a:r>
          </a:p>
        </p:txBody>
      </p:sp>
      <p:sp>
        <p:nvSpPr>
          <p:cNvPr id="33" name="TextBox 32">
            <a:extLst>
              <a:ext uri="{FF2B5EF4-FFF2-40B4-BE49-F238E27FC236}">
                <a16:creationId xmlns:a16="http://schemas.microsoft.com/office/drawing/2014/main" id="{F0ECC671-5C12-8E04-D6B2-952CF2BF85F1}"/>
              </a:ext>
            </a:extLst>
          </p:cNvPr>
          <p:cNvSpPr txBox="1"/>
          <p:nvPr/>
        </p:nvSpPr>
        <p:spPr>
          <a:xfrm>
            <a:off x="150232" y="4185861"/>
            <a:ext cx="31121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Number of Ips = 2^(32-25) = 64</a:t>
            </a:r>
          </a:p>
        </p:txBody>
      </p:sp>
      <p:sp>
        <p:nvSpPr>
          <p:cNvPr id="34" name="TextBox 33">
            <a:extLst>
              <a:ext uri="{FF2B5EF4-FFF2-40B4-BE49-F238E27FC236}">
                <a16:creationId xmlns:a16="http://schemas.microsoft.com/office/drawing/2014/main" id="{651B35F5-478F-55FE-250E-13A4E8DE6B4A}"/>
              </a:ext>
            </a:extLst>
          </p:cNvPr>
          <p:cNvSpPr txBox="1"/>
          <p:nvPr/>
        </p:nvSpPr>
        <p:spPr>
          <a:xfrm>
            <a:off x="150232" y="4664297"/>
            <a:ext cx="45455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Subnet Mask = 26 1s &amp; 60’s = 255.255.255.192</a:t>
            </a:r>
          </a:p>
        </p:txBody>
      </p:sp>
      <p:sp>
        <p:nvSpPr>
          <p:cNvPr id="35" name="TextBox 34">
            <a:extLst>
              <a:ext uri="{FF2B5EF4-FFF2-40B4-BE49-F238E27FC236}">
                <a16:creationId xmlns:a16="http://schemas.microsoft.com/office/drawing/2014/main" id="{B6B45C63-377F-3D1B-050A-A948FE57DD48}"/>
              </a:ext>
            </a:extLst>
          </p:cNvPr>
          <p:cNvSpPr txBox="1"/>
          <p:nvPr/>
        </p:nvSpPr>
        <p:spPr>
          <a:xfrm>
            <a:off x="150232" y="5534246"/>
            <a:ext cx="29047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Broadcast IP = 192.168.1.127</a:t>
            </a:r>
          </a:p>
        </p:txBody>
      </p:sp>
      <p:sp>
        <p:nvSpPr>
          <p:cNvPr id="36" name="TextBox 35">
            <a:extLst>
              <a:ext uri="{FF2B5EF4-FFF2-40B4-BE49-F238E27FC236}">
                <a16:creationId xmlns:a16="http://schemas.microsoft.com/office/drawing/2014/main" id="{DEFF69DE-0347-7C02-70DD-4F49737F8B63}"/>
              </a:ext>
            </a:extLst>
          </p:cNvPr>
          <p:cNvSpPr txBox="1"/>
          <p:nvPr/>
        </p:nvSpPr>
        <p:spPr>
          <a:xfrm>
            <a:off x="150232" y="5099271"/>
            <a:ext cx="2670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Network IP = 192.168.1.64</a:t>
            </a:r>
          </a:p>
        </p:txBody>
      </p:sp>
      <p:sp>
        <p:nvSpPr>
          <p:cNvPr id="37" name="TextBox 36">
            <a:extLst>
              <a:ext uri="{FF2B5EF4-FFF2-40B4-BE49-F238E27FC236}">
                <a16:creationId xmlns:a16="http://schemas.microsoft.com/office/drawing/2014/main" id="{C0DD066A-01B5-E213-08FA-E8037456E6D7}"/>
              </a:ext>
            </a:extLst>
          </p:cNvPr>
          <p:cNvSpPr txBox="1"/>
          <p:nvPr/>
        </p:nvSpPr>
        <p:spPr>
          <a:xfrm>
            <a:off x="7222760" y="3646714"/>
            <a:ext cx="18517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192.168.1.192/26</a:t>
            </a:r>
          </a:p>
        </p:txBody>
      </p:sp>
      <p:sp>
        <p:nvSpPr>
          <p:cNvPr id="38" name="TextBox 37">
            <a:extLst>
              <a:ext uri="{FF2B5EF4-FFF2-40B4-BE49-F238E27FC236}">
                <a16:creationId xmlns:a16="http://schemas.microsoft.com/office/drawing/2014/main" id="{EBD556D6-CDD8-4746-A59C-41ED737F9A71}"/>
              </a:ext>
            </a:extLst>
          </p:cNvPr>
          <p:cNvSpPr txBox="1"/>
          <p:nvPr/>
        </p:nvSpPr>
        <p:spPr>
          <a:xfrm>
            <a:off x="7222760" y="4149683"/>
            <a:ext cx="31121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Number of Ips = 2^(32-26) = 64</a:t>
            </a:r>
          </a:p>
        </p:txBody>
      </p:sp>
      <p:sp>
        <p:nvSpPr>
          <p:cNvPr id="39" name="TextBox 38">
            <a:extLst>
              <a:ext uri="{FF2B5EF4-FFF2-40B4-BE49-F238E27FC236}">
                <a16:creationId xmlns:a16="http://schemas.microsoft.com/office/drawing/2014/main" id="{9FF2D3C9-5B6D-15B1-E219-075F2FC6D601}"/>
              </a:ext>
            </a:extLst>
          </p:cNvPr>
          <p:cNvSpPr txBox="1"/>
          <p:nvPr/>
        </p:nvSpPr>
        <p:spPr>
          <a:xfrm>
            <a:off x="7222760" y="4628119"/>
            <a:ext cx="45984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Subnet Mask = 26 1s &amp; 6 0’s = 255.255.255.192</a:t>
            </a:r>
          </a:p>
        </p:txBody>
      </p:sp>
      <p:sp>
        <p:nvSpPr>
          <p:cNvPr id="40" name="TextBox 39">
            <a:extLst>
              <a:ext uri="{FF2B5EF4-FFF2-40B4-BE49-F238E27FC236}">
                <a16:creationId xmlns:a16="http://schemas.microsoft.com/office/drawing/2014/main" id="{111F4BA1-6990-18C9-B2AE-327052F5E50C}"/>
              </a:ext>
            </a:extLst>
          </p:cNvPr>
          <p:cNvSpPr txBox="1"/>
          <p:nvPr/>
        </p:nvSpPr>
        <p:spPr>
          <a:xfrm>
            <a:off x="7222760" y="5498068"/>
            <a:ext cx="29047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Broadcast IP = 192.168.1.255</a:t>
            </a:r>
          </a:p>
        </p:txBody>
      </p:sp>
      <p:sp>
        <p:nvSpPr>
          <p:cNvPr id="41" name="TextBox 40">
            <a:extLst>
              <a:ext uri="{FF2B5EF4-FFF2-40B4-BE49-F238E27FC236}">
                <a16:creationId xmlns:a16="http://schemas.microsoft.com/office/drawing/2014/main" id="{D26EAAAD-9ED2-1CAC-92B2-A70D4718AB1D}"/>
              </a:ext>
            </a:extLst>
          </p:cNvPr>
          <p:cNvSpPr txBox="1"/>
          <p:nvPr/>
        </p:nvSpPr>
        <p:spPr>
          <a:xfrm>
            <a:off x="7222760" y="5063093"/>
            <a:ext cx="27878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Network IP = 192.168.1.192</a:t>
            </a:r>
          </a:p>
        </p:txBody>
      </p:sp>
    </p:spTree>
    <p:extLst>
      <p:ext uri="{BB962C8B-B14F-4D97-AF65-F5344CB8AC3E}">
        <p14:creationId xmlns:p14="http://schemas.microsoft.com/office/powerpoint/2010/main" val="312106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par>
                                <p:cTn id="13" presetID="2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500"/>
                                        <p:tgtEl>
                                          <p:spTgt spid="3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500"/>
                                        <p:tgtEl>
                                          <p:spTgt spid="2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left)">
                                      <p:cBhvr>
                                        <p:cTn id="66" dur="5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500"/>
                                        <p:tgtEl>
                                          <p:spTgt spid="37"/>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left)">
                                      <p:cBhvr>
                                        <p:cTn id="74" dur="500"/>
                                        <p:tgtEl>
                                          <p:spTgt spid="38"/>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left)">
                                      <p:cBhvr>
                                        <p:cTn id="77" dur="500"/>
                                        <p:tgtEl>
                                          <p:spTgt spid="39"/>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21" grpId="0"/>
      <p:bldP spid="22" grpId="0"/>
      <p:bldP spid="24" grpId="0"/>
      <p:bldP spid="25"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Subnetting</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DDE0746C-5AA3-335D-1EDC-EB49DC7F8238}"/>
              </a:ext>
            </a:extLst>
          </p:cNvPr>
          <p:cNvSpPr/>
          <p:nvPr/>
        </p:nvSpPr>
        <p:spPr>
          <a:xfrm>
            <a:off x="4095002" y="1968878"/>
            <a:ext cx="3127758" cy="29512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264421A9-CD44-E606-4F80-7ECA9DD30F75}"/>
              </a:ext>
            </a:extLst>
          </p:cNvPr>
          <p:cNvCxnSpPr>
            <a:cxnSpLocks/>
            <a:stCxn id="5" idx="0"/>
            <a:endCxn id="5" idx="4"/>
          </p:cNvCxnSpPr>
          <p:nvPr/>
        </p:nvCxnSpPr>
        <p:spPr>
          <a:xfrm>
            <a:off x="5658881" y="1968878"/>
            <a:ext cx="0" cy="2951279"/>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08D41EF-947C-452C-9A12-D08B35C06225}"/>
              </a:ext>
            </a:extLst>
          </p:cNvPr>
          <p:cNvSpPr txBox="1"/>
          <p:nvPr/>
        </p:nvSpPr>
        <p:spPr>
          <a:xfrm>
            <a:off x="2477251" y="2527742"/>
            <a:ext cx="16177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192.168.1.0/27</a:t>
            </a:r>
          </a:p>
        </p:txBody>
      </p:sp>
      <p:cxnSp>
        <p:nvCxnSpPr>
          <p:cNvPr id="16" name="Straight Connector 15">
            <a:extLst>
              <a:ext uri="{FF2B5EF4-FFF2-40B4-BE49-F238E27FC236}">
                <a16:creationId xmlns:a16="http://schemas.microsoft.com/office/drawing/2014/main" id="{1A29408F-6884-D178-4EC7-68ADCBD8DAC1}"/>
              </a:ext>
            </a:extLst>
          </p:cNvPr>
          <p:cNvCxnSpPr>
            <a:cxnSpLocks/>
            <a:stCxn id="5" idx="2"/>
            <a:endCxn id="5" idx="6"/>
          </p:cNvCxnSpPr>
          <p:nvPr/>
        </p:nvCxnSpPr>
        <p:spPr>
          <a:xfrm>
            <a:off x="4095002" y="3444518"/>
            <a:ext cx="312775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FDF5595-BBF8-690D-AEE8-4E8E590DEFEA}"/>
              </a:ext>
            </a:extLst>
          </p:cNvPr>
          <p:cNvSpPr txBox="1"/>
          <p:nvPr/>
        </p:nvSpPr>
        <p:spPr>
          <a:xfrm>
            <a:off x="2360232" y="3909391"/>
            <a:ext cx="17347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192.168.1.32/27</a:t>
            </a:r>
          </a:p>
        </p:txBody>
      </p:sp>
      <p:cxnSp>
        <p:nvCxnSpPr>
          <p:cNvPr id="13" name="Straight Connector 12">
            <a:extLst>
              <a:ext uri="{FF2B5EF4-FFF2-40B4-BE49-F238E27FC236}">
                <a16:creationId xmlns:a16="http://schemas.microsoft.com/office/drawing/2014/main" id="{7A933A32-57FA-14E4-AE99-D59698811BD8}"/>
              </a:ext>
            </a:extLst>
          </p:cNvPr>
          <p:cNvCxnSpPr>
            <a:cxnSpLocks/>
            <a:stCxn id="5" idx="1"/>
            <a:endCxn id="5" idx="5"/>
          </p:cNvCxnSpPr>
          <p:nvPr/>
        </p:nvCxnSpPr>
        <p:spPr>
          <a:xfrm>
            <a:off x="4553052" y="2401083"/>
            <a:ext cx="2211658" cy="2086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007017-ED0F-58BD-83D1-8B66612056D2}"/>
              </a:ext>
            </a:extLst>
          </p:cNvPr>
          <p:cNvCxnSpPr>
            <a:cxnSpLocks/>
            <a:stCxn id="5" idx="7"/>
            <a:endCxn id="5" idx="3"/>
          </p:cNvCxnSpPr>
          <p:nvPr/>
        </p:nvCxnSpPr>
        <p:spPr>
          <a:xfrm flipH="1">
            <a:off x="4553052" y="2401083"/>
            <a:ext cx="2211658" cy="2086869"/>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3C727EC-264E-65B4-F91F-84D015257325}"/>
              </a:ext>
            </a:extLst>
          </p:cNvPr>
          <p:cNvSpPr txBox="1"/>
          <p:nvPr/>
        </p:nvSpPr>
        <p:spPr>
          <a:xfrm>
            <a:off x="3508312" y="4858087"/>
            <a:ext cx="17347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192.168.1.64/27</a:t>
            </a:r>
          </a:p>
        </p:txBody>
      </p:sp>
      <p:sp>
        <p:nvSpPr>
          <p:cNvPr id="43" name="TextBox 42">
            <a:extLst>
              <a:ext uri="{FF2B5EF4-FFF2-40B4-BE49-F238E27FC236}">
                <a16:creationId xmlns:a16="http://schemas.microsoft.com/office/drawing/2014/main" id="{E91AC09F-DDD1-1AD9-8241-7820BE17DBAA}"/>
              </a:ext>
            </a:extLst>
          </p:cNvPr>
          <p:cNvSpPr txBox="1"/>
          <p:nvPr/>
        </p:nvSpPr>
        <p:spPr>
          <a:xfrm>
            <a:off x="5829772" y="4889122"/>
            <a:ext cx="17347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192.168.1.96/27</a:t>
            </a:r>
          </a:p>
        </p:txBody>
      </p:sp>
      <p:sp>
        <p:nvSpPr>
          <p:cNvPr id="44" name="TextBox 43">
            <a:extLst>
              <a:ext uri="{FF2B5EF4-FFF2-40B4-BE49-F238E27FC236}">
                <a16:creationId xmlns:a16="http://schemas.microsoft.com/office/drawing/2014/main" id="{606E1A4C-0704-DB7E-365F-AA0EC4F22702}"/>
              </a:ext>
            </a:extLst>
          </p:cNvPr>
          <p:cNvSpPr txBox="1"/>
          <p:nvPr/>
        </p:nvSpPr>
        <p:spPr>
          <a:xfrm>
            <a:off x="7137314" y="3750920"/>
            <a:ext cx="18517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192.168.1.128/27</a:t>
            </a:r>
          </a:p>
        </p:txBody>
      </p:sp>
      <p:sp>
        <p:nvSpPr>
          <p:cNvPr id="45" name="TextBox 44">
            <a:extLst>
              <a:ext uri="{FF2B5EF4-FFF2-40B4-BE49-F238E27FC236}">
                <a16:creationId xmlns:a16="http://schemas.microsoft.com/office/drawing/2014/main" id="{51034124-E76B-ECB9-D44E-8B6327B931C3}"/>
              </a:ext>
            </a:extLst>
          </p:cNvPr>
          <p:cNvSpPr txBox="1"/>
          <p:nvPr/>
        </p:nvSpPr>
        <p:spPr>
          <a:xfrm>
            <a:off x="7105741" y="2601387"/>
            <a:ext cx="18517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192.168.1.160/27</a:t>
            </a:r>
          </a:p>
        </p:txBody>
      </p:sp>
      <p:sp>
        <p:nvSpPr>
          <p:cNvPr id="46" name="TextBox 45">
            <a:extLst>
              <a:ext uri="{FF2B5EF4-FFF2-40B4-BE49-F238E27FC236}">
                <a16:creationId xmlns:a16="http://schemas.microsoft.com/office/drawing/2014/main" id="{17F6D129-1A62-D020-A385-EF5325B68A1C}"/>
              </a:ext>
            </a:extLst>
          </p:cNvPr>
          <p:cNvSpPr txBox="1"/>
          <p:nvPr/>
        </p:nvSpPr>
        <p:spPr>
          <a:xfrm>
            <a:off x="6088769" y="1705352"/>
            <a:ext cx="18517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192.168.1.192/27</a:t>
            </a:r>
          </a:p>
        </p:txBody>
      </p:sp>
      <p:sp>
        <p:nvSpPr>
          <p:cNvPr id="47" name="TextBox 46">
            <a:extLst>
              <a:ext uri="{FF2B5EF4-FFF2-40B4-BE49-F238E27FC236}">
                <a16:creationId xmlns:a16="http://schemas.microsoft.com/office/drawing/2014/main" id="{DABF52B4-BB5E-9285-25E6-1F51264E3006}"/>
              </a:ext>
            </a:extLst>
          </p:cNvPr>
          <p:cNvSpPr txBox="1"/>
          <p:nvPr/>
        </p:nvSpPr>
        <p:spPr>
          <a:xfrm>
            <a:off x="3373140" y="1503106"/>
            <a:ext cx="18517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192.168.1.224/27</a:t>
            </a:r>
          </a:p>
        </p:txBody>
      </p:sp>
      <p:sp>
        <p:nvSpPr>
          <p:cNvPr id="48" name="Oval 47">
            <a:extLst>
              <a:ext uri="{FF2B5EF4-FFF2-40B4-BE49-F238E27FC236}">
                <a16:creationId xmlns:a16="http://schemas.microsoft.com/office/drawing/2014/main" id="{B07869C0-0402-3F50-C8AE-9C996F566B15}"/>
              </a:ext>
            </a:extLst>
          </p:cNvPr>
          <p:cNvSpPr/>
          <p:nvPr/>
        </p:nvSpPr>
        <p:spPr>
          <a:xfrm>
            <a:off x="5237241" y="2970719"/>
            <a:ext cx="843280" cy="875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R</a:t>
            </a:r>
          </a:p>
        </p:txBody>
      </p:sp>
      <p:sp>
        <p:nvSpPr>
          <p:cNvPr id="49" name="TextBox 48">
            <a:extLst>
              <a:ext uri="{FF2B5EF4-FFF2-40B4-BE49-F238E27FC236}">
                <a16:creationId xmlns:a16="http://schemas.microsoft.com/office/drawing/2014/main" id="{B9AFE87D-7C18-E052-E209-89159B9C2ED9}"/>
              </a:ext>
            </a:extLst>
          </p:cNvPr>
          <p:cNvSpPr txBox="1"/>
          <p:nvPr/>
        </p:nvSpPr>
        <p:spPr>
          <a:xfrm>
            <a:off x="4462516" y="2911987"/>
            <a:ext cx="4539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HR</a:t>
            </a:r>
          </a:p>
        </p:txBody>
      </p:sp>
      <p:sp>
        <p:nvSpPr>
          <p:cNvPr id="51" name="TextBox 50">
            <a:extLst>
              <a:ext uri="{FF2B5EF4-FFF2-40B4-BE49-F238E27FC236}">
                <a16:creationId xmlns:a16="http://schemas.microsoft.com/office/drawing/2014/main" id="{356F38FF-0680-9A7E-903D-A64FBCFB3D2F}"/>
              </a:ext>
            </a:extLst>
          </p:cNvPr>
          <p:cNvSpPr txBox="1"/>
          <p:nvPr/>
        </p:nvSpPr>
        <p:spPr>
          <a:xfrm>
            <a:off x="6172062" y="3581400"/>
            <a:ext cx="9515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Finance</a:t>
            </a:r>
          </a:p>
        </p:txBody>
      </p:sp>
      <p:sp>
        <p:nvSpPr>
          <p:cNvPr id="52" name="TextBox 51">
            <a:extLst>
              <a:ext uri="{FF2B5EF4-FFF2-40B4-BE49-F238E27FC236}">
                <a16:creationId xmlns:a16="http://schemas.microsoft.com/office/drawing/2014/main" id="{031B4EC6-C0E9-E766-E26A-F7917368F66A}"/>
              </a:ext>
            </a:extLst>
          </p:cNvPr>
          <p:cNvSpPr txBox="1"/>
          <p:nvPr/>
        </p:nvSpPr>
        <p:spPr>
          <a:xfrm>
            <a:off x="5128974" y="4118620"/>
            <a:ext cx="9515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IT</a:t>
            </a:r>
          </a:p>
        </p:txBody>
      </p:sp>
      <p:sp>
        <p:nvSpPr>
          <p:cNvPr id="50" name="TextBox 49">
            <a:extLst>
              <a:ext uri="{FF2B5EF4-FFF2-40B4-BE49-F238E27FC236}">
                <a16:creationId xmlns:a16="http://schemas.microsoft.com/office/drawing/2014/main" id="{7353E32D-DF67-4D51-59B6-E6520029E068}"/>
              </a:ext>
            </a:extLst>
          </p:cNvPr>
          <p:cNvSpPr txBox="1"/>
          <p:nvPr/>
        </p:nvSpPr>
        <p:spPr>
          <a:xfrm>
            <a:off x="9478033" y="1584440"/>
            <a:ext cx="1790042" cy="92333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Security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Management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Performance</a:t>
            </a:r>
          </a:p>
        </p:txBody>
      </p:sp>
    </p:spTree>
    <p:extLst>
      <p:ext uri="{BB962C8B-B14F-4D97-AF65-F5344CB8AC3E}">
        <p14:creationId xmlns:p14="http://schemas.microsoft.com/office/powerpoint/2010/main" val="33924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par>
                                <p:cTn id="13" presetID="22" presetClass="entr" presetSubtype="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par>
                                <p:cTn id="16" presetID="22" presetClass="entr" presetSubtype="4"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8"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left)">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left)">
                                      <p:cBhvr>
                                        <p:cTn id="56" dur="500"/>
                                        <p:tgtEl>
                                          <p:spTgt spid="4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wipe(left)">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left)">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wipe(left)">
                                      <p:cBhvr>
                                        <p:cTn id="71" dur="500"/>
                                        <p:tgtEl>
                                          <p:spTgt spid="5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wipe(left)">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left)">
                                      <p:cBhvr>
                                        <p:cTn id="81" dur="500"/>
                                        <p:tgtEl>
                                          <p:spTgt spid="4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0"/>
                                        </p:tgtEl>
                                        <p:attrNameLst>
                                          <p:attrName>style.visibility</p:attrName>
                                        </p:attrNameLst>
                                      </p:cBhvr>
                                      <p:to>
                                        <p:strVal val="visible"/>
                                      </p:to>
                                    </p:set>
                                    <p:animEffect transition="in" filter="wipe(left)">
                                      <p:cBhvr>
                                        <p:cTn id="8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32" grpId="0"/>
      <p:bldP spid="42" grpId="0"/>
      <p:bldP spid="43" grpId="0"/>
      <p:bldP spid="44" grpId="0"/>
      <p:bldP spid="45" grpId="0"/>
      <p:bldP spid="46" grpId="0"/>
      <p:bldP spid="47" grpId="0"/>
      <p:bldP spid="48" grpId="0" animBg="1"/>
      <p:bldP spid="49" grpId="0"/>
      <p:bldP spid="51" grpId="0"/>
      <p:bldP spid="52"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11655988" cy="644524"/>
          </a:xfrm>
        </p:spPr>
        <p:txBody>
          <a:bodyPr>
            <a:noAutofit/>
          </a:bodyPr>
          <a:lstStyle/>
          <a:p>
            <a:r>
              <a:rPr lang="en-IN" sz="4000" b="1" dirty="0">
                <a:solidFill>
                  <a:srgbClr val="002060"/>
                </a:solidFill>
              </a:rPr>
              <a:t>CIDR </a:t>
            </a:r>
            <a:r>
              <a:rPr lang="en-US" sz="4000" b="1" dirty="0">
                <a:solidFill>
                  <a:srgbClr val="002060"/>
                </a:solidFill>
              </a:rPr>
              <a:t>(Classless Inter-Domain Routing or supernetting)</a:t>
            </a:r>
            <a:endParaRPr lang="en-IN" sz="4000" b="1" dirty="0">
              <a:solidFill>
                <a:srgbClr val="002060"/>
              </a:solidFill>
            </a:endParaRP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39361DE-2E63-3027-81BC-BB809E5775C3}"/>
              </a:ext>
            </a:extLst>
          </p:cNvPr>
          <p:cNvSpPr txBox="1"/>
          <p:nvPr/>
        </p:nvSpPr>
        <p:spPr>
          <a:xfrm>
            <a:off x="529018" y="2736040"/>
            <a:ext cx="16177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172.168.0.0/16</a:t>
            </a:r>
          </a:p>
        </p:txBody>
      </p:sp>
      <p:sp>
        <p:nvSpPr>
          <p:cNvPr id="26" name="TextBox 25">
            <a:extLst>
              <a:ext uri="{FF2B5EF4-FFF2-40B4-BE49-F238E27FC236}">
                <a16:creationId xmlns:a16="http://schemas.microsoft.com/office/drawing/2014/main" id="{87FA23E4-C1E0-C518-F7D5-C3DD5CADB48B}"/>
              </a:ext>
            </a:extLst>
          </p:cNvPr>
          <p:cNvSpPr txBox="1"/>
          <p:nvPr/>
        </p:nvSpPr>
        <p:spPr>
          <a:xfrm>
            <a:off x="1412937" y="3771723"/>
            <a:ext cx="16177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172.168.1.0/24</a:t>
            </a:r>
          </a:p>
        </p:txBody>
      </p:sp>
      <p:sp>
        <p:nvSpPr>
          <p:cNvPr id="32" name="TextBox 31">
            <a:extLst>
              <a:ext uri="{FF2B5EF4-FFF2-40B4-BE49-F238E27FC236}">
                <a16:creationId xmlns:a16="http://schemas.microsoft.com/office/drawing/2014/main" id="{802EAF52-31C9-C737-17AA-B102E7F17C77}"/>
              </a:ext>
            </a:extLst>
          </p:cNvPr>
          <p:cNvSpPr txBox="1"/>
          <p:nvPr/>
        </p:nvSpPr>
        <p:spPr>
          <a:xfrm>
            <a:off x="1412936" y="4385397"/>
            <a:ext cx="16177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172.168.2.0/24</a:t>
            </a:r>
          </a:p>
        </p:txBody>
      </p:sp>
      <p:sp>
        <p:nvSpPr>
          <p:cNvPr id="33" name="TextBox 32">
            <a:extLst>
              <a:ext uri="{FF2B5EF4-FFF2-40B4-BE49-F238E27FC236}">
                <a16:creationId xmlns:a16="http://schemas.microsoft.com/office/drawing/2014/main" id="{FCCBEB3F-05C3-C51A-9A01-FDD1BC4D04A6}"/>
              </a:ext>
            </a:extLst>
          </p:cNvPr>
          <p:cNvSpPr txBox="1"/>
          <p:nvPr/>
        </p:nvSpPr>
        <p:spPr>
          <a:xfrm>
            <a:off x="1412936" y="5361858"/>
            <a:ext cx="18517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172.168.255.0/24</a:t>
            </a:r>
          </a:p>
        </p:txBody>
      </p:sp>
      <p:sp>
        <p:nvSpPr>
          <p:cNvPr id="34" name="TextBox 33">
            <a:extLst>
              <a:ext uri="{FF2B5EF4-FFF2-40B4-BE49-F238E27FC236}">
                <a16:creationId xmlns:a16="http://schemas.microsoft.com/office/drawing/2014/main" id="{0C98C9BB-DE9F-1B6D-2717-86390EDBA1F5}"/>
              </a:ext>
            </a:extLst>
          </p:cNvPr>
          <p:cNvSpPr txBox="1"/>
          <p:nvPr/>
        </p:nvSpPr>
        <p:spPr>
          <a:xfrm>
            <a:off x="1412935" y="3408936"/>
            <a:ext cx="16177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172.168.0.0/24</a:t>
            </a:r>
          </a:p>
        </p:txBody>
      </p:sp>
      <p:sp>
        <p:nvSpPr>
          <p:cNvPr id="6" name="TextBox 5">
            <a:extLst>
              <a:ext uri="{FF2B5EF4-FFF2-40B4-BE49-F238E27FC236}">
                <a16:creationId xmlns:a16="http://schemas.microsoft.com/office/drawing/2014/main" id="{5C0150F6-96A4-E19A-B1E4-9AEA039CF33A}"/>
              </a:ext>
            </a:extLst>
          </p:cNvPr>
          <p:cNvSpPr txBox="1"/>
          <p:nvPr/>
        </p:nvSpPr>
        <p:spPr>
          <a:xfrm>
            <a:off x="394112" y="1724900"/>
            <a:ext cx="360932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172.168.0.0/16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Number of Hosts = 2^(32-16)=65536</a:t>
            </a:r>
          </a:p>
        </p:txBody>
      </p:sp>
      <p:cxnSp>
        <p:nvCxnSpPr>
          <p:cNvPr id="13" name="Straight Connector 12">
            <a:extLst>
              <a:ext uri="{FF2B5EF4-FFF2-40B4-BE49-F238E27FC236}">
                <a16:creationId xmlns:a16="http://schemas.microsoft.com/office/drawing/2014/main" id="{B1098637-72FE-7C40-D590-3D0F31165265}"/>
              </a:ext>
            </a:extLst>
          </p:cNvPr>
          <p:cNvCxnSpPr/>
          <p:nvPr/>
        </p:nvCxnSpPr>
        <p:spPr>
          <a:xfrm>
            <a:off x="4155440" y="1259840"/>
            <a:ext cx="0" cy="458216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E09550-DA1F-BEFF-43D0-47053E41B026}"/>
              </a:ext>
            </a:extLst>
          </p:cNvPr>
          <p:cNvSpPr txBox="1"/>
          <p:nvPr/>
        </p:nvSpPr>
        <p:spPr>
          <a:xfrm>
            <a:off x="4894148" y="1540234"/>
            <a:ext cx="16177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192.168.1.0/24</a:t>
            </a:r>
          </a:p>
        </p:txBody>
      </p:sp>
      <p:graphicFrame>
        <p:nvGraphicFramePr>
          <p:cNvPr id="16" name="Table 15">
            <a:extLst>
              <a:ext uri="{FF2B5EF4-FFF2-40B4-BE49-F238E27FC236}">
                <a16:creationId xmlns:a16="http://schemas.microsoft.com/office/drawing/2014/main" id="{2AE6FDB5-1602-C4BB-C7C8-B585A0B734B9}"/>
              </a:ext>
            </a:extLst>
          </p:cNvPr>
          <p:cNvGraphicFramePr>
            <a:graphicFrameLocks noGrp="1"/>
          </p:cNvGraphicFramePr>
          <p:nvPr/>
        </p:nvGraphicFramePr>
        <p:xfrm>
          <a:off x="5203224" y="3726714"/>
          <a:ext cx="6421122" cy="1173480"/>
        </p:xfrm>
        <a:graphic>
          <a:graphicData uri="http://schemas.openxmlformats.org/drawingml/2006/table">
            <a:tbl>
              <a:tblPr/>
              <a:tblGrid>
                <a:gridCol w="2140374">
                  <a:extLst>
                    <a:ext uri="{9D8B030D-6E8A-4147-A177-3AD203B41FA5}">
                      <a16:colId xmlns:a16="http://schemas.microsoft.com/office/drawing/2014/main" val="2531857568"/>
                    </a:ext>
                  </a:extLst>
                </a:gridCol>
                <a:gridCol w="2140374">
                  <a:extLst>
                    <a:ext uri="{9D8B030D-6E8A-4147-A177-3AD203B41FA5}">
                      <a16:colId xmlns:a16="http://schemas.microsoft.com/office/drawing/2014/main" val="3810221809"/>
                    </a:ext>
                  </a:extLst>
                </a:gridCol>
                <a:gridCol w="2140374">
                  <a:extLst>
                    <a:ext uri="{9D8B030D-6E8A-4147-A177-3AD203B41FA5}">
                      <a16:colId xmlns:a16="http://schemas.microsoft.com/office/drawing/2014/main" val="4057827146"/>
                    </a:ext>
                  </a:extLst>
                </a:gridCol>
              </a:tblGrid>
              <a:tr h="0">
                <a:tc>
                  <a:txBody>
                    <a:bodyPr/>
                    <a:lstStyle/>
                    <a:p>
                      <a:r>
                        <a:rPr lang="en-IN" b="1" dirty="0">
                          <a:solidFill>
                            <a:srgbClr val="000000"/>
                          </a:solidFill>
                          <a:effectLst/>
                          <a:latin typeface="arial"/>
                        </a:rPr>
                        <a:t>Network Address</a:t>
                      </a:r>
                    </a:p>
                  </a:txBody>
                  <a:tcPr marL="19050" marR="19050" marT="19050" marB="19050"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E0F0FE"/>
                    </a:solidFill>
                  </a:tcPr>
                </a:tc>
                <a:tc>
                  <a:txBody>
                    <a:bodyPr/>
                    <a:lstStyle/>
                    <a:p>
                      <a:r>
                        <a:rPr lang="en-IN" b="1" dirty="0">
                          <a:solidFill>
                            <a:srgbClr val="000000"/>
                          </a:solidFill>
                          <a:effectLst/>
                          <a:latin typeface="arial"/>
                        </a:rPr>
                        <a:t>Usable Host Range</a:t>
                      </a:r>
                    </a:p>
                  </a:txBody>
                  <a:tcPr marL="19050" marR="19050" marT="19050" marB="19050"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E0F0FE"/>
                    </a:solidFill>
                  </a:tcPr>
                </a:tc>
                <a:tc>
                  <a:txBody>
                    <a:bodyPr/>
                    <a:lstStyle/>
                    <a:p>
                      <a:r>
                        <a:rPr lang="en-IN" b="1" dirty="0">
                          <a:solidFill>
                            <a:srgbClr val="000000"/>
                          </a:solidFill>
                          <a:effectLst/>
                          <a:latin typeface="arial"/>
                        </a:rPr>
                        <a:t>Broadcast Address:</a:t>
                      </a:r>
                    </a:p>
                  </a:txBody>
                  <a:tcPr marL="19050" marR="19050" marT="19050" marB="19050"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E0F0FE"/>
                    </a:solidFill>
                  </a:tcPr>
                </a:tc>
                <a:extLst>
                  <a:ext uri="{0D108BD9-81ED-4DB2-BD59-A6C34878D82A}">
                    <a16:rowId xmlns:a16="http://schemas.microsoft.com/office/drawing/2014/main" val="203862419"/>
                  </a:ext>
                </a:extLst>
              </a:tr>
              <a:tr h="0">
                <a:tc>
                  <a:txBody>
                    <a:bodyPr/>
                    <a:lstStyle/>
                    <a:p>
                      <a:r>
                        <a:rPr lang="en-IN" dirty="0">
                          <a:solidFill>
                            <a:srgbClr val="000000"/>
                          </a:solidFill>
                          <a:effectLst/>
                          <a:latin typeface="arial" panose="020B0604020202020204" pitchFamily="34" charset="0"/>
                        </a:rPr>
                        <a:t>192.168.0.0</a:t>
                      </a:r>
                    </a:p>
                  </a:txBody>
                  <a:tcPr marL="19050" marR="19050" marT="19050" marB="19050"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FFFFFF"/>
                    </a:solidFill>
                  </a:tcPr>
                </a:tc>
                <a:tc>
                  <a:txBody>
                    <a:bodyPr/>
                    <a:lstStyle/>
                    <a:p>
                      <a:r>
                        <a:rPr lang="en-IN" dirty="0">
                          <a:solidFill>
                            <a:srgbClr val="000000"/>
                          </a:solidFill>
                          <a:effectLst/>
                          <a:latin typeface="arial" panose="020B0604020202020204" pitchFamily="34" charset="0"/>
                        </a:rPr>
                        <a:t>192.168.0.1 - 192.168.1.254</a:t>
                      </a:r>
                    </a:p>
                  </a:txBody>
                  <a:tcPr marL="19050" marR="19050" marT="19050" marB="19050"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FFFFFF"/>
                    </a:solidFill>
                  </a:tcPr>
                </a:tc>
                <a:tc>
                  <a:txBody>
                    <a:bodyPr/>
                    <a:lstStyle/>
                    <a:p>
                      <a:r>
                        <a:rPr lang="en-IN" dirty="0">
                          <a:solidFill>
                            <a:srgbClr val="000000"/>
                          </a:solidFill>
                          <a:effectLst/>
                          <a:latin typeface="arial" panose="020B0604020202020204" pitchFamily="34" charset="0"/>
                        </a:rPr>
                        <a:t>192.168.1.255</a:t>
                      </a:r>
                    </a:p>
                  </a:txBody>
                  <a:tcPr marL="19050" marR="19050" marT="19050" marB="19050"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078867449"/>
                  </a:ext>
                </a:extLst>
              </a:tr>
            </a:tbl>
          </a:graphicData>
        </a:graphic>
      </p:graphicFrame>
      <p:sp>
        <p:nvSpPr>
          <p:cNvPr id="36" name="TextBox 35">
            <a:extLst>
              <a:ext uri="{FF2B5EF4-FFF2-40B4-BE49-F238E27FC236}">
                <a16:creationId xmlns:a16="http://schemas.microsoft.com/office/drawing/2014/main" id="{C71D95AD-C2F8-729E-4482-8F5A3F8B39E0}"/>
              </a:ext>
            </a:extLst>
          </p:cNvPr>
          <p:cNvSpPr txBox="1"/>
          <p:nvPr/>
        </p:nvSpPr>
        <p:spPr>
          <a:xfrm>
            <a:off x="5046155" y="2104426"/>
            <a:ext cx="16177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192.168.1.2/23</a:t>
            </a:r>
          </a:p>
        </p:txBody>
      </p:sp>
      <p:sp>
        <p:nvSpPr>
          <p:cNvPr id="37" name="TextBox 36">
            <a:extLst>
              <a:ext uri="{FF2B5EF4-FFF2-40B4-BE49-F238E27FC236}">
                <a16:creationId xmlns:a16="http://schemas.microsoft.com/office/drawing/2014/main" id="{C4D50B4A-D831-E755-C323-35C30DD3900F}"/>
              </a:ext>
            </a:extLst>
          </p:cNvPr>
          <p:cNvSpPr txBox="1"/>
          <p:nvPr/>
        </p:nvSpPr>
        <p:spPr>
          <a:xfrm>
            <a:off x="5046155" y="2598170"/>
            <a:ext cx="64516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Binary Subnet Mask= 11111111.11111111.11111110.00000000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84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500"/>
                                        <p:tgtEl>
                                          <p:spTgt spid="3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32" grpId="0"/>
      <p:bldP spid="33" grpId="0"/>
      <p:bldP spid="34" grpId="0"/>
      <p:bldP spid="6" grpId="0"/>
      <p:bldP spid="14" grpId="0"/>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IP Address</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IPv4 vs. IPv6 | What it Means &amp; Key Differences Explained | AVG">
            <a:extLst>
              <a:ext uri="{FF2B5EF4-FFF2-40B4-BE49-F238E27FC236}">
                <a16:creationId xmlns:a16="http://schemas.microsoft.com/office/drawing/2014/main" id="{8B95B5C7-CB25-ABEF-40C7-E7ED9FE21C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743"/>
          <a:stretch/>
        </p:blipFill>
        <p:spPr bwMode="auto">
          <a:xfrm>
            <a:off x="1946009" y="1441176"/>
            <a:ext cx="8299981" cy="3178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6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left)">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BE8-A6D2-02CE-2AAE-47AA8FACDBA4}"/>
              </a:ext>
            </a:extLst>
          </p:cNvPr>
          <p:cNvSpPr>
            <a:spLocks noGrp="1"/>
          </p:cNvSpPr>
          <p:nvPr>
            <p:ph type="ctrTitle"/>
          </p:nvPr>
        </p:nvSpPr>
        <p:spPr>
          <a:xfrm>
            <a:off x="1469810" y="1584959"/>
            <a:ext cx="9086429" cy="1540151"/>
          </a:xfrm>
        </p:spPr>
        <p:txBody>
          <a:bodyPr>
            <a:normAutofit/>
          </a:bodyPr>
          <a:lstStyle/>
          <a:p>
            <a:pPr algn="ctr"/>
            <a:r>
              <a:rPr lang="en-IN" sz="4400" b="1" dirty="0">
                <a:solidFill>
                  <a:srgbClr val="002060"/>
                </a:solidFill>
                <a:latin typeface="Calibri" panose="020F0502020204030204" pitchFamily="34" charset="0"/>
              </a:rPr>
              <a:t>Network Services</a:t>
            </a:r>
            <a:endParaRPr lang="en-IN" sz="4400" b="1" dirty="0">
              <a:solidFill>
                <a:srgbClr val="002060"/>
              </a:solidFill>
            </a:endParaRPr>
          </a:p>
        </p:txBody>
      </p:sp>
      <p:cxnSp>
        <p:nvCxnSpPr>
          <p:cNvPr id="5" name="Straight Connector 4">
            <a:extLst>
              <a:ext uri="{FF2B5EF4-FFF2-40B4-BE49-F238E27FC236}">
                <a16:creationId xmlns:a16="http://schemas.microsoft.com/office/drawing/2014/main" id="{EDD1939C-91D0-D8A1-05AE-0D3639C55136}"/>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azure logo">
            <a:extLst>
              <a:ext uri="{FF2B5EF4-FFF2-40B4-BE49-F238E27FC236}">
                <a16:creationId xmlns:a16="http://schemas.microsoft.com/office/drawing/2014/main" id="{910473B6-874A-7728-6F4D-3547A7FAA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2884AD5-B860-5484-8BDA-2F35C12C1177}"/>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923E8E69-C830-1710-9B34-7A660E881A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2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NAT</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AutoShape 4" descr="1.1-1 IPv4 Classes Ranges | Download Scientific Diagram">
            <a:extLst>
              <a:ext uri="{FF2B5EF4-FFF2-40B4-BE49-F238E27FC236}">
                <a16:creationId xmlns:a16="http://schemas.microsoft.com/office/drawing/2014/main" id="{119AEBC5-CBE8-1CCD-0288-9FD44DC062B3}"/>
              </a:ext>
            </a:extLst>
          </p:cNvPr>
          <p:cNvSpPr>
            <a:spLocks noChangeAspect="1" noChangeArrowheads="1"/>
          </p:cNvSpPr>
          <p:nvPr/>
        </p:nvSpPr>
        <p:spPr bwMode="auto">
          <a:xfrm>
            <a:off x="1818640" y="3429000"/>
            <a:ext cx="4582160" cy="4582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AutoShape 6" descr="1.1-1 IPv4 Classes Ranges | Download Scientific Diagram">
            <a:extLst>
              <a:ext uri="{FF2B5EF4-FFF2-40B4-BE49-F238E27FC236}">
                <a16:creationId xmlns:a16="http://schemas.microsoft.com/office/drawing/2014/main" id="{5452663E-79E3-7D81-DE6B-D895791141C8}"/>
              </a:ext>
            </a:extLst>
          </p:cNvPr>
          <p:cNvSpPr>
            <a:spLocks noChangeAspect="1" noChangeArrowheads="1"/>
          </p:cNvSpPr>
          <p:nvPr/>
        </p:nvSpPr>
        <p:spPr bwMode="auto">
          <a:xfrm>
            <a:off x="6095999" y="3428999"/>
            <a:ext cx="4864807" cy="48648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2" descr="What is Network Address Translation (NAT)?">
            <a:extLst>
              <a:ext uri="{FF2B5EF4-FFF2-40B4-BE49-F238E27FC236}">
                <a16:creationId xmlns:a16="http://schemas.microsoft.com/office/drawing/2014/main" id="{8047F231-3ADA-7FE4-3457-6555F28F95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90595"/>
            <a:ext cx="76200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64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DHCP</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AutoShape 4" descr="1.1-1 IPv4 Classes Ranges | Download Scientific Diagram">
            <a:extLst>
              <a:ext uri="{FF2B5EF4-FFF2-40B4-BE49-F238E27FC236}">
                <a16:creationId xmlns:a16="http://schemas.microsoft.com/office/drawing/2014/main" id="{119AEBC5-CBE8-1CCD-0288-9FD44DC062B3}"/>
              </a:ext>
            </a:extLst>
          </p:cNvPr>
          <p:cNvSpPr>
            <a:spLocks noChangeAspect="1" noChangeArrowheads="1"/>
          </p:cNvSpPr>
          <p:nvPr/>
        </p:nvSpPr>
        <p:spPr bwMode="auto">
          <a:xfrm>
            <a:off x="1818640" y="3429000"/>
            <a:ext cx="4582160" cy="4582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E163C43C-BAE8-27FB-B760-8FCC678AA24C}"/>
              </a:ext>
            </a:extLst>
          </p:cNvPr>
          <p:cNvPicPr/>
          <p:nvPr/>
        </p:nvPicPr>
        <p:blipFill>
          <a:blip r:embed="rId4"/>
          <a:srcRect/>
          <a:stretch>
            <a:fillRect/>
          </a:stretch>
        </p:blipFill>
        <p:spPr>
          <a:xfrm>
            <a:off x="2651760" y="1109340"/>
            <a:ext cx="6583680" cy="4582160"/>
          </a:xfrm>
          <a:prstGeom prst="rect">
            <a:avLst/>
          </a:prstGeom>
          <a:noFill/>
        </p:spPr>
      </p:pic>
      <p:sp>
        <p:nvSpPr>
          <p:cNvPr id="12" name="TextBox 11">
            <a:extLst>
              <a:ext uri="{FF2B5EF4-FFF2-40B4-BE49-F238E27FC236}">
                <a16:creationId xmlns:a16="http://schemas.microsoft.com/office/drawing/2014/main" id="{8E517B44-5E0B-132B-F2E8-98C78ACE4C3F}"/>
              </a:ext>
            </a:extLst>
          </p:cNvPr>
          <p:cNvSpPr txBox="1"/>
          <p:nvPr/>
        </p:nvSpPr>
        <p:spPr>
          <a:xfrm>
            <a:off x="571500" y="5678155"/>
            <a:ext cx="1024826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Reference Link for DHCP configuration on Windows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https://newhelptech.wordpress.com/2017/06/21/step-by-step-deploy-dhcp-services-in-windows-server-2016/</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588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DNS</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1.1-1 IPv4 Classes Ranges | Download Scientific Diagram">
            <a:extLst>
              <a:ext uri="{FF2B5EF4-FFF2-40B4-BE49-F238E27FC236}">
                <a16:creationId xmlns:a16="http://schemas.microsoft.com/office/drawing/2014/main" id="{119AEBC5-CBE8-1CCD-0288-9FD44DC062B3}"/>
              </a:ext>
            </a:extLst>
          </p:cNvPr>
          <p:cNvSpPr>
            <a:spLocks noChangeAspect="1" noChangeArrowheads="1"/>
          </p:cNvSpPr>
          <p:nvPr/>
        </p:nvSpPr>
        <p:spPr bwMode="auto">
          <a:xfrm>
            <a:off x="1818640" y="3429000"/>
            <a:ext cx="4582160" cy="4582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8" name="Picture 2" descr="Laptop User Icon Vector Stock Vector (Royalty Free) 277819073 | Shutterstock">
            <a:extLst>
              <a:ext uri="{FF2B5EF4-FFF2-40B4-BE49-F238E27FC236}">
                <a16:creationId xmlns:a16="http://schemas.microsoft.com/office/drawing/2014/main" id="{484A6E7B-4845-031E-7345-54DF66DD38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548" t="4061" r="8489" b="8720"/>
          <a:stretch/>
        </p:blipFill>
        <p:spPr bwMode="auto">
          <a:xfrm>
            <a:off x="2910368" y="4488224"/>
            <a:ext cx="685363" cy="7867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BEFC027-D996-7D36-EEBD-FF74D251E5C0}"/>
              </a:ext>
            </a:extLst>
          </p:cNvPr>
          <p:cNvSpPr txBox="1"/>
          <p:nvPr/>
        </p:nvSpPr>
        <p:spPr>
          <a:xfrm>
            <a:off x="189191" y="3355372"/>
            <a:ext cx="157780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www.example.com</a:t>
            </a:r>
          </a:p>
        </p:txBody>
      </p:sp>
      <p:pic>
        <p:nvPicPr>
          <p:cNvPr id="1028" name="Picture 4" descr="Browser Icon in Multimedia">
            <a:extLst>
              <a:ext uri="{FF2B5EF4-FFF2-40B4-BE49-F238E27FC236}">
                <a16:creationId xmlns:a16="http://schemas.microsoft.com/office/drawing/2014/main" id="{2B26E775-A0C2-3464-0332-28BA8413B9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920" y="3542926"/>
            <a:ext cx="509654" cy="50965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or: Elbow 11">
            <a:extLst>
              <a:ext uri="{FF2B5EF4-FFF2-40B4-BE49-F238E27FC236}">
                <a16:creationId xmlns:a16="http://schemas.microsoft.com/office/drawing/2014/main" id="{B63F5CC8-64BF-A316-B00D-3532D6D36EB2}"/>
              </a:ext>
            </a:extLst>
          </p:cNvPr>
          <p:cNvCxnSpPr>
            <a:cxnSpLocks/>
            <a:stCxn id="8" idx="1"/>
            <a:endCxn id="1028" idx="3"/>
          </p:cNvCxnSpPr>
          <p:nvPr/>
        </p:nvCxnSpPr>
        <p:spPr>
          <a:xfrm rot="10800000">
            <a:off x="2372574" y="3797754"/>
            <a:ext cx="537794" cy="1083831"/>
          </a:xfrm>
          <a:prstGeom prst="bentConnector3">
            <a:avLst>
              <a:gd name="adj1" fmla="val -741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197BCA1-79DD-5C88-1F00-A2004490B524}"/>
              </a:ext>
            </a:extLst>
          </p:cNvPr>
          <p:cNvSpPr txBox="1"/>
          <p:nvPr/>
        </p:nvSpPr>
        <p:spPr>
          <a:xfrm>
            <a:off x="172804" y="3653359"/>
            <a:ext cx="186326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Check its own cache</a:t>
            </a:r>
          </a:p>
        </p:txBody>
      </p:sp>
      <p:cxnSp>
        <p:nvCxnSpPr>
          <p:cNvPr id="19" name="Connector: Elbow 18">
            <a:extLst>
              <a:ext uri="{FF2B5EF4-FFF2-40B4-BE49-F238E27FC236}">
                <a16:creationId xmlns:a16="http://schemas.microsoft.com/office/drawing/2014/main" id="{66E80D7D-3677-E099-D9B3-1FB38FE98F85}"/>
              </a:ext>
            </a:extLst>
          </p:cNvPr>
          <p:cNvCxnSpPr>
            <a:cxnSpLocks/>
            <a:stCxn id="1028" idx="2"/>
            <a:endCxn id="8" idx="1"/>
          </p:cNvCxnSpPr>
          <p:nvPr/>
        </p:nvCxnSpPr>
        <p:spPr>
          <a:xfrm rot="16200000" flipH="1">
            <a:off x="2099555" y="4070771"/>
            <a:ext cx="829004" cy="7926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D7DF50C-A323-D700-351A-74FA4E5A721A}"/>
              </a:ext>
            </a:extLst>
          </p:cNvPr>
          <p:cNvSpPr txBox="1"/>
          <p:nvPr/>
        </p:nvSpPr>
        <p:spPr>
          <a:xfrm>
            <a:off x="2372573" y="5315006"/>
            <a:ext cx="241772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Check Systems DNS Resolver</a:t>
            </a:r>
          </a:p>
        </p:txBody>
      </p:sp>
      <p:pic>
        <p:nvPicPr>
          <p:cNvPr id="1030" name="Picture 6" descr="Value, server Icon in WHCompare Isometric Web Hosting &amp; Servers">
            <a:extLst>
              <a:ext uri="{FF2B5EF4-FFF2-40B4-BE49-F238E27FC236}">
                <a16:creationId xmlns:a16="http://schemas.microsoft.com/office/drawing/2014/main" id="{94BBC1F0-39D2-4AC4-48E3-CDCCCBFFC09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337" t="-2418" r="13818" b="538"/>
          <a:stretch/>
        </p:blipFill>
        <p:spPr bwMode="auto">
          <a:xfrm>
            <a:off x="3308741" y="935726"/>
            <a:ext cx="1035703" cy="148940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6E9AB0C8-C4CE-20EB-C149-7E2504BD5087}"/>
              </a:ext>
            </a:extLst>
          </p:cNvPr>
          <p:cNvSpPr txBox="1"/>
          <p:nvPr/>
        </p:nvSpPr>
        <p:spPr>
          <a:xfrm>
            <a:off x="1299909" y="944467"/>
            <a:ext cx="1999132"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Local DNS Resolver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Recursive DNS Resolver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3" name="Connector: Elbow 32">
            <a:extLst>
              <a:ext uri="{FF2B5EF4-FFF2-40B4-BE49-F238E27FC236}">
                <a16:creationId xmlns:a16="http://schemas.microsoft.com/office/drawing/2014/main" id="{2B12C0BA-167B-59DF-4BFF-6336B2223B96}"/>
              </a:ext>
            </a:extLst>
          </p:cNvPr>
          <p:cNvCxnSpPr>
            <a:stCxn id="8" idx="3"/>
            <a:endCxn id="1030" idx="2"/>
          </p:cNvCxnSpPr>
          <p:nvPr/>
        </p:nvCxnSpPr>
        <p:spPr>
          <a:xfrm flipV="1">
            <a:off x="3595731" y="2425135"/>
            <a:ext cx="230862" cy="24564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BD77138-C036-B985-6930-C6EBCF356473}"/>
              </a:ext>
            </a:extLst>
          </p:cNvPr>
          <p:cNvSpPr txBox="1"/>
          <p:nvPr/>
        </p:nvSpPr>
        <p:spPr>
          <a:xfrm>
            <a:off x="1355528" y="1769969"/>
            <a:ext cx="129567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Check its cache</a:t>
            </a:r>
          </a:p>
        </p:txBody>
      </p:sp>
      <p:pic>
        <p:nvPicPr>
          <p:cNvPr id="42" name="Picture 6" descr="Value, server Icon in WHCompare Isometric Web Hosting &amp; Servers">
            <a:extLst>
              <a:ext uri="{FF2B5EF4-FFF2-40B4-BE49-F238E27FC236}">
                <a16:creationId xmlns:a16="http://schemas.microsoft.com/office/drawing/2014/main" id="{23BB0EEF-8FFD-215D-7645-71602272E3F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337" t="-2418" r="13818" b="538"/>
          <a:stretch/>
        </p:blipFill>
        <p:spPr bwMode="auto">
          <a:xfrm>
            <a:off x="8168976" y="956033"/>
            <a:ext cx="763979" cy="1098652"/>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D58B006B-85DC-9EA2-6162-6F7C8E4BAB57}"/>
              </a:ext>
            </a:extLst>
          </p:cNvPr>
          <p:cNvSpPr txBox="1"/>
          <p:nvPr/>
        </p:nvSpPr>
        <p:spPr>
          <a:xfrm>
            <a:off x="8879620" y="977250"/>
            <a:ext cx="199913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Root Name Server</a:t>
            </a:r>
          </a:p>
        </p:txBody>
      </p:sp>
      <p:pic>
        <p:nvPicPr>
          <p:cNvPr id="44" name="Picture 6" descr="Value, server Icon in WHCompare Isometric Web Hosting &amp; Servers">
            <a:extLst>
              <a:ext uri="{FF2B5EF4-FFF2-40B4-BE49-F238E27FC236}">
                <a16:creationId xmlns:a16="http://schemas.microsoft.com/office/drawing/2014/main" id="{ABC44E06-50BA-F106-F713-CDE8A7129BA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337" t="-2418" r="13818" b="538"/>
          <a:stretch/>
        </p:blipFill>
        <p:spPr bwMode="auto">
          <a:xfrm>
            <a:off x="8222311" y="2475034"/>
            <a:ext cx="763979" cy="1098652"/>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1D950AC0-2429-A509-8DD0-8D15BD0C2F0A}"/>
              </a:ext>
            </a:extLst>
          </p:cNvPr>
          <p:cNvSpPr txBox="1"/>
          <p:nvPr/>
        </p:nvSpPr>
        <p:spPr>
          <a:xfrm>
            <a:off x="8993526" y="2506548"/>
            <a:ext cx="199913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TLD(Top Level Domain) Server</a:t>
            </a:r>
          </a:p>
        </p:txBody>
      </p:sp>
      <p:pic>
        <p:nvPicPr>
          <p:cNvPr id="46" name="Picture 6" descr="Value, server Icon in WHCompare Isometric Web Hosting &amp; Servers">
            <a:extLst>
              <a:ext uri="{FF2B5EF4-FFF2-40B4-BE49-F238E27FC236}">
                <a16:creationId xmlns:a16="http://schemas.microsoft.com/office/drawing/2014/main" id="{3B0BCDC4-5559-0FAE-E8FC-6C573F33CAD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337" t="-2418" r="13818" b="538"/>
          <a:stretch/>
        </p:blipFill>
        <p:spPr bwMode="auto">
          <a:xfrm>
            <a:off x="8229547" y="3865988"/>
            <a:ext cx="763979" cy="109865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0E821276-7720-4177-66EA-E4ECA61140F6}"/>
              </a:ext>
            </a:extLst>
          </p:cNvPr>
          <p:cNvSpPr txBox="1"/>
          <p:nvPr/>
        </p:nvSpPr>
        <p:spPr>
          <a:xfrm>
            <a:off x="9329514" y="4010533"/>
            <a:ext cx="199913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Authoritative DNS Server</a:t>
            </a:r>
          </a:p>
        </p:txBody>
      </p:sp>
      <p:sp>
        <p:nvSpPr>
          <p:cNvPr id="39" name="TextBox 38">
            <a:extLst>
              <a:ext uri="{FF2B5EF4-FFF2-40B4-BE49-F238E27FC236}">
                <a16:creationId xmlns:a16="http://schemas.microsoft.com/office/drawing/2014/main" id="{9CFFC9B0-5192-8E10-3E4C-41A380497C69}"/>
              </a:ext>
            </a:extLst>
          </p:cNvPr>
          <p:cNvSpPr txBox="1"/>
          <p:nvPr/>
        </p:nvSpPr>
        <p:spPr>
          <a:xfrm>
            <a:off x="6467731" y="4501786"/>
            <a:ext cx="157780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www.example.com</a:t>
            </a:r>
          </a:p>
        </p:txBody>
      </p:sp>
      <p:sp>
        <p:nvSpPr>
          <p:cNvPr id="50" name="TextBox 49">
            <a:extLst>
              <a:ext uri="{FF2B5EF4-FFF2-40B4-BE49-F238E27FC236}">
                <a16:creationId xmlns:a16="http://schemas.microsoft.com/office/drawing/2014/main" id="{706EB250-1F7B-D721-5BA6-C0CDE6D16D5B}"/>
              </a:ext>
            </a:extLst>
          </p:cNvPr>
          <p:cNvSpPr txBox="1"/>
          <p:nvPr/>
        </p:nvSpPr>
        <p:spPr>
          <a:xfrm>
            <a:off x="6664526" y="3068299"/>
            <a:ext cx="179367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example.com</a:t>
            </a:r>
          </a:p>
        </p:txBody>
      </p:sp>
      <p:sp>
        <p:nvSpPr>
          <p:cNvPr id="51" name="TextBox 50">
            <a:extLst>
              <a:ext uri="{FF2B5EF4-FFF2-40B4-BE49-F238E27FC236}">
                <a16:creationId xmlns:a16="http://schemas.microsoft.com/office/drawing/2014/main" id="{AE38568A-1E39-A67F-76D4-F11DA25BB4CE}"/>
              </a:ext>
            </a:extLst>
          </p:cNvPr>
          <p:cNvSpPr txBox="1"/>
          <p:nvPr/>
        </p:nvSpPr>
        <p:spPr>
          <a:xfrm>
            <a:off x="6286995" y="1630514"/>
            <a:ext cx="204269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Address of TLD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i.e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.com</a:t>
            </a:r>
          </a:p>
        </p:txBody>
      </p:sp>
      <p:cxnSp>
        <p:nvCxnSpPr>
          <p:cNvPr id="48" name="Connector: Elbow 47">
            <a:extLst>
              <a:ext uri="{FF2B5EF4-FFF2-40B4-BE49-F238E27FC236}">
                <a16:creationId xmlns:a16="http://schemas.microsoft.com/office/drawing/2014/main" id="{61CB47C1-B681-1C52-785C-ADD7323172B7}"/>
              </a:ext>
            </a:extLst>
          </p:cNvPr>
          <p:cNvCxnSpPr>
            <a:cxnSpLocks/>
          </p:cNvCxnSpPr>
          <p:nvPr/>
        </p:nvCxnSpPr>
        <p:spPr>
          <a:xfrm>
            <a:off x="4351680" y="1156286"/>
            <a:ext cx="3870631" cy="32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008115D-2046-C962-1849-8F34B760DF33}"/>
              </a:ext>
            </a:extLst>
          </p:cNvPr>
          <p:cNvCxnSpPr>
            <a:cxnSpLocks/>
            <a:stCxn id="42" idx="1"/>
          </p:cNvCxnSpPr>
          <p:nvPr/>
        </p:nvCxnSpPr>
        <p:spPr>
          <a:xfrm rot="10800000" flipV="1">
            <a:off x="4351680" y="1505358"/>
            <a:ext cx="3817296" cy="22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78EB326E-53B5-761B-D1E2-4DF6965702F7}"/>
              </a:ext>
            </a:extLst>
          </p:cNvPr>
          <p:cNvCxnSpPr/>
          <p:nvPr/>
        </p:nvCxnSpPr>
        <p:spPr>
          <a:xfrm>
            <a:off x="4351680" y="1770178"/>
            <a:ext cx="3817296" cy="10859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2E66F24-7553-D5AB-87AB-71F00B8E3CE6}"/>
              </a:ext>
            </a:extLst>
          </p:cNvPr>
          <p:cNvCxnSpPr>
            <a:stCxn id="44" idx="1"/>
          </p:cNvCxnSpPr>
          <p:nvPr/>
        </p:nvCxnSpPr>
        <p:spPr>
          <a:xfrm rot="10800000">
            <a:off x="4351681" y="1906812"/>
            <a:ext cx="3870631" cy="1117549"/>
          </a:xfrm>
          <a:prstGeom prst="bentConnector3">
            <a:avLst>
              <a:gd name="adj1" fmla="val 610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Connector: Elbow 1024">
            <a:extLst>
              <a:ext uri="{FF2B5EF4-FFF2-40B4-BE49-F238E27FC236}">
                <a16:creationId xmlns:a16="http://schemas.microsoft.com/office/drawing/2014/main" id="{AB310558-DD5B-8DFC-A8DB-979ADAD4B43F}"/>
              </a:ext>
            </a:extLst>
          </p:cNvPr>
          <p:cNvCxnSpPr>
            <a:cxnSpLocks/>
          </p:cNvCxnSpPr>
          <p:nvPr/>
        </p:nvCxnSpPr>
        <p:spPr>
          <a:xfrm>
            <a:off x="4358739" y="2163386"/>
            <a:ext cx="3810237" cy="1957981"/>
          </a:xfrm>
          <a:prstGeom prst="bentConnector3">
            <a:avLst>
              <a:gd name="adj1" fmla="val 307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Connector: Elbow 1032">
            <a:extLst>
              <a:ext uri="{FF2B5EF4-FFF2-40B4-BE49-F238E27FC236}">
                <a16:creationId xmlns:a16="http://schemas.microsoft.com/office/drawing/2014/main" id="{240E8B04-04B5-FBA2-4525-731B60FADE16}"/>
              </a:ext>
            </a:extLst>
          </p:cNvPr>
          <p:cNvCxnSpPr>
            <a:stCxn id="46" idx="1"/>
          </p:cNvCxnSpPr>
          <p:nvPr/>
        </p:nvCxnSpPr>
        <p:spPr>
          <a:xfrm rot="10800000">
            <a:off x="4351681" y="2313132"/>
            <a:ext cx="3877867" cy="2102182"/>
          </a:xfrm>
          <a:prstGeom prst="bentConnector3">
            <a:avLst>
              <a:gd name="adj1" fmla="val 7911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9988842-33EA-D58B-9E31-4E738CD64A31}"/>
              </a:ext>
            </a:extLst>
          </p:cNvPr>
          <p:cNvSpPr txBox="1"/>
          <p:nvPr/>
        </p:nvSpPr>
        <p:spPr>
          <a:xfrm>
            <a:off x="1382357" y="2093012"/>
            <a:ext cx="120539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Update Cache</a:t>
            </a:r>
          </a:p>
        </p:txBody>
      </p:sp>
      <p:sp>
        <p:nvSpPr>
          <p:cNvPr id="79" name="TextBox 78">
            <a:extLst>
              <a:ext uri="{FF2B5EF4-FFF2-40B4-BE49-F238E27FC236}">
                <a16:creationId xmlns:a16="http://schemas.microsoft.com/office/drawing/2014/main" id="{EC4DE25C-3CF1-B61E-649C-95B807ED455A}"/>
              </a:ext>
            </a:extLst>
          </p:cNvPr>
          <p:cNvSpPr txBox="1"/>
          <p:nvPr/>
        </p:nvSpPr>
        <p:spPr>
          <a:xfrm>
            <a:off x="1690016" y="5571966"/>
            <a:ext cx="120539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Update Cache</a:t>
            </a:r>
          </a:p>
        </p:txBody>
      </p:sp>
      <p:sp>
        <p:nvSpPr>
          <p:cNvPr id="80" name="TextBox 79">
            <a:extLst>
              <a:ext uri="{FF2B5EF4-FFF2-40B4-BE49-F238E27FC236}">
                <a16:creationId xmlns:a16="http://schemas.microsoft.com/office/drawing/2014/main" id="{0FE8421D-7D3B-524D-5D8A-511993BCC0ED}"/>
              </a:ext>
            </a:extLst>
          </p:cNvPr>
          <p:cNvSpPr txBox="1"/>
          <p:nvPr/>
        </p:nvSpPr>
        <p:spPr>
          <a:xfrm>
            <a:off x="189191" y="3959244"/>
            <a:ext cx="120539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Update Cache</a:t>
            </a:r>
          </a:p>
        </p:txBody>
      </p:sp>
      <p:cxnSp>
        <p:nvCxnSpPr>
          <p:cNvPr id="1041" name="Connector: Elbow 1040">
            <a:extLst>
              <a:ext uri="{FF2B5EF4-FFF2-40B4-BE49-F238E27FC236}">
                <a16:creationId xmlns:a16="http://schemas.microsoft.com/office/drawing/2014/main" id="{CCD37970-FCD2-9D70-DAC4-C53E571827F9}"/>
              </a:ext>
            </a:extLst>
          </p:cNvPr>
          <p:cNvCxnSpPr/>
          <p:nvPr/>
        </p:nvCxnSpPr>
        <p:spPr>
          <a:xfrm rot="5400000">
            <a:off x="2433923" y="3460645"/>
            <a:ext cx="2823310" cy="528284"/>
          </a:xfrm>
          <a:prstGeom prst="bentConnector3">
            <a:avLst>
              <a:gd name="adj1" fmla="val 995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5" name="Connector: Elbow 1044">
            <a:extLst>
              <a:ext uri="{FF2B5EF4-FFF2-40B4-BE49-F238E27FC236}">
                <a16:creationId xmlns:a16="http://schemas.microsoft.com/office/drawing/2014/main" id="{4C5D3FA6-6F46-9B46-DEF6-B000DE789DC4}"/>
              </a:ext>
            </a:extLst>
          </p:cNvPr>
          <p:cNvCxnSpPr/>
          <p:nvPr/>
        </p:nvCxnSpPr>
        <p:spPr>
          <a:xfrm rot="16200000" flipV="1">
            <a:off x="1837556" y="3984608"/>
            <a:ext cx="1098176" cy="1047448"/>
          </a:xfrm>
          <a:prstGeom prst="bentConnector3">
            <a:avLst>
              <a:gd name="adj1" fmla="val -3454"/>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7" name="Picture 8" descr="Webpage - Free multimedia icons">
            <a:extLst>
              <a:ext uri="{FF2B5EF4-FFF2-40B4-BE49-F238E27FC236}">
                <a16:creationId xmlns:a16="http://schemas.microsoft.com/office/drawing/2014/main" id="{C413AB3E-40B1-9BAB-019A-E294DF72D1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0933" y="5051170"/>
            <a:ext cx="613504" cy="613504"/>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57960E16-0AB1-FDFF-CB30-B78D5060BA5F}"/>
              </a:ext>
            </a:extLst>
          </p:cNvPr>
          <p:cNvSpPr txBox="1"/>
          <p:nvPr/>
        </p:nvSpPr>
        <p:spPr>
          <a:xfrm>
            <a:off x="7738783" y="5552145"/>
            <a:ext cx="157780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www.example.com</a:t>
            </a:r>
          </a:p>
        </p:txBody>
      </p:sp>
      <p:cxnSp>
        <p:nvCxnSpPr>
          <p:cNvPr id="1056" name="Connector: Elbow 1055">
            <a:extLst>
              <a:ext uri="{FF2B5EF4-FFF2-40B4-BE49-F238E27FC236}">
                <a16:creationId xmlns:a16="http://schemas.microsoft.com/office/drawing/2014/main" id="{BEF61496-318D-0C99-8478-F1FF254337E5}"/>
              </a:ext>
            </a:extLst>
          </p:cNvPr>
          <p:cNvCxnSpPr>
            <a:cxnSpLocks/>
            <a:endCxn id="93" idx="2"/>
          </p:cNvCxnSpPr>
          <p:nvPr/>
        </p:nvCxnSpPr>
        <p:spPr>
          <a:xfrm>
            <a:off x="1690016" y="3984860"/>
            <a:ext cx="6837669" cy="1875062"/>
          </a:xfrm>
          <a:prstGeom prst="bentConnector4">
            <a:avLst>
              <a:gd name="adj1" fmla="val -1336"/>
              <a:gd name="adj2" fmla="val 105569"/>
            </a:avLst>
          </a:prstGeom>
          <a:ln>
            <a:tailEnd type="triangle"/>
          </a:ln>
        </p:spPr>
        <p:style>
          <a:lnRef idx="1">
            <a:schemeClr val="accent1"/>
          </a:lnRef>
          <a:fillRef idx="0">
            <a:schemeClr val="accent1"/>
          </a:fillRef>
          <a:effectRef idx="0">
            <a:schemeClr val="accent1"/>
          </a:effectRef>
          <a:fontRef idx="minor">
            <a:schemeClr val="tx1"/>
          </a:fontRef>
        </p:style>
      </p:cxnSp>
      <p:sp>
        <p:nvSpPr>
          <p:cNvPr id="1061" name="TextBox 1060">
            <a:extLst>
              <a:ext uri="{FF2B5EF4-FFF2-40B4-BE49-F238E27FC236}">
                <a16:creationId xmlns:a16="http://schemas.microsoft.com/office/drawing/2014/main" id="{37013584-3673-7DBF-BFA1-9FA16C092754}"/>
              </a:ext>
            </a:extLst>
          </p:cNvPr>
          <p:cNvSpPr txBox="1"/>
          <p:nvPr/>
        </p:nvSpPr>
        <p:spPr>
          <a:xfrm>
            <a:off x="2428841" y="2890866"/>
            <a:ext cx="1370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Recursive Query</a:t>
            </a:r>
          </a:p>
        </p:txBody>
      </p:sp>
      <p:sp>
        <p:nvSpPr>
          <p:cNvPr id="106" name="TextBox 105">
            <a:extLst>
              <a:ext uri="{FF2B5EF4-FFF2-40B4-BE49-F238E27FC236}">
                <a16:creationId xmlns:a16="http://schemas.microsoft.com/office/drawing/2014/main" id="{5BE5E16C-F179-2231-1625-8168B303A067}"/>
              </a:ext>
            </a:extLst>
          </p:cNvPr>
          <p:cNvSpPr txBox="1"/>
          <p:nvPr/>
        </p:nvSpPr>
        <p:spPr>
          <a:xfrm>
            <a:off x="4528409" y="1156286"/>
            <a:ext cx="128426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Iterative Query</a:t>
            </a:r>
          </a:p>
        </p:txBody>
      </p:sp>
      <p:sp>
        <p:nvSpPr>
          <p:cNvPr id="49" name="TextBox 48">
            <a:extLst>
              <a:ext uri="{FF2B5EF4-FFF2-40B4-BE49-F238E27FC236}">
                <a16:creationId xmlns:a16="http://schemas.microsoft.com/office/drawing/2014/main" id="{846D1EB6-DE63-486A-48A0-5EEB3FB095B6}"/>
              </a:ext>
            </a:extLst>
          </p:cNvPr>
          <p:cNvSpPr txBox="1"/>
          <p:nvPr/>
        </p:nvSpPr>
        <p:spPr>
          <a:xfrm>
            <a:off x="2961705" y="5571966"/>
            <a:ext cx="110479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Check Cache</a:t>
            </a:r>
          </a:p>
        </p:txBody>
      </p:sp>
    </p:spTree>
    <p:extLst>
      <p:ext uri="{BB962C8B-B14F-4D97-AF65-F5344CB8AC3E}">
        <p14:creationId xmlns:p14="http://schemas.microsoft.com/office/powerpoint/2010/main" val="256607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ipe(down)">
                                      <p:cBhvr>
                                        <p:cTn id="12" dur="500"/>
                                        <p:tgtEl>
                                          <p:spTgt spid="1028"/>
                                        </p:tgtEl>
                                      </p:cBhvr>
                                    </p:animEffect>
                                  </p:childTnLst>
                                </p:cTn>
                              </p:par>
                              <p:par>
                                <p:cTn id="13" presetID="2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30"/>
                                        </p:tgtEl>
                                        <p:attrNameLst>
                                          <p:attrName>style.visibility</p:attrName>
                                        </p:attrNameLst>
                                      </p:cBhvr>
                                      <p:to>
                                        <p:strVal val="visible"/>
                                      </p:to>
                                    </p:set>
                                    <p:animEffect transition="in" filter="wipe(down)">
                                      <p:cBhvr>
                                        <p:cTn id="45" dur="500"/>
                                        <p:tgtEl>
                                          <p:spTgt spid="1030"/>
                                        </p:tgtEl>
                                      </p:cBhvr>
                                    </p:animEffect>
                                  </p:childTnLst>
                                </p:cTn>
                              </p:par>
                              <p:par>
                                <p:cTn id="46" presetID="22" presetClass="entr" presetSubtype="4"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down)">
                                      <p:cBhvr>
                                        <p:cTn id="48" dur="50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down)">
                                      <p:cBhvr>
                                        <p:cTn id="53" dur="5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down)">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left)">
                                      <p:cBhvr>
                                        <p:cTn id="63" dur="500"/>
                                        <p:tgtEl>
                                          <p:spTgt spid="4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wipe(left)">
                                      <p:cBhvr>
                                        <p:cTn id="66" dur="500"/>
                                        <p:tgtEl>
                                          <p:spTgt spid="43"/>
                                        </p:tgtEl>
                                      </p:cBhvr>
                                    </p:animEffect>
                                  </p:childTnLst>
                                </p:cTn>
                              </p:par>
                              <p:par>
                                <p:cTn id="67" presetID="22" presetClass="entr" presetSubtype="8"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left)">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wipe(right)">
                                      <p:cBhvr>
                                        <p:cTn id="74" dur="500"/>
                                        <p:tgtEl>
                                          <p:spTgt spid="52"/>
                                        </p:tgtEl>
                                      </p:cBhvr>
                                    </p:animEffect>
                                  </p:childTnLst>
                                </p:cTn>
                              </p:par>
                              <p:par>
                                <p:cTn id="75" presetID="22" presetClass="entr" presetSubtype="2"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wipe(right)">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wipe(left)">
                                      <p:cBhvr>
                                        <p:cTn id="82" dur="500"/>
                                        <p:tgtEl>
                                          <p:spTgt spid="60"/>
                                        </p:tgtEl>
                                      </p:cBhvr>
                                    </p:animEffect>
                                  </p:childTnLst>
                                </p:cTn>
                              </p:par>
                              <p:par>
                                <p:cTn id="83" presetID="22" presetClass="entr" presetSubtype="8"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left)">
                                      <p:cBhvr>
                                        <p:cTn id="85" dur="500"/>
                                        <p:tgtEl>
                                          <p:spTgt spid="44"/>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ipe(left)">
                                      <p:cBhvr>
                                        <p:cTn id="88" dur="500"/>
                                        <p:tgtEl>
                                          <p:spTgt spid="4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62"/>
                                        </p:tgtEl>
                                        <p:attrNameLst>
                                          <p:attrName>style.visibility</p:attrName>
                                        </p:attrNameLst>
                                      </p:cBhvr>
                                      <p:to>
                                        <p:strVal val="visible"/>
                                      </p:to>
                                    </p:set>
                                    <p:animEffect transition="in" filter="wipe(down)">
                                      <p:cBhvr>
                                        <p:cTn id="93" dur="500"/>
                                        <p:tgtEl>
                                          <p:spTgt spid="62"/>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wipe(down)">
                                      <p:cBhvr>
                                        <p:cTn id="96" dur="500"/>
                                        <p:tgtEl>
                                          <p:spTgt spid="5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025"/>
                                        </p:tgtEl>
                                        <p:attrNameLst>
                                          <p:attrName>style.visibility</p:attrName>
                                        </p:attrNameLst>
                                      </p:cBhvr>
                                      <p:to>
                                        <p:strVal val="visible"/>
                                      </p:to>
                                    </p:set>
                                    <p:animEffect transition="in" filter="wipe(left)">
                                      <p:cBhvr>
                                        <p:cTn id="101" dur="500"/>
                                        <p:tgtEl>
                                          <p:spTgt spid="1025"/>
                                        </p:tgtEl>
                                      </p:cBhvr>
                                    </p:animEffect>
                                  </p:childTnLst>
                                </p:cTn>
                              </p:par>
                              <p:par>
                                <p:cTn id="102" presetID="22" presetClass="entr" presetSubtype="8"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left)">
                                      <p:cBhvr>
                                        <p:cTn id="104" dur="500"/>
                                        <p:tgtEl>
                                          <p:spTgt spid="46"/>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033"/>
                                        </p:tgtEl>
                                        <p:attrNameLst>
                                          <p:attrName>style.visibility</p:attrName>
                                        </p:attrNameLst>
                                      </p:cBhvr>
                                      <p:to>
                                        <p:strVal val="visible"/>
                                      </p:to>
                                    </p:set>
                                    <p:animEffect transition="in" filter="wipe(down)">
                                      <p:cBhvr>
                                        <p:cTn id="112" dur="500"/>
                                        <p:tgtEl>
                                          <p:spTgt spid="1033"/>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wipe(down)">
                                      <p:cBhvr>
                                        <p:cTn id="115" dur="500"/>
                                        <p:tgtEl>
                                          <p:spTgt spid="39"/>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78"/>
                                        </p:tgtEl>
                                        <p:attrNameLst>
                                          <p:attrName>style.visibility</p:attrName>
                                        </p:attrNameLst>
                                      </p:cBhvr>
                                      <p:to>
                                        <p:strVal val="visible"/>
                                      </p:to>
                                    </p:set>
                                    <p:animEffect transition="in" filter="wipe(down)">
                                      <p:cBhvr>
                                        <p:cTn id="120" dur="500"/>
                                        <p:tgtEl>
                                          <p:spTgt spid="78"/>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nodeType="clickEffect">
                                  <p:stCondLst>
                                    <p:cond delay="0"/>
                                  </p:stCondLst>
                                  <p:childTnLst>
                                    <p:set>
                                      <p:cBhvr>
                                        <p:cTn id="124" dur="1" fill="hold">
                                          <p:stCondLst>
                                            <p:cond delay="0"/>
                                          </p:stCondLst>
                                        </p:cTn>
                                        <p:tgtEl>
                                          <p:spTgt spid="1041"/>
                                        </p:tgtEl>
                                        <p:attrNameLst>
                                          <p:attrName>style.visibility</p:attrName>
                                        </p:attrNameLst>
                                      </p:cBhvr>
                                      <p:to>
                                        <p:strVal val="visible"/>
                                      </p:to>
                                    </p:set>
                                    <p:animEffect transition="in" filter="wipe(up)">
                                      <p:cBhvr>
                                        <p:cTn id="125" dur="500"/>
                                        <p:tgtEl>
                                          <p:spTgt spid="104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79"/>
                                        </p:tgtEl>
                                        <p:attrNameLst>
                                          <p:attrName>style.visibility</p:attrName>
                                        </p:attrNameLst>
                                      </p:cBhvr>
                                      <p:to>
                                        <p:strVal val="visible"/>
                                      </p:to>
                                    </p:set>
                                    <p:animEffect transition="in" filter="wipe(left)">
                                      <p:cBhvr>
                                        <p:cTn id="130" dur="500"/>
                                        <p:tgtEl>
                                          <p:spTgt spid="7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nodeType="clickEffect">
                                  <p:stCondLst>
                                    <p:cond delay="0"/>
                                  </p:stCondLst>
                                  <p:childTnLst>
                                    <p:set>
                                      <p:cBhvr>
                                        <p:cTn id="134" dur="1" fill="hold">
                                          <p:stCondLst>
                                            <p:cond delay="0"/>
                                          </p:stCondLst>
                                        </p:cTn>
                                        <p:tgtEl>
                                          <p:spTgt spid="1045"/>
                                        </p:tgtEl>
                                        <p:attrNameLst>
                                          <p:attrName>style.visibility</p:attrName>
                                        </p:attrNameLst>
                                      </p:cBhvr>
                                      <p:to>
                                        <p:strVal val="visible"/>
                                      </p:to>
                                    </p:set>
                                    <p:animEffect transition="in" filter="wipe(down)">
                                      <p:cBhvr>
                                        <p:cTn id="135" dur="500"/>
                                        <p:tgtEl>
                                          <p:spTgt spid="1045"/>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80"/>
                                        </p:tgtEl>
                                        <p:attrNameLst>
                                          <p:attrName>style.visibility</p:attrName>
                                        </p:attrNameLst>
                                      </p:cBhvr>
                                      <p:to>
                                        <p:strVal val="visible"/>
                                      </p:to>
                                    </p:set>
                                    <p:animEffect transition="in" filter="wipe(down)">
                                      <p:cBhvr>
                                        <p:cTn id="140" dur="500"/>
                                        <p:tgtEl>
                                          <p:spTgt spid="8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93"/>
                                        </p:tgtEl>
                                        <p:attrNameLst>
                                          <p:attrName>style.visibility</p:attrName>
                                        </p:attrNameLst>
                                      </p:cBhvr>
                                      <p:to>
                                        <p:strVal val="visible"/>
                                      </p:to>
                                    </p:set>
                                    <p:animEffect transition="in" filter="wipe(left)">
                                      <p:cBhvr>
                                        <p:cTn id="145" dur="500"/>
                                        <p:tgtEl>
                                          <p:spTgt spid="93"/>
                                        </p:tgtEl>
                                      </p:cBhvr>
                                    </p:animEffect>
                                  </p:childTnLst>
                                </p:cTn>
                              </p:par>
                              <p:par>
                                <p:cTn id="146" presetID="22" presetClass="entr" presetSubtype="8" fill="hold" nodeType="withEffect">
                                  <p:stCondLst>
                                    <p:cond delay="0"/>
                                  </p:stCondLst>
                                  <p:childTnLst>
                                    <p:set>
                                      <p:cBhvr>
                                        <p:cTn id="147" dur="1" fill="hold">
                                          <p:stCondLst>
                                            <p:cond delay="0"/>
                                          </p:stCondLst>
                                        </p:cTn>
                                        <p:tgtEl>
                                          <p:spTgt spid="1047"/>
                                        </p:tgtEl>
                                        <p:attrNameLst>
                                          <p:attrName>style.visibility</p:attrName>
                                        </p:attrNameLst>
                                      </p:cBhvr>
                                      <p:to>
                                        <p:strVal val="visible"/>
                                      </p:to>
                                    </p:set>
                                    <p:animEffect transition="in" filter="wipe(left)">
                                      <p:cBhvr>
                                        <p:cTn id="148" dur="500"/>
                                        <p:tgtEl>
                                          <p:spTgt spid="1047"/>
                                        </p:tgtEl>
                                      </p:cBhvr>
                                    </p:animEffect>
                                  </p:childTnLst>
                                </p:cTn>
                              </p:par>
                              <p:par>
                                <p:cTn id="149" presetID="22" presetClass="entr" presetSubtype="8" fill="hold" nodeType="withEffect">
                                  <p:stCondLst>
                                    <p:cond delay="0"/>
                                  </p:stCondLst>
                                  <p:childTnLst>
                                    <p:set>
                                      <p:cBhvr>
                                        <p:cTn id="150" dur="1" fill="hold">
                                          <p:stCondLst>
                                            <p:cond delay="0"/>
                                          </p:stCondLst>
                                        </p:cTn>
                                        <p:tgtEl>
                                          <p:spTgt spid="1056"/>
                                        </p:tgtEl>
                                        <p:attrNameLst>
                                          <p:attrName>style.visibility</p:attrName>
                                        </p:attrNameLst>
                                      </p:cBhvr>
                                      <p:to>
                                        <p:strVal val="visible"/>
                                      </p:to>
                                    </p:set>
                                    <p:animEffect transition="in" filter="wipe(left)">
                                      <p:cBhvr>
                                        <p:cTn id="151" dur="500"/>
                                        <p:tgtEl>
                                          <p:spTgt spid="1056"/>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1061"/>
                                        </p:tgtEl>
                                        <p:attrNameLst>
                                          <p:attrName>style.visibility</p:attrName>
                                        </p:attrNameLst>
                                      </p:cBhvr>
                                      <p:to>
                                        <p:strVal val="visible"/>
                                      </p:to>
                                    </p:set>
                                    <p:animEffect transition="in" filter="wipe(left)">
                                      <p:cBhvr>
                                        <p:cTn id="156" dur="500"/>
                                        <p:tgtEl>
                                          <p:spTgt spid="1061"/>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106"/>
                                        </p:tgtEl>
                                        <p:attrNameLst>
                                          <p:attrName>style.visibility</p:attrName>
                                        </p:attrNameLst>
                                      </p:cBhvr>
                                      <p:to>
                                        <p:strVal val="visible"/>
                                      </p:to>
                                    </p:set>
                                    <p:animEffect transition="in" filter="wipe(left)">
                                      <p:cBhvr>
                                        <p:cTn id="16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2" grpId="0"/>
      <p:bldP spid="31" grpId="0"/>
      <p:bldP spid="38" grpId="0"/>
      <p:bldP spid="43" grpId="0"/>
      <p:bldP spid="45" grpId="0"/>
      <p:bldP spid="47" grpId="0"/>
      <p:bldP spid="39" grpId="0"/>
      <p:bldP spid="50" grpId="0"/>
      <p:bldP spid="51" grpId="0"/>
      <p:bldP spid="78" grpId="0"/>
      <p:bldP spid="79" grpId="0"/>
      <p:bldP spid="80" grpId="0"/>
      <p:bldP spid="93" grpId="0"/>
      <p:bldP spid="1061" grpId="0"/>
      <p:bldP spid="106" grpId="0"/>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BE8-A6D2-02CE-2AAE-47AA8FACDBA4}"/>
              </a:ext>
            </a:extLst>
          </p:cNvPr>
          <p:cNvSpPr>
            <a:spLocks noGrp="1"/>
          </p:cNvSpPr>
          <p:nvPr>
            <p:ph type="ctrTitle"/>
          </p:nvPr>
        </p:nvSpPr>
        <p:spPr>
          <a:xfrm>
            <a:off x="1419011" y="87175"/>
            <a:ext cx="1283549" cy="717186"/>
          </a:xfrm>
        </p:spPr>
        <p:txBody>
          <a:bodyPr>
            <a:normAutofit/>
          </a:bodyPr>
          <a:lstStyle/>
          <a:p>
            <a:pPr algn="ctr"/>
            <a:r>
              <a:rPr lang="en-IN" sz="4400" b="1" dirty="0">
                <a:solidFill>
                  <a:srgbClr val="002060"/>
                </a:solidFill>
                <a:latin typeface="Calibri" panose="020F0502020204030204" pitchFamily="34" charset="0"/>
              </a:rPr>
              <a:t>DNS</a:t>
            </a:r>
            <a:endParaRPr lang="en-IN" sz="4400" b="1" dirty="0">
              <a:solidFill>
                <a:srgbClr val="002060"/>
              </a:solidFill>
            </a:endParaRPr>
          </a:p>
        </p:txBody>
      </p:sp>
      <p:cxnSp>
        <p:nvCxnSpPr>
          <p:cNvPr id="5" name="Straight Connector 4">
            <a:extLst>
              <a:ext uri="{FF2B5EF4-FFF2-40B4-BE49-F238E27FC236}">
                <a16:creationId xmlns:a16="http://schemas.microsoft.com/office/drawing/2014/main" id="{EDD1939C-91D0-D8A1-05AE-0D3639C55136}"/>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azure logo">
            <a:extLst>
              <a:ext uri="{FF2B5EF4-FFF2-40B4-BE49-F238E27FC236}">
                <a16:creationId xmlns:a16="http://schemas.microsoft.com/office/drawing/2014/main" id="{910473B6-874A-7728-6F4D-3547A7FAA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2884AD5-B860-5484-8BDA-2F35C12C1177}"/>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923E8E69-C830-1710-9B34-7A660E881A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NS root server | Cloudflare">
            <a:extLst>
              <a:ext uri="{FF2B5EF4-FFF2-40B4-BE49-F238E27FC236}">
                <a16:creationId xmlns:a16="http://schemas.microsoft.com/office/drawing/2014/main" id="{B871247E-31DA-055C-2353-0A305B53A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23" y="1328737"/>
            <a:ext cx="11671502"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03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DNS</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A581855-430D-759F-B06B-A53E256CF87F}"/>
              </a:ext>
            </a:extLst>
          </p:cNvPr>
          <p:cNvSpPr txBox="1"/>
          <p:nvPr/>
        </p:nvSpPr>
        <p:spPr>
          <a:xfrm>
            <a:off x="195428" y="1022662"/>
            <a:ext cx="11940128" cy="3364639"/>
          </a:xfrm>
          <a:prstGeom prst="rect">
            <a:avLst/>
          </a:prstGeom>
          <a:noFill/>
        </p:spPr>
        <p:txBody>
          <a:bodyPr wrap="square">
            <a:spAutoFit/>
          </a:bodyPr>
          <a:lstStyle/>
          <a:p>
            <a:pPr marL="0" marR="0" lvl="0" indent="0" algn="l" defTabSz="914400" rtl="0" eaLnBrk="1" fontAlgn="base" latinLnBrk="0" hangingPunct="1">
              <a:lnSpc>
                <a:spcPct val="2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inherit"/>
                <a:ea typeface="+mn-ea"/>
                <a:cs typeface="+mn-cs"/>
              </a:rPr>
              <a:t>Address Mapping record (A Record)—</a:t>
            </a:r>
            <a:r>
              <a:rPr kumimoji="0" lang="en-US" sz="1200" b="0" i="0" u="none" strike="noStrike" kern="1200" cap="none" spc="0" normalizeH="0" baseline="0" noProof="0" dirty="0">
                <a:ln>
                  <a:noFill/>
                </a:ln>
                <a:solidFill>
                  <a:prstClr val="black"/>
                </a:solidFill>
                <a:effectLst/>
                <a:uLnTx/>
                <a:uFillTx/>
                <a:latin typeface="inherit"/>
                <a:ea typeface="+mn-ea"/>
                <a:cs typeface="+mn-cs"/>
              </a:rPr>
              <a:t>also known as a DNS host record, stores a hostname and its corresponding IPv4 address.</a:t>
            </a:r>
          </a:p>
          <a:p>
            <a:pPr marL="0" marR="0" lvl="0" indent="0" algn="l" defTabSz="914400" rtl="0" eaLnBrk="1" fontAlgn="base" latinLnBrk="0" hangingPunct="1">
              <a:lnSpc>
                <a:spcPct val="2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inherit"/>
                <a:ea typeface="+mn-ea"/>
                <a:cs typeface="+mn-cs"/>
              </a:rPr>
              <a:t>IP Version 6 Address record (AAAA Record)—</a:t>
            </a:r>
            <a:r>
              <a:rPr kumimoji="0" lang="en-US" sz="1200" b="0" i="0" u="none" strike="noStrike" kern="1200" cap="none" spc="0" normalizeH="0" baseline="0" noProof="0" dirty="0">
                <a:ln>
                  <a:noFill/>
                </a:ln>
                <a:solidFill>
                  <a:prstClr val="black"/>
                </a:solidFill>
                <a:effectLst/>
                <a:uLnTx/>
                <a:uFillTx/>
                <a:latin typeface="inherit"/>
                <a:ea typeface="+mn-ea"/>
                <a:cs typeface="+mn-cs"/>
              </a:rPr>
              <a:t>stores a hostname and its corresponding IPv6 address.</a:t>
            </a:r>
          </a:p>
          <a:p>
            <a:pPr marL="0" marR="0" lvl="0" indent="0" algn="l" defTabSz="914400" rtl="0" eaLnBrk="1" fontAlgn="base" latinLnBrk="0" hangingPunct="1">
              <a:lnSpc>
                <a:spcPct val="2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inherit"/>
                <a:ea typeface="+mn-ea"/>
                <a:cs typeface="+mn-cs"/>
              </a:rPr>
              <a:t>Canonical Name record (CNAME Record)—</a:t>
            </a:r>
            <a:r>
              <a:rPr kumimoji="0" lang="en-US" sz="1200" b="0" i="0" u="none" strike="noStrike" kern="1200" cap="none" spc="0" normalizeH="0" baseline="0" noProof="0" dirty="0">
                <a:ln>
                  <a:noFill/>
                </a:ln>
                <a:solidFill>
                  <a:prstClr val="black"/>
                </a:solidFill>
                <a:effectLst/>
                <a:uLnTx/>
                <a:uFillTx/>
                <a:latin typeface="inherit"/>
                <a:ea typeface="+mn-ea"/>
                <a:cs typeface="+mn-cs"/>
              </a:rPr>
              <a:t>can be used to alias a hostname to another hostname. When a DNS client requests a record that contains a CNAME, which points to another 			hostname, the DNS resolution process is repeated with the new hostname.</a:t>
            </a:r>
          </a:p>
          <a:p>
            <a:pPr marL="0" marR="0" lvl="0" indent="0" algn="l" defTabSz="914400" rtl="0" eaLnBrk="1" fontAlgn="base" latinLnBrk="0" hangingPunct="1">
              <a:lnSpc>
                <a:spcPct val="2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inherit"/>
                <a:ea typeface="+mn-ea"/>
                <a:cs typeface="+mn-cs"/>
              </a:rPr>
              <a:t>Mail exchanger record (MX Record)—</a:t>
            </a:r>
            <a:r>
              <a:rPr kumimoji="0" lang="en-US" sz="1200" b="0" i="0" u="none" strike="noStrike" kern="1200" cap="none" spc="0" normalizeH="0" baseline="0" noProof="0" dirty="0">
                <a:ln>
                  <a:noFill/>
                </a:ln>
                <a:solidFill>
                  <a:prstClr val="black"/>
                </a:solidFill>
                <a:effectLst/>
                <a:uLnTx/>
                <a:uFillTx/>
                <a:latin typeface="inherit"/>
                <a:ea typeface="+mn-ea"/>
                <a:cs typeface="+mn-cs"/>
              </a:rPr>
              <a:t>specifies an SMTP email server for the domain, used to route outgoing emails to an email server.</a:t>
            </a:r>
          </a:p>
          <a:p>
            <a:pPr marL="0" marR="0" lvl="0" indent="0" algn="l" defTabSz="914400" rtl="0" eaLnBrk="1" fontAlgn="base" latinLnBrk="0" hangingPunct="1">
              <a:lnSpc>
                <a:spcPct val="2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inherit"/>
                <a:ea typeface="+mn-ea"/>
                <a:cs typeface="+mn-cs"/>
              </a:rPr>
              <a:t>Name Server records (NS Record)—</a:t>
            </a:r>
            <a:r>
              <a:rPr kumimoji="0" lang="en-US" sz="1200" b="0" i="0" u="none" strike="noStrike" kern="1200" cap="none" spc="0" normalizeH="0" baseline="0" noProof="0" dirty="0">
                <a:ln>
                  <a:noFill/>
                </a:ln>
                <a:solidFill>
                  <a:prstClr val="black"/>
                </a:solidFill>
                <a:effectLst/>
                <a:uLnTx/>
                <a:uFillTx/>
                <a:latin typeface="inherit"/>
                <a:ea typeface="+mn-ea"/>
                <a:cs typeface="+mn-cs"/>
              </a:rPr>
              <a:t>specifies that a DNS Zone, such as “example.com” is delegated to a specific Authoritative Name Server, and provides the address of the name server.</a:t>
            </a:r>
          </a:p>
          <a:p>
            <a:pPr marL="0" marR="0" lvl="0" indent="0" algn="l" defTabSz="914400" rtl="0" eaLnBrk="1" fontAlgn="base" latinLnBrk="0" hangingPunct="1">
              <a:lnSpc>
                <a:spcPct val="2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inherit"/>
                <a:ea typeface="+mn-ea"/>
                <a:cs typeface="+mn-cs"/>
              </a:rPr>
              <a:t>Reverse-lookup Pointer records (PTR Record)—</a:t>
            </a:r>
            <a:r>
              <a:rPr kumimoji="0" lang="en-US" sz="1200" b="0" i="0" u="none" strike="noStrike" kern="1200" cap="none" spc="0" normalizeH="0" baseline="0" noProof="0" dirty="0">
                <a:ln>
                  <a:noFill/>
                </a:ln>
                <a:solidFill>
                  <a:prstClr val="black"/>
                </a:solidFill>
                <a:effectLst/>
                <a:uLnTx/>
                <a:uFillTx/>
                <a:latin typeface="inherit"/>
                <a:ea typeface="+mn-ea"/>
                <a:cs typeface="+mn-cs"/>
              </a:rPr>
              <a:t>allows a DNS resolver to provide an IP address and receive a hostname (reverse DNS lookup).</a:t>
            </a:r>
          </a:p>
          <a:p>
            <a:pPr marL="0" marR="0" lvl="0" indent="0" algn="l" defTabSz="914400" rtl="0" eaLnBrk="1" fontAlgn="base" latinLnBrk="0" hangingPunct="1">
              <a:lnSpc>
                <a:spcPct val="2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inherit"/>
                <a:ea typeface="+mn-ea"/>
                <a:cs typeface="+mn-cs"/>
              </a:rPr>
              <a:t>Start of Authority (SOA Record)—</a:t>
            </a:r>
            <a:r>
              <a:rPr kumimoji="0" lang="en-US" sz="1200" b="0" i="0" u="none" strike="noStrike" kern="1200" cap="none" spc="0" normalizeH="0" baseline="0" noProof="0" dirty="0">
                <a:ln>
                  <a:noFill/>
                </a:ln>
                <a:solidFill>
                  <a:prstClr val="black"/>
                </a:solidFill>
                <a:effectLst/>
                <a:uLnTx/>
                <a:uFillTx/>
                <a:latin typeface="inherit"/>
                <a:ea typeface="+mn-ea"/>
                <a:cs typeface="+mn-cs"/>
              </a:rPr>
              <a:t>this record appears at the beginning of a DNS zone file, and indicates the Authoritative Name Server for the current DNS zone, contact details for the 		     domain administrator, domain serial number, and information on how frequently DNS information for this zone should be refreshed.</a:t>
            </a:r>
          </a:p>
        </p:txBody>
      </p:sp>
      <p:sp>
        <p:nvSpPr>
          <p:cNvPr id="5" name="TextBox 4">
            <a:extLst>
              <a:ext uri="{FF2B5EF4-FFF2-40B4-BE49-F238E27FC236}">
                <a16:creationId xmlns:a16="http://schemas.microsoft.com/office/drawing/2014/main" id="{2C2C49C3-DB6E-3979-1035-E5A1B3CA5ECE}"/>
              </a:ext>
            </a:extLst>
          </p:cNvPr>
          <p:cNvSpPr txBox="1"/>
          <p:nvPr/>
        </p:nvSpPr>
        <p:spPr>
          <a:xfrm>
            <a:off x="90104" y="6313586"/>
            <a:ext cx="110046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Reference Link for DNS configuration on Windows Server- https://www.itechguides.com/how-to-install-and-configure-dns-on-windows-server-2016/</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525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left)">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What is Network ?</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8955420-8016-3F4A-0993-44D47C670FC4}"/>
              </a:ext>
            </a:extLst>
          </p:cNvPr>
          <p:cNvPicPr/>
          <p:nvPr/>
        </p:nvPicPr>
        <p:blipFill>
          <a:blip r:embed="rId4"/>
          <a:srcRect/>
          <a:stretch>
            <a:fillRect/>
          </a:stretch>
        </p:blipFill>
        <p:spPr>
          <a:xfrm>
            <a:off x="2508816" y="1849884"/>
            <a:ext cx="7611998" cy="3869432"/>
          </a:xfrm>
          <a:prstGeom prst="rect">
            <a:avLst/>
          </a:prstGeom>
        </p:spPr>
      </p:pic>
      <p:sp>
        <p:nvSpPr>
          <p:cNvPr id="9" name="TextBox 8">
            <a:extLst>
              <a:ext uri="{FF2B5EF4-FFF2-40B4-BE49-F238E27FC236}">
                <a16:creationId xmlns:a16="http://schemas.microsoft.com/office/drawing/2014/main" id="{CCAD48BD-6180-56C1-592B-006B19E7B175}"/>
              </a:ext>
            </a:extLst>
          </p:cNvPr>
          <p:cNvSpPr txBox="1"/>
          <p:nvPr/>
        </p:nvSpPr>
        <p:spPr>
          <a:xfrm>
            <a:off x="993529" y="1218371"/>
            <a:ext cx="10190480" cy="646331"/>
          </a:xfrm>
          <a:prstGeom prst="rect">
            <a:avLst/>
          </a:prstGeom>
          <a:noFill/>
        </p:spPr>
        <p:txBody>
          <a:bodyPr wrap="square">
            <a:spAutoFit/>
          </a:bodyPr>
          <a:lstStyle/>
          <a:p>
            <a:pPr marL="457200" marR="0" lvl="0" indent="-457200" algn="just" defTabSz="914400" rtl="0" eaLnBrk="1" fontAlgn="auto" latinLnBrk="0" hangingPunct="1">
              <a:lnSpc>
                <a:spcPct val="100000"/>
              </a:lnSpc>
              <a:spcBef>
                <a:spcPts val="0"/>
              </a:spcBef>
              <a:spcAft>
                <a:spcPts val="0"/>
              </a:spcAft>
              <a:buClrTx/>
              <a:buSzTx/>
              <a:buFont typeface="Wingdings"/>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computer network or data network is a telecommunications network which allows nodes to communicate and share resources.</a:t>
            </a:r>
          </a:p>
        </p:txBody>
      </p:sp>
    </p:spTree>
    <p:extLst>
      <p:ext uri="{BB962C8B-B14F-4D97-AF65-F5344CB8AC3E}">
        <p14:creationId xmlns:p14="http://schemas.microsoft.com/office/powerpoint/2010/main" val="149633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BE8-A6D2-02CE-2AAE-47AA8FACDBA4}"/>
              </a:ext>
            </a:extLst>
          </p:cNvPr>
          <p:cNvSpPr>
            <a:spLocks noGrp="1"/>
          </p:cNvSpPr>
          <p:nvPr>
            <p:ph type="ctrTitle"/>
          </p:nvPr>
        </p:nvSpPr>
        <p:spPr>
          <a:xfrm>
            <a:off x="1419011" y="87175"/>
            <a:ext cx="1696722" cy="717186"/>
          </a:xfrm>
        </p:spPr>
        <p:txBody>
          <a:bodyPr>
            <a:normAutofit/>
          </a:bodyPr>
          <a:lstStyle/>
          <a:p>
            <a:pPr algn="ctr"/>
            <a:r>
              <a:rPr lang="en-IN" sz="4400" b="1" dirty="0">
                <a:solidFill>
                  <a:srgbClr val="002060"/>
                </a:solidFill>
                <a:latin typeface="Calibri" panose="020F0502020204030204" pitchFamily="34" charset="0"/>
              </a:rPr>
              <a:t>Ports</a:t>
            </a:r>
            <a:endParaRPr lang="en-IN" sz="4400" b="1" dirty="0">
              <a:solidFill>
                <a:srgbClr val="002060"/>
              </a:solidFill>
            </a:endParaRPr>
          </a:p>
        </p:txBody>
      </p:sp>
      <p:cxnSp>
        <p:nvCxnSpPr>
          <p:cNvPr id="5" name="Straight Connector 4">
            <a:extLst>
              <a:ext uri="{FF2B5EF4-FFF2-40B4-BE49-F238E27FC236}">
                <a16:creationId xmlns:a16="http://schemas.microsoft.com/office/drawing/2014/main" id="{EDD1939C-91D0-D8A1-05AE-0D3639C55136}"/>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azure logo">
            <a:extLst>
              <a:ext uri="{FF2B5EF4-FFF2-40B4-BE49-F238E27FC236}">
                <a16:creationId xmlns:a16="http://schemas.microsoft.com/office/drawing/2014/main" id="{910473B6-874A-7728-6F4D-3547A7FAA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2884AD5-B860-5484-8BDA-2F35C12C1177}"/>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923E8E69-C830-1710-9B34-7A660E881A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yber Security Leituras, traduções e links: well-known ports">
            <a:extLst>
              <a:ext uri="{FF2B5EF4-FFF2-40B4-BE49-F238E27FC236}">
                <a16:creationId xmlns:a16="http://schemas.microsoft.com/office/drawing/2014/main" id="{C45DA423-8353-4B11-2344-6DCF8D1D2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5840" y="1107441"/>
            <a:ext cx="7194207" cy="44217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CP-IP-ports-sockets">
            <a:extLst>
              <a:ext uri="{FF2B5EF4-FFF2-40B4-BE49-F238E27FC236}">
                <a16:creationId xmlns:a16="http://schemas.microsoft.com/office/drawing/2014/main" id="{457CEB26-6867-B2D2-0DA4-D07250430D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53" y="1512227"/>
            <a:ext cx="455295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0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BE8-A6D2-02CE-2AAE-47AA8FACDBA4}"/>
              </a:ext>
            </a:extLst>
          </p:cNvPr>
          <p:cNvSpPr>
            <a:spLocks noGrp="1"/>
          </p:cNvSpPr>
          <p:nvPr>
            <p:ph type="ctrTitle"/>
          </p:nvPr>
        </p:nvSpPr>
        <p:spPr>
          <a:xfrm>
            <a:off x="1419011" y="87175"/>
            <a:ext cx="7857070" cy="717186"/>
          </a:xfrm>
        </p:spPr>
        <p:txBody>
          <a:bodyPr>
            <a:normAutofit/>
          </a:bodyPr>
          <a:lstStyle/>
          <a:p>
            <a:pPr algn="ctr"/>
            <a:r>
              <a:rPr lang="en-IN" sz="4400" b="1" dirty="0">
                <a:solidFill>
                  <a:srgbClr val="002060"/>
                </a:solidFill>
                <a:latin typeface="Calibri" panose="020F0502020204030204" pitchFamily="34" charset="0"/>
              </a:rPr>
              <a:t>Network Configuration Demo</a:t>
            </a:r>
            <a:endParaRPr lang="en-IN" sz="4400" b="1" dirty="0">
              <a:solidFill>
                <a:srgbClr val="002060"/>
              </a:solidFill>
            </a:endParaRPr>
          </a:p>
        </p:txBody>
      </p:sp>
      <p:cxnSp>
        <p:nvCxnSpPr>
          <p:cNvPr id="5" name="Straight Connector 4">
            <a:extLst>
              <a:ext uri="{FF2B5EF4-FFF2-40B4-BE49-F238E27FC236}">
                <a16:creationId xmlns:a16="http://schemas.microsoft.com/office/drawing/2014/main" id="{EDD1939C-91D0-D8A1-05AE-0D3639C55136}"/>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azure logo">
            <a:extLst>
              <a:ext uri="{FF2B5EF4-FFF2-40B4-BE49-F238E27FC236}">
                <a16:creationId xmlns:a16="http://schemas.microsoft.com/office/drawing/2014/main" id="{910473B6-874A-7728-6F4D-3547A7FAA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2884AD5-B860-5484-8BDA-2F35C12C1177}"/>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923E8E69-C830-1710-9B34-7A660E881A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onfigure a static IP address using the command line.">
            <a:extLst>
              <a:ext uri="{FF2B5EF4-FFF2-40B4-BE49-F238E27FC236}">
                <a16:creationId xmlns:a16="http://schemas.microsoft.com/office/drawing/2014/main" id="{2E211960-61C2-C281-18B4-3268E9EE2B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1060" y="1608296"/>
            <a:ext cx="422910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9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BE8-A6D2-02CE-2AAE-47AA8FACDBA4}"/>
              </a:ext>
            </a:extLst>
          </p:cNvPr>
          <p:cNvSpPr>
            <a:spLocks noGrp="1"/>
          </p:cNvSpPr>
          <p:nvPr>
            <p:ph type="ctrTitle"/>
          </p:nvPr>
        </p:nvSpPr>
        <p:spPr>
          <a:xfrm>
            <a:off x="1419010" y="87175"/>
            <a:ext cx="7684349" cy="717186"/>
          </a:xfrm>
        </p:spPr>
        <p:txBody>
          <a:bodyPr>
            <a:normAutofit/>
          </a:bodyPr>
          <a:lstStyle/>
          <a:p>
            <a:pPr algn="l"/>
            <a:r>
              <a:rPr lang="en-US" sz="4400" b="1" dirty="0">
                <a:solidFill>
                  <a:srgbClr val="002060"/>
                </a:solidFill>
              </a:rPr>
              <a:t>Accessing VMs over Putty</a:t>
            </a:r>
            <a:endParaRPr lang="en-IN" sz="4400" b="1" dirty="0">
              <a:solidFill>
                <a:srgbClr val="002060"/>
              </a:solidFill>
            </a:endParaRPr>
          </a:p>
        </p:txBody>
      </p:sp>
      <p:cxnSp>
        <p:nvCxnSpPr>
          <p:cNvPr id="5" name="Straight Connector 4">
            <a:extLst>
              <a:ext uri="{FF2B5EF4-FFF2-40B4-BE49-F238E27FC236}">
                <a16:creationId xmlns:a16="http://schemas.microsoft.com/office/drawing/2014/main" id="{EDD1939C-91D0-D8A1-05AE-0D3639C55136}"/>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azure logo">
            <a:extLst>
              <a:ext uri="{FF2B5EF4-FFF2-40B4-BE49-F238E27FC236}">
                <a16:creationId xmlns:a16="http://schemas.microsoft.com/office/drawing/2014/main" id="{910473B6-874A-7728-6F4D-3547A7FAA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2884AD5-B860-5484-8BDA-2F35C12C1177}"/>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923E8E69-C830-1710-9B34-7A660E881A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1F9B68D-9F15-CB36-3EC9-8CDBD774DB54}"/>
              </a:ext>
            </a:extLst>
          </p:cNvPr>
          <p:cNvPicPr>
            <a:picLocks noChangeAspect="1"/>
          </p:cNvPicPr>
          <p:nvPr/>
        </p:nvPicPr>
        <p:blipFill>
          <a:blip r:embed="rId4"/>
          <a:stretch>
            <a:fillRect/>
          </a:stretch>
        </p:blipFill>
        <p:spPr>
          <a:xfrm>
            <a:off x="4720338" y="983185"/>
            <a:ext cx="6547737" cy="4975974"/>
          </a:xfrm>
          <a:prstGeom prst="rect">
            <a:avLst/>
          </a:prstGeom>
        </p:spPr>
      </p:pic>
      <p:sp>
        <p:nvSpPr>
          <p:cNvPr id="11" name="TextBox 10">
            <a:extLst>
              <a:ext uri="{FF2B5EF4-FFF2-40B4-BE49-F238E27FC236}">
                <a16:creationId xmlns:a16="http://schemas.microsoft.com/office/drawing/2014/main" id="{BD53925D-06A5-6B87-4FF1-4E82DED43219}"/>
              </a:ext>
            </a:extLst>
          </p:cNvPr>
          <p:cNvSpPr txBox="1"/>
          <p:nvPr/>
        </p:nvSpPr>
        <p:spPr>
          <a:xfrm>
            <a:off x="314960" y="2072640"/>
            <a:ext cx="3957045"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Click on Top right drop down in your VM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Select Wired Off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Select Wired Settings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015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BE8-A6D2-02CE-2AAE-47AA8FACDBA4}"/>
              </a:ext>
            </a:extLst>
          </p:cNvPr>
          <p:cNvSpPr>
            <a:spLocks noGrp="1"/>
          </p:cNvSpPr>
          <p:nvPr>
            <p:ph type="ctrTitle"/>
          </p:nvPr>
        </p:nvSpPr>
        <p:spPr>
          <a:xfrm>
            <a:off x="1419010" y="87175"/>
            <a:ext cx="7684349" cy="717186"/>
          </a:xfrm>
        </p:spPr>
        <p:txBody>
          <a:bodyPr>
            <a:normAutofit/>
          </a:bodyPr>
          <a:lstStyle/>
          <a:p>
            <a:pPr algn="l"/>
            <a:r>
              <a:rPr lang="en-US" sz="4400" b="1" dirty="0">
                <a:solidFill>
                  <a:srgbClr val="002060"/>
                </a:solidFill>
              </a:rPr>
              <a:t>Accessing VMs over Putty</a:t>
            </a:r>
            <a:endParaRPr lang="en-IN" sz="4400" b="1" dirty="0">
              <a:solidFill>
                <a:srgbClr val="002060"/>
              </a:solidFill>
            </a:endParaRPr>
          </a:p>
        </p:txBody>
      </p:sp>
      <p:cxnSp>
        <p:nvCxnSpPr>
          <p:cNvPr id="5" name="Straight Connector 4">
            <a:extLst>
              <a:ext uri="{FF2B5EF4-FFF2-40B4-BE49-F238E27FC236}">
                <a16:creationId xmlns:a16="http://schemas.microsoft.com/office/drawing/2014/main" id="{EDD1939C-91D0-D8A1-05AE-0D3639C55136}"/>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azure logo">
            <a:extLst>
              <a:ext uri="{FF2B5EF4-FFF2-40B4-BE49-F238E27FC236}">
                <a16:creationId xmlns:a16="http://schemas.microsoft.com/office/drawing/2014/main" id="{910473B6-874A-7728-6F4D-3547A7FAA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2884AD5-B860-5484-8BDA-2F35C12C1177}"/>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923E8E69-C830-1710-9B34-7A660E881A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D53925D-06A5-6B87-4FF1-4E82DED43219}"/>
              </a:ext>
            </a:extLst>
          </p:cNvPr>
          <p:cNvSpPr txBox="1"/>
          <p:nvPr/>
        </p:nvSpPr>
        <p:spPr>
          <a:xfrm>
            <a:off x="314961" y="2072639"/>
            <a:ext cx="46736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Click on Settings Symbol next to Wired (Highlighted in the image)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1420C3D8-33FB-534E-9B2E-58CE2559A56A}"/>
              </a:ext>
            </a:extLst>
          </p:cNvPr>
          <p:cNvPicPr>
            <a:picLocks noChangeAspect="1"/>
          </p:cNvPicPr>
          <p:nvPr/>
        </p:nvPicPr>
        <p:blipFill>
          <a:blip r:embed="rId4"/>
          <a:stretch>
            <a:fillRect/>
          </a:stretch>
        </p:blipFill>
        <p:spPr>
          <a:xfrm>
            <a:off x="6328266" y="1287620"/>
            <a:ext cx="5550185" cy="4229317"/>
          </a:xfrm>
          <a:prstGeom prst="rect">
            <a:avLst/>
          </a:prstGeom>
        </p:spPr>
      </p:pic>
    </p:spTree>
    <p:extLst>
      <p:ext uri="{BB962C8B-B14F-4D97-AF65-F5344CB8AC3E}">
        <p14:creationId xmlns:p14="http://schemas.microsoft.com/office/powerpoint/2010/main" val="404370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BE8-A6D2-02CE-2AAE-47AA8FACDBA4}"/>
              </a:ext>
            </a:extLst>
          </p:cNvPr>
          <p:cNvSpPr>
            <a:spLocks noGrp="1"/>
          </p:cNvSpPr>
          <p:nvPr>
            <p:ph type="ctrTitle"/>
          </p:nvPr>
        </p:nvSpPr>
        <p:spPr>
          <a:xfrm>
            <a:off x="1419010" y="87175"/>
            <a:ext cx="7684349" cy="717186"/>
          </a:xfrm>
        </p:spPr>
        <p:txBody>
          <a:bodyPr>
            <a:normAutofit/>
          </a:bodyPr>
          <a:lstStyle/>
          <a:p>
            <a:pPr algn="l"/>
            <a:r>
              <a:rPr lang="en-US" sz="4400" b="1" dirty="0">
                <a:solidFill>
                  <a:srgbClr val="002060"/>
                </a:solidFill>
              </a:rPr>
              <a:t>Accessing VMs over Putty</a:t>
            </a:r>
            <a:endParaRPr lang="en-IN" sz="4400" b="1" dirty="0">
              <a:solidFill>
                <a:srgbClr val="002060"/>
              </a:solidFill>
            </a:endParaRPr>
          </a:p>
        </p:txBody>
      </p:sp>
      <p:cxnSp>
        <p:nvCxnSpPr>
          <p:cNvPr id="5" name="Straight Connector 4">
            <a:extLst>
              <a:ext uri="{FF2B5EF4-FFF2-40B4-BE49-F238E27FC236}">
                <a16:creationId xmlns:a16="http://schemas.microsoft.com/office/drawing/2014/main" id="{EDD1939C-91D0-D8A1-05AE-0D3639C55136}"/>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azure logo">
            <a:extLst>
              <a:ext uri="{FF2B5EF4-FFF2-40B4-BE49-F238E27FC236}">
                <a16:creationId xmlns:a16="http://schemas.microsoft.com/office/drawing/2014/main" id="{910473B6-874A-7728-6F4D-3547A7FAA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2884AD5-B860-5484-8BDA-2F35C12C1177}"/>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923E8E69-C830-1710-9B34-7A660E881A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D53925D-06A5-6B87-4FF1-4E82DED43219}"/>
              </a:ext>
            </a:extLst>
          </p:cNvPr>
          <p:cNvSpPr txBox="1"/>
          <p:nvPr/>
        </p:nvSpPr>
        <p:spPr>
          <a:xfrm>
            <a:off x="314961" y="2072639"/>
            <a:ext cx="467360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terminal and type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 you will receive the IP address on the system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(Highlighted in the image)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FA3771D-24CA-F8FB-EC1D-B293C24FD864}"/>
              </a:ext>
            </a:extLst>
          </p:cNvPr>
          <p:cNvPicPr>
            <a:picLocks noChangeAspect="1"/>
          </p:cNvPicPr>
          <p:nvPr/>
        </p:nvPicPr>
        <p:blipFill>
          <a:blip r:embed="rId4"/>
          <a:stretch>
            <a:fillRect/>
          </a:stretch>
        </p:blipFill>
        <p:spPr>
          <a:xfrm>
            <a:off x="5582441" y="1011182"/>
            <a:ext cx="6294598" cy="4835635"/>
          </a:xfrm>
          <a:prstGeom prst="rect">
            <a:avLst/>
          </a:prstGeom>
        </p:spPr>
      </p:pic>
    </p:spTree>
    <p:extLst>
      <p:ext uri="{BB962C8B-B14F-4D97-AF65-F5344CB8AC3E}">
        <p14:creationId xmlns:p14="http://schemas.microsoft.com/office/powerpoint/2010/main" val="209849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BE8-A6D2-02CE-2AAE-47AA8FACDBA4}"/>
              </a:ext>
            </a:extLst>
          </p:cNvPr>
          <p:cNvSpPr>
            <a:spLocks noGrp="1"/>
          </p:cNvSpPr>
          <p:nvPr>
            <p:ph type="ctrTitle"/>
          </p:nvPr>
        </p:nvSpPr>
        <p:spPr>
          <a:xfrm>
            <a:off x="1419010" y="87175"/>
            <a:ext cx="7684349" cy="717186"/>
          </a:xfrm>
        </p:spPr>
        <p:txBody>
          <a:bodyPr>
            <a:normAutofit/>
          </a:bodyPr>
          <a:lstStyle/>
          <a:p>
            <a:pPr algn="l"/>
            <a:r>
              <a:rPr lang="en-US" sz="4400" b="1" dirty="0">
                <a:solidFill>
                  <a:srgbClr val="002060"/>
                </a:solidFill>
              </a:rPr>
              <a:t>Accessing VMs over Putty</a:t>
            </a:r>
            <a:endParaRPr lang="en-IN" sz="4400" b="1" dirty="0">
              <a:solidFill>
                <a:srgbClr val="002060"/>
              </a:solidFill>
            </a:endParaRPr>
          </a:p>
        </p:txBody>
      </p:sp>
      <p:cxnSp>
        <p:nvCxnSpPr>
          <p:cNvPr id="5" name="Straight Connector 4">
            <a:extLst>
              <a:ext uri="{FF2B5EF4-FFF2-40B4-BE49-F238E27FC236}">
                <a16:creationId xmlns:a16="http://schemas.microsoft.com/office/drawing/2014/main" id="{EDD1939C-91D0-D8A1-05AE-0D3639C55136}"/>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azure logo">
            <a:extLst>
              <a:ext uri="{FF2B5EF4-FFF2-40B4-BE49-F238E27FC236}">
                <a16:creationId xmlns:a16="http://schemas.microsoft.com/office/drawing/2014/main" id="{910473B6-874A-7728-6F4D-3547A7FAA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2884AD5-B860-5484-8BDA-2F35C12C1177}"/>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923E8E69-C830-1710-9B34-7A660E881A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D53925D-06A5-6B87-4FF1-4E82DED43219}"/>
              </a:ext>
            </a:extLst>
          </p:cNvPr>
          <p:cNvSpPr txBox="1"/>
          <p:nvPr/>
        </p:nvSpPr>
        <p:spPr>
          <a:xfrm>
            <a:off x="294640" y="4563950"/>
            <a:ext cx="8503919" cy="64633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Download Putty from the below link by clicking on he highlighted version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Install the putty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69564DB-0687-D40B-CAA4-5B80039CEC4E}"/>
              </a:ext>
            </a:extLst>
          </p:cNvPr>
          <p:cNvSpPr txBox="1"/>
          <p:nvPr/>
        </p:nvSpPr>
        <p:spPr>
          <a:xfrm>
            <a:off x="1930400" y="164592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C422D7C3-8554-2DD9-CB41-67FF9022F316}"/>
              </a:ext>
            </a:extLst>
          </p:cNvPr>
          <p:cNvSpPr txBox="1"/>
          <p:nvPr/>
        </p:nvSpPr>
        <p:spPr>
          <a:xfrm>
            <a:off x="394112" y="5392282"/>
            <a:ext cx="705104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https://www.chiark.greenend.org.uk/~sgtatham/putty/latest.html</a:t>
            </a:r>
          </a:p>
        </p:txBody>
      </p:sp>
      <p:pic>
        <p:nvPicPr>
          <p:cNvPr id="9" name="Picture 8">
            <a:extLst>
              <a:ext uri="{FF2B5EF4-FFF2-40B4-BE49-F238E27FC236}">
                <a16:creationId xmlns:a16="http://schemas.microsoft.com/office/drawing/2014/main" id="{7728776B-8A02-2C9C-56DE-EE89CD5D4F75}"/>
              </a:ext>
            </a:extLst>
          </p:cNvPr>
          <p:cNvPicPr>
            <a:picLocks noChangeAspect="1"/>
          </p:cNvPicPr>
          <p:nvPr/>
        </p:nvPicPr>
        <p:blipFill>
          <a:blip r:embed="rId4"/>
          <a:stretch>
            <a:fillRect/>
          </a:stretch>
        </p:blipFill>
        <p:spPr>
          <a:xfrm>
            <a:off x="4004028" y="1096386"/>
            <a:ext cx="7616472" cy="3322192"/>
          </a:xfrm>
          <a:prstGeom prst="rect">
            <a:avLst/>
          </a:prstGeom>
        </p:spPr>
      </p:pic>
    </p:spTree>
    <p:extLst>
      <p:ext uri="{BB962C8B-B14F-4D97-AF65-F5344CB8AC3E}">
        <p14:creationId xmlns:p14="http://schemas.microsoft.com/office/powerpoint/2010/main" val="2934779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BE8-A6D2-02CE-2AAE-47AA8FACDBA4}"/>
              </a:ext>
            </a:extLst>
          </p:cNvPr>
          <p:cNvSpPr>
            <a:spLocks noGrp="1"/>
          </p:cNvSpPr>
          <p:nvPr>
            <p:ph type="ctrTitle"/>
          </p:nvPr>
        </p:nvSpPr>
        <p:spPr>
          <a:xfrm>
            <a:off x="1419010" y="87175"/>
            <a:ext cx="7684349" cy="717186"/>
          </a:xfrm>
        </p:spPr>
        <p:txBody>
          <a:bodyPr>
            <a:normAutofit/>
          </a:bodyPr>
          <a:lstStyle/>
          <a:p>
            <a:pPr algn="l"/>
            <a:r>
              <a:rPr lang="en-US" sz="4400" b="1" dirty="0">
                <a:solidFill>
                  <a:srgbClr val="002060"/>
                </a:solidFill>
              </a:rPr>
              <a:t>Accessing VMs over Putty</a:t>
            </a:r>
            <a:endParaRPr lang="en-IN" sz="4400" b="1" dirty="0">
              <a:solidFill>
                <a:srgbClr val="002060"/>
              </a:solidFill>
            </a:endParaRPr>
          </a:p>
        </p:txBody>
      </p:sp>
      <p:cxnSp>
        <p:nvCxnSpPr>
          <p:cNvPr id="5" name="Straight Connector 4">
            <a:extLst>
              <a:ext uri="{FF2B5EF4-FFF2-40B4-BE49-F238E27FC236}">
                <a16:creationId xmlns:a16="http://schemas.microsoft.com/office/drawing/2014/main" id="{EDD1939C-91D0-D8A1-05AE-0D3639C55136}"/>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azure logo">
            <a:extLst>
              <a:ext uri="{FF2B5EF4-FFF2-40B4-BE49-F238E27FC236}">
                <a16:creationId xmlns:a16="http://schemas.microsoft.com/office/drawing/2014/main" id="{910473B6-874A-7728-6F4D-3547A7FAA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2884AD5-B860-5484-8BDA-2F35C12C1177}"/>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923E8E69-C830-1710-9B34-7A660E881A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D53925D-06A5-6B87-4FF1-4E82DED43219}"/>
              </a:ext>
            </a:extLst>
          </p:cNvPr>
          <p:cNvSpPr txBox="1"/>
          <p:nvPr/>
        </p:nvSpPr>
        <p:spPr>
          <a:xfrm>
            <a:off x="314961" y="2072639"/>
            <a:ext cx="46736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Enter IP address of the VM in Putty &amp; Connect to your VM</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D6A18D5-BEDA-46C0-5902-B70A004D3947}"/>
              </a:ext>
            </a:extLst>
          </p:cNvPr>
          <p:cNvPicPr>
            <a:picLocks noChangeAspect="1"/>
          </p:cNvPicPr>
          <p:nvPr/>
        </p:nvPicPr>
        <p:blipFill>
          <a:blip r:embed="rId4"/>
          <a:stretch>
            <a:fillRect/>
          </a:stretch>
        </p:blipFill>
        <p:spPr>
          <a:xfrm>
            <a:off x="6866911" y="1169015"/>
            <a:ext cx="4401164" cy="4467849"/>
          </a:xfrm>
          <a:prstGeom prst="rect">
            <a:avLst/>
          </a:prstGeom>
        </p:spPr>
      </p:pic>
    </p:spTree>
    <p:extLst>
      <p:ext uri="{BB962C8B-B14F-4D97-AF65-F5344CB8AC3E}">
        <p14:creationId xmlns:p14="http://schemas.microsoft.com/office/powerpoint/2010/main" val="96377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Types of Networks</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5B0925B-1492-1CFE-04B0-4D8F35461BE7}"/>
              </a:ext>
            </a:extLst>
          </p:cNvPr>
          <p:cNvPicPr>
            <a:picLocks noChangeAspect="1"/>
          </p:cNvPicPr>
          <p:nvPr/>
        </p:nvPicPr>
        <p:blipFill>
          <a:blip r:embed="rId4"/>
          <a:stretch>
            <a:fillRect/>
          </a:stretch>
        </p:blipFill>
        <p:spPr>
          <a:xfrm>
            <a:off x="1209920" y="1104418"/>
            <a:ext cx="2695575" cy="1962150"/>
          </a:xfrm>
          <a:prstGeom prst="rect">
            <a:avLst/>
          </a:prstGeom>
        </p:spPr>
      </p:pic>
      <p:pic>
        <p:nvPicPr>
          <p:cNvPr id="9" name="Picture 8">
            <a:extLst>
              <a:ext uri="{FF2B5EF4-FFF2-40B4-BE49-F238E27FC236}">
                <a16:creationId xmlns:a16="http://schemas.microsoft.com/office/drawing/2014/main" id="{3C5ACAE6-887E-15F8-D472-969D1AC29654}"/>
              </a:ext>
            </a:extLst>
          </p:cNvPr>
          <p:cNvPicPr>
            <a:picLocks noChangeAspect="1"/>
          </p:cNvPicPr>
          <p:nvPr/>
        </p:nvPicPr>
        <p:blipFill>
          <a:blip r:embed="rId5"/>
          <a:stretch>
            <a:fillRect/>
          </a:stretch>
        </p:blipFill>
        <p:spPr>
          <a:xfrm>
            <a:off x="4613592" y="1041713"/>
            <a:ext cx="2533650" cy="1809750"/>
          </a:xfrm>
          <a:prstGeom prst="rect">
            <a:avLst/>
          </a:prstGeom>
        </p:spPr>
      </p:pic>
      <p:pic>
        <p:nvPicPr>
          <p:cNvPr id="12" name="Picture 11">
            <a:extLst>
              <a:ext uri="{FF2B5EF4-FFF2-40B4-BE49-F238E27FC236}">
                <a16:creationId xmlns:a16="http://schemas.microsoft.com/office/drawing/2014/main" id="{8D3142A3-20CB-D092-DF2E-235E57BBB0AA}"/>
              </a:ext>
            </a:extLst>
          </p:cNvPr>
          <p:cNvPicPr>
            <a:picLocks noChangeAspect="1"/>
          </p:cNvPicPr>
          <p:nvPr/>
        </p:nvPicPr>
        <p:blipFill>
          <a:blip r:embed="rId6"/>
          <a:stretch>
            <a:fillRect/>
          </a:stretch>
        </p:blipFill>
        <p:spPr>
          <a:xfrm>
            <a:off x="8563436" y="1104418"/>
            <a:ext cx="2333625" cy="2009775"/>
          </a:xfrm>
          <a:prstGeom prst="rect">
            <a:avLst/>
          </a:prstGeom>
        </p:spPr>
      </p:pic>
      <p:pic>
        <p:nvPicPr>
          <p:cNvPr id="14" name="Picture 13">
            <a:extLst>
              <a:ext uri="{FF2B5EF4-FFF2-40B4-BE49-F238E27FC236}">
                <a16:creationId xmlns:a16="http://schemas.microsoft.com/office/drawing/2014/main" id="{B083593D-88F0-20BB-3E5A-17DE10868600}"/>
              </a:ext>
            </a:extLst>
          </p:cNvPr>
          <p:cNvPicPr>
            <a:picLocks noChangeAspect="1"/>
          </p:cNvPicPr>
          <p:nvPr/>
        </p:nvPicPr>
        <p:blipFill>
          <a:blip r:embed="rId7"/>
          <a:stretch>
            <a:fillRect/>
          </a:stretch>
        </p:blipFill>
        <p:spPr>
          <a:xfrm>
            <a:off x="2146936" y="3066568"/>
            <a:ext cx="3162300" cy="2952750"/>
          </a:xfrm>
          <a:prstGeom prst="rect">
            <a:avLst/>
          </a:prstGeom>
        </p:spPr>
      </p:pic>
      <p:pic>
        <p:nvPicPr>
          <p:cNvPr id="16" name="Picture 15">
            <a:extLst>
              <a:ext uri="{FF2B5EF4-FFF2-40B4-BE49-F238E27FC236}">
                <a16:creationId xmlns:a16="http://schemas.microsoft.com/office/drawing/2014/main" id="{C249A486-B1C0-B91F-DACC-4E2C6EA71543}"/>
              </a:ext>
            </a:extLst>
          </p:cNvPr>
          <p:cNvPicPr>
            <a:picLocks noChangeAspect="1"/>
          </p:cNvPicPr>
          <p:nvPr/>
        </p:nvPicPr>
        <p:blipFill>
          <a:blip r:embed="rId8"/>
          <a:stretch>
            <a:fillRect/>
          </a:stretch>
        </p:blipFill>
        <p:spPr>
          <a:xfrm>
            <a:off x="6088769" y="3051495"/>
            <a:ext cx="3343275" cy="2943225"/>
          </a:xfrm>
          <a:prstGeom prst="rect">
            <a:avLst/>
          </a:prstGeom>
        </p:spPr>
      </p:pic>
    </p:spTree>
    <p:extLst>
      <p:ext uri="{BB962C8B-B14F-4D97-AF65-F5344CB8AC3E}">
        <p14:creationId xmlns:p14="http://schemas.microsoft.com/office/powerpoint/2010/main" val="154908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Mac Address &amp; IP Address </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256CB70-5D1F-E1F8-21B7-F6D3A481E29C}"/>
              </a:ext>
            </a:extLst>
          </p:cNvPr>
          <p:cNvSpPr/>
          <p:nvPr/>
        </p:nvSpPr>
        <p:spPr>
          <a:xfrm>
            <a:off x="1511360" y="1777649"/>
            <a:ext cx="8712968" cy="2652112"/>
          </a:xfrm>
          <a:prstGeom prst="rect">
            <a:avLst/>
          </a:prstGeom>
        </p:spPr>
        <p:txBody>
          <a:bodyPr wrap="square"/>
          <a:lstStyle>
            <a:lvl1pPr lvl="0">
              <a:defRPr/>
            </a:lvl1pPr>
          </a:lstStyle>
          <a:p>
            <a:pPr>
              <a:defRPr/>
            </a:pPr>
            <a:r>
              <a:rPr lang="en-US" sz="2800" b="1" dirty="0">
                <a:solidFill>
                  <a:prstClr val="black"/>
                </a:solidFill>
                <a:latin typeface="Times New Roman"/>
              </a:rPr>
              <a:t>MAC Address: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a:rPr>
              <a:t>It is the unique machine address given to your device. It will never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b="1" i="0" u="none" strike="noStrike" kern="1200" cap="none" spc="0" normalizeH="0" baseline="0" noProof="0" dirty="0">
              <a:ln>
                <a:noFill/>
              </a:ln>
              <a:solidFill>
                <a:prstClr val="black"/>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2800" b="1" i="0" u="none" strike="noStrike" kern="1200" cap="none" spc="0" normalizeH="0" baseline="0" noProof="0" dirty="0">
                <a:ln>
                  <a:noFill/>
                </a:ln>
                <a:solidFill>
                  <a:prstClr val="black"/>
                </a:solidFill>
                <a:effectLst/>
                <a:uLnTx/>
                <a:uFillTx/>
                <a:latin typeface="Times New Roman"/>
                <a:ea typeface="+mn-ea"/>
                <a:cs typeface="+mn-cs"/>
              </a:rPr>
              <a:t>IP Address: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Times New Roman"/>
                <a:ea typeface="+mn-ea"/>
                <a:cs typeface="+mn-cs"/>
              </a:rPr>
              <a:t>An IP address or Internet Protocol address is the address assigned to your mobile, printer or computer by the network that uses Internet protocol for communication.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dirty="0">
              <a:ln>
                <a:noFill/>
              </a:ln>
              <a:solidFill>
                <a:prstClr val="black"/>
              </a:solidFill>
              <a:effectLst/>
              <a:uLnTx/>
              <a:uFillTx/>
              <a:latin typeface="Times New Roman"/>
              <a:ea typeface="+mn-ea"/>
              <a:cs typeface="+mn-cs"/>
            </a:endParaRPr>
          </a:p>
        </p:txBody>
      </p:sp>
    </p:spTree>
    <p:extLst>
      <p:ext uri="{BB962C8B-B14F-4D97-AF65-F5344CB8AC3E}">
        <p14:creationId xmlns:p14="http://schemas.microsoft.com/office/powerpoint/2010/main" val="356405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IP Address</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D96DE0-DD37-B5B9-686F-5DF506D8BCA9}"/>
              </a:ext>
            </a:extLst>
          </p:cNvPr>
          <p:cNvSpPr txBox="1"/>
          <p:nvPr/>
        </p:nvSpPr>
        <p:spPr>
          <a:xfrm>
            <a:off x="1434068" y="1541042"/>
            <a:ext cx="26516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prstClr val="black"/>
                </a:solidFill>
                <a:effectLst/>
                <a:uLnTx/>
                <a:uFillTx/>
                <a:latin typeface="Calibri" panose="020F0502020204030204"/>
                <a:ea typeface="+mn-ea"/>
                <a:cs typeface="+mn-cs"/>
              </a:rPr>
              <a:t>192.168.1.2</a:t>
            </a:r>
          </a:p>
        </p:txBody>
      </p:sp>
      <p:sp>
        <p:nvSpPr>
          <p:cNvPr id="6" name="TextBox 5">
            <a:extLst>
              <a:ext uri="{FF2B5EF4-FFF2-40B4-BE49-F238E27FC236}">
                <a16:creationId xmlns:a16="http://schemas.microsoft.com/office/drawing/2014/main" id="{5B8EEC11-6176-A984-B53D-F11FD4D10130}"/>
              </a:ext>
            </a:extLst>
          </p:cNvPr>
          <p:cNvSpPr txBox="1"/>
          <p:nvPr/>
        </p:nvSpPr>
        <p:spPr>
          <a:xfrm>
            <a:off x="465175" y="4853431"/>
            <a:ext cx="579896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Number of IP in Range = 2^(32-Subnet Mask)</a:t>
            </a:r>
          </a:p>
        </p:txBody>
      </p:sp>
      <p:sp>
        <p:nvSpPr>
          <p:cNvPr id="13" name="TextBox 12">
            <a:extLst>
              <a:ext uri="{FF2B5EF4-FFF2-40B4-BE49-F238E27FC236}">
                <a16:creationId xmlns:a16="http://schemas.microsoft.com/office/drawing/2014/main" id="{449990DF-60E0-405E-1E5E-C0546CDEA367}"/>
              </a:ext>
            </a:extLst>
          </p:cNvPr>
          <p:cNvSpPr txBox="1"/>
          <p:nvPr/>
        </p:nvSpPr>
        <p:spPr>
          <a:xfrm>
            <a:off x="473674" y="3194310"/>
            <a:ext cx="970855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larity City"/>
                <a:ea typeface="+mn-ea"/>
                <a:cs typeface="+mn-cs"/>
              </a:rPr>
              <a:t>A subnet mask is a 32-bit number created by setting host bits to all 0s and setting network bits to all 1s. In this way, the subnet mask separates the IP address into the network and host addresses.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C6AD096-155B-B992-906C-7275F57A3678}"/>
              </a:ext>
            </a:extLst>
          </p:cNvPr>
          <p:cNvSpPr txBox="1"/>
          <p:nvPr/>
        </p:nvSpPr>
        <p:spPr>
          <a:xfrm>
            <a:off x="465175" y="4076993"/>
            <a:ext cx="717536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1111111.11111111.11111111.00000000=255.255.255.0</a:t>
            </a:r>
          </a:p>
        </p:txBody>
      </p:sp>
      <p:sp>
        <p:nvSpPr>
          <p:cNvPr id="14" name="TextBox 13">
            <a:extLst>
              <a:ext uri="{FF2B5EF4-FFF2-40B4-BE49-F238E27FC236}">
                <a16:creationId xmlns:a16="http://schemas.microsoft.com/office/drawing/2014/main" id="{71C2B686-613B-9A10-062C-5B563391F4FD}"/>
              </a:ext>
            </a:extLst>
          </p:cNvPr>
          <p:cNvSpPr txBox="1"/>
          <p:nvPr/>
        </p:nvSpPr>
        <p:spPr>
          <a:xfrm>
            <a:off x="605285" y="1090201"/>
            <a:ext cx="5509842" cy="461665"/>
          </a:xfrm>
          <a:prstGeom prst="rect">
            <a:avLst/>
          </a:prstGeom>
          <a:noFill/>
        </p:spPr>
        <p:txBody>
          <a:bodyPr wrap="none" rtlCol="0">
            <a:spAutoFit/>
          </a:bodyPr>
          <a:lstStyle/>
          <a:p>
            <a:pPr lvl="0">
              <a:defRPr/>
            </a:pPr>
            <a:r>
              <a:rPr kumimoji="0" lang="en-IN" sz="2400" b="0" i="0" u="none" strike="noStrike" kern="1200" cap="none" spc="0" normalizeH="0" baseline="0" noProof="0" dirty="0">
                <a:ln>
                  <a:noFill/>
                </a:ln>
                <a:solidFill>
                  <a:srgbClr val="FF0000"/>
                </a:solidFill>
                <a:effectLst/>
                <a:uLnTx/>
                <a:uFillTx/>
                <a:latin typeface="Calibri" panose="020F0502020204030204"/>
                <a:ea typeface="+mn-ea"/>
                <a:cs typeface="+mn-cs"/>
              </a:rPr>
              <a:t>11000000.10101000.00000001</a:t>
            </a:r>
            <a:r>
              <a:rPr lang="en-IN" sz="2400" dirty="0">
                <a:solidFill>
                  <a:prstClr val="black"/>
                </a:solidFill>
              </a:rPr>
              <a:t>.00000010/</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ECB17172-682D-19EA-7347-116E28AE1EB5}"/>
              </a:ext>
            </a:extLst>
          </p:cNvPr>
          <p:cNvSpPr txBox="1"/>
          <p:nvPr/>
        </p:nvSpPr>
        <p:spPr>
          <a:xfrm>
            <a:off x="3983071" y="1526398"/>
            <a:ext cx="902812"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prstClr val="black"/>
                </a:solidFill>
                <a:effectLst/>
                <a:uLnTx/>
                <a:uFillTx/>
                <a:latin typeface="Calibri" panose="020F0502020204030204"/>
                <a:ea typeface="+mn-ea"/>
                <a:cs typeface="+mn-cs"/>
              </a:rPr>
              <a:t>/24</a:t>
            </a:r>
          </a:p>
        </p:txBody>
      </p:sp>
      <p:sp>
        <p:nvSpPr>
          <p:cNvPr id="15" name="TextBox 14">
            <a:extLst>
              <a:ext uri="{FF2B5EF4-FFF2-40B4-BE49-F238E27FC236}">
                <a16:creationId xmlns:a16="http://schemas.microsoft.com/office/drawing/2014/main" id="{2FE4671E-B480-EBE3-FC4F-EC7CCA5F1C45}"/>
              </a:ext>
            </a:extLst>
          </p:cNvPr>
          <p:cNvSpPr txBox="1"/>
          <p:nvPr/>
        </p:nvSpPr>
        <p:spPr>
          <a:xfrm>
            <a:off x="1934151" y="2177373"/>
            <a:ext cx="11626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IP Address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3D181ED8-9848-A8A0-9F50-2A233DAFDE80}"/>
              </a:ext>
            </a:extLst>
          </p:cNvPr>
          <p:cNvSpPr txBox="1"/>
          <p:nvPr/>
        </p:nvSpPr>
        <p:spPr>
          <a:xfrm>
            <a:off x="3983071" y="2188883"/>
            <a:ext cx="14017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Subnet Mask</a:t>
            </a:r>
          </a:p>
        </p:txBody>
      </p:sp>
      <p:sp>
        <p:nvSpPr>
          <p:cNvPr id="3" name="TextBox 2">
            <a:extLst>
              <a:ext uri="{FF2B5EF4-FFF2-40B4-BE49-F238E27FC236}">
                <a16:creationId xmlns:a16="http://schemas.microsoft.com/office/drawing/2014/main" id="{C62B0D39-AD8A-8F93-7DAC-E2880C5E1618}"/>
              </a:ext>
            </a:extLst>
          </p:cNvPr>
          <p:cNvSpPr txBox="1"/>
          <p:nvPr/>
        </p:nvSpPr>
        <p:spPr>
          <a:xfrm>
            <a:off x="6096000" y="1679746"/>
            <a:ext cx="1527982" cy="369332"/>
          </a:xfrm>
          <a:prstGeom prst="rect">
            <a:avLst/>
          </a:prstGeom>
          <a:noFill/>
        </p:spPr>
        <p:txBody>
          <a:bodyPr wrap="none" rtlCol="0">
            <a:spAutoFit/>
          </a:bodyPr>
          <a:lstStyle/>
          <a:p>
            <a:r>
              <a:rPr lang="en-IN" dirty="0"/>
              <a:t>255.255.255.0</a:t>
            </a:r>
          </a:p>
        </p:txBody>
      </p:sp>
      <p:sp>
        <p:nvSpPr>
          <p:cNvPr id="23" name="TextBox 22">
            <a:extLst>
              <a:ext uri="{FF2B5EF4-FFF2-40B4-BE49-F238E27FC236}">
                <a16:creationId xmlns:a16="http://schemas.microsoft.com/office/drawing/2014/main" id="{B56D71DF-56C6-C449-7269-E7F8EE183666}"/>
              </a:ext>
            </a:extLst>
          </p:cNvPr>
          <p:cNvSpPr txBox="1"/>
          <p:nvPr/>
        </p:nvSpPr>
        <p:spPr>
          <a:xfrm>
            <a:off x="5908076" y="1147356"/>
            <a:ext cx="6124574" cy="369332"/>
          </a:xfrm>
          <a:prstGeom prst="rect">
            <a:avLst/>
          </a:prstGeom>
          <a:noFill/>
        </p:spPr>
        <p:txBody>
          <a:bodyPr wrap="square">
            <a:spAutoFit/>
          </a:bodyPr>
          <a:lstStyle/>
          <a:p>
            <a:r>
              <a:rPr lang="en-IN" sz="1800" dirty="0">
                <a:solidFill>
                  <a:prstClr val="black"/>
                </a:solidFill>
              </a:rPr>
              <a:t>1111111.11111111.11111111.00000000</a:t>
            </a:r>
            <a:endParaRPr lang="en-IN" dirty="0"/>
          </a:p>
        </p:txBody>
      </p:sp>
    </p:spTree>
    <p:extLst>
      <p:ext uri="{BB962C8B-B14F-4D97-AF65-F5344CB8AC3E}">
        <p14:creationId xmlns:p14="http://schemas.microsoft.com/office/powerpoint/2010/main" val="275098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wipe(left)">
                                      <p:cBhvr>
                                        <p:cTn id="23" dur="500"/>
                                        <p:tgtEl>
                                          <p:spTgt spid="1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1" grpId="0"/>
      <p:bldP spid="19" grpId="0"/>
      <p:bldP spid="15" grpId="0"/>
      <p:bldP spid="21" grpId="0"/>
      <p:bldP spid="3"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Classes of IP Address</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AutoShape 4" descr="1.1-1 IPv4 Classes Ranges | Download Scientific Diagram">
            <a:extLst>
              <a:ext uri="{FF2B5EF4-FFF2-40B4-BE49-F238E27FC236}">
                <a16:creationId xmlns:a16="http://schemas.microsoft.com/office/drawing/2014/main" id="{119AEBC5-CBE8-1CCD-0288-9FD44DC062B3}"/>
              </a:ext>
            </a:extLst>
          </p:cNvPr>
          <p:cNvSpPr>
            <a:spLocks noChangeAspect="1" noChangeArrowheads="1"/>
          </p:cNvSpPr>
          <p:nvPr/>
        </p:nvSpPr>
        <p:spPr bwMode="auto">
          <a:xfrm>
            <a:off x="1818640" y="3429000"/>
            <a:ext cx="4582160" cy="4582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AutoShape 6" descr="1.1-1 IPv4 Classes Ranges | Download Scientific Diagram">
            <a:extLst>
              <a:ext uri="{FF2B5EF4-FFF2-40B4-BE49-F238E27FC236}">
                <a16:creationId xmlns:a16="http://schemas.microsoft.com/office/drawing/2014/main" id="{5452663E-79E3-7D81-DE6B-D895791141C8}"/>
              </a:ext>
            </a:extLst>
          </p:cNvPr>
          <p:cNvSpPr>
            <a:spLocks noChangeAspect="1" noChangeArrowheads="1"/>
          </p:cNvSpPr>
          <p:nvPr/>
        </p:nvSpPr>
        <p:spPr bwMode="auto">
          <a:xfrm>
            <a:off x="6095999" y="3428999"/>
            <a:ext cx="4864807" cy="48648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184" name="Picture 16" descr="EmbeddedGeeKs - Network / IP Classes">
            <a:extLst>
              <a:ext uri="{FF2B5EF4-FFF2-40B4-BE49-F238E27FC236}">
                <a16:creationId xmlns:a16="http://schemas.microsoft.com/office/drawing/2014/main" id="{80E2A8A6-0D0F-C2D4-12A6-D5C0A3577F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611" y="1224113"/>
            <a:ext cx="5206694" cy="3233631"/>
          </a:xfrm>
          <a:prstGeom prst="rect">
            <a:avLst/>
          </a:prstGeom>
          <a:noFill/>
          <a:extLst>
            <a:ext uri="{909E8E84-426E-40DD-AFC4-6F175D3DCCD1}">
              <a14:hiddenFill xmlns:a14="http://schemas.microsoft.com/office/drawing/2010/main">
                <a:solidFill>
                  <a:srgbClr val="FFFFFF"/>
                </a:solidFill>
              </a14:hiddenFill>
            </a:ext>
          </a:extLst>
        </p:spPr>
      </p:pic>
      <p:pic>
        <p:nvPicPr>
          <p:cNvPr id="20" name="Text Placeholder 2">
            <a:extLst>
              <a:ext uri="{FF2B5EF4-FFF2-40B4-BE49-F238E27FC236}">
                <a16:creationId xmlns:a16="http://schemas.microsoft.com/office/drawing/2014/main" id="{1B7E970E-F28F-7769-AF57-D46FCA04FA43}"/>
              </a:ext>
            </a:extLst>
          </p:cNvPr>
          <p:cNvPicPr>
            <a:picLocks/>
          </p:cNvPicPr>
          <p:nvPr/>
        </p:nvPicPr>
        <p:blipFill>
          <a:blip r:embed="rId5"/>
          <a:srcRect/>
          <a:stretch>
            <a:fillRect/>
          </a:stretch>
        </p:blipFill>
        <p:spPr>
          <a:xfrm>
            <a:off x="6012238" y="1086802"/>
            <a:ext cx="5032328" cy="2961955"/>
          </a:xfrm>
          <a:prstGeom prst="rect">
            <a:avLst/>
          </a:prstGeom>
          <a:noFill/>
        </p:spPr>
      </p:pic>
      <p:sp>
        <p:nvSpPr>
          <p:cNvPr id="13" name="TextBox 12">
            <a:extLst>
              <a:ext uri="{FF2B5EF4-FFF2-40B4-BE49-F238E27FC236}">
                <a16:creationId xmlns:a16="http://schemas.microsoft.com/office/drawing/2014/main" id="{1D5FCBD6-C690-BA94-1506-543E2769EB28}"/>
              </a:ext>
            </a:extLst>
          </p:cNvPr>
          <p:cNvSpPr txBox="1"/>
          <p:nvPr/>
        </p:nvSpPr>
        <p:spPr>
          <a:xfrm>
            <a:off x="68368" y="4798250"/>
            <a:ext cx="5300980" cy="1169551"/>
          </a:xfrm>
          <a:prstGeom prst="rect">
            <a:avLst/>
          </a:prstGeom>
          <a:noFill/>
        </p:spPr>
        <p:txBody>
          <a:bodyPr wrap="square">
            <a:spAutoFit/>
          </a:bodyPr>
          <a:lstStyle/>
          <a:p>
            <a:r>
              <a:rPr lang="en-US" sz="1400" b="1" i="0" dirty="0">
                <a:solidFill>
                  <a:srgbClr val="282829"/>
                </a:solidFill>
                <a:effectLst/>
              </a:rPr>
              <a:t>Class E IP </a:t>
            </a:r>
            <a:r>
              <a:rPr lang="en-US" sz="1400" b="0" i="0" dirty="0">
                <a:solidFill>
                  <a:srgbClr val="282829"/>
                </a:solidFill>
                <a:effectLst/>
              </a:rPr>
              <a:t>addresses have been defined (first four bits are 1 1 1 1) but still not used on the internet due to restrictions of The </a:t>
            </a:r>
            <a:r>
              <a:rPr lang="en-US" sz="1400" b="1" i="0" dirty="0">
                <a:solidFill>
                  <a:srgbClr val="282829"/>
                </a:solidFill>
                <a:effectLst/>
              </a:rPr>
              <a:t>IETF</a:t>
            </a:r>
            <a:r>
              <a:rPr lang="en-US" sz="1400" b="0" i="0" dirty="0">
                <a:solidFill>
                  <a:srgbClr val="282829"/>
                </a:solidFill>
                <a:effectLst/>
              </a:rPr>
              <a:t> (Internet Engineering Task Force). They have reserved this for their own research purpose. No Class E Address has been released for public use till now.</a:t>
            </a:r>
            <a:endParaRPr lang="en-IN" sz="1400" dirty="0"/>
          </a:p>
        </p:txBody>
      </p:sp>
      <p:sp>
        <p:nvSpPr>
          <p:cNvPr id="15" name="TextBox 14">
            <a:extLst>
              <a:ext uri="{FF2B5EF4-FFF2-40B4-BE49-F238E27FC236}">
                <a16:creationId xmlns:a16="http://schemas.microsoft.com/office/drawing/2014/main" id="{21FF856D-79CA-8D4A-AC51-7BAD579CC13F}"/>
              </a:ext>
            </a:extLst>
          </p:cNvPr>
          <p:cNvSpPr txBox="1"/>
          <p:nvPr/>
        </p:nvSpPr>
        <p:spPr>
          <a:xfrm>
            <a:off x="5866389" y="4144703"/>
            <a:ext cx="6096000" cy="2031325"/>
          </a:xfrm>
          <a:prstGeom prst="rect">
            <a:avLst/>
          </a:prstGeom>
          <a:noFill/>
        </p:spPr>
        <p:txBody>
          <a:bodyPr wrap="square">
            <a:spAutoFit/>
          </a:bodyPr>
          <a:lstStyle/>
          <a:p>
            <a:pPr algn="l" rtl="0"/>
            <a:r>
              <a:rPr lang="en-US" sz="1400" b="1" i="0" dirty="0">
                <a:solidFill>
                  <a:srgbClr val="282829"/>
                </a:solidFill>
                <a:effectLst/>
              </a:rPr>
              <a:t>Class D IP </a:t>
            </a:r>
            <a:r>
              <a:rPr lang="en-US" sz="1400" b="0" i="0" dirty="0">
                <a:solidFill>
                  <a:srgbClr val="282829"/>
                </a:solidFill>
                <a:effectLst/>
              </a:rPr>
              <a:t>addresses</a:t>
            </a:r>
            <a:r>
              <a:rPr lang="en-US" sz="1400" b="1" i="0" dirty="0">
                <a:solidFill>
                  <a:srgbClr val="282829"/>
                </a:solidFill>
                <a:effectLst/>
              </a:rPr>
              <a:t> </a:t>
            </a:r>
            <a:r>
              <a:rPr lang="en-US" sz="1400" b="0" i="0" dirty="0">
                <a:solidFill>
                  <a:srgbClr val="282829"/>
                </a:solidFill>
                <a:effectLst/>
              </a:rPr>
              <a:t>( it is 32-bit network addresses and they don’t have </a:t>
            </a:r>
            <a:r>
              <a:rPr lang="en-US" sz="1400" b="0" i="0" dirty="0" err="1">
                <a:solidFill>
                  <a:srgbClr val="282829"/>
                </a:solidFill>
                <a:effectLst/>
              </a:rPr>
              <a:t>hostID</a:t>
            </a:r>
            <a:r>
              <a:rPr lang="en-US" sz="1400" b="0" i="0" dirty="0">
                <a:solidFill>
                  <a:srgbClr val="282829"/>
                </a:solidFill>
                <a:effectLst/>
              </a:rPr>
              <a:t>.) are used for </a:t>
            </a:r>
            <a:r>
              <a:rPr lang="en-US" sz="1400" b="1" i="0" dirty="0">
                <a:solidFill>
                  <a:srgbClr val="282829"/>
                </a:solidFill>
                <a:effectLst/>
              </a:rPr>
              <a:t>multicasting.</a:t>
            </a:r>
            <a:r>
              <a:rPr lang="en-US" sz="1400" b="0" i="0" dirty="0">
                <a:solidFill>
                  <a:srgbClr val="282829"/>
                </a:solidFill>
                <a:effectLst/>
              </a:rPr>
              <a:t> And in case, you are wondering what multicasting is -</a:t>
            </a:r>
          </a:p>
          <a:p>
            <a:pPr algn="l" rtl="0">
              <a:buFont typeface="Arial" panose="020B0604020202020204" pitchFamily="34" charset="0"/>
              <a:buChar char="•"/>
            </a:pPr>
            <a:r>
              <a:rPr lang="en-US" sz="1400" b="0" i="0" dirty="0">
                <a:solidFill>
                  <a:srgbClr val="282829"/>
                </a:solidFill>
                <a:effectLst/>
              </a:rPr>
              <a:t>Multicast means sending some information to some predefined group of users/networks (Intended ones, as they want to receive).</a:t>
            </a:r>
          </a:p>
          <a:p>
            <a:pPr marL="742950" lvl="1" indent="-285750" algn="l" rtl="0">
              <a:buFont typeface="Arial" panose="020B0604020202020204" pitchFamily="34" charset="0"/>
              <a:buChar char="•"/>
            </a:pPr>
            <a:r>
              <a:rPr lang="en-US" sz="1400" b="0" i="0" dirty="0">
                <a:solidFill>
                  <a:srgbClr val="282829"/>
                </a:solidFill>
                <a:effectLst/>
              </a:rPr>
              <a:t>Don’t let yourself confuse between Multicast (type: </a:t>
            </a:r>
            <a:r>
              <a:rPr lang="en-US" sz="1400" b="1" i="0" dirty="0">
                <a:solidFill>
                  <a:srgbClr val="282829"/>
                </a:solidFill>
                <a:effectLst/>
              </a:rPr>
              <a:t>ONE TO MANY</a:t>
            </a:r>
            <a:r>
              <a:rPr lang="en-US" sz="1400" b="0" i="0" dirty="0">
                <a:solidFill>
                  <a:srgbClr val="282829"/>
                </a:solidFill>
                <a:effectLst/>
              </a:rPr>
              <a:t>) &amp; Broadcast (type: </a:t>
            </a:r>
            <a:r>
              <a:rPr lang="en-US" sz="1400" b="1" i="0" dirty="0">
                <a:solidFill>
                  <a:srgbClr val="282829"/>
                </a:solidFill>
                <a:effectLst/>
              </a:rPr>
              <a:t>ONE TO ALL</a:t>
            </a:r>
            <a:r>
              <a:rPr lang="en-US" sz="1400" b="0" i="0" dirty="0">
                <a:solidFill>
                  <a:srgbClr val="282829"/>
                </a:solidFill>
                <a:effectLst/>
              </a:rPr>
              <a:t>), in broadcast, they send the information to the whole network irrespective of their wish to receive or not.</a:t>
            </a:r>
          </a:p>
          <a:p>
            <a:br>
              <a:rPr lang="en-US" sz="1400" dirty="0"/>
            </a:br>
            <a:endParaRPr lang="en-IN" sz="1400" dirty="0"/>
          </a:p>
        </p:txBody>
      </p:sp>
    </p:spTree>
    <p:extLst>
      <p:ext uri="{BB962C8B-B14F-4D97-AF65-F5344CB8AC3E}">
        <p14:creationId xmlns:p14="http://schemas.microsoft.com/office/powerpoint/2010/main" val="266692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84"/>
                                        </p:tgtEl>
                                        <p:attrNameLst>
                                          <p:attrName>style.visibility</p:attrName>
                                        </p:attrNameLst>
                                      </p:cBhvr>
                                      <p:to>
                                        <p:strVal val="visible"/>
                                      </p:to>
                                    </p:set>
                                    <p:animEffect transition="in" filter="wipe(left)">
                                      <p:cBhvr>
                                        <p:cTn id="7" dur="500"/>
                                        <p:tgtEl>
                                          <p:spTgt spid="71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Routing</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AutoShape 4" descr="1.1-1 IPv4 Classes Ranges | Download Scientific Diagram">
            <a:extLst>
              <a:ext uri="{FF2B5EF4-FFF2-40B4-BE49-F238E27FC236}">
                <a16:creationId xmlns:a16="http://schemas.microsoft.com/office/drawing/2014/main" id="{119AEBC5-CBE8-1CCD-0288-9FD44DC062B3}"/>
              </a:ext>
            </a:extLst>
          </p:cNvPr>
          <p:cNvSpPr>
            <a:spLocks noChangeAspect="1" noChangeArrowheads="1"/>
          </p:cNvSpPr>
          <p:nvPr/>
        </p:nvSpPr>
        <p:spPr bwMode="auto">
          <a:xfrm>
            <a:off x="1818640" y="3429000"/>
            <a:ext cx="4582160" cy="4582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146" name="Picture 2" descr="Switch Vs. Router | Difference between Switch and Router - javatpoint">
            <a:extLst>
              <a:ext uri="{FF2B5EF4-FFF2-40B4-BE49-F238E27FC236}">
                <a16:creationId xmlns:a16="http://schemas.microsoft.com/office/drawing/2014/main" id="{1ECDC44F-E271-A6D0-9692-FD3E730B2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25" y="2509521"/>
            <a:ext cx="6191250"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831E89-4B7C-4ACC-012F-13FE80A6B611}"/>
              </a:ext>
            </a:extLst>
          </p:cNvPr>
          <p:cNvSpPr txBox="1"/>
          <p:nvPr/>
        </p:nvSpPr>
        <p:spPr>
          <a:xfrm>
            <a:off x="1113205" y="3897114"/>
            <a:ext cx="16177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192.168.1.0/24</a:t>
            </a:r>
          </a:p>
        </p:txBody>
      </p:sp>
      <p:sp>
        <p:nvSpPr>
          <p:cNvPr id="13" name="TextBox 12">
            <a:extLst>
              <a:ext uri="{FF2B5EF4-FFF2-40B4-BE49-F238E27FC236}">
                <a16:creationId xmlns:a16="http://schemas.microsoft.com/office/drawing/2014/main" id="{F6619638-202D-768D-8796-03CA3DC6BF14}"/>
              </a:ext>
            </a:extLst>
          </p:cNvPr>
          <p:cNvSpPr txBox="1"/>
          <p:nvPr/>
        </p:nvSpPr>
        <p:spPr>
          <a:xfrm>
            <a:off x="9869284" y="3669784"/>
            <a:ext cx="16177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192.168.2.0/24</a:t>
            </a:r>
          </a:p>
        </p:txBody>
      </p:sp>
      <p:pic>
        <p:nvPicPr>
          <p:cNvPr id="6148" name="Picture 4" descr="Computer Network Routing | Types of Routing - javatpoint">
            <a:extLst>
              <a:ext uri="{FF2B5EF4-FFF2-40B4-BE49-F238E27FC236}">
                <a16:creationId xmlns:a16="http://schemas.microsoft.com/office/drawing/2014/main" id="{B15F1232-878D-6D2F-9974-29259B8E2B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4887" y="1028700"/>
            <a:ext cx="317182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0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wipe(left)">
                                      <p:cBhvr>
                                        <p:cTn id="2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Subnetting</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AutoShape 4" descr="1.1-1 IPv4 Classes Ranges | Download Scientific Diagram">
            <a:extLst>
              <a:ext uri="{FF2B5EF4-FFF2-40B4-BE49-F238E27FC236}">
                <a16:creationId xmlns:a16="http://schemas.microsoft.com/office/drawing/2014/main" id="{119AEBC5-CBE8-1CCD-0288-9FD44DC062B3}"/>
              </a:ext>
            </a:extLst>
          </p:cNvPr>
          <p:cNvSpPr>
            <a:spLocks noChangeAspect="1" noChangeArrowheads="1"/>
          </p:cNvSpPr>
          <p:nvPr/>
        </p:nvSpPr>
        <p:spPr bwMode="auto">
          <a:xfrm>
            <a:off x="1818640" y="3429000"/>
            <a:ext cx="4582160" cy="4582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BE3E40A-95D0-64E0-74BB-458961970FFD}"/>
              </a:ext>
            </a:extLst>
          </p:cNvPr>
          <p:cNvSpPr txBox="1"/>
          <p:nvPr/>
        </p:nvSpPr>
        <p:spPr>
          <a:xfrm>
            <a:off x="838199" y="1679555"/>
            <a:ext cx="1042987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Subnetting is the strategy used to partition a single physical network into more than one smaller logical sub-networks (subnets)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7414" name="Picture 6" descr="The Benefits of Subnetting">
            <a:extLst>
              <a:ext uri="{FF2B5EF4-FFF2-40B4-BE49-F238E27FC236}">
                <a16:creationId xmlns:a16="http://schemas.microsoft.com/office/drawing/2014/main" id="{3E9A6768-34B5-1987-29FF-1AE30B54E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225" y="2936240"/>
            <a:ext cx="600075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33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4"/>
                                        </p:tgtEl>
                                        <p:attrNameLst>
                                          <p:attrName>style.visibility</p:attrName>
                                        </p:attrNameLst>
                                      </p:cBhvr>
                                      <p:to>
                                        <p:strVal val="visible"/>
                                      </p:to>
                                    </p:set>
                                    <p:animEffect transition="in" filter="wipe(left)">
                                      <p:cBhvr>
                                        <p:cTn id="12"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Subnetting</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DDE0746C-5AA3-335D-1EDC-EB49DC7F8238}"/>
              </a:ext>
            </a:extLst>
          </p:cNvPr>
          <p:cNvSpPr/>
          <p:nvPr/>
        </p:nvSpPr>
        <p:spPr>
          <a:xfrm>
            <a:off x="4628769" y="2648024"/>
            <a:ext cx="2951480" cy="29159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33F2A75A-605B-E3AF-DDC1-CB54A88AB1A5}"/>
              </a:ext>
            </a:extLst>
          </p:cNvPr>
          <p:cNvSpPr txBox="1"/>
          <p:nvPr/>
        </p:nvSpPr>
        <p:spPr>
          <a:xfrm>
            <a:off x="275018" y="1327850"/>
            <a:ext cx="16177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192.168.1.0/24</a:t>
            </a:r>
          </a:p>
        </p:txBody>
      </p:sp>
      <p:sp>
        <p:nvSpPr>
          <p:cNvPr id="11" name="TextBox 10">
            <a:extLst>
              <a:ext uri="{FF2B5EF4-FFF2-40B4-BE49-F238E27FC236}">
                <a16:creationId xmlns:a16="http://schemas.microsoft.com/office/drawing/2014/main" id="{4CE2663E-5494-8CC3-A7A7-9C25DB5CC3A0}"/>
              </a:ext>
            </a:extLst>
          </p:cNvPr>
          <p:cNvSpPr txBox="1"/>
          <p:nvPr/>
        </p:nvSpPr>
        <p:spPr>
          <a:xfrm>
            <a:off x="256930" y="1766009"/>
            <a:ext cx="31234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Number of Ips = 2^(32-24)=256</a:t>
            </a:r>
          </a:p>
        </p:txBody>
      </p:sp>
      <p:sp>
        <p:nvSpPr>
          <p:cNvPr id="12" name="TextBox 11">
            <a:extLst>
              <a:ext uri="{FF2B5EF4-FFF2-40B4-BE49-F238E27FC236}">
                <a16:creationId xmlns:a16="http://schemas.microsoft.com/office/drawing/2014/main" id="{1D14335C-F160-CCA5-E2F2-19B2C4D7D168}"/>
              </a:ext>
            </a:extLst>
          </p:cNvPr>
          <p:cNvSpPr txBox="1"/>
          <p:nvPr/>
        </p:nvSpPr>
        <p:spPr>
          <a:xfrm>
            <a:off x="256930" y="2154265"/>
            <a:ext cx="446090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Subnet Mask = 24 1’s &amp; 8 0’s = 255.255.255.0 </a:t>
            </a:r>
          </a:p>
        </p:txBody>
      </p:sp>
      <p:cxnSp>
        <p:nvCxnSpPr>
          <p:cNvPr id="15" name="Straight Connector 14">
            <a:extLst>
              <a:ext uri="{FF2B5EF4-FFF2-40B4-BE49-F238E27FC236}">
                <a16:creationId xmlns:a16="http://schemas.microsoft.com/office/drawing/2014/main" id="{264421A9-CD44-E606-4F80-7ECA9DD30F75}"/>
              </a:ext>
            </a:extLst>
          </p:cNvPr>
          <p:cNvCxnSpPr>
            <a:stCxn id="5" idx="0"/>
            <a:endCxn id="5" idx="4"/>
          </p:cNvCxnSpPr>
          <p:nvPr/>
        </p:nvCxnSpPr>
        <p:spPr>
          <a:xfrm>
            <a:off x="6104509" y="2648024"/>
            <a:ext cx="0" cy="2915913"/>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08D41EF-947C-452C-9A12-D08B35C06225}"/>
              </a:ext>
            </a:extLst>
          </p:cNvPr>
          <p:cNvSpPr txBox="1"/>
          <p:nvPr/>
        </p:nvSpPr>
        <p:spPr>
          <a:xfrm>
            <a:off x="1741" y="3162879"/>
            <a:ext cx="16177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192.168.1.0/25</a:t>
            </a:r>
          </a:p>
        </p:txBody>
      </p:sp>
      <p:sp>
        <p:nvSpPr>
          <p:cNvPr id="21" name="TextBox 20">
            <a:extLst>
              <a:ext uri="{FF2B5EF4-FFF2-40B4-BE49-F238E27FC236}">
                <a16:creationId xmlns:a16="http://schemas.microsoft.com/office/drawing/2014/main" id="{9B5E59B7-0C8F-2043-B97B-7756FC4651C1}"/>
              </a:ext>
            </a:extLst>
          </p:cNvPr>
          <p:cNvSpPr txBox="1"/>
          <p:nvPr/>
        </p:nvSpPr>
        <p:spPr>
          <a:xfrm>
            <a:off x="1741" y="3665848"/>
            <a:ext cx="32292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Number of Ips = 2^(32-25) = 128</a:t>
            </a:r>
          </a:p>
        </p:txBody>
      </p:sp>
      <p:sp>
        <p:nvSpPr>
          <p:cNvPr id="22" name="TextBox 21">
            <a:extLst>
              <a:ext uri="{FF2B5EF4-FFF2-40B4-BE49-F238E27FC236}">
                <a16:creationId xmlns:a16="http://schemas.microsoft.com/office/drawing/2014/main" id="{19279505-5F39-CA06-53D9-0A9F2C14DA20}"/>
              </a:ext>
            </a:extLst>
          </p:cNvPr>
          <p:cNvSpPr txBox="1"/>
          <p:nvPr/>
        </p:nvSpPr>
        <p:spPr>
          <a:xfrm>
            <a:off x="1741" y="4144284"/>
            <a:ext cx="45984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Subnet Mask = 25 1s &amp; 7 0’s = 255.255.255.128</a:t>
            </a:r>
          </a:p>
        </p:txBody>
      </p:sp>
      <p:sp>
        <p:nvSpPr>
          <p:cNvPr id="24" name="TextBox 23">
            <a:extLst>
              <a:ext uri="{FF2B5EF4-FFF2-40B4-BE49-F238E27FC236}">
                <a16:creationId xmlns:a16="http://schemas.microsoft.com/office/drawing/2014/main" id="{510C76BC-B1EA-CE22-6F01-A33F5D25DC74}"/>
              </a:ext>
            </a:extLst>
          </p:cNvPr>
          <p:cNvSpPr txBox="1"/>
          <p:nvPr/>
        </p:nvSpPr>
        <p:spPr>
          <a:xfrm>
            <a:off x="1741" y="5014233"/>
            <a:ext cx="29047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Broadcast IP = 192.168.1.127</a:t>
            </a:r>
          </a:p>
        </p:txBody>
      </p:sp>
      <p:sp>
        <p:nvSpPr>
          <p:cNvPr id="25" name="TextBox 24">
            <a:extLst>
              <a:ext uri="{FF2B5EF4-FFF2-40B4-BE49-F238E27FC236}">
                <a16:creationId xmlns:a16="http://schemas.microsoft.com/office/drawing/2014/main" id="{9983E4AE-BC63-BAEE-52E3-7C992309438C}"/>
              </a:ext>
            </a:extLst>
          </p:cNvPr>
          <p:cNvSpPr txBox="1"/>
          <p:nvPr/>
        </p:nvSpPr>
        <p:spPr>
          <a:xfrm>
            <a:off x="1741" y="4579258"/>
            <a:ext cx="25537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Network IP = 192.168.1.0</a:t>
            </a:r>
          </a:p>
        </p:txBody>
      </p:sp>
      <p:sp>
        <p:nvSpPr>
          <p:cNvPr id="27" name="TextBox 26">
            <a:extLst>
              <a:ext uri="{FF2B5EF4-FFF2-40B4-BE49-F238E27FC236}">
                <a16:creationId xmlns:a16="http://schemas.microsoft.com/office/drawing/2014/main" id="{AB7D42C6-DCDA-D3D0-E359-CEBA8FBC30EB}"/>
              </a:ext>
            </a:extLst>
          </p:cNvPr>
          <p:cNvSpPr txBox="1"/>
          <p:nvPr/>
        </p:nvSpPr>
        <p:spPr>
          <a:xfrm>
            <a:off x="7598680" y="3072381"/>
            <a:ext cx="18517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192.168.1.128/25</a:t>
            </a:r>
          </a:p>
        </p:txBody>
      </p:sp>
      <p:sp>
        <p:nvSpPr>
          <p:cNvPr id="28" name="TextBox 27">
            <a:extLst>
              <a:ext uri="{FF2B5EF4-FFF2-40B4-BE49-F238E27FC236}">
                <a16:creationId xmlns:a16="http://schemas.microsoft.com/office/drawing/2014/main" id="{102F4CEC-6CDD-C40F-6574-EBDFC0FCF8C0}"/>
              </a:ext>
            </a:extLst>
          </p:cNvPr>
          <p:cNvSpPr txBox="1"/>
          <p:nvPr/>
        </p:nvSpPr>
        <p:spPr>
          <a:xfrm>
            <a:off x="7598680" y="3575350"/>
            <a:ext cx="32292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Number of Ips = 2^(32-25) = 128</a:t>
            </a:r>
          </a:p>
        </p:txBody>
      </p:sp>
      <p:sp>
        <p:nvSpPr>
          <p:cNvPr id="29" name="TextBox 28">
            <a:extLst>
              <a:ext uri="{FF2B5EF4-FFF2-40B4-BE49-F238E27FC236}">
                <a16:creationId xmlns:a16="http://schemas.microsoft.com/office/drawing/2014/main" id="{10B9CD1A-A598-6A47-392D-C5A271FBAF25}"/>
              </a:ext>
            </a:extLst>
          </p:cNvPr>
          <p:cNvSpPr txBox="1"/>
          <p:nvPr/>
        </p:nvSpPr>
        <p:spPr>
          <a:xfrm>
            <a:off x="7598680" y="4053786"/>
            <a:ext cx="45984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Subnet Mask = 25 1s &amp; 7 0’s = 255.255.255.128</a:t>
            </a:r>
          </a:p>
        </p:txBody>
      </p:sp>
      <p:sp>
        <p:nvSpPr>
          <p:cNvPr id="30" name="TextBox 29">
            <a:extLst>
              <a:ext uri="{FF2B5EF4-FFF2-40B4-BE49-F238E27FC236}">
                <a16:creationId xmlns:a16="http://schemas.microsoft.com/office/drawing/2014/main" id="{F6CBB134-56B1-B4DC-9E43-6CB5EAD6CAAE}"/>
              </a:ext>
            </a:extLst>
          </p:cNvPr>
          <p:cNvSpPr txBox="1"/>
          <p:nvPr/>
        </p:nvSpPr>
        <p:spPr>
          <a:xfrm>
            <a:off x="7598680" y="4923735"/>
            <a:ext cx="29047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Broadcast IP = 192.168.1.255</a:t>
            </a:r>
          </a:p>
        </p:txBody>
      </p:sp>
      <p:sp>
        <p:nvSpPr>
          <p:cNvPr id="31" name="TextBox 30">
            <a:extLst>
              <a:ext uri="{FF2B5EF4-FFF2-40B4-BE49-F238E27FC236}">
                <a16:creationId xmlns:a16="http://schemas.microsoft.com/office/drawing/2014/main" id="{A75CDF67-2DDB-72A4-1E8C-53934444CA95}"/>
              </a:ext>
            </a:extLst>
          </p:cNvPr>
          <p:cNvSpPr txBox="1"/>
          <p:nvPr/>
        </p:nvSpPr>
        <p:spPr>
          <a:xfrm>
            <a:off x="7598680" y="4488760"/>
            <a:ext cx="27878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Network IP = 192.168.1.128</a:t>
            </a:r>
          </a:p>
        </p:txBody>
      </p:sp>
    </p:spTree>
    <p:extLst>
      <p:ext uri="{BB962C8B-B14F-4D97-AF65-F5344CB8AC3E}">
        <p14:creationId xmlns:p14="http://schemas.microsoft.com/office/powerpoint/2010/main" val="69699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left)">
                                      <p:cBhvr>
                                        <p:cTn id="7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p:bldP spid="12" grpId="0"/>
      <p:bldP spid="18" grpId="0"/>
      <p:bldP spid="21" grpId="0"/>
      <p:bldP spid="22" grpId="0"/>
      <p:bldP spid="24" grpId="0"/>
      <p:bldP spid="25" grpId="0"/>
      <p:bldP spid="27" grpId="0"/>
      <p:bldP spid="28" grpId="0"/>
      <p:bldP spid="29" grpId="0"/>
      <p:bldP spid="30"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1067</Words>
  <Application>Microsoft Office PowerPoint</Application>
  <PresentationFormat>Widescreen</PresentationFormat>
  <Paragraphs>157</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vt:lpstr>
      <vt:lpstr>Calibri</vt:lpstr>
      <vt:lpstr>Calibri Light</vt:lpstr>
      <vt:lpstr>Clarity City</vt:lpstr>
      <vt:lpstr>inherit</vt:lpstr>
      <vt:lpstr>Times New Roman</vt:lpstr>
      <vt:lpstr>Verdana</vt:lpstr>
      <vt:lpstr>Wingdings</vt:lpstr>
      <vt:lpstr>Office Theme</vt:lpstr>
      <vt:lpstr>Networking</vt:lpstr>
      <vt:lpstr>What is Network ?</vt:lpstr>
      <vt:lpstr>Types of Networks</vt:lpstr>
      <vt:lpstr>Mac Address &amp; IP Address </vt:lpstr>
      <vt:lpstr>IP Address</vt:lpstr>
      <vt:lpstr>Classes of IP Address</vt:lpstr>
      <vt:lpstr>Routing</vt:lpstr>
      <vt:lpstr>Subnetting</vt:lpstr>
      <vt:lpstr>Subnetting</vt:lpstr>
      <vt:lpstr>Subnetting</vt:lpstr>
      <vt:lpstr>Subnetting</vt:lpstr>
      <vt:lpstr>CIDR (Classless Inter-Domain Routing or supernetting)</vt:lpstr>
      <vt:lpstr>IP Address</vt:lpstr>
      <vt:lpstr>Network Services</vt:lpstr>
      <vt:lpstr>NAT</vt:lpstr>
      <vt:lpstr>DHCP</vt:lpstr>
      <vt:lpstr>DNS</vt:lpstr>
      <vt:lpstr>DNS</vt:lpstr>
      <vt:lpstr>DNS</vt:lpstr>
      <vt:lpstr>Ports</vt:lpstr>
      <vt:lpstr>Network Configuration Demo</vt:lpstr>
      <vt:lpstr>Accessing VMs over Putty</vt:lpstr>
      <vt:lpstr>Accessing VMs over Putty</vt:lpstr>
      <vt:lpstr>Accessing VMs over Putty</vt:lpstr>
      <vt:lpstr>Accessing VMs over Putty</vt:lpstr>
      <vt:lpstr>Accessing VMs over Putty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dc:title>
  <dc:creator>phanindra vedula</dc:creator>
  <cp:lastModifiedBy>phanindra vedula</cp:lastModifiedBy>
  <cp:revision>30</cp:revision>
  <dcterms:created xsi:type="dcterms:W3CDTF">2022-07-11T01:49:23Z</dcterms:created>
  <dcterms:modified xsi:type="dcterms:W3CDTF">2022-08-10T15:36:02Z</dcterms:modified>
</cp:coreProperties>
</file>