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97" r:id="rId2"/>
    <p:sldId id="343" r:id="rId3"/>
    <p:sldId id="381" r:id="rId4"/>
    <p:sldId id="498" r:id="rId5"/>
    <p:sldId id="499" r:id="rId6"/>
    <p:sldId id="382" r:id="rId7"/>
    <p:sldId id="500" r:id="rId8"/>
    <p:sldId id="501" r:id="rId9"/>
    <p:sldId id="383" r:id="rId10"/>
    <p:sldId id="346" r:id="rId11"/>
    <p:sldId id="345" r:id="rId12"/>
    <p:sldId id="384" r:id="rId13"/>
    <p:sldId id="385" r:id="rId14"/>
    <p:sldId id="386" r:id="rId15"/>
    <p:sldId id="387" r:id="rId16"/>
    <p:sldId id="409" r:id="rId17"/>
    <p:sldId id="38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0D477-4C96-8C7B-20B5-6D59C6B06D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AC24C-6C49-7355-4A4B-BD6923C2F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9AB94-00AA-644E-53FF-D929AB157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B4C5-3255-4436-84D7-F1DA56905942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3D143-FA40-3389-D6AD-94D1C27F3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2615B-2EB7-9ECE-FA88-96A0E103A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4884-3D17-4389-A6E5-CE4106D59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68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0204F-D407-B99E-111E-7F0AC2E22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FA702D-D21E-86EF-1EC2-0404EFEB4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40568-D99A-8557-764E-FE4C933D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B4C5-3255-4436-84D7-F1DA56905942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6E5CC-9115-9AD8-557B-DCE1723EE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A0E20-5B62-3F55-23EE-21735648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4884-3D17-4389-A6E5-CE4106D59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662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816580-2191-C705-B2E8-290F084ABB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24218-8F0E-3958-882C-5944A7101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EE0CB-E71C-921D-A2E3-C26FFB207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B4C5-3255-4436-84D7-F1DA56905942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27D98-5E31-8160-AF1F-9038C8439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D5092-FD36-2FB5-27A0-74DB51A83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4884-3D17-4389-A6E5-CE4106D59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63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8852-15DC-DDC2-2AB4-16C474A71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94DA2-2097-5340-A954-DBB3E30F4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FC0F5-B4E9-5480-04D3-7E4C2A84E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B4C5-3255-4436-84D7-F1DA56905942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C7219-B68C-E9AE-87EB-72F1475C8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E9A18-EEEB-5049-88AF-AB779DAC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4884-3D17-4389-A6E5-CE4106D59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A2EB1-577E-032E-2555-1849DA6AF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F5649-AEB2-7C90-8CBB-F538A2422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0A769-E87E-4F92-CFBF-9B005A622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B4C5-3255-4436-84D7-F1DA56905942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45D0E-9EDC-1F35-5AAD-A0314C25F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29550-4FC0-D294-8E7A-E73A0BBBD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4884-3D17-4389-A6E5-CE4106D59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0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EB92-E01C-7B89-E1E5-D634D7A8D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B7067-09AE-BE29-4C55-4674F2889C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BD5B00-A7F4-DF4F-9549-D97185D51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402C9-D822-1212-D1D6-00967D5C0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B4C5-3255-4436-84D7-F1DA56905942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A414D-E093-C89C-413B-BBDC324B2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C1F31-12F1-51F6-1678-B4C29CD3B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4884-3D17-4389-A6E5-CE4106D59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363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B48FC-4072-B512-7458-53A2599B8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7378B-B931-6867-5AA2-00306BEAD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46EDB2-2F76-F8E4-7C18-5849B80EA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A2B3A-BF79-1DDA-9651-87B48217C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3E4B2A-BE17-9A01-8DAE-11D68869DC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657B3F-AA78-FBEC-13B5-BD39051E4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B4C5-3255-4436-84D7-F1DA56905942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9812C3-1A9D-5155-40DD-B51BA848F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951F0-399D-B2CE-E52F-0C491E94C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4884-3D17-4389-A6E5-CE4106D59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255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E5320-5640-107B-9A8D-53A058E3E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635C15-B92C-D066-9DEA-8DEC8C6E9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B4C5-3255-4436-84D7-F1DA56905942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00B062-23D9-EFD7-099D-2A070955A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26BEB-8DF1-5021-1817-51120D2FE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4884-3D17-4389-A6E5-CE4106D59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247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0F7F05-F884-8A43-E7A6-3BCA44F49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B4C5-3255-4436-84D7-F1DA56905942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DAAFF3-4ED2-862C-FC16-E04BBF742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64C45-AD35-75E4-9117-8DFE7452A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4884-3D17-4389-A6E5-CE4106D59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46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979EF-2735-8D40-901F-69C454A67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0E46C-66AA-1992-29EA-9B99BC5F4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F6DE4-E91E-D22F-CFEF-6E4D8388A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93B7E-6CBC-B7FF-7D52-164E19FA8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B4C5-3255-4436-84D7-F1DA56905942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15F64-BFB7-AD59-F5D9-8FB967967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3923D9-EAA1-B523-E864-FE685D9F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4884-3D17-4389-A6E5-CE4106D59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558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FE93A-8909-7C12-22B5-D7CE854B1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47C494-6967-8EF2-904B-1CA298363C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A7799D-3F55-94F0-9B43-89CDCD479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32FF8-33EC-F7F6-1249-1C28A058C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B4C5-3255-4436-84D7-F1DA56905942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6011C-B2CF-55CC-71E7-565F201DD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5EBE1-88BB-11ED-0E90-16C8271D0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4884-3D17-4389-A6E5-CE4106D59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732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811767-BAEF-D1A1-159C-7CACE16B4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270F7-3CC4-5621-75FF-66746B65D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74186-B4EE-B31D-EC8F-8F27C6C18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EB4C5-3255-4436-84D7-F1DA56905942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211BC-608C-D688-04A2-1AD50FAF3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8743B-EA3B-BC88-91B5-52A31B5660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D4884-3D17-4389-A6E5-CE4106D59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02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2CBE8-A6D2-02CE-2AAE-47AA8FACD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9810" y="1584959"/>
            <a:ext cx="9086429" cy="1540151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On Premise Deployments</a:t>
            </a:r>
            <a:endParaRPr lang="en-IN" sz="4400" b="1" dirty="0">
              <a:solidFill>
                <a:srgbClr val="002060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DD1939C-91D0-D8A1-05AE-0D3639C55136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azure logo">
            <a:extLst>
              <a:ext uri="{FF2B5EF4-FFF2-40B4-BE49-F238E27FC236}">
                <a16:creationId xmlns:a16="http://schemas.microsoft.com/office/drawing/2014/main" id="{910473B6-874A-7728-6F4D-3547A7FAA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2884AD5-B860-5484-8BDA-2F35C12C1177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923E8E69-C830-1710-9B34-7A660E881A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657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NFS (Network File Share)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1.1-1 IPv4 Classes Ranges | Download Scientific Diagram">
            <a:extLst>
              <a:ext uri="{FF2B5EF4-FFF2-40B4-BE49-F238E27FC236}">
                <a16:creationId xmlns:a16="http://schemas.microsoft.com/office/drawing/2014/main" id="{4B2E232E-C2BB-8FDD-B876-A929DACC17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784B5F-B671-4675-020A-5A22BF0F37B1}"/>
              </a:ext>
            </a:extLst>
          </p:cNvPr>
          <p:cNvSpPr/>
          <p:nvPr/>
        </p:nvSpPr>
        <p:spPr>
          <a:xfrm>
            <a:off x="1805763" y="2504775"/>
            <a:ext cx="2166472" cy="1428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FEBF85-CBEF-B70C-DB3F-65A77F3A5E04}"/>
              </a:ext>
            </a:extLst>
          </p:cNvPr>
          <p:cNvSpPr txBox="1"/>
          <p:nvPr/>
        </p:nvSpPr>
        <p:spPr>
          <a:xfrm>
            <a:off x="1805763" y="2483223"/>
            <a:ext cx="1213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NFS-Server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6CA67F-02A9-3BAA-30A1-D737DDB49B44}"/>
              </a:ext>
            </a:extLst>
          </p:cNvPr>
          <p:cNvSpPr txBox="1"/>
          <p:nvPr/>
        </p:nvSpPr>
        <p:spPr>
          <a:xfrm>
            <a:off x="8055356" y="1580284"/>
            <a:ext cx="1153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NFS-Client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316" name="Picture 4" descr="Monitoring for next-generation government IT">
            <a:extLst>
              <a:ext uri="{FF2B5EF4-FFF2-40B4-BE49-F238E27FC236}">
                <a16:creationId xmlns:a16="http://schemas.microsoft.com/office/drawing/2014/main" id="{10B186FA-6E69-BDA4-0FE0-184CDC6CD4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6" t="11828" r="19972" b="15589"/>
          <a:stretch/>
        </p:blipFill>
        <p:spPr bwMode="auto">
          <a:xfrm>
            <a:off x="2149142" y="2965602"/>
            <a:ext cx="685602" cy="81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CD003B6-B332-926E-204A-687AA729EBAC}"/>
              </a:ext>
            </a:extLst>
          </p:cNvPr>
          <p:cNvSpPr txBox="1"/>
          <p:nvPr/>
        </p:nvSpPr>
        <p:spPr>
          <a:xfrm>
            <a:off x="2834744" y="3349382"/>
            <a:ext cx="1082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nfsShare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9A51E4-CFF7-B949-F47A-A077DFDC9F0E}"/>
              </a:ext>
            </a:extLst>
          </p:cNvPr>
          <p:cNvSpPr/>
          <p:nvPr/>
        </p:nvSpPr>
        <p:spPr>
          <a:xfrm>
            <a:off x="8020241" y="1492863"/>
            <a:ext cx="2166472" cy="1428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DADC7B-07D2-A0EC-4613-C4CC27B6FA21}"/>
              </a:ext>
            </a:extLst>
          </p:cNvPr>
          <p:cNvSpPr txBox="1"/>
          <p:nvPr/>
        </p:nvSpPr>
        <p:spPr>
          <a:xfrm>
            <a:off x="8491728" y="2450528"/>
            <a:ext cx="1327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/nfsClient01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44FE02-1182-9BA6-DC9C-71378E143ABF}"/>
              </a:ext>
            </a:extLst>
          </p:cNvPr>
          <p:cNvSpPr txBox="1"/>
          <p:nvPr/>
        </p:nvSpPr>
        <p:spPr>
          <a:xfrm>
            <a:off x="8055356" y="3847230"/>
            <a:ext cx="1153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NFS-Client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2320F9-C475-6BCC-13AF-9CD2D508480E}"/>
              </a:ext>
            </a:extLst>
          </p:cNvPr>
          <p:cNvSpPr/>
          <p:nvPr/>
        </p:nvSpPr>
        <p:spPr>
          <a:xfrm>
            <a:off x="8020241" y="3759809"/>
            <a:ext cx="2166472" cy="1428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45FDCC-209B-E8B2-8C1B-341AAE3EF9E8}"/>
              </a:ext>
            </a:extLst>
          </p:cNvPr>
          <p:cNvSpPr txBox="1"/>
          <p:nvPr/>
        </p:nvSpPr>
        <p:spPr>
          <a:xfrm>
            <a:off x="8491728" y="4717474"/>
            <a:ext cx="1327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/nfsClient02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F4D2C69B-FB86-7DC0-F38B-800537880E2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72235" y="2630113"/>
            <a:ext cx="4519494" cy="8896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47359A1-2D46-E3C4-EA8D-2B13D8AB2EF5}"/>
              </a:ext>
            </a:extLst>
          </p:cNvPr>
          <p:cNvCxnSpPr>
            <a:stCxn id="23" idx="1"/>
          </p:cNvCxnSpPr>
          <p:nvPr/>
        </p:nvCxnSpPr>
        <p:spPr>
          <a:xfrm rot="10800000">
            <a:off x="3972268" y="3718714"/>
            <a:ext cx="4519461" cy="11834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49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2" grpId="0"/>
      <p:bldP spid="15" grpId="0"/>
      <p:bldP spid="21" grpId="0" animBg="1"/>
      <p:bldP spid="17" grpId="0"/>
      <p:bldP spid="20" grpId="0"/>
      <p:bldP spid="22" grpId="0" animBg="1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NFS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1.1-1 IPv4 Classes Ranges | Download Scientific Diagram">
            <a:extLst>
              <a:ext uri="{FF2B5EF4-FFF2-40B4-BE49-F238E27FC236}">
                <a16:creationId xmlns:a16="http://schemas.microsoft.com/office/drawing/2014/main" id="{4B2E232E-C2BB-8FDD-B876-A929DACC17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784B5F-B671-4675-020A-5A22BF0F37B1}"/>
              </a:ext>
            </a:extLst>
          </p:cNvPr>
          <p:cNvSpPr/>
          <p:nvPr/>
        </p:nvSpPr>
        <p:spPr>
          <a:xfrm>
            <a:off x="699977" y="1143807"/>
            <a:ext cx="2111970" cy="1428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FEBF85-CBEF-B70C-DB3F-65A77F3A5E04}"/>
              </a:ext>
            </a:extLst>
          </p:cNvPr>
          <p:cNvSpPr txBox="1"/>
          <p:nvPr/>
        </p:nvSpPr>
        <p:spPr>
          <a:xfrm>
            <a:off x="699977" y="1122255"/>
            <a:ext cx="1213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NFS-Server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6CA67F-02A9-3BAA-30A1-D737DDB49B44}"/>
              </a:ext>
            </a:extLst>
          </p:cNvPr>
          <p:cNvSpPr txBox="1"/>
          <p:nvPr/>
        </p:nvSpPr>
        <p:spPr>
          <a:xfrm>
            <a:off x="6949570" y="1114265"/>
            <a:ext cx="1153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NFS-Client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316" name="Picture 4" descr="Monitoring for next-generation government IT">
            <a:extLst>
              <a:ext uri="{FF2B5EF4-FFF2-40B4-BE49-F238E27FC236}">
                <a16:creationId xmlns:a16="http://schemas.microsoft.com/office/drawing/2014/main" id="{10B186FA-6E69-BDA4-0FE0-184CDC6CD4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6" t="11828" r="19972" b="15589"/>
          <a:stretch/>
        </p:blipFill>
        <p:spPr bwMode="auto">
          <a:xfrm>
            <a:off x="1043356" y="1604634"/>
            <a:ext cx="685602" cy="81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CD003B6-B332-926E-204A-687AA729EBAC}"/>
              </a:ext>
            </a:extLst>
          </p:cNvPr>
          <p:cNvSpPr txBox="1"/>
          <p:nvPr/>
        </p:nvSpPr>
        <p:spPr>
          <a:xfrm>
            <a:off x="1728958" y="1988414"/>
            <a:ext cx="1082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nfs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Share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9A51E4-CFF7-B949-F47A-A077DFDC9F0E}"/>
              </a:ext>
            </a:extLst>
          </p:cNvPr>
          <p:cNvSpPr/>
          <p:nvPr/>
        </p:nvSpPr>
        <p:spPr>
          <a:xfrm>
            <a:off x="6914455" y="1026844"/>
            <a:ext cx="2166472" cy="1428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DADC7B-07D2-A0EC-4613-C4CC27B6FA21}"/>
              </a:ext>
            </a:extLst>
          </p:cNvPr>
          <p:cNvSpPr txBox="1"/>
          <p:nvPr/>
        </p:nvSpPr>
        <p:spPr>
          <a:xfrm>
            <a:off x="7385942" y="1984509"/>
            <a:ext cx="1093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nfsClient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959F0F-4108-3D73-BB24-A1F2D2AA1890}"/>
              </a:ext>
            </a:extLst>
          </p:cNvPr>
          <p:cNvCxnSpPr>
            <a:cxnSpLocks/>
            <a:stCxn id="17" idx="1"/>
            <a:endCxn id="15" idx="3"/>
          </p:cNvCxnSpPr>
          <p:nvPr/>
        </p:nvCxnSpPr>
        <p:spPr>
          <a:xfrm flipH="1">
            <a:off x="2811947" y="2169175"/>
            <a:ext cx="4573995" cy="3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6AAEB93-1194-ACD0-BD1F-62B5117757F0}"/>
              </a:ext>
            </a:extLst>
          </p:cNvPr>
          <p:cNvSpPr txBox="1"/>
          <p:nvPr/>
        </p:nvSpPr>
        <p:spPr>
          <a:xfrm>
            <a:off x="598126" y="2839246"/>
            <a:ext cx="582393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yum install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nfs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-utils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systemctl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start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nfs-server.service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mkdir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/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nfs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Share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chown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-R nobody: /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nfsShare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777 /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nfs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Share/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the following entry to /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/exports-  /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nfs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Share    &lt;client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Address&gt;(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rw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systemctl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restart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nfs-utils.service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exportfs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–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arv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showmount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-e &lt;IP Address of Server&gt;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firewall-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cmd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--permanent --add-service=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nfs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firewall-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cmd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--permanent --add-service=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rpc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-bind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firewall-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cmd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--permanent --add-service=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mountd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firewall-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cmd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--reload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3D65A5-586C-8518-E8EC-57AB857DE8D3}"/>
              </a:ext>
            </a:extLst>
          </p:cNvPr>
          <p:cNvSpPr txBox="1"/>
          <p:nvPr/>
        </p:nvSpPr>
        <p:spPr>
          <a:xfrm>
            <a:off x="6914455" y="2670087"/>
            <a:ext cx="618723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yum install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nfs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-utils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mkdir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/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nfsClient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mount -t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nfs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&lt;IP Address of Server&gt;:/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nfsServer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 /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nfsClient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298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2" grpId="0"/>
      <p:bldP spid="15" grpId="0"/>
      <p:bldP spid="21" grpId="0" animBg="1"/>
      <p:bldP spid="17" grpId="0"/>
      <p:bldP spid="25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On Premise Application Deployment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What is an Application Server? | ServerWatch">
            <a:extLst>
              <a:ext uri="{FF2B5EF4-FFF2-40B4-BE49-F238E27FC236}">
                <a16:creationId xmlns:a16="http://schemas.microsoft.com/office/drawing/2014/main" id="{F6247843-2C01-8237-DF11-C74AE2E971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59"/>
          <a:stretch/>
        </p:blipFill>
        <p:spPr bwMode="auto">
          <a:xfrm>
            <a:off x="1219200" y="983502"/>
            <a:ext cx="9753600" cy="307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 descr="Three-tier architecture overview - AWS Serverless Multi-Tier Architectures  with Amazon API Gateway and AWS Lambda">
            <a:extLst>
              <a:ext uri="{FF2B5EF4-FFF2-40B4-BE49-F238E27FC236}">
                <a16:creationId xmlns:a16="http://schemas.microsoft.com/office/drawing/2014/main" id="{859EFDE4-ADD0-E75E-37D1-51A582B2F7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7" t="8173" r="7363" b="18639"/>
          <a:stretch/>
        </p:blipFill>
        <p:spPr bwMode="auto">
          <a:xfrm>
            <a:off x="3777343" y="4264862"/>
            <a:ext cx="4637314" cy="162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215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On Premise Application Deployment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F0FAA03-9901-3B2D-E2C8-BDDEF69500BD}"/>
              </a:ext>
            </a:extLst>
          </p:cNvPr>
          <p:cNvSpPr/>
          <p:nvPr/>
        </p:nvSpPr>
        <p:spPr>
          <a:xfrm>
            <a:off x="6160048" y="1789316"/>
            <a:ext cx="2588776" cy="1428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177532-F740-6ED2-B259-CF29D4912B56}"/>
              </a:ext>
            </a:extLst>
          </p:cNvPr>
          <p:cNvSpPr txBox="1"/>
          <p:nvPr/>
        </p:nvSpPr>
        <p:spPr>
          <a:xfrm>
            <a:off x="6160048" y="1767764"/>
            <a:ext cx="134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App1-Server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Application Server Icons PNG - Free PNG and Icons Downloads">
            <a:extLst>
              <a:ext uri="{FF2B5EF4-FFF2-40B4-BE49-F238E27FC236}">
                <a16:creationId xmlns:a16="http://schemas.microsoft.com/office/drawing/2014/main" id="{3D1EEEBD-A35C-B30F-34E5-A84D86566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541" y="2161441"/>
            <a:ext cx="767743" cy="94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822ABE-21E4-6B6A-1BD7-BFCF58B98BB5}"/>
              </a:ext>
            </a:extLst>
          </p:cNvPr>
          <p:cNvSpPr txBox="1"/>
          <p:nvPr/>
        </p:nvSpPr>
        <p:spPr>
          <a:xfrm>
            <a:off x="7243284" y="2319118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App1 Running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2D44A7-2523-2F85-1251-12E6FAE8450C}"/>
              </a:ext>
            </a:extLst>
          </p:cNvPr>
          <p:cNvSpPr/>
          <p:nvPr/>
        </p:nvSpPr>
        <p:spPr>
          <a:xfrm>
            <a:off x="6160048" y="3870788"/>
            <a:ext cx="2588776" cy="1428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682AD3-E077-A54C-5197-E31614868C18}"/>
              </a:ext>
            </a:extLst>
          </p:cNvPr>
          <p:cNvSpPr txBox="1"/>
          <p:nvPr/>
        </p:nvSpPr>
        <p:spPr>
          <a:xfrm>
            <a:off x="6160048" y="3849236"/>
            <a:ext cx="134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App2-Server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2" descr="Application Server Icons PNG - Free PNG and Icons Downloads">
            <a:extLst>
              <a:ext uri="{FF2B5EF4-FFF2-40B4-BE49-F238E27FC236}">
                <a16:creationId xmlns:a16="http://schemas.microsoft.com/office/drawing/2014/main" id="{02EC2371-57E1-2034-9165-7FE744830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541" y="4242913"/>
            <a:ext cx="767743" cy="94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08A9F42-B552-887E-B856-21A0A4ED8A6D}"/>
              </a:ext>
            </a:extLst>
          </p:cNvPr>
          <p:cNvSpPr txBox="1"/>
          <p:nvPr/>
        </p:nvSpPr>
        <p:spPr>
          <a:xfrm>
            <a:off x="7243284" y="4400590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App2 Running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F46691-72C0-63E2-8813-910BCD734448}"/>
              </a:ext>
            </a:extLst>
          </p:cNvPr>
          <p:cNvSpPr/>
          <p:nvPr/>
        </p:nvSpPr>
        <p:spPr>
          <a:xfrm>
            <a:off x="2172116" y="2703497"/>
            <a:ext cx="2588776" cy="1428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4CDC8A-22D9-99A0-7BA1-1DFBD9DD0915}"/>
              </a:ext>
            </a:extLst>
          </p:cNvPr>
          <p:cNvSpPr txBox="1"/>
          <p:nvPr/>
        </p:nvSpPr>
        <p:spPr>
          <a:xfrm>
            <a:off x="2172116" y="2681945"/>
            <a:ext cx="1272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Server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CB82AE-2D5D-6CF4-098A-AAB85652D20D}"/>
              </a:ext>
            </a:extLst>
          </p:cNvPr>
          <p:cNvSpPr txBox="1"/>
          <p:nvPr/>
        </p:nvSpPr>
        <p:spPr>
          <a:xfrm>
            <a:off x="3255352" y="3233299"/>
            <a:ext cx="1272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Server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Running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5B12E5-EFBB-A3A3-5343-377FE0C05A34}"/>
              </a:ext>
            </a:extLst>
          </p:cNvPr>
          <p:cNvSpPr/>
          <p:nvPr/>
        </p:nvSpPr>
        <p:spPr>
          <a:xfrm>
            <a:off x="9369181" y="2813976"/>
            <a:ext cx="2588776" cy="1428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09E469-B167-7F67-993E-9447EC37DCFE}"/>
              </a:ext>
            </a:extLst>
          </p:cNvPr>
          <p:cNvSpPr txBox="1"/>
          <p:nvPr/>
        </p:nvSpPr>
        <p:spPr>
          <a:xfrm>
            <a:off x="9369181" y="2792424"/>
            <a:ext cx="1123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DB-Server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009A4D-090C-8D09-6F1E-09CBA64FF3CF}"/>
              </a:ext>
            </a:extLst>
          </p:cNvPr>
          <p:cNvSpPr txBox="1"/>
          <p:nvPr/>
        </p:nvSpPr>
        <p:spPr>
          <a:xfrm>
            <a:off x="10452417" y="3343778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DB Running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2" name="Picture 4" descr="Download - Database Server Icon Transparent PNG - 971x1194 - Free Download  on NicePNG">
            <a:extLst>
              <a:ext uri="{FF2B5EF4-FFF2-40B4-BE49-F238E27FC236}">
                <a16:creationId xmlns:a16="http://schemas.microsoft.com/office/drawing/2014/main" id="{8A2CD672-7065-FEBC-AA81-14D4F076A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8717" y="3188676"/>
            <a:ext cx="704823" cy="89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Web server vector icon | Free SVG">
            <a:extLst>
              <a:ext uri="{FF2B5EF4-FFF2-40B4-BE49-F238E27FC236}">
                <a16:creationId xmlns:a16="http://schemas.microsoft.com/office/drawing/2014/main" id="{4F2D40F9-49FA-3116-B1F8-DDAEB3D52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583" y="3061943"/>
            <a:ext cx="944769" cy="94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F76D902A-7C13-C1B8-0FBA-8909171C5A65}"/>
              </a:ext>
            </a:extLst>
          </p:cNvPr>
          <p:cNvCxnSpPr>
            <a:stCxn id="18" idx="3"/>
            <a:endCxn id="9" idx="1"/>
          </p:cNvCxnSpPr>
          <p:nvPr/>
        </p:nvCxnSpPr>
        <p:spPr>
          <a:xfrm flipV="1">
            <a:off x="4760892" y="2503785"/>
            <a:ext cx="1399156" cy="9141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Client, computer, customer, laptop, user icon - Download on Iconfinder">
            <a:extLst>
              <a:ext uri="{FF2B5EF4-FFF2-40B4-BE49-F238E27FC236}">
                <a16:creationId xmlns:a16="http://schemas.microsoft.com/office/drawing/2014/main" id="{B988429A-F681-9F6B-39D5-8914BC5D7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26" y="2774122"/>
            <a:ext cx="1272529" cy="1272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450C849-6400-5CD9-C2A3-69D96F879367}"/>
              </a:ext>
            </a:extLst>
          </p:cNvPr>
          <p:cNvCxnSpPr>
            <a:stCxn id="18" idx="3"/>
            <a:endCxn id="14" idx="1"/>
          </p:cNvCxnSpPr>
          <p:nvPr/>
        </p:nvCxnSpPr>
        <p:spPr>
          <a:xfrm>
            <a:off x="4760892" y="3417966"/>
            <a:ext cx="1399156" cy="11672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1EBB736-F04D-B989-328B-BB81ADE45283}"/>
              </a:ext>
            </a:extLst>
          </p:cNvPr>
          <p:cNvCxnSpPr>
            <a:stCxn id="3" idx="3"/>
            <a:endCxn id="22" idx="0"/>
          </p:cNvCxnSpPr>
          <p:nvPr/>
        </p:nvCxnSpPr>
        <p:spPr>
          <a:xfrm>
            <a:off x="8748824" y="2503784"/>
            <a:ext cx="1914745" cy="3101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F445A41D-A88A-8692-5BF1-431A604E3D47}"/>
              </a:ext>
            </a:extLst>
          </p:cNvPr>
          <p:cNvCxnSpPr>
            <a:stCxn id="14" idx="3"/>
            <a:endCxn id="22" idx="2"/>
          </p:cNvCxnSpPr>
          <p:nvPr/>
        </p:nvCxnSpPr>
        <p:spPr>
          <a:xfrm flipV="1">
            <a:off x="8748824" y="4242913"/>
            <a:ext cx="1914745" cy="3423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8A58F51B-8169-65DA-D34C-CCB77119C4E6}"/>
              </a:ext>
            </a:extLst>
          </p:cNvPr>
          <p:cNvCxnSpPr/>
          <p:nvPr/>
        </p:nvCxnSpPr>
        <p:spPr>
          <a:xfrm flipV="1">
            <a:off x="1412355" y="3188676"/>
            <a:ext cx="759761" cy="3397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33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3" grpId="0"/>
      <p:bldP spid="14" grpId="0" animBg="1"/>
      <p:bldP spid="15" grpId="0"/>
      <p:bldP spid="17" grpId="0"/>
      <p:bldP spid="18" grpId="0" animBg="1"/>
      <p:bldP spid="19" grpId="0"/>
      <p:bldP spid="21" grpId="0"/>
      <p:bldP spid="22" grpId="0" animBg="1"/>
      <p:bldP spid="23" grpId="0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On Premise Application Deployment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F0FAA03-9901-3B2D-E2C8-BDDEF69500BD}"/>
              </a:ext>
            </a:extLst>
          </p:cNvPr>
          <p:cNvSpPr/>
          <p:nvPr/>
        </p:nvSpPr>
        <p:spPr>
          <a:xfrm>
            <a:off x="6160048" y="1789316"/>
            <a:ext cx="2588776" cy="1428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177532-F740-6ED2-B259-CF29D4912B56}"/>
              </a:ext>
            </a:extLst>
          </p:cNvPr>
          <p:cNvSpPr txBox="1"/>
          <p:nvPr/>
        </p:nvSpPr>
        <p:spPr>
          <a:xfrm>
            <a:off x="6160048" y="1767764"/>
            <a:ext cx="134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App1-Server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Application Server Icons PNG - Free PNG and Icons Downloads">
            <a:extLst>
              <a:ext uri="{FF2B5EF4-FFF2-40B4-BE49-F238E27FC236}">
                <a16:creationId xmlns:a16="http://schemas.microsoft.com/office/drawing/2014/main" id="{3D1EEEBD-A35C-B30F-34E5-A84D86566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541" y="2161441"/>
            <a:ext cx="767743" cy="94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822ABE-21E4-6B6A-1BD7-BFCF58B98BB5}"/>
              </a:ext>
            </a:extLst>
          </p:cNvPr>
          <p:cNvSpPr txBox="1"/>
          <p:nvPr/>
        </p:nvSpPr>
        <p:spPr>
          <a:xfrm>
            <a:off x="7243284" y="2319118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App1 Running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2D44A7-2523-2F85-1251-12E6FAE8450C}"/>
              </a:ext>
            </a:extLst>
          </p:cNvPr>
          <p:cNvSpPr/>
          <p:nvPr/>
        </p:nvSpPr>
        <p:spPr>
          <a:xfrm>
            <a:off x="6160048" y="3870788"/>
            <a:ext cx="2588776" cy="1428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682AD3-E077-A54C-5197-E31614868C18}"/>
              </a:ext>
            </a:extLst>
          </p:cNvPr>
          <p:cNvSpPr txBox="1"/>
          <p:nvPr/>
        </p:nvSpPr>
        <p:spPr>
          <a:xfrm>
            <a:off x="6160048" y="3849236"/>
            <a:ext cx="134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App2-Server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2" descr="Application Server Icons PNG - Free PNG and Icons Downloads">
            <a:extLst>
              <a:ext uri="{FF2B5EF4-FFF2-40B4-BE49-F238E27FC236}">
                <a16:creationId xmlns:a16="http://schemas.microsoft.com/office/drawing/2014/main" id="{02EC2371-57E1-2034-9165-7FE744830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541" y="4242913"/>
            <a:ext cx="767743" cy="94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08A9F42-B552-887E-B856-21A0A4ED8A6D}"/>
              </a:ext>
            </a:extLst>
          </p:cNvPr>
          <p:cNvSpPr txBox="1"/>
          <p:nvPr/>
        </p:nvSpPr>
        <p:spPr>
          <a:xfrm>
            <a:off x="7243284" y="4400590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App2 Running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F46691-72C0-63E2-8813-910BCD734448}"/>
              </a:ext>
            </a:extLst>
          </p:cNvPr>
          <p:cNvSpPr/>
          <p:nvPr/>
        </p:nvSpPr>
        <p:spPr>
          <a:xfrm>
            <a:off x="2065732" y="3870788"/>
            <a:ext cx="2588776" cy="1428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4CDC8A-22D9-99A0-7BA1-1DFBD9DD0915}"/>
              </a:ext>
            </a:extLst>
          </p:cNvPr>
          <p:cNvSpPr txBox="1"/>
          <p:nvPr/>
        </p:nvSpPr>
        <p:spPr>
          <a:xfrm>
            <a:off x="2065732" y="3849236"/>
            <a:ext cx="1272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Server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CB82AE-2D5D-6CF4-098A-AAB85652D20D}"/>
              </a:ext>
            </a:extLst>
          </p:cNvPr>
          <p:cNvSpPr txBox="1"/>
          <p:nvPr/>
        </p:nvSpPr>
        <p:spPr>
          <a:xfrm>
            <a:off x="3148968" y="4400590"/>
            <a:ext cx="1272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Server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Running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5B12E5-EFBB-A3A3-5343-377FE0C05A34}"/>
              </a:ext>
            </a:extLst>
          </p:cNvPr>
          <p:cNvSpPr/>
          <p:nvPr/>
        </p:nvSpPr>
        <p:spPr>
          <a:xfrm>
            <a:off x="9369181" y="1789316"/>
            <a:ext cx="2588776" cy="1428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09E469-B167-7F67-993E-9447EC37DCFE}"/>
              </a:ext>
            </a:extLst>
          </p:cNvPr>
          <p:cNvSpPr txBox="1"/>
          <p:nvPr/>
        </p:nvSpPr>
        <p:spPr>
          <a:xfrm>
            <a:off x="9369181" y="1767764"/>
            <a:ext cx="1123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DB-Server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009A4D-090C-8D09-6F1E-09CBA64FF3CF}"/>
              </a:ext>
            </a:extLst>
          </p:cNvPr>
          <p:cNvSpPr txBox="1"/>
          <p:nvPr/>
        </p:nvSpPr>
        <p:spPr>
          <a:xfrm>
            <a:off x="10452417" y="2319118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DB Running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2" name="Picture 4" descr="Download - Database Server Icon Transparent PNG - 971x1194 - Free Download  on NicePNG">
            <a:extLst>
              <a:ext uri="{FF2B5EF4-FFF2-40B4-BE49-F238E27FC236}">
                <a16:creationId xmlns:a16="http://schemas.microsoft.com/office/drawing/2014/main" id="{8A2CD672-7065-FEBC-AA81-14D4F076A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8717" y="2164016"/>
            <a:ext cx="704823" cy="89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Web server vector icon | Free SVG">
            <a:extLst>
              <a:ext uri="{FF2B5EF4-FFF2-40B4-BE49-F238E27FC236}">
                <a16:creationId xmlns:a16="http://schemas.microsoft.com/office/drawing/2014/main" id="{4F2D40F9-49FA-3116-B1F8-DDAEB3D52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199" y="4229234"/>
            <a:ext cx="944769" cy="94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F76D902A-7C13-C1B8-0FBA-8909171C5A65}"/>
              </a:ext>
            </a:extLst>
          </p:cNvPr>
          <p:cNvCxnSpPr>
            <a:stCxn id="18" idx="3"/>
            <a:endCxn id="9" idx="1"/>
          </p:cNvCxnSpPr>
          <p:nvPr/>
        </p:nvCxnSpPr>
        <p:spPr>
          <a:xfrm flipV="1">
            <a:off x="4654508" y="2503785"/>
            <a:ext cx="1505540" cy="20814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Client, computer, customer, laptop, user icon - Download on Iconfinder">
            <a:extLst>
              <a:ext uri="{FF2B5EF4-FFF2-40B4-BE49-F238E27FC236}">
                <a16:creationId xmlns:a16="http://schemas.microsoft.com/office/drawing/2014/main" id="{B988429A-F681-9F6B-39D5-8914BC5D7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2" y="3941413"/>
            <a:ext cx="1272529" cy="1272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450C849-6400-5CD9-C2A3-69D96F879367}"/>
              </a:ext>
            </a:extLst>
          </p:cNvPr>
          <p:cNvCxnSpPr>
            <a:stCxn id="18" idx="3"/>
            <a:endCxn id="14" idx="1"/>
          </p:cNvCxnSpPr>
          <p:nvPr/>
        </p:nvCxnSpPr>
        <p:spPr>
          <a:xfrm>
            <a:off x="4654508" y="4585257"/>
            <a:ext cx="150554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1EBB736-F04D-B989-328B-BB81ADE45283}"/>
              </a:ext>
            </a:extLst>
          </p:cNvPr>
          <p:cNvCxnSpPr>
            <a:cxnSpLocks/>
            <a:stCxn id="3" idx="3"/>
            <a:endCxn id="22" idx="0"/>
          </p:cNvCxnSpPr>
          <p:nvPr/>
        </p:nvCxnSpPr>
        <p:spPr>
          <a:xfrm flipV="1">
            <a:off x="8748824" y="1789316"/>
            <a:ext cx="1914745" cy="714468"/>
          </a:xfrm>
          <a:prstGeom prst="bentConnector4">
            <a:avLst>
              <a:gd name="adj1" fmla="val 16199"/>
              <a:gd name="adj2" fmla="val 1319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F445A41D-A88A-8692-5BF1-431A604E3D47}"/>
              </a:ext>
            </a:extLst>
          </p:cNvPr>
          <p:cNvCxnSpPr>
            <a:stCxn id="14" idx="3"/>
            <a:endCxn id="22" idx="2"/>
          </p:cNvCxnSpPr>
          <p:nvPr/>
        </p:nvCxnSpPr>
        <p:spPr>
          <a:xfrm flipV="1">
            <a:off x="8748824" y="3218253"/>
            <a:ext cx="1914745" cy="13670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8A58F51B-8169-65DA-D34C-CCB77119C4E6}"/>
              </a:ext>
            </a:extLst>
          </p:cNvPr>
          <p:cNvCxnSpPr/>
          <p:nvPr/>
        </p:nvCxnSpPr>
        <p:spPr>
          <a:xfrm flipV="1">
            <a:off x="1305971" y="4355967"/>
            <a:ext cx="759761" cy="3397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ED2837C-3E5E-61F8-5563-7E182397CA6E}"/>
              </a:ext>
            </a:extLst>
          </p:cNvPr>
          <p:cNvSpPr/>
          <p:nvPr/>
        </p:nvSpPr>
        <p:spPr>
          <a:xfrm>
            <a:off x="5506720" y="1265531"/>
            <a:ext cx="6583680" cy="218186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21A900B-DDBA-D458-D9F9-F9FC1A329EDF}"/>
              </a:ext>
            </a:extLst>
          </p:cNvPr>
          <p:cNvSpPr/>
          <p:nvPr/>
        </p:nvSpPr>
        <p:spPr>
          <a:xfrm>
            <a:off x="1828800" y="3742038"/>
            <a:ext cx="7437120" cy="218186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AF5C07-2E92-36E8-BFE5-AF40AE72BBA3}"/>
              </a:ext>
            </a:extLst>
          </p:cNvPr>
          <p:cNvSpPr txBox="1"/>
          <p:nvPr/>
        </p:nvSpPr>
        <p:spPr>
          <a:xfrm>
            <a:off x="5599049" y="1350279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VM1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566067-A6B0-4901-5E62-269F7BCC9247}"/>
              </a:ext>
            </a:extLst>
          </p:cNvPr>
          <p:cNvSpPr txBox="1"/>
          <p:nvPr/>
        </p:nvSpPr>
        <p:spPr>
          <a:xfrm>
            <a:off x="2046282" y="547451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VM2</a:t>
            </a:r>
          </a:p>
        </p:txBody>
      </p:sp>
    </p:spTree>
    <p:extLst>
      <p:ext uri="{BB962C8B-B14F-4D97-AF65-F5344CB8AC3E}">
        <p14:creationId xmlns:p14="http://schemas.microsoft.com/office/powerpoint/2010/main" val="2157056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On Premise Application Deployment</a:t>
            </a:r>
          </a:p>
        </p:txBody>
      </p: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3682AD3-E077-A54C-5197-E31614868C18}"/>
              </a:ext>
            </a:extLst>
          </p:cNvPr>
          <p:cNvSpPr txBox="1"/>
          <p:nvPr/>
        </p:nvSpPr>
        <p:spPr>
          <a:xfrm>
            <a:off x="303678" y="1104041"/>
            <a:ext cx="1370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App1-Server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5980AD-C84D-2831-B56C-827A96FA7FD7}"/>
              </a:ext>
            </a:extLst>
          </p:cNvPr>
          <p:cNvSpPr txBox="1"/>
          <p:nvPr/>
        </p:nvSpPr>
        <p:spPr>
          <a:xfrm>
            <a:off x="394112" y="1647606"/>
            <a:ext cx="5219442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yum install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mariadb-devel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gcc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redhat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-rpm-config python3-devel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mkdir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/app1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touch main.py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pip3 install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virtualenv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virtualenv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app1env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 app1env/bin/activate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pip3 install flask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gunicorn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flask_mysqldb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touch wsgi.py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dirty="0" err="1">
                <a:solidFill>
                  <a:prstClr val="black"/>
                </a:solidFill>
                <a:latin typeface="Calibri" panose="020F0502020204030204"/>
              </a:rPr>
              <a:t>Chmod</a:t>
            </a:r>
            <a:r>
              <a:rPr lang="en-IN" sz="1400" dirty="0">
                <a:solidFill>
                  <a:prstClr val="black"/>
                </a:solidFill>
                <a:latin typeface="Calibri" panose="020F0502020204030204"/>
              </a:rPr>
              <a:t> 750 wsgi.py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Chmod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750 main.py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Exit from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virtualenv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deactivate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touch </a:t>
            </a:r>
            <a:r>
              <a:rPr kumimoji="0" lang="nb-NO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/etc/systemd/system/app1.service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setenforce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 app2 restart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firewall-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--zone=public --add-port=&lt;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flask_port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&gt;/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tcp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--permanent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FBB5B1-45CB-7602-A468-60F6AD06F5D0}"/>
              </a:ext>
            </a:extLst>
          </p:cNvPr>
          <p:cNvSpPr txBox="1"/>
          <p:nvPr/>
        </p:nvSpPr>
        <p:spPr>
          <a:xfrm>
            <a:off x="7364679" y="1565704"/>
            <a:ext cx="971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Reference-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280679-101C-8672-221D-5DD8D673BE53}"/>
              </a:ext>
            </a:extLst>
          </p:cNvPr>
          <p:cNvSpPr txBox="1"/>
          <p:nvPr/>
        </p:nvSpPr>
        <p:spPr>
          <a:xfrm>
            <a:off x="7364679" y="1935036"/>
            <a:ext cx="390339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https://www.digitalocean.com/community/tutorials/how-to-serve-flask-applications-with-gunicorn-and-nginx-on-centos-7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2C89C19-E877-D3E0-C461-89B86404C014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E2AA18E-D402-E8F7-F74C-BA575AA175A2}"/>
              </a:ext>
            </a:extLst>
          </p:cNvPr>
          <p:cNvSpPr txBox="1"/>
          <p:nvPr/>
        </p:nvSpPr>
        <p:spPr>
          <a:xfrm>
            <a:off x="6381985" y="5403262"/>
            <a:ext cx="68934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 clone https://github.com/phanindravedula/On-Premise-Deployment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DA5866-6C5E-972E-C158-20FB072AF8C5}"/>
              </a:ext>
            </a:extLst>
          </p:cNvPr>
          <p:cNvSpPr txBox="1"/>
          <p:nvPr/>
        </p:nvSpPr>
        <p:spPr>
          <a:xfrm>
            <a:off x="7364679" y="3828188"/>
            <a:ext cx="390339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https://access.redhat.com/documentation/en-us/red_hat_enterprise_linux/8/html/using_selinux/writing-a-custom-selinux-policy_using-selinux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34FD2E-BDB6-3ECE-CAFA-4B5DACFE551B}"/>
              </a:ext>
            </a:extLst>
          </p:cNvPr>
          <p:cNvSpPr txBox="1"/>
          <p:nvPr/>
        </p:nvSpPr>
        <p:spPr>
          <a:xfrm>
            <a:off x="7364679" y="3401707"/>
            <a:ext cx="2464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SeLinux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Custom Policy Creation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B507A-E180-32FB-3C09-E078C336EC40}"/>
              </a:ext>
            </a:extLst>
          </p:cNvPr>
          <p:cNvSpPr txBox="1"/>
          <p:nvPr/>
        </p:nvSpPr>
        <p:spPr>
          <a:xfrm>
            <a:off x="6381985" y="5060216"/>
            <a:ext cx="12048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yum install git</a:t>
            </a:r>
          </a:p>
        </p:txBody>
      </p:sp>
    </p:spTree>
    <p:extLst>
      <p:ext uri="{BB962C8B-B14F-4D97-AF65-F5344CB8AC3E}">
        <p14:creationId xmlns:p14="http://schemas.microsoft.com/office/powerpoint/2010/main" val="157823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On Premise Application Deployment</a:t>
            </a:r>
          </a:p>
        </p:txBody>
      </p: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3682AD3-E077-A54C-5197-E31614868C18}"/>
              </a:ext>
            </a:extLst>
          </p:cNvPr>
          <p:cNvSpPr txBox="1"/>
          <p:nvPr/>
        </p:nvSpPr>
        <p:spPr>
          <a:xfrm>
            <a:off x="318771" y="1074729"/>
            <a:ext cx="1370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App2-Server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5980AD-C84D-2831-B56C-827A96FA7FD7}"/>
              </a:ext>
            </a:extLst>
          </p:cNvPr>
          <p:cNvSpPr txBox="1"/>
          <p:nvPr/>
        </p:nvSpPr>
        <p:spPr>
          <a:xfrm>
            <a:off x="295275" y="1768659"/>
            <a:ext cx="5219442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yum install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mariadb-devel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gcc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redhat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-rpm-config python3-devel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mkdir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/app2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touch main.py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pip3 install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virtualenv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virtualenv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app2env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 app2env/bin/activate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pip3 install flask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gunicorn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flask_mysqldb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touch wsgi.py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dirty="0" err="1">
                <a:solidFill>
                  <a:prstClr val="black"/>
                </a:solidFill>
                <a:latin typeface="Calibri" panose="020F0502020204030204"/>
              </a:rPr>
              <a:t>Chmod</a:t>
            </a:r>
            <a:r>
              <a:rPr lang="en-IN" sz="1400" dirty="0">
                <a:solidFill>
                  <a:prstClr val="black"/>
                </a:solidFill>
                <a:latin typeface="Calibri" panose="020F0502020204030204"/>
              </a:rPr>
              <a:t> 750 wsgi.py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Chmod</a:t>
            </a:r>
            <a:r>
              <a:rPr kumimoji="0" lang="en-I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750 main.py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Exit from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virtualenv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deactivate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touch </a:t>
            </a:r>
            <a:r>
              <a:rPr kumimoji="0" lang="nb-NO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/etc/systemd/system/app2.service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setenforce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 app2 restart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firewall-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--zone=public --add-port=&lt;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flask_port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&gt;/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tcp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--permanent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2C89C19-E877-D3E0-C461-89B86404C014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40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On Premise Application Deployment</a:t>
            </a:r>
          </a:p>
        </p:txBody>
      </p: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F80AE1-B996-DEF9-11C9-EDACB415130A}"/>
              </a:ext>
            </a:extLst>
          </p:cNvPr>
          <p:cNvCxnSpPr/>
          <p:nvPr/>
        </p:nvCxnSpPr>
        <p:spPr>
          <a:xfrm>
            <a:off x="828040" y="59944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0A96CA-2565-3F05-9874-1F18199E6EA6}"/>
              </a:ext>
            </a:extLst>
          </p:cNvPr>
          <p:cNvCxnSpPr/>
          <p:nvPr/>
        </p:nvCxnSpPr>
        <p:spPr>
          <a:xfrm>
            <a:off x="828040" y="935983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AF30422-FA12-59DD-426A-ACEE765545D5}"/>
              </a:ext>
            </a:extLst>
          </p:cNvPr>
          <p:cNvSpPr txBox="1"/>
          <p:nvPr/>
        </p:nvSpPr>
        <p:spPr>
          <a:xfrm>
            <a:off x="561975" y="1205984"/>
            <a:ext cx="16097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Nginx</a:t>
            </a: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E59120-511A-FC5A-F415-8785F331AA53}"/>
              </a:ext>
            </a:extLst>
          </p:cNvPr>
          <p:cNvSpPr txBox="1"/>
          <p:nvPr/>
        </p:nvSpPr>
        <p:spPr>
          <a:xfrm>
            <a:off x="561975" y="1660650"/>
            <a:ext cx="4010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yum install nginx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Make changes in /etc/nginx/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nginx.conf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as per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662757-1E28-AF69-D896-DC1324E83997}"/>
              </a:ext>
            </a:extLst>
          </p:cNvPr>
          <p:cNvSpPr txBox="1"/>
          <p:nvPr/>
        </p:nvSpPr>
        <p:spPr>
          <a:xfrm>
            <a:off x="561974" y="2662315"/>
            <a:ext cx="16097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Mysql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9E366C-7309-50AE-23B8-0BEDF75D0677}"/>
              </a:ext>
            </a:extLst>
          </p:cNvPr>
          <p:cNvSpPr txBox="1"/>
          <p:nvPr/>
        </p:nvSpPr>
        <p:spPr>
          <a:xfrm>
            <a:off x="561974" y="3097250"/>
            <a:ext cx="247721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yum install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mysql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-server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mysqld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start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mysql_secure_installation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some root password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Enter No for all other questions</a:t>
            </a:r>
          </a:p>
        </p:txBody>
      </p:sp>
    </p:spTree>
    <p:extLst>
      <p:ext uri="{BB962C8B-B14F-4D97-AF65-F5344CB8AC3E}">
        <p14:creationId xmlns:p14="http://schemas.microsoft.com/office/powerpoint/2010/main" val="1338083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RPM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1.1-1 IPv4 Classes Ranges | Download Scientific Diagram">
            <a:extLst>
              <a:ext uri="{FF2B5EF4-FFF2-40B4-BE49-F238E27FC236}">
                <a16:creationId xmlns:a16="http://schemas.microsoft.com/office/drawing/2014/main" id="{4B2E232E-C2BB-8FDD-B876-A929DACC17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3436A7-EE1C-F3B5-AE18-B5C772B01A6C}"/>
              </a:ext>
            </a:extLst>
          </p:cNvPr>
          <p:cNvSpPr txBox="1"/>
          <p:nvPr/>
        </p:nvSpPr>
        <p:spPr>
          <a:xfrm>
            <a:off x="2037610" y="1872426"/>
            <a:ext cx="60977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HatDisplay"/>
                <a:ea typeface="+mn-ea"/>
                <a:cs typeface="+mn-cs"/>
              </a:rPr>
              <a:t>RPM (RPM Package Manager)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9E9960C1-C03E-CDCC-8435-198490EC6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7610" y="2660749"/>
            <a:ext cx="7634178" cy="16733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3E8C"/>
                </a:solidFill>
                <a:effectLst/>
                <a:uLnTx/>
                <a:uFillTx/>
                <a:latin typeface="Overpass Mono"/>
                <a:ea typeface="+mn-ea"/>
                <a:cs typeface="+mn-cs"/>
              </a:rPr>
              <a:t>RPM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HatText"/>
                <a:ea typeface="+mn-ea"/>
                <a:cs typeface="+mn-cs"/>
              </a:rPr>
              <a:t> is a popular package management tool in Red Hat Enterprise Linux-based distros. Using 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3E8C"/>
                </a:solidFill>
                <a:effectLst/>
                <a:uLnTx/>
                <a:uFillTx/>
                <a:latin typeface="Overpass Mono"/>
                <a:ea typeface="+mn-ea"/>
                <a:cs typeface="+mn-cs"/>
              </a:rPr>
              <a:t>RPM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HatText"/>
                <a:ea typeface="+mn-ea"/>
                <a:cs typeface="+mn-cs"/>
              </a:rPr>
              <a:t>, you can install, uninstall, and query individual software packages. Still, it cannot manage dependency resolution like 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3E8C"/>
                </a:solidFill>
                <a:effectLst/>
                <a:uLnTx/>
                <a:uFillTx/>
                <a:latin typeface="Overpass Mono"/>
                <a:ea typeface="+mn-ea"/>
                <a:cs typeface="+mn-cs"/>
              </a:rPr>
              <a:t>YUM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HatText"/>
                <a:ea typeface="+mn-ea"/>
                <a:cs typeface="+mn-cs"/>
              </a:rPr>
              <a:t>. 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3E8C"/>
                </a:solidFill>
                <a:effectLst/>
                <a:uLnTx/>
                <a:uFillTx/>
                <a:latin typeface="Overpass Mono"/>
                <a:ea typeface="+mn-ea"/>
                <a:cs typeface="+mn-cs"/>
              </a:rPr>
              <a:t>RPM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HatText"/>
                <a:ea typeface="+mn-ea"/>
                <a:cs typeface="+mn-cs"/>
              </a:rPr>
              <a:t> does provide you useful output, including a list of required packages. An 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3E8C"/>
                </a:solidFill>
                <a:effectLst/>
                <a:uLnTx/>
                <a:uFillTx/>
                <a:latin typeface="Overpass Mono"/>
                <a:ea typeface="+mn-ea"/>
                <a:cs typeface="+mn-cs"/>
              </a:rPr>
              <a:t>RPM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HatText"/>
                <a:ea typeface="+mn-ea"/>
                <a:cs typeface="+mn-cs"/>
              </a:rPr>
              <a:t> package consists of an archive of files and metadata. Metadata includes helper scripts, file attributes, and information about packages.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743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RPM installation &amp; uninstallation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2A4CB3-15EA-4132-F359-2957C6CB42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12"/>
          <a:stretch/>
        </p:blipFill>
        <p:spPr>
          <a:xfrm>
            <a:off x="5909423" y="1051979"/>
            <a:ext cx="6197601" cy="46891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974C1-B5B3-F3D3-2FBD-99DCFBA36938}"/>
              </a:ext>
            </a:extLst>
          </p:cNvPr>
          <p:cNvSpPr txBox="1"/>
          <p:nvPr/>
        </p:nvSpPr>
        <p:spPr>
          <a:xfrm>
            <a:off x="-1269" y="1051979"/>
            <a:ext cx="6197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RPM installation-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rpm -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ivh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mysql-community-common-8.0.29-1.el8.x86_64.rpm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RPM uninstallation-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rpm -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evh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mysql-community-common-8.0.29-1.el8.x86_64</a:t>
            </a:r>
          </a:p>
        </p:txBody>
      </p:sp>
    </p:spTree>
    <p:extLst>
      <p:ext uri="{BB962C8B-B14F-4D97-AF65-F5344CB8AC3E}">
        <p14:creationId xmlns:p14="http://schemas.microsoft.com/office/powerpoint/2010/main" val="392835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Repos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1.1-1 IPv4 Classes Ranges | Download Scientific Diagram">
            <a:extLst>
              <a:ext uri="{FF2B5EF4-FFF2-40B4-BE49-F238E27FC236}">
                <a16:creationId xmlns:a16="http://schemas.microsoft.com/office/drawing/2014/main" id="{4B2E232E-C2BB-8FDD-B876-A929DACC17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28080" y="11836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C41BD8-BD3D-C0DC-F702-88D61AF8CD35}"/>
              </a:ext>
            </a:extLst>
          </p:cNvPr>
          <p:cNvSpPr txBox="1"/>
          <p:nvPr/>
        </p:nvSpPr>
        <p:spPr>
          <a:xfrm>
            <a:off x="1438879" y="1955868"/>
            <a:ext cx="60559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HatDisplay"/>
                <a:ea typeface="+mn-ea"/>
                <a:cs typeface="+mn-cs"/>
              </a:rPr>
              <a:t>Yellow Dog Updater, Modified (YUM)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CFAC2C7-7B14-54AE-AF1B-861A3CFCB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879" y="2724153"/>
            <a:ext cx="8236688" cy="10270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3E8C"/>
                </a:solidFill>
                <a:effectLst/>
                <a:uLnTx/>
                <a:uFillTx/>
                <a:latin typeface="Overpass Mono"/>
                <a:ea typeface="+mn-ea"/>
                <a:cs typeface="+mn-cs"/>
              </a:rPr>
              <a:t>YUM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HatText"/>
                <a:ea typeface="+mn-ea"/>
                <a:cs typeface="+mn-cs"/>
              </a:rPr>
              <a:t> is the primary package management tool for installing, updating, removing, and managing software packages in Red Hat Enterprise Linux. 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83E8C"/>
                </a:solidFill>
                <a:effectLst/>
                <a:uLnTx/>
                <a:uFillTx/>
                <a:latin typeface="Overpass Mono"/>
                <a:ea typeface="+mn-ea"/>
                <a:cs typeface="+mn-cs"/>
              </a:rPr>
              <a:t>YUM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HatText"/>
                <a:ea typeface="+mn-ea"/>
                <a:cs typeface="+mn-cs"/>
              </a:rPr>
              <a:t> performs dependency resolution when installing, updating, and removing software packages.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751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YUM Local Repo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35251A-BD9A-203A-C4AC-39A4288D1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808" y="1000056"/>
            <a:ext cx="8514692" cy="485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586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YUM Local Repo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F6FB79-4DB1-663D-8DF6-C3D2B768C9B8}"/>
              </a:ext>
            </a:extLst>
          </p:cNvPr>
          <p:cNvSpPr txBox="1"/>
          <p:nvPr/>
        </p:nvSpPr>
        <p:spPr>
          <a:xfrm>
            <a:off x="838200" y="2385874"/>
            <a:ext cx="2824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Select the centos 8.5 iso image and click ok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C24673-D728-85AA-7F0F-EFB343341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5314" y="-76200"/>
            <a:ext cx="69861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796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YUM Local Repo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F6FB79-4DB1-663D-8DF6-C3D2B768C9B8}"/>
              </a:ext>
            </a:extLst>
          </p:cNvPr>
          <p:cNvSpPr txBox="1"/>
          <p:nvPr/>
        </p:nvSpPr>
        <p:spPr>
          <a:xfrm>
            <a:off x="127503" y="1136937"/>
            <a:ext cx="28244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on Connect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B5D2A0-2F0F-6722-999F-A6B7DAE775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1983" y="1004325"/>
            <a:ext cx="8614216" cy="492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677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YUM Local Repo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FCB11D4-8007-D22F-394E-5E98323864D5}"/>
              </a:ext>
            </a:extLst>
          </p:cNvPr>
          <p:cNvSpPr txBox="1"/>
          <p:nvPr/>
        </p:nvSpPr>
        <p:spPr>
          <a:xfrm>
            <a:off x="6229350" y="1240328"/>
            <a:ext cx="5807956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vim /etc/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yum.repos.d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local.repo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&amp; add the below lines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InstallMedia-BaseOS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name=CentOS Linux 8 -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BaseOS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metadata_expire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=-1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gpgcheck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enabled=1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baseurl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=file:////run/media/root/CentOS-8-5-2111-x86_64-dvd/BaseOS/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gpgkey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=file:///etc/pki/rpm-gpg/RPM-GPG-KEY-centosofficial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InstallMedia-AppStream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name=CentOS Linux 8 -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AppStream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metadata_expire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=-1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gpgcheck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enabled=1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baseurl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=file:////run/media/root/CentOS-8-5-2111-x86_64-dvd/AppStream/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gpgkey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=file:///etc/pki/rpm-gpg/RPM-GPG-KEY-centosofficial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70C417-8394-A299-5451-FF6551EC2D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93" y="1100456"/>
            <a:ext cx="5998276" cy="403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710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YUM Remote Repo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FCE5D7-B304-EADC-2830-EECCC3CE4FE8}"/>
              </a:ext>
            </a:extLst>
          </p:cNvPr>
          <p:cNvSpPr txBox="1"/>
          <p:nvPr/>
        </p:nvSpPr>
        <p:spPr>
          <a:xfrm>
            <a:off x="321161" y="1368826"/>
            <a:ext cx="6096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vim /etc/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yum.repos.d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mysql.repo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&amp; add the following lines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[mysql57-community]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name=MySQL 5.7 Community Server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baseurl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=http://repo.mysql.com/yum/mysql-5.7-community/el/6/$basearch/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enabled=1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gpgcheck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gpgkey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=file:///etc/pki/rpm-gpg/RPM-GPG-KEY-mysql-2022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47F437-42BF-3F10-ACBF-FBEED4D0D683}"/>
              </a:ext>
            </a:extLst>
          </p:cNvPr>
          <p:cNvSpPr txBox="1"/>
          <p:nvPr/>
        </p:nvSpPr>
        <p:spPr>
          <a:xfrm>
            <a:off x="321161" y="979248"/>
            <a:ext cx="6241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below is an example to add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mysql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repo for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mysql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installation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4B4F85-279C-B935-8A93-D2885FAF79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882" y="2674674"/>
            <a:ext cx="6690618" cy="328448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D34BC93-AF0A-66B4-1C21-2ECAEAD17234}"/>
              </a:ext>
            </a:extLst>
          </p:cNvPr>
          <p:cNvSpPr txBox="1"/>
          <p:nvPr/>
        </p:nvSpPr>
        <p:spPr>
          <a:xfrm>
            <a:off x="650240" y="4053840"/>
            <a:ext cx="3575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“yum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repolist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 to check active repos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5202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832</Words>
  <Application>Microsoft Office PowerPoint</Application>
  <PresentationFormat>Widescreen</PresentationFormat>
  <Paragraphs>149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Overpass Mono</vt:lpstr>
      <vt:lpstr>RedHatDisplay</vt:lpstr>
      <vt:lpstr>RedHatText</vt:lpstr>
      <vt:lpstr>Office Theme</vt:lpstr>
      <vt:lpstr>On Premise Deployments</vt:lpstr>
      <vt:lpstr>RPM</vt:lpstr>
      <vt:lpstr>RPM installation &amp; uninstallation</vt:lpstr>
      <vt:lpstr>Repos</vt:lpstr>
      <vt:lpstr>YUM Local Repo</vt:lpstr>
      <vt:lpstr>YUM Local Repo</vt:lpstr>
      <vt:lpstr>YUM Local Repo</vt:lpstr>
      <vt:lpstr>YUM Local Repo</vt:lpstr>
      <vt:lpstr>YUM Remote Repo</vt:lpstr>
      <vt:lpstr>NFS (Network File Share)</vt:lpstr>
      <vt:lpstr>NFS</vt:lpstr>
      <vt:lpstr>On Premise Application Deployment</vt:lpstr>
      <vt:lpstr>On Premise Application Deployment</vt:lpstr>
      <vt:lpstr>On Premise Application Deployment</vt:lpstr>
      <vt:lpstr>On Premise Application Deployment</vt:lpstr>
      <vt:lpstr>On Premise Application Deployment</vt:lpstr>
      <vt:lpstr>On Premise Application Deployment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Premise Deployment</dc:title>
  <dc:creator>phanindra vedula</dc:creator>
  <cp:lastModifiedBy>phanindra vedula</cp:lastModifiedBy>
  <cp:revision>10</cp:revision>
  <dcterms:created xsi:type="dcterms:W3CDTF">2022-07-11T01:50:35Z</dcterms:created>
  <dcterms:modified xsi:type="dcterms:W3CDTF">2022-08-10T16:33:14Z</dcterms:modified>
</cp:coreProperties>
</file>