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312" r:id="rId3"/>
    <p:sldId id="336" r:id="rId4"/>
    <p:sldId id="315" r:id="rId5"/>
    <p:sldId id="337" r:id="rId6"/>
    <p:sldId id="335" r:id="rId7"/>
    <p:sldId id="338" r:id="rId8"/>
    <p:sldId id="339" r:id="rId9"/>
    <p:sldId id="291" r:id="rId10"/>
    <p:sldId id="340" r:id="rId11"/>
    <p:sldId id="350" r:id="rId12"/>
    <p:sldId id="360" r:id="rId13"/>
    <p:sldId id="361" r:id="rId14"/>
    <p:sldId id="362" r:id="rId15"/>
    <p:sldId id="363" r:id="rId16"/>
    <p:sldId id="364" r:id="rId17"/>
    <p:sldId id="365" r:id="rId18"/>
    <p:sldId id="359" r:id="rId19"/>
    <p:sldId id="351" r:id="rId20"/>
    <p:sldId id="352" r:id="rId21"/>
    <p:sldId id="292" r:id="rId22"/>
    <p:sldId id="296" r:id="rId23"/>
    <p:sldId id="353" r:id="rId24"/>
    <p:sldId id="354" r:id="rId25"/>
    <p:sldId id="355" r:id="rId26"/>
    <p:sldId id="366" r:id="rId27"/>
    <p:sldId id="356" r:id="rId28"/>
    <p:sldId id="367" r:id="rId29"/>
    <p:sldId id="368" r:id="rId30"/>
    <p:sldId id="313" r:id="rId31"/>
    <p:sldId id="369" r:id="rId32"/>
    <p:sldId id="314" r:id="rId33"/>
    <p:sldId id="3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EF5E-CE40-8131-AC90-A5BDC6876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C740DA-0BA5-0AD9-9866-9C48E9A66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A0CFE4-608C-4A2F-34AE-A52598DE0B5D}"/>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5" name="Footer Placeholder 4">
            <a:extLst>
              <a:ext uri="{FF2B5EF4-FFF2-40B4-BE49-F238E27FC236}">
                <a16:creationId xmlns:a16="http://schemas.microsoft.com/office/drawing/2014/main" id="{CBB4B2C3-4870-4D47-86E8-DA92EE0B6F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9BFEDB-F2A3-32BE-95BF-C6F762A01973}"/>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396331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A61C-D7AF-F227-BD49-00F9477C21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BA24D8-0776-877F-87B7-10ECF2859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95698-300D-0A3E-5A37-F97A7C31C3D1}"/>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5" name="Footer Placeholder 4">
            <a:extLst>
              <a:ext uri="{FF2B5EF4-FFF2-40B4-BE49-F238E27FC236}">
                <a16:creationId xmlns:a16="http://schemas.microsoft.com/office/drawing/2014/main" id="{0993A740-3E15-1197-A072-8B15AE1B2D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86F6D9-2B5C-8B1B-52CE-9F6B83E59CA8}"/>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48603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CA362-388C-342F-8D2F-C5A93F3CEC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E2966E-8D71-0BE3-722D-B76B7078D3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EFCA80-20F0-3C97-B57F-9FCD40A220DC}"/>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5" name="Footer Placeholder 4">
            <a:extLst>
              <a:ext uri="{FF2B5EF4-FFF2-40B4-BE49-F238E27FC236}">
                <a16:creationId xmlns:a16="http://schemas.microsoft.com/office/drawing/2014/main" id="{0A0D54F1-93E7-BC15-7F4A-73B2089DC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DFFEE-86A3-FA88-E20C-681AFB85C41D}"/>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48844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B8D4-CE71-8732-1293-17A894274E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5F6610-910C-FCC8-A45C-35AE452B0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18559F-0250-E771-AEA5-F86A0C04E461}"/>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5" name="Footer Placeholder 4">
            <a:extLst>
              <a:ext uri="{FF2B5EF4-FFF2-40B4-BE49-F238E27FC236}">
                <a16:creationId xmlns:a16="http://schemas.microsoft.com/office/drawing/2014/main" id="{56E88297-7F20-4222-F712-BEC72D056E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C4F9D-485C-058E-8EC8-9A197F306A47}"/>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36305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DE92-114B-18CA-3502-3C76C402D3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269776-AD5F-33F1-4435-8D90E717C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6CD616-7172-717D-DF02-E5D7FEE5EECB}"/>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5" name="Footer Placeholder 4">
            <a:extLst>
              <a:ext uri="{FF2B5EF4-FFF2-40B4-BE49-F238E27FC236}">
                <a16:creationId xmlns:a16="http://schemas.microsoft.com/office/drawing/2014/main" id="{7D558017-1956-DFB7-1F2B-8B90049C4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9CE9A-1C96-5138-C221-ED3C0728AF36}"/>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380671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8335-D6C0-EEE6-3EE1-B88CABD59E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8AECE4-DDA9-19C9-A1D2-5262585A9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E0610F-ED36-A328-BB7E-E70099436D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37728A-E596-80CF-D3EA-D70D17BF7A45}"/>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6" name="Footer Placeholder 5">
            <a:extLst>
              <a:ext uri="{FF2B5EF4-FFF2-40B4-BE49-F238E27FC236}">
                <a16:creationId xmlns:a16="http://schemas.microsoft.com/office/drawing/2014/main" id="{3CD36513-5B16-6E68-7566-613A630A05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5532FD-7AF1-068B-3BCD-FBBE888E36D5}"/>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133675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6602-FA87-E1E4-FBF2-EE96511B96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34EA6-AB42-E7EF-1BED-AE9CA9D8E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0B65B-9C57-9857-6A3C-82D446643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2F07BF-1B2A-D4FE-E8F2-9239EC7C0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74F9B-E8B5-2B97-A82F-36FF91126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C8BF48-D941-1B27-9E69-B663DC12E47B}"/>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8" name="Footer Placeholder 7">
            <a:extLst>
              <a:ext uri="{FF2B5EF4-FFF2-40B4-BE49-F238E27FC236}">
                <a16:creationId xmlns:a16="http://schemas.microsoft.com/office/drawing/2014/main" id="{E7C6BB01-3DD8-0DC9-50BE-C108EE443F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BC484F-1D54-A37F-8AD8-730B486FE09B}"/>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190935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0A3B-5672-7610-BD1D-A746B9459E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C76B80-F665-ED9B-7294-1E2BFACEB9E1}"/>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4" name="Footer Placeholder 3">
            <a:extLst>
              <a:ext uri="{FF2B5EF4-FFF2-40B4-BE49-F238E27FC236}">
                <a16:creationId xmlns:a16="http://schemas.microsoft.com/office/drawing/2014/main" id="{DC5DBA96-B45A-93C1-2AE1-9B29FEED88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7492DB-6694-115E-5102-D6AFD723B2D6}"/>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64877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DEC28D-DED2-A7A1-A691-02AD8B2C544A}"/>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3" name="Footer Placeholder 2">
            <a:extLst>
              <a:ext uri="{FF2B5EF4-FFF2-40B4-BE49-F238E27FC236}">
                <a16:creationId xmlns:a16="http://schemas.microsoft.com/office/drawing/2014/main" id="{E3C77FB2-42C3-B9FD-36C3-009D212AEE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8266E8-FE72-C607-1402-40991C430612}"/>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4376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2066-6D90-3882-3320-8D7715696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5AE281-9A2E-DF68-5DE7-825284D29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08214E-BF9A-E47D-BF34-02299A59E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75E06B-B468-AF5B-7B16-81C35F8934B1}"/>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6" name="Footer Placeholder 5">
            <a:extLst>
              <a:ext uri="{FF2B5EF4-FFF2-40B4-BE49-F238E27FC236}">
                <a16:creationId xmlns:a16="http://schemas.microsoft.com/office/drawing/2014/main" id="{BD130ECE-43D7-EB7A-86D9-F4A89D026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C09EDE-4A15-3465-2958-B31D8A69ABA5}"/>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142073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BA79-0ED0-C01D-1DA6-8CF230F09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B681B8-88A6-D513-5582-8B976C8D9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86DA31-60C4-B083-CBEC-CFE3454AA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D2C15-5747-6F0E-12AA-98C00DC48DD2}"/>
              </a:ext>
            </a:extLst>
          </p:cNvPr>
          <p:cNvSpPr>
            <a:spLocks noGrp="1"/>
          </p:cNvSpPr>
          <p:nvPr>
            <p:ph type="dt" sz="half" idx="10"/>
          </p:nvPr>
        </p:nvSpPr>
        <p:spPr/>
        <p:txBody>
          <a:bodyPr/>
          <a:lstStyle/>
          <a:p>
            <a:fld id="{708C5FC8-B692-4DBA-838F-8310E5807C46}" type="datetimeFigureOut">
              <a:rPr lang="en-IN" smtClean="0"/>
              <a:t>26-07-2022</a:t>
            </a:fld>
            <a:endParaRPr lang="en-IN"/>
          </a:p>
        </p:txBody>
      </p:sp>
      <p:sp>
        <p:nvSpPr>
          <p:cNvPr id="6" name="Footer Placeholder 5">
            <a:extLst>
              <a:ext uri="{FF2B5EF4-FFF2-40B4-BE49-F238E27FC236}">
                <a16:creationId xmlns:a16="http://schemas.microsoft.com/office/drawing/2014/main" id="{8B02055D-4495-3EB0-9980-96D512BAC5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19BB34-EA48-2EA3-6F0C-9A299F90114D}"/>
              </a:ext>
            </a:extLst>
          </p:cNvPr>
          <p:cNvSpPr>
            <a:spLocks noGrp="1"/>
          </p:cNvSpPr>
          <p:nvPr>
            <p:ph type="sldNum" sz="quarter" idx="12"/>
          </p:nvPr>
        </p:nvSpPr>
        <p:spPr/>
        <p:txBody>
          <a:bodyPr/>
          <a:lstStyle/>
          <a:p>
            <a:fld id="{5B520CDB-AEC6-4D85-A48A-FF318AD13BD4}" type="slidenum">
              <a:rPr lang="en-IN" smtClean="0"/>
              <a:t>‹#›</a:t>
            </a:fld>
            <a:endParaRPr lang="en-IN"/>
          </a:p>
        </p:txBody>
      </p:sp>
    </p:spTree>
    <p:extLst>
      <p:ext uri="{BB962C8B-B14F-4D97-AF65-F5344CB8AC3E}">
        <p14:creationId xmlns:p14="http://schemas.microsoft.com/office/powerpoint/2010/main" val="156531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EAE6A9-C859-D18A-D355-41B864CD1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E02D22-0BC6-B412-D2A1-36E212734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13213-5021-1DEB-079F-A0847017B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C5FC8-B692-4DBA-838F-8310E5807C46}" type="datetimeFigureOut">
              <a:rPr lang="en-IN" smtClean="0"/>
              <a:t>26-07-2022</a:t>
            </a:fld>
            <a:endParaRPr lang="en-IN"/>
          </a:p>
        </p:txBody>
      </p:sp>
      <p:sp>
        <p:nvSpPr>
          <p:cNvPr id="5" name="Footer Placeholder 4">
            <a:extLst>
              <a:ext uri="{FF2B5EF4-FFF2-40B4-BE49-F238E27FC236}">
                <a16:creationId xmlns:a16="http://schemas.microsoft.com/office/drawing/2014/main" id="{704B9E65-3EE9-0C61-DB04-75AA71BECB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6B96D7-B2C6-CEED-9311-5CADDE067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20CDB-AEC6-4D85-A48A-FF318AD13BD4}" type="slidenum">
              <a:rPr lang="en-IN" smtClean="0"/>
              <a:t>‹#›</a:t>
            </a:fld>
            <a:endParaRPr lang="en-IN"/>
          </a:p>
        </p:txBody>
      </p:sp>
    </p:spTree>
    <p:extLst>
      <p:ext uri="{BB962C8B-B14F-4D97-AF65-F5344CB8AC3E}">
        <p14:creationId xmlns:p14="http://schemas.microsoft.com/office/powerpoint/2010/main" val="3804713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BE8-A6D2-02CE-2AAE-47AA8FACDBA4}"/>
              </a:ext>
            </a:extLst>
          </p:cNvPr>
          <p:cNvSpPr>
            <a:spLocks noGrp="1"/>
          </p:cNvSpPr>
          <p:nvPr>
            <p:ph type="ctrTitle"/>
          </p:nvPr>
        </p:nvSpPr>
        <p:spPr>
          <a:xfrm>
            <a:off x="1469810" y="1584959"/>
            <a:ext cx="9086429" cy="1540151"/>
          </a:xfrm>
        </p:spPr>
        <p:txBody>
          <a:bodyPr>
            <a:normAutofit/>
          </a:bodyPr>
          <a:lstStyle/>
          <a:p>
            <a:pPr algn="ctr"/>
            <a:r>
              <a:rPr lang="en-IN" sz="4400" b="1" dirty="0">
                <a:solidFill>
                  <a:srgbClr val="002060"/>
                </a:solidFill>
                <a:latin typeface="Calibri" panose="020F0502020204030204" pitchFamily="34" charset="0"/>
              </a:rPr>
              <a:t>Storage</a:t>
            </a:r>
            <a:endParaRPr lang="en-IN" sz="4400" b="1" dirty="0">
              <a:solidFill>
                <a:srgbClr val="002060"/>
              </a:solidFill>
            </a:endParaRPr>
          </a:p>
        </p:txBody>
      </p:sp>
      <p:cxnSp>
        <p:nvCxnSpPr>
          <p:cNvPr id="5" name="Straight Connector 4">
            <a:extLst>
              <a:ext uri="{FF2B5EF4-FFF2-40B4-BE49-F238E27FC236}">
                <a16:creationId xmlns:a16="http://schemas.microsoft.com/office/drawing/2014/main" id="{EDD1939C-91D0-D8A1-05AE-0D3639C55136}"/>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azure logo">
            <a:extLst>
              <a:ext uri="{FF2B5EF4-FFF2-40B4-BE49-F238E27FC236}">
                <a16:creationId xmlns:a16="http://schemas.microsoft.com/office/drawing/2014/main" id="{910473B6-874A-7728-6F4D-3547A7FAA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2884AD5-B860-5484-8BDA-2F35C12C1177}"/>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923E8E69-C830-1710-9B34-7A660E881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828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Swapping</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170" name="Picture 2" descr="Where are process pages stored - in the swap space or under file system?  Can demand paging work without space space? - Super User">
            <a:extLst>
              <a:ext uri="{FF2B5EF4-FFF2-40B4-BE49-F238E27FC236}">
                <a16:creationId xmlns:a16="http://schemas.microsoft.com/office/drawing/2014/main" id="{069EE29F-7FDD-1351-D73B-0F3F5D0D9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166"/>
          <a:stretch/>
        </p:blipFill>
        <p:spPr bwMode="auto">
          <a:xfrm>
            <a:off x="4895850" y="1157288"/>
            <a:ext cx="6724650" cy="412698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D6839CF-E8DD-9ED0-3526-F74A504380AF}"/>
              </a:ext>
            </a:extLst>
          </p:cNvPr>
          <p:cNvSpPr txBox="1"/>
          <p:nvPr/>
        </p:nvSpPr>
        <p:spPr>
          <a:xfrm>
            <a:off x="363454" y="1928601"/>
            <a:ext cx="5056271" cy="199580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22222"/>
                </a:solidFill>
                <a:effectLst/>
                <a:uLnTx/>
                <a:uFillTx/>
                <a:latin typeface="Verdana" panose="020B0604030504040204" pitchFamily="34" charset="0"/>
                <a:ea typeface="+mn-ea"/>
                <a:cs typeface="+mn-cs"/>
              </a:rPr>
              <a:t>Swapping is the process whereby a page of memory is copied to the preconfigured space on the hard disk, called swap space, to free up that page of memory. The combined sizes of the physical memory and the swap space is the amount of virtual memory available.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93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Attaching a Disk in VMWare</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F0B9E04-72CF-5D0B-4F80-C8B194589AE2}"/>
              </a:ext>
            </a:extLst>
          </p:cNvPr>
          <p:cNvPicPr>
            <a:picLocks noChangeAspect="1"/>
          </p:cNvPicPr>
          <p:nvPr/>
        </p:nvPicPr>
        <p:blipFill>
          <a:blip r:embed="rId4"/>
          <a:stretch>
            <a:fillRect/>
          </a:stretch>
        </p:blipFill>
        <p:spPr>
          <a:xfrm>
            <a:off x="4680115" y="1127879"/>
            <a:ext cx="5735954" cy="4739084"/>
          </a:xfrm>
          <a:prstGeom prst="rect">
            <a:avLst/>
          </a:prstGeom>
        </p:spPr>
      </p:pic>
      <p:sp>
        <p:nvSpPr>
          <p:cNvPr id="8" name="TextBox 7">
            <a:extLst>
              <a:ext uri="{FF2B5EF4-FFF2-40B4-BE49-F238E27FC236}">
                <a16:creationId xmlns:a16="http://schemas.microsoft.com/office/drawing/2014/main" id="{78B56DA8-1D1F-0367-2237-2418A4540167}"/>
              </a:ext>
            </a:extLst>
          </p:cNvPr>
          <p:cNvSpPr txBox="1"/>
          <p:nvPr/>
        </p:nvSpPr>
        <p:spPr>
          <a:xfrm>
            <a:off x="1333500" y="2162175"/>
            <a:ext cx="1880323" cy="369332"/>
          </a:xfrm>
          <a:prstGeom prst="rect">
            <a:avLst/>
          </a:prstGeom>
          <a:noFill/>
        </p:spPr>
        <p:txBody>
          <a:bodyPr wrap="none" rtlCol="0">
            <a:spAutoFit/>
          </a:bodyPr>
          <a:lstStyle/>
          <a:p>
            <a:r>
              <a:rPr lang="en-IN" dirty="0"/>
              <a:t>Go to VM Settings</a:t>
            </a:r>
          </a:p>
        </p:txBody>
      </p:sp>
    </p:spTree>
    <p:extLst>
      <p:ext uri="{BB962C8B-B14F-4D97-AF65-F5344CB8AC3E}">
        <p14:creationId xmlns:p14="http://schemas.microsoft.com/office/powerpoint/2010/main" val="153030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Attaching a Disk in VMWare</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8B56DA8-1D1F-0367-2237-2418A4540167}"/>
              </a:ext>
            </a:extLst>
          </p:cNvPr>
          <p:cNvSpPr txBox="1"/>
          <p:nvPr/>
        </p:nvSpPr>
        <p:spPr>
          <a:xfrm>
            <a:off x="1333500" y="2162175"/>
            <a:ext cx="1342034" cy="369332"/>
          </a:xfrm>
          <a:prstGeom prst="rect">
            <a:avLst/>
          </a:prstGeom>
          <a:noFill/>
        </p:spPr>
        <p:txBody>
          <a:bodyPr wrap="none" rtlCol="0">
            <a:spAutoFit/>
          </a:bodyPr>
          <a:lstStyle/>
          <a:p>
            <a:r>
              <a:rPr lang="en-IN" dirty="0"/>
              <a:t>Click on Add</a:t>
            </a:r>
          </a:p>
        </p:txBody>
      </p:sp>
      <p:pic>
        <p:nvPicPr>
          <p:cNvPr id="6" name="Picture 5">
            <a:extLst>
              <a:ext uri="{FF2B5EF4-FFF2-40B4-BE49-F238E27FC236}">
                <a16:creationId xmlns:a16="http://schemas.microsoft.com/office/drawing/2014/main" id="{51477C09-3BD6-7F32-FAC5-E43453A50099}"/>
              </a:ext>
            </a:extLst>
          </p:cNvPr>
          <p:cNvPicPr>
            <a:picLocks noChangeAspect="1"/>
          </p:cNvPicPr>
          <p:nvPr/>
        </p:nvPicPr>
        <p:blipFill>
          <a:blip r:embed="rId4"/>
          <a:stretch>
            <a:fillRect/>
          </a:stretch>
        </p:blipFill>
        <p:spPr>
          <a:xfrm>
            <a:off x="6389613" y="982822"/>
            <a:ext cx="5230887" cy="5086349"/>
          </a:xfrm>
          <a:prstGeom prst="rect">
            <a:avLst/>
          </a:prstGeom>
        </p:spPr>
      </p:pic>
    </p:spTree>
    <p:extLst>
      <p:ext uri="{BB962C8B-B14F-4D97-AF65-F5344CB8AC3E}">
        <p14:creationId xmlns:p14="http://schemas.microsoft.com/office/powerpoint/2010/main" val="229774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Attaching a Disk in VMWare</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80D03FC-F720-A5B9-1723-690D7CE6FF95}"/>
              </a:ext>
            </a:extLst>
          </p:cNvPr>
          <p:cNvPicPr>
            <a:picLocks noChangeAspect="1"/>
          </p:cNvPicPr>
          <p:nvPr/>
        </p:nvPicPr>
        <p:blipFill>
          <a:blip r:embed="rId4"/>
          <a:stretch>
            <a:fillRect/>
          </a:stretch>
        </p:blipFill>
        <p:spPr>
          <a:xfrm>
            <a:off x="7038381" y="1266538"/>
            <a:ext cx="4258269" cy="4115374"/>
          </a:xfrm>
          <a:prstGeom prst="rect">
            <a:avLst/>
          </a:prstGeom>
        </p:spPr>
      </p:pic>
      <p:sp>
        <p:nvSpPr>
          <p:cNvPr id="11" name="TextBox 10">
            <a:extLst>
              <a:ext uri="{FF2B5EF4-FFF2-40B4-BE49-F238E27FC236}">
                <a16:creationId xmlns:a16="http://schemas.microsoft.com/office/drawing/2014/main" id="{E13CD65A-9998-6211-134D-A52DFAA7D575}"/>
              </a:ext>
            </a:extLst>
          </p:cNvPr>
          <p:cNvSpPr txBox="1"/>
          <p:nvPr/>
        </p:nvSpPr>
        <p:spPr>
          <a:xfrm>
            <a:off x="1333500" y="2162175"/>
            <a:ext cx="3351110" cy="369332"/>
          </a:xfrm>
          <a:prstGeom prst="rect">
            <a:avLst/>
          </a:prstGeom>
          <a:noFill/>
        </p:spPr>
        <p:txBody>
          <a:bodyPr wrap="none" rtlCol="0">
            <a:spAutoFit/>
          </a:bodyPr>
          <a:lstStyle/>
          <a:p>
            <a:r>
              <a:rPr lang="en-IN" dirty="0"/>
              <a:t>Select Hard Disk and click on Next</a:t>
            </a:r>
          </a:p>
        </p:txBody>
      </p:sp>
    </p:spTree>
    <p:extLst>
      <p:ext uri="{BB962C8B-B14F-4D97-AF65-F5344CB8AC3E}">
        <p14:creationId xmlns:p14="http://schemas.microsoft.com/office/powerpoint/2010/main" val="149792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Attaching a Disk in VMWare</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90975F3-8C2C-69D6-F45D-D829AB6125E7}"/>
              </a:ext>
            </a:extLst>
          </p:cNvPr>
          <p:cNvPicPr>
            <a:picLocks noChangeAspect="1"/>
          </p:cNvPicPr>
          <p:nvPr/>
        </p:nvPicPr>
        <p:blipFill rotWithShape="1">
          <a:blip r:embed="rId4"/>
          <a:srcRect r="3515"/>
          <a:stretch/>
        </p:blipFill>
        <p:spPr>
          <a:xfrm>
            <a:off x="6769504" y="1261776"/>
            <a:ext cx="4191303" cy="4105848"/>
          </a:xfrm>
          <a:prstGeom prst="rect">
            <a:avLst/>
          </a:prstGeom>
        </p:spPr>
      </p:pic>
      <p:sp>
        <p:nvSpPr>
          <p:cNvPr id="9" name="TextBox 8">
            <a:extLst>
              <a:ext uri="{FF2B5EF4-FFF2-40B4-BE49-F238E27FC236}">
                <a16:creationId xmlns:a16="http://schemas.microsoft.com/office/drawing/2014/main" id="{59E8C749-A0C8-4F64-4295-8BCCEB2D5BB9}"/>
              </a:ext>
            </a:extLst>
          </p:cNvPr>
          <p:cNvSpPr txBox="1"/>
          <p:nvPr/>
        </p:nvSpPr>
        <p:spPr>
          <a:xfrm>
            <a:off x="1333500" y="2162175"/>
            <a:ext cx="2724272" cy="369332"/>
          </a:xfrm>
          <a:prstGeom prst="rect">
            <a:avLst/>
          </a:prstGeom>
          <a:noFill/>
        </p:spPr>
        <p:txBody>
          <a:bodyPr wrap="none" rtlCol="0">
            <a:spAutoFit/>
          </a:bodyPr>
          <a:lstStyle/>
          <a:p>
            <a:r>
              <a:rPr lang="en-IN" dirty="0"/>
              <a:t>Select </a:t>
            </a:r>
            <a:r>
              <a:rPr lang="en-IN" dirty="0" err="1"/>
              <a:t>NvMe</a:t>
            </a:r>
            <a:r>
              <a:rPr lang="en-IN" dirty="0"/>
              <a:t> and click Next</a:t>
            </a:r>
          </a:p>
        </p:txBody>
      </p:sp>
    </p:spTree>
    <p:extLst>
      <p:ext uri="{BB962C8B-B14F-4D97-AF65-F5344CB8AC3E}">
        <p14:creationId xmlns:p14="http://schemas.microsoft.com/office/powerpoint/2010/main" val="1746846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Attaching a Disk in VMWare</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969C16-33F4-E8ED-EE81-88D5ED4D0A05}"/>
              </a:ext>
            </a:extLst>
          </p:cNvPr>
          <p:cNvSpPr txBox="1"/>
          <p:nvPr/>
        </p:nvSpPr>
        <p:spPr>
          <a:xfrm>
            <a:off x="1333500" y="2162175"/>
            <a:ext cx="4464364" cy="369332"/>
          </a:xfrm>
          <a:prstGeom prst="rect">
            <a:avLst/>
          </a:prstGeom>
          <a:noFill/>
        </p:spPr>
        <p:txBody>
          <a:bodyPr wrap="none" rtlCol="0">
            <a:spAutoFit/>
          </a:bodyPr>
          <a:lstStyle/>
          <a:p>
            <a:r>
              <a:rPr lang="en-IN" dirty="0"/>
              <a:t>Select Create a new virtual disk and click Next</a:t>
            </a:r>
          </a:p>
        </p:txBody>
      </p:sp>
      <p:pic>
        <p:nvPicPr>
          <p:cNvPr id="5" name="Picture 4">
            <a:extLst>
              <a:ext uri="{FF2B5EF4-FFF2-40B4-BE49-F238E27FC236}">
                <a16:creationId xmlns:a16="http://schemas.microsoft.com/office/drawing/2014/main" id="{7EFA51E5-053D-95A7-EFD1-A96E84C15568}"/>
              </a:ext>
            </a:extLst>
          </p:cNvPr>
          <p:cNvPicPr>
            <a:picLocks noChangeAspect="1"/>
          </p:cNvPicPr>
          <p:nvPr/>
        </p:nvPicPr>
        <p:blipFill>
          <a:blip r:embed="rId4"/>
          <a:stretch>
            <a:fillRect/>
          </a:stretch>
        </p:blipFill>
        <p:spPr>
          <a:xfrm>
            <a:off x="6731117" y="1199863"/>
            <a:ext cx="4229690" cy="4115374"/>
          </a:xfrm>
          <a:prstGeom prst="rect">
            <a:avLst/>
          </a:prstGeom>
        </p:spPr>
      </p:pic>
    </p:spTree>
    <p:extLst>
      <p:ext uri="{BB962C8B-B14F-4D97-AF65-F5344CB8AC3E}">
        <p14:creationId xmlns:p14="http://schemas.microsoft.com/office/powerpoint/2010/main" val="281766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Attaching a Disk in VMWare</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E056782-FB2F-9B41-C96C-ED28611A8AFD}"/>
              </a:ext>
            </a:extLst>
          </p:cNvPr>
          <p:cNvSpPr txBox="1"/>
          <p:nvPr/>
        </p:nvSpPr>
        <p:spPr>
          <a:xfrm>
            <a:off x="1333500" y="2162175"/>
            <a:ext cx="5083443" cy="369332"/>
          </a:xfrm>
          <a:prstGeom prst="rect">
            <a:avLst/>
          </a:prstGeom>
          <a:noFill/>
        </p:spPr>
        <p:txBody>
          <a:bodyPr wrap="none" rtlCol="0">
            <a:spAutoFit/>
          </a:bodyPr>
          <a:lstStyle/>
          <a:p>
            <a:r>
              <a:rPr lang="en-IN" dirty="0"/>
              <a:t>Select Store virtual disk as a single file and click Next</a:t>
            </a:r>
          </a:p>
        </p:txBody>
      </p:sp>
      <p:pic>
        <p:nvPicPr>
          <p:cNvPr id="5" name="Picture 4">
            <a:extLst>
              <a:ext uri="{FF2B5EF4-FFF2-40B4-BE49-F238E27FC236}">
                <a16:creationId xmlns:a16="http://schemas.microsoft.com/office/drawing/2014/main" id="{01D00183-A3A6-2E07-77E1-A15B3BE62E38}"/>
              </a:ext>
            </a:extLst>
          </p:cNvPr>
          <p:cNvPicPr>
            <a:picLocks noChangeAspect="1"/>
          </p:cNvPicPr>
          <p:nvPr/>
        </p:nvPicPr>
        <p:blipFill>
          <a:blip r:embed="rId4"/>
          <a:stretch>
            <a:fillRect/>
          </a:stretch>
        </p:blipFill>
        <p:spPr>
          <a:xfrm>
            <a:off x="6619283" y="1371313"/>
            <a:ext cx="4239217" cy="4115374"/>
          </a:xfrm>
          <a:prstGeom prst="rect">
            <a:avLst/>
          </a:prstGeom>
        </p:spPr>
      </p:pic>
    </p:spTree>
    <p:extLst>
      <p:ext uri="{BB962C8B-B14F-4D97-AF65-F5344CB8AC3E}">
        <p14:creationId xmlns:p14="http://schemas.microsoft.com/office/powerpoint/2010/main" val="19918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Attaching a Disk in VMWare</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E056782-FB2F-9B41-C96C-ED28611A8AFD}"/>
              </a:ext>
            </a:extLst>
          </p:cNvPr>
          <p:cNvSpPr txBox="1"/>
          <p:nvPr/>
        </p:nvSpPr>
        <p:spPr>
          <a:xfrm>
            <a:off x="805422" y="2143125"/>
            <a:ext cx="1510350" cy="369332"/>
          </a:xfrm>
          <a:prstGeom prst="rect">
            <a:avLst/>
          </a:prstGeom>
          <a:noFill/>
        </p:spPr>
        <p:txBody>
          <a:bodyPr wrap="none" rtlCol="0">
            <a:spAutoFit/>
          </a:bodyPr>
          <a:lstStyle/>
          <a:p>
            <a:r>
              <a:rPr lang="en-IN" dirty="0"/>
              <a:t>Click on Finish</a:t>
            </a:r>
          </a:p>
        </p:txBody>
      </p:sp>
      <p:pic>
        <p:nvPicPr>
          <p:cNvPr id="9" name="Picture 8">
            <a:extLst>
              <a:ext uri="{FF2B5EF4-FFF2-40B4-BE49-F238E27FC236}">
                <a16:creationId xmlns:a16="http://schemas.microsoft.com/office/drawing/2014/main" id="{7CADD910-C062-E02B-3D58-380F8CD19A4E}"/>
              </a:ext>
            </a:extLst>
          </p:cNvPr>
          <p:cNvPicPr>
            <a:picLocks noChangeAspect="1"/>
          </p:cNvPicPr>
          <p:nvPr/>
        </p:nvPicPr>
        <p:blipFill rotWithShape="1">
          <a:blip r:embed="rId4"/>
          <a:srcRect r="3808"/>
          <a:stretch/>
        </p:blipFill>
        <p:spPr>
          <a:xfrm>
            <a:off x="6800548" y="1352260"/>
            <a:ext cx="4160259" cy="4153480"/>
          </a:xfrm>
          <a:prstGeom prst="rect">
            <a:avLst/>
          </a:prstGeom>
        </p:spPr>
      </p:pic>
    </p:spTree>
    <p:extLst>
      <p:ext uri="{BB962C8B-B14F-4D97-AF65-F5344CB8AC3E}">
        <p14:creationId xmlns:p14="http://schemas.microsoft.com/office/powerpoint/2010/main" val="130939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Creating Partitions on New Disk</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78F452-303F-E461-D1DD-00F9B29D7BE2}"/>
              </a:ext>
            </a:extLst>
          </p:cNvPr>
          <p:cNvPicPr>
            <a:picLocks noChangeAspect="1"/>
          </p:cNvPicPr>
          <p:nvPr/>
        </p:nvPicPr>
        <p:blipFill>
          <a:blip r:embed="rId4"/>
          <a:stretch>
            <a:fillRect/>
          </a:stretch>
        </p:blipFill>
        <p:spPr>
          <a:xfrm>
            <a:off x="5209201" y="1408950"/>
            <a:ext cx="6982799" cy="5372850"/>
          </a:xfrm>
          <a:prstGeom prst="rect">
            <a:avLst/>
          </a:prstGeom>
        </p:spPr>
      </p:pic>
    </p:spTree>
    <p:extLst>
      <p:ext uri="{BB962C8B-B14F-4D97-AF65-F5344CB8AC3E}">
        <p14:creationId xmlns:p14="http://schemas.microsoft.com/office/powerpoint/2010/main" val="378409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Formatting with File System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7871B32-0F7C-3CA5-6E78-8918C9979DB6}"/>
              </a:ext>
            </a:extLst>
          </p:cNvPr>
          <p:cNvPicPr>
            <a:picLocks noChangeAspect="1"/>
          </p:cNvPicPr>
          <p:nvPr/>
        </p:nvPicPr>
        <p:blipFill>
          <a:blip r:embed="rId4"/>
          <a:stretch>
            <a:fillRect/>
          </a:stretch>
        </p:blipFill>
        <p:spPr>
          <a:xfrm>
            <a:off x="5432766" y="971499"/>
            <a:ext cx="6759233" cy="5886500"/>
          </a:xfrm>
          <a:prstGeom prst="rect">
            <a:avLst/>
          </a:prstGeom>
        </p:spPr>
      </p:pic>
    </p:spTree>
    <p:extLst>
      <p:ext uri="{BB962C8B-B14F-4D97-AF65-F5344CB8AC3E}">
        <p14:creationId xmlns:p14="http://schemas.microsoft.com/office/powerpoint/2010/main" val="380137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Types of Storage Devices</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44E8BD11-9391-61F2-50DA-DAD8DA3A80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015" b="8238"/>
          <a:stretch/>
        </p:blipFill>
        <p:spPr bwMode="auto">
          <a:xfrm>
            <a:off x="3104238" y="1112525"/>
            <a:ext cx="5046662" cy="4328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464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err="1">
                <a:solidFill>
                  <a:srgbClr val="002060"/>
                </a:solidFill>
              </a:rPr>
              <a:t>fstab</a:t>
            </a:r>
            <a:r>
              <a:rPr lang="en-IN" b="1" dirty="0">
                <a:solidFill>
                  <a:srgbClr val="002060"/>
                </a:solidFill>
              </a:rPr>
              <a:t> Entry</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2938586-6F62-AD5B-AD52-C8DD92DF6B1D}"/>
              </a:ext>
            </a:extLst>
          </p:cNvPr>
          <p:cNvPicPr>
            <a:picLocks noChangeAspect="1"/>
          </p:cNvPicPr>
          <p:nvPr/>
        </p:nvPicPr>
        <p:blipFill>
          <a:blip r:embed="rId4"/>
          <a:stretch>
            <a:fillRect/>
          </a:stretch>
        </p:blipFill>
        <p:spPr>
          <a:xfrm>
            <a:off x="1141543" y="1072037"/>
            <a:ext cx="10440857" cy="4944165"/>
          </a:xfrm>
          <a:prstGeom prst="rect">
            <a:avLst/>
          </a:prstGeom>
        </p:spPr>
      </p:pic>
    </p:spTree>
    <p:extLst>
      <p:ext uri="{BB962C8B-B14F-4D97-AF65-F5344CB8AC3E}">
        <p14:creationId xmlns:p14="http://schemas.microsoft.com/office/powerpoint/2010/main" val="223427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Cylinder 2">
            <a:extLst>
              <a:ext uri="{FF2B5EF4-FFF2-40B4-BE49-F238E27FC236}">
                <a16:creationId xmlns:a16="http://schemas.microsoft.com/office/drawing/2014/main" id="{F5512F46-D862-7342-8E80-CCE3E05208FD}"/>
              </a:ext>
            </a:extLst>
          </p:cNvPr>
          <p:cNvSpPr/>
          <p:nvPr/>
        </p:nvSpPr>
        <p:spPr>
          <a:xfrm>
            <a:off x="3678555" y="1116840"/>
            <a:ext cx="1681480" cy="74166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Logical Volume- app</a:t>
            </a:r>
          </a:p>
        </p:txBody>
      </p:sp>
      <p:sp>
        <p:nvSpPr>
          <p:cNvPr id="9" name="Cylinder 8">
            <a:extLst>
              <a:ext uri="{FF2B5EF4-FFF2-40B4-BE49-F238E27FC236}">
                <a16:creationId xmlns:a16="http://schemas.microsoft.com/office/drawing/2014/main" id="{E4750E7C-1700-7041-D46C-B4A26D2CFB4E}"/>
              </a:ext>
            </a:extLst>
          </p:cNvPr>
          <p:cNvSpPr/>
          <p:nvPr/>
        </p:nvSpPr>
        <p:spPr>
          <a:xfrm>
            <a:off x="6543676" y="1116840"/>
            <a:ext cx="1681480" cy="7416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Logical Volume- database</a:t>
            </a:r>
          </a:p>
        </p:txBody>
      </p:sp>
      <p:sp>
        <p:nvSpPr>
          <p:cNvPr id="11" name="Cylinder 10">
            <a:extLst>
              <a:ext uri="{FF2B5EF4-FFF2-40B4-BE49-F238E27FC236}">
                <a16:creationId xmlns:a16="http://schemas.microsoft.com/office/drawing/2014/main" id="{56F78F78-4471-66E2-293B-6E18993B7114}"/>
              </a:ext>
            </a:extLst>
          </p:cNvPr>
          <p:cNvSpPr/>
          <p:nvPr/>
        </p:nvSpPr>
        <p:spPr>
          <a:xfrm>
            <a:off x="5029202" y="2355320"/>
            <a:ext cx="1803400" cy="96979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Volume Group – </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app_data</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Cylinder 11">
            <a:extLst>
              <a:ext uri="{FF2B5EF4-FFF2-40B4-BE49-F238E27FC236}">
                <a16:creationId xmlns:a16="http://schemas.microsoft.com/office/drawing/2014/main" id="{6DABF1FB-C935-7066-FA50-E647284DFA84}"/>
              </a:ext>
            </a:extLst>
          </p:cNvPr>
          <p:cNvSpPr/>
          <p:nvPr/>
        </p:nvSpPr>
        <p:spPr>
          <a:xfrm>
            <a:off x="3614972" y="3469506"/>
            <a:ext cx="1871427" cy="9697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Physical Volume- /dev/nvme0n2p1</a:t>
            </a:r>
          </a:p>
        </p:txBody>
      </p:sp>
      <p:sp>
        <p:nvSpPr>
          <p:cNvPr id="13" name="Cylinder 12">
            <a:extLst>
              <a:ext uri="{FF2B5EF4-FFF2-40B4-BE49-F238E27FC236}">
                <a16:creationId xmlns:a16="http://schemas.microsoft.com/office/drawing/2014/main" id="{87977D50-603D-6AB5-7B68-69A204D8062B}"/>
              </a:ext>
            </a:extLst>
          </p:cNvPr>
          <p:cNvSpPr/>
          <p:nvPr/>
        </p:nvSpPr>
        <p:spPr>
          <a:xfrm>
            <a:off x="3731125" y="4936124"/>
            <a:ext cx="1681480" cy="9697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Disk- </a:t>
            </a:r>
            <a:r>
              <a:rPr lang="en-IN" dirty="0">
                <a:solidFill>
                  <a:prstClr val="white"/>
                </a:solidFill>
                <a:latin typeface="Calibri" panose="020F0502020204030204"/>
              </a:rPr>
              <a:t>nvme0n2</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8ABDF9D6-EE23-26B7-4C63-E27C814A2A46}"/>
              </a:ext>
            </a:extLst>
          </p:cNvPr>
          <p:cNvCxnSpPr>
            <a:cxnSpLocks/>
            <a:stCxn id="13" idx="0"/>
            <a:endCxn id="12" idx="3"/>
          </p:cNvCxnSpPr>
          <p:nvPr/>
        </p:nvCxnSpPr>
        <p:spPr>
          <a:xfrm flipH="1" flipV="1">
            <a:off x="4550686" y="4439299"/>
            <a:ext cx="21179" cy="7392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FF9F2772-2C60-0563-DA75-154874E428A3}"/>
              </a:ext>
            </a:extLst>
          </p:cNvPr>
          <p:cNvCxnSpPr>
            <a:cxnSpLocks/>
            <a:stCxn id="12" idx="1"/>
            <a:endCxn id="11" idx="2"/>
          </p:cNvCxnSpPr>
          <p:nvPr/>
        </p:nvCxnSpPr>
        <p:spPr>
          <a:xfrm rot="5400000" flipH="1" flipV="1">
            <a:off x="4475301" y="2915605"/>
            <a:ext cx="629286" cy="478516"/>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BA30B35-48B6-DD63-27B8-A77EBED2BC77}"/>
              </a:ext>
            </a:extLst>
          </p:cNvPr>
          <p:cNvCxnSpPr>
            <a:stCxn id="11" idx="0"/>
            <a:endCxn id="3" idx="3"/>
          </p:cNvCxnSpPr>
          <p:nvPr/>
        </p:nvCxnSpPr>
        <p:spPr>
          <a:xfrm rot="16200000" flipV="1">
            <a:off x="4855465" y="1522332"/>
            <a:ext cx="739269" cy="1411607"/>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CCB806E-F507-585E-B644-5576A34D0A4C}"/>
              </a:ext>
            </a:extLst>
          </p:cNvPr>
          <p:cNvCxnSpPr>
            <a:cxnSpLocks/>
            <a:stCxn id="11" idx="0"/>
            <a:endCxn id="9" idx="3"/>
          </p:cNvCxnSpPr>
          <p:nvPr/>
        </p:nvCxnSpPr>
        <p:spPr>
          <a:xfrm rot="5400000" flipH="1" flipV="1">
            <a:off x="6288031" y="1501385"/>
            <a:ext cx="739256" cy="1453514"/>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Cylinder 23">
            <a:extLst>
              <a:ext uri="{FF2B5EF4-FFF2-40B4-BE49-F238E27FC236}">
                <a16:creationId xmlns:a16="http://schemas.microsoft.com/office/drawing/2014/main" id="{BFE4A3B8-A345-511A-1646-56CDED578A53}"/>
              </a:ext>
            </a:extLst>
          </p:cNvPr>
          <p:cNvSpPr/>
          <p:nvPr/>
        </p:nvSpPr>
        <p:spPr>
          <a:xfrm>
            <a:off x="6288722" y="3554180"/>
            <a:ext cx="1853023" cy="9697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Physical Volume- /dev/nvme0n3p1</a:t>
            </a:r>
          </a:p>
        </p:txBody>
      </p:sp>
      <p:sp>
        <p:nvSpPr>
          <p:cNvPr id="25" name="Cylinder 24">
            <a:extLst>
              <a:ext uri="{FF2B5EF4-FFF2-40B4-BE49-F238E27FC236}">
                <a16:creationId xmlns:a16="http://schemas.microsoft.com/office/drawing/2014/main" id="{181B7469-2372-22CC-A051-FE5EFAFD4657}"/>
              </a:ext>
            </a:extLst>
          </p:cNvPr>
          <p:cNvSpPr/>
          <p:nvPr/>
        </p:nvSpPr>
        <p:spPr>
          <a:xfrm>
            <a:off x="6288722" y="4957140"/>
            <a:ext cx="1681480" cy="9697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Disk- </a:t>
            </a:r>
            <a:r>
              <a:rPr lang="en-IN" dirty="0">
                <a:solidFill>
                  <a:prstClr val="white"/>
                </a:solidFill>
                <a:latin typeface="Calibri" panose="020F0502020204030204"/>
              </a:rPr>
              <a:t>nvme0n3</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Connector: Elbow 27">
            <a:extLst>
              <a:ext uri="{FF2B5EF4-FFF2-40B4-BE49-F238E27FC236}">
                <a16:creationId xmlns:a16="http://schemas.microsoft.com/office/drawing/2014/main" id="{0974C9E4-228C-B697-45A2-AE7AB0B77F55}"/>
              </a:ext>
            </a:extLst>
          </p:cNvPr>
          <p:cNvCxnSpPr>
            <a:cxnSpLocks/>
            <a:stCxn id="24" idx="0"/>
            <a:endCxn id="11" idx="4"/>
          </p:cNvCxnSpPr>
          <p:nvPr/>
        </p:nvCxnSpPr>
        <p:spPr>
          <a:xfrm rot="16200000" flipV="1">
            <a:off x="6545714" y="3127108"/>
            <a:ext cx="956408" cy="382632"/>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03ED618-1161-3AB2-9268-282EB6D1D361}"/>
              </a:ext>
            </a:extLst>
          </p:cNvPr>
          <p:cNvCxnSpPr/>
          <p:nvPr/>
        </p:nvCxnSpPr>
        <p:spPr>
          <a:xfrm flipV="1">
            <a:off x="7152322" y="4523973"/>
            <a:ext cx="0" cy="6756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F949A4-438D-D144-1E64-A249B4E29618}"/>
              </a:ext>
            </a:extLst>
          </p:cNvPr>
          <p:cNvSpPr txBox="1"/>
          <p:nvPr/>
        </p:nvSpPr>
        <p:spPr>
          <a:xfrm>
            <a:off x="2960459" y="5135045"/>
            <a:ext cx="6896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20</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GB</a:t>
            </a:r>
          </a:p>
        </p:txBody>
      </p:sp>
      <p:sp>
        <p:nvSpPr>
          <p:cNvPr id="33" name="TextBox 32">
            <a:extLst>
              <a:ext uri="{FF2B5EF4-FFF2-40B4-BE49-F238E27FC236}">
                <a16:creationId xmlns:a16="http://schemas.microsoft.com/office/drawing/2014/main" id="{2CA71D5C-1771-DA56-7A22-17F1685AEB4B}"/>
              </a:ext>
            </a:extLst>
          </p:cNvPr>
          <p:cNvSpPr txBox="1"/>
          <p:nvPr/>
        </p:nvSpPr>
        <p:spPr>
          <a:xfrm>
            <a:off x="4408086" y="2435413"/>
            <a:ext cx="6896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20</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GB</a:t>
            </a:r>
          </a:p>
        </p:txBody>
      </p:sp>
      <p:sp>
        <p:nvSpPr>
          <p:cNvPr id="34" name="TextBox 33">
            <a:extLst>
              <a:ext uri="{FF2B5EF4-FFF2-40B4-BE49-F238E27FC236}">
                <a16:creationId xmlns:a16="http://schemas.microsoft.com/office/drawing/2014/main" id="{7284454C-3A6B-D075-38BC-80C9F662BF21}"/>
              </a:ext>
            </a:extLst>
          </p:cNvPr>
          <p:cNvSpPr txBox="1"/>
          <p:nvPr/>
        </p:nvSpPr>
        <p:spPr>
          <a:xfrm>
            <a:off x="5400215" y="1400754"/>
            <a:ext cx="5725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2GB</a:t>
            </a:r>
          </a:p>
        </p:txBody>
      </p:sp>
      <p:sp>
        <p:nvSpPr>
          <p:cNvPr id="35" name="TextBox 34">
            <a:extLst>
              <a:ext uri="{FF2B5EF4-FFF2-40B4-BE49-F238E27FC236}">
                <a16:creationId xmlns:a16="http://schemas.microsoft.com/office/drawing/2014/main" id="{2EECF6D7-2F16-A787-CA5B-761CA078991B}"/>
              </a:ext>
            </a:extLst>
          </p:cNvPr>
          <p:cNvSpPr txBox="1"/>
          <p:nvPr/>
        </p:nvSpPr>
        <p:spPr>
          <a:xfrm>
            <a:off x="8328204" y="1400754"/>
            <a:ext cx="5725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2GB</a:t>
            </a:r>
          </a:p>
        </p:txBody>
      </p:sp>
      <p:sp>
        <p:nvSpPr>
          <p:cNvPr id="36" name="TextBox 35">
            <a:extLst>
              <a:ext uri="{FF2B5EF4-FFF2-40B4-BE49-F238E27FC236}">
                <a16:creationId xmlns:a16="http://schemas.microsoft.com/office/drawing/2014/main" id="{186601EB-9F35-0CA9-9533-4B4EB07992AF}"/>
              </a:ext>
            </a:extLst>
          </p:cNvPr>
          <p:cNvSpPr txBox="1"/>
          <p:nvPr/>
        </p:nvSpPr>
        <p:spPr>
          <a:xfrm>
            <a:off x="7999818" y="5257370"/>
            <a:ext cx="6896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20</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GB</a:t>
            </a:r>
          </a:p>
        </p:txBody>
      </p:sp>
      <p:sp>
        <p:nvSpPr>
          <p:cNvPr id="37" name="TextBox 36">
            <a:extLst>
              <a:ext uri="{FF2B5EF4-FFF2-40B4-BE49-F238E27FC236}">
                <a16:creationId xmlns:a16="http://schemas.microsoft.com/office/drawing/2014/main" id="{E0DF7B11-F164-7203-B073-06CAD77D6023}"/>
              </a:ext>
            </a:extLst>
          </p:cNvPr>
          <p:cNvSpPr txBox="1"/>
          <p:nvPr/>
        </p:nvSpPr>
        <p:spPr>
          <a:xfrm>
            <a:off x="8141745" y="3928366"/>
            <a:ext cx="6896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20</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GB</a:t>
            </a:r>
          </a:p>
        </p:txBody>
      </p:sp>
      <p:sp>
        <p:nvSpPr>
          <p:cNvPr id="38" name="TextBox 37">
            <a:extLst>
              <a:ext uri="{FF2B5EF4-FFF2-40B4-BE49-F238E27FC236}">
                <a16:creationId xmlns:a16="http://schemas.microsoft.com/office/drawing/2014/main" id="{0660E917-BA9F-0889-6B2A-E6CEE0223861}"/>
              </a:ext>
            </a:extLst>
          </p:cNvPr>
          <p:cNvSpPr txBox="1"/>
          <p:nvPr/>
        </p:nvSpPr>
        <p:spPr>
          <a:xfrm>
            <a:off x="6946851" y="2407444"/>
            <a:ext cx="6896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40</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GB</a:t>
            </a:r>
          </a:p>
        </p:txBody>
      </p:sp>
      <p:sp>
        <p:nvSpPr>
          <p:cNvPr id="39" name="TextBox 38">
            <a:extLst>
              <a:ext uri="{FF2B5EF4-FFF2-40B4-BE49-F238E27FC236}">
                <a16:creationId xmlns:a16="http://schemas.microsoft.com/office/drawing/2014/main" id="{1E64DF5B-F7E4-3331-8EA9-147DE9EB7EBD}"/>
              </a:ext>
            </a:extLst>
          </p:cNvPr>
          <p:cNvSpPr txBox="1"/>
          <p:nvPr/>
        </p:nvSpPr>
        <p:spPr>
          <a:xfrm>
            <a:off x="5399353" y="1107098"/>
            <a:ext cx="6896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noProof="0" dirty="0">
                <a:solidFill>
                  <a:prstClr val="black"/>
                </a:solidFill>
                <a:latin typeface="Calibri" panose="020F0502020204030204"/>
              </a:rPr>
              <a:t>32</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GB</a:t>
            </a:r>
          </a:p>
        </p:txBody>
      </p:sp>
      <p:sp>
        <p:nvSpPr>
          <p:cNvPr id="40" name="TextBox 39">
            <a:extLst>
              <a:ext uri="{FF2B5EF4-FFF2-40B4-BE49-F238E27FC236}">
                <a16:creationId xmlns:a16="http://schemas.microsoft.com/office/drawing/2014/main" id="{A27C11BD-7A08-5A07-2CFA-348BB9E33257}"/>
              </a:ext>
            </a:extLst>
          </p:cNvPr>
          <p:cNvSpPr txBox="1"/>
          <p:nvPr/>
        </p:nvSpPr>
        <p:spPr>
          <a:xfrm>
            <a:off x="8308838" y="1067908"/>
            <a:ext cx="5725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noProof="0" dirty="0">
                <a:solidFill>
                  <a:prstClr val="black"/>
                </a:solidFill>
                <a:latin typeface="Calibri" panose="020F0502020204030204"/>
              </a:rPr>
              <a:t>4</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GB</a:t>
            </a:r>
          </a:p>
        </p:txBody>
      </p:sp>
    </p:spTree>
    <p:extLst>
      <p:ext uri="{BB962C8B-B14F-4D97-AF65-F5344CB8AC3E}">
        <p14:creationId xmlns:p14="http://schemas.microsoft.com/office/powerpoint/2010/main" val="47142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down)">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down)">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down)">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down)">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down)">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down)">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wipe(down)">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down)">
                                      <p:cBhvr>
                                        <p:cTn id="100" dur="500"/>
                                        <p:tgtEl>
                                          <p:spTgt spid="3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wipe(down)">
                                      <p:cBhvr>
                                        <p:cTn id="105" dur="500"/>
                                        <p:tgtEl>
                                          <p:spTgt spid="3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40"/>
                                        </p:tgtEl>
                                        <p:attrNameLst>
                                          <p:attrName>style.visibility</p:attrName>
                                        </p:attrNameLst>
                                      </p:cBhvr>
                                      <p:to>
                                        <p:strVal val="visible"/>
                                      </p:to>
                                    </p:set>
                                    <p:animEffect transition="in" filter="wipe(down)">
                                      <p:cBhvr>
                                        <p:cTn id="1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2" grpId="0" animBg="1"/>
      <p:bldP spid="13" grpId="0" animBg="1"/>
      <p:bldP spid="24" grpId="0" animBg="1"/>
      <p:bldP spid="25" grpId="0" animBg="1"/>
      <p:bldP spid="29" grpId="0"/>
      <p:bldP spid="33" grpId="0"/>
      <p:bldP spid="34" grpId="0"/>
      <p:bldP spid="35" grpId="0"/>
      <p:bldP spid="36" grpId="0"/>
      <p:bldP spid="37" grpId="0"/>
      <p:bldP spid="38" grpId="0"/>
      <p:bldP spid="39"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 Commands</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22EB9B9-6BC6-3B68-A3F9-D933355D082E}"/>
              </a:ext>
            </a:extLst>
          </p:cNvPr>
          <p:cNvSpPr txBox="1"/>
          <p:nvPr/>
        </p:nvSpPr>
        <p:spPr>
          <a:xfrm>
            <a:off x="1579425" y="1228724"/>
            <a:ext cx="9018687" cy="1754326"/>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Create Partitions of LVM type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fdisk</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/dev/&lt;disk name&gt;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Create Physical Volume Group-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pvcreate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/dev/&lt;partition name&gt; /dev/&lt;partition name&gt;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Create Volume Group- </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vgcreate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&lt;vg name&gt; /dev/&lt;partition name&gt; /dev/&lt; partition name&gt;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Create Logical Volume- </a:t>
            </a:r>
            <a:r>
              <a:rPr kumimoji="0" lang="nb-NO" sz="1800" b="0" i="0" u="none" strike="noStrike" kern="1200" cap="none" spc="0" normalizeH="0" baseline="0" noProof="0" dirty="0">
                <a:ln>
                  <a:noFill/>
                </a:ln>
                <a:solidFill>
                  <a:prstClr val="black"/>
                </a:solidFill>
                <a:effectLst/>
                <a:uLnTx/>
                <a:uFillTx/>
                <a:latin typeface="Calibri" panose="020F0502020204030204"/>
                <a:ea typeface="+mn-ea"/>
                <a:cs typeface="+mn-cs"/>
              </a:rPr>
              <a:t>lvcreate -L &lt;size&gt; -n &lt;name of the group&gt; &lt;name of vg&gt;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Format the LV with filesystem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Mount the LV to folder (/etc/</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fstab</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699891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1BC587A-57C5-3D43-BAB9-82ED3D11151C}"/>
              </a:ext>
            </a:extLst>
          </p:cNvPr>
          <p:cNvSpPr txBox="1"/>
          <p:nvPr/>
        </p:nvSpPr>
        <p:spPr>
          <a:xfrm>
            <a:off x="314960" y="1737360"/>
            <a:ext cx="430758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Attach 2 hard disks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Format nvme0n2 with LVM type of partition</a:t>
            </a:r>
          </a:p>
        </p:txBody>
      </p:sp>
      <p:pic>
        <p:nvPicPr>
          <p:cNvPr id="6" name="Picture 5">
            <a:extLst>
              <a:ext uri="{FF2B5EF4-FFF2-40B4-BE49-F238E27FC236}">
                <a16:creationId xmlns:a16="http://schemas.microsoft.com/office/drawing/2014/main" id="{1F32B169-5B8E-A492-1A70-F478F56F55CE}"/>
              </a:ext>
            </a:extLst>
          </p:cNvPr>
          <p:cNvPicPr>
            <a:picLocks noChangeAspect="1"/>
          </p:cNvPicPr>
          <p:nvPr/>
        </p:nvPicPr>
        <p:blipFill>
          <a:blip r:embed="rId4"/>
          <a:stretch>
            <a:fillRect/>
          </a:stretch>
        </p:blipFill>
        <p:spPr>
          <a:xfrm>
            <a:off x="5614996" y="841687"/>
            <a:ext cx="6577004" cy="6016313"/>
          </a:xfrm>
          <a:prstGeom prst="rect">
            <a:avLst/>
          </a:prstGeom>
        </p:spPr>
      </p:pic>
    </p:spTree>
    <p:extLst>
      <p:ext uri="{BB962C8B-B14F-4D97-AF65-F5344CB8AC3E}">
        <p14:creationId xmlns:p14="http://schemas.microsoft.com/office/powerpoint/2010/main" val="4012725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9E903F5-609F-08BC-8F53-6A35B021D85C}"/>
              </a:ext>
            </a:extLst>
          </p:cNvPr>
          <p:cNvSpPr txBox="1"/>
          <p:nvPr/>
        </p:nvSpPr>
        <p:spPr>
          <a:xfrm>
            <a:off x="1666240" y="1442720"/>
            <a:ext cx="1126399"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Create PV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Create VG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Create LV</a:t>
            </a:r>
          </a:p>
        </p:txBody>
      </p:sp>
      <p:pic>
        <p:nvPicPr>
          <p:cNvPr id="8" name="Picture 7">
            <a:extLst>
              <a:ext uri="{FF2B5EF4-FFF2-40B4-BE49-F238E27FC236}">
                <a16:creationId xmlns:a16="http://schemas.microsoft.com/office/drawing/2014/main" id="{A8FE210D-57F6-CD71-F711-35D2EC653207}"/>
              </a:ext>
            </a:extLst>
          </p:cNvPr>
          <p:cNvPicPr>
            <a:picLocks noChangeAspect="1"/>
          </p:cNvPicPr>
          <p:nvPr/>
        </p:nvPicPr>
        <p:blipFill>
          <a:blip r:embed="rId4"/>
          <a:stretch>
            <a:fillRect/>
          </a:stretch>
        </p:blipFill>
        <p:spPr>
          <a:xfrm>
            <a:off x="3080654" y="1330642"/>
            <a:ext cx="8501746" cy="4084638"/>
          </a:xfrm>
          <a:prstGeom prst="rect">
            <a:avLst/>
          </a:prstGeom>
        </p:spPr>
      </p:pic>
    </p:spTree>
    <p:extLst>
      <p:ext uri="{BB962C8B-B14F-4D97-AF65-F5344CB8AC3E}">
        <p14:creationId xmlns:p14="http://schemas.microsoft.com/office/powerpoint/2010/main" val="1262555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C731811-8649-4A10-873B-737DC4FDB74E}"/>
              </a:ext>
            </a:extLst>
          </p:cNvPr>
          <p:cNvPicPr>
            <a:picLocks noChangeAspect="1"/>
          </p:cNvPicPr>
          <p:nvPr/>
        </p:nvPicPr>
        <p:blipFill>
          <a:blip r:embed="rId4"/>
          <a:stretch>
            <a:fillRect/>
          </a:stretch>
        </p:blipFill>
        <p:spPr>
          <a:xfrm>
            <a:off x="4447713" y="1100270"/>
            <a:ext cx="6611273" cy="628738"/>
          </a:xfrm>
          <a:prstGeom prst="rect">
            <a:avLst/>
          </a:prstGeom>
        </p:spPr>
      </p:pic>
      <p:pic>
        <p:nvPicPr>
          <p:cNvPr id="9" name="Picture 8">
            <a:extLst>
              <a:ext uri="{FF2B5EF4-FFF2-40B4-BE49-F238E27FC236}">
                <a16:creationId xmlns:a16="http://schemas.microsoft.com/office/drawing/2014/main" id="{C00ACB11-9550-1A88-6F2A-82C462E0E419}"/>
              </a:ext>
            </a:extLst>
          </p:cNvPr>
          <p:cNvPicPr>
            <a:picLocks noChangeAspect="1"/>
          </p:cNvPicPr>
          <p:nvPr/>
        </p:nvPicPr>
        <p:blipFill>
          <a:blip r:embed="rId5"/>
          <a:stretch>
            <a:fillRect/>
          </a:stretch>
        </p:blipFill>
        <p:spPr>
          <a:xfrm>
            <a:off x="4447713" y="1928505"/>
            <a:ext cx="5525271" cy="3781953"/>
          </a:xfrm>
          <a:prstGeom prst="rect">
            <a:avLst/>
          </a:prstGeom>
        </p:spPr>
      </p:pic>
      <p:sp>
        <p:nvSpPr>
          <p:cNvPr id="14" name="TextBox 13">
            <a:extLst>
              <a:ext uri="{FF2B5EF4-FFF2-40B4-BE49-F238E27FC236}">
                <a16:creationId xmlns:a16="http://schemas.microsoft.com/office/drawing/2014/main" id="{7F567741-8B3A-4C1D-BB64-F6294BB7B5A1}"/>
              </a:ext>
            </a:extLst>
          </p:cNvPr>
          <p:cNvSpPr txBox="1"/>
          <p:nvPr/>
        </p:nvSpPr>
        <p:spPr>
          <a:xfrm>
            <a:off x="1283098" y="1215509"/>
            <a:ext cx="24193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Display Physical Volume</a:t>
            </a:r>
          </a:p>
        </p:txBody>
      </p:sp>
      <p:sp>
        <p:nvSpPr>
          <p:cNvPr id="15" name="TextBox 14">
            <a:extLst>
              <a:ext uri="{FF2B5EF4-FFF2-40B4-BE49-F238E27FC236}">
                <a16:creationId xmlns:a16="http://schemas.microsoft.com/office/drawing/2014/main" id="{2D8BCAD4-B9FB-57F1-43D5-1999CAB873B4}"/>
              </a:ext>
            </a:extLst>
          </p:cNvPr>
          <p:cNvSpPr txBox="1"/>
          <p:nvPr/>
        </p:nvSpPr>
        <p:spPr>
          <a:xfrm>
            <a:off x="1283098" y="2356118"/>
            <a:ext cx="22669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Display Volume Group</a:t>
            </a:r>
          </a:p>
        </p:txBody>
      </p:sp>
    </p:spTree>
    <p:extLst>
      <p:ext uri="{BB962C8B-B14F-4D97-AF65-F5344CB8AC3E}">
        <p14:creationId xmlns:p14="http://schemas.microsoft.com/office/powerpoint/2010/main" val="480671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F020B52C-ECC4-CDBD-ED01-4EE87F967F72}"/>
              </a:ext>
            </a:extLst>
          </p:cNvPr>
          <p:cNvPicPr>
            <a:picLocks noChangeAspect="1"/>
          </p:cNvPicPr>
          <p:nvPr/>
        </p:nvPicPr>
        <p:blipFill>
          <a:blip r:embed="rId4"/>
          <a:stretch>
            <a:fillRect/>
          </a:stretch>
        </p:blipFill>
        <p:spPr>
          <a:xfrm>
            <a:off x="5276851" y="725694"/>
            <a:ext cx="6915150" cy="6127099"/>
          </a:xfrm>
          <a:prstGeom prst="rect">
            <a:avLst/>
          </a:prstGeom>
        </p:spPr>
      </p:pic>
      <p:sp>
        <p:nvSpPr>
          <p:cNvPr id="11" name="TextBox 10">
            <a:extLst>
              <a:ext uri="{FF2B5EF4-FFF2-40B4-BE49-F238E27FC236}">
                <a16:creationId xmlns:a16="http://schemas.microsoft.com/office/drawing/2014/main" id="{28FBD47A-5E88-6044-0324-826FE5770975}"/>
              </a:ext>
            </a:extLst>
          </p:cNvPr>
          <p:cNvSpPr txBox="1"/>
          <p:nvPr/>
        </p:nvSpPr>
        <p:spPr>
          <a:xfrm>
            <a:off x="1494790" y="2384693"/>
            <a:ext cx="23199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Display Logical Volume</a:t>
            </a:r>
          </a:p>
        </p:txBody>
      </p:sp>
    </p:spTree>
    <p:extLst>
      <p:ext uri="{BB962C8B-B14F-4D97-AF65-F5344CB8AC3E}">
        <p14:creationId xmlns:p14="http://schemas.microsoft.com/office/powerpoint/2010/main" val="84400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D263856-1615-9ACB-3F1F-B1DC304A8CE4}"/>
              </a:ext>
            </a:extLst>
          </p:cNvPr>
          <p:cNvSpPr txBox="1"/>
          <p:nvPr/>
        </p:nvSpPr>
        <p:spPr>
          <a:xfrm>
            <a:off x="1047750" y="2742680"/>
            <a:ext cx="4170694"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Format app LV with ext4 type of filesystem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Mount app lv to /app folder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99D9447-349D-8B1F-CBEB-EA75FE5DDB38}"/>
              </a:ext>
            </a:extLst>
          </p:cNvPr>
          <p:cNvPicPr>
            <a:picLocks noChangeAspect="1"/>
          </p:cNvPicPr>
          <p:nvPr/>
        </p:nvPicPr>
        <p:blipFill>
          <a:blip r:embed="rId4"/>
          <a:stretch>
            <a:fillRect/>
          </a:stretch>
        </p:blipFill>
        <p:spPr>
          <a:xfrm>
            <a:off x="5781574" y="1106695"/>
            <a:ext cx="6343751" cy="2362145"/>
          </a:xfrm>
          <a:prstGeom prst="rect">
            <a:avLst/>
          </a:prstGeom>
        </p:spPr>
      </p:pic>
      <p:pic>
        <p:nvPicPr>
          <p:cNvPr id="11" name="Picture 10">
            <a:extLst>
              <a:ext uri="{FF2B5EF4-FFF2-40B4-BE49-F238E27FC236}">
                <a16:creationId xmlns:a16="http://schemas.microsoft.com/office/drawing/2014/main" id="{B9358980-60D4-09EA-085F-349A6B70D4F0}"/>
              </a:ext>
            </a:extLst>
          </p:cNvPr>
          <p:cNvPicPr>
            <a:picLocks noChangeAspect="1"/>
          </p:cNvPicPr>
          <p:nvPr/>
        </p:nvPicPr>
        <p:blipFill>
          <a:blip r:embed="rId5"/>
          <a:stretch>
            <a:fillRect/>
          </a:stretch>
        </p:blipFill>
        <p:spPr>
          <a:xfrm>
            <a:off x="5848249" y="3931833"/>
            <a:ext cx="6343751" cy="2926167"/>
          </a:xfrm>
          <a:prstGeom prst="rect">
            <a:avLst/>
          </a:prstGeom>
        </p:spPr>
      </p:pic>
    </p:spTree>
    <p:extLst>
      <p:ext uri="{BB962C8B-B14F-4D97-AF65-F5344CB8AC3E}">
        <p14:creationId xmlns:p14="http://schemas.microsoft.com/office/powerpoint/2010/main" val="728199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356D87-510B-3256-548A-80468F91D699}"/>
              </a:ext>
            </a:extLst>
          </p:cNvPr>
          <p:cNvSpPr txBox="1"/>
          <p:nvPr/>
        </p:nvSpPr>
        <p:spPr>
          <a:xfrm>
            <a:off x="394112" y="1849119"/>
            <a:ext cx="520141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Format database LV with ext4 type of filesystem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Mount database lv to /database folder</a:t>
            </a:r>
            <a:endParaRPr lang="en-IN" dirty="0">
              <a:solidFill>
                <a:prstClr val="black"/>
              </a:solidFill>
              <a:latin typeface="Calibri" panose="020F0502020204030204"/>
            </a:endParaRPr>
          </a:p>
        </p:txBody>
      </p:sp>
      <p:pic>
        <p:nvPicPr>
          <p:cNvPr id="5" name="Picture 4">
            <a:extLst>
              <a:ext uri="{FF2B5EF4-FFF2-40B4-BE49-F238E27FC236}">
                <a16:creationId xmlns:a16="http://schemas.microsoft.com/office/drawing/2014/main" id="{78756ADA-72DE-4647-0D1E-4BC578C65CB3}"/>
              </a:ext>
            </a:extLst>
          </p:cNvPr>
          <p:cNvPicPr>
            <a:picLocks noChangeAspect="1"/>
          </p:cNvPicPr>
          <p:nvPr/>
        </p:nvPicPr>
        <p:blipFill>
          <a:blip r:embed="rId4"/>
          <a:stretch>
            <a:fillRect/>
          </a:stretch>
        </p:blipFill>
        <p:spPr>
          <a:xfrm>
            <a:off x="5595530" y="1185549"/>
            <a:ext cx="5839640" cy="4486901"/>
          </a:xfrm>
          <a:prstGeom prst="rect">
            <a:avLst/>
          </a:prstGeom>
        </p:spPr>
      </p:pic>
    </p:spTree>
    <p:extLst>
      <p:ext uri="{BB962C8B-B14F-4D97-AF65-F5344CB8AC3E}">
        <p14:creationId xmlns:p14="http://schemas.microsoft.com/office/powerpoint/2010/main" val="217485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356D87-510B-3256-548A-80468F91D699}"/>
              </a:ext>
            </a:extLst>
          </p:cNvPr>
          <p:cNvSpPr txBox="1"/>
          <p:nvPr/>
        </p:nvSpPr>
        <p:spPr>
          <a:xfrm>
            <a:off x="394112" y="1121646"/>
            <a:ext cx="520141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Add </a:t>
            </a:r>
            <a:r>
              <a:rPr lang="en-IN" dirty="0">
                <a:solidFill>
                  <a:prstClr val="black"/>
                </a:solidFill>
                <a:latin typeface="Calibri" panose="020F0502020204030204"/>
              </a:rPr>
              <a:t>f</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stab Entry </a:t>
            </a:r>
            <a:endParaRPr lang="en-IN" dirty="0">
              <a:solidFill>
                <a:prstClr val="black"/>
              </a:solidFill>
              <a:latin typeface="Calibri" panose="020F0502020204030204"/>
            </a:endParaRPr>
          </a:p>
        </p:txBody>
      </p:sp>
      <p:pic>
        <p:nvPicPr>
          <p:cNvPr id="6" name="Picture 5">
            <a:extLst>
              <a:ext uri="{FF2B5EF4-FFF2-40B4-BE49-F238E27FC236}">
                <a16:creationId xmlns:a16="http://schemas.microsoft.com/office/drawing/2014/main" id="{7CF79D68-CA19-946D-7D9A-09DEFAB883FA}"/>
              </a:ext>
            </a:extLst>
          </p:cNvPr>
          <p:cNvPicPr>
            <a:picLocks noChangeAspect="1"/>
          </p:cNvPicPr>
          <p:nvPr/>
        </p:nvPicPr>
        <p:blipFill>
          <a:blip r:embed="rId4"/>
          <a:stretch>
            <a:fillRect/>
          </a:stretch>
        </p:blipFill>
        <p:spPr>
          <a:xfrm>
            <a:off x="1894038" y="1713782"/>
            <a:ext cx="10297962" cy="5144218"/>
          </a:xfrm>
          <a:prstGeom prst="rect">
            <a:avLst/>
          </a:prstGeom>
        </p:spPr>
      </p:pic>
    </p:spTree>
    <p:extLst>
      <p:ext uri="{BB962C8B-B14F-4D97-AF65-F5344CB8AC3E}">
        <p14:creationId xmlns:p14="http://schemas.microsoft.com/office/powerpoint/2010/main" val="40339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3156" y="215999"/>
            <a:ext cx="3755447" cy="526246"/>
          </a:xfrm>
        </p:spPr>
        <p:txBody>
          <a:bodyPr>
            <a:normAutofit fontScale="90000"/>
          </a:bodyPr>
          <a:lstStyle/>
          <a:p>
            <a:r>
              <a:rPr lang="en-IN" b="1" dirty="0">
                <a:solidFill>
                  <a:srgbClr val="002060"/>
                </a:solidFill>
              </a:rPr>
              <a:t>CD</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utoShape 4" descr="1.1-1 IPv4 Classes Ranges | Download Scientific Diagram">
            <a:extLst>
              <a:ext uri="{FF2B5EF4-FFF2-40B4-BE49-F238E27FC236}">
                <a16:creationId xmlns:a16="http://schemas.microsoft.com/office/drawing/2014/main" id="{119AEBC5-CBE8-1CCD-0288-9FD44DC062B3}"/>
              </a:ext>
            </a:extLst>
          </p:cNvPr>
          <p:cNvSpPr>
            <a:spLocks noChangeAspect="1" noChangeArrowheads="1"/>
          </p:cNvSpPr>
          <p:nvPr/>
        </p:nvSpPr>
        <p:spPr bwMode="auto">
          <a:xfrm>
            <a:off x="1818640" y="3429000"/>
            <a:ext cx="4582160" cy="4582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151CED5-CC50-B216-14BD-AAA1EE67991C}"/>
              </a:ext>
            </a:extLst>
          </p:cNvPr>
          <p:cNvPicPr>
            <a:picLocks noChangeAspect="1"/>
          </p:cNvPicPr>
          <p:nvPr/>
        </p:nvPicPr>
        <p:blipFill>
          <a:blip r:embed="rId4"/>
          <a:stretch>
            <a:fillRect/>
          </a:stretch>
        </p:blipFill>
        <p:spPr>
          <a:xfrm>
            <a:off x="713739" y="1049968"/>
            <a:ext cx="3962264" cy="2336800"/>
          </a:xfrm>
          <a:prstGeom prst="rect">
            <a:avLst/>
          </a:prstGeom>
        </p:spPr>
      </p:pic>
      <p:pic>
        <p:nvPicPr>
          <p:cNvPr id="13" name="Picture 12">
            <a:extLst>
              <a:ext uri="{FF2B5EF4-FFF2-40B4-BE49-F238E27FC236}">
                <a16:creationId xmlns:a16="http://schemas.microsoft.com/office/drawing/2014/main" id="{C99FB5E0-9E87-E032-F704-ABE0754DE6ED}"/>
              </a:ext>
            </a:extLst>
          </p:cNvPr>
          <p:cNvPicPr>
            <a:picLocks noChangeAspect="1"/>
          </p:cNvPicPr>
          <p:nvPr/>
        </p:nvPicPr>
        <p:blipFill>
          <a:blip r:embed="rId5"/>
          <a:stretch>
            <a:fillRect/>
          </a:stretch>
        </p:blipFill>
        <p:spPr>
          <a:xfrm>
            <a:off x="5802583" y="1011508"/>
            <a:ext cx="5039497" cy="2309053"/>
          </a:xfrm>
          <a:prstGeom prst="rect">
            <a:avLst/>
          </a:prstGeom>
        </p:spPr>
      </p:pic>
      <p:pic>
        <p:nvPicPr>
          <p:cNvPr id="15" name="Picture 14">
            <a:extLst>
              <a:ext uri="{FF2B5EF4-FFF2-40B4-BE49-F238E27FC236}">
                <a16:creationId xmlns:a16="http://schemas.microsoft.com/office/drawing/2014/main" id="{75354D65-10EF-B662-808D-F39B0270F3F1}"/>
              </a:ext>
            </a:extLst>
          </p:cNvPr>
          <p:cNvPicPr>
            <a:picLocks noChangeAspect="1"/>
          </p:cNvPicPr>
          <p:nvPr/>
        </p:nvPicPr>
        <p:blipFill>
          <a:blip r:embed="rId6"/>
          <a:stretch>
            <a:fillRect/>
          </a:stretch>
        </p:blipFill>
        <p:spPr>
          <a:xfrm>
            <a:off x="5802583" y="3475983"/>
            <a:ext cx="4428353" cy="2419060"/>
          </a:xfrm>
          <a:prstGeom prst="rect">
            <a:avLst/>
          </a:prstGeom>
        </p:spPr>
      </p:pic>
      <p:pic>
        <p:nvPicPr>
          <p:cNvPr id="17" name="Picture 16">
            <a:extLst>
              <a:ext uri="{FF2B5EF4-FFF2-40B4-BE49-F238E27FC236}">
                <a16:creationId xmlns:a16="http://schemas.microsoft.com/office/drawing/2014/main" id="{4D8C686A-7EC8-337D-A0B5-AC968ACDC278}"/>
              </a:ext>
            </a:extLst>
          </p:cNvPr>
          <p:cNvPicPr>
            <a:picLocks noChangeAspect="1"/>
          </p:cNvPicPr>
          <p:nvPr/>
        </p:nvPicPr>
        <p:blipFill>
          <a:blip r:embed="rId7"/>
          <a:stretch>
            <a:fillRect/>
          </a:stretch>
        </p:blipFill>
        <p:spPr>
          <a:xfrm>
            <a:off x="713739" y="3469658"/>
            <a:ext cx="4570777" cy="2431709"/>
          </a:xfrm>
          <a:prstGeom prst="rect">
            <a:avLst/>
          </a:prstGeom>
        </p:spPr>
      </p:pic>
    </p:spTree>
    <p:extLst>
      <p:ext uri="{BB962C8B-B14F-4D97-AF65-F5344CB8AC3E}">
        <p14:creationId xmlns:p14="http://schemas.microsoft.com/office/powerpoint/2010/main" val="2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356D87-510B-3256-548A-80468F91D699}"/>
              </a:ext>
            </a:extLst>
          </p:cNvPr>
          <p:cNvSpPr txBox="1"/>
          <p:nvPr/>
        </p:nvSpPr>
        <p:spPr>
          <a:xfrm>
            <a:off x="394113" y="1849119"/>
            <a:ext cx="23967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Resize LV to increase the folder size of /app</a:t>
            </a:r>
          </a:p>
        </p:txBody>
      </p:sp>
      <p:pic>
        <p:nvPicPr>
          <p:cNvPr id="6" name="Picture 5">
            <a:extLst>
              <a:ext uri="{FF2B5EF4-FFF2-40B4-BE49-F238E27FC236}">
                <a16:creationId xmlns:a16="http://schemas.microsoft.com/office/drawing/2014/main" id="{F79C85F3-EDBC-D42E-CF9E-F2FAD017E7F5}"/>
              </a:ext>
            </a:extLst>
          </p:cNvPr>
          <p:cNvPicPr>
            <a:picLocks noChangeAspect="1"/>
          </p:cNvPicPr>
          <p:nvPr/>
        </p:nvPicPr>
        <p:blipFill>
          <a:blip r:embed="rId4"/>
          <a:stretch>
            <a:fillRect/>
          </a:stretch>
        </p:blipFill>
        <p:spPr>
          <a:xfrm>
            <a:off x="3014359" y="1400414"/>
            <a:ext cx="9002381" cy="3477110"/>
          </a:xfrm>
          <a:prstGeom prst="rect">
            <a:avLst/>
          </a:prstGeom>
        </p:spPr>
      </p:pic>
    </p:spTree>
    <p:extLst>
      <p:ext uri="{BB962C8B-B14F-4D97-AF65-F5344CB8AC3E}">
        <p14:creationId xmlns:p14="http://schemas.microsoft.com/office/powerpoint/2010/main" val="204084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 Adding Physical Volume</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25203D7-8634-A878-F213-0D3053746855}"/>
              </a:ext>
            </a:extLst>
          </p:cNvPr>
          <p:cNvSpPr txBox="1"/>
          <p:nvPr/>
        </p:nvSpPr>
        <p:spPr>
          <a:xfrm>
            <a:off x="609600" y="1950720"/>
            <a:ext cx="43075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Format nvme0n3 with LVM type of partition</a:t>
            </a:r>
          </a:p>
        </p:txBody>
      </p:sp>
      <p:pic>
        <p:nvPicPr>
          <p:cNvPr id="8" name="Picture 7">
            <a:extLst>
              <a:ext uri="{FF2B5EF4-FFF2-40B4-BE49-F238E27FC236}">
                <a16:creationId xmlns:a16="http://schemas.microsoft.com/office/drawing/2014/main" id="{1EC9DE4A-AE4B-6EF2-8A6B-F0997DCC2810}"/>
              </a:ext>
            </a:extLst>
          </p:cNvPr>
          <p:cNvPicPr>
            <a:picLocks noChangeAspect="1"/>
          </p:cNvPicPr>
          <p:nvPr/>
        </p:nvPicPr>
        <p:blipFill>
          <a:blip r:embed="rId4"/>
          <a:stretch>
            <a:fillRect/>
          </a:stretch>
        </p:blipFill>
        <p:spPr>
          <a:xfrm>
            <a:off x="5257800" y="952804"/>
            <a:ext cx="6934200" cy="5905195"/>
          </a:xfrm>
          <a:prstGeom prst="rect">
            <a:avLst/>
          </a:prstGeom>
        </p:spPr>
      </p:pic>
    </p:spTree>
    <p:extLst>
      <p:ext uri="{BB962C8B-B14F-4D97-AF65-F5344CB8AC3E}">
        <p14:creationId xmlns:p14="http://schemas.microsoft.com/office/powerpoint/2010/main" val="3440795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E5AF05-8FF9-4990-FC38-270343FB5259}"/>
              </a:ext>
            </a:extLst>
          </p:cNvPr>
          <p:cNvSpPr txBox="1"/>
          <p:nvPr/>
        </p:nvSpPr>
        <p:spPr>
          <a:xfrm>
            <a:off x="838200" y="1493520"/>
            <a:ext cx="25909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PV Create for </a:t>
            </a:r>
            <a:r>
              <a:rPr lang="en-IN" dirty="0">
                <a:solidFill>
                  <a:prstClr val="black"/>
                </a:solidFill>
                <a:latin typeface="Calibri" panose="020F0502020204030204"/>
              </a:rPr>
              <a:t>nvme0n3p1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624EDB2B-D293-1E6D-D1F6-16F35A64D7BC}"/>
              </a:ext>
            </a:extLst>
          </p:cNvPr>
          <p:cNvSpPr txBox="1"/>
          <p:nvPr/>
        </p:nvSpPr>
        <p:spPr>
          <a:xfrm>
            <a:off x="805422" y="1848650"/>
            <a:ext cx="27971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Extend VG with nvme0n3p1</a:t>
            </a:r>
          </a:p>
        </p:txBody>
      </p:sp>
      <p:pic>
        <p:nvPicPr>
          <p:cNvPr id="5" name="Picture 4">
            <a:extLst>
              <a:ext uri="{FF2B5EF4-FFF2-40B4-BE49-F238E27FC236}">
                <a16:creationId xmlns:a16="http://schemas.microsoft.com/office/drawing/2014/main" id="{00243EC3-05C1-6127-E965-45AB53FA1C7D}"/>
              </a:ext>
            </a:extLst>
          </p:cNvPr>
          <p:cNvPicPr>
            <a:picLocks noChangeAspect="1"/>
          </p:cNvPicPr>
          <p:nvPr/>
        </p:nvPicPr>
        <p:blipFill>
          <a:blip r:embed="rId4"/>
          <a:stretch>
            <a:fillRect/>
          </a:stretch>
        </p:blipFill>
        <p:spPr>
          <a:xfrm>
            <a:off x="3732577" y="1241321"/>
            <a:ext cx="8297839" cy="1243061"/>
          </a:xfrm>
          <a:prstGeom prst="rect">
            <a:avLst/>
          </a:prstGeom>
        </p:spPr>
      </p:pic>
      <p:pic>
        <p:nvPicPr>
          <p:cNvPr id="12" name="Picture 11">
            <a:extLst>
              <a:ext uri="{FF2B5EF4-FFF2-40B4-BE49-F238E27FC236}">
                <a16:creationId xmlns:a16="http://schemas.microsoft.com/office/drawing/2014/main" id="{AD8DD6A1-6306-BDEF-0D0E-99BAE66F5CFE}"/>
              </a:ext>
            </a:extLst>
          </p:cNvPr>
          <p:cNvPicPr>
            <a:picLocks noChangeAspect="1"/>
          </p:cNvPicPr>
          <p:nvPr/>
        </p:nvPicPr>
        <p:blipFill>
          <a:blip r:embed="rId5"/>
          <a:stretch>
            <a:fillRect/>
          </a:stretch>
        </p:blipFill>
        <p:spPr>
          <a:xfrm>
            <a:off x="6078974" y="2657481"/>
            <a:ext cx="6177234" cy="4200520"/>
          </a:xfrm>
          <a:prstGeom prst="rect">
            <a:avLst/>
          </a:prstGeom>
        </p:spPr>
      </p:pic>
      <p:sp>
        <p:nvSpPr>
          <p:cNvPr id="15" name="TextBox 14">
            <a:extLst>
              <a:ext uri="{FF2B5EF4-FFF2-40B4-BE49-F238E27FC236}">
                <a16:creationId xmlns:a16="http://schemas.microsoft.com/office/drawing/2014/main" id="{DC08E8A2-EA4A-32E7-0BFB-440952324B87}"/>
              </a:ext>
            </a:extLst>
          </p:cNvPr>
          <p:cNvSpPr txBox="1"/>
          <p:nvPr/>
        </p:nvSpPr>
        <p:spPr>
          <a:xfrm>
            <a:off x="805422" y="3602993"/>
            <a:ext cx="11826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Display VG</a:t>
            </a:r>
          </a:p>
        </p:txBody>
      </p:sp>
    </p:spTree>
    <p:extLst>
      <p:ext uri="{BB962C8B-B14F-4D97-AF65-F5344CB8AC3E}">
        <p14:creationId xmlns:p14="http://schemas.microsoft.com/office/powerpoint/2010/main" val="2704378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LVM</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997F34-C7FB-A913-ECD1-4488F2617768}"/>
              </a:ext>
            </a:extLst>
          </p:cNvPr>
          <p:cNvSpPr txBox="1"/>
          <p:nvPr/>
        </p:nvSpPr>
        <p:spPr>
          <a:xfrm>
            <a:off x="657225" y="1576587"/>
            <a:ext cx="26997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Resize lv  to increase space</a:t>
            </a:r>
          </a:p>
        </p:txBody>
      </p:sp>
      <p:pic>
        <p:nvPicPr>
          <p:cNvPr id="8" name="Picture 7">
            <a:extLst>
              <a:ext uri="{FF2B5EF4-FFF2-40B4-BE49-F238E27FC236}">
                <a16:creationId xmlns:a16="http://schemas.microsoft.com/office/drawing/2014/main" id="{FD63EA57-5ACE-D1B9-5112-080D5C6E6CAE}"/>
              </a:ext>
            </a:extLst>
          </p:cNvPr>
          <p:cNvPicPr>
            <a:picLocks noChangeAspect="1"/>
          </p:cNvPicPr>
          <p:nvPr/>
        </p:nvPicPr>
        <p:blipFill>
          <a:blip r:embed="rId4"/>
          <a:stretch>
            <a:fillRect/>
          </a:stretch>
        </p:blipFill>
        <p:spPr>
          <a:xfrm>
            <a:off x="1701911" y="2523252"/>
            <a:ext cx="10490090" cy="4334748"/>
          </a:xfrm>
          <a:prstGeom prst="rect">
            <a:avLst/>
          </a:prstGeom>
        </p:spPr>
      </p:pic>
    </p:spTree>
    <p:extLst>
      <p:ext uri="{BB962C8B-B14F-4D97-AF65-F5344CB8AC3E}">
        <p14:creationId xmlns:p14="http://schemas.microsoft.com/office/powerpoint/2010/main" val="375356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3156" y="215999"/>
            <a:ext cx="3755447" cy="526246"/>
          </a:xfrm>
        </p:spPr>
        <p:txBody>
          <a:bodyPr>
            <a:normAutofit fontScale="90000"/>
          </a:bodyPr>
          <a:lstStyle/>
          <a:p>
            <a:r>
              <a:rPr lang="en-US" b="1" dirty="0">
                <a:solidFill>
                  <a:srgbClr val="002060"/>
                </a:solidFill>
              </a:rPr>
              <a:t>H</a:t>
            </a:r>
            <a:r>
              <a:rPr lang="en-IN" b="1" dirty="0">
                <a:solidFill>
                  <a:srgbClr val="002060"/>
                </a:solidFill>
              </a:rPr>
              <a:t>DD</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utoShape 4" descr="1.1-1 IPv4 Classes Ranges | Download Scientific Diagram">
            <a:extLst>
              <a:ext uri="{FF2B5EF4-FFF2-40B4-BE49-F238E27FC236}">
                <a16:creationId xmlns:a16="http://schemas.microsoft.com/office/drawing/2014/main" id="{119AEBC5-CBE8-1CCD-0288-9FD44DC062B3}"/>
              </a:ext>
            </a:extLst>
          </p:cNvPr>
          <p:cNvSpPr>
            <a:spLocks noChangeAspect="1" noChangeArrowheads="1"/>
          </p:cNvSpPr>
          <p:nvPr/>
        </p:nvSpPr>
        <p:spPr bwMode="auto">
          <a:xfrm>
            <a:off x="1818640" y="3429000"/>
            <a:ext cx="4582160" cy="4582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Picture 4" descr="Magnetic Disks">
            <a:extLst>
              <a:ext uri="{FF2B5EF4-FFF2-40B4-BE49-F238E27FC236}">
                <a16:creationId xmlns:a16="http://schemas.microsoft.com/office/drawing/2014/main" id="{A5FF75D0-4954-B9AD-CE7F-5E574505F7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74" t="39245" r="6932" b="7155"/>
          <a:stretch/>
        </p:blipFill>
        <p:spPr bwMode="auto">
          <a:xfrm>
            <a:off x="5550816" y="1503244"/>
            <a:ext cx="6567244" cy="39883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6E8E02B-7698-871B-B67B-411C93D067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112" y="1638453"/>
            <a:ext cx="5029200" cy="374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47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353156" y="215999"/>
            <a:ext cx="3755447" cy="526246"/>
          </a:xfrm>
        </p:spPr>
        <p:txBody>
          <a:bodyPr>
            <a:normAutofit fontScale="90000"/>
          </a:bodyPr>
          <a:lstStyle/>
          <a:p>
            <a:r>
              <a:rPr lang="en-IN" b="1" dirty="0">
                <a:solidFill>
                  <a:srgbClr val="002060"/>
                </a:solidFill>
              </a:rPr>
              <a:t>HDD</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AutoShape 4" descr="1.1-1 IPv4 Classes Ranges | Download Scientific Diagram">
            <a:extLst>
              <a:ext uri="{FF2B5EF4-FFF2-40B4-BE49-F238E27FC236}">
                <a16:creationId xmlns:a16="http://schemas.microsoft.com/office/drawing/2014/main" id="{119AEBC5-CBE8-1CCD-0288-9FD44DC062B3}"/>
              </a:ext>
            </a:extLst>
          </p:cNvPr>
          <p:cNvSpPr>
            <a:spLocks noChangeAspect="1" noChangeArrowheads="1"/>
          </p:cNvSpPr>
          <p:nvPr/>
        </p:nvSpPr>
        <p:spPr bwMode="auto">
          <a:xfrm>
            <a:off x="1818640" y="3429000"/>
            <a:ext cx="4582160" cy="4582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32" name="Picture 8" descr="What is a Hard Drive?">
            <a:extLst>
              <a:ext uri="{FF2B5EF4-FFF2-40B4-BE49-F238E27FC236}">
                <a16:creationId xmlns:a16="http://schemas.microsoft.com/office/drawing/2014/main" id="{DD684125-B08A-FA5F-163C-33E93950F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593" y="1824038"/>
            <a:ext cx="476250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58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SSD</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4" descr="Solid State Drive (SSD) - How it Works, Types, Application, SSD Vs HDD">
            <a:extLst>
              <a:ext uri="{FF2B5EF4-FFF2-40B4-BE49-F238E27FC236}">
                <a16:creationId xmlns:a16="http://schemas.microsoft.com/office/drawing/2014/main" id="{0A7D8C16-791D-364F-9632-6771ADCFC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9667" y="1838325"/>
            <a:ext cx="6096000" cy="31813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6CAB800-1E60-EF2F-FA21-A318A16A453F}"/>
              </a:ext>
            </a:extLst>
          </p:cNvPr>
          <p:cNvSpPr txBox="1"/>
          <p:nvPr/>
        </p:nvSpPr>
        <p:spPr>
          <a:xfrm>
            <a:off x="394112" y="1415594"/>
            <a:ext cx="4274141" cy="393479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22222"/>
                </a:solidFill>
                <a:effectLst/>
                <a:uLnTx/>
                <a:uFillTx/>
                <a:latin typeface="Verdana" panose="020B0604030504040204" pitchFamily="34" charset="0"/>
                <a:ea typeface="+mn-ea"/>
                <a:cs typeface="+mn-cs"/>
              </a:rPr>
              <a:t>Solid State Drive (SSD) memory chips are often compared to RAM (Random Access Memory). However, unlike the RAM, the files are saved on the NAND flash grid which can store anywhere between 256KB to 4 MB. The store device has the exact route to the file destination, which gives the controller instant access to the address of the required file as and when the request is made. In order to prevent volatility, the devices are designed with the Floating Gate Transistors (FGRs) to hold electrical charge.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331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SSD</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18D60EA-E200-32A6-EF84-F8328E6F15C2}"/>
              </a:ext>
            </a:extLst>
          </p:cNvPr>
          <p:cNvSpPr txBox="1"/>
          <p:nvPr/>
        </p:nvSpPr>
        <p:spPr>
          <a:xfrm>
            <a:off x="671361" y="1719500"/>
            <a:ext cx="9772049" cy="295728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22222"/>
                </a:solidFill>
                <a:effectLst/>
                <a:uLnTx/>
                <a:uFillTx/>
                <a:latin typeface="Verdana" panose="020B0604030504040204" pitchFamily="34" charset="0"/>
                <a:ea typeface="+mn-ea"/>
                <a:cs typeface="+mn-cs"/>
              </a:rPr>
              <a:t>The disadvantages of SSD include:</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22222"/>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22222"/>
                </a:solidFill>
                <a:effectLst/>
                <a:uLnTx/>
                <a:uFillTx/>
                <a:latin typeface="Verdana" panose="020B0604030504040204" pitchFamily="34" charset="0"/>
                <a:ea typeface="+mn-ea"/>
                <a:cs typeface="+mn-cs"/>
              </a:rPr>
              <a:t>Cost</a:t>
            </a:r>
            <a:r>
              <a:rPr kumimoji="0" lang="en-US" sz="1400" b="0" i="0" u="none" strike="noStrike" kern="1200" cap="none" spc="0" normalizeH="0" baseline="0" noProof="0" dirty="0">
                <a:ln>
                  <a:noFill/>
                </a:ln>
                <a:solidFill>
                  <a:srgbClr val="222222"/>
                </a:solidFill>
                <a:effectLst/>
                <a:uLnTx/>
                <a:uFillTx/>
                <a:latin typeface="Verdana" panose="020B0604030504040204" pitchFamily="34" charset="0"/>
                <a:ea typeface="+mn-ea"/>
                <a:cs typeface="+mn-cs"/>
              </a:rPr>
              <a:t> – SSDs are more expensive than the HDD even after having similar storage capacity.</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22222"/>
                </a:solidFill>
                <a:effectLst/>
                <a:uLnTx/>
                <a:uFillTx/>
                <a:latin typeface="Verdana" panose="020B0604030504040204" pitchFamily="34" charset="0"/>
                <a:ea typeface="+mn-ea"/>
                <a:cs typeface="+mn-cs"/>
              </a:rPr>
              <a:t>Data Recovery</a:t>
            </a:r>
            <a:r>
              <a:rPr kumimoji="0" lang="en-US" sz="1400" b="0" i="0" u="none" strike="noStrike" kern="1200" cap="none" spc="0" normalizeH="0" baseline="0" noProof="0" dirty="0">
                <a:ln>
                  <a:noFill/>
                </a:ln>
                <a:solidFill>
                  <a:srgbClr val="222222"/>
                </a:solidFill>
                <a:effectLst/>
                <a:uLnTx/>
                <a:uFillTx/>
                <a:latin typeface="Verdana" panose="020B0604030504040204" pitchFamily="34" charset="0"/>
                <a:ea typeface="+mn-ea"/>
                <a:cs typeface="+mn-cs"/>
              </a:rPr>
              <a:t> – The data can be completely destroyed and can not be recovered if one of the memory flash is destroyed.</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22222"/>
                </a:solidFill>
                <a:effectLst/>
                <a:uLnTx/>
                <a:uFillTx/>
                <a:latin typeface="Verdana" panose="020B0604030504040204" pitchFamily="34" charset="0"/>
                <a:ea typeface="+mn-ea"/>
                <a:cs typeface="+mn-cs"/>
              </a:rPr>
              <a:t>Storage</a:t>
            </a:r>
            <a:r>
              <a:rPr kumimoji="0" lang="en-US" sz="1400" b="0" i="0" u="none" strike="noStrike" kern="1200" cap="none" spc="0" normalizeH="0" baseline="0" noProof="0" dirty="0">
                <a:ln>
                  <a:noFill/>
                </a:ln>
                <a:solidFill>
                  <a:srgbClr val="222222"/>
                </a:solidFill>
                <a:effectLst/>
                <a:uLnTx/>
                <a:uFillTx/>
                <a:latin typeface="Verdana" panose="020B0604030504040204" pitchFamily="34" charset="0"/>
                <a:ea typeface="+mn-ea"/>
                <a:cs typeface="+mn-cs"/>
              </a:rPr>
              <a:t> – SSD faces a major problem regarding the storage. The data can be written on empty blocks. However, when the blocks get filled, overwriting becomes an issue. Reading the data is not affected by this. To avoid this issue, one has to transfer the data into another memory drive and erase the SSD to reload the data.</a:t>
            </a:r>
          </a:p>
        </p:txBody>
      </p:sp>
    </p:spTree>
    <p:extLst>
      <p:ext uri="{BB962C8B-B14F-4D97-AF65-F5344CB8AC3E}">
        <p14:creationId xmlns:p14="http://schemas.microsoft.com/office/powerpoint/2010/main" val="191194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SSD vs HDD</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1.1-1 IPv4 Classes Ranges | Download Scientific Diagram">
            <a:extLst>
              <a:ext uri="{FF2B5EF4-FFF2-40B4-BE49-F238E27FC236}">
                <a16:creationId xmlns:a16="http://schemas.microsoft.com/office/drawing/2014/main" id="{4B2E232E-C2BB-8FDD-B876-A929DACC17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098" name="Picture 2">
            <a:extLst>
              <a:ext uri="{FF2B5EF4-FFF2-40B4-BE49-F238E27FC236}">
                <a16:creationId xmlns:a16="http://schemas.microsoft.com/office/drawing/2014/main" id="{B84E1A32-E470-49F9-2D59-694275DF8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959" y="1423726"/>
            <a:ext cx="6164781" cy="431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50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Disk Management</a:t>
            </a:r>
          </a:p>
        </p:txBody>
      </p:sp>
      <p:cxnSp>
        <p:nvCxnSpPr>
          <p:cNvPr id="4" name="Straight Connector 3">
            <a:extLst>
              <a:ext uri="{FF2B5EF4-FFF2-40B4-BE49-F238E27FC236}">
                <a16:creationId xmlns:a16="http://schemas.microsoft.com/office/drawing/2014/main" id="{4D4D614E-3CF0-2579-283A-1BC9C27AA5D7}"/>
              </a:ext>
            </a:extLst>
          </p:cNvPr>
          <p:cNvCxnSpPr/>
          <p:nvPr/>
        </p:nvCxnSpPr>
        <p:spPr>
          <a:xfrm>
            <a:off x="838200" y="60960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96200F6-D354-B752-7123-0924DB11B269}"/>
              </a:ext>
            </a:extLst>
          </p:cNvPr>
          <p:cNvCxnSpPr/>
          <p:nvPr/>
        </p:nvCxnSpPr>
        <p:spPr>
          <a:xfrm>
            <a:off x="838200" y="898841"/>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xtended partition">
            <a:extLst>
              <a:ext uri="{FF2B5EF4-FFF2-40B4-BE49-F238E27FC236}">
                <a16:creationId xmlns:a16="http://schemas.microsoft.com/office/drawing/2014/main" id="{B6234020-2B92-BD89-2E4E-3A30CC976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05" y="1714853"/>
            <a:ext cx="666750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efinition of extended partition | PCMag">
            <a:extLst>
              <a:ext uri="{FF2B5EF4-FFF2-40B4-BE49-F238E27FC236}">
                <a16:creationId xmlns:a16="http://schemas.microsoft.com/office/drawing/2014/main" id="{936C498E-349B-8C43-F658-D3C1B5CFC1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5382" y="1552576"/>
            <a:ext cx="149542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46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599</Words>
  <Application>Microsoft Office PowerPoint</Application>
  <PresentationFormat>Widescreen</PresentationFormat>
  <Paragraphs>88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Verdana</vt:lpstr>
      <vt:lpstr>Office Theme</vt:lpstr>
      <vt:lpstr>Storage</vt:lpstr>
      <vt:lpstr>Types of Storage Devices</vt:lpstr>
      <vt:lpstr>CD</vt:lpstr>
      <vt:lpstr>HDD</vt:lpstr>
      <vt:lpstr>HDD</vt:lpstr>
      <vt:lpstr>SSD</vt:lpstr>
      <vt:lpstr>SSD</vt:lpstr>
      <vt:lpstr>SSD vs HDD</vt:lpstr>
      <vt:lpstr>Disk Management</vt:lpstr>
      <vt:lpstr>Swapping</vt:lpstr>
      <vt:lpstr>Attaching a Disk in VMWare</vt:lpstr>
      <vt:lpstr>Attaching a Disk in VMWare</vt:lpstr>
      <vt:lpstr>Attaching a Disk in VMWare</vt:lpstr>
      <vt:lpstr>Attaching a Disk in VMWare</vt:lpstr>
      <vt:lpstr>Attaching a Disk in VMWare</vt:lpstr>
      <vt:lpstr>Attaching a Disk in VMWare</vt:lpstr>
      <vt:lpstr>Attaching a Disk in VMWare</vt:lpstr>
      <vt:lpstr>Creating Partitions on New Disk</vt:lpstr>
      <vt:lpstr>Formatting with File System</vt:lpstr>
      <vt:lpstr>fstab Entry</vt:lpstr>
      <vt:lpstr>LVM</vt:lpstr>
      <vt:lpstr>LVM Commands</vt:lpstr>
      <vt:lpstr>LVM</vt:lpstr>
      <vt:lpstr>LVM</vt:lpstr>
      <vt:lpstr>LVM</vt:lpstr>
      <vt:lpstr>LVM</vt:lpstr>
      <vt:lpstr>LVM</vt:lpstr>
      <vt:lpstr>LVM</vt:lpstr>
      <vt:lpstr>LVM</vt:lpstr>
      <vt:lpstr>LVM</vt:lpstr>
      <vt:lpstr>LVM- Adding Physical Volume</vt:lpstr>
      <vt:lpstr>LVM</vt:lpstr>
      <vt:lpstr>LVM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dc:title>
  <dc:creator>phanindra vedula</dc:creator>
  <cp:lastModifiedBy>phanindra vedula</cp:lastModifiedBy>
  <cp:revision>26</cp:revision>
  <dcterms:created xsi:type="dcterms:W3CDTF">2022-07-11T01:48:29Z</dcterms:created>
  <dcterms:modified xsi:type="dcterms:W3CDTF">2022-07-26T15:03:13Z</dcterms:modified>
</cp:coreProperties>
</file>