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3" r:id="rId3"/>
    <p:sldId id="284" r:id="rId4"/>
    <p:sldId id="274" r:id="rId5"/>
    <p:sldId id="297" r:id="rId6"/>
    <p:sldId id="287" r:id="rId7"/>
    <p:sldId id="286" r:id="rId8"/>
    <p:sldId id="271" r:id="rId9"/>
    <p:sldId id="277" r:id="rId10"/>
    <p:sldId id="288" r:id="rId11"/>
    <p:sldId id="289" r:id="rId12"/>
    <p:sldId id="290" r:id="rId13"/>
    <p:sldId id="291" r:id="rId14"/>
    <p:sldId id="292" r:id="rId15"/>
    <p:sldId id="293" r:id="rId16"/>
    <p:sldId id="298" r:id="rId17"/>
    <p:sldId id="299" r:id="rId18"/>
    <p:sldId id="300" r:id="rId19"/>
    <p:sldId id="301" r:id="rId20"/>
    <p:sldId id="295" r:id="rId21"/>
    <p:sldId id="294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 autoAdjust="0"/>
    <p:restoredTop sz="93842" autoAdjust="0"/>
  </p:normalViewPr>
  <p:slideViewPr>
    <p:cSldViewPr snapToGrid="0">
      <p:cViewPr varScale="1">
        <p:scale>
          <a:sx n="70" d="100"/>
          <a:sy n="70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13E4-0E30-BE00-5BCE-953A177E2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B29AA-33B7-B1D1-92BF-9B6DD869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A4DD-024E-1C6D-A9ED-90A51CE3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FE55D-D334-3CC7-B0D5-79DC59DB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EA17-BB7B-A950-9241-68510F28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1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9D23-BC3C-3E4E-5909-83BF36F9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93FBF-A602-D2CC-4376-033ABA43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71BC-538D-6B14-A468-1AD44E04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9CF5-7D21-2393-6ADE-D68A5A45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585F7-AB21-F94F-3531-115E1521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31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311A2-FF58-8373-2797-2FC38B4A5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9EDB9-631F-425B-DFA1-661132F7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588E-850C-9998-76D5-11D3D23A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5717-EC60-F5E3-0593-8C37373F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DF57-11D4-D7AE-CA9D-3740D98E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2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C61D-D485-76A5-BEA5-460896DF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93D1-6703-29D0-E490-1FC29FFC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84B1C-F6D4-3D91-BE04-EA5883F6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D68E-B4AE-0AC9-D1C7-A3FBFE86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0965-ABEE-59E1-A490-009BCB56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43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F823-5D3F-1850-7FE3-63BDF27A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27B69-CB94-EDA0-A3E3-60DAA15F1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FA8A0-7644-CCFB-4139-3C11C7F7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3963-257C-2B6F-5090-9A439F41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B8F3E-E90C-9F8E-3BD0-D977796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3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4678-55B8-ACAD-E95F-8BFC5764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8242-F759-7A45-D370-A430C77EF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CFFE6-B1C3-7B0C-FD8B-30447F8E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3791-4D65-B621-0607-C5FD9669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85709-AB69-C583-BC22-DD2CA7D2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5FB1E-88C5-4B9E-9658-ABFFA00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64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B829-FF4A-C32E-23B9-D1E14310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E82C2-A5BB-2312-DFEC-28D92E1A9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9044F-B347-0796-2C0C-0A891004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A35056-EA27-2DA2-60ED-0006F8817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6318C-BD07-B390-FDCB-3CEA6910F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EEB211-1B26-19F0-91CA-423E0A1E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0BE3B-ED1D-47B2-78A6-F3E38F6A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662E-4395-2111-2D1E-53812BB2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0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A861-5AC7-3600-459A-D22CA859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E2BE9-856F-2B34-E9F0-5F899F2B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32101-04C0-26AB-C3DA-2E6C7563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0FB14-07DB-5077-3F57-CC606892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1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EEBEE-8A77-FE75-D8FF-C309F109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105C9-6E8B-D3D6-90FB-667F6DE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0DE3-BB4E-93D3-8399-8FF25BF7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BF134-E125-94F4-5A16-122A3F0C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8199-D697-EC61-A187-CA583C2EA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8C0A3-FF84-29D5-F6AC-2A437CFE5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15FE5-7AB2-FF4B-91D4-89DBD4FF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39500-8ADD-6E77-1AAF-7E1479C1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0550B-80A2-FEEE-994F-5C9D3CED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1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2103-39B8-0D4F-21CD-9BD3EB29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7A3E-A9CA-1733-1AE0-C925081F8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2D49C-AD26-B4EF-5D3A-E978F148B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1CE9-07E5-939F-4510-CF9FFBCA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3599E-20E1-36FE-7F70-3C00132C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A5D4-2A1A-D04F-D301-468731CF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3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22582-919C-7295-6606-5BBF42D0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E2C12-EA06-F918-F702-40E465DB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C1BD-C037-3F7B-697B-BBC2234DC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C7A89-8329-4784-B9FF-929001A0192E}" type="datetimeFigureOut">
              <a:rPr lang="en-IN" smtClean="0"/>
              <a:t>25-08-2022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88B3-7A93-7A02-E342-073DC789B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03827-B089-1943-5D9D-6EF6342F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B875-6AFA-4272-B41C-AD50FDEB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96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.png"/><Relationship Id="rId7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vstsagentpackage.azureedge.net/agent/2.206.1/vsts-agent-linux-x64-2.206.1.tar.gz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hanindravedula@dev.azure.com/Phanindravedula/demoproject01/_git/demoproject0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tnet.microsoft.com/en-us/downloa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914" y="2784476"/>
            <a:ext cx="3166872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Azure DevOps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041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Azure DevOps Agent Architecture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zure DevOps: All You Need To Know | Incredibuild">
            <a:extLst>
              <a:ext uri="{FF2B5EF4-FFF2-40B4-BE49-F238E27FC236}">
                <a16:creationId xmlns:a16="http://schemas.microsoft.com/office/drawing/2014/main" id="{E7ECF81E-B9F0-EA4F-5059-F94D04A0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7" y="1061254"/>
            <a:ext cx="2089206" cy="147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A482DB-330E-8447-149D-221247B29901}"/>
              </a:ext>
            </a:extLst>
          </p:cNvPr>
          <p:cNvSpPr/>
          <p:nvPr/>
        </p:nvSpPr>
        <p:spPr>
          <a:xfrm>
            <a:off x="3553127" y="1135702"/>
            <a:ext cx="3983454" cy="4841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A9E73-4F79-6969-59E3-C4F7E1D59D46}"/>
              </a:ext>
            </a:extLst>
          </p:cNvPr>
          <p:cNvSpPr txBox="1"/>
          <p:nvPr/>
        </p:nvSpPr>
        <p:spPr>
          <a:xfrm>
            <a:off x="3485212" y="1693155"/>
            <a:ext cx="61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Agent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11B0C5B-DAAF-A78F-948E-F6228A17BA47}"/>
              </a:ext>
            </a:extLst>
          </p:cNvPr>
          <p:cNvCxnSpPr>
            <a:cxnSpLocks/>
            <a:endCxn id="2052" idx="3"/>
          </p:cNvCxnSpPr>
          <p:nvPr/>
        </p:nvCxnSpPr>
        <p:spPr>
          <a:xfrm rot="10800000" flipV="1">
            <a:off x="2439574" y="1362381"/>
            <a:ext cx="959211" cy="4367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4B7F2D-A08B-097C-8564-E1438C2C55CA}"/>
              </a:ext>
            </a:extLst>
          </p:cNvPr>
          <p:cNvSpPr txBox="1"/>
          <p:nvPr/>
        </p:nvSpPr>
        <p:spPr>
          <a:xfrm>
            <a:off x="2452753" y="1972517"/>
            <a:ext cx="998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Pulls </a:t>
            </a:r>
          </a:p>
          <a:p>
            <a:r>
              <a:rPr lang="en-IN" sz="1400" dirty="0"/>
              <a:t>CI Code when CI is triggered</a:t>
            </a:r>
          </a:p>
        </p:txBody>
      </p:sp>
      <p:pic>
        <p:nvPicPr>
          <p:cNvPr id="2058" name="Picture 10" descr="Running a build in Azure DevOps with Cake and Azure Artifacts | Tim Schaeps">
            <a:extLst>
              <a:ext uri="{FF2B5EF4-FFF2-40B4-BE49-F238E27FC236}">
                <a16:creationId xmlns:a16="http://schemas.microsoft.com/office/drawing/2014/main" id="{ABD33D48-B450-1E3C-2001-1387BC08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936" y="2619126"/>
            <a:ext cx="698888" cy="70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3E69A80-5C1B-2AF7-D680-084530BAFFB0}"/>
              </a:ext>
            </a:extLst>
          </p:cNvPr>
          <p:cNvCxnSpPr/>
          <p:nvPr/>
        </p:nvCxnSpPr>
        <p:spPr>
          <a:xfrm>
            <a:off x="4154165" y="1362382"/>
            <a:ext cx="798855" cy="455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Code, run, terminal icon - Download on Iconfinder">
            <a:extLst>
              <a:ext uri="{FF2B5EF4-FFF2-40B4-BE49-F238E27FC236}">
                <a16:creationId xmlns:a16="http://schemas.microsoft.com/office/drawing/2014/main" id="{DDF49185-F917-650A-BBD3-D0C621146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935" y="1468320"/>
            <a:ext cx="698889" cy="69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02F9B88-B2B0-1072-F4D7-54B75E01C0D0}"/>
              </a:ext>
            </a:extLst>
          </p:cNvPr>
          <p:cNvSpPr txBox="1"/>
          <p:nvPr/>
        </p:nvSpPr>
        <p:spPr>
          <a:xfrm>
            <a:off x="4763599" y="1104551"/>
            <a:ext cx="191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Run CI 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39C1B-1461-DB16-7908-FFE035909314}"/>
              </a:ext>
            </a:extLst>
          </p:cNvPr>
          <p:cNvCxnSpPr>
            <a:cxnSpLocks/>
            <a:stCxn id="2060" idx="2"/>
            <a:endCxn id="2058" idx="0"/>
          </p:cNvCxnSpPr>
          <p:nvPr/>
        </p:nvCxnSpPr>
        <p:spPr>
          <a:xfrm>
            <a:off x="5370380" y="2167209"/>
            <a:ext cx="0" cy="451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3D384BC-C7E8-CFCD-FA16-94C8EDD3A491}"/>
              </a:ext>
            </a:extLst>
          </p:cNvPr>
          <p:cNvSpPr txBox="1"/>
          <p:nvPr/>
        </p:nvSpPr>
        <p:spPr>
          <a:xfrm>
            <a:off x="5689888" y="2009519"/>
            <a:ext cx="147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Push the build output to artifact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C931C3-5014-682C-3058-1208153BBCFC}"/>
              </a:ext>
            </a:extLst>
          </p:cNvPr>
          <p:cNvSpPr txBox="1"/>
          <p:nvPr/>
        </p:nvSpPr>
        <p:spPr>
          <a:xfrm>
            <a:off x="3553127" y="5070134"/>
            <a:ext cx="1278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Same or different Agent</a:t>
            </a:r>
          </a:p>
        </p:txBody>
      </p:sp>
      <p:pic>
        <p:nvPicPr>
          <p:cNvPr id="2062" name="Picture 14" descr="Azure Storage - Visual Studio Marketplace">
            <a:extLst>
              <a:ext uri="{FF2B5EF4-FFF2-40B4-BE49-F238E27FC236}">
                <a16:creationId xmlns:a16="http://schemas.microsoft.com/office/drawing/2014/main" id="{F7F85C9C-1287-B591-C999-9456300B0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782" y="2876972"/>
            <a:ext cx="752058" cy="75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EF6DC5-6020-0C5A-E2DB-7A040AE5C877}"/>
              </a:ext>
            </a:extLst>
          </p:cNvPr>
          <p:cNvCxnSpPr>
            <a:cxnSpLocks/>
            <a:stCxn id="2058" idx="3"/>
            <a:endCxn id="2062" idx="1"/>
          </p:cNvCxnSpPr>
          <p:nvPr/>
        </p:nvCxnSpPr>
        <p:spPr>
          <a:xfrm>
            <a:off x="5719824" y="2970130"/>
            <a:ext cx="2358958" cy="282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F5BB57-DAC6-B858-A5ED-28522F64775D}"/>
              </a:ext>
            </a:extLst>
          </p:cNvPr>
          <p:cNvSpPr txBox="1"/>
          <p:nvPr/>
        </p:nvSpPr>
        <p:spPr>
          <a:xfrm>
            <a:off x="5823915" y="3290810"/>
            <a:ext cx="1681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Stores artifacts in backend secure storage/databases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48CCEF0-CE31-E520-03DA-0437FCBE1B41}"/>
              </a:ext>
            </a:extLst>
          </p:cNvPr>
          <p:cNvCxnSpPr>
            <a:endCxn id="2052" idx="2"/>
          </p:cNvCxnSpPr>
          <p:nvPr/>
        </p:nvCxnSpPr>
        <p:spPr>
          <a:xfrm rot="10800000">
            <a:off x="1394970" y="2537076"/>
            <a:ext cx="1917386" cy="2114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F0C0954-C95F-E47E-3EE0-40D4FCB5FE11}"/>
              </a:ext>
            </a:extLst>
          </p:cNvPr>
          <p:cNvSpPr txBox="1"/>
          <p:nvPr/>
        </p:nvSpPr>
        <p:spPr>
          <a:xfrm>
            <a:off x="1630292" y="3776278"/>
            <a:ext cx="13660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Pulls CD Code when CD is triggered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F90EF3B-B106-7298-ABA1-0D09472A44E1}"/>
              </a:ext>
            </a:extLst>
          </p:cNvPr>
          <p:cNvCxnSpPr>
            <a:endCxn id="2058" idx="1"/>
          </p:cNvCxnSpPr>
          <p:nvPr/>
        </p:nvCxnSpPr>
        <p:spPr>
          <a:xfrm rot="5400000" flipH="1" flipV="1">
            <a:off x="3697681" y="2962497"/>
            <a:ext cx="1315621" cy="1330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CA98A30-8139-4BA0-621E-AD90F1C13B69}"/>
              </a:ext>
            </a:extLst>
          </p:cNvPr>
          <p:cNvSpPr txBox="1"/>
          <p:nvPr/>
        </p:nvSpPr>
        <p:spPr>
          <a:xfrm>
            <a:off x="3658733" y="3725012"/>
            <a:ext cx="136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Pulls artifacts form the build</a:t>
            </a:r>
          </a:p>
        </p:txBody>
      </p:sp>
      <p:pic>
        <p:nvPicPr>
          <p:cNvPr id="48" name="Picture 12" descr="Code, run, terminal icon - Download on Iconfinder">
            <a:extLst>
              <a:ext uri="{FF2B5EF4-FFF2-40B4-BE49-F238E27FC236}">
                <a16:creationId xmlns:a16="http://schemas.microsoft.com/office/drawing/2014/main" id="{5E9A4A34-3752-314D-B5B5-31A2211A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387" y="4651846"/>
            <a:ext cx="698889" cy="69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A8612FB-E26A-ACE5-4129-75DC307FD836}"/>
              </a:ext>
            </a:extLst>
          </p:cNvPr>
          <p:cNvSpPr txBox="1"/>
          <p:nvPr/>
        </p:nvSpPr>
        <p:spPr>
          <a:xfrm>
            <a:off x="5808051" y="4288077"/>
            <a:ext cx="191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Run CD Code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F6B5718-0816-4ED2-2D10-5C84DF014613}"/>
              </a:ext>
            </a:extLst>
          </p:cNvPr>
          <p:cNvCxnSpPr>
            <a:endCxn id="48" idx="1"/>
          </p:cNvCxnSpPr>
          <p:nvPr/>
        </p:nvCxnSpPr>
        <p:spPr>
          <a:xfrm>
            <a:off x="4067737" y="4651846"/>
            <a:ext cx="1997650" cy="349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A2FF010-51C5-737E-0330-F9483E27F986}"/>
              </a:ext>
            </a:extLst>
          </p:cNvPr>
          <p:cNvSpPr/>
          <p:nvPr/>
        </p:nvSpPr>
        <p:spPr>
          <a:xfrm>
            <a:off x="7804097" y="1135702"/>
            <a:ext cx="3191338" cy="4841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2064" name="Picture 16" descr="Microsoft Azure - Wikipedia">
            <a:extLst>
              <a:ext uri="{FF2B5EF4-FFF2-40B4-BE49-F238E27FC236}">
                <a16:creationId xmlns:a16="http://schemas.microsoft.com/office/drawing/2014/main" id="{622416A1-9B56-80DC-7146-029A535C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70" y="1048766"/>
            <a:ext cx="851673" cy="85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Official Azure Icon Set">
            <a:extLst>
              <a:ext uri="{FF2B5EF4-FFF2-40B4-BE49-F238E27FC236}">
                <a16:creationId xmlns:a16="http://schemas.microsoft.com/office/drawing/2014/main" id="{B59A8482-30DA-E1EB-664E-942603B7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419" y="3897012"/>
            <a:ext cx="929556" cy="92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eveloping with Azure Resource Manager - Introduction to blog series">
            <a:extLst>
              <a:ext uri="{FF2B5EF4-FFF2-40B4-BE49-F238E27FC236}">
                <a16:creationId xmlns:a16="http://schemas.microsoft.com/office/drawing/2014/main" id="{A5D6627B-AC49-31E1-AE2E-A884CBCC8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896" y="5083732"/>
            <a:ext cx="926060" cy="75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8D00101C-4A1B-499C-60D6-714BB7C19AE5}"/>
              </a:ext>
            </a:extLst>
          </p:cNvPr>
          <p:cNvCxnSpPr>
            <a:cxnSpLocks/>
            <a:stCxn id="48" idx="3"/>
            <a:endCxn id="2066" idx="1"/>
          </p:cNvCxnSpPr>
          <p:nvPr/>
        </p:nvCxnSpPr>
        <p:spPr>
          <a:xfrm flipV="1">
            <a:off x="6764276" y="4361790"/>
            <a:ext cx="1567143" cy="639501"/>
          </a:xfrm>
          <a:prstGeom prst="bentConnector3">
            <a:avLst>
              <a:gd name="adj1" fmla="val 37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7402DE3-D2C7-D37E-7925-480D4085D8E9}"/>
              </a:ext>
            </a:extLst>
          </p:cNvPr>
          <p:cNvSpPr txBox="1"/>
          <p:nvPr/>
        </p:nvSpPr>
        <p:spPr>
          <a:xfrm>
            <a:off x="9367713" y="3725012"/>
            <a:ext cx="1299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AD Authentication using service Connection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8BC46A9-1330-1861-E7EB-0B803EA5FE29}"/>
              </a:ext>
            </a:extLst>
          </p:cNvPr>
          <p:cNvCxnSpPr>
            <a:stCxn id="48" idx="2"/>
            <a:endCxn id="2068" idx="1"/>
          </p:cNvCxnSpPr>
          <p:nvPr/>
        </p:nvCxnSpPr>
        <p:spPr>
          <a:xfrm rot="16200000" flipH="1">
            <a:off x="7302550" y="4463017"/>
            <a:ext cx="108628" cy="1884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F5FB99-8E52-95DE-0E02-8F791A446E71}"/>
              </a:ext>
            </a:extLst>
          </p:cNvPr>
          <p:cNvSpPr txBox="1"/>
          <p:nvPr/>
        </p:nvSpPr>
        <p:spPr>
          <a:xfrm>
            <a:off x="9399027" y="5197753"/>
            <a:ext cx="1299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Deploy the artifact</a:t>
            </a:r>
          </a:p>
        </p:txBody>
      </p:sp>
      <p:pic>
        <p:nvPicPr>
          <p:cNvPr id="2070" name="Picture 22" descr="VM symbol | Microsoft Azure Mono">
            <a:extLst>
              <a:ext uri="{FF2B5EF4-FFF2-40B4-BE49-F238E27FC236}">
                <a16:creationId xmlns:a16="http://schemas.microsoft.com/office/drawing/2014/main" id="{593C3F15-5E67-F393-7F2A-650AF1EF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478" y="979813"/>
            <a:ext cx="707973" cy="70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2" descr="VM symbol | Microsoft Azure Mono">
            <a:extLst>
              <a:ext uri="{FF2B5EF4-FFF2-40B4-BE49-F238E27FC236}">
                <a16:creationId xmlns:a16="http://schemas.microsoft.com/office/drawing/2014/main" id="{EF2BE9CB-9682-49C2-7607-6D0865523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168" y="4344795"/>
            <a:ext cx="707973" cy="70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  <p:bldP spid="28" grpId="0"/>
      <p:bldP spid="32" grpId="0"/>
      <p:bldP spid="34" grpId="0"/>
      <p:bldP spid="39" grpId="0"/>
      <p:bldP spid="44" grpId="0"/>
      <p:bldP spid="47" grpId="0"/>
      <p:bldP spid="49" grpId="0"/>
      <p:bldP spid="52" grpId="0" animBg="1"/>
      <p:bldP spid="57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A4D3CF-DB7D-8B18-7144-21B7BD029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233" y="1517412"/>
            <a:ext cx="9901767" cy="52643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97595B-9256-4949-3E94-1FCB3BB43D3A}"/>
              </a:ext>
            </a:extLst>
          </p:cNvPr>
          <p:cNvSpPr txBox="1"/>
          <p:nvPr/>
        </p:nvSpPr>
        <p:spPr>
          <a:xfrm>
            <a:off x="762000" y="1148080"/>
            <a:ext cx="5163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Go to project Settings &gt; Agent pools &gt; add new agent</a:t>
            </a:r>
          </a:p>
        </p:txBody>
      </p:sp>
    </p:spTree>
    <p:extLst>
      <p:ext uri="{BB962C8B-B14F-4D97-AF65-F5344CB8AC3E}">
        <p14:creationId xmlns:p14="http://schemas.microsoft.com/office/powerpoint/2010/main" val="36023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31FC1E-C492-ECDE-FF9F-D20C6A69F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7412"/>
            <a:ext cx="12192000" cy="4254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667E8A-1908-A4EB-222F-991542912F01}"/>
              </a:ext>
            </a:extLst>
          </p:cNvPr>
          <p:cNvSpPr txBox="1"/>
          <p:nvPr/>
        </p:nvSpPr>
        <p:spPr>
          <a:xfrm>
            <a:off x="762000" y="1148080"/>
            <a:ext cx="798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Go to user Settings on top right corner  &gt;  Personal Access Tokens &gt; add new tokens</a:t>
            </a:r>
          </a:p>
        </p:txBody>
      </p:sp>
    </p:spTree>
    <p:extLst>
      <p:ext uri="{BB962C8B-B14F-4D97-AF65-F5344CB8AC3E}">
        <p14:creationId xmlns:p14="http://schemas.microsoft.com/office/powerpoint/2010/main" val="2706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54835-A39D-A1FC-BE80-E5D1929BE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71" y="1148080"/>
            <a:ext cx="5102417" cy="4551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309B2-985D-80A8-7385-033CF0AE6D46}"/>
              </a:ext>
            </a:extLst>
          </p:cNvPr>
          <p:cNvSpPr txBox="1"/>
          <p:nvPr/>
        </p:nvSpPr>
        <p:spPr>
          <a:xfrm>
            <a:off x="394113" y="2052320"/>
            <a:ext cx="396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Give name and appropriate permissions</a:t>
            </a:r>
          </a:p>
        </p:txBody>
      </p:sp>
    </p:spTree>
    <p:extLst>
      <p:ext uri="{BB962C8B-B14F-4D97-AF65-F5344CB8AC3E}">
        <p14:creationId xmlns:p14="http://schemas.microsoft.com/office/powerpoint/2010/main" val="255503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Installation- Windows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319E04-ECF2-41F8-E443-DCBD15FB8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395" y="796619"/>
            <a:ext cx="7507605" cy="6061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3993D9-9449-7D2F-1696-839C310BF227}"/>
              </a:ext>
            </a:extLst>
          </p:cNvPr>
          <p:cNvSpPr txBox="1"/>
          <p:nvPr/>
        </p:nvSpPr>
        <p:spPr>
          <a:xfrm>
            <a:off x="208426" y="1765127"/>
            <a:ext cx="447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Download and extract the agent file</a:t>
            </a:r>
          </a:p>
          <a:p>
            <a:r>
              <a:rPr lang="en-IN" dirty="0"/>
              <a:t>Cd to the agent directory and follow the steps</a:t>
            </a:r>
          </a:p>
        </p:txBody>
      </p:sp>
    </p:spTree>
    <p:extLst>
      <p:ext uri="{BB962C8B-B14F-4D97-AF65-F5344CB8AC3E}">
        <p14:creationId xmlns:p14="http://schemas.microsoft.com/office/powerpoint/2010/main" val="30562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Installation- Windows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1315E-0220-5F57-41A2-B47487298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12" y="2174686"/>
            <a:ext cx="11643359" cy="4683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A7E062-C299-87D7-E815-C4F9CFE29A06}"/>
              </a:ext>
            </a:extLst>
          </p:cNvPr>
          <p:cNvSpPr txBox="1"/>
          <p:nvPr/>
        </p:nvSpPr>
        <p:spPr>
          <a:xfrm>
            <a:off x="701040" y="1332746"/>
            <a:ext cx="560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Search for services and check if Pipeline service is running</a:t>
            </a:r>
          </a:p>
        </p:txBody>
      </p:sp>
    </p:spTree>
    <p:extLst>
      <p:ext uri="{BB962C8B-B14F-4D97-AF65-F5344CB8AC3E}">
        <p14:creationId xmlns:p14="http://schemas.microsoft.com/office/powerpoint/2010/main" val="167506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Installation- Linux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8CDB7-039F-1F0D-2DDF-F845D2FE0725}"/>
              </a:ext>
            </a:extLst>
          </p:cNvPr>
          <p:cNvSpPr txBox="1"/>
          <p:nvPr/>
        </p:nvSpPr>
        <p:spPr>
          <a:xfrm>
            <a:off x="971550" y="1517412"/>
            <a:ext cx="104218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useradd</a:t>
            </a:r>
            <a:r>
              <a:rPr lang="en-IN" dirty="0"/>
              <a:t> linuxagentuser01</a:t>
            </a:r>
          </a:p>
          <a:p>
            <a:r>
              <a:rPr lang="en-IN" dirty="0"/>
              <a:t>passwd linuxagentuser01</a:t>
            </a:r>
          </a:p>
          <a:p>
            <a:r>
              <a:rPr lang="en-IN" dirty="0" err="1"/>
              <a:t>su</a:t>
            </a:r>
            <a:r>
              <a:rPr lang="en-IN" dirty="0"/>
              <a:t> linuxagentuser01</a:t>
            </a:r>
          </a:p>
          <a:p>
            <a:r>
              <a:rPr lang="en-IN" dirty="0"/>
              <a:t>cd ~ </a:t>
            </a:r>
          </a:p>
          <a:p>
            <a:r>
              <a:rPr lang="en-IN" dirty="0" err="1"/>
              <a:t>mkdir</a:t>
            </a:r>
            <a:r>
              <a:rPr lang="en-IN" dirty="0"/>
              <a:t> </a:t>
            </a:r>
            <a:r>
              <a:rPr lang="en-IN" dirty="0" err="1"/>
              <a:t>devops</a:t>
            </a:r>
            <a:r>
              <a:rPr lang="en-IN" dirty="0"/>
              <a:t>-agent</a:t>
            </a:r>
          </a:p>
          <a:p>
            <a:r>
              <a:rPr lang="en-IN" dirty="0" err="1"/>
              <a:t>wget</a:t>
            </a:r>
            <a:r>
              <a:rPr lang="en-IN" dirty="0"/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 VSS (Regular)"/>
                <a:hlinkClick r:id="rId4"/>
              </a:rPr>
              <a:t>https://vstsagentpackage.azureedge.net/agent/2.206.1/vsts-agent-linux-x64-2.206.1.tar.gz</a:t>
            </a:r>
            <a:endParaRPr lang="en-IN" b="0" i="0" dirty="0">
              <a:solidFill>
                <a:srgbClr val="000000"/>
              </a:solidFill>
              <a:effectLst/>
              <a:latin typeface="Segoe UI VSS (Regular)"/>
            </a:endParaRPr>
          </a:p>
          <a:p>
            <a:r>
              <a:rPr lang="en-IN" dirty="0"/>
              <a:t>tar -</a:t>
            </a:r>
            <a:r>
              <a:rPr lang="en-IN" dirty="0" err="1"/>
              <a:t>xvzf</a:t>
            </a:r>
            <a:r>
              <a:rPr lang="en-IN" dirty="0"/>
              <a:t> vsts-agent-linux-x64-2.206.1.tar.gz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753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Installation- Linux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98CF32-0BE9-9463-D41E-7DD82741F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496" y="974622"/>
            <a:ext cx="9366504" cy="588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4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Installation- Linux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1EA83-DF8B-35DF-0FB5-ADD817720793}"/>
              </a:ext>
            </a:extLst>
          </p:cNvPr>
          <p:cNvSpPr txBox="1"/>
          <p:nvPr/>
        </p:nvSpPr>
        <p:spPr>
          <a:xfrm>
            <a:off x="722376" y="1138814"/>
            <a:ext cx="470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as root &amp; add agent user to docker group</a:t>
            </a:r>
          </a:p>
          <a:p>
            <a:endParaRPr lang="en-US" dirty="0"/>
          </a:p>
          <a:p>
            <a:r>
              <a:rPr lang="sv-SE" dirty="0"/>
              <a:t>usermod -a linuxagentuser01 -G docker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BD095-29B5-1F0F-8965-B4F3566D6991}"/>
              </a:ext>
            </a:extLst>
          </p:cNvPr>
          <p:cNvSpPr txBox="1"/>
          <p:nvPr/>
        </p:nvSpPr>
        <p:spPr>
          <a:xfrm>
            <a:off x="676698" y="2475264"/>
            <a:ext cx="929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as root &amp; add agent user to </a:t>
            </a:r>
            <a:r>
              <a:rPr lang="en-US" dirty="0" err="1"/>
              <a:t>sudo</a:t>
            </a:r>
            <a:r>
              <a:rPr lang="en-US" dirty="0"/>
              <a:t> users by adding the line number 101 to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file 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852A0D-B2B4-A008-B2B3-2E9EA4606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" y="2973584"/>
            <a:ext cx="925006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Self-Hosted Agent Installation- Linux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015C0-A2F5-DD91-BD69-894D3D29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0" y="1168237"/>
            <a:ext cx="11917438" cy="1514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E8D84-A684-6AC4-456A-5C2E9A7951CA}"/>
              </a:ext>
            </a:extLst>
          </p:cNvPr>
          <p:cNvSpPr txBox="1"/>
          <p:nvPr/>
        </p:nvSpPr>
        <p:spPr>
          <a:xfrm>
            <a:off x="394112" y="305966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sudo</a:t>
            </a:r>
            <a:r>
              <a:rPr lang="en-IN" dirty="0"/>
              <a:t> ./svc.sh start</a:t>
            </a:r>
          </a:p>
          <a:p>
            <a:r>
              <a:rPr lang="en-IN" dirty="0" err="1"/>
              <a:t>sudo</a:t>
            </a:r>
            <a:r>
              <a:rPr lang="en-IN" dirty="0"/>
              <a:t> ./svc.sh stop</a:t>
            </a:r>
          </a:p>
        </p:txBody>
      </p:sp>
    </p:spTree>
    <p:extLst>
      <p:ext uri="{BB962C8B-B14F-4D97-AF65-F5344CB8AC3E}">
        <p14:creationId xmlns:p14="http://schemas.microsoft.com/office/powerpoint/2010/main" val="377847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DevOps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team Icon - Free PNG &amp; SVG 158275 - Noun Project">
            <a:extLst>
              <a:ext uri="{FF2B5EF4-FFF2-40B4-BE49-F238E27FC236}">
                <a16:creationId xmlns:a16="http://schemas.microsoft.com/office/drawing/2014/main" id="{23D703F4-7A66-BF68-E732-5B8F3EA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" y="1010597"/>
            <a:ext cx="700286" cy="7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2C3B-DEAE-02BA-2C2C-0D2481AD8DF0}"/>
              </a:ext>
            </a:extLst>
          </p:cNvPr>
          <p:cNvSpPr txBox="1"/>
          <p:nvPr/>
        </p:nvSpPr>
        <p:spPr>
          <a:xfrm>
            <a:off x="838200" y="1012227"/>
            <a:ext cx="165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comes with requirements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0892A-2F78-0D7E-EDAA-17A227C2730C}"/>
              </a:ext>
            </a:extLst>
          </p:cNvPr>
          <p:cNvSpPr/>
          <p:nvPr/>
        </p:nvSpPr>
        <p:spPr>
          <a:xfrm>
            <a:off x="2489775" y="1454587"/>
            <a:ext cx="500761" cy="326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cript - Free business icons">
            <a:extLst>
              <a:ext uri="{FF2B5EF4-FFF2-40B4-BE49-F238E27FC236}">
                <a16:creationId xmlns:a16="http://schemas.microsoft.com/office/drawing/2014/main" id="{610F2191-BF94-8A0F-1AAF-EE7AA1A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2090938"/>
            <a:ext cx="467042" cy="4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Icon Png #261195 - Free Icons Library">
            <a:extLst>
              <a:ext uri="{FF2B5EF4-FFF2-40B4-BE49-F238E27FC236}">
                <a16:creationId xmlns:a16="http://schemas.microsoft.com/office/drawing/2014/main" id="{31D63CE7-C0EF-28A2-2012-0D8F90A1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8" y="1040213"/>
            <a:ext cx="593837" cy="5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EFAEC-6849-1C7A-4C1B-A5C1F9A24518}"/>
              </a:ext>
            </a:extLst>
          </p:cNvPr>
          <p:cNvSpPr txBox="1"/>
          <p:nvPr/>
        </p:nvSpPr>
        <p:spPr>
          <a:xfrm>
            <a:off x="3919333" y="1029066"/>
            <a:ext cx="298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analysts/product owner translates requirements into smaller units called backlogs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84E2D-6534-7536-95A0-74401326682F}"/>
              </a:ext>
            </a:extLst>
          </p:cNvPr>
          <p:cNvSpPr txBox="1"/>
          <p:nvPr/>
        </p:nvSpPr>
        <p:spPr>
          <a:xfrm>
            <a:off x="3831379" y="1808795"/>
            <a:ext cx="241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team/SCRUM master does the capacity planning and sprint planning</a:t>
            </a:r>
          </a:p>
        </p:txBody>
      </p:sp>
      <p:pic>
        <p:nvPicPr>
          <p:cNvPr id="1036" name="Picture 12" descr="Software Engineer Icon #219158 - Free Icons Library">
            <a:extLst>
              <a:ext uri="{FF2B5EF4-FFF2-40B4-BE49-F238E27FC236}">
                <a16:creationId xmlns:a16="http://schemas.microsoft.com/office/drawing/2014/main" id="{75DCE8E1-E4A9-8C27-140F-C9439273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83" y="1669527"/>
            <a:ext cx="698633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50ACC7-5CF2-268E-1ED1-F9E8C52FCEC2}"/>
              </a:ext>
            </a:extLst>
          </p:cNvPr>
          <p:cNvSpPr/>
          <p:nvPr/>
        </p:nvSpPr>
        <p:spPr>
          <a:xfrm>
            <a:off x="6822080" y="1542780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0" descr="Software Engineer icon PNG and SVG Vector Free Download">
            <a:extLst>
              <a:ext uri="{FF2B5EF4-FFF2-40B4-BE49-F238E27FC236}">
                <a16:creationId xmlns:a16="http://schemas.microsoft.com/office/drawing/2014/main" id="{EADBAA03-D588-1854-FC3B-8AFB001F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85" y="1003040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05BEB3-D9B1-BF08-701A-8DDEBAF2F653}"/>
              </a:ext>
            </a:extLst>
          </p:cNvPr>
          <p:cNvSpPr txBox="1"/>
          <p:nvPr/>
        </p:nvSpPr>
        <p:spPr>
          <a:xfrm>
            <a:off x="8607403" y="950831"/>
            <a:ext cx="228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Developers picks up backlog items/bugs and starts development</a:t>
            </a:r>
          </a:p>
        </p:txBody>
      </p:sp>
      <p:pic>
        <p:nvPicPr>
          <p:cNvPr id="1034" name="Picture 10" descr="Software Engineer icon PNG and SVG Vector Free Download">
            <a:extLst>
              <a:ext uri="{FF2B5EF4-FFF2-40B4-BE49-F238E27FC236}">
                <a16:creationId xmlns:a16="http://schemas.microsoft.com/office/drawing/2014/main" id="{438530D7-084D-B46E-BF3E-5DB61B0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2" y="1022565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81A8F-9FFA-4F38-3DFA-9C0A27C0D2EF}"/>
              </a:ext>
            </a:extLst>
          </p:cNvPr>
          <p:cNvSpPr txBox="1"/>
          <p:nvPr/>
        </p:nvSpPr>
        <p:spPr>
          <a:xfrm>
            <a:off x="8568678" y="1726409"/>
            <a:ext cx="337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developers finish the code, they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their local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it reviewed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 the code to central repo</a:t>
            </a:r>
          </a:p>
        </p:txBody>
      </p:sp>
      <p:pic>
        <p:nvPicPr>
          <p:cNvPr id="1038" name="Picture 14" descr="Repository Icons - Free SVG &amp; PNG Repository Images - Noun Project">
            <a:extLst>
              <a:ext uri="{FF2B5EF4-FFF2-40B4-BE49-F238E27FC236}">
                <a16:creationId xmlns:a16="http://schemas.microsoft.com/office/drawing/2014/main" id="{439454C8-FE77-295F-25BB-336521FA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3" y="3213641"/>
            <a:ext cx="588088" cy="5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678F8616-7F02-C02D-DB78-FD5F778AE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7709962" y="1929841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BF52089D-5630-8F80-60F6-B75747F53BC4}"/>
              </a:ext>
            </a:extLst>
          </p:cNvPr>
          <p:cNvSpPr/>
          <p:nvPr/>
        </p:nvSpPr>
        <p:spPr>
          <a:xfrm rot="5400000">
            <a:off x="10766786" y="2778458"/>
            <a:ext cx="365969" cy="2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2B04-1625-EF07-BA99-1D5C006DFA47}"/>
              </a:ext>
            </a:extLst>
          </p:cNvPr>
          <p:cNvSpPr txBox="1"/>
          <p:nvPr/>
        </p:nvSpPr>
        <p:spPr>
          <a:xfrm>
            <a:off x="11154587" y="3181875"/>
            <a:ext cx="922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3E6527-1833-2A72-FBEB-F7901C117563}"/>
              </a:ext>
            </a:extLst>
          </p:cNvPr>
          <p:cNvSpPr/>
          <p:nvPr/>
        </p:nvSpPr>
        <p:spPr>
          <a:xfrm>
            <a:off x="10893402" y="3924440"/>
            <a:ext cx="219778" cy="2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47DD3C16-9225-324B-CF4E-B1E9F36DF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10781239" y="4378039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4182-DA51-9D33-9157-0100F54DAF7E}"/>
              </a:ext>
            </a:extLst>
          </p:cNvPr>
          <p:cNvSpPr txBox="1"/>
          <p:nvPr/>
        </p:nvSpPr>
        <p:spPr>
          <a:xfrm>
            <a:off x="10419368" y="5138839"/>
            <a:ext cx="185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central place with the entire code</a:t>
            </a:r>
          </a:p>
        </p:txBody>
      </p:sp>
      <p:pic>
        <p:nvPicPr>
          <p:cNvPr id="1044" name="Picture 20" descr="Folder Icons - Free SVG &amp; PNG Folder Images - Noun Project">
            <a:extLst>
              <a:ext uri="{FF2B5EF4-FFF2-40B4-BE49-F238E27FC236}">
                <a16:creationId xmlns:a16="http://schemas.microsoft.com/office/drawing/2014/main" id="{224C8DD5-6A5A-6354-7448-C12EB21F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8" y="5137952"/>
            <a:ext cx="726122" cy="7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D7EBC4-12B5-007D-B4EE-3768C2B7ED3C}"/>
              </a:ext>
            </a:extLst>
          </p:cNvPr>
          <p:cNvSpPr txBox="1"/>
          <p:nvPr/>
        </p:nvSpPr>
        <p:spPr>
          <a:xfrm>
            <a:off x="7418585" y="5275237"/>
            <a:ext cx="185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build output in central place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E554F1-5746-78C2-5585-7B74CDFF7710}"/>
              </a:ext>
            </a:extLst>
          </p:cNvPr>
          <p:cNvSpPr/>
          <p:nvPr/>
        </p:nvSpPr>
        <p:spPr>
          <a:xfrm rot="10800000">
            <a:off x="6889055" y="5398394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ploy icon vector">
            <a:extLst>
              <a:ext uri="{FF2B5EF4-FFF2-40B4-BE49-F238E27FC236}">
                <a16:creationId xmlns:a16="http://schemas.microsoft.com/office/drawing/2014/main" id="{66B65CD1-0119-3BD5-81DC-3348DBC6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175" y="5321116"/>
            <a:ext cx="562771" cy="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2657E01-C741-33DF-DCD4-3483C894D5E1}"/>
              </a:ext>
            </a:extLst>
          </p:cNvPr>
          <p:cNvSpPr txBox="1"/>
          <p:nvPr/>
        </p:nvSpPr>
        <p:spPr>
          <a:xfrm>
            <a:off x="4457959" y="5621921"/>
            <a:ext cx="18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wise 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34C93-4295-A063-C5ED-670167C773BC}"/>
              </a:ext>
            </a:extLst>
          </p:cNvPr>
          <p:cNvSpPr/>
          <p:nvPr/>
        </p:nvSpPr>
        <p:spPr>
          <a:xfrm>
            <a:off x="3026420" y="3968716"/>
            <a:ext cx="7181545" cy="107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908E11C-8D99-D94B-55FD-C1CE51A8B55E}"/>
              </a:ext>
            </a:extLst>
          </p:cNvPr>
          <p:cNvSpPr/>
          <p:nvPr/>
        </p:nvSpPr>
        <p:spPr>
          <a:xfrm rot="16200000">
            <a:off x="5543641" y="5201811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17013-8FC4-A2B1-E74B-0AECD1F7DFA1}"/>
              </a:ext>
            </a:extLst>
          </p:cNvPr>
          <p:cNvSpPr txBox="1"/>
          <p:nvPr/>
        </p:nvSpPr>
        <p:spPr>
          <a:xfrm>
            <a:off x="3026103" y="5009853"/>
            <a:ext cx="27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Environments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DA7B4-7CF1-E3D0-E0B6-641CDF79C83F}"/>
              </a:ext>
            </a:extLst>
          </p:cNvPr>
          <p:cNvSpPr/>
          <p:nvPr/>
        </p:nvSpPr>
        <p:spPr>
          <a:xfrm>
            <a:off x="3665361" y="4043083"/>
            <a:ext cx="1779293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B10157-6311-F41E-899A-B1C073B2451B}"/>
              </a:ext>
            </a:extLst>
          </p:cNvPr>
          <p:cNvSpPr/>
          <p:nvPr/>
        </p:nvSpPr>
        <p:spPr>
          <a:xfrm>
            <a:off x="6063174" y="4045716"/>
            <a:ext cx="1655547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9E779-611A-5C18-A6E0-9E4030D255F3}"/>
              </a:ext>
            </a:extLst>
          </p:cNvPr>
          <p:cNvSpPr/>
          <p:nvPr/>
        </p:nvSpPr>
        <p:spPr>
          <a:xfrm>
            <a:off x="8304749" y="4071280"/>
            <a:ext cx="1790735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3BD36-4120-87D1-EB71-E7C27BF06190}"/>
              </a:ext>
            </a:extLst>
          </p:cNvPr>
          <p:cNvSpPr txBox="1"/>
          <p:nvPr/>
        </p:nvSpPr>
        <p:spPr>
          <a:xfrm>
            <a:off x="3619201" y="4048189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0D13EF-EDB4-B715-C9E8-1190EF52FC25}"/>
              </a:ext>
            </a:extLst>
          </p:cNvPr>
          <p:cNvSpPr txBox="1"/>
          <p:nvPr/>
        </p:nvSpPr>
        <p:spPr>
          <a:xfrm>
            <a:off x="6048440" y="4018926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B3577-B42A-4E6D-2C86-02C78754042E}"/>
              </a:ext>
            </a:extLst>
          </p:cNvPr>
          <p:cNvSpPr txBox="1"/>
          <p:nvPr/>
        </p:nvSpPr>
        <p:spPr>
          <a:xfrm>
            <a:off x="8336588" y="40782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AAE2F-785D-8D6A-C394-3B790DC3C22B}"/>
              </a:ext>
            </a:extLst>
          </p:cNvPr>
          <p:cNvSpPr txBox="1"/>
          <p:nvPr/>
        </p:nvSpPr>
        <p:spPr>
          <a:xfrm>
            <a:off x="8915594" y="4145564"/>
            <a:ext cx="1292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15AF06-3225-6D4D-4CFA-9BFA10CC2A73}"/>
              </a:ext>
            </a:extLst>
          </p:cNvPr>
          <p:cNvSpPr txBox="1"/>
          <p:nvPr/>
        </p:nvSpPr>
        <p:spPr>
          <a:xfrm>
            <a:off x="6551388" y="4135462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6C3F4-9CE6-4C65-02B8-27C0BE70A509}"/>
              </a:ext>
            </a:extLst>
          </p:cNvPr>
          <p:cNvSpPr txBox="1"/>
          <p:nvPr/>
        </p:nvSpPr>
        <p:spPr>
          <a:xfrm>
            <a:off x="4269554" y="4127555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8F5A1D2-9DA5-9334-0622-6753B6E18A51}"/>
              </a:ext>
            </a:extLst>
          </p:cNvPr>
          <p:cNvSpPr/>
          <p:nvPr/>
        </p:nvSpPr>
        <p:spPr>
          <a:xfrm rot="10800000">
            <a:off x="9874965" y="5350913"/>
            <a:ext cx="462876" cy="26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0" name="Picture 26" descr="Automation Icon png download - 700*700 - Free Transparent Software Testing  png Download. - CleanPNG / KissPNG">
            <a:extLst>
              <a:ext uri="{FF2B5EF4-FFF2-40B4-BE49-F238E27FC236}">
                <a16:creationId xmlns:a16="http://schemas.microsoft.com/office/drawing/2014/main" id="{E833EC2E-647B-8FE7-CCA9-AA899A89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t="3110" r="19304" b="16159"/>
          <a:stretch/>
        </p:blipFill>
        <p:spPr bwMode="auto">
          <a:xfrm>
            <a:off x="5783429" y="3112308"/>
            <a:ext cx="465401" cy="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B4FEC3-925F-3A6E-3A03-5C0587013574}"/>
              </a:ext>
            </a:extLst>
          </p:cNvPr>
          <p:cNvSpPr txBox="1"/>
          <p:nvPr/>
        </p:nvSpPr>
        <p:spPr>
          <a:xfrm>
            <a:off x="3052874" y="2893479"/>
            <a:ext cx="2778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does test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tests the deployments and logs defects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659F62-EC87-982F-4936-51B87D1AF30C}"/>
              </a:ext>
            </a:extLst>
          </p:cNvPr>
          <p:cNvSpPr/>
          <p:nvPr/>
        </p:nvSpPr>
        <p:spPr>
          <a:xfrm rot="16200000">
            <a:off x="5044644" y="2613137"/>
            <a:ext cx="365967" cy="241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2" name="Picture 28" descr="cycle icon vector">
            <a:extLst>
              <a:ext uri="{FF2B5EF4-FFF2-40B4-BE49-F238E27FC236}">
                <a16:creationId xmlns:a16="http://schemas.microsoft.com/office/drawing/2014/main" id="{07E9ECA5-D936-E809-9126-673730FC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2" y="2870901"/>
            <a:ext cx="838587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A4D4-B7FE-090F-12C1-E4EBF5440ED9}"/>
              </a:ext>
            </a:extLst>
          </p:cNvPr>
          <p:cNvSpPr/>
          <p:nvPr/>
        </p:nvSpPr>
        <p:spPr>
          <a:xfrm>
            <a:off x="3026421" y="971499"/>
            <a:ext cx="3744037" cy="160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F1C5A8-E6C3-D670-8505-2DA18955A322}"/>
              </a:ext>
            </a:extLst>
          </p:cNvPr>
          <p:cNvSpPr/>
          <p:nvPr/>
        </p:nvSpPr>
        <p:spPr>
          <a:xfrm>
            <a:off x="7418585" y="967590"/>
            <a:ext cx="4201915" cy="1684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C55C-EA18-15C7-8FE7-2CF1B985B0E4}"/>
              </a:ext>
            </a:extLst>
          </p:cNvPr>
          <p:cNvSpPr/>
          <p:nvPr/>
        </p:nvSpPr>
        <p:spPr>
          <a:xfrm>
            <a:off x="2999516" y="2799316"/>
            <a:ext cx="5532466" cy="965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A3E8-87B3-E9CE-5F2A-78AECD87DFCC}"/>
              </a:ext>
            </a:extLst>
          </p:cNvPr>
          <p:cNvSpPr txBox="1"/>
          <p:nvPr/>
        </p:nvSpPr>
        <p:spPr>
          <a:xfrm>
            <a:off x="6503421" y="2920863"/>
            <a:ext cx="218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testing team is satisfied they promote the deployment to UAT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77CA326-2B42-59CC-C648-BB62E6335B8C}"/>
              </a:ext>
            </a:extLst>
          </p:cNvPr>
          <p:cNvSpPr/>
          <p:nvPr/>
        </p:nvSpPr>
        <p:spPr>
          <a:xfrm rot="10800000">
            <a:off x="7759773" y="4357626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D30E70-451F-24A3-9DE5-4C09032C6A1F}"/>
              </a:ext>
            </a:extLst>
          </p:cNvPr>
          <p:cNvSpPr/>
          <p:nvPr/>
        </p:nvSpPr>
        <p:spPr>
          <a:xfrm rot="10800000">
            <a:off x="5499241" y="4328848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6" name="Picture 32" descr="Users group - Free people icons">
            <a:extLst>
              <a:ext uri="{FF2B5EF4-FFF2-40B4-BE49-F238E27FC236}">
                <a16:creationId xmlns:a16="http://schemas.microsoft.com/office/drawing/2014/main" id="{0CB2EC20-F3D5-B295-ADC1-B366AF73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" y="1705524"/>
            <a:ext cx="563533" cy="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62742E-CED0-10FA-2584-3972820CE7BD}"/>
              </a:ext>
            </a:extLst>
          </p:cNvPr>
          <p:cNvSpPr txBox="1"/>
          <p:nvPr/>
        </p:nvSpPr>
        <p:spPr>
          <a:xfrm>
            <a:off x="107679" y="2380229"/>
            <a:ext cx="2342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users test UAT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they find any expectation mismatch then report it to product owner</a:t>
            </a:r>
          </a:p>
        </p:txBody>
      </p:sp>
      <p:pic>
        <p:nvPicPr>
          <p:cNvPr id="77" name="Picture 28" descr="cycle icon vector">
            <a:extLst>
              <a:ext uri="{FF2B5EF4-FFF2-40B4-BE49-F238E27FC236}">
                <a16:creationId xmlns:a16="http://schemas.microsoft.com/office/drawing/2014/main" id="{97179D42-C936-871B-B6F8-CA06507A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9" y="1974262"/>
            <a:ext cx="362694" cy="3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FA34743-9D84-FAEF-6A1C-E3B65F68868D}"/>
              </a:ext>
            </a:extLst>
          </p:cNvPr>
          <p:cNvSpPr txBox="1"/>
          <p:nvPr/>
        </p:nvSpPr>
        <p:spPr>
          <a:xfrm>
            <a:off x="139938" y="4123839"/>
            <a:ext cx="231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business team is satisfied they promote the deployment to PROD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A88F2-4BB0-88AC-9B76-38AC3E3EEE7E}"/>
              </a:ext>
            </a:extLst>
          </p:cNvPr>
          <p:cNvSpPr/>
          <p:nvPr/>
        </p:nvSpPr>
        <p:spPr>
          <a:xfrm>
            <a:off x="132775" y="972573"/>
            <a:ext cx="2262550" cy="41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5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2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7" grpId="0"/>
      <p:bldP spid="19" grpId="0" animBg="1"/>
      <p:bldP spid="21" grpId="0"/>
      <p:bldP spid="22" grpId="0"/>
      <p:bldP spid="28" grpId="0" animBg="1"/>
      <p:bldP spid="14" grpId="0"/>
      <p:bldP spid="16" grpId="0" animBg="1"/>
      <p:bldP spid="18" grpId="0"/>
      <p:bldP spid="37" grpId="0"/>
      <p:bldP spid="38" grpId="0" animBg="1"/>
      <p:bldP spid="40" grpId="0"/>
      <p:bldP spid="23" grpId="0" animBg="1"/>
      <p:bldP spid="42" grpId="0" animBg="1"/>
      <p:bldP spid="24" grpId="0"/>
      <p:bldP spid="25" grpId="0" animBg="1"/>
      <p:bldP spid="49" grpId="0" animBg="1"/>
      <p:bldP spid="50" grpId="0" animBg="1"/>
      <p:bldP spid="26" grpId="0"/>
      <p:bldP spid="52" grpId="0"/>
      <p:bldP spid="53" grpId="0"/>
      <p:bldP spid="27" grpId="0"/>
      <p:bldP spid="55" grpId="0"/>
      <p:bldP spid="56" grpId="0"/>
      <p:bldP spid="57" grpId="0" animBg="1"/>
      <p:bldP spid="61" grpId="0"/>
      <p:bldP spid="62" grpId="0" animBg="1"/>
      <p:bldP spid="29" grpId="0" animBg="1"/>
      <p:bldP spid="66" grpId="0" animBg="1"/>
      <p:bldP spid="67" grpId="0" animBg="1"/>
      <p:bldP spid="68" grpId="0"/>
      <p:bldP spid="70" grpId="0" animBg="1"/>
      <p:bldP spid="73" grpId="0" animBg="1"/>
      <p:bldP spid="30" grpId="0"/>
      <p:bldP spid="78" grpId="0"/>
      <p:bldP spid="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Git Setup in local Machine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A38E2-C5A1-0BAB-3B38-86294D804927}"/>
              </a:ext>
            </a:extLst>
          </p:cNvPr>
          <p:cNvSpPr txBox="1"/>
          <p:nvPr/>
        </p:nvSpPr>
        <p:spPr>
          <a:xfrm>
            <a:off x="704850" y="6153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https://git-scm.com/download/win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8C65AD-734F-1DB4-9461-494FB3733489}"/>
              </a:ext>
            </a:extLst>
          </p:cNvPr>
          <p:cNvSpPr txBox="1"/>
          <p:nvPr/>
        </p:nvSpPr>
        <p:spPr>
          <a:xfrm>
            <a:off x="71120" y="1857577"/>
            <a:ext cx="128023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g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it </a:t>
            </a:r>
            <a:r>
              <a:rPr lang="en-US" b="0" i="0" dirty="0" err="1">
                <a:effectLst/>
                <a:latin typeface="Segoe UI" panose="020B0502040204020203" pitchFamily="34" charset="0"/>
              </a:rPr>
              <a:t>init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</a:rPr>
              <a:t>git add .</a:t>
            </a:r>
          </a:p>
          <a:p>
            <a:r>
              <a:rPr lang="en-US" dirty="0">
                <a:latin typeface="Segoe UI" panose="020B0502040204020203" pitchFamily="34" charset="0"/>
              </a:rPr>
              <a:t>g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it commit –m “commit message”</a:t>
            </a: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git remote add origin </a:t>
            </a:r>
            <a:r>
              <a:rPr lang="en-US" b="0" i="0" dirty="0">
                <a:effectLst/>
                <a:latin typeface="Segoe UI" panose="020B0502040204020203" pitchFamily="34" charset="0"/>
                <a:hlinkClick r:id="rId4"/>
              </a:rPr>
              <a:t>https://Phanindravedula@dev.azure.com/Phanindravedula/demoproject01/_git/demoproject01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effectLst/>
                <a:latin typeface="Segoe UI" panose="020B0502040204020203" pitchFamily="34" charset="0"/>
              </a:rPr>
              <a:t>git push -u origin --all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52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Dotnet Project Setup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34CF86-B41B-16C0-AA09-F076985FE135}"/>
              </a:ext>
            </a:extLst>
          </p:cNvPr>
          <p:cNvSpPr txBox="1"/>
          <p:nvPr/>
        </p:nvSpPr>
        <p:spPr>
          <a:xfrm>
            <a:off x="514350" y="61531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https://dotnet.microsoft.com/en-us/download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6B5525-D957-B207-5D8C-624B55E5F30A}"/>
              </a:ext>
            </a:extLst>
          </p:cNvPr>
          <p:cNvSpPr txBox="1"/>
          <p:nvPr/>
        </p:nvSpPr>
        <p:spPr>
          <a:xfrm>
            <a:off x="962025" y="1230272"/>
            <a:ext cx="99987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dotnet new </a:t>
            </a:r>
            <a:r>
              <a:rPr lang="en-IN" dirty="0" err="1"/>
              <a:t>sln</a:t>
            </a:r>
            <a:r>
              <a:rPr lang="en-IN" dirty="0"/>
              <a:t> -o </a:t>
            </a:r>
            <a:r>
              <a:rPr lang="en-IN" dirty="0" err="1"/>
              <a:t>demoapp</a:t>
            </a:r>
            <a:endParaRPr lang="en-IN" dirty="0"/>
          </a:p>
          <a:p>
            <a:r>
              <a:rPr lang="en-IN" dirty="0"/>
              <a:t>cd </a:t>
            </a:r>
            <a:r>
              <a:rPr lang="en-IN" dirty="0" err="1"/>
              <a:t>demoapp</a:t>
            </a:r>
            <a:endParaRPr lang="en-IN" dirty="0"/>
          </a:p>
          <a:p>
            <a:r>
              <a:rPr lang="en-IN" dirty="0"/>
              <a:t>dotnet new </a:t>
            </a:r>
            <a:r>
              <a:rPr lang="en-IN" dirty="0" err="1"/>
              <a:t>mvc</a:t>
            </a:r>
            <a:r>
              <a:rPr lang="en-IN" dirty="0"/>
              <a:t> -n </a:t>
            </a:r>
            <a:r>
              <a:rPr lang="en-IN" dirty="0" err="1"/>
              <a:t>demoapp.web</a:t>
            </a:r>
            <a:endParaRPr lang="en-IN" dirty="0"/>
          </a:p>
          <a:p>
            <a:r>
              <a:rPr lang="en-IN" dirty="0"/>
              <a:t>dotnet </a:t>
            </a:r>
            <a:r>
              <a:rPr lang="en-IN" dirty="0" err="1"/>
              <a:t>sln</a:t>
            </a:r>
            <a:r>
              <a:rPr lang="en-IN" dirty="0"/>
              <a:t> demoapp.sln add </a:t>
            </a:r>
            <a:r>
              <a:rPr lang="en-IN" dirty="0" err="1"/>
              <a:t>demoapp.web</a:t>
            </a:r>
            <a:r>
              <a:rPr lang="en-IN" dirty="0"/>
              <a:t>\</a:t>
            </a:r>
            <a:r>
              <a:rPr lang="en-IN" dirty="0" err="1"/>
              <a:t>demoapp.web.csproj</a:t>
            </a:r>
            <a:endParaRPr lang="en-IN" dirty="0"/>
          </a:p>
          <a:p>
            <a:r>
              <a:rPr lang="en-IN" dirty="0"/>
              <a:t>dotnet restore </a:t>
            </a:r>
          </a:p>
          <a:p>
            <a:r>
              <a:rPr lang="en-IN" dirty="0"/>
              <a:t>dotnet build --configuration release</a:t>
            </a:r>
          </a:p>
          <a:p>
            <a:r>
              <a:rPr lang="en-IN" dirty="0"/>
              <a:t>cd </a:t>
            </a:r>
            <a:r>
              <a:rPr lang="en-IN" dirty="0" err="1"/>
              <a:t>demoapp.web</a:t>
            </a:r>
            <a:endParaRPr lang="en-IN" dirty="0"/>
          </a:p>
          <a:p>
            <a:r>
              <a:rPr lang="en-IN" dirty="0"/>
              <a:t>dotnet bin\Release\net6.0\demoapp.web.dll</a:t>
            </a:r>
          </a:p>
          <a:p>
            <a:r>
              <a:rPr lang="en-US" dirty="0"/>
              <a:t>dotnet publish --no-build --configuration release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8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Terraform Commands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6679C9-9E2F-F6F5-E505-9DE6998F73EE}"/>
              </a:ext>
            </a:extLst>
          </p:cNvPr>
          <p:cNvSpPr txBox="1"/>
          <p:nvPr/>
        </p:nvSpPr>
        <p:spPr>
          <a:xfrm>
            <a:off x="394112" y="1148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018C0-60DE-FF10-4B15-205854805654}"/>
              </a:ext>
            </a:extLst>
          </p:cNvPr>
          <p:cNvSpPr txBox="1"/>
          <p:nvPr/>
        </p:nvSpPr>
        <p:spPr>
          <a:xfrm>
            <a:off x="578843" y="1517412"/>
            <a:ext cx="10381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 err="1">
                <a:latin typeface="inherit"/>
              </a:rPr>
              <a:t>az</a:t>
            </a:r>
            <a:r>
              <a:rPr lang="en-US" altLang="en-US" dirty="0">
                <a:latin typeface="inherit"/>
              </a:rPr>
              <a:t> ad </a:t>
            </a:r>
            <a:r>
              <a:rPr lang="en-US" altLang="en-US" dirty="0" err="1">
                <a:latin typeface="inherit"/>
              </a:rPr>
              <a:t>sp</a:t>
            </a:r>
            <a:r>
              <a:rPr lang="en-US" altLang="en-US" dirty="0">
                <a:latin typeface="inherit"/>
              </a:rPr>
              <a:t> create-for-</a:t>
            </a:r>
            <a:r>
              <a:rPr lang="en-US" altLang="en-US" dirty="0" err="1">
                <a:latin typeface="inherit"/>
              </a:rPr>
              <a:t>rbac</a:t>
            </a:r>
            <a:r>
              <a:rPr lang="en-US" altLang="en-US" dirty="0">
                <a:latin typeface="inherit"/>
              </a:rPr>
              <a:t> </a:t>
            </a:r>
            <a:r>
              <a:rPr lang="en-US" altLang="en-US" sz="1600" dirty="0">
                <a:latin typeface="inherit"/>
              </a:rPr>
              <a:t>--role</a:t>
            </a:r>
            <a:r>
              <a:rPr lang="en-US" altLang="en-US" dirty="0">
                <a:latin typeface="inherit"/>
              </a:rPr>
              <a:t> reader </a:t>
            </a:r>
            <a:r>
              <a:rPr lang="en-US" altLang="en-US" sz="1600" dirty="0">
                <a:latin typeface="inherit"/>
              </a:rPr>
              <a:t>--scopes</a:t>
            </a:r>
            <a:r>
              <a:rPr lang="en-US" altLang="en-US" dirty="0">
                <a:latin typeface="inherit"/>
              </a:rPr>
              <a:t> /subscriptions/{</a:t>
            </a:r>
            <a:r>
              <a:rPr lang="en-US" altLang="en-US" dirty="0" err="1">
                <a:latin typeface="inherit"/>
              </a:rPr>
              <a:t>subscription_id</a:t>
            </a:r>
            <a:r>
              <a:rPr lang="en-US" altLang="en-US" dirty="0">
                <a:latin typeface="inherit"/>
              </a:rPr>
              <a:t>} –name “terraform </a:t>
            </a:r>
            <a:r>
              <a:rPr lang="en-US" altLang="en-US" dirty="0" err="1">
                <a:latin typeface="inherit"/>
              </a:rPr>
              <a:t>sp</a:t>
            </a:r>
            <a:r>
              <a:rPr lang="en-US" altLang="en-US" dirty="0">
                <a:latin typeface="inherit"/>
              </a:rPr>
              <a:t>”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IN" dirty="0"/>
          </a:p>
          <a:p>
            <a:r>
              <a:rPr lang="en-IN" dirty="0"/>
              <a:t>terraform </a:t>
            </a:r>
            <a:r>
              <a:rPr lang="en-IN" dirty="0" err="1"/>
              <a:t>fmt</a:t>
            </a:r>
            <a:endParaRPr lang="en-IN" dirty="0"/>
          </a:p>
          <a:p>
            <a:r>
              <a:rPr lang="en-IN" dirty="0"/>
              <a:t>terraform </a:t>
            </a:r>
            <a:r>
              <a:rPr lang="en-IN" dirty="0" err="1"/>
              <a:t>init</a:t>
            </a:r>
            <a:endParaRPr lang="en-IN" dirty="0"/>
          </a:p>
          <a:p>
            <a:r>
              <a:rPr lang="en-IN" dirty="0"/>
              <a:t>terraform apply </a:t>
            </a:r>
            <a:r>
              <a:rPr lang="en-IN" dirty="0" err="1"/>
              <a:t>main.tfplan</a:t>
            </a:r>
            <a:endParaRPr lang="en-IN" dirty="0"/>
          </a:p>
          <a:p>
            <a:r>
              <a:rPr lang="en-IN" dirty="0"/>
              <a:t>terraform plan -out </a:t>
            </a:r>
            <a:r>
              <a:rPr lang="en-IN" dirty="0" err="1"/>
              <a:t>main.tfplan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6D46F-65F8-94D9-7E61-76AC84ECAEC2}"/>
              </a:ext>
            </a:extLst>
          </p:cNvPr>
          <p:cNvSpPr txBox="1"/>
          <p:nvPr/>
        </p:nvSpPr>
        <p:spPr>
          <a:xfrm>
            <a:off x="486477" y="62629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https://code.visualstudio.com/docs/?dv=win64</a:t>
            </a:r>
          </a:p>
        </p:txBody>
      </p:sp>
    </p:spTree>
    <p:extLst>
      <p:ext uri="{BB962C8B-B14F-4D97-AF65-F5344CB8AC3E}">
        <p14:creationId xmlns:p14="http://schemas.microsoft.com/office/powerpoint/2010/main" val="224931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DevOps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iness team Icon - Free PNG &amp; SVG 158275 - Noun Project">
            <a:extLst>
              <a:ext uri="{FF2B5EF4-FFF2-40B4-BE49-F238E27FC236}">
                <a16:creationId xmlns:a16="http://schemas.microsoft.com/office/drawing/2014/main" id="{23D703F4-7A66-BF68-E732-5B8F3EAB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" y="1010597"/>
            <a:ext cx="700286" cy="7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2C3B-DEAE-02BA-2C2C-0D2481AD8DF0}"/>
              </a:ext>
            </a:extLst>
          </p:cNvPr>
          <p:cNvSpPr txBox="1"/>
          <p:nvPr/>
        </p:nvSpPr>
        <p:spPr>
          <a:xfrm>
            <a:off x="838200" y="1012227"/>
            <a:ext cx="165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Customer comes with requirements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60892A-2F78-0D7E-EDAA-17A227C2730C}"/>
              </a:ext>
            </a:extLst>
          </p:cNvPr>
          <p:cNvSpPr/>
          <p:nvPr/>
        </p:nvSpPr>
        <p:spPr>
          <a:xfrm>
            <a:off x="2489775" y="1454587"/>
            <a:ext cx="500761" cy="326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Script - Free business icons">
            <a:extLst>
              <a:ext uri="{FF2B5EF4-FFF2-40B4-BE49-F238E27FC236}">
                <a16:creationId xmlns:a16="http://schemas.microsoft.com/office/drawing/2014/main" id="{610F2191-BF94-8A0F-1AAF-EE7AA1A2D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33" y="2090938"/>
            <a:ext cx="467042" cy="46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Icon Png #261195 - Free Icons Library">
            <a:extLst>
              <a:ext uri="{FF2B5EF4-FFF2-40B4-BE49-F238E27FC236}">
                <a16:creationId xmlns:a16="http://schemas.microsoft.com/office/drawing/2014/main" id="{31D63CE7-C0EF-28A2-2012-0D8F90A1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508" y="1040213"/>
            <a:ext cx="593837" cy="59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7EFAEC-6849-1C7A-4C1B-A5C1F9A24518}"/>
              </a:ext>
            </a:extLst>
          </p:cNvPr>
          <p:cNvSpPr txBox="1"/>
          <p:nvPr/>
        </p:nvSpPr>
        <p:spPr>
          <a:xfrm>
            <a:off x="3919333" y="1029066"/>
            <a:ext cx="2982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analysts/product owner translates requirements into smaller units called backlogs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84E2D-6534-7536-95A0-74401326682F}"/>
              </a:ext>
            </a:extLst>
          </p:cNvPr>
          <p:cNvSpPr txBox="1"/>
          <p:nvPr/>
        </p:nvSpPr>
        <p:spPr>
          <a:xfrm>
            <a:off x="3831379" y="1808795"/>
            <a:ext cx="2417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team/SCRUM master does the capacity planning and sprint planning</a:t>
            </a:r>
          </a:p>
        </p:txBody>
      </p:sp>
      <p:pic>
        <p:nvPicPr>
          <p:cNvPr id="1036" name="Picture 12" descr="Software Engineer Icon #219158 - Free Icons Library">
            <a:extLst>
              <a:ext uri="{FF2B5EF4-FFF2-40B4-BE49-F238E27FC236}">
                <a16:creationId xmlns:a16="http://schemas.microsoft.com/office/drawing/2014/main" id="{75DCE8E1-E4A9-8C27-140F-C9439273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083" y="1669527"/>
            <a:ext cx="698633" cy="6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50ACC7-5CF2-268E-1ED1-F9E8C52FCEC2}"/>
              </a:ext>
            </a:extLst>
          </p:cNvPr>
          <p:cNvSpPr/>
          <p:nvPr/>
        </p:nvSpPr>
        <p:spPr>
          <a:xfrm>
            <a:off x="6822080" y="1542780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0" descr="Software Engineer icon PNG and SVG Vector Free Download">
            <a:extLst>
              <a:ext uri="{FF2B5EF4-FFF2-40B4-BE49-F238E27FC236}">
                <a16:creationId xmlns:a16="http://schemas.microsoft.com/office/drawing/2014/main" id="{EADBAA03-D588-1854-FC3B-8AFB001F0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585" y="1003040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A05BEB3-D9B1-BF08-701A-8DDEBAF2F653}"/>
              </a:ext>
            </a:extLst>
          </p:cNvPr>
          <p:cNvSpPr txBox="1"/>
          <p:nvPr/>
        </p:nvSpPr>
        <p:spPr>
          <a:xfrm>
            <a:off x="8607403" y="950831"/>
            <a:ext cx="2285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Developers picks up backlog items/bugs and starts development</a:t>
            </a:r>
          </a:p>
        </p:txBody>
      </p:sp>
      <p:pic>
        <p:nvPicPr>
          <p:cNvPr id="1034" name="Picture 10" descr="Software Engineer icon PNG and SVG Vector Free Download">
            <a:extLst>
              <a:ext uri="{FF2B5EF4-FFF2-40B4-BE49-F238E27FC236}">
                <a16:creationId xmlns:a16="http://schemas.microsoft.com/office/drawing/2014/main" id="{438530D7-084D-B46E-BF3E-5DB61B080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722" y="1022565"/>
            <a:ext cx="583563" cy="66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1281A8F-9FFA-4F38-3DFA-9C0A27C0D2EF}"/>
              </a:ext>
            </a:extLst>
          </p:cNvPr>
          <p:cNvSpPr txBox="1"/>
          <p:nvPr/>
        </p:nvSpPr>
        <p:spPr>
          <a:xfrm>
            <a:off x="8568678" y="1726409"/>
            <a:ext cx="3374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developers finish the code, they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their local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it reviewed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Commits the code to central repo</a:t>
            </a:r>
          </a:p>
        </p:txBody>
      </p:sp>
      <p:pic>
        <p:nvPicPr>
          <p:cNvPr id="1038" name="Picture 14" descr="Repository Icons - Free SVG &amp; PNG Repository Images - Noun Project">
            <a:extLst>
              <a:ext uri="{FF2B5EF4-FFF2-40B4-BE49-F238E27FC236}">
                <a16:creationId xmlns:a16="http://schemas.microsoft.com/office/drawing/2014/main" id="{439454C8-FE77-295F-25BB-336521FA9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023" y="3213641"/>
            <a:ext cx="588088" cy="5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678F8616-7F02-C02D-DB78-FD5F778AE2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7709962" y="1929841"/>
            <a:ext cx="659476" cy="63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BF52089D-5630-8F80-60F6-B75747F53BC4}"/>
              </a:ext>
            </a:extLst>
          </p:cNvPr>
          <p:cNvSpPr/>
          <p:nvPr/>
        </p:nvSpPr>
        <p:spPr>
          <a:xfrm rot="5400000">
            <a:off x="10766786" y="2778458"/>
            <a:ext cx="365969" cy="241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02B04-1625-EF07-BA99-1D5C006DFA47}"/>
              </a:ext>
            </a:extLst>
          </p:cNvPr>
          <p:cNvSpPr txBox="1"/>
          <p:nvPr/>
        </p:nvSpPr>
        <p:spPr>
          <a:xfrm>
            <a:off x="11204731" y="3282270"/>
            <a:ext cx="653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43E6527-1833-2A72-FBEB-F7901C117563}"/>
              </a:ext>
            </a:extLst>
          </p:cNvPr>
          <p:cNvSpPr/>
          <p:nvPr/>
        </p:nvSpPr>
        <p:spPr>
          <a:xfrm>
            <a:off x="10893402" y="3924440"/>
            <a:ext cx="219778" cy="29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18" descr="Product Icons Grey Devops - Code Build Icon Transparent PNG - 521x521 -  Free Download on NicePNG">
            <a:extLst>
              <a:ext uri="{FF2B5EF4-FFF2-40B4-BE49-F238E27FC236}">
                <a16:creationId xmlns:a16="http://schemas.microsoft.com/office/drawing/2014/main" id="{47DD3C16-9225-324B-CF4E-B1E9F36DF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0" t="5367" r="24261" b="8915"/>
          <a:stretch/>
        </p:blipFill>
        <p:spPr bwMode="auto">
          <a:xfrm>
            <a:off x="10771898" y="4473338"/>
            <a:ext cx="416126" cy="40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8D4182-DA51-9D33-9157-0100F54DAF7E}"/>
              </a:ext>
            </a:extLst>
          </p:cNvPr>
          <p:cNvSpPr txBox="1"/>
          <p:nvPr/>
        </p:nvSpPr>
        <p:spPr>
          <a:xfrm>
            <a:off x="10419368" y="5138839"/>
            <a:ext cx="1858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 and test in central place with the entire code</a:t>
            </a:r>
          </a:p>
        </p:txBody>
      </p:sp>
      <p:pic>
        <p:nvPicPr>
          <p:cNvPr id="1044" name="Picture 20" descr="Folder Icons - Free SVG &amp; PNG Folder Images - Noun Project">
            <a:extLst>
              <a:ext uri="{FF2B5EF4-FFF2-40B4-BE49-F238E27FC236}">
                <a16:creationId xmlns:a16="http://schemas.microsoft.com/office/drawing/2014/main" id="{224C8DD5-6A5A-6354-7448-C12EB21FA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438" y="5137952"/>
            <a:ext cx="726122" cy="7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FD7EBC4-12B5-007D-B4EE-3768C2B7ED3C}"/>
              </a:ext>
            </a:extLst>
          </p:cNvPr>
          <p:cNvSpPr txBox="1"/>
          <p:nvPr/>
        </p:nvSpPr>
        <p:spPr>
          <a:xfrm>
            <a:off x="7418585" y="5275237"/>
            <a:ext cx="1858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the build output in central place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8E554F1-5746-78C2-5585-7B74CDFF7710}"/>
              </a:ext>
            </a:extLst>
          </p:cNvPr>
          <p:cNvSpPr/>
          <p:nvPr/>
        </p:nvSpPr>
        <p:spPr>
          <a:xfrm rot="10800000">
            <a:off x="6889055" y="5398394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46" name="Picture 22" descr="deploy icon vector">
            <a:extLst>
              <a:ext uri="{FF2B5EF4-FFF2-40B4-BE49-F238E27FC236}">
                <a16:creationId xmlns:a16="http://schemas.microsoft.com/office/drawing/2014/main" id="{66B65CD1-0119-3BD5-81DC-3348DBC6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949" y="5208982"/>
            <a:ext cx="562771" cy="56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2657E01-C741-33DF-DCD4-3483C894D5E1}"/>
              </a:ext>
            </a:extLst>
          </p:cNvPr>
          <p:cNvSpPr txBox="1"/>
          <p:nvPr/>
        </p:nvSpPr>
        <p:spPr>
          <a:xfrm>
            <a:off x="4298253" y="5463976"/>
            <a:ext cx="185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Stage wise deploy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334C93-4295-A063-C5ED-670167C773BC}"/>
              </a:ext>
            </a:extLst>
          </p:cNvPr>
          <p:cNvSpPr/>
          <p:nvPr/>
        </p:nvSpPr>
        <p:spPr>
          <a:xfrm>
            <a:off x="3026420" y="3968716"/>
            <a:ext cx="7181545" cy="1071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5908E11C-8D99-D94B-55FD-C1CE51A8B55E}"/>
              </a:ext>
            </a:extLst>
          </p:cNvPr>
          <p:cNvSpPr/>
          <p:nvPr/>
        </p:nvSpPr>
        <p:spPr>
          <a:xfrm rot="16200000">
            <a:off x="5543641" y="5201811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B17013-8FC4-A2B1-E74B-0AECD1F7DFA1}"/>
              </a:ext>
            </a:extLst>
          </p:cNvPr>
          <p:cNvSpPr txBox="1"/>
          <p:nvPr/>
        </p:nvSpPr>
        <p:spPr>
          <a:xfrm>
            <a:off x="3026103" y="5009853"/>
            <a:ext cx="2737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Deployment Environments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DA7B4-7CF1-E3D0-E0B6-641CDF79C83F}"/>
              </a:ext>
            </a:extLst>
          </p:cNvPr>
          <p:cNvSpPr/>
          <p:nvPr/>
        </p:nvSpPr>
        <p:spPr>
          <a:xfrm>
            <a:off x="3665361" y="4043083"/>
            <a:ext cx="1779293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B10157-6311-F41E-899A-B1C073B2451B}"/>
              </a:ext>
            </a:extLst>
          </p:cNvPr>
          <p:cNvSpPr/>
          <p:nvPr/>
        </p:nvSpPr>
        <p:spPr>
          <a:xfrm>
            <a:off x="6063174" y="4045716"/>
            <a:ext cx="1655547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C9E779-611A-5C18-A6E0-9E4030D255F3}"/>
              </a:ext>
            </a:extLst>
          </p:cNvPr>
          <p:cNvSpPr/>
          <p:nvPr/>
        </p:nvSpPr>
        <p:spPr>
          <a:xfrm>
            <a:off x="8304749" y="4071280"/>
            <a:ext cx="1790735" cy="907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3BD36-4120-87D1-EB71-E7C27BF06190}"/>
              </a:ext>
            </a:extLst>
          </p:cNvPr>
          <p:cNvSpPr txBox="1"/>
          <p:nvPr/>
        </p:nvSpPr>
        <p:spPr>
          <a:xfrm>
            <a:off x="3619201" y="4048189"/>
            <a:ext cx="73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0D13EF-EDB4-B715-C9E8-1190EF52FC25}"/>
              </a:ext>
            </a:extLst>
          </p:cNvPr>
          <p:cNvSpPr txBox="1"/>
          <p:nvPr/>
        </p:nvSpPr>
        <p:spPr>
          <a:xfrm>
            <a:off x="6048440" y="4018926"/>
            <a:ext cx="5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CB3577-B42A-4E6D-2C86-02C78754042E}"/>
              </a:ext>
            </a:extLst>
          </p:cNvPr>
          <p:cNvSpPr txBox="1"/>
          <p:nvPr/>
        </p:nvSpPr>
        <p:spPr>
          <a:xfrm>
            <a:off x="8336588" y="407823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3AAE2F-785D-8D6A-C394-3B790DC3C22B}"/>
              </a:ext>
            </a:extLst>
          </p:cNvPr>
          <p:cNvSpPr txBox="1"/>
          <p:nvPr/>
        </p:nvSpPr>
        <p:spPr>
          <a:xfrm>
            <a:off x="8915594" y="4145564"/>
            <a:ext cx="12923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15AF06-3225-6D4D-4CFA-9BFA10CC2A73}"/>
              </a:ext>
            </a:extLst>
          </p:cNvPr>
          <p:cNvSpPr txBox="1"/>
          <p:nvPr/>
        </p:nvSpPr>
        <p:spPr>
          <a:xfrm>
            <a:off x="6551388" y="4135462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E6C3F4-9CE6-4C65-02B8-27C0BE70A509}"/>
              </a:ext>
            </a:extLst>
          </p:cNvPr>
          <p:cNvSpPr txBox="1"/>
          <p:nvPr/>
        </p:nvSpPr>
        <p:spPr>
          <a:xfrm>
            <a:off x="4269554" y="4127555"/>
            <a:ext cx="11894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Kubernetes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PAAS Services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8F5A1D2-9DA5-9334-0622-6753B6E18A51}"/>
              </a:ext>
            </a:extLst>
          </p:cNvPr>
          <p:cNvSpPr/>
          <p:nvPr/>
        </p:nvSpPr>
        <p:spPr>
          <a:xfrm rot="10800000">
            <a:off x="9874965" y="5350913"/>
            <a:ext cx="462876" cy="260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0" name="Picture 26" descr="Automation Icon png download - 700*700 - Free Transparent Software Testing  png Download. - CleanPNG / KissPNG">
            <a:extLst>
              <a:ext uri="{FF2B5EF4-FFF2-40B4-BE49-F238E27FC236}">
                <a16:creationId xmlns:a16="http://schemas.microsoft.com/office/drawing/2014/main" id="{E833EC2E-647B-8FE7-CCA9-AA899A892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0" t="3110" r="19304" b="16159"/>
          <a:stretch/>
        </p:blipFill>
        <p:spPr bwMode="auto">
          <a:xfrm>
            <a:off x="5866963" y="3000552"/>
            <a:ext cx="465401" cy="46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B4FEC3-925F-3A6E-3A03-5C0587013574}"/>
              </a:ext>
            </a:extLst>
          </p:cNvPr>
          <p:cNvSpPr txBox="1"/>
          <p:nvPr/>
        </p:nvSpPr>
        <p:spPr>
          <a:xfrm>
            <a:off x="3052874" y="2893479"/>
            <a:ext cx="2778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does test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team tests the deployments and logs defects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B659F62-EC87-982F-4936-51B87D1AF30C}"/>
              </a:ext>
            </a:extLst>
          </p:cNvPr>
          <p:cNvSpPr/>
          <p:nvPr/>
        </p:nvSpPr>
        <p:spPr>
          <a:xfrm rot="16200000">
            <a:off x="5044644" y="2613137"/>
            <a:ext cx="365967" cy="2411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2" name="Picture 28" descr="cycle icon vector">
            <a:extLst>
              <a:ext uri="{FF2B5EF4-FFF2-40B4-BE49-F238E27FC236}">
                <a16:creationId xmlns:a16="http://schemas.microsoft.com/office/drawing/2014/main" id="{07E9ECA5-D936-E809-9126-673730FCF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2" y="2870901"/>
            <a:ext cx="838587" cy="83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27A4D4-B7FE-090F-12C1-E4EBF5440ED9}"/>
              </a:ext>
            </a:extLst>
          </p:cNvPr>
          <p:cNvSpPr/>
          <p:nvPr/>
        </p:nvSpPr>
        <p:spPr>
          <a:xfrm>
            <a:off x="3026421" y="971499"/>
            <a:ext cx="3744037" cy="16039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EF1C5A8-E6C3-D670-8505-2DA18955A322}"/>
              </a:ext>
            </a:extLst>
          </p:cNvPr>
          <p:cNvSpPr/>
          <p:nvPr/>
        </p:nvSpPr>
        <p:spPr>
          <a:xfrm>
            <a:off x="7418585" y="967590"/>
            <a:ext cx="4201915" cy="1684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957C55C-EA18-15C7-8FE7-2CF1B985B0E4}"/>
              </a:ext>
            </a:extLst>
          </p:cNvPr>
          <p:cNvSpPr/>
          <p:nvPr/>
        </p:nvSpPr>
        <p:spPr>
          <a:xfrm>
            <a:off x="2999515" y="2799316"/>
            <a:ext cx="5916077" cy="965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FBA3E8-87B3-E9CE-5F2A-78AECD87DFCC}"/>
              </a:ext>
            </a:extLst>
          </p:cNvPr>
          <p:cNvSpPr txBox="1"/>
          <p:nvPr/>
        </p:nvSpPr>
        <p:spPr>
          <a:xfrm>
            <a:off x="6918456" y="2920862"/>
            <a:ext cx="21833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testing team is satisfied they promote the deployment to UAT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77CA326-2B42-59CC-C648-BB62E6335B8C}"/>
              </a:ext>
            </a:extLst>
          </p:cNvPr>
          <p:cNvSpPr/>
          <p:nvPr/>
        </p:nvSpPr>
        <p:spPr>
          <a:xfrm rot="10800000">
            <a:off x="7759773" y="4357626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D30E70-451F-24A3-9DE5-4C09032C6A1F}"/>
              </a:ext>
            </a:extLst>
          </p:cNvPr>
          <p:cNvSpPr/>
          <p:nvPr/>
        </p:nvSpPr>
        <p:spPr>
          <a:xfrm rot="10800000">
            <a:off x="5499241" y="4328848"/>
            <a:ext cx="462876" cy="294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56" name="Picture 32" descr="Users group - Free people icons">
            <a:extLst>
              <a:ext uri="{FF2B5EF4-FFF2-40B4-BE49-F238E27FC236}">
                <a16:creationId xmlns:a16="http://schemas.microsoft.com/office/drawing/2014/main" id="{0CB2EC20-F3D5-B295-ADC1-B366AF73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88" y="1705524"/>
            <a:ext cx="563533" cy="56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F62742E-CED0-10FA-2584-3972820CE7BD}"/>
              </a:ext>
            </a:extLst>
          </p:cNvPr>
          <p:cNvSpPr txBox="1"/>
          <p:nvPr/>
        </p:nvSpPr>
        <p:spPr>
          <a:xfrm>
            <a:off x="107679" y="2380229"/>
            <a:ext cx="23423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users test UAT environment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they find any expectation mismatch then report it to product owner</a:t>
            </a:r>
          </a:p>
        </p:txBody>
      </p:sp>
      <p:pic>
        <p:nvPicPr>
          <p:cNvPr id="77" name="Picture 28" descr="cycle icon vector">
            <a:extLst>
              <a:ext uri="{FF2B5EF4-FFF2-40B4-BE49-F238E27FC236}">
                <a16:creationId xmlns:a16="http://schemas.microsoft.com/office/drawing/2014/main" id="{97179D42-C936-871B-B6F8-CA06507A1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569" y="1974262"/>
            <a:ext cx="362694" cy="36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FA34743-9D84-FAEF-6A1C-E3B65F68868D}"/>
              </a:ext>
            </a:extLst>
          </p:cNvPr>
          <p:cNvSpPr txBox="1"/>
          <p:nvPr/>
        </p:nvSpPr>
        <p:spPr>
          <a:xfrm>
            <a:off x="139938" y="4123839"/>
            <a:ext cx="2314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business team is satisfied they promote the deployment to PROD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1EA88F2-4BB0-88AC-9B76-38AC3E3EEE7E}"/>
              </a:ext>
            </a:extLst>
          </p:cNvPr>
          <p:cNvSpPr/>
          <p:nvPr/>
        </p:nvSpPr>
        <p:spPr>
          <a:xfrm>
            <a:off x="132775" y="972573"/>
            <a:ext cx="2262550" cy="4104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797E021-2D6F-7061-2612-5D401A58B1EB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5867" t="2321" r="22821" b="46140"/>
          <a:stretch/>
        </p:blipFill>
        <p:spPr>
          <a:xfrm>
            <a:off x="6248830" y="2040176"/>
            <a:ext cx="504375" cy="51780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2193937-ACD1-C528-4B79-285C55BA220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15477" b="40069"/>
          <a:stretch/>
        </p:blipFill>
        <p:spPr>
          <a:xfrm>
            <a:off x="10553344" y="3211996"/>
            <a:ext cx="695304" cy="598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61A59-D065-F52C-795E-5DDBAFBB8560}"/>
              </a:ext>
            </a:extLst>
          </p:cNvPr>
          <p:cNvSpPr txBox="1"/>
          <p:nvPr/>
        </p:nvSpPr>
        <p:spPr>
          <a:xfrm>
            <a:off x="6028366" y="1527043"/>
            <a:ext cx="726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Boards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7D278100-B15F-F578-1898-B8F2995A0225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3149" b="33145"/>
          <a:stretch/>
        </p:blipFill>
        <p:spPr>
          <a:xfrm>
            <a:off x="10553344" y="4425042"/>
            <a:ext cx="832262" cy="61379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FE53EBE-4D8C-6A1D-D933-96B7B67FEDD3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3149" b="33145"/>
          <a:stretch/>
        </p:blipFill>
        <p:spPr>
          <a:xfrm>
            <a:off x="6066440" y="5178417"/>
            <a:ext cx="832262" cy="61379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01C34D0-ACAD-C0B9-F0C8-2922F66FEB5B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38014"/>
          <a:stretch/>
        </p:blipFill>
        <p:spPr>
          <a:xfrm>
            <a:off x="9067564" y="5188406"/>
            <a:ext cx="810149" cy="63952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91BBF48-792E-11F0-7101-C288E85CFC5B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5743" r="24130" b="45710"/>
          <a:stretch/>
        </p:blipFill>
        <p:spPr>
          <a:xfrm>
            <a:off x="6330633" y="2895612"/>
            <a:ext cx="500417" cy="56012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3E40F23-4540-949B-D0FC-5FFEBA65D4F4}"/>
              </a:ext>
            </a:extLst>
          </p:cNvPr>
          <p:cNvSpPr txBox="1"/>
          <p:nvPr/>
        </p:nvSpPr>
        <p:spPr>
          <a:xfrm>
            <a:off x="11332469" y="4338126"/>
            <a:ext cx="859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61966B-105A-2B48-31FD-36F7AA645594}"/>
              </a:ext>
            </a:extLst>
          </p:cNvPr>
          <p:cNvSpPr txBox="1"/>
          <p:nvPr/>
        </p:nvSpPr>
        <p:spPr>
          <a:xfrm>
            <a:off x="8800328" y="5751236"/>
            <a:ext cx="150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Artifacts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7C2C5E-1EC9-A1AD-7A44-B42E6FE87E93}"/>
              </a:ext>
            </a:extLst>
          </p:cNvPr>
          <p:cNvSpPr txBox="1"/>
          <p:nvPr/>
        </p:nvSpPr>
        <p:spPr>
          <a:xfrm>
            <a:off x="5641262" y="5801588"/>
            <a:ext cx="204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Release Pipelines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365C73-3172-F991-AF42-B78A5DA6171B}"/>
              </a:ext>
            </a:extLst>
          </p:cNvPr>
          <p:cNvSpPr txBox="1"/>
          <p:nvPr/>
        </p:nvSpPr>
        <p:spPr>
          <a:xfrm>
            <a:off x="5591976" y="3471692"/>
            <a:ext cx="204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Test Plans</a:t>
            </a:r>
          </a:p>
        </p:txBody>
      </p:sp>
    </p:spTree>
    <p:extLst>
      <p:ext uri="{BB962C8B-B14F-4D97-AF65-F5344CB8AC3E}">
        <p14:creationId xmlns:p14="http://schemas.microsoft.com/office/powerpoint/2010/main" val="27559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72" grpId="0"/>
      <p:bldP spid="74" grpId="0"/>
      <p:bldP spid="75" grpId="0"/>
      <p:bldP spid="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Features of Azure DevOps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5D6BA1-DAB8-18FC-7726-081ED265A72B}"/>
              </a:ext>
            </a:extLst>
          </p:cNvPr>
          <p:cNvSpPr txBox="1"/>
          <p:nvPr/>
        </p:nvSpPr>
        <p:spPr>
          <a:xfrm>
            <a:off x="1386617" y="3981030"/>
            <a:ext cx="10635838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Artifacts</a:t>
            </a:r>
            <a:r>
              <a:rPr lang="en-US" sz="1400" dirty="0">
                <a:latin typeface="Arial" panose="020B0604020202020204" pitchFamily="34" charset="0"/>
              </a:rPr>
              <a:t> allows teams to share Maven, </a:t>
            </a:r>
            <a:r>
              <a:rPr lang="en-US" sz="1400" dirty="0" err="1">
                <a:latin typeface="Arial" panose="020B0604020202020204" pitchFamily="34" charset="0"/>
              </a:rPr>
              <a:t>npm</a:t>
            </a:r>
            <a:r>
              <a:rPr lang="en-US" sz="1400" dirty="0">
                <a:latin typeface="Arial" panose="020B0604020202020204" pitchFamily="34" charset="0"/>
              </a:rPr>
              <a:t>, and NuGet packages from public and private sources and integrate package sharing into your CI/CD pipelines.</a:t>
            </a:r>
            <a:endParaRPr lang="en-IN" sz="1400" dirty="0"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A11F59-3976-D205-E053-0563A2D35C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471"/>
          <a:stretch/>
        </p:blipFill>
        <p:spPr>
          <a:xfrm>
            <a:off x="586110" y="1211354"/>
            <a:ext cx="822621" cy="59807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6CB990-1D4A-7352-1C8D-65ECA103FFAA}"/>
              </a:ext>
            </a:extLst>
          </p:cNvPr>
          <p:cNvSpPr txBox="1"/>
          <p:nvPr/>
        </p:nvSpPr>
        <p:spPr>
          <a:xfrm>
            <a:off x="1408731" y="1230966"/>
            <a:ext cx="10635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</a:rPr>
              <a:t>Azure Boards</a:t>
            </a:r>
            <a:r>
              <a:rPr lang="en-US" sz="1400" dirty="0">
                <a:latin typeface="Arial" panose="020B0604020202020204" pitchFamily="34" charset="0"/>
              </a:rPr>
              <a:t> delivers a suite of Agile tools to support planning and tracking work, code defects, and issues using Kanban and Scrum methods</a:t>
            </a:r>
            <a:endParaRPr lang="en-IN" sz="14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0091B6F-7B64-6444-127B-3552F0A73A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069"/>
          <a:stretch/>
        </p:blipFill>
        <p:spPr>
          <a:xfrm>
            <a:off x="563996" y="2015181"/>
            <a:ext cx="822621" cy="5980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3ACFF1F-A7B6-27A3-06A3-E9FDDA1FFE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149" b="33145"/>
          <a:stretch/>
        </p:blipFill>
        <p:spPr>
          <a:xfrm>
            <a:off x="576469" y="3069830"/>
            <a:ext cx="832262" cy="6137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6AD7B91-51D1-E41E-81D5-74377EF43EA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0508"/>
          <a:stretch/>
        </p:blipFill>
        <p:spPr>
          <a:xfrm>
            <a:off x="598582" y="5102642"/>
            <a:ext cx="832261" cy="6137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5E72D3-7BCC-0C10-38C7-C395A179B36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8014"/>
          <a:stretch/>
        </p:blipFill>
        <p:spPr>
          <a:xfrm>
            <a:off x="598582" y="4088684"/>
            <a:ext cx="810149" cy="6395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6C0931E-CF1F-9E09-8ACC-D6100BFC2046}"/>
              </a:ext>
            </a:extLst>
          </p:cNvPr>
          <p:cNvSpPr txBox="1"/>
          <p:nvPr/>
        </p:nvSpPr>
        <p:spPr>
          <a:xfrm>
            <a:off x="1408731" y="2121940"/>
            <a:ext cx="1023388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Repos</a:t>
            </a:r>
            <a:r>
              <a:rPr lang="en-US" sz="1400" dirty="0">
                <a:latin typeface="Arial" panose="020B0604020202020204" pitchFamily="34" charset="0"/>
              </a:rPr>
              <a:t> provides Git repositories or Team Foundation Version Control (TFVC) for source control of your code.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C03525-EECA-6D40-392A-C4D46A29BF8C}"/>
              </a:ext>
            </a:extLst>
          </p:cNvPr>
          <p:cNvSpPr txBox="1"/>
          <p:nvPr/>
        </p:nvSpPr>
        <p:spPr>
          <a:xfrm>
            <a:off x="1408731" y="3069830"/>
            <a:ext cx="103542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Pipelines</a:t>
            </a:r>
            <a:r>
              <a:rPr lang="en-US" sz="1400" dirty="0">
                <a:latin typeface="Arial" panose="020B0604020202020204" pitchFamily="34" charset="0"/>
              </a:rPr>
              <a:t> provides build and release services to support continuous integration and delivery of your apps.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33591-3BC2-C917-BA7E-93EF7798BE31}"/>
              </a:ext>
            </a:extLst>
          </p:cNvPr>
          <p:cNvSpPr txBox="1"/>
          <p:nvPr/>
        </p:nvSpPr>
        <p:spPr>
          <a:xfrm>
            <a:off x="1386617" y="5133271"/>
            <a:ext cx="1035429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71170"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000"/>
              <a:tabLst>
                <a:tab pos="368300" algn="l"/>
                <a:tab pos="368935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Azure Test Plans </a:t>
            </a:r>
            <a:r>
              <a:rPr lang="en-US" sz="1400" dirty="0">
                <a:latin typeface="Arial" panose="020B0604020202020204" pitchFamily="34" charset="0"/>
              </a:rPr>
              <a:t>provides several tools to test your apps, including manual/exploratory testing and continuous  testing.</a:t>
            </a:r>
          </a:p>
        </p:txBody>
      </p:sp>
    </p:spTree>
    <p:extLst>
      <p:ext uri="{BB962C8B-B14F-4D97-AF65-F5344CB8AC3E}">
        <p14:creationId xmlns:p14="http://schemas.microsoft.com/office/powerpoint/2010/main" val="272085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2" grpId="0"/>
      <p:bldP spid="34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Centralized version control (TFVC)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hat Is Version Control And Why You Should Use It">
            <a:extLst>
              <a:ext uri="{FF2B5EF4-FFF2-40B4-BE49-F238E27FC236}">
                <a16:creationId xmlns:a16="http://schemas.microsoft.com/office/drawing/2014/main" id="{A763CD44-2697-25DF-6085-AD158994E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8" t="15880" r="6391"/>
          <a:stretch/>
        </p:blipFill>
        <p:spPr bwMode="auto">
          <a:xfrm>
            <a:off x="2997199" y="1493519"/>
            <a:ext cx="5902961" cy="36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Distributed version control (git)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FS 2013: TFVC vs. Git">
            <a:extLst>
              <a:ext uri="{FF2B5EF4-FFF2-40B4-BE49-F238E27FC236}">
                <a16:creationId xmlns:a16="http://schemas.microsoft.com/office/drawing/2014/main" id="{E6F8FA27-97F3-3878-7BD3-F4834A50C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915" y="1759903"/>
            <a:ext cx="474345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33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TFVC vs GIT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dvantages of distributed version control systems">
            <a:extLst>
              <a:ext uri="{FF2B5EF4-FFF2-40B4-BE49-F238E27FC236}">
                <a16:creationId xmlns:a16="http://schemas.microsoft.com/office/drawing/2014/main" id="{D7F72327-E7DC-608D-8EE0-68A0C815B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75" y="1057912"/>
            <a:ext cx="4859818" cy="487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5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CI/CD Overview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1B6ED-3B0D-7E37-671F-A5CA19D172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74401"/>
          <a:stretch/>
        </p:blipFill>
        <p:spPr>
          <a:xfrm>
            <a:off x="1459089" y="1717601"/>
            <a:ext cx="2926290" cy="256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3931A6-2C4E-F849-0F46-37382CA492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31" r="48005"/>
          <a:stretch/>
        </p:blipFill>
        <p:spPr>
          <a:xfrm>
            <a:off x="4385379" y="1717601"/>
            <a:ext cx="3036711" cy="2562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91E11-E9F3-6045-3DB1-EE61BF592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321" r="18652"/>
          <a:stretch/>
        </p:blipFill>
        <p:spPr>
          <a:xfrm>
            <a:off x="7389286" y="1717601"/>
            <a:ext cx="331822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6105-AD85-8315-40F1-4C15EE3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732" y="225738"/>
            <a:ext cx="9744075" cy="64452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CI/CD Lifecycle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D614E-3CF0-2579-283A-1BC9C27AA5D7}"/>
              </a:ext>
            </a:extLst>
          </p:cNvPr>
          <p:cNvCxnSpPr/>
          <p:nvPr/>
        </p:nvCxnSpPr>
        <p:spPr>
          <a:xfrm>
            <a:off x="838200" y="6096000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A913C765-FC2C-D47B-5773-3BE30313B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615315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6200F6-D354-B752-7123-0924DB11B269}"/>
              </a:ext>
            </a:extLst>
          </p:cNvPr>
          <p:cNvCxnSpPr/>
          <p:nvPr/>
        </p:nvCxnSpPr>
        <p:spPr>
          <a:xfrm>
            <a:off x="838200" y="898841"/>
            <a:ext cx="10782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The 5 Components of Azure DevOps - ParkMyCloud">
            <a:extLst>
              <a:ext uri="{FF2B5EF4-FFF2-40B4-BE49-F238E27FC236}">
                <a16:creationId xmlns:a16="http://schemas.microsoft.com/office/drawing/2014/main" id="{16395C9E-5D42-2F84-0D94-03B6CBF37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4" t="2955" r="22268" b="20460"/>
          <a:stretch/>
        </p:blipFill>
        <p:spPr bwMode="auto">
          <a:xfrm>
            <a:off x="394112" y="124501"/>
            <a:ext cx="822620" cy="71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901A4-7476-5DC6-A7DD-6EF0F6C02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37" r="9680" b="5182"/>
          <a:stretch/>
        </p:blipFill>
        <p:spPr>
          <a:xfrm>
            <a:off x="3092450" y="971499"/>
            <a:ext cx="6273800" cy="50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5431</TotalTime>
  <Words>875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inherit</vt:lpstr>
      <vt:lpstr>Segoe UI</vt:lpstr>
      <vt:lpstr>Segoe UI VSS (Regular)</vt:lpstr>
      <vt:lpstr>Office Theme</vt:lpstr>
      <vt:lpstr>Azure DevOps</vt:lpstr>
      <vt:lpstr>DevOps Lifecycle</vt:lpstr>
      <vt:lpstr>DevOps Lifecycle</vt:lpstr>
      <vt:lpstr>Features of Azure DevOps</vt:lpstr>
      <vt:lpstr>Centralized version control (TFVC)</vt:lpstr>
      <vt:lpstr>Distributed version control (git)</vt:lpstr>
      <vt:lpstr>TFVC vs GIT</vt:lpstr>
      <vt:lpstr>CI/CD Overview</vt:lpstr>
      <vt:lpstr>CI/CD Lifecycle</vt:lpstr>
      <vt:lpstr>Azure DevOps Agent Architecture</vt:lpstr>
      <vt:lpstr>Self-Hosted Agent Installation</vt:lpstr>
      <vt:lpstr>Self-Hosted Agent Installation</vt:lpstr>
      <vt:lpstr>Self-Hosted Agent Installation</vt:lpstr>
      <vt:lpstr>Self-Hosted Agent Installation- Windows</vt:lpstr>
      <vt:lpstr>Self-Hosted Agent Installation- Windows</vt:lpstr>
      <vt:lpstr>Self-Hosted Agent Installation- Linux</vt:lpstr>
      <vt:lpstr>Self-Hosted Agent Installation- Linux</vt:lpstr>
      <vt:lpstr>Self-Hosted Agent Installation- Linux</vt:lpstr>
      <vt:lpstr>Self-Hosted Agent Installation- Linux</vt:lpstr>
      <vt:lpstr>Git Setup in local Machine</vt:lpstr>
      <vt:lpstr>Dotnet Project Setup</vt:lpstr>
      <vt:lpstr>Terraform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</dc:title>
  <dc:creator>phanindra vedula</dc:creator>
  <cp:lastModifiedBy>phanindra vedula</cp:lastModifiedBy>
  <cp:revision>339</cp:revision>
  <dcterms:created xsi:type="dcterms:W3CDTF">2022-07-11T01:53:19Z</dcterms:created>
  <dcterms:modified xsi:type="dcterms:W3CDTF">2022-08-25T12:19:04Z</dcterms:modified>
</cp:coreProperties>
</file>