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60" r:id="rId5"/>
    <p:sldId id="270" r:id="rId6"/>
    <p:sldId id="271" r:id="rId7"/>
    <p:sldId id="262" r:id="rId8"/>
    <p:sldId id="263" r:id="rId9"/>
    <p:sldId id="272" r:id="rId10"/>
    <p:sldId id="264" r:id="rId11"/>
    <p:sldId id="27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- Problem Statement - Analysis Approach" id="{497CE72E-F422-4DD2-BBB6-AB5841B0AE89}">
          <p14:sldIdLst>
            <p14:sldId id="256"/>
            <p14:sldId id="257"/>
          </p14:sldIdLst>
        </p14:section>
        <p14:section name="Data Understanding and Preprocessing" id="{64F2C391-E0D9-491F-BA33-20F2589093DB}">
          <p14:sldIdLst>
            <p14:sldId id="259"/>
            <p14:sldId id="260"/>
            <p14:sldId id="270"/>
            <p14:sldId id="271"/>
          </p14:sldIdLst>
        </p14:section>
        <p14:section name="Exploratory Data Analysis (EDA)" id="{F2E4B57B-C21D-42E2-A998-F6B589D3B6F6}">
          <p14:sldIdLst>
            <p14:sldId id="262"/>
            <p14:sldId id="263"/>
            <p14:sldId id="272"/>
            <p14:sldId id="264"/>
            <p14:sldId id="273"/>
            <p14:sldId id="265"/>
          </p14:sldIdLst>
        </p14:section>
        <p14:section name="Feature Selection and Engineering" id="{DAEECC3B-A3BD-47E2-817A-E959CC78718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513"/>
    <a:srgbClr val="205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485C38-EB70-40EB-B00A-AEA34C5C9A0E}" v="7" dt="2024-04-24T14:02:05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366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788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04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74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6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79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5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6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7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7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4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5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7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0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6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82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756" y="2513675"/>
            <a:ext cx="11614243" cy="1173709"/>
          </a:xfrm>
        </p:spPr>
        <p:txBody>
          <a:bodyPr/>
          <a:lstStyle/>
          <a:p>
            <a:r>
              <a:rPr lang="en-IN" dirty="0"/>
              <a:t>Lending Club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4759" y="3952271"/>
            <a:ext cx="3396156" cy="529775"/>
          </a:xfrm>
        </p:spPr>
        <p:txBody>
          <a:bodyPr>
            <a:noAutofit/>
          </a:bodyPr>
          <a:lstStyle/>
          <a:p>
            <a:r>
              <a:rPr lang="en-IN" dirty="0"/>
              <a:t>Rajesh Kumar Malviya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44728" y="3952271"/>
            <a:ext cx="2952610" cy="529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PHANIRAJ CHAKILAM</a:t>
            </a:r>
            <a:endParaRPr lang="en-IN" dirty="0">
              <a:solidFill>
                <a:schemeClr val="bg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004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39" y="193410"/>
            <a:ext cx="9404723" cy="843820"/>
          </a:xfrm>
        </p:spPr>
        <p:txBody>
          <a:bodyPr/>
          <a:lstStyle/>
          <a:p>
            <a:r>
              <a:rPr lang="en-IN" dirty="0"/>
              <a:t>Bivariate </a:t>
            </a:r>
            <a:r>
              <a:rPr lang="en-IN" dirty="0" smtClean="0"/>
              <a:t>Analysis – Insights (#1)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246" y="2701831"/>
            <a:ext cx="6440421" cy="40265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8439" y="852564"/>
            <a:ext cx="7010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Loan Amount vs. Debt-to-Income </a:t>
            </a:r>
            <a:r>
              <a:rPr lang="en-IN" b="1" dirty="0" smtClean="0"/>
              <a:t>Ratio (Scatter Plot) 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665773" y="1335475"/>
            <a:ext cx="109480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Söhne"/>
              </a:rPr>
              <a:t># Below </a:t>
            </a:r>
            <a:r>
              <a:rPr lang="en-US" sz="1600" dirty="0" smtClean="0">
                <a:latin typeface="Söhne"/>
              </a:rPr>
              <a:t>represents </a:t>
            </a:r>
            <a:r>
              <a:rPr lang="en-US" sz="1600" dirty="0">
                <a:latin typeface="Söhne"/>
              </a:rPr>
              <a:t>in X-axis is loan amount requested by borrowers. Each points position along the x-axis is size of loan. </a:t>
            </a:r>
            <a:endParaRPr lang="en-US" sz="1600" dirty="0" smtClean="0">
              <a:latin typeface="Söhne"/>
            </a:endParaRPr>
          </a:p>
          <a:p>
            <a:r>
              <a:rPr lang="en-US" sz="1600" dirty="0" smtClean="0">
                <a:latin typeface="Söhne"/>
              </a:rPr>
              <a:t># And </a:t>
            </a:r>
            <a:r>
              <a:rPr lang="en-US" sz="1600" dirty="0">
                <a:latin typeface="Söhne"/>
              </a:rPr>
              <a:t>in Y-axis, </a:t>
            </a:r>
            <a:r>
              <a:rPr lang="en-US" sz="1600" dirty="0">
                <a:latin typeface="Söhne"/>
              </a:rPr>
              <a:t>represents the debt-to-income ratio, which is the ratio of a borrower's total monthly debt payments to their monthly gross income. Each point's position along this </a:t>
            </a:r>
            <a:r>
              <a:rPr lang="en-US" sz="1600" dirty="0" smtClean="0">
                <a:latin typeface="Söhne"/>
              </a:rPr>
              <a:t>y-axis </a:t>
            </a:r>
            <a:r>
              <a:rPr lang="en-US" sz="1600" dirty="0">
                <a:latin typeface="Söhne"/>
              </a:rPr>
              <a:t>signifies the borrower's DTI ratio</a:t>
            </a:r>
            <a:r>
              <a:rPr lang="en-US" sz="1600" dirty="0" smtClean="0">
                <a:latin typeface="Söhne"/>
              </a:rPr>
              <a:t>.</a:t>
            </a:r>
            <a:endParaRPr lang="en-US" sz="1600" dirty="0">
              <a:latin typeface="Söhn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5773" y="2957160"/>
            <a:ext cx="47351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Söhne"/>
              </a:rPr>
              <a:t>Business Implications:-</a:t>
            </a:r>
          </a:p>
          <a:p>
            <a:r>
              <a:rPr lang="en-US" sz="1600" dirty="0" smtClean="0"/>
              <a:t>#Risk Assessment </a:t>
            </a:r>
            <a:r>
              <a:rPr lang="en-US" sz="1600" dirty="0" smtClean="0">
                <a:sym typeface="Wingdings" panose="05000000000000000000" pitchFamily="2" charset="2"/>
              </a:rPr>
              <a:t> </a:t>
            </a:r>
            <a:r>
              <a:rPr lang="en-US" sz="1600" b="1" dirty="0"/>
              <a:t>High Loan Amounts with High </a:t>
            </a:r>
            <a:r>
              <a:rPr lang="en-US" sz="1600" b="1" dirty="0" smtClean="0"/>
              <a:t>DTI </a:t>
            </a:r>
            <a:r>
              <a:rPr lang="en-US" sz="1600" b="1" dirty="0" smtClean="0">
                <a:sym typeface="Wingdings" panose="05000000000000000000" pitchFamily="2" charset="2"/>
              </a:rPr>
              <a:t> </a:t>
            </a:r>
            <a:r>
              <a:rPr lang="en-US" sz="1600" dirty="0"/>
              <a:t>Points clustered at high loan amounts and high DTI ratios may indicate borrowers with potentially higher financial risk.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from scatter plot – it indicates that high DTI ratio is 25 &amp; till amounts ($20000) when compared between DTI ratio between 25 – 30 &amp; Loan amounts between $20000 - $ 30000</a:t>
            </a:r>
          </a:p>
        </p:txBody>
      </p:sp>
    </p:spTree>
    <p:extLst>
      <p:ext uri="{BB962C8B-B14F-4D97-AF65-F5344CB8AC3E}">
        <p14:creationId xmlns:p14="http://schemas.microsoft.com/office/powerpoint/2010/main" val="372070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39" y="193410"/>
            <a:ext cx="9404723" cy="843820"/>
          </a:xfrm>
        </p:spPr>
        <p:txBody>
          <a:bodyPr/>
          <a:lstStyle/>
          <a:p>
            <a:r>
              <a:rPr lang="en-IN" dirty="0"/>
              <a:t>Bivariate </a:t>
            </a:r>
            <a:r>
              <a:rPr lang="en-IN" dirty="0" smtClean="0"/>
              <a:t>Analysis – Insights (#2)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662" y="2643462"/>
            <a:ext cx="6037693" cy="40102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2735" y="905142"/>
            <a:ext cx="4461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Loan Status vs. Loan </a:t>
            </a:r>
            <a:r>
              <a:rPr lang="en-IN" b="1" dirty="0" smtClean="0"/>
              <a:t>Amount (Box Plot)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665773" y="1335475"/>
            <a:ext cx="10948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Söhne"/>
              </a:rPr>
              <a:t># Below </a:t>
            </a:r>
            <a:r>
              <a:rPr lang="en-US" sz="1600" dirty="0"/>
              <a:t>box plot shows the distribution of loan amounts </a:t>
            </a:r>
            <a:r>
              <a:rPr lang="en-US" sz="1600" dirty="0" smtClean="0"/>
              <a:t>for </a:t>
            </a:r>
            <a:r>
              <a:rPr lang="en-US" sz="1600" dirty="0"/>
              <a:t>each loan status category (e.g., fully paid, charged off, current</a:t>
            </a:r>
            <a:r>
              <a:rPr lang="en-US" sz="1600" dirty="0" smtClean="0"/>
              <a:t>). It visually represents median, quartiles, and potential outliers for loan amounts associated with each loan status.</a:t>
            </a:r>
            <a:endParaRPr lang="en-US" sz="1600" dirty="0" smtClean="0">
              <a:latin typeface="Söhn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5773" y="2464717"/>
            <a:ext cx="535288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Söhne"/>
              </a:rPr>
              <a:t>Business Implications:-</a:t>
            </a:r>
          </a:p>
          <a:p>
            <a:r>
              <a:rPr lang="en-US" sz="1600" dirty="0" smtClean="0"/>
              <a:t># </a:t>
            </a:r>
            <a:r>
              <a:rPr lang="en-US" sz="1600" b="1" dirty="0" smtClean="0"/>
              <a:t>Risk Assessment</a:t>
            </a:r>
            <a:r>
              <a:rPr lang="en-US" sz="1600" dirty="0" smtClean="0"/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 Charged Off having higher box plot indicates higher median compared to fully paid loans, suggests that higher loan amounts might be associated with increased default risk</a:t>
            </a: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r>
              <a:rPr lang="en-US" sz="1600" dirty="0" smtClean="0">
                <a:sym typeface="Wingdings" panose="05000000000000000000" pitchFamily="2" charset="2"/>
              </a:rPr>
              <a:t># </a:t>
            </a:r>
            <a:r>
              <a:rPr lang="en-US" sz="1600" b="1" dirty="0" smtClean="0">
                <a:sym typeface="Wingdings" panose="05000000000000000000" pitchFamily="2" charset="2"/>
              </a:rPr>
              <a:t>Loan Amount thresholds</a:t>
            </a:r>
            <a:r>
              <a:rPr lang="en-US" sz="1600" dirty="0" smtClean="0">
                <a:sym typeface="Wingdings" panose="05000000000000000000" pitchFamily="2" charset="2"/>
              </a:rPr>
              <a:t>  example as Current between loan amounts ~$12000 and ~$24000. Lenders adjust approval criteria based on thresholds</a:t>
            </a: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r>
              <a:rPr lang="en-US" sz="1600" dirty="0" smtClean="0">
                <a:sym typeface="Wingdings" panose="05000000000000000000" pitchFamily="2" charset="2"/>
              </a:rPr>
              <a:t># </a:t>
            </a:r>
            <a:r>
              <a:rPr lang="en-US" sz="1600" b="1" dirty="0" smtClean="0">
                <a:sym typeface="Wingdings" panose="05000000000000000000" pitchFamily="2" charset="2"/>
              </a:rPr>
              <a:t>Outliers</a:t>
            </a:r>
            <a:r>
              <a:rPr lang="en-US" sz="1600" dirty="0" smtClean="0">
                <a:sym typeface="Wingdings" panose="05000000000000000000" pitchFamily="2" charset="2"/>
              </a:rPr>
              <a:t>  Observed outliers between loan amounts $30000 and $35000. </a:t>
            </a:r>
            <a:r>
              <a:rPr lang="en-US" sz="1600" dirty="0"/>
              <a:t>Lenders should assess whether these borrowers have the ability to repay such large amounts based on their income, debt-to-income ratio, credit history, and other factors.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sym typeface="Wingdings" panose="05000000000000000000" pitchFamily="2" charset="2"/>
              </a:rPr>
              <a:t> 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260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Multivariate </a:t>
            </a:r>
            <a:r>
              <a:rPr lang="en-IN" dirty="0" smtClean="0"/>
              <a:t>Analysis - 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99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359524"/>
            <a:ext cx="9404723" cy="1400530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95" y="1444268"/>
            <a:ext cx="9905999" cy="9031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Understanding loan default factors using loan data to improve risk assessment and decision-making in lending.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6110" y="2343641"/>
            <a:ext cx="9404723" cy="9318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Analysis approach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80733" y="3432159"/>
            <a:ext cx="8946541" cy="236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 smtClean="0"/>
              <a:t>Data Understanding and Preprocessing:</a:t>
            </a:r>
            <a:r>
              <a:rPr lang="en-US" dirty="0" smtClean="0"/>
              <a:t> Load and clean the loan dataset.</a:t>
            </a:r>
          </a:p>
          <a:p>
            <a:r>
              <a:rPr lang="en-US" b="1" dirty="0" smtClean="0"/>
              <a:t>Exploratory Data Analysis (EDA):</a:t>
            </a:r>
            <a:r>
              <a:rPr lang="en-US" dirty="0" smtClean="0"/>
              <a:t> Perform univariate, bivariate, and multivariate analyses.</a:t>
            </a:r>
          </a:p>
          <a:p>
            <a:r>
              <a:rPr lang="en-US" b="1" dirty="0" smtClean="0"/>
              <a:t>Feature Selection and Engineering:</a:t>
            </a:r>
            <a:r>
              <a:rPr lang="en-US" dirty="0" smtClean="0"/>
              <a:t> Identify key variables influencing loan default.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0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the loan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595" y="1520656"/>
            <a:ext cx="10865775" cy="2887572"/>
          </a:xfrm>
        </p:spPr>
        <p:txBody>
          <a:bodyPr>
            <a:normAutofit/>
          </a:bodyPr>
          <a:lstStyle/>
          <a:p>
            <a:r>
              <a:rPr lang="en-US" dirty="0"/>
              <a:t>Import the necessary libraries, ‘pandas’ for data handling and load the loan dataset into a data frame</a:t>
            </a:r>
          </a:p>
          <a:p>
            <a:pPr marL="0" indent="0">
              <a:buNone/>
            </a:pPr>
            <a:r>
              <a:rPr lang="en-US" dirty="0" smtClean="0"/>
              <a:t>	Loading </a:t>
            </a:r>
            <a:r>
              <a:rPr lang="en-US" dirty="0"/>
              <a:t>Dataset (read_csv):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Use </a:t>
            </a:r>
            <a:r>
              <a:rPr lang="en-US" b="1" dirty="0"/>
              <a:t>pd.read_csv()</a:t>
            </a:r>
            <a:r>
              <a:rPr lang="en-US" dirty="0"/>
              <a:t> to load a loan dataset from a CSV file into a DataFrame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Results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Total 111 columns (snapshot below and more details refer python file)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 # </a:t>
            </a:r>
            <a:r>
              <a:rPr lang="en-US" dirty="0"/>
              <a:t>Display the first few rows of the dataset to understand its structure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99" y="4408228"/>
            <a:ext cx="9079250" cy="196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777" y="1452417"/>
            <a:ext cx="10483637" cy="2860276"/>
          </a:xfrm>
        </p:spPr>
        <p:txBody>
          <a:bodyPr>
            <a:normAutofit/>
          </a:bodyPr>
          <a:lstStyle/>
          <a:p>
            <a:r>
              <a:rPr lang="en-US" dirty="0"/>
              <a:t>Explore the dataset to understand its columns, data types and missing values</a:t>
            </a:r>
          </a:p>
          <a:p>
            <a:pPr marL="0" indent="0">
              <a:buNone/>
            </a:pPr>
            <a:r>
              <a:rPr lang="en-US" dirty="0"/>
              <a:t>Data Understanding (info, describe, isnull):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b="1" dirty="0"/>
              <a:t>info</a:t>
            </a:r>
            <a:r>
              <a:rPr lang="en-US" dirty="0"/>
              <a:t>(): Displays information about columns, non-null counts, and data types.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b="1" dirty="0"/>
              <a:t>describe</a:t>
            </a:r>
            <a:r>
              <a:rPr lang="en-US" dirty="0"/>
              <a:t>(): Provides summary statistics (mean, min, max) for numerical columns.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b="1" dirty="0"/>
              <a:t>isnull</a:t>
            </a:r>
            <a:r>
              <a:rPr lang="en-US" dirty="0"/>
              <a:t>().</a:t>
            </a:r>
            <a:r>
              <a:rPr lang="en-US" b="1" dirty="0"/>
              <a:t>sum</a:t>
            </a:r>
            <a:r>
              <a:rPr lang="en-US" dirty="0"/>
              <a:t>(): Counts missing values in each column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7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452718"/>
            <a:ext cx="8347765" cy="830172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understanding – Insights</a:t>
            </a:r>
            <a:endParaRPr lang="en-IN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79" y="1813304"/>
            <a:ext cx="2612527" cy="9810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3079" y="2685410"/>
            <a:ext cx="1086361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endParaRPr lang="en-US" dirty="0" smtClean="0">
              <a:latin typeface="Söhne"/>
            </a:endParaRPr>
          </a:p>
          <a:p>
            <a:pPr lvl="1"/>
            <a:r>
              <a:rPr lang="en-US" b="1" dirty="0" smtClean="0">
                <a:latin typeface="Söhne"/>
              </a:rPr>
              <a:t>Business Implication</a:t>
            </a:r>
            <a:r>
              <a:rPr lang="en-US" dirty="0" smtClean="0">
                <a:latin typeface="Söhne"/>
              </a:rPr>
              <a:t>: A high percentage of fully paid(82%) loans indicates that a majority of borrowers have successfully met their repayment obligations. This can be a positive indicator of borrower creditworthiness and loan performance within the portfolio.</a:t>
            </a:r>
          </a:p>
          <a:p>
            <a:pPr lvl="1"/>
            <a:endParaRPr lang="en-US" dirty="0" smtClean="0">
              <a:latin typeface="Söhne"/>
            </a:endParaRPr>
          </a:p>
          <a:p>
            <a:pPr lvl="1"/>
            <a:r>
              <a:rPr lang="en-US" b="1" dirty="0"/>
              <a:t>Portfolio Performance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Söhne"/>
              </a:rPr>
              <a:t>Monitoring and managing the charged off(14%) loans is crucial for optimizing portfolio performance and minimizing financial losses</a:t>
            </a:r>
            <a:r>
              <a:rPr lang="en-US" dirty="0" smtClean="0">
                <a:latin typeface="Söhne"/>
              </a:rPr>
              <a:t>.</a:t>
            </a:r>
          </a:p>
          <a:p>
            <a:pPr lvl="1"/>
            <a:endParaRPr lang="en-US" dirty="0">
              <a:latin typeface="Söhne"/>
            </a:endParaRPr>
          </a:p>
          <a:p>
            <a:pPr lvl="1"/>
            <a:r>
              <a:rPr lang="en-IN" b="1" dirty="0"/>
              <a:t>Lending </a:t>
            </a:r>
            <a:r>
              <a:rPr lang="en-IN" b="1" dirty="0" smtClean="0"/>
              <a:t>Strategy:</a:t>
            </a:r>
          </a:p>
          <a:p>
            <a:pPr lvl="1"/>
            <a:r>
              <a:rPr lang="en-US" dirty="0"/>
              <a:t>Lenders may adjust their lending strategies based on the observed default rates to mitigate risk and improve overall portfolio performance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810365" y="1363431"/>
            <a:ext cx="1125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öhne"/>
              </a:rPr>
              <a:t>The </a:t>
            </a:r>
            <a:r>
              <a:rPr lang="en-US" b="1" dirty="0" smtClean="0">
                <a:latin typeface="Söhne"/>
              </a:rPr>
              <a:t>loan </a:t>
            </a:r>
            <a:r>
              <a:rPr lang="en-US" b="1" dirty="0">
                <a:latin typeface="Söhne"/>
              </a:rPr>
              <a:t>default</a:t>
            </a:r>
            <a:r>
              <a:rPr lang="en-US" dirty="0">
                <a:latin typeface="Söhne"/>
              </a:rPr>
              <a:t> statistics provided indicate the distribution of loan statuses within the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11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452718"/>
            <a:ext cx="8347765" cy="830172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understanding – Insights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762056" y="1313189"/>
            <a:ext cx="10415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öhne"/>
              </a:rPr>
              <a:t>The Debt-to-Income (</a:t>
            </a:r>
            <a:r>
              <a:rPr lang="en-US" b="1" dirty="0">
                <a:latin typeface="Söhne"/>
              </a:rPr>
              <a:t>DTI</a:t>
            </a:r>
            <a:r>
              <a:rPr lang="en-US" dirty="0">
                <a:latin typeface="Söhne"/>
              </a:rPr>
              <a:t>) Ratio statistics provided offer insights into the financial health and risk assessment of borrowers within the dataset. 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583" y="1734500"/>
            <a:ext cx="2428875" cy="14859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36121" y="2669318"/>
            <a:ext cx="107413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endParaRPr lang="en-US" dirty="0" smtClean="0">
              <a:latin typeface="Söhne"/>
            </a:endParaRPr>
          </a:p>
          <a:p>
            <a:pPr lvl="1"/>
            <a:r>
              <a:rPr lang="en-US" b="1" dirty="0" smtClean="0">
                <a:latin typeface="Söhne"/>
              </a:rPr>
              <a:t>Business Implication</a:t>
            </a:r>
            <a:r>
              <a:rPr lang="en-US" dirty="0" smtClean="0">
                <a:latin typeface="Söhne"/>
              </a:rPr>
              <a:t>: 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latin typeface="Söhne"/>
              </a:rPr>
              <a:t>Lower mean (13%) indicates – on average borrowers are managing their debt obligations within a reasonable portion of their income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latin typeface="Söhne"/>
              </a:rPr>
              <a:t>Borrowers in 75</a:t>
            </a:r>
            <a:r>
              <a:rPr lang="en-US" baseline="30000" dirty="0" smtClean="0">
                <a:latin typeface="Söhne"/>
              </a:rPr>
              <a:t>th</a:t>
            </a:r>
            <a:r>
              <a:rPr lang="en-US" dirty="0" smtClean="0">
                <a:latin typeface="Söhne"/>
              </a:rPr>
              <a:t> percentile may have a higher risk of financial strain compared to those in 25</a:t>
            </a:r>
            <a:r>
              <a:rPr lang="en-US" baseline="30000" dirty="0" smtClean="0">
                <a:latin typeface="Söhne"/>
              </a:rPr>
              <a:t>th</a:t>
            </a:r>
            <a:r>
              <a:rPr lang="en-US" dirty="0" smtClean="0">
                <a:latin typeface="Söhne"/>
              </a:rPr>
              <a:t> percentile </a:t>
            </a:r>
          </a:p>
          <a:p>
            <a:pPr lvl="1"/>
            <a:endParaRPr lang="en-US" dirty="0" smtClean="0">
              <a:latin typeface="Söhne"/>
            </a:endParaRPr>
          </a:p>
          <a:p>
            <a:pPr lvl="1"/>
            <a:r>
              <a:rPr lang="en-US" b="1" dirty="0"/>
              <a:t>Portfolio Performance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Higher mean and maximum DTI ratios may indicate increased risk of default among borrowers with elevated debt levels relative to their </a:t>
            </a:r>
            <a:r>
              <a:rPr lang="en-US" dirty="0" smtClean="0"/>
              <a:t>income</a:t>
            </a:r>
          </a:p>
          <a:p>
            <a:pPr lvl="1"/>
            <a:endParaRPr lang="en-US" dirty="0" smtClean="0">
              <a:latin typeface="Söhne"/>
            </a:endParaRPr>
          </a:p>
          <a:p>
            <a:pPr lvl="1"/>
            <a:r>
              <a:rPr lang="en-US" b="1" dirty="0" smtClean="0"/>
              <a:t>Lending Strategy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Identifying borrowers with excessively high DTI ratios can help lenders proactively address potential default risks and implement appropriate risk mitigation </a:t>
            </a:r>
            <a:r>
              <a:rPr lang="en-US" dirty="0" smtClean="0"/>
              <a:t>measures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51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083" y="1180560"/>
            <a:ext cx="10865774" cy="1345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Performing Exploratory Data Analysis (EDA) involves examining and visualizing data to understand relationships, distributions, and patterns within a dataset. Here one can conduct univariate, bivariate, and multivariate analyses using Python with pandas, matplotlib, and seaborn libraries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2881" y="2702821"/>
            <a:ext cx="3209380" cy="39845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B01513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800" b="1" dirty="0" smtClean="0">
                <a:solidFill>
                  <a:schemeClr val="bg1"/>
                </a:solidFill>
              </a:rPr>
              <a:t>Univariate Analysis</a:t>
            </a:r>
          </a:p>
          <a:p>
            <a:r>
              <a:rPr lang="en-US" sz="1800" dirty="0">
                <a:solidFill>
                  <a:schemeClr val="bg1"/>
                </a:solidFill>
              </a:rPr>
              <a:t>Univariate analysis focuses on exploring individual variables to understand their distribution and characteristics</a:t>
            </a:r>
          </a:p>
          <a:p>
            <a:endParaRPr lang="en-US" sz="1800" b="1" dirty="0" smtClean="0">
              <a:solidFill>
                <a:schemeClr val="bg1"/>
              </a:solidFill>
            </a:endParaRPr>
          </a:p>
          <a:p>
            <a:r>
              <a:rPr lang="en-US" sz="1800" b="1" dirty="0" smtClean="0">
                <a:solidFill>
                  <a:schemeClr val="bg1"/>
                </a:solidFill>
              </a:rPr>
              <a:t>Univariate </a:t>
            </a:r>
            <a:r>
              <a:rPr lang="en-US" sz="1800" b="1" dirty="0">
                <a:solidFill>
                  <a:schemeClr val="bg1"/>
                </a:solidFill>
              </a:rPr>
              <a:t>Analysis (histplot, countplot): </a:t>
            </a:r>
            <a:r>
              <a:rPr lang="en-US" sz="1800" dirty="0">
                <a:solidFill>
                  <a:schemeClr val="bg1"/>
                </a:solidFill>
              </a:rPr>
              <a:t>Visualizes the distribution of individual variables using histograms for numerical variables and bar charts for categorical variables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50280" y="2702820"/>
            <a:ext cx="3209380" cy="39845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B01513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</a:rPr>
              <a:t>B</a:t>
            </a:r>
            <a:r>
              <a:rPr lang="en-IN" sz="1800" b="1" dirty="0" smtClean="0">
                <a:solidFill>
                  <a:schemeClr val="bg1"/>
                </a:solidFill>
              </a:rPr>
              <a:t>ivariate Analysis</a:t>
            </a:r>
          </a:p>
          <a:p>
            <a:r>
              <a:rPr lang="en-US" sz="1800" dirty="0">
                <a:solidFill>
                  <a:schemeClr val="bg1"/>
                </a:solidFill>
              </a:rPr>
              <a:t>Bivariate analysis explores relationships between pairs of variables to identify correlations or patterns.</a:t>
            </a:r>
          </a:p>
          <a:p>
            <a:endParaRPr lang="en-US" sz="1800" b="1" dirty="0" smtClean="0">
              <a:solidFill>
                <a:schemeClr val="bg1"/>
              </a:solidFill>
            </a:endParaRPr>
          </a:p>
          <a:p>
            <a:r>
              <a:rPr lang="en-US" sz="1800" b="1" dirty="0" smtClean="0">
                <a:solidFill>
                  <a:schemeClr val="bg1"/>
                </a:solidFill>
              </a:rPr>
              <a:t>Bivariate </a:t>
            </a:r>
            <a:r>
              <a:rPr lang="en-US" sz="1800" b="1" dirty="0">
                <a:solidFill>
                  <a:schemeClr val="bg1"/>
                </a:solidFill>
              </a:rPr>
              <a:t>Analysis (scatterplot, boxplot): </a:t>
            </a:r>
            <a:r>
              <a:rPr lang="en-US" sz="1800" dirty="0">
                <a:solidFill>
                  <a:schemeClr val="bg1"/>
                </a:solidFill>
              </a:rPr>
              <a:t>Examines relationships between pairs of variables using scatter plots to show correlation and box plots to compare distributions across categories.</a:t>
            </a:r>
            <a:endParaRPr lang="en-IN" sz="1800" b="1" dirty="0" smtClean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07679" y="2702819"/>
            <a:ext cx="3209380" cy="398458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B01513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800" b="1" dirty="0" smtClean="0">
                <a:solidFill>
                  <a:schemeClr val="bg1"/>
                </a:solidFill>
              </a:rPr>
              <a:t>Multivariate Analysis</a:t>
            </a:r>
          </a:p>
          <a:p>
            <a:r>
              <a:rPr lang="en-US" sz="1800" dirty="0">
                <a:solidFill>
                  <a:schemeClr val="bg1"/>
                </a:solidFill>
              </a:rPr>
              <a:t>Multivariate analysis examines relationships among multiple variables simultaneously.</a:t>
            </a:r>
          </a:p>
          <a:p>
            <a:endParaRPr lang="en-US" sz="1800" b="1" dirty="0" smtClean="0">
              <a:solidFill>
                <a:schemeClr val="bg1"/>
              </a:solidFill>
            </a:endParaRPr>
          </a:p>
          <a:p>
            <a:endParaRPr lang="en-US" sz="1800" b="1" dirty="0" smtClean="0">
              <a:solidFill>
                <a:schemeClr val="bg1"/>
              </a:solidFill>
            </a:endParaRPr>
          </a:p>
          <a:p>
            <a:r>
              <a:rPr lang="en-US" sz="1800" b="1" dirty="0" smtClean="0">
                <a:solidFill>
                  <a:schemeClr val="bg1"/>
                </a:solidFill>
              </a:rPr>
              <a:t>Multivariate </a:t>
            </a:r>
            <a:r>
              <a:rPr lang="en-US" sz="1800" b="1" dirty="0">
                <a:solidFill>
                  <a:schemeClr val="bg1"/>
                </a:solidFill>
              </a:rPr>
              <a:t>Analysis (heatmap):</a:t>
            </a:r>
            <a:r>
              <a:rPr lang="en-US" sz="1800" dirty="0">
                <a:solidFill>
                  <a:schemeClr val="bg1"/>
                </a:solidFill>
              </a:rPr>
              <a:t> Displays correlations among multiple variables using a heatmap of the correlation matrix.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06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4" y="199102"/>
            <a:ext cx="9404723" cy="838128"/>
          </a:xfrm>
        </p:spPr>
        <p:txBody>
          <a:bodyPr/>
          <a:lstStyle/>
          <a:p>
            <a:r>
              <a:rPr lang="en-IN" dirty="0"/>
              <a:t>Univariate </a:t>
            </a:r>
            <a:r>
              <a:rPr lang="en-IN" dirty="0" smtClean="0"/>
              <a:t>Analysis – Insights(#1)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849" y="2802588"/>
            <a:ext cx="6585964" cy="3953053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7276" y="908301"/>
            <a:ext cx="5034573" cy="700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Distribution of Loan Amount (Histogram)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556995" y="1285727"/>
            <a:ext cx="97470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Söhne"/>
              </a:rPr>
              <a:t># Below represents </a:t>
            </a:r>
            <a:r>
              <a:rPr lang="en-US" sz="1600" dirty="0">
                <a:latin typeface="Söhne"/>
              </a:rPr>
              <a:t>how the loan amounts are distributed across different </a:t>
            </a:r>
            <a:r>
              <a:rPr lang="en-US" sz="1600" dirty="0" smtClean="0">
                <a:latin typeface="Söhne"/>
              </a:rPr>
              <a:t>ranges</a:t>
            </a:r>
          </a:p>
          <a:p>
            <a:r>
              <a:rPr lang="en-US" sz="1600" dirty="0" smtClean="0">
                <a:latin typeface="Söhne"/>
              </a:rPr>
              <a:t># Most common amount range ($5000)</a:t>
            </a:r>
          </a:p>
          <a:p>
            <a:r>
              <a:rPr lang="en-US" sz="1600" dirty="0" smtClean="0">
                <a:latin typeface="Söhne"/>
              </a:rPr>
              <a:t># Spread/Diversity of Loan Amounts – between $5000 &amp; $25000</a:t>
            </a:r>
          </a:p>
          <a:p>
            <a:r>
              <a:rPr lang="en-US" sz="1600" dirty="0" smtClean="0">
                <a:latin typeface="Söhne"/>
              </a:rPr>
              <a:t># Below distribution is left skewed indicates common loan amount preferences ($5000) </a:t>
            </a:r>
            <a:endParaRPr lang="en-IN" sz="1600" dirty="0"/>
          </a:p>
        </p:txBody>
      </p:sp>
      <p:sp>
        <p:nvSpPr>
          <p:cNvPr id="11" name="Rectangle 10"/>
          <p:cNvSpPr/>
          <p:nvPr/>
        </p:nvSpPr>
        <p:spPr>
          <a:xfrm>
            <a:off x="556995" y="2802588"/>
            <a:ext cx="47351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Söhne"/>
              </a:rPr>
              <a:t>Business Implications:-</a:t>
            </a:r>
          </a:p>
          <a:p>
            <a:r>
              <a:rPr lang="en-US" sz="1600" dirty="0" smtClean="0"/>
              <a:t># Understanding Borrower preferences </a:t>
            </a:r>
            <a:r>
              <a:rPr lang="en-US" sz="1600" dirty="0" smtClean="0">
                <a:sym typeface="Wingdings" panose="05000000000000000000" pitchFamily="2" charset="2"/>
              </a:rPr>
              <a:t> Distribution of loan amount revealing popular loan sizes preferred by borrowers, which can influence product offerings &amp; Marketing strategies </a:t>
            </a:r>
            <a:endParaRPr lang="en-US" sz="1600" dirty="0" smtClean="0"/>
          </a:p>
          <a:p>
            <a:r>
              <a:rPr lang="en-US" sz="1600" dirty="0" smtClean="0"/>
              <a:t># Risk Assessment </a:t>
            </a:r>
            <a:r>
              <a:rPr lang="en-US" sz="1600" dirty="0" smtClean="0">
                <a:sym typeface="Wingdings" panose="05000000000000000000" pitchFamily="2" charset="2"/>
              </a:rPr>
              <a:t> Higher concentration in certain range indicate potential credit risk / market demand.</a:t>
            </a:r>
            <a:endParaRPr lang="en-US" sz="1600" dirty="0" smtClean="0"/>
          </a:p>
          <a:p>
            <a:r>
              <a:rPr lang="en-US" sz="1600" dirty="0" smtClean="0"/>
              <a:t># Product Strategy </a:t>
            </a:r>
            <a:r>
              <a:rPr lang="en-US" sz="1600" dirty="0" smtClean="0">
                <a:sym typeface="Wingdings" panose="05000000000000000000" pitchFamily="2" charset="2"/>
              </a:rPr>
              <a:t> Identifying popular loan sizes can guide product structuring &amp; segmentation</a:t>
            </a:r>
            <a:endParaRPr lang="en-US" sz="1600" dirty="0" smtClean="0"/>
          </a:p>
          <a:p>
            <a:r>
              <a:rPr lang="en-US" sz="1600" dirty="0" smtClean="0"/>
              <a:t># Decision Making </a:t>
            </a:r>
            <a:r>
              <a:rPr lang="en-US" sz="1600" dirty="0" smtClean="0">
                <a:sym typeface="Wingdings" panose="05000000000000000000" pitchFamily="2" charset="2"/>
              </a:rPr>
              <a:t> All this data helps in loan approval criteria, risk assessment &amp; customer targeting.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8144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4" y="199102"/>
            <a:ext cx="9404723" cy="838128"/>
          </a:xfrm>
        </p:spPr>
        <p:txBody>
          <a:bodyPr/>
          <a:lstStyle/>
          <a:p>
            <a:r>
              <a:rPr lang="en-IN" dirty="0"/>
              <a:t>Univariate </a:t>
            </a:r>
            <a:r>
              <a:rPr lang="en-IN" dirty="0" smtClean="0"/>
              <a:t>Analysis – Insights(#2)</a:t>
            </a:r>
            <a:endParaRPr lang="en-IN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5758" y="972275"/>
            <a:ext cx="4043412" cy="514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b="1" dirty="0" smtClean="0"/>
              <a:t>Loan Status Distribution (Bar Chart)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398" y="2957160"/>
            <a:ext cx="5952567" cy="357287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5773" y="1335475"/>
            <a:ext cx="109480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Söhne"/>
              </a:rPr>
              <a:t># Below chart represents </a:t>
            </a:r>
            <a:r>
              <a:rPr lang="en-US" sz="1600" dirty="0"/>
              <a:t>frequency or count of different categories (loan statuses) within a categorical </a:t>
            </a:r>
            <a:r>
              <a:rPr lang="en-US" sz="1600" dirty="0" smtClean="0"/>
              <a:t>variable</a:t>
            </a:r>
            <a:endParaRPr lang="en-US" sz="1600" dirty="0" smtClean="0">
              <a:latin typeface="Söhne"/>
            </a:endParaRPr>
          </a:p>
          <a:p>
            <a:r>
              <a:rPr lang="en-US" sz="1600" dirty="0" smtClean="0">
                <a:latin typeface="Söhne"/>
              </a:rPr>
              <a:t># </a:t>
            </a:r>
            <a:r>
              <a:rPr lang="en-US" sz="1600" dirty="0"/>
              <a:t>Each bar represents a category (loan status), and the height of the bar corresponds to the number of occurrences (count) of that category in the dataset</a:t>
            </a:r>
            <a:endParaRPr lang="en-US" sz="1600" dirty="0" smtClean="0">
              <a:latin typeface="Söhne"/>
            </a:endParaRPr>
          </a:p>
          <a:p>
            <a:r>
              <a:rPr lang="en-US" sz="1600" dirty="0" smtClean="0">
                <a:latin typeface="Söhne"/>
              </a:rPr>
              <a:t># Fully Paid (above ~30000), Charged Off(~5000) and Current – Performance of loans in terms of repayment</a:t>
            </a:r>
            <a:endParaRPr lang="en-IN" sz="1600" dirty="0"/>
          </a:p>
        </p:txBody>
      </p:sp>
      <p:sp>
        <p:nvSpPr>
          <p:cNvPr id="11" name="Rectangle 10"/>
          <p:cNvSpPr/>
          <p:nvPr/>
        </p:nvSpPr>
        <p:spPr>
          <a:xfrm>
            <a:off x="665773" y="2957160"/>
            <a:ext cx="473513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Söhne"/>
              </a:rPr>
              <a:t>Business Implications:-</a:t>
            </a:r>
          </a:p>
          <a:p>
            <a:r>
              <a:rPr lang="en-US" sz="1600" dirty="0" smtClean="0"/>
              <a:t># Portfolio Management </a:t>
            </a:r>
            <a:r>
              <a:rPr lang="en-US" sz="1600" dirty="0" smtClean="0">
                <a:sym typeface="Wingdings" panose="05000000000000000000" pitchFamily="2" charset="2"/>
              </a:rPr>
              <a:t> Loan status assists in areas that requires attention (example: Charged Off)</a:t>
            </a:r>
            <a:endParaRPr lang="en-US" sz="1600" dirty="0" smtClean="0"/>
          </a:p>
          <a:p>
            <a:r>
              <a:rPr lang="en-US" sz="1600" dirty="0" smtClean="0"/>
              <a:t># Risk Assessment </a:t>
            </a:r>
            <a:r>
              <a:rPr lang="en-US" sz="1600" dirty="0" smtClean="0">
                <a:sym typeface="Wingdings" panose="05000000000000000000" pitchFamily="2" charset="2"/>
              </a:rPr>
              <a:t> Potential default risk</a:t>
            </a:r>
            <a:endParaRPr lang="en-US" sz="1600" dirty="0" smtClean="0"/>
          </a:p>
          <a:p>
            <a:r>
              <a:rPr lang="en-US" sz="1600" dirty="0" smtClean="0"/>
              <a:t># Customer Engagement </a:t>
            </a:r>
            <a:r>
              <a:rPr lang="en-US" sz="1600" dirty="0" smtClean="0">
                <a:sym typeface="Wingdings" panose="05000000000000000000" pitchFamily="2" charset="2"/>
              </a:rPr>
              <a:t> customer engagement strategies based on repayment behavior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1913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2143</TotalTime>
  <Words>1088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Söhne</vt:lpstr>
      <vt:lpstr>Wingdings</vt:lpstr>
      <vt:lpstr>Wingdings 3</vt:lpstr>
      <vt:lpstr>Ion</vt:lpstr>
      <vt:lpstr>Lending Club Case Study</vt:lpstr>
      <vt:lpstr>Problem Statement</vt:lpstr>
      <vt:lpstr>Load the loan dataset</vt:lpstr>
      <vt:lpstr>Data understanding</vt:lpstr>
      <vt:lpstr>Data understanding – Insights</vt:lpstr>
      <vt:lpstr>Data understanding – Insights</vt:lpstr>
      <vt:lpstr>Exploratory data analysis (EDA)</vt:lpstr>
      <vt:lpstr>Univariate Analysis – Insights(#1)</vt:lpstr>
      <vt:lpstr>Univariate Analysis – Insights(#2)</vt:lpstr>
      <vt:lpstr>Bivariate Analysis – Insights (#1)</vt:lpstr>
      <vt:lpstr>Bivariate Analysis – Insights (#2)</vt:lpstr>
      <vt:lpstr>Multivariate Analysis - Insights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Lenovo</dc:creator>
  <cp:lastModifiedBy>Lenovo</cp:lastModifiedBy>
  <cp:revision>55</cp:revision>
  <dcterms:created xsi:type="dcterms:W3CDTF">2024-04-23T08:15:29Z</dcterms:created>
  <dcterms:modified xsi:type="dcterms:W3CDTF">2024-04-25T07:15:04Z</dcterms:modified>
</cp:coreProperties>
</file>