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9" r:id="rId4"/>
    <p:sldId id="260" r:id="rId5"/>
    <p:sldId id="270" r:id="rId6"/>
    <p:sldId id="271" r:id="rId7"/>
    <p:sldId id="262" r:id="rId8"/>
    <p:sldId id="263" r:id="rId9"/>
    <p:sldId id="272" r:id="rId10"/>
    <p:sldId id="274" r:id="rId11"/>
    <p:sldId id="264" r:id="rId12"/>
    <p:sldId id="273" r:id="rId13"/>
    <p:sldId id="275"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 Problem Statement - Analysis Approach" id="{497CE72E-F422-4DD2-BBB6-AB5841B0AE89}">
          <p14:sldIdLst>
            <p14:sldId id="256"/>
            <p14:sldId id="257"/>
          </p14:sldIdLst>
        </p14:section>
        <p14:section name="Data Understanding and Preprocessing" id="{64F2C391-E0D9-491F-BA33-20F2589093DB}">
          <p14:sldIdLst>
            <p14:sldId id="259"/>
            <p14:sldId id="260"/>
            <p14:sldId id="270"/>
            <p14:sldId id="271"/>
          </p14:sldIdLst>
        </p14:section>
        <p14:section name="Exploratory Data Analysis (EDA)" id="{F2E4B57B-C21D-42E2-A998-F6B589D3B6F6}">
          <p14:sldIdLst>
            <p14:sldId id="262"/>
            <p14:sldId id="263"/>
            <p14:sldId id="272"/>
            <p14:sldId id="274"/>
            <p14:sldId id="264"/>
            <p14:sldId id="273"/>
            <p14:sldId id="275"/>
            <p14:sldId id="265"/>
          </p14:sldIdLst>
        </p14:section>
        <p14:section name="Feature Selection and Engineering" id="{DAEECC3B-A3BD-47E2-817A-E959CC78718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1513"/>
    <a:srgbClr val="2051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485C38-EB70-40EB-B00A-AEA34C5C9A0E}" v="7" dt="2024-04-24T14:02:05.7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82" autoAdjust="0"/>
    <p:restoredTop sz="94660"/>
  </p:normalViewPr>
  <p:slideViewPr>
    <p:cSldViewPr snapToGrid="0">
      <p:cViewPr varScale="1">
        <p:scale>
          <a:sx n="80" d="100"/>
          <a:sy n="80" d="100"/>
        </p:scale>
        <p:origin x="5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1628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8692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39366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59788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85304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42874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03768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92579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16356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58261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23776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10771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5/2/2024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29646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5/2/2024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49352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25875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84009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05065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620482794"/>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756" y="2513675"/>
            <a:ext cx="11614243" cy="1173709"/>
          </a:xfrm>
        </p:spPr>
        <p:txBody>
          <a:bodyPr/>
          <a:lstStyle/>
          <a:p>
            <a:r>
              <a:rPr lang="en-IN" dirty="0"/>
              <a:t>Lending Club Case Study</a:t>
            </a:r>
          </a:p>
        </p:txBody>
      </p:sp>
      <p:sp>
        <p:nvSpPr>
          <p:cNvPr id="3" name="Subtitle 2"/>
          <p:cNvSpPr>
            <a:spLocks noGrp="1"/>
          </p:cNvSpPr>
          <p:nvPr>
            <p:ph type="subTitle" idx="1"/>
          </p:nvPr>
        </p:nvSpPr>
        <p:spPr>
          <a:xfrm>
            <a:off x="7874759" y="3952271"/>
            <a:ext cx="3396156" cy="529775"/>
          </a:xfrm>
        </p:spPr>
        <p:txBody>
          <a:bodyPr>
            <a:noAutofit/>
          </a:bodyPr>
          <a:lstStyle/>
          <a:p>
            <a:r>
              <a:rPr lang="en-IN" dirty="0"/>
              <a:t>Rajesh Kumar Malviya</a:t>
            </a:r>
          </a:p>
        </p:txBody>
      </p:sp>
      <p:sp>
        <p:nvSpPr>
          <p:cNvPr id="4" name="Subtitle 2"/>
          <p:cNvSpPr txBox="1">
            <a:spLocks/>
          </p:cNvSpPr>
          <p:nvPr/>
        </p:nvSpPr>
        <p:spPr>
          <a:xfrm>
            <a:off x="4744728" y="3952271"/>
            <a:ext cx="2952610" cy="52977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defTabSz="457200">
              <a:buClr>
                <a:schemeClr val="bg2">
                  <a:lumMod val="40000"/>
                  <a:lumOff val="60000"/>
                </a:schemeClr>
              </a:buClr>
              <a:buSzPct val="80000"/>
            </a:pPr>
            <a:r>
              <a:rPr lang="en-US" dirty="0">
                <a:solidFill>
                  <a:schemeClr val="bg2">
                    <a:lumMod val="40000"/>
                    <a:lumOff val="60000"/>
                  </a:schemeClr>
                </a:solidFill>
                <a:latin typeface="+mj-lt"/>
                <a:ea typeface="+mj-ea"/>
                <a:cs typeface="+mj-cs"/>
              </a:rPr>
              <a:t>PHANIRAJ CHAKILAM</a:t>
            </a:r>
            <a:endParaRPr lang="en-IN" dirty="0">
              <a:solidFill>
                <a:schemeClr val="bg2">
                  <a:lumMod val="40000"/>
                  <a:lumOff val="60000"/>
                </a:schemeClr>
              </a:solidFill>
              <a:latin typeface="+mj-lt"/>
              <a:ea typeface="+mj-ea"/>
              <a:cs typeface="+mj-cs"/>
            </a:endParaRPr>
          </a:p>
        </p:txBody>
      </p:sp>
    </p:spTree>
    <p:extLst>
      <p:ext uri="{BB962C8B-B14F-4D97-AF65-F5344CB8AC3E}">
        <p14:creationId xmlns:p14="http://schemas.microsoft.com/office/powerpoint/2010/main" val="3600046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144" y="199102"/>
            <a:ext cx="9404723" cy="838128"/>
          </a:xfrm>
        </p:spPr>
        <p:txBody>
          <a:bodyPr/>
          <a:lstStyle/>
          <a:p>
            <a:r>
              <a:rPr lang="en-IN" dirty="0"/>
              <a:t>Univariate Analysis – Insights(#3)</a:t>
            </a:r>
          </a:p>
        </p:txBody>
      </p:sp>
      <p:sp>
        <p:nvSpPr>
          <p:cNvPr id="7" name="Content Placeholder 2"/>
          <p:cNvSpPr txBox="1">
            <a:spLocks/>
          </p:cNvSpPr>
          <p:nvPr/>
        </p:nvSpPr>
        <p:spPr>
          <a:xfrm>
            <a:off x="405757" y="972275"/>
            <a:ext cx="6020095" cy="514888"/>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IN" b="1" dirty="0"/>
              <a:t>Public Record of Bankruptcies Distribution (Bar Chart)</a:t>
            </a:r>
          </a:p>
        </p:txBody>
      </p:sp>
      <p:sp>
        <p:nvSpPr>
          <p:cNvPr id="10" name="Rectangle 9"/>
          <p:cNvSpPr/>
          <p:nvPr/>
        </p:nvSpPr>
        <p:spPr>
          <a:xfrm>
            <a:off x="665773" y="1335475"/>
            <a:ext cx="10948068" cy="1323439"/>
          </a:xfrm>
          <a:prstGeom prst="rect">
            <a:avLst/>
          </a:prstGeom>
        </p:spPr>
        <p:txBody>
          <a:bodyPr wrap="square">
            <a:spAutoFit/>
          </a:bodyPr>
          <a:lstStyle/>
          <a:p>
            <a:r>
              <a:rPr lang="en-US" sz="1600" dirty="0">
                <a:latin typeface="Söhne"/>
              </a:rPr>
              <a:t># The chart below represents the </a:t>
            </a:r>
            <a:r>
              <a:rPr lang="en-US" sz="1600" dirty="0"/>
              <a:t>frequency or count of different categories (Pubic Record of Bankruptcies) within a categorical variable</a:t>
            </a:r>
            <a:endParaRPr lang="en-US" sz="1600" dirty="0">
              <a:latin typeface="Söhne"/>
            </a:endParaRPr>
          </a:p>
          <a:p>
            <a:r>
              <a:rPr lang="en-US" sz="1600" dirty="0">
                <a:latin typeface="Söhne"/>
              </a:rPr>
              <a:t># </a:t>
            </a:r>
            <a:r>
              <a:rPr lang="en-US" sz="1600" dirty="0"/>
              <a:t>Each cluster of bars represents a category (Pubic Record of Bankruptcies), and the height of the bar corresponds to the number of occurrences (count) of that category in the dataset</a:t>
            </a:r>
            <a:endParaRPr lang="en-US" sz="1600" dirty="0">
              <a:latin typeface="Söhne"/>
            </a:endParaRPr>
          </a:p>
          <a:p>
            <a:r>
              <a:rPr lang="en-US" sz="1600" dirty="0">
                <a:latin typeface="Söhne"/>
              </a:rPr>
              <a:t># </a:t>
            </a:r>
            <a:endParaRPr lang="en-IN" sz="1600" dirty="0"/>
          </a:p>
        </p:txBody>
      </p:sp>
      <p:sp>
        <p:nvSpPr>
          <p:cNvPr id="11" name="Rectangle 10"/>
          <p:cNvSpPr/>
          <p:nvPr/>
        </p:nvSpPr>
        <p:spPr>
          <a:xfrm>
            <a:off x="665773" y="2957160"/>
            <a:ext cx="4735133" cy="1569660"/>
          </a:xfrm>
          <a:prstGeom prst="rect">
            <a:avLst/>
          </a:prstGeom>
        </p:spPr>
        <p:txBody>
          <a:bodyPr wrap="square">
            <a:spAutoFit/>
          </a:bodyPr>
          <a:lstStyle/>
          <a:p>
            <a:r>
              <a:rPr lang="en-US" sz="1600" b="1" dirty="0">
                <a:latin typeface="Söhne"/>
              </a:rPr>
              <a:t>Business Implications:-</a:t>
            </a:r>
          </a:p>
          <a:p>
            <a:r>
              <a:rPr lang="en-US" sz="1600" dirty="0"/>
              <a:t># Portfolio Management </a:t>
            </a:r>
            <a:r>
              <a:rPr lang="en-US" sz="1600" dirty="0">
                <a:sym typeface="Wingdings" panose="05000000000000000000" pitchFamily="2" charset="2"/>
              </a:rPr>
              <a:t> Loan status assists in areas that require attention (example: Public record of bankruptcies: 1-2)</a:t>
            </a:r>
            <a:endParaRPr lang="en-US" sz="1600" dirty="0"/>
          </a:p>
          <a:p>
            <a:r>
              <a:rPr lang="en-US" sz="1600" dirty="0"/>
              <a:t># Risk Assessment </a:t>
            </a:r>
            <a:r>
              <a:rPr lang="en-US" sz="1600" dirty="0">
                <a:sym typeface="Wingdings" panose="05000000000000000000" pitchFamily="2" charset="2"/>
              </a:rPr>
              <a:t> Potential default risk if applicant have previous bankruptcy record</a:t>
            </a:r>
            <a:endParaRPr lang="en-US" sz="1600" dirty="0"/>
          </a:p>
        </p:txBody>
      </p:sp>
      <p:pic>
        <p:nvPicPr>
          <p:cNvPr id="14" name="Picture 13">
            <a:extLst>
              <a:ext uri="{FF2B5EF4-FFF2-40B4-BE49-F238E27FC236}">
                <a16:creationId xmlns:a16="http://schemas.microsoft.com/office/drawing/2014/main" id="{AADA6BF1-BCA2-4E5C-9A57-10BEEB7C8B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9652" y="3130201"/>
            <a:ext cx="6693598" cy="3346799"/>
          </a:xfrm>
          <a:prstGeom prst="rect">
            <a:avLst/>
          </a:prstGeom>
        </p:spPr>
      </p:pic>
    </p:spTree>
    <p:extLst>
      <p:ext uri="{BB962C8B-B14F-4D97-AF65-F5344CB8AC3E}">
        <p14:creationId xmlns:p14="http://schemas.microsoft.com/office/powerpoint/2010/main" val="3549061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439" y="193410"/>
            <a:ext cx="9404723" cy="843820"/>
          </a:xfrm>
        </p:spPr>
        <p:txBody>
          <a:bodyPr/>
          <a:lstStyle/>
          <a:p>
            <a:r>
              <a:rPr lang="en-IN" dirty="0"/>
              <a:t>Bivariate Analysis – Insights (#1)</a:t>
            </a:r>
          </a:p>
        </p:txBody>
      </p:sp>
      <p:sp>
        <p:nvSpPr>
          <p:cNvPr id="7" name="Rectangle 6"/>
          <p:cNvSpPr/>
          <p:nvPr/>
        </p:nvSpPr>
        <p:spPr>
          <a:xfrm>
            <a:off x="168439" y="852564"/>
            <a:ext cx="7010283" cy="369332"/>
          </a:xfrm>
          <a:prstGeom prst="rect">
            <a:avLst/>
          </a:prstGeom>
        </p:spPr>
        <p:txBody>
          <a:bodyPr wrap="square">
            <a:spAutoFit/>
          </a:bodyPr>
          <a:lstStyle/>
          <a:p>
            <a:r>
              <a:rPr lang="en-IN" b="1" dirty="0"/>
              <a:t>Loan Amount vs. Debt-to-Income Ratio (Scatter Plot) </a:t>
            </a:r>
          </a:p>
        </p:txBody>
      </p:sp>
      <p:sp>
        <p:nvSpPr>
          <p:cNvPr id="10" name="Rectangle 9"/>
          <p:cNvSpPr/>
          <p:nvPr/>
        </p:nvSpPr>
        <p:spPr>
          <a:xfrm>
            <a:off x="665773" y="1335475"/>
            <a:ext cx="10948068" cy="1077218"/>
          </a:xfrm>
          <a:prstGeom prst="rect">
            <a:avLst/>
          </a:prstGeom>
        </p:spPr>
        <p:txBody>
          <a:bodyPr wrap="square">
            <a:spAutoFit/>
          </a:bodyPr>
          <a:lstStyle/>
          <a:p>
            <a:r>
              <a:rPr lang="en-US" sz="1600" dirty="0">
                <a:latin typeface="Söhne"/>
              </a:rPr>
              <a:t># Below represents in X-axis is loan amount requested by borrowers. Each points position along the x-axis is size of loan. </a:t>
            </a:r>
          </a:p>
          <a:p>
            <a:r>
              <a:rPr lang="en-US" sz="1600" dirty="0">
                <a:latin typeface="Söhne"/>
              </a:rPr>
              <a:t># And in Y-axis, represents the debt-to-income ratio, which is the ratio of a borrower's total monthly debt payments to their monthly gross income. Each point's position along this y-axis signifies the borrower's DTI ratio.</a:t>
            </a:r>
          </a:p>
        </p:txBody>
      </p:sp>
      <p:sp>
        <p:nvSpPr>
          <p:cNvPr id="11" name="Rectangle 10"/>
          <p:cNvSpPr/>
          <p:nvPr/>
        </p:nvSpPr>
        <p:spPr>
          <a:xfrm>
            <a:off x="665773" y="2957160"/>
            <a:ext cx="4735133" cy="2554545"/>
          </a:xfrm>
          <a:prstGeom prst="rect">
            <a:avLst/>
          </a:prstGeom>
        </p:spPr>
        <p:txBody>
          <a:bodyPr wrap="square">
            <a:spAutoFit/>
          </a:bodyPr>
          <a:lstStyle/>
          <a:p>
            <a:r>
              <a:rPr lang="en-US" sz="1600" b="1" dirty="0">
                <a:latin typeface="Söhne"/>
              </a:rPr>
              <a:t>Business Implications:-</a:t>
            </a:r>
          </a:p>
          <a:p>
            <a:r>
              <a:rPr lang="en-US" sz="1600" dirty="0"/>
              <a:t>#Risk Assessment </a:t>
            </a:r>
            <a:r>
              <a:rPr lang="en-US" sz="1600" dirty="0">
                <a:sym typeface="Wingdings" panose="05000000000000000000" pitchFamily="2" charset="2"/>
              </a:rPr>
              <a:t> </a:t>
            </a:r>
            <a:r>
              <a:rPr lang="en-US" sz="1600" b="1" dirty="0"/>
              <a:t>High Loan Amounts with High DTI </a:t>
            </a:r>
            <a:r>
              <a:rPr lang="en-US" sz="1600" b="1" dirty="0">
                <a:sym typeface="Wingdings" panose="05000000000000000000" pitchFamily="2" charset="2"/>
              </a:rPr>
              <a:t> </a:t>
            </a:r>
            <a:r>
              <a:rPr lang="en-US" sz="1600" dirty="0"/>
              <a:t>Points clustered at high loan amounts and high DTI ratios may indicate borrowers with potentially higher financial risk.</a:t>
            </a:r>
          </a:p>
          <a:p>
            <a:br>
              <a:rPr lang="en-US" sz="1600" dirty="0"/>
            </a:br>
            <a:r>
              <a:rPr lang="en-US" sz="1600" dirty="0"/>
              <a:t>from scatter plot – it indicates that high DTI ratio is 25 &amp; till amounts ($20000) when compared between DTI ratio between 25 – 30 &amp; Loan amounts between $20000 - $ 30000</a:t>
            </a:r>
          </a:p>
        </p:txBody>
      </p:sp>
      <p:pic>
        <p:nvPicPr>
          <p:cNvPr id="4" name="Picture 3">
            <a:extLst>
              <a:ext uri="{FF2B5EF4-FFF2-40B4-BE49-F238E27FC236}">
                <a16:creationId xmlns:a16="http://schemas.microsoft.com/office/drawing/2014/main" id="{08B6D0DF-2AF9-46C3-8705-3A6215DB5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6866" y="2828925"/>
            <a:ext cx="6948459" cy="3835665"/>
          </a:xfrm>
          <a:prstGeom prst="rect">
            <a:avLst/>
          </a:prstGeom>
        </p:spPr>
      </p:pic>
    </p:spTree>
    <p:extLst>
      <p:ext uri="{BB962C8B-B14F-4D97-AF65-F5344CB8AC3E}">
        <p14:creationId xmlns:p14="http://schemas.microsoft.com/office/powerpoint/2010/main" val="3720700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439" y="193410"/>
            <a:ext cx="9404723" cy="843820"/>
          </a:xfrm>
        </p:spPr>
        <p:txBody>
          <a:bodyPr/>
          <a:lstStyle/>
          <a:p>
            <a:r>
              <a:rPr lang="en-IN" dirty="0"/>
              <a:t>Bivariate Analysis – Insights (#2)</a:t>
            </a:r>
          </a:p>
        </p:txBody>
      </p:sp>
      <p:pic>
        <p:nvPicPr>
          <p:cNvPr id="6" name="Picture 5"/>
          <p:cNvPicPr>
            <a:picLocks noChangeAspect="1"/>
          </p:cNvPicPr>
          <p:nvPr/>
        </p:nvPicPr>
        <p:blipFill>
          <a:blip r:embed="rId2"/>
          <a:stretch>
            <a:fillRect/>
          </a:stretch>
        </p:blipFill>
        <p:spPr>
          <a:xfrm>
            <a:off x="6018662" y="2643462"/>
            <a:ext cx="6037693" cy="4010243"/>
          </a:xfrm>
          <a:prstGeom prst="rect">
            <a:avLst/>
          </a:prstGeom>
        </p:spPr>
      </p:pic>
      <p:sp>
        <p:nvSpPr>
          <p:cNvPr id="8" name="Rectangle 7"/>
          <p:cNvSpPr/>
          <p:nvPr/>
        </p:nvSpPr>
        <p:spPr>
          <a:xfrm>
            <a:off x="302735" y="905142"/>
            <a:ext cx="4461478" cy="369332"/>
          </a:xfrm>
          <a:prstGeom prst="rect">
            <a:avLst/>
          </a:prstGeom>
        </p:spPr>
        <p:txBody>
          <a:bodyPr wrap="none">
            <a:spAutoFit/>
          </a:bodyPr>
          <a:lstStyle/>
          <a:p>
            <a:r>
              <a:rPr lang="en-IN" b="1" dirty="0"/>
              <a:t>Loan Status vs. Loan Amount (Box Plot)</a:t>
            </a:r>
          </a:p>
        </p:txBody>
      </p:sp>
      <p:sp>
        <p:nvSpPr>
          <p:cNvPr id="10" name="Rectangle 9"/>
          <p:cNvSpPr/>
          <p:nvPr/>
        </p:nvSpPr>
        <p:spPr>
          <a:xfrm>
            <a:off x="665773" y="1335475"/>
            <a:ext cx="10948068" cy="830997"/>
          </a:xfrm>
          <a:prstGeom prst="rect">
            <a:avLst/>
          </a:prstGeom>
        </p:spPr>
        <p:txBody>
          <a:bodyPr wrap="square">
            <a:spAutoFit/>
          </a:bodyPr>
          <a:lstStyle/>
          <a:p>
            <a:r>
              <a:rPr lang="en-US" sz="1600" dirty="0">
                <a:latin typeface="Söhne"/>
              </a:rPr>
              <a:t># Below </a:t>
            </a:r>
            <a:r>
              <a:rPr lang="en-US" sz="1600" dirty="0"/>
              <a:t>box plot shows the distribution of loan amounts for each loan status category (e.g., fully paid, charged off, current). It visually represents median, quartiles, and potential outliers for loan amounts associated with each loan status.</a:t>
            </a:r>
            <a:endParaRPr lang="en-US" sz="1600" dirty="0">
              <a:latin typeface="Söhne"/>
            </a:endParaRPr>
          </a:p>
        </p:txBody>
      </p:sp>
      <p:sp>
        <p:nvSpPr>
          <p:cNvPr id="11" name="Rectangle 10"/>
          <p:cNvSpPr/>
          <p:nvPr/>
        </p:nvSpPr>
        <p:spPr>
          <a:xfrm>
            <a:off x="665773" y="2464717"/>
            <a:ext cx="5352889" cy="4278094"/>
          </a:xfrm>
          <a:prstGeom prst="rect">
            <a:avLst/>
          </a:prstGeom>
        </p:spPr>
        <p:txBody>
          <a:bodyPr wrap="square">
            <a:spAutoFit/>
          </a:bodyPr>
          <a:lstStyle/>
          <a:p>
            <a:r>
              <a:rPr lang="en-US" sz="1600" b="1" dirty="0">
                <a:latin typeface="Söhne"/>
              </a:rPr>
              <a:t>Business Implications:-</a:t>
            </a:r>
          </a:p>
          <a:p>
            <a:r>
              <a:rPr lang="en-US" sz="1600" dirty="0"/>
              <a:t># </a:t>
            </a:r>
            <a:r>
              <a:rPr lang="en-US" sz="1600" b="1" dirty="0"/>
              <a:t>Risk Assessment</a:t>
            </a:r>
            <a:r>
              <a:rPr lang="en-US" sz="1600" dirty="0"/>
              <a:t> </a:t>
            </a:r>
            <a:r>
              <a:rPr lang="en-US" sz="1600" dirty="0">
                <a:sym typeface="Wingdings" panose="05000000000000000000" pitchFamily="2" charset="2"/>
              </a:rPr>
              <a:t> Charged Off having higher box plot indicates higher median compared to fully paid loans, suggests that higher loan amounts might be associated with increased default risk</a:t>
            </a:r>
          </a:p>
          <a:p>
            <a:endParaRPr lang="en-US" sz="1600" dirty="0">
              <a:sym typeface="Wingdings" panose="05000000000000000000" pitchFamily="2" charset="2"/>
            </a:endParaRPr>
          </a:p>
          <a:p>
            <a:r>
              <a:rPr lang="en-US" sz="1600" dirty="0">
                <a:sym typeface="Wingdings" panose="05000000000000000000" pitchFamily="2" charset="2"/>
              </a:rPr>
              <a:t># </a:t>
            </a:r>
            <a:r>
              <a:rPr lang="en-US" sz="1600" b="1" dirty="0">
                <a:sym typeface="Wingdings" panose="05000000000000000000" pitchFamily="2" charset="2"/>
              </a:rPr>
              <a:t>Loan Amount thresholds</a:t>
            </a:r>
            <a:r>
              <a:rPr lang="en-US" sz="1600" dirty="0">
                <a:sym typeface="Wingdings" panose="05000000000000000000" pitchFamily="2" charset="2"/>
              </a:rPr>
              <a:t>  example as Current between loan amounts ~$12000 and ~$24000. Lenders adjust approval criteria based on thresholds</a:t>
            </a:r>
          </a:p>
          <a:p>
            <a:endParaRPr lang="en-US" sz="1600" dirty="0">
              <a:sym typeface="Wingdings" panose="05000000000000000000" pitchFamily="2" charset="2"/>
            </a:endParaRPr>
          </a:p>
          <a:p>
            <a:r>
              <a:rPr lang="en-US" sz="1600" dirty="0">
                <a:sym typeface="Wingdings" panose="05000000000000000000" pitchFamily="2" charset="2"/>
              </a:rPr>
              <a:t># </a:t>
            </a:r>
            <a:r>
              <a:rPr lang="en-US" sz="1600" b="1" dirty="0">
                <a:sym typeface="Wingdings" panose="05000000000000000000" pitchFamily="2" charset="2"/>
              </a:rPr>
              <a:t>Outliers</a:t>
            </a:r>
            <a:r>
              <a:rPr lang="en-US" sz="1600" dirty="0">
                <a:sym typeface="Wingdings" panose="05000000000000000000" pitchFamily="2" charset="2"/>
              </a:rPr>
              <a:t>  Observed outliers between loan amounts $30000 and $35000. </a:t>
            </a:r>
            <a:r>
              <a:rPr lang="en-US" sz="1600" dirty="0"/>
              <a:t>Lenders should assess whether these borrowers have the ability to repay such large amounts based on their income, debt-to-income ratio, credit history, and other factors.</a:t>
            </a:r>
          </a:p>
          <a:p>
            <a:br>
              <a:rPr lang="en-US" sz="1600" dirty="0"/>
            </a:br>
            <a:r>
              <a:rPr lang="en-US" sz="1600" dirty="0">
                <a:sym typeface="Wingdings" panose="05000000000000000000" pitchFamily="2" charset="2"/>
              </a:rPr>
              <a:t> </a:t>
            </a:r>
            <a:endParaRPr lang="en-US" sz="1600" dirty="0"/>
          </a:p>
        </p:txBody>
      </p:sp>
    </p:spTree>
    <p:extLst>
      <p:ext uri="{BB962C8B-B14F-4D97-AF65-F5344CB8AC3E}">
        <p14:creationId xmlns:p14="http://schemas.microsoft.com/office/powerpoint/2010/main" val="3226095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439" y="193410"/>
            <a:ext cx="9404723" cy="843820"/>
          </a:xfrm>
        </p:spPr>
        <p:txBody>
          <a:bodyPr/>
          <a:lstStyle/>
          <a:p>
            <a:r>
              <a:rPr lang="en-IN" dirty="0"/>
              <a:t>Bivariate Analysis – Insights (#3)</a:t>
            </a:r>
          </a:p>
        </p:txBody>
      </p:sp>
      <p:sp>
        <p:nvSpPr>
          <p:cNvPr id="8" name="Rectangle 7"/>
          <p:cNvSpPr/>
          <p:nvPr/>
        </p:nvSpPr>
        <p:spPr>
          <a:xfrm>
            <a:off x="302735" y="905142"/>
            <a:ext cx="4586512" cy="369332"/>
          </a:xfrm>
          <a:prstGeom prst="rect">
            <a:avLst/>
          </a:prstGeom>
        </p:spPr>
        <p:txBody>
          <a:bodyPr wrap="none">
            <a:spAutoFit/>
          </a:bodyPr>
          <a:lstStyle/>
          <a:p>
            <a:r>
              <a:rPr lang="en-IN" b="1" dirty="0"/>
              <a:t>Interest Rate vs. Loan Amount (Box Plot)</a:t>
            </a:r>
          </a:p>
        </p:txBody>
      </p:sp>
      <p:sp>
        <p:nvSpPr>
          <p:cNvPr id="10" name="Rectangle 9"/>
          <p:cNvSpPr/>
          <p:nvPr/>
        </p:nvSpPr>
        <p:spPr>
          <a:xfrm>
            <a:off x="665773" y="1335475"/>
            <a:ext cx="10948068" cy="584775"/>
          </a:xfrm>
          <a:prstGeom prst="rect">
            <a:avLst/>
          </a:prstGeom>
        </p:spPr>
        <p:txBody>
          <a:bodyPr wrap="square">
            <a:spAutoFit/>
          </a:bodyPr>
          <a:lstStyle/>
          <a:p>
            <a:r>
              <a:rPr lang="en-US" sz="1600" dirty="0">
                <a:latin typeface="Söhne"/>
              </a:rPr>
              <a:t># Below represented in the X-axis is the loan amount requested by borrowers. Each point position along the x-axis is size of loan. </a:t>
            </a:r>
          </a:p>
          <a:p>
            <a:r>
              <a:rPr lang="en-US" sz="1600" dirty="0">
                <a:latin typeface="Söhne"/>
              </a:rPr>
              <a:t># And in Y-axis, represents the interest rate.</a:t>
            </a:r>
          </a:p>
        </p:txBody>
      </p:sp>
      <p:sp>
        <p:nvSpPr>
          <p:cNvPr id="11" name="Rectangle 10"/>
          <p:cNvSpPr/>
          <p:nvPr/>
        </p:nvSpPr>
        <p:spPr>
          <a:xfrm>
            <a:off x="302735" y="3290217"/>
            <a:ext cx="4763477" cy="2554545"/>
          </a:xfrm>
          <a:prstGeom prst="rect">
            <a:avLst/>
          </a:prstGeom>
        </p:spPr>
        <p:txBody>
          <a:bodyPr wrap="square">
            <a:spAutoFit/>
          </a:bodyPr>
          <a:lstStyle/>
          <a:p>
            <a:r>
              <a:rPr lang="en-US" sz="1600" b="1" dirty="0">
                <a:latin typeface="Söhne"/>
              </a:rPr>
              <a:t>Business Implications:-</a:t>
            </a:r>
          </a:p>
          <a:p>
            <a:r>
              <a:rPr lang="en-US" sz="1600" dirty="0"/>
              <a:t>#Risk Assessment </a:t>
            </a:r>
            <a:r>
              <a:rPr lang="en-US" sz="1600" dirty="0">
                <a:sym typeface="Wingdings" panose="05000000000000000000" pitchFamily="2" charset="2"/>
              </a:rPr>
              <a:t> </a:t>
            </a:r>
            <a:r>
              <a:rPr lang="en-US" sz="1600" b="1" dirty="0"/>
              <a:t>High Loan Amounts with Interest Rate </a:t>
            </a:r>
            <a:r>
              <a:rPr lang="en-US" sz="1600" b="1" dirty="0">
                <a:sym typeface="Wingdings" panose="05000000000000000000" pitchFamily="2" charset="2"/>
              </a:rPr>
              <a:t> </a:t>
            </a:r>
            <a:r>
              <a:rPr lang="en-US" sz="1600" dirty="0"/>
              <a:t>Points clustered at high loan amounts and interest rates may indicate borrowers with potential default risk.</a:t>
            </a:r>
          </a:p>
          <a:p>
            <a:br>
              <a:rPr lang="en-US" sz="1600" dirty="0"/>
            </a:br>
            <a:r>
              <a:rPr lang="en-US" sz="1600" dirty="0"/>
              <a:t>The scatter plot – indicates that the highest interest rate is ~25 &amp; till amounts ($35000) </a:t>
            </a:r>
          </a:p>
          <a:p>
            <a:r>
              <a:rPr lang="en-US" sz="1600" dirty="0"/>
              <a:t>If the interest rate is 12.5% and above there is more chance that the loan will default</a:t>
            </a:r>
          </a:p>
        </p:txBody>
      </p:sp>
      <p:pic>
        <p:nvPicPr>
          <p:cNvPr id="4" name="Picture 3">
            <a:extLst>
              <a:ext uri="{FF2B5EF4-FFF2-40B4-BE49-F238E27FC236}">
                <a16:creationId xmlns:a16="http://schemas.microsoft.com/office/drawing/2014/main" id="{74D93C9E-5FFF-49A9-A266-3096BE699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0800" y="2619375"/>
            <a:ext cx="7802343" cy="4059245"/>
          </a:xfrm>
          <a:prstGeom prst="rect">
            <a:avLst/>
          </a:prstGeom>
        </p:spPr>
      </p:pic>
    </p:spTree>
    <p:extLst>
      <p:ext uri="{BB962C8B-B14F-4D97-AF65-F5344CB8AC3E}">
        <p14:creationId xmlns:p14="http://schemas.microsoft.com/office/powerpoint/2010/main" val="3408897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Multivariate Analysis - Insights</a:t>
            </a:r>
          </a:p>
        </p:txBody>
      </p:sp>
    </p:spTree>
    <p:extLst>
      <p:ext uri="{BB962C8B-B14F-4D97-AF65-F5344CB8AC3E}">
        <p14:creationId xmlns:p14="http://schemas.microsoft.com/office/powerpoint/2010/main" val="1854990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0" y="359524"/>
            <a:ext cx="9404723" cy="1400530"/>
          </a:xfrm>
        </p:spPr>
        <p:txBody>
          <a:bodyPr/>
          <a:lstStyle/>
          <a:p>
            <a:r>
              <a:rPr lang="en-US" dirty="0"/>
              <a:t>Problem Statement</a:t>
            </a:r>
            <a:endParaRPr lang="en-IN" dirty="0"/>
          </a:p>
        </p:txBody>
      </p:sp>
      <p:sp>
        <p:nvSpPr>
          <p:cNvPr id="3" name="Content Placeholder 2"/>
          <p:cNvSpPr>
            <a:spLocks noGrp="1"/>
          </p:cNvSpPr>
          <p:nvPr>
            <p:ph idx="1"/>
          </p:nvPr>
        </p:nvSpPr>
        <p:spPr>
          <a:xfrm>
            <a:off x="936695" y="1444268"/>
            <a:ext cx="9905999" cy="903147"/>
          </a:xfrm>
        </p:spPr>
        <p:txBody>
          <a:bodyPr/>
          <a:lstStyle/>
          <a:p>
            <a:pPr marL="0" indent="0">
              <a:buNone/>
            </a:pPr>
            <a:r>
              <a:rPr lang="en-US" dirty="0"/>
              <a:t>Understanding loan default factors using loan data to improve risk assessment and decision-making in lending.</a:t>
            </a:r>
          </a:p>
          <a:p>
            <a:pPr marL="0" indent="0">
              <a:buNone/>
            </a:pPr>
            <a:endParaRPr lang="en-IN" dirty="0"/>
          </a:p>
        </p:txBody>
      </p:sp>
      <p:sp>
        <p:nvSpPr>
          <p:cNvPr id="4" name="Title 1"/>
          <p:cNvSpPr txBox="1">
            <a:spLocks/>
          </p:cNvSpPr>
          <p:nvPr/>
        </p:nvSpPr>
        <p:spPr>
          <a:xfrm>
            <a:off x="646110" y="2343641"/>
            <a:ext cx="9404723" cy="93182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Analysis approach</a:t>
            </a:r>
            <a:endParaRPr lang="en-IN" dirty="0"/>
          </a:p>
        </p:txBody>
      </p:sp>
      <p:sp>
        <p:nvSpPr>
          <p:cNvPr id="5" name="Content Placeholder 2"/>
          <p:cNvSpPr txBox="1">
            <a:spLocks/>
          </p:cNvSpPr>
          <p:nvPr/>
        </p:nvSpPr>
        <p:spPr>
          <a:xfrm>
            <a:off x="1280733" y="3432159"/>
            <a:ext cx="8946541" cy="236895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b="1" dirty="0"/>
              <a:t>Data Understanding and Preprocessing:</a:t>
            </a:r>
            <a:r>
              <a:rPr lang="en-US" dirty="0"/>
              <a:t> Load and clean the loan dataset.</a:t>
            </a:r>
          </a:p>
          <a:p>
            <a:r>
              <a:rPr lang="en-US" b="1" dirty="0"/>
              <a:t>Exploratory Data Analysis (EDA):</a:t>
            </a:r>
            <a:r>
              <a:rPr lang="en-US" dirty="0"/>
              <a:t> Perform univariate, bivariate, and multivariate analyses.</a:t>
            </a:r>
          </a:p>
          <a:p>
            <a:r>
              <a:rPr lang="en-US" b="1" dirty="0"/>
              <a:t>Feature Selection and Engineering:</a:t>
            </a:r>
            <a:r>
              <a:rPr lang="en-US" dirty="0"/>
              <a:t> Identify key variables influencing loan default.</a:t>
            </a:r>
          </a:p>
          <a:p>
            <a:endParaRPr lang="en-IN" dirty="0"/>
          </a:p>
        </p:txBody>
      </p:sp>
    </p:spTree>
    <p:extLst>
      <p:ext uri="{BB962C8B-B14F-4D97-AF65-F5344CB8AC3E}">
        <p14:creationId xmlns:p14="http://schemas.microsoft.com/office/powerpoint/2010/main" val="1325074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the loan dataset</a:t>
            </a:r>
            <a:endParaRPr lang="en-IN" dirty="0"/>
          </a:p>
        </p:txBody>
      </p:sp>
      <p:sp>
        <p:nvSpPr>
          <p:cNvPr id="3" name="Content Placeholder 2"/>
          <p:cNvSpPr>
            <a:spLocks noGrp="1"/>
          </p:cNvSpPr>
          <p:nvPr>
            <p:ph idx="1"/>
          </p:nvPr>
        </p:nvSpPr>
        <p:spPr>
          <a:xfrm>
            <a:off x="898595" y="1520656"/>
            <a:ext cx="10865775" cy="2887572"/>
          </a:xfrm>
        </p:spPr>
        <p:txBody>
          <a:bodyPr>
            <a:normAutofit/>
          </a:bodyPr>
          <a:lstStyle/>
          <a:p>
            <a:r>
              <a:rPr lang="en-US" dirty="0"/>
              <a:t>Import the necessary libraries, ‘pandas’ for data handling and load the loan dataset into a data frame</a:t>
            </a:r>
          </a:p>
          <a:p>
            <a:pPr marL="0" indent="0">
              <a:buNone/>
            </a:pPr>
            <a:r>
              <a:rPr lang="en-US" dirty="0"/>
              <a:t>	Loading Dataset (read_csv): </a:t>
            </a:r>
          </a:p>
          <a:p>
            <a:pPr marL="0" indent="0">
              <a:buNone/>
            </a:pPr>
            <a:r>
              <a:rPr lang="en-US" dirty="0"/>
              <a:t>	Use </a:t>
            </a:r>
            <a:r>
              <a:rPr lang="en-US" b="1" dirty="0"/>
              <a:t>pd.read_csv()</a:t>
            </a:r>
            <a:r>
              <a:rPr lang="en-US" dirty="0"/>
              <a:t> to load a loan dataset from a CSV file into a DataFrame.</a:t>
            </a:r>
          </a:p>
          <a:p>
            <a:pPr marL="0" indent="0">
              <a:buNone/>
            </a:pPr>
            <a:r>
              <a:rPr lang="en-US" dirty="0"/>
              <a:t> </a:t>
            </a:r>
          </a:p>
          <a:p>
            <a:pPr marL="0" indent="0">
              <a:buNone/>
            </a:pPr>
            <a:r>
              <a:rPr lang="en-US" b="1" dirty="0"/>
              <a:t>Results</a:t>
            </a:r>
            <a:r>
              <a:rPr lang="en-US" dirty="0"/>
              <a:t> </a:t>
            </a:r>
            <a:r>
              <a:rPr lang="en-US" dirty="0">
                <a:sym typeface="Wingdings" panose="05000000000000000000" pitchFamily="2" charset="2"/>
              </a:rPr>
              <a:t> </a:t>
            </a:r>
            <a:r>
              <a:rPr lang="en-US" b="1" dirty="0">
                <a:sym typeface="Wingdings" panose="05000000000000000000" pitchFamily="2" charset="2"/>
              </a:rPr>
              <a:t>Total 111 columns (snapshot below and more details refer python file)</a:t>
            </a:r>
            <a:endParaRPr lang="en-US" b="1" dirty="0"/>
          </a:p>
          <a:p>
            <a:pPr marL="0" indent="0">
              <a:buNone/>
            </a:pPr>
            <a:r>
              <a:rPr lang="en-US" dirty="0"/>
              <a:t> # Display the first few rows of the dataset to understand its structure</a:t>
            </a:r>
          </a:p>
          <a:p>
            <a:pPr marL="0" indent="0">
              <a:buNone/>
            </a:pPr>
            <a:endParaRPr lang="en-US" dirty="0"/>
          </a:p>
        </p:txBody>
      </p:sp>
      <p:pic>
        <p:nvPicPr>
          <p:cNvPr id="4" name="Picture 3"/>
          <p:cNvPicPr>
            <a:picLocks noChangeAspect="1"/>
          </p:cNvPicPr>
          <p:nvPr/>
        </p:nvPicPr>
        <p:blipFill>
          <a:blip r:embed="rId2"/>
          <a:stretch>
            <a:fillRect/>
          </a:stretch>
        </p:blipFill>
        <p:spPr>
          <a:xfrm>
            <a:off x="1362399" y="4408228"/>
            <a:ext cx="9079250" cy="1965276"/>
          </a:xfrm>
          <a:prstGeom prst="rect">
            <a:avLst/>
          </a:prstGeom>
        </p:spPr>
      </p:pic>
    </p:spTree>
    <p:extLst>
      <p:ext uri="{BB962C8B-B14F-4D97-AF65-F5344CB8AC3E}">
        <p14:creationId xmlns:p14="http://schemas.microsoft.com/office/powerpoint/2010/main" val="423561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understanding</a:t>
            </a:r>
            <a:endParaRPr lang="en-IN" dirty="0"/>
          </a:p>
        </p:txBody>
      </p:sp>
      <p:sp>
        <p:nvSpPr>
          <p:cNvPr id="3" name="Content Placeholder 2"/>
          <p:cNvSpPr>
            <a:spLocks noGrp="1"/>
          </p:cNvSpPr>
          <p:nvPr>
            <p:ph idx="1"/>
          </p:nvPr>
        </p:nvSpPr>
        <p:spPr>
          <a:xfrm>
            <a:off x="1007777" y="1452417"/>
            <a:ext cx="10483637" cy="2860276"/>
          </a:xfrm>
        </p:spPr>
        <p:txBody>
          <a:bodyPr>
            <a:normAutofit/>
          </a:bodyPr>
          <a:lstStyle/>
          <a:p>
            <a:r>
              <a:rPr lang="en-US" dirty="0"/>
              <a:t>Explore the dataset to understand its columns, data types and missing values</a:t>
            </a:r>
          </a:p>
          <a:p>
            <a:pPr marL="0" indent="0">
              <a:buNone/>
            </a:pPr>
            <a:r>
              <a:rPr lang="en-US" dirty="0"/>
              <a:t>Data Understanding (info, describe, isnull):</a:t>
            </a:r>
          </a:p>
          <a:p>
            <a:pPr marL="0" indent="0">
              <a:buNone/>
            </a:pPr>
            <a:endParaRPr lang="en-US" dirty="0"/>
          </a:p>
          <a:p>
            <a:pPr marL="0" indent="0">
              <a:buNone/>
            </a:pPr>
            <a:r>
              <a:rPr lang="en-US" dirty="0"/>
              <a:t># </a:t>
            </a:r>
            <a:r>
              <a:rPr lang="en-US" b="1" dirty="0"/>
              <a:t>info</a:t>
            </a:r>
            <a:r>
              <a:rPr lang="en-US" dirty="0"/>
              <a:t>(): Displays information about columns, non-null counts, and data types.</a:t>
            </a:r>
          </a:p>
          <a:p>
            <a:pPr marL="0" indent="0">
              <a:buNone/>
            </a:pPr>
            <a:r>
              <a:rPr lang="en-US" dirty="0"/>
              <a:t># </a:t>
            </a:r>
            <a:r>
              <a:rPr lang="en-US" b="1" dirty="0"/>
              <a:t>describe</a:t>
            </a:r>
            <a:r>
              <a:rPr lang="en-US" dirty="0"/>
              <a:t>(): Provides summary statistics (mean, min, max) for numerical columns.</a:t>
            </a:r>
          </a:p>
          <a:p>
            <a:pPr marL="0" indent="0">
              <a:buNone/>
            </a:pPr>
            <a:r>
              <a:rPr lang="en-US" dirty="0"/>
              <a:t># </a:t>
            </a:r>
            <a:r>
              <a:rPr lang="en-US" b="1" dirty="0"/>
              <a:t>isnull</a:t>
            </a:r>
            <a:r>
              <a:rPr lang="en-US" dirty="0"/>
              <a:t>().</a:t>
            </a:r>
            <a:r>
              <a:rPr lang="en-US" b="1" dirty="0"/>
              <a:t>sum</a:t>
            </a:r>
            <a:r>
              <a:rPr lang="en-US" dirty="0"/>
              <a:t>(): Counts missing values in each column.</a:t>
            </a:r>
          </a:p>
          <a:p>
            <a:pPr marL="0" indent="0">
              <a:buNone/>
            </a:pPr>
            <a:endParaRPr lang="en-IN" dirty="0"/>
          </a:p>
        </p:txBody>
      </p:sp>
    </p:spTree>
    <p:extLst>
      <p:ext uri="{BB962C8B-B14F-4D97-AF65-F5344CB8AC3E}">
        <p14:creationId xmlns:p14="http://schemas.microsoft.com/office/powerpoint/2010/main" val="993749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0" y="452718"/>
            <a:ext cx="8347765" cy="830172"/>
          </a:xfrm>
        </p:spPr>
        <p:txBody>
          <a:bodyPr/>
          <a:lstStyle/>
          <a:p>
            <a:r>
              <a:rPr lang="en-US" dirty="0"/>
              <a:t>Data understanding – Insights</a:t>
            </a:r>
            <a:endParaRPr lang="en-IN" b="1" dirty="0"/>
          </a:p>
        </p:txBody>
      </p:sp>
      <p:pic>
        <p:nvPicPr>
          <p:cNvPr id="10" name="Picture 9"/>
          <p:cNvPicPr>
            <a:picLocks noChangeAspect="1"/>
          </p:cNvPicPr>
          <p:nvPr/>
        </p:nvPicPr>
        <p:blipFill>
          <a:blip r:embed="rId2"/>
          <a:stretch>
            <a:fillRect/>
          </a:stretch>
        </p:blipFill>
        <p:spPr>
          <a:xfrm>
            <a:off x="988179" y="1813304"/>
            <a:ext cx="2612527" cy="981075"/>
          </a:xfrm>
          <a:prstGeom prst="rect">
            <a:avLst/>
          </a:prstGeom>
        </p:spPr>
      </p:pic>
      <p:sp>
        <p:nvSpPr>
          <p:cNvPr id="11" name="Rectangle 10"/>
          <p:cNvSpPr/>
          <p:nvPr/>
        </p:nvSpPr>
        <p:spPr>
          <a:xfrm>
            <a:off x="423079" y="2685410"/>
            <a:ext cx="10863619" cy="3693319"/>
          </a:xfrm>
          <a:prstGeom prst="rect">
            <a:avLst/>
          </a:prstGeom>
        </p:spPr>
        <p:txBody>
          <a:bodyPr wrap="square">
            <a:spAutoFit/>
          </a:bodyPr>
          <a:lstStyle/>
          <a:p>
            <a:pPr>
              <a:buFont typeface="+mj-lt"/>
              <a:buAutoNum type="arabicPeriod"/>
            </a:pPr>
            <a:endParaRPr lang="en-US" dirty="0">
              <a:latin typeface="Söhne"/>
            </a:endParaRPr>
          </a:p>
          <a:p>
            <a:pPr lvl="1"/>
            <a:r>
              <a:rPr lang="en-US" b="1" dirty="0">
                <a:latin typeface="Söhne"/>
              </a:rPr>
              <a:t>Business Implication</a:t>
            </a:r>
            <a:r>
              <a:rPr lang="en-US" dirty="0">
                <a:latin typeface="Söhne"/>
              </a:rPr>
              <a:t>: A high percentage of fully paid(82%) loans indicates that a majority of borrowers have successfully met their repayment obligations. This can be a positive indicator of borrower creditworthiness and loan performance within the portfolio.</a:t>
            </a:r>
          </a:p>
          <a:p>
            <a:pPr lvl="1"/>
            <a:endParaRPr lang="en-US" dirty="0">
              <a:latin typeface="Söhne"/>
            </a:endParaRPr>
          </a:p>
          <a:p>
            <a:pPr lvl="1"/>
            <a:r>
              <a:rPr lang="en-US" b="1" dirty="0"/>
              <a:t>Portfolio Performance</a:t>
            </a:r>
            <a:r>
              <a:rPr lang="en-US" dirty="0"/>
              <a:t>:</a:t>
            </a:r>
          </a:p>
          <a:p>
            <a:pPr lvl="1"/>
            <a:r>
              <a:rPr lang="en-US" dirty="0">
                <a:latin typeface="Söhne"/>
              </a:rPr>
              <a:t>Monitoring and managing the charged off(14%) loans is crucial for optimizing portfolio performance and minimizing financial losses.</a:t>
            </a:r>
          </a:p>
          <a:p>
            <a:pPr lvl="1"/>
            <a:endParaRPr lang="en-US" dirty="0">
              <a:latin typeface="Söhne"/>
            </a:endParaRPr>
          </a:p>
          <a:p>
            <a:pPr lvl="1"/>
            <a:r>
              <a:rPr lang="en-IN" b="1" dirty="0"/>
              <a:t>Lending Strategy:</a:t>
            </a:r>
          </a:p>
          <a:p>
            <a:pPr lvl="1"/>
            <a:r>
              <a:rPr lang="en-US" dirty="0"/>
              <a:t>Lenders may adjust their lending strategies based on the observed default rates to mitigate risk and improve overall portfolio performance</a:t>
            </a:r>
            <a:endParaRPr lang="en-IN" dirty="0"/>
          </a:p>
          <a:p>
            <a:pPr lvl="1"/>
            <a:endParaRPr lang="en-IN" dirty="0"/>
          </a:p>
        </p:txBody>
      </p:sp>
      <p:sp>
        <p:nvSpPr>
          <p:cNvPr id="14" name="Rectangle 13"/>
          <p:cNvSpPr/>
          <p:nvPr/>
        </p:nvSpPr>
        <p:spPr>
          <a:xfrm>
            <a:off x="810365" y="1363431"/>
            <a:ext cx="11254256" cy="369332"/>
          </a:xfrm>
          <a:prstGeom prst="rect">
            <a:avLst/>
          </a:prstGeom>
        </p:spPr>
        <p:txBody>
          <a:bodyPr wrap="square">
            <a:spAutoFit/>
          </a:bodyPr>
          <a:lstStyle/>
          <a:p>
            <a:r>
              <a:rPr lang="en-US" dirty="0">
                <a:latin typeface="Söhne"/>
              </a:rPr>
              <a:t>The </a:t>
            </a:r>
            <a:r>
              <a:rPr lang="en-US" b="1" dirty="0">
                <a:latin typeface="Söhne"/>
              </a:rPr>
              <a:t>loan default</a:t>
            </a:r>
            <a:r>
              <a:rPr lang="en-US" dirty="0">
                <a:latin typeface="Söhne"/>
              </a:rPr>
              <a:t> statistics provided indicate the distribution of loan statuses within the dataset</a:t>
            </a:r>
            <a:endParaRPr lang="en-IN" dirty="0"/>
          </a:p>
        </p:txBody>
      </p:sp>
    </p:spTree>
    <p:extLst>
      <p:ext uri="{BB962C8B-B14F-4D97-AF65-F5344CB8AC3E}">
        <p14:creationId xmlns:p14="http://schemas.microsoft.com/office/powerpoint/2010/main" val="982111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0" y="452718"/>
            <a:ext cx="8347765" cy="830172"/>
          </a:xfrm>
        </p:spPr>
        <p:txBody>
          <a:bodyPr/>
          <a:lstStyle/>
          <a:p>
            <a:r>
              <a:rPr lang="en-US" dirty="0"/>
              <a:t>Data understanding – Insights</a:t>
            </a:r>
            <a:endParaRPr lang="en-IN" b="1" dirty="0"/>
          </a:p>
        </p:txBody>
      </p:sp>
      <p:sp>
        <p:nvSpPr>
          <p:cNvPr id="15" name="Rectangle 14"/>
          <p:cNvSpPr/>
          <p:nvPr/>
        </p:nvSpPr>
        <p:spPr>
          <a:xfrm>
            <a:off x="762056" y="1313189"/>
            <a:ext cx="10415459" cy="646331"/>
          </a:xfrm>
          <a:prstGeom prst="rect">
            <a:avLst/>
          </a:prstGeom>
        </p:spPr>
        <p:txBody>
          <a:bodyPr wrap="square">
            <a:spAutoFit/>
          </a:bodyPr>
          <a:lstStyle/>
          <a:p>
            <a:r>
              <a:rPr lang="en-US" dirty="0">
                <a:latin typeface="Söhne"/>
              </a:rPr>
              <a:t>The Debt-to-Income (</a:t>
            </a:r>
            <a:r>
              <a:rPr lang="en-US" b="1" dirty="0">
                <a:latin typeface="Söhne"/>
              </a:rPr>
              <a:t>DTI</a:t>
            </a:r>
            <a:r>
              <a:rPr lang="en-US" dirty="0">
                <a:latin typeface="Söhne"/>
              </a:rPr>
              <a:t>) Ratio statistics provided offer insights into the financial health and risk assessment of borrowers within the dataset. </a:t>
            </a:r>
            <a:endParaRPr lang="en-IN" dirty="0"/>
          </a:p>
        </p:txBody>
      </p:sp>
      <p:pic>
        <p:nvPicPr>
          <p:cNvPr id="16" name="Picture 15"/>
          <p:cNvPicPr>
            <a:picLocks noChangeAspect="1"/>
          </p:cNvPicPr>
          <p:nvPr/>
        </p:nvPicPr>
        <p:blipFill>
          <a:blip r:embed="rId2"/>
          <a:stretch>
            <a:fillRect/>
          </a:stretch>
        </p:blipFill>
        <p:spPr>
          <a:xfrm>
            <a:off x="5503583" y="1734500"/>
            <a:ext cx="2428875" cy="1485900"/>
          </a:xfrm>
          <a:prstGeom prst="rect">
            <a:avLst/>
          </a:prstGeom>
        </p:spPr>
      </p:pic>
      <p:sp>
        <p:nvSpPr>
          <p:cNvPr id="18" name="Rectangle 17"/>
          <p:cNvSpPr/>
          <p:nvPr/>
        </p:nvSpPr>
        <p:spPr>
          <a:xfrm>
            <a:off x="436121" y="2669318"/>
            <a:ext cx="10741394" cy="4524315"/>
          </a:xfrm>
          <a:prstGeom prst="rect">
            <a:avLst/>
          </a:prstGeom>
        </p:spPr>
        <p:txBody>
          <a:bodyPr wrap="square">
            <a:spAutoFit/>
          </a:bodyPr>
          <a:lstStyle/>
          <a:p>
            <a:pPr>
              <a:buFont typeface="+mj-lt"/>
              <a:buAutoNum type="arabicPeriod"/>
            </a:pPr>
            <a:endParaRPr lang="en-US" dirty="0">
              <a:latin typeface="Söhne"/>
            </a:endParaRPr>
          </a:p>
          <a:p>
            <a:pPr lvl="1"/>
            <a:r>
              <a:rPr lang="en-US" b="1" dirty="0">
                <a:latin typeface="Söhne"/>
              </a:rPr>
              <a:t>Business Implication</a:t>
            </a:r>
            <a:r>
              <a:rPr lang="en-US" dirty="0">
                <a:latin typeface="Söhne"/>
              </a:rPr>
              <a:t>: </a:t>
            </a:r>
          </a:p>
          <a:p>
            <a:pPr marL="800100" lvl="1" indent="-342900">
              <a:buAutoNum type="arabicPeriod"/>
            </a:pPr>
            <a:r>
              <a:rPr lang="en-US" dirty="0">
                <a:latin typeface="Söhne"/>
              </a:rPr>
              <a:t>Lower mean (13%) indicates – on average borrowers are managing their debt obligations within a reasonable portion of their income</a:t>
            </a:r>
          </a:p>
          <a:p>
            <a:pPr marL="800100" lvl="1" indent="-342900">
              <a:buAutoNum type="arabicPeriod"/>
            </a:pPr>
            <a:r>
              <a:rPr lang="en-US" dirty="0">
                <a:latin typeface="Söhne"/>
              </a:rPr>
              <a:t>Borrowers in 75</a:t>
            </a:r>
            <a:r>
              <a:rPr lang="en-US" baseline="30000" dirty="0">
                <a:latin typeface="Söhne"/>
              </a:rPr>
              <a:t>th</a:t>
            </a:r>
            <a:r>
              <a:rPr lang="en-US" dirty="0">
                <a:latin typeface="Söhne"/>
              </a:rPr>
              <a:t> percentile may have a higher risk of financial strain compared to those in 25</a:t>
            </a:r>
            <a:r>
              <a:rPr lang="en-US" baseline="30000" dirty="0">
                <a:latin typeface="Söhne"/>
              </a:rPr>
              <a:t>th</a:t>
            </a:r>
            <a:r>
              <a:rPr lang="en-US" dirty="0">
                <a:latin typeface="Söhne"/>
              </a:rPr>
              <a:t> percentile </a:t>
            </a:r>
          </a:p>
          <a:p>
            <a:pPr lvl="1"/>
            <a:endParaRPr lang="en-US" dirty="0">
              <a:latin typeface="Söhne"/>
            </a:endParaRPr>
          </a:p>
          <a:p>
            <a:pPr lvl="1"/>
            <a:r>
              <a:rPr lang="en-US" b="1" dirty="0"/>
              <a:t>Portfolio Performance</a:t>
            </a:r>
            <a:r>
              <a:rPr lang="en-US" dirty="0"/>
              <a:t>:</a:t>
            </a:r>
          </a:p>
          <a:p>
            <a:pPr lvl="1"/>
            <a:r>
              <a:rPr lang="en-US" dirty="0"/>
              <a:t>Higher mean and maximum DTI ratios may indicate increased risk of default among borrowers with elevated debt levels relative to their income</a:t>
            </a:r>
          </a:p>
          <a:p>
            <a:pPr lvl="1"/>
            <a:endParaRPr lang="en-US" dirty="0">
              <a:latin typeface="Söhne"/>
            </a:endParaRPr>
          </a:p>
          <a:p>
            <a:pPr lvl="1"/>
            <a:r>
              <a:rPr lang="en-US" b="1" dirty="0"/>
              <a:t>Lending Strategy</a:t>
            </a:r>
            <a:r>
              <a:rPr lang="en-US" dirty="0"/>
              <a:t>:</a:t>
            </a:r>
          </a:p>
          <a:p>
            <a:pPr lvl="1"/>
            <a:r>
              <a:rPr lang="en-US" dirty="0"/>
              <a:t>Identifying borrowers with excessively high DTI ratios can help lenders proactively address potential default risks and implement appropriate risk mitigation measures</a:t>
            </a:r>
          </a:p>
          <a:p>
            <a:pPr lvl="1"/>
            <a:endParaRPr lang="en-US" dirty="0"/>
          </a:p>
          <a:p>
            <a:pPr lvl="1"/>
            <a:endParaRPr lang="en-IN" dirty="0"/>
          </a:p>
        </p:txBody>
      </p:sp>
    </p:spTree>
    <p:extLst>
      <p:ext uri="{BB962C8B-B14F-4D97-AF65-F5344CB8AC3E}">
        <p14:creationId xmlns:p14="http://schemas.microsoft.com/office/powerpoint/2010/main" val="2692511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 (EDA)</a:t>
            </a:r>
            <a:endParaRPr lang="en-IN" dirty="0"/>
          </a:p>
        </p:txBody>
      </p:sp>
      <p:sp>
        <p:nvSpPr>
          <p:cNvPr id="3" name="Content Placeholder 2"/>
          <p:cNvSpPr>
            <a:spLocks noGrp="1"/>
          </p:cNvSpPr>
          <p:nvPr>
            <p:ph idx="1"/>
          </p:nvPr>
        </p:nvSpPr>
        <p:spPr>
          <a:xfrm>
            <a:off x="822083" y="1180560"/>
            <a:ext cx="10865774" cy="1345375"/>
          </a:xfrm>
        </p:spPr>
        <p:txBody>
          <a:bodyPr/>
          <a:lstStyle/>
          <a:p>
            <a:pPr marL="0" indent="0">
              <a:buNone/>
            </a:pPr>
            <a:r>
              <a:rPr lang="en-IN" dirty="0"/>
              <a:t>Performing Exploratory Data Analysis (EDA) involves examining and visualizing data to understand relationships, distributions, and patterns within a dataset. Here one can conduct univariate, bivariate, and multivariate analyses using Python with pandas, matplotlib, and seaborn libraries</a:t>
            </a:r>
          </a:p>
        </p:txBody>
      </p:sp>
      <p:sp>
        <p:nvSpPr>
          <p:cNvPr id="4" name="Title 1"/>
          <p:cNvSpPr txBox="1">
            <a:spLocks/>
          </p:cNvSpPr>
          <p:nvPr/>
        </p:nvSpPr>
        <p:spPr>
          <a:xfrm>
            <a:off x="1092881" y="2702821"/>
            <a:ext cx="3209380" cy="3984582"/>
          </a:xfrm>
          <a:prstGeom prst="rect">
            <a:avLst/>
          </a:prstGeom>
          <a:solidFill>
            <a:schemeClr val="bg2">
              <a:lumMod val="20000"/>
              <a:lumOff val="80000"/>
            </a:schemeClr>
          </a:solidFill>
          <a:ln>
            <a:solidFill>
              <a:srgbClr val="B01513"/>
            </a:solidFill>
          </a:ln>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solidFill>
                  <a:schemeClr val="bg1"/>
                </a:solidFill>
              </a:rPr>
              <a:t>Univariate Analysis</a:t>
            </a:r>
          </a:p>
          <a:p>
            <a:r>
              <a:rPr lang="en-US" sz="1800" dirty="0">
                <a:solidFill>
                  <a:schemeClr val="bg1"/>
                </a:solidFill>
              </a:rPr>
              <a:t>Univariate analysis focuses on exploring individual variables to understand their distribution and characteristics</a:t>
            </a:r>
          </a:p>
          <a:p>
            <a:endParaRPr lang="en-US" sz="1800" b="1" dirty="0">
              <a:solidFill>
                <a:schemeClr val="bg1"/>
              </a:solidFill>
            </a:endParaRPr>
          </a:p>
          <a:p>
            <a:r>
              <a:rPr lang="en-US" sz="1800" b="1" dirty="0">
                <a:solidFill>
                  <a:schemeClr val="bg1"/>
                </a:solidFill>
              </a:rPr>
              <a:t>Univariate Analysis (histplot, countplot): </a:t>
            </a:r>
            <a:r>
              <a:rPr lang="en-US" sz="1800" dirty="0">
                <a:solidFill>
                  <a:schemeClr val="bg1"/>
                </a:solidFill>
              </a:rPr>
              <a:t>Visualizes the distribution of individual variables using histograms for numerical variables and bar charts for categorical variables.</a:t>
            </a:r>
            <a:endParaRPr lang="en-IN" sz="1800" dirty="0">
              <a:solidFill>
                <a:schemeClr val="bg1"/>
              </a:solidFill>
            </a:endParaRPr>
          </a:p>
        </p:txBody>
      </p:sp>
      <p:sp>
        <p:nvSpPr>
          <p:cNvPr id="5" name="Title 1"/>
          <p:cNvSpPr txBox="1">
            <a:spLocks/>
          </p:cNvSpPr>
          <p:nvPr/>
        </p:nvSpPr>
        <p:spPr>
          <a:xfrm>
            <a:off x="4650280" y="2702820"/>
            <a:ext cx="3209380" cy="3984583"/>
          </a:xfrm>
          <a:prstGeom prst="rect">
            <a:avLst/>
          </a:prstGeom>
          <a:solidFill>
            <a:schemeClr val="bg2">
              <a:lumMod val="20000"/>
              <a:lumOff val="80000"/>
            </a:schemeClr>
          </a:solidFill>
          <a:ln>
            <a:solidFill>
              <a:srgbClr val="B01513"/>
            </a:solidFill>
          </a:ln>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solidFill>
                  <a:schemeClr val="bg1"/>
                </a:solidFill>
              </a:rPr>
              <a:t>Bivariate Analysis</a:t>
            </a:r>
          </a:p>
          <a:p>
            <a:r>
              <a:rPr lang="en-US" sz="1800" dirty="0">
                <a:solidFill>
                  <a:schemeClr val="bg1"/>
                </a:solidFill>
              </a:rPr>
              <a:t>Bivariate analysis explores relationships between pairs of variables to identify correlations or patterns.</a:t>
            </a:r>
          </a:p>
          <a:p>
            <a:endParaRPr lang="en-US" sz="1800" b="1" dirty="0">
              <a:solidFill>
                <a:schemeClr val="bg1"/>
              </a:solidFill>
            </a:endParaRPr>
          </a:p>
          <a:p>
            <a:r>
              <a:rPr lang="en-US" sz="1800" b="1" dirty="0">
                <a:solidFill>
                  <a:schemeClr val="bg1"/>
                </a:solidFill>
              </a:rPr>
              <a:t>Bivariate Analysis (scatterplot, boxplot): </a:t>
            </a:r>
            <a:r>
              <a:rPr lang="en-US" sz="1800" dirty="0">
                <a:solidFill>
                  <a:schemeClr val="bg1"/>
                </a:solidFill>
              </a:rPr>
              <a:t>Examines relationships between pairs of variables using scatter plots to show correlation and box plots to compare distributions across categories.</a:t>
            </a:r>
            <a:endParaRPr lang="en-IN" sz="1800" b="1" dirty="0">
              <a:solidFill>
                <a:schemeClr val="bg1"/>
              </a:solidFill>
            </a:endParaRPr>
          </a:p>
        </p:txBody>
      </p:sp>
      <p:sp>
        <p:nvSpPr>
          <p:cNvPr id="6" name="Title 1"/>
          <p:cNvSpPr txBox="1">
            <a:spLocks/>
          </p:cNvSpPr>
          <p:nvPr/>
        </p:nvSpPr>
        <p:spPr>
          <a:xfrm>
            <a:off x="8207679" y="2702819"/>
            <a:ext cx="3209380" cy="3984584"/>
          </a:xfrm>
          <a:prstGeom prst="rect">
            <a:avLst/>
          </a:prstGeom>
          <a:solidFill>
            <a:schemeClr val="bg2">
              <a:lumMod val="20000"/>
              <a:lumOff val="80000"/>
            </a:schemeClr>
          </a:solidFill>
          <a:ln>
            <a:solidFill>
              <a:srgbClr val="B01513"/>
            </a:solidFill>
          </a:ln>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solidFill>
                  <a:schemeClr val="bg1"/>
                </a:solidFill>
              </a:rPr>
              <a:t>Multivariate Analysis</a:t>
            </a:r>
          </a:p>
          <a:p>
            <a:r>
              <a:rPr lang="en-US" sz="1800" dirty="0">
                <a:solidFill>
                  <a:schemeClr val="bg1"/>
                </a:solidFill>
              </a:rPr>
              <a:t>Multivariate analysis examines relationships among multiple variables simultaneously.</a:t>
            </a:r>
          </a:p>
          <a:p>
            <a:endParaRPr lang="en-US" sz="1800" b="1" dirty="0">
              <a:solidFill>
                <a:schemeClr val="bg1"/>
              </a:solidFill>
            </a:endParaRPr>
          </a:p>
          <a:p>
            <a:endParaRPr lang="en-US" sz="1800" b="1" dirty="0">
              <a:solidFill>
                <a:schemeClr val="bg1"/>
              </a:solidFill>
            </a:endParaRPr>
          </a:p>
          <a:p>
            <a:r>
              <a:rPr lang="en-US" sz="1800" b="1" dirty="0">
                <a:solidFill>
                  <a:schemeClr val="bg1"/>
                </a:solidFill>
              </a:rPr>
              <a:t>Multivariate Analysis (heatmap):</a:t>
            </a:r>
            <a:r>
              <a:rPr lang="en-US" sz="1800" dirty="0">
                <a:solidFill>
                  <a:schemeClr val="bg1"/>
                </a:solidFill>
              </a:rPr>
              <a:t> Displays correlations among multiple variables using a heatmap of the correlation matrix.</a:t>
            </a:r>
            <a:br>
              <a:rPr lang="en-US" sz="1800" dirty="0">
                <a:solidFill>
                  <a:schemeClr val="bg1"/>
                </a:solidFill>
              </a:rPr>
            </a:br>
            <a:endParaRPr lang="en-IN" sz="1800" dirty="0">
              <a:solidFill>
                <a:schemeClr val="bg1"/>
              </a:solidFill>
            </a:endParaRPr>
          </a:p>
        </p:txBody>
      </p:sp>
    </p:spTree>
    <p:extLst>
      <p:ext uri="{BB962C8B-B14F-4D97-AF65-F5344CB8AC3E}">
        <p14:creationId xmlns:p14="http://schemas.microsoft.com/office/powerpoint/2010/main" val="2814063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144" y="199102"/>
            <a:ext cx="9404723" cy="838128"/>
          </a:xfrm>
        </p:spPr>
        <p:txBody>
          <a:bodyPr/>
          <a:lstStyle/>
          <a:p>
            <a:r>
              <a:rPr lang="en-IN" dirty="0"/>
              <a:t>Univariate Analysis – Insights(#1)</a:t>
            </a:r>
          </a:p>
        </p:txBody>
      </p:sp>
      <p:sp>
        <p:nvSpPr>
          <p:cNvPr id="6" name="Content Placeholder 2"/>
          <p:cNvSpPr>
            <a:spLocks noGrp="1"/>
          </p:cNvSpPr>
          <p:nvPr>
            <p:ph idx="1"/>
          </p:nvPr>
        </p:nvSpPr>
        <p:spPr>
          <a:xfrm>
            <a:off x="407276" y="908301"/>
            <a:ext cx="5034573" cy="700264"/>
          </a:xfrm>
        </p:spPr>
        <p:txBody>
          <a:bodyPr>
            <a:normAutofit/>
          </a:bodyPr>
          <a:lstStyle/>
          <a:p>
            <a:pPr marL="0" indent="0">
              <a:buNone/>
            </a:pPr>
            <a:r>
              <a:rPr lang="en-IN" b="1" dirty="0"/>
              <a:t>Distribution of Loan Amount (Histogram)</a:t>
            </a:r>
          </a:p>
        </p:txBody>
      </p:sp>
      <p:sp>
        <p:nvSpPr>
          <p:cNvPr id="10" name="Rectangle 9"/>
          <p:cNvSpPr/>
          <p:nvPr/>
        </p:nvSpPr>
        <p:spPr>
          <a:xfrm>
            <a:off x="556995" y="1285727"/>
            <a:ext cx="9747065" cy="1077218"/>
          </a:xfrm>
          <a:prstGeom prst="rect">
            <a:avLst/>
          </a:prstGeom>
        </p:spPr>
        <p:txBody>
          <a:bodyPr wrap="square">
            <a:spAutoFit/>
          </a:bodyPr>
          <a:lstStyle/>
          <a:p>
            <a:r>
              <a:rPr lang="en-US" sz="1600" dirty="0">
                <a:latin typeface="Söhne"/>
              </a:rPr>
              <a:t># Below represents how the loan amounts are distributed across different ranges</a:t>
            </a:r>
          </a:p>
          <a:p>
            <a:r>
              <a:rPr lang="en-US" sz="1600" dirty="0">
                <a:latin typeface="Söhne"/>
              </a:rPr>
              <a:t># Most common amount range ($5000)</a:t>
            </a:r>
          </a:p>
          <a:p>
            <a:r>
              <a:rPr lang="en-US" sz="1600" dirty="0">
                <a:latin typeface="Söhne"/>
              </a:rPr>
              <a:t># Spread/Diversity of Loan Amounts – between $5000 &amp; $25000</a:t>
            </a:r>
          </a:p>
          <a:p>
            <a:r>
              <a:rPr lang="en-US" sz="1600" dirty="0">
                <a:latin typeface="Söhne"/>
              </a:rPr>
              <a:t># Below distribution is left skewed indicates common loan amount preferences ($5000) </a:t>
            </a:r>
            <a:endParaRPr lang="en-IN" sz="1600" dirty="0"/>
          </a:p>
        </p:txBody>
      </p:sp>
      <p:sp>
        <p:nvSpPr>
          <p:cNvPr id="11" name="Rectangle 10"/>
          <p:cNvSpPr/>
          <p:nvPr/>
        </p:nvSpPr>
        <p:spPr>
          <a:xfrm>
            <a:off x="556995" y="2802588"/>
            <a:ext cx="4735133" cy="3785652"/>
          </a:xfrm>
          <a:prstGeom prst="rect">
            <a:avLst/>
          </a:prstGeom>
        </p:spPr>
        <p:txBody>
          <a:bodyPr wrap="square">
            <a:spAutoFit/>
          </a:bodyPr>
          <a:lstStyle/>
          <a:p>
            <a:r>
              <a:rPr lang="en-US" sz="1600" b="1" dirty="0">
                <a:latin typeface="Söhne"/>
              </a:rPr>
              <a:t>Business Implications:-</a:t>
            </a:r>
          </a:p>
          <a:p>
            <a:r>
              <a:rPr lang="en-US" sz="1600" dirty="0"/>
              <a:t># Understanding Borrower preferences </a:t>
            </a:r>
            <a:r>
              <a:rPr lang="en-US" sz="1600" dirty="0">
                <a:sym typeface="Wingdings" panose="05000000000000000000" pitchFamily="2" charset="2"/>
              </a:rPr>
              <a:t> Distribution of loan amount revealing popular loan sizes preferred by borrowers, which can influence product offerings &amp; Marketing strategies </a:t>
            </a:r>
            <a:endParaRPr lang="en-US" sz="1600" dirty="0"/>
          </a:p>
          <a:p>
            <a:r>
              <a:rPr lang="en-US" sz="1600" dirty="0"/>
              <a:t># Risk Assessment </a:t>
            </a:r>
            <a:r>
              <a:rPr lang="en-US" sz="1600" dirty="0">
                <a:sym typeface="Wingdings" panose="05000000000000000000" pitchFamily="2" charset="2"/>
              </a:rPr>
              <a:t> Higher concentration in certain range indicate potential credit risk / market demand.</a:t>
            </a:r>
            <a:endParaRPr lang="en-US" sz="1600" dirty="0"/>
          </a:p>
          <a:p>
            <a:r>
              <a:rPr lang="en-US" sz="1600" dirty="0"/>
              <a:t># Product Strategy </a:t>
            </a:r>
            <a:r>
              <a:rPr lang="en-US" sz="1600" dirty="0">
                <a:sym typeface="Wingdings" panose="05000000000000000000" pitchFamily="2" charset="2"/>
              </a:rPr>
              <a:t> Identifying popular loan sizes can guide product structuring &amp; segmentation</a:t>
            </a:r>
            <a:endParaRPr lang="en-US" sz="1600" dirty="0"/>
          </a:p>
          <a:p>
            <a:r>
              <a:rPr lang="en-US" sz="1600" dirty="0"/>
              <a:t># Decision Making </a:t>
            </a:r>
            <a:r>
              <a:rPr lang="en-US" sz="1600" dirty="0">
                <a:sym typeface="Wingdings" panose="05000000000000000000" pitchFamily="2" charset="2"/>
              </a:rPr>
              <a:t> All this data helps in loan approval criteria, risk assessment &amp; customer targeting.</a:t>
            </a:r>
            <a:endParaRPr lang="en-US" sz="1600" dirty="0"/>
          </a:p>
        </p:txBody>
      </p:sp>
      <p:pic>
        <p:nvPicPr>
          <p:cNvPr id="8" name="Picture 7">
            <a:extLst>
              <a:ext uri="{FF2B5EF4-FFF2-40B4-BE49-F238E27FC236}">
                <a16:creationId xmlns:a16="http://schemas.microsoft.com/office/drawing/2014/main" id="{DBFC8D15-078B-4FAE-BBD0-F891701C8F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1849" y="2362945"/>
            <a:ext cx="7112101" cy="4389129"/>
          </a:xfrm>
          <a:prstGeom prst="rect">
            <a:avLst/>
          </a:prstGeom>
        </p:spPr>
      </p:pic>
    </p:spTree>
    <p:extLst>
      <p:ext uri="{BB962C8B-B14F-4D97-AF65-F5344CB8AC3E}">
        <p14:creationId xmlns:p14="http://schemas.microsoft.com/office/powerpoint/2010/main" val="2814481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144" y="199102"/>
            <a:ext cx="9404723" cy="838128"/>
          </a:xfrm>
        </p:spPr>
        <p:txBody>
          <a:bodyPr/>
          <a:lstStyle/>
          <a:p>
            <a:r>
              <a:rPr lang="en-IN" dirty="0"/>
              <a:t>Univariate Analysis – Insights(#2)</a:t>
            </a:r>
          </a:p>
        </p:txBody>
      </p:sp>
      <p:sp>
        <p:nvSpPr>
          <p:cNvPr id="7" name="Content Placeholder 2"/>
          <p:cNvSpPr txBox="1">
            <a:spLocks/>
          </p:cNvSpPr>
          <p:nvPr/>
        </p:nvSpPr>
        <p:spPr>
          <a:xfrm>
            <a:off x="405758" y="972275"/>
            <a:ext cx="4043412" cy="514888"/>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IN" b="1" dirty="0"/>
              <a:t>Loan Status Distribution (Bar Chart)</a:t>
            </a:r>
          </a:p>
        </p:txBody>
      </p:sp>
      <p:sp>
        <p:nvSpPr>
          <p:cNvPr id="10" name="Rectangle 9"/>
          <p:cNvSpPr/>
          <p:nvPr/>
        </p:nvSpPr>
        <p:spPr>
          <a:xfrm>
            <a:off x="665773" y="1335475"/>
            <a:ext cx="10948068" cy="1323439"/>
          </a:xfrm>
          <a:prstGeom prst="rect">
            <a:avLst/>
          </a:prstGeom>
        </p:spPr>
        <p:txBody>
          <a:bodyPr wrap="square">
            <a:spAutoFit/>
          </a:bodyPr>
          <a:lstStyle/>
          <a:p>
            <a:r>
              <a:rPr lang="en-US" sz="1600" dirty="0">
                <a:latin typeface="Söhne"/>
              </a:rPr>
              <a:t># Below chart represents </a:t>
            </a:r>
            <a:r>
              <a:rPr lang="en-US" sz="1600" dirty="0"/>
              <a:t>frequency or count of different categories (loan statuses) within a categorical variable</a:t>
            </a:r>
            <a:endParaRPr lang="en-US" sz="1600" dirty="0">
              <a:latin typeface="Söhne"/>
            </a:endParaRPr>
          </a:p>
          <a:p>
            <a:r>
              <a:rPr lang="en-US" sz="1600" dirty="0">
                <a:latin typeface="Söhne"/>
              </a:rPr>
              <a:t># </a:t>
            </a:r>
            <a:r>
              <a:rPr lang="en-US" sz="1600" dirty="0"/>
              <a:t>Each bar represents a category (loan status), and the height of the bar corresponds to the number of occurrences (count) of that category in the dataset</a:t>
            </a:r>
            <a:endParaRPr lang="en-US" sz="1600" dirty="0">
              <a:latin typeface="Söhne"/>
            </a:endParaRPr>
          </a:p>
          <a:p>
            <a:r>
              <a:rPr lang="en-US" sz="1600" dirty="0">
                <a:latin typeface="Söhne"/>
              </a:rPr>
              <a:t># Fully Paid (above ~30000), Charged Off(~5000) and Current – Performance of loans in terms of repayment</a:t>
            </a:r>
            <a:endParaRPr lang="en-IN" sz="1600" dirty="0"/>
          </a:p>
        </p:txBody>
      </p:sp>
      <p:sp>
        <p:nvSpPr>
          <p:cNvPr id="11" name="Rectangle 10"/>
          <p:cNvSpPr/>
          <p:nvPr/>
        </p:nvSpPr>
        <p:spPr>
          <a:xfrm>
            <a:off x="665773" y="2957160"/>
            <a:ext cx="4735133" cy="2062103"/>
          </a:xfrm>
          <a:prstGeom prst="rect">
            <a:avLst/>
          </a:prstGeom>
        </p:spPr>
        <p:txBody>
          <a:bodyPr wrap="square">
            <a:spAutoFit/>
          </a:bodyPr>
          <a:lstStyle/>
          <a:p>
            <a:r>
              <a:rPr lang="en-US" sz="1600" b="1" dirty="0">
                <a:latin typeface="Söhne"/>
              </a:rPr>
              <a:t>Business Implications:-</a:t>
            </a:r>
          </a:p>
          <a:p>
            <a:r>
              <a:rPr lang="en-US" sz="1600" dirty="0"/>
              <a:t># Portfolio Management </a:t>
            </a:r>
            <a:r>
              <a:rPr lang="en-US" sz="1600" dirty="0">
                <a:sym typeface="Wingdings" panose="05000000000000000000" pitchFamily="2" charset="2"/>
              </a:rPr>
              <a:t> Loan status assists in areas that requires attention (example: Charged Off)</a:t>
            </a:r>
            <a:endParaRPr lang="en-US" sz="1600" dirty="0"/>
          </a:p>
          <a:p>
            <a:r>
              <a:rPr lang="en-US" sz="1600" dirty="0"/>
              <a:t># Risk Assessment </a:t>
            </a:r>
            <a:r>
              <a:rPr lang="en-US" sz="1600" dirty="0">
                <a:sym typeface="Wingdings" panose="05000000000000000000" pitchFamily="2" charset="2"/>
              </a:rPr>
              <a:t> Potential default risk</a:t>
            </a:r>
            <a:endParaRPr lang="en-US" sz="1600" dirty="0"/>
          </a:p>
          <a:p>
            <a:r>
              <a:rPr lang="en-US" sz="1600" dirty="0"/>
              <a:t># Customer Engagement </a:t>
            </a:r>
            <a:r>
              <a:rPr lang="en-US" sz="1600" dirty="0">
                <a:sym typeface="Wingdings" panose="05000000000000000000" pitchFamily="2" charset="2"/>
              </a:rPr>
              <a:t> customer engagement strategies based on repayment behavior</a:t>
            </a:r>
            <a:endParaRPr lang="en-US" sz="1600" dirty="0"/>
          </a:p>
        </p:txBody>
      </p:sp>
      <p:pic>
        <p:nvPicPr>
          <p:cNvPr id="4" name="Picture 3">
            <a:extLst>
              <a:ext uri="{FF2B5EF4-FFF2-40B4-BE49-F238E27FC236}">
                <a16:creationId xmlns:a16="http://schemas.microsoft.com/office/drawing/2014/main" id="{022268F1-DAF7-4FAE-A28F-FE253B6FA2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9033" y="2957159"/>
            <a:ext cx="6689690" cy="3189448"/>
          </a:xfrm>
          <a:prstGeom prst="rect">
            <a:avLst/>
          </a:prstGeom>
        </p:spPr>
      </p:pic>
    </p:spTree>
    <p:extLst>
      <p:ext uri="{BB962C8B-B14F-4D97-AF65-F5344CB8AC3E}">
        <p14:creationId xmlns:p14="http://schemas.microsoft.com/office/powerpoint/2010/main" val="3191344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TM04033919[[fn=Circuit]]</Template>
  <TotalTime>2338</TotalTime>
  <Words>1428</Words>
  <Application>Microsoft Office PowerPoint</Application>
  <PresentationFormat>Widescreen</PresentationFormat>
  <Paragraphs>114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Söhne</vt:lpstr>
      <vt:lpstr>Wingdings 3</vt:lpstr>
      <vt:lpstr>Ion</vt:lpstr>
      <vt:lpstr>Lending Club Case Study</vt:lpstr>
      <vt:lpstr>Problem Statement</vt:lpstr>
      <vt:lpstr>Load the loan dataset</vt:lpstr>
      <vt:lpstr>Data understanding</vt:lpstr>
      <vt:lpstr>Data understanding – Insights</vt:lpstr>
      <vt:lpstr>Data understanding – Insights</vt:lpstr>
      <vt:lpstr>Exploratory data analysis (EDA)</vt:lpstr>
      <vt:lpstr>Univariate Analysis – Insights(#1)</vt:lpstr>
      <vt:lpstr>Univariate Analysis – Insights(#2)</vt:lpstr>
      <vt:lpstr>Univariate Analysis – Insights(#3)</vt:lpstr>
      <vt:lpstr>Bivariate Analysis – Insights (#1)</vt:lpstr>
      <vt:lpstr>Bivariate Analysis – Insights (#2)</vt:lpstr>
      <vt:lpstr>Bivariate Analysis – Insights (#3)</vt:lpstr>
      <vt:lpstr>Multivariate Analysis -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Lenovo</dc:creator>
  <cp:lastModifiedBy>Rajesh Kumar Malviya</cp:lastModifiedBy>
  <cp:revision>64</cp:revision>
  <dcterms:created xsi:type="dcterms:W3CDTF">2024-04-23T08:15:29Z</dcterms:created>
  <dcterms:modified xsi:type="dcterms:W3CDTF">2024-05-02T03:48:21Z</dcterms:modified>
</cp:coreProperties>
</file>