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76" r:id="rId6"/>
    <p:sldId id="270" r:id="rId7"/>
    <p:sldId id="271" r:id="rId8"/>
    <p:sldId id="278" r:id="rId9"/>
    <p:sldId id="277" r:id="rId10"/>
    <p:sldId id="262" r:id="rId11"/>
    <p:sldId id="263" r:id="rId12"/>
    <p:sldId id="272" r:id="rId13"/>
    <p:sldId id="274" r:id="rId14"/>
    <p:sldId id="264" r:id="rId15"/>
    <p:sldId id="273" r:id="rId16"/>
    <p:sldId id="275" r:id="rId17"/>
    <p:sldId id="265" r:id="rId18"/>
    <p:sldId id="279" r:id="rId19"/>
    <p:sldId id="281"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Problem Statement - Analysis Approach" id="{497CE72E-F422-4DD2-BBB6-AB5841B0AE89}">
          <p14:sldIdLst>
            <p14:sldId id="256"/>
            <p14:sldId id="257"/>
          </p14:sldIdLst>
        </p14:section>
        <p14:section name="Data Understanding and Preprocessing" id="{64F2C391-E0D9-491F-BA33-20F2589093DB}">
          <p14:sldIdLst>
            <p14:sldId id="259"/>
            <p14:sldId id="260"/>
            <p14:sldId id="276"/>
            <p14:sldId id="270"/>
            <p14:sldId id="271"/>
            <p14:sldId id="278"/>
            <p14:sldId id="277"/>
          </p14:sldIdLst>
        </p14:section>
        <p14:section name="Exploratory Data Analysis (EDA)" id="{F2E4B57B-C21D-42E2-A998-F6B589D3B6F6}">
          <p14:sldIdLst>
            <p14:sldId id="262"/>
            <p14:sldId id="263"/>
            <p14:sldId id="272"/>
            <p14:sldId id="274"/>
            <p14:sldId id="264"/>
            <p14:sldId id="273"/>
            <p14:sldId id="275"/>
            <p14:sldId id="265"/>
          </p14:sldIdLst>
        </p14:section>
        <p14:section name="Feature Selection and Engineering" id="{DAEECC3B-A3BD-47E2-817A-E959CC78718F}">
          <p14:sldIdLst>
            <p14:sldId id="279"/>
            <p14:sldId id="281"/>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156"/>
    <a:srgbClr val="113C49"/>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85C38-EB70-40EB-B00A-AEA34C5C9A0E}" v="7" dt="2024-04-24T14:02:05.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70" d="100"/>
          <a:sy n="70"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62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6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936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978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530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287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376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2579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63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826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377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07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964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93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2587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400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506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204827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756" y="2513675"/>
            <a:ext cx="11614243" cy="1173709"/>
          </a:xfrm>
        </p:spPr>
        <p:txBody>
          <a:bodyPr/>
          <a:lstStyle/>
          <a:p>
            <a:r>
              <a:rPr lang="en-IN" dirty="0">
                <a:latin typeface="Arial" panose="020B0604020202020204" pitchFamily="34" charset="0"/>
                <a:cs typeface="Arial" panose="020B0604020202020204" pitchFamily="34" charset="0"/>
              </a:rPr>
              <a:t>Lending Club Case Study</a:t>
            </a:r>
          </a:p>
        </p:txBody>
      </p:sp>
      <p:sp>
        <p:nvSpPr>
          <p:cNvPr id="3" name="Subtitle 2"/>
          <p:cNvSpPr>
            <a:spLocks noGrp="1"/>
          </p:cNvSpPr>
          <p:nvPr>
            <p:ph type="subTitle" idx="1"/>
          </p:nvPr>
        </p:nvSpPr>
        <p:spPr>
          <a:xfrm>
            <a:off x="7246958" y="3952271"/>
            <a:ext cx="3396156" cy="529775"/>
          </a:xfrm>
        </p:spPr>
        <p:txBody>
          <a:bodyPr>
            <a:noAutofit/>
          </a:bodyPr>
          <a:lstStyle/>
          <a:p>
            <a:r>
              <a:rPr lang="en-IN" dirty="0">
                <a:latin typeface="Arial" panose="020B0604020202020204" pitchFamily="34" charset="0"/>
                <a:cs typeface="Arial" panose="020B0604020202020204" pitchFamily="34" charset="0"/>
              </a:rPr>
              <a:t>Rajesh Kumar Malviya</a:t>
            </a:r>
          </a:p>
        </p:txBody>
      </p:sp>
      <p:sp>
        <p:nvSpPr>
          <p:cNvPr id="4" name="Subtitle 2"/>
          <p:cNvSpPr txBox="1">
            <a:spLocks/>
          </p:cNvSpPr>
          <p:nvPr/>
        </p:nvSpPr>
        <p:spPr>
          <a:xfrm>
            <a:off x="4116927" y="3952271"/>
            <a:ext cx="2952610" cy="5297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defTabSz="457200">
              <a:buClr>
                <a:schemeClr val="bg2">
                  <a:lumMod val="40000"/>
                  <a:lumOff val="60000"/>
                </a:schemeClr>
              </a:buClr>
              <a:buSzPct val="80000"/>
            </a:pPr>
            <a:r>
              <a:rPr lang="en-US" dirty="0">
                <a:solidFill>
                  <a:schemeClr val="bg2">
                    <a:lumMod val="40000"/>
                    <a:lumOff val="60000"/>
                  </a:schemeClr>
                </a:solidFill>
                <a:latin typeface="Arial" panose="020B0604020202020204" pitchFamily="34" charset="0"/>
                <a:ea typeface="+mj-ea"/>
                <a:cs typeface="Arial" panose="020B0604020202020204" pitchFamily="34" charset="0"/>
              </a:rPr>
              <a:t>PHANIRAJ CHAKILAM</a:t>
            </a:r>
            <a:endParaRPr lang="en-IN" dirty="0">
              <a:solidFill>
                <a:schemeClr val="bg2">
                  <a:lumMod val="40000"/>
                  <a:lumOff val="60000"/>
                </a:schemeClr>
              </a:solidFill>
              <a:latin typeface="Arial" panose="020B0604020202020204" pitchFamily="34" charset="0"/>
              <a:ea typeface="+mj-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40708" y="589413"/>
            <a:ext cx="1838325" cy="733425"/>
          </a:xfrm>
          <a:prstGeom prst="rect">
            <a:avLst/>
          </a:prstGeom>
        </p:spPr>
      </p:pic>
      <p:sp>
        <p:nvSpPr>
          <p:cNvPr id="6" name="Rectangle 5"/>
          <p:cNvSpPr/>
          <p:nvPr/>
        </p:nvSpPr>
        <p:spPr>
          <a:xfrm>
            <a:off x="313756" y="1411735"/>
            <a:ext cx="8379868" cy="646331"/>
          </a:xfrm>
          <a:prstGeom prst="rect">
            <a:avLst/>
          </a:prstGeom>
        </p:spPr>
        <p:txBody>
          <a:bodyPr wrap="square">
            <a:spAutoFit/>
          </a:bodyPr>
          <a:lstStyle/>
          <a:p>
            <a:r>
              <a:rPr lang="en-US" b="1" cap="all" dirty="0" smtClean="0">
                <a:solidFill>
                  <a:srgbClr val="FFFFFF"/>
                </a:solidFill>
                <a:latin typeface="Circular Std"/>
              </a:rPr>
              <a:t>EXECUTIVE </a:t>
            </a:r>
            <a:r>
              <a:rPr lang="en-US" b="1" cap="all" dirty="0">
                <a:solidFill>
                  <a:srgbClr val="FFFFFF"/>
                </a:solidFill>
                <a:latin typeface="Circular Std"/>
              </a:rPr>
              <a:t>PG PROGRAMME IN MACHINE LEARNING &amp; AI</a:t>
            </a:r>
            <a:r>
              <a:rPr lang="en-US" dirty="0"/>
              <a:t/>
            </a:r>
            <a:br>
              <a:rPr lang="en-US" dirty="0"/>
            </a:br>
            <a:endParaRPr lang="en-IN" dirty="0"/>
          </a:p>
        </p:txBody>
      </p:sp>
      <p:pic>
        <p:nvPicPr>
          <p:cNvPr id="7" name="Picture 6"/>
          <p:cNvPicPr>
            <a:picLocks noChangeAspect="1"/>
          </p:cNvPicPr>
          <p:nvPr/>
        </p:nvPicPr>
        <p:blipFill>
          <a:blip r:embed="rId3"/>
          <a:stretch>
            <a:fillRect/>
          </a:stretch>
        </p:blipFill>
        <p:spPr>
          <a:xfrm>
            <a:off x="2419987" y="161850"/>
            <a:ext cx="1019175" cy="1171575"/>
          </a:xfrm>
          <a:prstGeom prst="rect">
            <a:avLst/>
          </a:prstGeom>
        </p:spPr>
      </p:pic>
    </p:spTree>
    <p:extLst>
      <p:ext uri="{BB962C8B-B14F-4D97-AF65-F5344CB8AC3E}">
        <p14:creationId xmlns:p14="http://schemas.microsoft.com/office/powerpoint/2010/main" val="3600046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2083" y="1180560"/>
            <a:ext cx="10865774" cy="1345375"/>
          </a:xfrm>
        </p:spPr>
        <p:txBody>
          <a:bodyPr/>
          <a:lstStyle/>
          <a:p>
            <a:pPr marL="0" indent="0">
              <a:buNone/>
            </a:pPr>
            <a:r>
              <a:rPr lang="en-IN" dirty="0">
                <a:latin typeface="Arial" panose="020B0604020202020204" pitchFamily="34" charset="0"/>
                <a:cs typeface="Arial" panose="020B0604020202020204" pitchFamily="34" charset="0"/>
              </a:rPr>
              <a:t>Performing Exploratory Data Analysis (EDA) involves examining and visualizing data to understand relationships, distributions, and patterns within a dataset. Here one can conduct univariate, bivariate, and multivariate analyses using Python with pandas, matplotlib, and seaborn libraries</a:t>
            </a:r>
          </a:p>
        </p:txBody>
      </p:sp>
      <p:sp>
        <p:nvSpPr>
          <p:cNvPr id="4" name="Title 1"/>
          <p:cNvSpPr txBox="1">
            <a:spLocks/>
          </p:cNvSpPr>
          <p:nvPr/>
        </p:nvSpPr>
        <p:spPr>
          <a:xfrm>
            <a:off x="1092881" y="2702821"/>
            <a:ext cx="3209380" cy="3984582"/>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latin typeface="Arial" panose="020B0604020202020204" pitchFamily="34" charset="0"/>
                <a:cs typeface="Arial" panose="020B0604020202020204" pitchFamily="34" charset="0"/>
              </a:rPr>
              <a:t>Univariate Analysis</a:t>
            </a:r>
          </a:p>
          <a:p>
            <a:r>
              <a:rPr lang="en-US" sz="1800" dirty="0">
                <a:solidFill>
                  <a:schemeClr val="bg1"/>
                </a:solidFill>
                <a:latin typeface="Arial" panose="020B0604020202020204" pitchFamily="34" charset="0"/>
                <a:cs typeface="Arial" panose="020B0604020202020204" pitchFamily="34" charset="0"/>
              </a:rPr>
              <a:t>Univariate analysis focuses on exploring individual variables to understand their distribution and characteristics</a:t>
            </a:r>
          </a:p>
          <a:p>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Univariate Analysis (histplot, countplot): </a:t>
            </a:r>
            <a:r>
              <a:rPr lang="en-US" sz="1800" dirty="0">
                <a:solidFill>
                  <a:schemeClr val="bg1"/>
                </a:solidFill>
                <a:latin typeface="Arial" panose="020B0604020202020204" pitchFamily="34" charset="0"/>
                <a:cs typeface="Arial" panose="020B0604020202020204" pitchFamily="34" charset="0"/>
              </a:rPr>
              <a:t>Visualizes the distribution of individual variables using histograms for numerical variables and bar charts for categorical variables.</a:t>
            </a:r>
            <a:endParaRPr lang="en-IN" sz="1800" dirty="0">
              <a:solidFill>
                <a:schemeClr val="bg1"/>
              </a:solidFill>
              <a:latin typeface="Arial" panose="020B0604020202020204" pitchFamily="34" charset="0"/>
              <a:cs typeface="Arial" panose="020B0604020202020204" pitchFamily="34" charset="0"/>
            </a:endParaRPr>
          </a:p>
        </p:txBody>
      </p:sp>
      <p:sp>
        <p:nvSpPr>
          <p:cNvPr id="5" name="Title 1"/>
          <p:cNvSpPr txBox="1">
            <a:spLocks/>
          </p:cNvSpPr>
          <p:nvPr/>
        </p:nvSpPr>
        <p:spPr>
          <a:xfrm>
            <a:off x="4650280" y="2702820"/>
            <a:ext cx="3209380" cy="3984583"/>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latin typeface="Arial" panose="020B0604020202020204" pitchFamily="34" charset="0"/>
                <a:cs typeface="Arial" panose="020B0604020202020204" pitchFamily="34" charset="0"/>
              </a:rPr>
              <a:t>Bivariate Analysis</a:t>
            </a:r>
          </a:p>
          <a:p>
            <a:r>
              <a:rPr lang="en-US" sz="1800" dirty="0">
                <a:solidFill>
                  <a:schemeClr val="bg1"/>
                </a:solidFill>
                <a:latin typeface="Arial" panose="020B0604020202020204" pitchFamily="34" charset="0"/>
                <a:cs typeface="Arial" panose="020B0604020202020204" pitchFamily="34" charset="0"/>
              </a:rPr>
              <a:t>Bivariate analysis explores relationships between pairs of variables to identify correlations or patterns.</a:t>
            </a:r>
          </a:p>
          <a:p>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Bivariate Analysis (scatterplot, boxplot): </a:t>
            </a:r>
            <a:r>
              <a:rPr lang="en-US" sz="1800" dirty="0">
                <a:solidFill>
                  <a:schemeClr val="bg1"/>
                </a:solidFill>
                <a:latin typeface="Arial" panose="020B0604020202020204" pitchFamily="34" charset="0"/>
                <a:cs typeface="Arial" panose="020B0604020202020204" pitchFamily="34" charset="0"/>
              </a:rPr>
              <a:t>Examines relationships between pairs of variables using scatter plots to show correlation and box plots to compare distributions across categories.</a:t>
            </a:r>
            <a:endParaRPr lang="en-IN" sz="1800" b="1" dirty="0">
              <a:solidFill>
                <a:schemeClr val="bg1"/>
              </a:solidFill>
              <a:latin typeface="Arial" panose="020B0604020202020204" pitchFamily="34" charset="0"/>
              <a:cs typeface="Arial" panose="020B0604020202020204" pitchFamily="34" charset="0"/>
            </a:endParaRPr>
          </a:p>
        </p:txBody>
      </p:sp>
      <p:sp>
        <p:nvSpPr>
          <p:cNvPr id="6" name="Title 1"/>
          <p:cNvSpPr txBox="1">
            <a:spLocks/>
          </p:cNvSpPr>
          <p:nvPr/>
        </p:nvSpPr>
        <p:spPr>
          <a:xfrm>
            <a:off x="8207679" y="2702819"/>
            <a:ext cx="3209380" cy="3984584"/>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latin typeface="Arial" panose="020B0604020202020204" pitchFamily="34" charset="0"/>
                <a:cs typeface="Arial" panose="020B0604020202020204" pitchFamily="34" charset="0"/>
              </a:rPr>
              <a:t>Multivariate Analysis</a:t>
            </a:r>
          </a:p>
          <a:p>
            <a:r>
              <a:rPr lang="en-US" sz="1800" dirty="0">
                <a:solidFill>
                  <a:schemeClr val="bg1"/>
                </a:solidFill>
                <a:latin typeface="Arial" panose="020B0604020202020204" pitchFamily="34" charset="0"/>
                <a:cs typeface="Arial" panose="020B0604020202020204" pitchFamily="34" charset="0"/>
              </a:rPr>
              <a:t>Multivariate analysis examines relationships among multiple variables simultaneously.</a:t>
            </a:r>
          </a:p>
          <a:p>
            <a:endParaRPr lang="en-US" sz="1800" b="1" dirty="0">
              <a:solidFill>
                <a:schemeClr val="bg1"/>
              </a:solidFill>
              <a:latin typeface="Arial" panose="020B0604020202020204" pitchFamily="34" charset="0"/>
              <a:cs typeface="Arial" panose="020B0604020202020204" pitchFamily="34" charset="0"/>
            </a:endParaRPr>
          </a:p>
          <a:p>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Multivariate Analysis (heatmap):</a:t>
            </a:r>
            <a:r>
              <a:rPr lang="en-US" sz="1800" dirty="0">
                <a:solidFill>
                  <a:schemeClr val="bg1"/>
                </a:solidFill>
                <a:latin typeface="Arial" panose="020B0604020202020204" pitchFamily="34" charset="0"/>
                <a:cs typeface="Arial" panose="020B0604020202020204" pitchFamily="34" charset="0"/>
              </a:rPr>
              <a:t> Displays correlations among multiple variables using a heatmap of the correlation matrix.</a:t>
            </a:r>
            <a:br>
              <a:rPr lang="en-US" sz="1800" dirty="0">
                <a:solidFill>
                  <a:schemeClr val="bg1"/>
                </a:solidFill>
                <a:latin typeface="Arial" panose="020B0604020202020204" pitchFamily="34" charset="0"/>
                <a:cs typeface="Arial" panose="020B0604020202020204" pitchFamily="34" charset="0"/>
              </a:rPr>
            </a:b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06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latin typeface="Arial" panose="020B0604020202020204" pitchFamily="34" charset="0"/>
                <a:cs typeface="Arial" panose="020B0604020202020204" pitchFamily="34" charset="0"/>
              </a:rPr>
              <a:t>Univariate Analysis – Insights(#1)</a:t>
            </a:r>
          </a:p>
        </p:txBody>
      </p:sp>
      <p:sp>
        <p:nvSpPr>
          <p:cNvPr id="6" name="Content Placeholder 2"/>
          <p:cNvSpPr>
            <a:spLocks noGrp="1"/>
          </p:cNvSpPr>
          <p:nvPr>
            <p:ph idx="1"/>
          </p:nvPr>
        </p:nvSpPr>
        <p:spPr>
          <a:xfrm>
            <a:off x="407276" y="908301"/>
            <a:ext cx="5570443" cy="700264"/>
          </a:xfrm>
        </p:spPr>
        <p:txBody>
          <a:bodyPr>
            <a:normAutofit/>
          </a:bodyPr>
          <a:lstStyle/>
          <a:p>
            <a:pPr marL="0" indent="0">
              <a:buNone/>
            </a:pPr>
            <a:r>
              <a:rPr lang="en-IN" b="1" dirty="0">
                <a:latin typeface="Arial" panose="020B0604020202020204" pitchFamily="34" charset="0"/>
                <a:cs typeface="Arial" panose="020B0604020202020204" pitchFamily="34" charset="0"/>
              </a:rPr>
              <a:t>Distribution of Loan Amount (Histogram)</a:t>
            </a:r>
          </a:p>
        </p:txBody>
      </p:sp>
      <p:sp>
        <p:nvSpPr>
          <p:cNvPr id="10" name="Rectangle 9"/>
          <p:cNvSpPr/>
          <p:nvPr/>
        </p:nvSpPr>
        <p:spPr>
          <a:xfrm>
            <a:off x="556995" y="1285727"/>
            <a:ext cx="9747065"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represents how the loan amounts are distributed across different ranges</a:t>
            </a:r>
          </a:p>
          <a:p>
            <a:r>
              <a:rPr lang="en-US" sz="1600" dirty="0">
                <a:latin typeface="Arial" panose="020B0604020202020204" pitchFamily="34" charset="0"/>
                <a:cs typeface="Arial" panose="020B0604020202020204" pitchFamily="34" charset="0"/>
              </a:rPr>
              <a:t># Most common amount range ($5000)</a:t>
            </a:r>
          </a:p>
          <a:p>
            <a:r>
              <a:rPr lang="en-US" sz="1600" dirty="0">
                <a:latin typeface="Arial" panose="020B0604020202020204" pitchFamily="34" charset="0"/>
                <a:cs typeface="Arial" panose="020B0604020202020204" pitchFamily="34" charset="0"/>
              </a:rPr>
              <a:t># Spread/Diversity of Loan Amounts – between $5000 &amp; $25000</a:t>
            </a:r>
          </a:p>
          <a:p>
            <a:r>
              <a:rPr lang="en-US" sz="1600" dirty="0">
                <a:latin typeface="Arial" panose="020B0604020202020204" pitchFamily="34" charset="0"/>
                <a:cs typeface="Arial" panose="020B0604020202020204" pitchFamily="34" charset="0"/>
              </a:rPr>
              <a:t># Below distribution is left skewed indicates common loan amount preferences ($5000) </a:t>
            </a:r>
            <a:endParaRPr lang="en-IN" sz="1600" dirty="0">
              <a:latin typeface="Arial" panose="020B0604020202020204" pitchFamily="34" charset="0"/>
              <a:cs typeface="Arial" panose="020B0604020202020204" pitchFamily="34" charset="0"/>
            </a:endParaRPr>
          </a:p>
        </p:txBody>
      </p:sp>
      <p:sp>
        <p:nvSpPr>
          <p:cNvPr id="11" name="Rectangle 10"/>
          <p:cNvSpPr/>
          <p:nvPr/>
        </p:nvSpPr>
        <p:spPr>
          <a:xfrm>
            <a:off x="556995" y="2802588"/>
            <a:ext cx="4735133" cy="3539430"/>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Understanding Borrower preferences </a:t>
            </a:r>
            <a:r>
              <a:rPr lang="en-US" sz="1600" dirty="0">
                <a:latin typeface="Arial" panose="020B0604020202020204" pitchFamily="34" charset="0"/>
                <a:cs typeface="Arial" panose="020B0604020202020204" pitchFamily="34" charset="0"/>
                <a:sym typeface="Wingdings" panose="05000000000000000000" pitchFamily="2" charset="2"/>
              </a:rPr>
              <a:t> Distribution of loan amount revealing popular loan sizes preferred by borrowers, which can influence product offerings &amp; Marketing strategies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Risk Assessment </a:t>
            </a:r>
            <a:r>
              <a:rPr lang="en-US" sz="1600" dirty="0">
                <a:latin typeface="Arial" panose="020B0604020202020204" pitchFamily="34" charset="0"/>
                <a:cs typeface="Arial" panose="020B0604020202020204" pitchFamily="34" charset="0"/>
                <a:sym typeface="Wingdings" panose="05000000000000000000" pitchFamily="2" charset="2"/>
              </a:rPr>
              <a:t> Higher concentration in certain range indicate potential credit risk / market demand.</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Product Strategy </a:t>
            </a:r>
            <a:r>
              <a:rPr lang="en-US" sz="1600" dirty="0">
                <a:latin typeface="Arial" panose="020B0604020202020204" pitchFamily="34" charset="0"/>
                <a:cs typeface="Arial" panose="020B0604020202020204" pitchFamily="34" charset="0"/>
                <a:sym typeface="Wingdings" panose="05000000000000000000" pitchFamily="2" charset="2"/>
              </a:rPr>
              <a:t> Identifying popular loan sizes can guide product structuring &amp; segmentation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Decision Making </a:t>
            </a:r>
            <a:r>
              <a:rPr lang="en-US" sz="1600" dirty="0">
                <a:latin typeface="Arial" panose="020B0604020202020204" pitchFamily="34" charset="0"/>
                <a:cs typeface="Arial" panose="020B0604020202020204" pitchFamily="34" charset="0"/>
                <a:sym typeface="Wingdings" panose="05000000000000000000" pitchFamily="2" charset="2"/>
              </a:rPr>
              <a:t> All this data helps in loan approval criteria, risk assessment &amp; customer targeting.</a:t>
            </a:r>
            <a:endParaRPr lang="en-US"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DBFC8D15-078B-4FAE-BBD0-F891701C8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849" y="2362945"/>
            <a:ext cx="7112101" cy="4389129"/>
          </a:xfrm>
          <a:prstGeom prst="rect">
            <a:avLst/>
          </a:prstGeom>
        </p:spPr>
      </p:pic>
    </p:spTree>
    <p:extLst>
      <p:ext uri="{BB962C8B-B14F-4D97-AF65-F5344CB8AC3E}">
        <p14:creationId xmlns:p14="http://schemas.microsoft.com/office/powerpoint/2010/main" val="2814481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latin typeface="Arial" panose="020B0604020202020204" pitchFamily="34" charset="0"/>
                <a:cs typeface="Arial" panose="020B0604020202020204" pitchFamily="34" charset="0"/>
              </a:rPr>
              <a:t>Univariate Analysis – Insights(#2)</a:t>
            </a:r>
          </a:p>
        </p:txBody>
      </p:sp>
      <p:sp>
        <p:nvSpPr>
          <p:cNvPr id="7" name="Content Placeholder 2"/>
          <p:cNvSpPr txBox="1">
            <a:spLocks/>
          </p:cNvSpPr>
          <p:nvPr/>
        </p:nvSpPr>
        <p:spPr>
          <a:xfrm>
            <a:off x="405758" y="972275"/>
            <a:ext cx="4043412"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latin typeface="Arial" panose="020B0604020202020204" pitchFamily="34" charset="0"/>
                <a:cs typeface="Arial" panose="020B0604020202020204" pitchFamily="34" charset="0"/>
              </a:rPr>
              <a:t>Loan Status Distribution (Bar Chart)</a:t>
            </a:r>
          </a:p>
        </p:txBody>
      </p:sp>
      <p:sp>
        <p:nvSpPr>
          <p:cNvPr id="10" name="Rectangle 9"/>
          <p:cNvSpPr/>
          <p:nvPr/>
        </p:nvSpPr>
        <p:spPr>
          <a:xfrm>
            <a:off x="665773" y="1335475"/>
            <a:ext cx="10948068"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chart represents frequency or count of different categories (loan statuses) within a categorical variable</a:t>
            </a:r>
          </a:p>
          <a:p>
            <a:r>
              <a:rPr lang="en-US" sz="1600" dirty="0">
                <a:latin typeface="Arial" panose="020B0604020202020204" pitchFamily="34" charset="0"/>
                <a:cs typeface="Arial" panose="020B0604020202020204" pitchFamily="34" charset="0"/>
              </a:rPr>
              <a:t># Each bar represents a category (loan status), and the height of the bar corresponds to the number of occurrences (count) of that category in the dataset</a:t>
            </a:r>
          </a:p>
          <a:p>
            <a:r>
              <a:rPr lang="en-US" sz="1600" dirty="0">
                <a:latin typeface="Arial" panose="020B0604020202020204" pitchFamily="34" charset="0"/>
                <a:cs typeface="Arial" panose="020B0604020202020204" pitchFamily="34" charset="0"/>
              </a:rPr>
              <a:t># Fully Paid (above ~30000), Charged Off(~5000) and Current – Performance of loans in terms of repayment</a:t>
            </a:r>
            <a:endParaRPr lang="en-IN" sz="1600" dirty="0">
              <a:latin typeface="Arial" panose="020B0604020202020204" pitchFamily="34" charset="0"/>
              <a:cs typeface="Arial" panose="020B0604020202020204" pitchFamily="34" charset="0"/>
            </a:endParaRPr>
          </a:p>
        </p:txBody>
      </p:sp>
      <p:sp>
        <p:nvSpPr>
          <p:cNvPr id="11" name="Rectangle 10"/>
          <p:cNvSpPr/>
          <p:nvPr/>
        </p:nvSpPr>
        <p:spPr>
          <a:xfrm>
            <a:off x="665773" y="2957160"/>
            <a:ext cx="4735133" cy="2062103"/>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Portfolio Management </a:t>
            </a:r>
            <a:r>
              <a:rPr lang="en-US" sz="1600" dirty="0">
                <a:latin typeface="Arial" panose="020B0604020202020204" pitchFamily="34" charset="0"/>
                <a:cs typeface="Arial" panose="020B0604020202020204" pitchFamily="34" charset="0"/>
                <a:sym typeface="Wingdings" panose="05000000000000000000" pitchFamily="2" charset="2"/>
              </a:rPr>
              <a:t> Loan status assists in areas that requires attention (example: Charged Off)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Risk Assessment </a:t>
            </a:r>
            <a:r>
              <a:rPr lang="en-US" sz="1600" dirty="0">
                <a:latin typeface="Arial" panose="020B0604020202020204" pitchFamily="34" charset="0"/>
                <a:cs typeface="Arial" panose="020B0604020202020204" pitchFamily="34" charset="0"/>
                <a:sym typeface="Wingdings" panose="05000000000000000000" pitchFamily="2" charset="2"/>
              </a:rPr>
              <a:t> Potential default risk</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Customer Engagement </a:t>
            </a:r>
            <a:r>
              <a:rPr lang="en-US" sz="1600" dirty="0">
                <a:latin typeface="Arial" panose="020B0604020202020204" pitchFamily="34" charset="0"/>
                <a:cs typeface="Arial" panose="020B0604020202020204" pitchFamily="34" charset="0"/>
                <a:sym typeface="Wingdings" panose="05000000000000000000" pitchFamily="2" charset="2"/>
              </a:rPr>
              <a:t> customer engagement strategies based on repayment behavior</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022268F1-DAF7-4FAE-A28F-FE253B6FA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033" y="2957159"/>
            <a:ext cx="6689690" cy="3189448"/>
          </a:xfrm>
          <a:prstGeom prst="rect">
            <a:avLst/>
          </a:prstGeom>
        </p:spPr>
      </p:pic>
    </p:spTree>
    <p:extLst>
      <p:ext uri="{BB962C8B-B14F-4D97-AF65-F5344CB8AC3E}">
        <p14:creationId xmlns:p14="http://schemas.microsoft.com/office/powerpoint/2010/main" val="319134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latin typeface="Arial" panose="020B0604020202020204" pitchFamily="34" charset="0"/>
                <a:cs typeface="Arial" panose="020B0604020202020204" pitchFamily="34" charset="0"/>
              </a:rPr>
              <a:t>Univariate Analysis – Insights(#3)</a:t>
            </a:r>
          </a:p>
        </p:txBody>
      </p:sp>
      <p:sp>
        <p:nvSpPr>
          <p:cNvPr id="7" name="Content Placeholder 2"/>
          <p:cNvSpPr txBox="1">
            <a:spLocks/>
          </p:cNvSpPr>
          <p:nvPr/>
        </p:nvSpPr>
        <p:spPr>
          <a:xfrm>
            <a:off x="405757" y="972275"/>
            <a:ext cx="6020095"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latin typeface="Arial" panose="020B0604020202020204" pitchFamily="34" charset="0"/>
                <a:cs typeface="Arial" panose="020B0604020202020204" pitchFamily="34" charset="0"/>
              </a:rPr>
              <a:t>Public Record of Bankruptcies Distribution (Bar Chart)</a:t>
            </a:r>
          </a:p>
        </p:txBody>
      </p:sp>
      <p:sp>
        <p:nvSpPr>
          <p:cNvPr id="10" name="Rectangle 9"/>
          <p:cNvSpPr/>
          <p:nvPr/>
        </p:nvSpPr>
        <p:spPr>
          <a:xfrm>
            <a:off x="665773" y="1335475"/>
            <a:ext cx="10948068" cy="1323439"/>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The chart below represents the frequency or count of different categories (Pubic Record of Bankruptcies) within a categorical variable</a:t>
            </a:r>
          </a:p>
          <a:p>
            <a:r>
              <a:rPr lang="en-US" sz="1600" dirty="0">
                <a:latin typeface="Arial" panose="020B0604020202020204" pitchFamily="34" charset="0"/>
                <a:cs typeface="Arial" panose="020B0604020202020204" pitchFamily="34" charset="0"/>
              </a:rPr>
              <a:t># Each cluster of bars represents a category (Pubic Record of Bankruptcies), and the height of the bar corresponds to the number of occurrences (count) of that category in the dataset</a:t>
            </a:r>
          </a:p>
          <a:p>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
        <p:nvSpPr>
          <p:cNvPr id="11" name="Rectangle 10"/>
          <p:cNvSpPr/>
          <p:nvPr/>
        </p:nvSpPr>
        <p:spPr>
          <a:xfrm>
            <a:off x="665773" y="2957160"/>
            <a:ext cx="4735133" cy="1569660"/>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Portfolio Management </a:t>
            </a:r>
            <a:r>
              <a:rPr lang="en-US" sz="1600" dirty="0">
                <a:latin typeface="Arial" panose="020B0604020202020204" pitchFamily="34" charset="0"/>
                <a:cs typeface="Arial" panose="020B0604020202020204" pitchFamily="34" charset="0"/>
                <a:sym typeface="Wingdings" panose="05000000000000000000" pitchFamily="2" charset="2"/>
              </a:rPr>
              <a:t> Loan status assists in areas that require attention (example: Public record of bankruptcies: 1-2)</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Risk Assessment </a:t>
            </a:r>
            <a:r>
              <a:rPr lang="en-US" sz="1600" dirty="0">
                <a:latin typeface="Arial" panose="020B0604020202020204" pitchFamily="34" charset="0"/>
                <a:cs typeface="Arial" panose="020B0604020202020204" pitchFamily="34" charset="0"/>
                <a:sym typeface="Wingdings" panose="05000000000000000000" pitchFamily="2" charset="2"/>
              </a:rPr>
              <a:t> Potential default risk if applicant have previous bankruptcy record</a:t>
            </a:r>
            <a:endParaRPr lang="en-US" sz="1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xmlns="" id="{AADA6BF1-BCA2-4E5C-9A57-10BEEB7C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652" y="3130201"/>
            <a:ext cx="6693598" cy="3346799"/>
          </a:xfrm>
          <a:prstGeom prst="rect">
            <a:avLst/>
          </a:prstGeom>
        </p:spPr>
      </p:pic>
    </p:spTree>
    <p:extLst>
      <p:ext uri="{BB962C8B-B14F-4D97-AF65-F5344CB8AC3E}">
        <p14:creationId xmlns:p14="http://schemas.microsoft.com/office/powerpoint/2010/main" val="3549061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latin typeface="Arial" panose="020B0604020202020204" pitchFamily="34" charset="0"/>
                <a:cs typeface="Arial" panose="020B0604020202020204" pitchFamily="34" charset="0"/>
              </a:rPr>
              <a:t>Bivariate Analysis – Insights (#1)</a:t>
            </a:r>
          </a:p>
        </p:txBody>
      </p:sp>
      <p:sp>
        <p:nvSpPr>
          <p:cNvPr id="7" name="Rectangle 6"/>
          <p:cNvSpPr/>
          <p:nvPr/>
        </p:nvSpPr>
        <p:spPr>
          <a:xfrm>
            <a:off x="168439" y="852564"/>
            <a:ext cx="7010283"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Loan Amount vs. Debt-to-Income Ratio (Scatter Plot) </a:t>
            </a:r>
          </a:p>
        </p:txBody>
      </p:sp>
      <p:sp>
        <p:nvSpPr>
          <p:cNvPr id="10" name="Rectangle 9"/>
          <p:cNvSpPr/>
          <p:nvPr/>
        </p:nvSpPr>
        <p:spPr>
          <a:xfrm>
            <a:off x="665773" y="1103459"/>
            <a:ext cx="10948068"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represents in X-axis is loan amount requested by borrowers. Each points position along the x-axis is size of loan. </a:t>
            </a:r>
          </a:p>
          <a:p>
            <a:r>
              <a:rPr lang="en-US" sz="1600" dirty="0">
                <a:latin typeface="Arial" panose="020B0604020202020204" pitchFamily="34" charset="0"/>
                <a:cs typeface="Arial" panose="020B0604020202020204" pitchFamily="34" charset="0"/>
              </a:rPr>
              <a:t># And in Y-axis, represents the debt-to-income ratio, which is the ratio of a borrower's total monthly debt payments to their monthly gross income. Each point's position along this y-axis signifies the borrower's DTI ratio.</a:t>
            </a:r>
          </a:p>
        </p:txBody>
      </p:sp>
      <p:sp>
        <p:nvSpPr>
          <p:cNvPr id="11" name="Rectangle 10"/>
          <p:cNvSpPr/>
          <p:nvPr/>
        </p:nvSpPr>
        <p:spPr>
          <a:xfrm>
            <a:off x="168439" y="2534078"/>
            <a:ext cx="3393627" cy="3539430"/>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#Risk Assessment </a:t>
            </a: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rPr>
              <a:t>High Loan Amounts with High DTI </a:t>
            </a:r>
            <a:r>
              <a:rPr lang="en-US" sz="1600" b="1"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Points clustered at high loan amounts and high DTI ratios may indicate borrowers with potentially higher financial risk.</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from scatter plot – it indicates that high DTI ratio is 25 &amp; till amounts ($20000) when compared between DTI ratio between 25 – 30 &amp; Loan amounts between $20000 - $ 30000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31" y="2495265"/>
            <a:ext cx="8725469" cy="4362735"/>
          </a:xfrm>
          <a:prstGeom prst="rect">
            <a:avLst/>
          </a:prstGeom>
        </p:spPr>
      </p:pic>
    </p:spTree>
    <p:extLst>
      <p:ext uri="{BB962C8B-B14F-4D97-AF65-F5344CB8AC3E}">
        <p14:creationId xmlns:p14="http://schemas.microsoft.com/office/powerpoint/2010/main" val="3720700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latin typeface="Arial" panose="020B0604020202020204" pitchFamily="34" charset="0"/>
                <a:cs typeface="Arial" panose="020B0604020202020204" pitchFamily="34" charset="0"/>
              </a:rPr>
              <a:t>Bivariate Analysis – Insights (#2)</a:t>
            </a:r>
          </a:p>
        </p:txBody>
      </p:sp>
      <p:pic>
        <p:nvPicPr>
          <p:cNvPr id="6" name="Picture 5"/>
          <p:cNvPicPr>
            <a:picLocks noChangeAspect="1"/>
          </p:cNvPicPr>
          <p:nvPr/>
        </p:nvPicPr>
        <p:blipFill>
          <a:blip r:embed="rId2"/>
          <a:stretch>
            <a:fillRect/>
          </a:stretch>
        </p:blipFill>
        <p:spPr>
          <a:xfrm>
            <a:off x="6018662" y="2643462"/>
            <a:ext cx="6037693" cy="4010243"/>
          </a:xfrm>
          <a:prstGeom prst="rect">
            <a:avLst/>
          </a:prstGeom>
        </p:spPr>
      </p:pic>
      <p:sp>
        <p:nvSpPr>
          <p:cNvPr id="8" name="Rectangle 7"/>
          <p:cNvSpPr/>
          <p:nvPr/>
        </p:nvSpPr>
        <p:spPr>
          <a:xfrm>
            <a:off x="302735" y="905142"/>
            <a:ext cx="4587538"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Loan Status vs. Loan Amount (Box Plot)</a:t>
            </a:r>
          </a:p>
        </p:txBody>
      </p:sp>
      <p:sp>
        <p:nvSpPr>
          <p:cNvPr id="10" name="Rectangle 9"/>
          <p:cNvSpPr/>
          <p:nvPr/>
        </p:nvSpPr>
        <p:spPr>
          <a:xfrm>
            <a:off x="665773" y="1335475"/>
            <a:ext cx="10948068"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box plot shows the distribution of loan amounts for each loan status category (e.g., fully paid, charged off, current). It visually represents median, quartiles, and potential outliers for loan amounts associated with each loan status.</a:t>
            </a:r>
          </a:p>
        </p:txBody>
      </p:sp>
      <p:sp>
        <p:nvSpPr>
          <p:cNvPr id="11" name="Rectangle 10"/>
          <p:cNvSpPr/>
          <p:nvPr/>
        </p:nvSpPr>
        <p:spPr>
          <a:xfrm>
            <a:off x="665773" y="2464717"/>
            <a:ext cx="5352889" cy="427809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Risk Assessment</a:t>
            </a: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sym typeface="Wingdings" panose="05000000000000000000" pitchFamily="2" charset="2"/>
              </a:rPr>
              <a:t> Charged Off having higher box plot indicates higher median compared to fully paid loans, suggests that higher loan amounts might be associated with increased default risk</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sym typeface="Wingdings" panose="05000000000000000000" pitchFamily="2" charset="2"/>
              </a:rPr>
              <a:t>Loan Amount thresholds</a:t>
            </a:r>
            <a:r>
              <a:rPr lang="en-US" sz="1600" dirty="0">
                <a:latin typeface="Arial" panose="020B0604020202020204" pitchFamily="34" charset="0"/>
                <a:cs typeface="Arial" panose="020B0604020202020204" pitchFamily="34" charset="0"/>
                <a:sym typeface="Wingdings" panose="05000000000000000000" pitchFamily="2" charset="2"/>
              </a:rPr>
              <a:t>  example as Current between loan amounts ~$12000 and ~$24000. Lenders adjust approval criteria based on thresholds</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sym typeface="Wingdings" panose="05000000000000000000" pitchFamily="2" charset="2"/>
              </a:rPr>
              <a:t>Outliers</a:t>
            </a:r>
            <a:r>
              <a:rPr lang="en-US" sz="1600" dirty="0">
                <a:latin typeface="Arial" panose="020B0604020202020204" pitchFamily="34" charset="0"/>
                <a:cs typeface="Arial" panose="020B0604020202020204" pitchFamily="34" charset="0"/>
                <a:sym typeface="Wingdings" panose="05000000000000000000" pitchFamily="2" charset="2"/>
              </a:rPr>
              <a:t>  Observed outliers between loan amounts $30000 and $35000. </a:t>
            </a:r>
            <a:r>
              <a:rPr lang="en-US" sz="1600" dirty="0">
                <a:latin typeface="Arial" panose="020B0604020202020204" pitchFamily="34" charset="0"/>
                <a:cs typeface="Arial" panose="020B0604020202020204" pitchFamily="34" charset="0"/>
              </a:rPr>
              <a:t>Lenders should assess whether these borrowers have the ability to repay such large amounts based on their income, debt-to-income ratio, credit history, and other factors.</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sym typeface="Wingdings" panose="05000000000000000000" pitchFamily="2" charset="2"/>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6095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latin typeface="Arial" panose="020B0604020202020204" pitchFamily="34" charset="0"/>
                <a:cs typeface="Arial" panose="020B0604020202020204" pitchFamily="34" charset="0"/>
              </a:rPr>
              <a:t>Bivariate Analysis – Insights (#3)</a:t>
            </a:r>
          </a:p>
        </p:txBody>
      </p:sp>
      <p:sp>
        <p:nvSpPr>
          <p:cNvPr id="8" name="Rectangle 7"/>
          <p:cNvSpPr/>
          <p:nvPr/>
        </p:nvSpPr>
        <p:spPr>
          <a:xfrm>
            <a:off x="302735" y="905142"/>
            <a:ext cx="4664482"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Interest Rate vs. Loan Amount (Box Plot)</a:t>
            </a:r>
          </a:p>
        </p:txBody>
      </p:sp>
      <p:sp>
        <p:nvSpPr>
          <p:cNvPr id="10" name="Rectangle 9"/>
          <p:cNvSpPr/>
          <p:nvPr/>
        </p:nvSpPr>
        <p:spPr>
          <a:xfrm>
            <a:off x="665773" y="1335475"/>
            <a:ext cx="10948068"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represented in the X-axis is the loan amount requested by borrowers. Each point position along the x-axis is size of loan. </a:t>
            </a:r>
          </a:p>
          <a:p>
            <a:r>
              <a:rPr lang="en-US" sz="1600" dirty="0">
                <a:latin typeface="Arial" panose="020B0604020202020204" pitchFamily="34" charset="0"/>
                <a:cs typeface="Arial" panose="020B0604020202020204" pitchFamily="34" charset="0"/>
              </a:rPr>
              <a:t># And in Y-axis, represents the interest rate.</a:t>
            </a:r>
          </a:p>
        </p:txBody>
      </p:sp>
      <p:sp>
        <p:nvSpPr>
          <p:cNvPr id="11" name="Rectangle 10"/>
          <p:cNvSpPr/>
          <p:nvPr/>
        </p:nvSpPr>
        <p:spPr>
          <a:xfrm>
            <a:off x="302735" y="3290217"/>
            <a:ext cx="4763477" cy="255454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#Risk Assessment </a:t>
            </a: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rPr>
              <a:t>High Loan Amounts with Interest Rate </a:t>
            </a:r>
            <a:r>
              <a:rPr lang="en-US" sz="1600" b="1"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Points clustered at high loan amounts and interest rates may indicate borrowers with potential default risk.</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scatter plot – indicates that the highest interest rate is ~25 &amp; till amounts ($35000) </a:t>
            </a:r>
          </a:p>
          <a:p>
            <a:r>
              <a:rPr lang="en-US" sz="1600" dirty="0">
                <a:latin typeface="Arial" panose="020B0604020202020204" pitchFamily="34" charset="0"/>
                <a:cs typeface="Arial" panose="020B0604020202020204" pitchFamily="34" charset="0"/>
              </a:rPr>
              <a:t>If the interest rate is 12.5% and above there is more chance that the loan will default</a:t>
            </a:r>
          </a:p>
        </p:txBody>
      </p:sp>
      <p:pic>
        <p:nvPicPr>
          <p:cNvPr id="4" name="Picture 3">
            <a:extLst>
              <a:ext uri="{FF2B5EF4-FFF2-40B4-BE49-F238E27FC236}">
                <a16:creationId xmlns:a16="http://schemas.microsoft.com/office/drawing/2014/main" xmlns="" id="{74D93C9E-5FFF-49A9-A266-3096BE69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530" y="2464717"/>
            <a:ext cx="8099614" cy="4213903"/>
          </a:xfrm>
          <a:prstGeom prst="rect">
            <a:avLst/>
          </a:prstGeom>
        </p:spPr>
      </p:pic>
    </p:spTree>
    <p:extLst>
      <p:ext uri="{BB962C8B-B14F-4D97-AF65-F5344CB8AC3E}">
        <p14:creationId xmlns:p14="http://schemas.microsoft.com/office/powerpoint/2010/main" val="3408897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382" y="261650"/>
            <a:ext cx="9404723" cy="912058"/>
          </a:xfrm>
        </p:spPr>
        <p:txBody>
          <a:bodyPr/>
          <a:lstStyle/>
          <a:p>
            <a:r>
              <a:rPr lang="en-IN" dirty="0">
                <a:latin typeface="Arial" panose="020B0604020202020204" pitchFamily="34" charset="0"/>
                <a:cs typeface="Arial" panose="020B0604020202020204" pitchFamily="34" charset="0"/>
              </a:rPr>
              <a:t>Multivariate Analysis </a:t>
            </a:r>
            <a:r>
              <a:rPr lang="en-IN" dirty="0" smtClean="0">
                <a:latin typeface="Arial" panose="020B0604020202020204" pitchFamily="34" charset="0"/>
                <a:cs typeface="Arial" panose="020B0604020202020204" pitchFamily="34" charset="0"/>
              </a:rPr>
              <a:t>– Insights</a:t>
            </a: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080799" y="996285"/>
            <a:ext cx="5029200" cy="4991100"/>
          </a:xfrm>
          <a:prstGeom prst="rect">
            <a:avLst/>
          </a:prstGeom>
        </p:spPr>
      </p:pic>
      <p:sp>
        <p:nvSpPr>
          <p:cNvPr id="6" name="Rectangle 5"/>
          <p:cNvSpPr/>
          <p:nvPr/>
        </p:nvSpPr>
        <p:spPr>
          <a:xfrm>
            <a:off x="474260" y="984336"/>
            <a:ext cx="6177886" cy="954107"/>
          </a:xfrm>
          <a:prstGeom prst="rect">
            <a:avLst/>
          </a:prstGeom>
        </p:spPr>
        <p:txBody>
          <a:bodyPr wrap="square">
            <a:spAutoFit/>
          </a:bodyPr>
          <a:lstStyle/>
          <a:p>
            <a:pPr algn="just"/>
            <a:r>
              <a:rPr lang="en-US" sz="1400" b="1" dirty="0">
                <a:latin typeface="Arial" panose="020B0604020202020204" pitchFamily="34" charset="0"/>
                <a:cs typeface="Arial" panose="020B0604020202020204" pitchFamily="34" charset="0"/>
              </a:rPr>
              <a:t>Objective</a:t>
            </a:r>
            <a:r>
              <a:rPr lang="en-US" sz="1400" dirty="0">
                <a:latin typeface="Arial" panose="020B0604020202020204" pitchFamily="34" charset="0"/>
                <a:cs typeface="Arial" panose="020B0604020202020204" pitchFamily="34" charset="0"/>
              </a:rPr>
              <a:t>: Explore interactions among three or more variables in a </a:t>
            </a:r>
            <a:r>
              <a:rPr lang="en-US" sz="1400" dirty="0" smtClean="0">
                <a:latin typeface="Arial" panose="020B0604020202020204" pitchFamily="34" charset="0"/>
                <a:cs typeface="Arial" panose="020B0604020202020204" pitchFamily="34" charset="0"/>
              </a:rPr>
              <a:t>3D space for </a:t>
            </a:r>
            <a:r>
              <a:rPr lang="en-US" sz="1400" dirty="0">
                <a:latin typeface="Arial" panose="020B0604020202020204" pitchFamily="34" charset="0"/>
                <a:cs typeface="Arial" panose="020B0604020202020204" pitchFamily="34" charset="0"/>
              </a:rPr>
              <a:t>visualizing relationships between multiple variables simultaneously while using color to represent different categories of loan status. </a:t>
            </a:r>
            <a:endParaRPr lang="en-IN" sz="1400" dirty="0">
              <a:latin typeface="Arial" panose="020B0604020202020204" pitchFamily="34" charset="0"/>
              <a:cs typeface="Arial" panose="020B0604020202020204" pitchFamily="34" charset="0"/>
            </a:endParaRPr>
          </a:p>
        </p:txBody>
      </p:sp>
      <p:sp>
        <p:nvSpPr>
          <p:cNvPr id="7" name="Rectangle 6"/>
          <p:cNvSpPr/>
          <p:nvPr/>
        </p:nvSpPr>
        <p:spPr>
          <a:xfrm>
            <a:off x="474258" y="1884409"/>
            <a:ext cx="6177887" cy="2462213"/>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Interpretation</a:t>
            </a:r>
            <a:r>
              <a:rPr lang="en-US" sz="1400"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b="1" dirty="0" smtClean="0">
                <a:latin typeface="Arial" panose="020B0604020202020204" pitchFamily="34" charset="0"/>
                <a:cs typeface="Arial" panose="020B0604020202020204" pitchFamily="34" charset="0"/>
              </a:rPr>
              <a:t>X-axis</a:t>
            </a:r>
            <a:r>
              <a:rPr lang="en-US" sz="1400" dirty="0" smtClean="0">
                <a:latin typeface="Arial" panose="020B0604020202020204" pitchFamily="34" charset="0"/>
                <a:cs typeface="Arial" panose="020B0604020202020204" pitchFamily="34" charset="0"/>
              </a:rPr>
              <a:t> (Loan Amount) represents total loan amount distributed to borrowers. </a:t>
            </a:r>
            <a:r>
              <a:rPr lang="en-US" sz="1400" b="1" dirty="0" smtClean="0">
                <a:latin typeface="Arial" panose="020B0604020202020204" pitchFamily="34" charset="0"/>
                <a:cs typeface="Arial" panose="020B0604020202020204" pitchFamily="34" charset="0"/>
              </a:rPr>
              <a:t>Y-Axis</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(Debt-to-Income Ratio</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a:t>
            </a:r>
            <a:r>
              <a:rPr lang="en-US" sz="1400" dirty="0" smtClean="0">
                <a:latin typeface="Arial" panose="020B0604020202020204" pitchFamily="34" charset="0"/>
                <a:cs typeface="Arial" panose="020B0604020202020204" pitchFamily="34" charset="0"/>
              </a:rPr>
              <a:t>ndicates </a:t>
            </a:r>
            <a:r>
              <a:rPr lang="en-US" sz="1400" dirty="0">
                <a:latin typeface="Arial" panose="020B0604020202020204" pitchFamily="34" charset="0"/>
                <a:cs typeface="Arial" panose="020B0604020202020204" pitchFamily="34" charset="0"/>
              </a:rPr>
              <a:t>the borrower's debt-to-income ratio, which reflects their ability to manage debt based on </a:t>
            </a:r>
            <a:r>
              <a:rPr lang="en-US" sz="1400" dirty="0" smtClean="0">
                <a:latin typeface="Arial" panose="020B0604020202020204" pitchFamily="34" charset="0"/>
                <a:cs typeface="Arial" panose="020B0604020202020204" pitchFamily="34" charset="0"/>
              </a:rPr>
              <a:t>income. Z-Axis </a:t>
            </a:r>
            <a:r>
              <a:rPr lang="en-US" sz="1400" dirty="0">
                <a:latin typeface="Arial" panose="020B0604020202020204" pitchFamily="34" charset="0"/>
                <a:cs typeface="Arial" panose="020B0604020202020204" pitchFamily="34" charset="0"/>
              </a:rPr>
              <a:t>(Installment) displays the monthly installment amount borrowers are required to pay. </a:t>
            </a:r>
          </a:p>
          <a:p>
            <a:r>
              <a:rPr lang="en-US" sz="1400" dirty="0">
                <a:latin typeface="Arial" panose="020B0604020202020204" pitchFamily="34" charset="0"/>
                <a:cs typeface="Arial" panose="020B0604020202020204" pitchFamily="34" charset="0"/>
              </a:rPr>
              <a:t>Each data point (representing a loan) is color-coded based on its loan status (Fully Paid, Charged Off, Current).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Fully Paid (Blue): Loans that have been fully paid off by borrowers.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Charged Off (Orange): Loans that have defaulted or been charged off.</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Current (Green): Loans that are currently active and being paid off.</a:t>
            </a:r>
            <a:endParaRPr lang="en-IN" sz="1400" dirty="0">
              <a:latin typeface="Arial" panose="020B0604020202020204" pitchFamily="34" charset="0"/>
              <a:cs typeface="Arial" panose="020B0604020202020204" pitchFamily="34" charset="0"/>
            </a:endParaRPr>
          </a:p>
        </p:txBody>
      </p:sp>
      <p:sp>
        <p:nvSpPr>
          <p:cNvPr id="9" name="Rectangle 8"/>
          <p:cNvSpPr/>
          <p:nvPr/>
        </p:nvSpPr>
        <p:spPr>
          <a:xfrm>
            <a:off x="474258" y="4343698"/>
            <a:ext cx="6177887" cy="2462213"/>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Business Implications</a:t>
            </a:r>
            <a:r>
              <a:rPr lang="en-US" sz="1400"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Risk </a:t>
            </a:r>
            <a:r>
              <a:rPr lang="en-US" sz="1400" dirty="0" smtClean="0">
                <a:latin typeface="Arial" panose="020B0604020202020204" pitchFamily="34" charset="0"/>
                <a:cs typeface="Arial" panose="020B0604020202020204" pitchFamily="34" charset="0"/>
              </a:rPr>
              <a:t>Assessment </a:t>
            </a:r>
            <a:r>
              <a:rPr lang="en-US" sz="1400" dirty="0">
                <a:latin typeface="Arial" panose="020B0604020202020204" pitchFamily="34" charset="0"/>
                <a:cs typeface="Arial" panose="020B0604020202020204" pitchFamily="34" charset="0"/>
                <a:sym typeface="Wingdings" panose="05000000000000000000" pitchFamily="2" charset="2"/>
              </a:rPr>
              <a:t> By examining where Charged Off loans cluster in relation to loan amount, debt-to-income ratio, and installment, lenders can identify riskier loan profiles. For example, higher loan amounts combined with high debt-to-income ratios might indicate a higher likelihood of default</a:t>
            </a:r>
            <a:r>
              <a:rPr lang="en-US" sz="1400" dirty="0" smtClean="0">
                <a:latin typeface="Arial" panose="020B0604020202020204" pitchFamily="34" charset="0"/>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Portfolio </a:t>
            </a:r>
            <a:r>
              <a:rPr lang="en-US" sz="1400" dirty="0" smtClean="0">
                <a:latin typeface="Arial" panose="020B0604020202020204" pitchFamily="34" charset="0"/>
                <a:cs typeface="Arial" panose="020B0604020202020204" pitchFamily="34" charset="0"/>
              </a:rPr>
              <a:t>Analysis </a:t>
            </a:r>
            <a:r>
              <a:rPr lang="en-US" sz="1400" dirty="0" smtClean="0">
                <a:latin typeface="Arial" panose="020B0604020202020204" pitchFamily="34" charset="0"/>
                <a:cs typeface="Arial" panose="020B0604020202020204" pitchFamily="34" charset="0"/>
                <a:sym typeface="Wingdings" panose="05000000000000000000" pitchFamily="2" charset="2"/>
              </a:rPr>
              <a:t> </a:t>
            </a:r>
            <a:r>
              <a:rPr lang="en-US" sz="1400" dirty="0" smtClean="0">
                <a:latin typeface="Arial" panose="020B0604020202020204" pitchFamily="34" charset="0"/>
                <a:cs typeface="Arial" panose="020B0604020202020204" pitchFamily="34" charset="0"/>
              </a:rPr>
              <a:t>Visualizing </a:t>
            </a:r>
            <a:r>
              <a:rPr lang="en-US" sz="1400" dirty="0">
                <a:latin typeface="Arial" panose="020B0604020202020204" pitchFamily="34" charset="0"/>
                <a:cs typeface="Arial" panose="020B0604020202020204" pitchFamily="34" charset="0"/>
              </a:rPr>
              <a:t>the distribution of loan statuses across different segments helps in understanding the composition of the loan portfolio. For instance, a higher concentration of Fully Paid loans in certain ranges might signify successful lending practices in those segments.</a:t>
            </a:r>
            <a:endParaRPr lang="en-US" sz="1400" dirty="0" smtClean="0">
              <a:latin typeface="Arial" panose="020B0604020202020204" pitchFamily="34" charset="0"/>
              <a:cs typeface="Arial" panose="020B0604020202020204" pitchFamily="34" charset="0"/>
            </a:endParaRPr>
          </a:p>
        </p:txBody>
      </p:sp>
      <p:sp>
        <p:nvSpPr>
          <p:cNvPr id="10" name="Rectangle 9"/>
          <p:cNvSpPr/>
          <p:nvPr/>
        </p:nvSpPr>
        <p:spPr>
          <a:xfrm>
            <a:off x="6255224" y="6174866"/>
            <a:ext cx="5741158" cy="523220"/>
          </a:xfrm>
          <a:prstGeom prst="rect">
            <a:avLst/>
          </a:prstGeom>
        </p:spPr>
        <p:txBody>
          <a:bodyPr wrap="square">
            <a:spAutoFit/>
          </a:bodyPr>
          <a:lstStyle/>
          <a:p>
            <a:pPr marL="285750" indent="-285750" algn="just">
              <a:buFont typeface="Arial" panose="020B0604020202020204" pitchFamily="34" charset="0"/>
              <a:buChar char="•"/>
            </a:pPr>
            <a:r>
              <a:rPr lang="en-IN" sz="1400" dirty="0">
                <a:latin typeface="Arial" panose="020B0604020202020204" pitchFamily="34" charset="0"/>
                <a:cs typeface="Arial" panose="020B0604020202020204" pitchFamily="34" charset="0"/>
              </a:rPr>
              <a:t>Based on observed patterns, lenders can refine loan approval criteria to mitigate risks associated with high-risk loan profiles</a:t>
            </a:r>
          </a:p>
        </p:txBody>
      </p:sp>
    </p:spTree>
    <p:extLst>
      <p:ext uri="{BB962C8B-B14F-4D97-AF65-F5344CB8AC3E}">
        <p14:creationId xmlns:p14="http://schemas.microsoft.com/office/powerpoint/2010/main" val="1854990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9961" cy="1400530"/>
          </a:xfrm>
        </p:spPr>
        <p:txBody>
          <a:bodyPr/>
          <a:lstStyle/>
          <a:p>
            <a:r>
              <a:rPr lang="en-US" dirty="0" smtClean="0">
                <a:latin typeface="Arial" panose="020B0604020202020204" pitchFamily="34" charset="0"/>
                <a:cs typeface="Arial" panose="020B0604020202020204" pitchFamily="34" charset="0"/>
              </a:rPr>
              <a:t>Key variables influencing loan default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17820" y="1534303"/>
            <a:ext cx="9923219" cy="5098509"/>
          </a:xfrm>
        </p:spPr>
        <p:txBody>
          <a:bodyPr>
            <a:noAutofit/>
          </a:bodyPr>
          <a:lstStyle/>
          <a:p>
            <a:pPr marL="0" indent="0">
              <a:buNone/>
            </a:pPr>
            <a:r>
              <a:rPr lang="en-US" sz="1800" dirty="0" smtClean="0">
                <a:latin typeface="Arial" panose="020B0604020202020204" pitchFamily="34" charset="0"/>
                <a:ea typeface="+mn-ea"/>
                <a:cs typeface="Arial" panose="020B0604020202020204" pitchFamily="34" charset="0"/>
              </a:rPr>
              <a:t>Firstly defined the problem statement &amp; then identifying and understand the key variables that significantly influence loan default.</a:t>
            </a:r>
          </a:p>
          <a:p>
            <a:pPr marL="0" indent="0">
              <a:buNone/>
            </a:pPr>
            <a:r>
              <a:rPr lang="en-US" sz="1800" b="1" dirty="0" smtClean="0">
                <a:latin typeface="Arial" panose="020B0604020202020204" pitchFamily="34" charset="0"/>
                <a:ea typeface="+mn-ea"/>
                <a:cs typeface="Arial" panose="020B0604020202020204" pitchFamily="34" charset="0"/>
              </a:rPr>
              <a:t>Data set used for analysis</a:t>
            </a:r>
            <a:r>
              <a:rPr lang="en-US" sz="1800" dirty="0" smtClean="0">
                <a:latin typeface="Arial" panose="020B0604020202020204" pitchFamily="34" charset="0"/>
                <a:ea typeface="+mn-ea"/>
                <a:cs typeface="Arial" panose="020B0604020202020204" pitchFamily="34" charset="0"/>
              </a:rPr>
              <a:t>:- Loan data set with specific attributes - amount, interest rate, employment length, etc. Target variable Loan Status and its categories - 'Fully Paid', 'Charged Off', 'Current‘</a:t>
            </a:r>
          </a:p>
          <a:p>
            <a:pPr marL="0" indent="0">
              <a:buNone/>
            </a:pPr>
            <a:r>
              <a:rPr lang="en-IN" sz="1800" b="1" dirty="0" smtClean="0">
                <a:latin typeface="Arial" panose="020B0604020202020204" pitchFamily="34" charset="0"/>
                <a:ea typeface="+mn-ea"/>
                <a:cs typeface="Arial" panose="020B0604020202020204" pitchFamily="34" charset="0"/>
              </a:rPr>
              <a:t>Feature Selection Process</a:t>
            </a:r>
            <a:r>
              <a:rPr lang="en-IN" sz="1800" dirty="0" smtClean="0">
                <a:latin typeface="Arial" panose="020B0604020202020204" pitchFamily="34" charset="0"/>
                <a:ea typeface="+mn-ea"/>
                <a:cs typeface="Arial" panose="020B0604020202020204" pitchFamily="34" charset="0"/>
              </a:rPr>
              <a:t>:- </a:t>
            </a:r>
            <a:r>
              <a:rPr lang="en-US" sz="1800" dirty="0" smtClean="0">
                <a:latin typeface="Arial" panose="020B0604020202020204" pitchFamily="34" charset="0"/>
                <a:ea typeface="+mn-ea"/>
                <a:cs typeface="Arial" panose="020B0604020202020204" pitchFamily="34" charset="0"/>
              </a:rPr>
              <a:t>Selecting key features like loan amount, annual income, debt-to-income ratio, loan term, grade, and employment length that are likely to impact whether a loan will be paid off or result in default.</a:t>
            </a:r>
          </a:p>
          <a:p>
            <a:pPr marL="0" indent="0">
              <a:buNone/>
            </a:pPr>
            <a:r>
              <a:rPr lang="en-IN" sz="1800" b="1" dirty="0" smtClean="0">
                <a:latin typeface="Arial" panose="020B0604020202020204" pitchFamily="34" charset="0"/>
                <a:ea typeface="+mn-ea"/>
                <a:cs typeface="Arial" panose="020B0604020202020204" pitchFamily="34" charset="0"/>
              </a:rPr>
              <a:t>Key Variables Identified</a:t>
            </a:r>
            <a:r>
              <a:rPr lang="en-IN" sz="1800" dirty="0" smtClean="0">
                <a:latin typeface="Arial" panose="020B0604020202020204" pitchFamily="34" charset="0"/>
                <a:ea typeface="+mn-ea"/>
                <a:cs typeface="Arial" panose="020B0604020202020204" pitchFamily="34" charset="0"/>
              </a:rPr>
              <a:t> :- </a:t>
            </a:r>
            <a:r>
              <a:rPr lang="en-US" sz="1800" dirty="0" smtClean="0">
                <a:latin typeface="Arial" panose="020B0604020202020204" pitchFamily="34" charset="0"/>
                <a:ea typeface="+mn-ea"/>
                <a:cs typeface="Arial" panose="020B0604020202020204" pitchFamily="34" charset="0"/>
              </a:rPr>
              <a:t>Based on so far analysis, loan amount, annual income, and debt-to-income ratio are identified as the most influential factors affecting loan default.</a:t>
            </a:r>
          </a:p>
          <a:p>
            <a:pPr marL="0" indent="0">
              <a:buNone/>
            </a:pPr>
            <a:r>
              <a:rPr lang="en-IN" sz="1800" b="1" dirty="0" smtClean="0">
                <a:latin typeface="Arial" panose="020B0604020202020204" pitchFamily="34" charset="0"/>
                <a:ea typeface="+mn-ea"/>
                <a:cs typeface="Arial" panose="020B0604020202020204" pitchFamily="34" charset="0"/>
              </a:rPr>
              <a:t>Insights and Interpretations</a:t>
            </a:r>
            <a:r>
              <a:rPr lang="en-IN" sz="1800" dirty="0" smtClean="0">
                <a:latin typeface="Arial" panose="020B0604020202020204" pitchFamily="34" charset="0"/>
                <a:ea typeface="+mn-ea"/>
                <a:cs typeface="Arial" panose="020B0604020202020204" pitchFamily="34" charset="0"/>
              </a:rPr>
              <a:t>:- </a:t>
            </a:r>
            <a:r>
              <a:rPr lang="en-US" sz="1800" dirty="0" smtClean="0">
                <a:latin typeface="Arial" panose="020B0604020202020204" pitchFamily="34" charset="0"/>
                <a:ea typeface="+mn-ea"/>
                <a:cs typeface="Arial" panose="020B0604020202020204" pitchFamily="34" charset="0"/>
              </a:rPr>
              <a:t>The scatter plot, as one example, shows how loan amount and debt-to-income ratio correlate with loan status, certain patterns indicated higher risk of default for certain borrower profiles</a:t>
            </a:r>
            <a:endParaRPr lang="en-US" sz="2800" dirty="0" smtClean="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ea typeface="+mn-ea"/>
                <a:cs typeface="Arial" panose="020B0604020202020204" pitchFamily="34" charset="0"/>
              </a:rPr>
              <a:t>Recommendations</a:t>
            </a:r>
            <a:r>
              <a:rPr lang="en-US" sz="1800" dirty="0" smtClean="0">
                <a:latin typeface="Arial" panose="020B0604020202020204" pitchFamily="34" charset="0"/>
                <a:ea typeface="+mn-ea"/>
                <a:cs typeface="Arial" panose="020B0604020202020204" pitchFamily="34" charset="0"/>
              </a:rPr>
              <a:t>:- Based on analysis, we recommend incorporating loan amount, income level, and employment length into credit scoring models to better predict loan default risk.</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38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Key Insights </a:t>
            </a:r>
            <a:endParaRPr lang="en-IN" dirty="0"/>
          </a:p>
        </p:txBody>
      </p:sp>
      <p:sp>
        <p:nvSpPr>
          <p:cNvPr id="3" name="Content Placeholder 2"/>
          <p:cNvSpPr>
            <a:spLocks noGrp="1"/>
          </p:cNvSpPr>
          <p:nvPr>
            <p:ph idx="1"/>
          </p:nvPr>
        </p:nvSpPr>
        <p:spPr>
          <a:xfrm>
            <a:off x="994130" y="1343235"/>
            <a:ext cx="10702001" cy="4852849"/>
          </a:xfrm>
        </p:spPr>
        <p:txBody>
          <a:bodyPr>
            <a:noAutofit/>
          </a:bodyPr>
          <a:lstStyle/>
          <a:p>
            <a:pPr algn="just"/>
            <a:r>
              <a:rPr lang="en-US" sz="1800" dirty="0">
                <a:latin typeface="Arial" panose="020B0604020202020204" pitchFamily="34" charset="0"/>
                <a:cs typeface="Arial" panose="020B0604020202020204" pitchFamily="34" charset="0"/>
              </a:rPr>
              <a:t>Conclusion 1: Employment length appears to be inversely correlated with the likelihood of loan default, indicating that longer employment tenure might reduce the risk of default.</a:t>
            </a:r>
          </a:p>
          <a:p>
            <a:pPr algn="just"/>
            <a:r>
              <a:rPr lang="en-US" sz="1800" dirty="0">
                <a:latin typeface="Arial" panose="020B0604020202020204" pitchFamily="34" charset="0"/>
                <a:cs typeface="Arial" panose="020B0604020202020204" pitchFamily="34" charset="0"/>
              </a:rPr>
              <a:t>Conclusion 2: Debt-to-income ratio (DTI) is positively correlated with loan default, suggesting that higher DTI ratios increase the risk of default.</a:t>
            </a:r>
          </a:p>
          <a:p>
            <a:pPr algn="just"/>
            <a:r>
              <a:rPr lang="en-US" sz="1800" dirty="0">
                <a:latin typeface="Arial" panose="020B0604020202020204" pitchFamily="34" charset="0"/>
                <a:cs typeface="Arial" panose="020B0604020202020204" pitchFamily="34" charset="0"/>
              </a:rPr>
              <a:t>Conclusion 3: Loan grade and subgrade provided by Lending Club are strong predictors of default, with higher-grade loans exhibiting lower default rates.</a:t>
            </a:r>
          </a:p>
          <a:p>
            <a:pPr algn="just"/>
            <a:r>
              <a:rPr lang="en-US" sz="1800" dirty="0">
                <a:latin typeface="Arial" panose="020B0604020202020204" pitchFamily="34" charset="0"/>
                <a:cs typeface="Arial" panose="020B0604020202020204" pitchFamily="34" charset="0"/>
              </a:rPr>
              <a:t>Conclusion 4: Homeownership status is another significant factor, with homeowners exhibiting lower default rates compared to renters.</a:t>
            </a:r>
          </a:p>
          <a:p>
            <a:pPr algn="just"/>
            <a:r>
              <a:rPr lang="en-US" sz="1800" dirty="0">
                <a:latin typeface="Arial" panose="020B0604020202020204" pitchFamily="34" charset="0"/>
                <a:cs typeface="Arial" panose="020B0604020202020204" pitchFamily="34" charset="0"/>
              </a:rPr>
              <a:t>Conclusion 5: Loan purpose also influences default rates, with loans for debt consolidation having relatively lower default rates compared to other purposes such as small business or education.</a:t>
            </a:r>
          </a:p>
          <a:p>
            <a:pPr algn="just"/>
            <a:r>
              <a:rPr lang="en-US" sz="1800" dirty="0">
                <a:latin typeface="Arial" panose="020B0604020202020204" pitchFamily="34" charset="0"/>
                <a:cs typeface="Arial" panose="020B0604020202020204" pitchFamily="34" charset="0"/>
              </a:rPr>
              <a:t>Conclusion 6: The length of the loan term is inversely related to default rates, with longer-term loans having higher default rates compared to shorter-term loans.</a:t>
            </a:r>
          </a:p>
          <a:p>
            <a:pPr algn="just"/>
            <a:r>
              <a:rPr lang="en-US" sz="1800" dirty="0">
                <a:latin typeface="Arial" panose="020B0604020202020204" pitchFamily="34" charset="0"/>
                <a:cs typeface="Arial" panose="020B0604020202020204" pitchFamily="34" charset="0"/>
              </a:rPr>
              <a:t>Conclusion 7: Interest rates tend to be higher for loans that are charged off compared to fully paid loans, indicating a potential association between higher interest rates and increased risk of default.</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932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359524"/>
            <a:ext cx="9404723" cy="1400530"/>
          </a:xfrm>
        </p:spPr>
        <p:txBody>
          <a:bodyPr/>
          <a:lstStyle/>
          <a:p>
            <a:r>
              <a:rPr lang="en-US" dirty="0">
                <a:latin typeface="Arial" panose="020B0604020202020204" pitchFamily="34" charset="0"/>
                <a:cs typeface="Arial" panose="020B0604020202020204" pitchFamily="34" charset="0"/>
              </a:rPr>
              <a:t>Problem Statement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6695" y="1444268"/>
            <a:ext cx="9905999" cy="903147"/>
          </a:xfrm>
        </p:spPr>
        <p:txBody>
          <a:bodyPr/>
          <a:lstStyle/>
          <a:p>
            <a:pPr marL="0" indent="0">
              <a:buNone/>
            </a:pPr>
            <a:r>
              <a:rPr lang="en-US" dirty="0">
                <a:latin typeface="Arial" panose="020B0604020202020204" pitchFamily="34" charset="0"/>
                <a:cs typeface="Arial" panose="020B0604020202020204" pitchFamily="34" charset="0"/>
              </a:rPr>
              <a:t>Understanding loan default factors using loan data to improve risk assessment and decision-making in lending.</a:t>
            </a:r>
          </a:p>
          <a:p>
            <a:pPr marL="0" indent="0">
              <a:buNone/>
            </a:pPr>
            <a:endParaRPr lang="en-IN"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0" y="2343641"/>
            <a:ext cx="9404723" cy="9318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Analysis approach</a:t>
            </a:r>
            <a:endParaRPr lang="en-IN"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280733" y="3432159"/>
            <a:ext cx="8946541" cy="2368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latin typeface="Arial" panose="020B0604020202020204" pitchFamily="34" charset="0"/>
                <a:cs typeface="Arial" panose="020B0604020202020204" pitchFamily="34" charset="0"/>
              </a:rPr>
              <a:t>Data Understanding and Preprocessing:</a:t>
            </a:r>
            <a:r>
              <a:rPr lang="en-US" dirty="0">
                <a:latin typeface="Arial" panose="020B0604020202020204" pitchFamily="34" charset="0"/>
                <a:cs typeface="Arial" panose="020B0604020202020204" pitchFamily="34" charset="0"/>
              </a:rPr>
              <a:t> Load and clean the loan dataset.</a:t>
            </a:r>
          </a:p>
          <a:p>
            <a:r>
              <a:rPr lang="en-US" b="1" dirty="0">
                <a:latin typeface="Arial" panose="020B0604020202020204" pitchFamily="34" charset="0"/>
                <a:cs typeface="Arial" panose="020B0604020202020204" pitchFamily="34" charset="0"/>
              </a:rPr>
              <a:t>Exploratory Data Analysis (EDA):</a:t>
            </a:r>
            <a:r>
              <a:rPr lang="en-US" dirty="0">
                <a:latin typeface="Arial" panose="020B0604020202020204" pitchFamily="34" charset="0"/>
                <a:cs typeface="Arial" panose="020B0604020202020204" pitchFamily="34" charset="0"/>
              </a:rPr>
              <a:t> Perform univariate, bivariate, and multivariate analyses.</a:t>
            </a:r>
          </a:p>
          <a:p>
            <a:r>
              <a:rPr lang="en-US" b="1" dirty="0">
                <a:latin typeface="Arial" panose="020B0604020202020204" pitchFamily="34" charset="0"/>
                <a:cs typeface="Arial" panose="020B0604020202020204" pitchFamily="34" charset="0"/>
              </a:rPr>
              <a:t>Feature Selection and Engineering:</a:t>
            </a:r>
            <a:r>
              <a:rPr lang="en-US" dirty="0">
                <a:latin typeface="Arial" panose="020B0604020202020204" pitchFamily="34" charset="0"/>
                <a:cs typeface="Arial" panose="020B0604020202020204" pitchFamily="34" charset="0"/>
              </a:rPr>
              <a:t> Identify key variables influencing loan </a:t>
            </a:r>
            <a:r>
              <a:rPr lang="en-US" dirty="0" smtClean="0">
                <a:latin typeface="Arial" panose="020B0604020202020204" pitchFamily="34" charset="0"/>
                <a:cs typeface="Arial" panose="020B0604020202020204" pitchFamily="34" charset="0"/>
              </a:rPr>
              <a:t>default &amp; with a Conclusion</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074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Through comprehensive data analysis, we've gained insights into the loan dataset, identifying important variables and their relationships with loan default</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Key findings include the impact of loan amount, debt-to-income ratio, and borrower characteristics on loan status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Moving forward, leveraging these insights can help optimize lending strategies, improve risk assessment processes, and enhance decision-making in the loan approval process.</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3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Load the loan dataset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98595" y="1520656"/>
            <a:ext cx="10865775" cy="2887572"/>
          </a:xfrm>
        </p:spPr>
        <p:txBody>
          <a:bodyPr>
            <a:normAutofit/>
          </a:bodyPr>
          <a:lstStyle/>
          <a:p>
            <a:r>
              <a:rPr lang="en-US" dirty="0">
                <a:latin typeface="Arial" panose="020B0604020202020204" pitchFamily="34" charset="0"/>
                <a:cs typeface="Arial" panose="020B0604020202020204" pitchFamily="34" charset="0"/>
              </a:rPr>
              <a:t>Import the necessary libraries, ‘pandas’ for data handling and load the loan dataset into a data frame</a:t>
            </a:r>
          </a:p>
          <a:p>
            <a:pPr marL="0" indent="0">
              <a:buNone/>
            </a:pPr>
            <a:r>
              <a:rPr lang="en-US" dirty="0">
                <a:latin typeface="Arial" panose="020B0604020202020204" pitchFamily="34" charset="0"/>
                <a:cs typeface="Arial" panose="020B0604020202020204" pitchFamily="34" charset="0"/>
              </a:rPr>
              <a:t>	Loading Dataset (read_csv): </a:t>
            </a:r>
          </a:p>
          <a:p>
            <a:pPr marL="0" indent="0">
              <a:buNone/>
            </a:pPr>
            <a:r>
              <a:rPr lang="en-US" dirty="0">
                <a:latin typeface="Arial" panose="020B0604020202020204" pitchFamily="34" charset="0"/>
                <a:cs typeface="Arial" panose="020B0604020202020204" pitchFamily="34" charset="0"/>
              </a:rPr>
              <a:t>	Use </a:t>
            </a:r>
            <a:r>
              <a:rPr lang="en-US" b="1" dirty="0">
                <a:latin typeface="Arial" panose="020B0604020202020204" pitchFamily="34" charset="0"/>
                <a:cs typeface="Arial" panose="020B0604020202020204" pitchFamily="34" charset="0"/>
              </a:rPr>
              <a:t>pd.read_csv()</a:t>
            </a:r>
            <a:r>
              <a:rPr lang="en-US" dirty="0">
                <a:latin typeface="Arial" panose="020B0604020202020204" pitchFamily="34" charset="0"/>
                <a:cs typeface="Arial" panose="020B0604020202020204" pitchFamily="34" charset="0"/>
              </a:rPr>
              <a:t> to load a loan dataset from a CSV file into a DataFrame.</a:t>
            </a:r>
          </a:p>
          <a:p>
            <a:pPr marL="0" indent="0">
              <a:buNone/>
            </a:pPr>
            <a:r>
              <a:rPr lang="en-US" dirty="0">
                <a:latin typeface="Arial" panose="020B0604020202020204" pitchFamily="34" charset="0"/>
                <a:cs typeface="Arial" panose="020B0604020202020204" pitchFamily="34" charset="0"/>
              </a:rPr>
              <a:t> </a:t>
            </a:r>
          </a:p>
          <a:p>
            <a:pPr marL="0" indent="0">
              <a:buNone/>
            </a:pPr>
            <a:r>
              <a:rPr lang="en-US" b="1" dirty="0">
                <a:latin typeface="Arial" panose="020B0604020202020204" pitchFamily="34" charset="0"/>
                <a:cs typeface="Arial" panose="020B0604020202020204" pitchFamily="34" charset="0"/>
              </a:rPr>
              <a:t>Results</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b="1" dirty="0">
                <a:latin typeface="Arial" panose="020B0604020202020204" pitchFamily="34" charset="0"/>
                <a:cs typeface="Arial" panose="020B0604020202020204" pitchFamily="34" charset="0"/>
                <a:sym typeface="Wingdings" panose="05000000000000000000" pitchFamily="2" charset="2"/>
              </a:rPr>
              <a:t>Total 111 columns (snapshot below and more details refer python file)</a:t>
            </a:r>
            <a:endParaRPr lang="en-US" b="1"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Display the first few rows of the dataset to understand its structure</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1362399" y="4408228"/>
            <a:ext cx="9079250" cy="1965276"/>
          </a:xfrm>
          <a:prstGeom prst="rect">
            <a:avLst/>
          </a:prstGeom>
          <a:effectLst>
            <a:outerShdw blurRad="50800" dist="50800" dir="5400000" algn="ctr" rotWithShape="0">
              <a:srgbClr val="205156"/>
            </a:outerShdw>
          </a:effectLst>
        </p:spPr>
      </p:pic>
    </p:spTree>
    <p:extLst>
      <p:ext uri="{BB962C8B-B14F-4D97-AF65-F5344CB8AC3E}">
        <p14:creationId xmlns:p14="http://schemas.microsoft.com/office/powerpoint/2010/main" val="42356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Data understanding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07777" y="1452417"/>
            <a:ext cx="10483637" cy="2164240"/>
          </a:xfrm>
        </p:spPr>
        <p:txBody>
          <a:bodyPr>
            <a:normAutofit fontScale="70000" lnSpcReduction="20000"/>
          </a:bodyPr>
          <a:lstStyle/>
          <a:p>
            <a:r>
              <a:rPr lang="en-US" dirty="0">
                <a:latin typeface="Arial" panose="020B0604020202020204" pitchFamily="34" charset="0"/>
                <a:cs typeface="Arial" panose="020B0604020202020204" pitchFamily="34" charset="0"/>
              </a:rPr>
              <a:t>Explore the dataset to understand its columns, data types and missing values</a:t>
            </a:r>
          </a:p>
          <a:p>
            <a:pPr marL="0" indent="0">
              <a:buNone/>
            </a:pPr>
            <a:r>
              <a:rPr lang="en-US" dirty="0">
                <a:latin typeface="Arial" panose="020B0604020202020204" pitchFamily="34" charset="0"/>
                <a:cs typeface="Arial" panose="020B0604020202020204" pitchFamily="34" charset="0"/>
              </a:rPr>
              <a:t>Data Understanding (info, describe, isnull):</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info</a:t>
            </a:r>
            <a:r>
              <a:rPr lang="en-US" dirty="0">
                <a:latin typeface="Arial" panose="020B0604020202020204" pitchFamily="34" charset="0"/>
                <a:cs typeface="Arial" panose="020B0604020202020204" pitchFamily="34" charset="0"/>
              </a:rPr>
              <a:t>(): Displays information about columns, non-null counts, and data types.</a:t>
            </a:r>
          </a:p>
          <a:p>
            <a:pPr marL="0" indent="0">
              <a:buNone/>
            </a:pP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loan_data.head</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Display the first few rows of the dataset to understand its structure</a:t>
            </a:r>
          </a:p>
          <a:p>
            <a:pPr marL="0" indent="0">
              <a:buNone/>
            </a:pP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describe</a:t>
            </a:r>
            <a:r>
              <a:rPr lang="en-US" dirty="0">
                <a:latin typeface="Arial" panose="020B0604020202020204" pitchFamily="34" charset="0"/>
                <a:cs typeface="Arial" panose="020B0604020202020204" pitchFamily="34" charset="0"/>
              </a:rPr>
              <a:t>(): Provides summary statistics (mean, min, max) for numerical columns.</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isnull</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sum</a:t>
            </a:r>
            <a:r>
              <a:rPr lang="en-US" dirty="0">
                <a:latin typeface="Arial" panose="020B0604020202020204" pitchFamily="34" charset="0"/>
                <a:cs typeface="Arial" panose="020B0604020202020204" pitchFamily="34" charset="0"/>
              </a:rPr>
              <a:t>(): Counts missing values in each column.</a:t>
            </a:r>
          </a:p>
          <a:p>
            <a:pPr marL="0" indent="0">
              <a:buNone/>
            </a:pP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1630734" y="3743395"/>
            <a:ext cx="8420100" cy="2619375"/>
          </a:xfrm>
          <a:prstGeom prst="rect">
            <a:avLst/>
          </a:prstGeom>
        </p:spPr>
      </p:pic>
    </p:spTree>
    <p:extLst>
      <p:ext uri="{BB962C8B-B14F-4D97-AF65-F5344CB8AC3E}">
        <p14:creationId xmlns:p14="http://schemas.microsoft.com/office/powerpoint/2010/main" val="993749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702606" cy="830172"/>
          </a:xfrm>
        </p:spPr>
        <p:txBody>
          <a:bodyPr/>
          <a:lstStyle/>
          <a:p>
            <a:r>
              <a:rPr lang="en-US" dirty="0">
                <a:latin typeface="Arial" panose="020B0604020202020204" pitchFamily="34" charset="0"/>
                <a:cs typeface="Arial" panose="020B0604020202020204" pitchFamily="34" charset="0"/>
              </a:rPr>
              <a:t>Data understanding – </a:t>
            </a:r>
            <a:r>
              <a:rPr lang="en-US" dirty="0" smtClean="0">
                <a:latin typeface="Arial" panose="020B0604020202020204" pitchFamily="34" charset="0"/>
                <a:cs typeface="Arial" panose="020B0604020202020204" pitchFamily="34" charset="0"/>
              </a:rPr>
              <a:t>Insights#1</a:t>
            </a:r>
            <a:endParaRPr lang="en-IN" b="1" dirty="0">
              <a:latin typeface="Arial" panose="020B0604020202020204" pitchFamily="34" charset="0"/>
              <a:cs typeface="Arial" panose="020B0604020202020204" pitchFamily="34" charset="0"/>
            </a:endParaRPr>
          </a:p>
        </p:txBody>
      </p:sp>
      <p:sp>
        <p:nvSpPr>
          <p:cNvPr id="11" name="Rectangle 10"/>
          <p:cNvSpPr/>
          <p:nvPr/>
        </p:nvSpPr>
        <p:spPr>
          <a:xfrm>
            <a:off x="504966" y="3786907"/>
            <a:ext cx="9985114" cy="2585323"/>
          </a:xfrm>
          <a:prstGeom prst="rect">
            <a:avLst/>
          </a:prstGeom>
        </p:spPr>
        <p:txBody>
          <a:bodyPr wrap="square">
            <a:spAutoFit/>
          </a:bodyPr>
          <a:lstStyle/>
          <a:p>
            <a:pPr>
              <a:buFont typeface="+mj-lt"/>
              <a:buAutoNum type="arabicPeriod"/>
            </a:pPr>
            <a:endParaRPr lang="en-US" dirty="0">
              <a:latin typeface="Arial" panose="020B0604020202020204" pitchFamily="34" charset="0"/>
              <a:cs typeface="Arial" panose="020B0604020202020204" pitchFamily="34" charset="0"/>
            </a:endParaRPr>
          </a:p>
          <a:p>
            <a:pPr lvl="1"/>
            <a:r>
              <a:rPr lang="en-US" b="1" dirty="0" smtClean="0">
                <a:latin typeface="Arial" panose="020B0604020202020204" pitchFamily="34" charset="0"/>
                <a:cs typeface="Arial" panose="020B0604020202020204" pitchFamily="34" charset="0"/>
              </a:rPr>
              <a:t>Business Implications</a:t>
            </a:r>
            <a:r>
              <a:rPr lang="en-US" dirty="0" smtClean="0">
                <a:latin typeface="Arial" panose="020B0604020202020204" pitchFamily="34" charset="0"/>
                <a:cs typeface="Arial" panose="020B0604020202020204" pitchFamily="34" charset="0"/>
              </a:rPr>
              <a:t>: </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Understanding Borrower Preferences:- These statistics provide insights into borrower preferences regarding loan sizes. They help in aligning product offerings (loan amounts) with customer demand.</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Risk Management:- Knowledge of loan amount variability (standard deviation) helps in assessing risk exposure. Higher variability may require different risk mitigation strategies.</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Customer Segmentation:- Loan amount statistics can aid in segmenting customers based on funding needs, enabling targeted marketing and personalized services.</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810365" y="1363431"/>
            <a:ext cx="11254256"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loan </a:t>
            </a:r>
            <a:r>
              <a:rPr lang="en-US" b="1" dirty="0" smtClean="0">
                <a:latin typeface="Arial" panose="020B0604020202020204" pitchFamily="34" charset="0"/>
                <a:cs typeface="Arial" panose="020B0604020202020204" pitchFamily="34" charset="0"/>
              </a:rPr>
              <a:t>amount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statistics provided summarizes the statistical distribution of loan amounts in a dataset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299011" y="2019724"/>
            <a:ext cx="1519949" cy="2231118"/>
          </a:xfrm>
          <a:prstGeom prst="rect">
            <a:avLst/>
          </a:prstGeom>
        </p:spPr>
      </p:pic>
      <p:sp>
        <p:nvSpPr>
          <p:cNvPr id="5" name="Rectangle 4"/>
          <p:cNvSpPr/>
          <p:nvPr/>
        </p:nvSpPr>
        <p:spPr>
          <a:xfrm>
            <a:off x="9348716" y="1650392"/>
            <a:ext cx="2531527"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Loan Amount Statistics</a:t>
            </a:r>
          </a:p>
        </p:txBody>
      </p:sp>
      <p:sp>
        <p:nvSpPr>
          <p:cNvPr id="6" name="Rectangle 5"/>
          <p:cNvSpPr/>
          <p:nvPr/>
        </p:nvSpPr>
        <p:spPr>
          <a:xfrm>
            <a:off x="810364" y="1887474"/>
            <a:ext cx="8353974" cy="2031325"/>
          </a:xfrm>
          <a:prstGeom prst="rect">
            <a:avLst/>
          </a:prstGeom>
        </p:spPr>
        <p:txBody>
          <a:bodyPr wrap="square">
            <a:spAutoFit/>
          </a:bodyPr>
          <a:lstStyle/>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39,717 indicates the total number of loan records in the dataset</a:t>
            </a:r>
          </a:p>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Mean loan amount of $11,219.44 represents the typical or average loan size granted by the institution</a:t>
            </a:r>
          </a:p>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minimum loan amount of $500 represents the smallest loan granted by the institution</a:t>
            </a:r>
          </a:p>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75th percentile (Q3) value of $15,000 indicates that 75% of loans are below this amount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369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948266" cy="830172"/>
          </a:xfrm>
        </p:spPr>
        <p:txBody>
          <a:bodyPr/>
          <a:lstStyle/>
          <a:p>
            <a:r>
              <a:rPr lang="en-US" dirty="0">
                <a:latin typeface="Arial" panose="020B0604020202020204" pitchFamily="34" charset="0"/>
                <a:cs typeface="Arial" panose="020B0604020202020204" pitchFamily="34" charset="0"/>
              </a:rPr>
              <a:t>Data understanding – </a:t>
            </a:r>
            <a:r>
              <a:rPr lang="en-US" dirty="0" smtClean="0">
                <a:latin typeface="Arial" panose="020B0604020202020204" pitchFamily="34" charset="0"/>
                <a:cs typeface="Arial" panose="020B0604020202020204" pitchFamily="34" charset="0"/>
              </a:rPr>
              <a:t>Insights #2</a:t>
            </a:r>
            <a:endParaRPr lang="en-IN"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988179" y="1813304"/>
            <a:ext cx="2612527" cy="981075"/>
          </a:xfrm>
          <a:prstGeom prst="rect">
            <a:avLst/>
          </a:prstGeom>
        </p:spPr>
      </p:pic>
      <p:sp>
        <p:nvSpPr>
          <p:cNvPr id="11" name="Rectangle 10"/>
          <p:cNvSpPr/>
          <p:nvPr/>
        </p:nvSpPr>
        <p:spPr>
          <a:xfrm>
            <a:off x="423079" y="2685410"/>
            <a:ext cx="10863619" cy="3693319"/>
          </a:xfrm>
          <a:prstGeom prst="rect">
            <a:avLst/>
          </a:prstGeom>
        </p:spPr>
        <p:txBody>
          <a:bodyPr wrap="square">
            <a:spAutoFit/>
          </a:bodyPr>
          <a:lstStyle/>
          <a:p>
            <a:pPr>
              <a:buFont typeface="+mj-lt"/>
              <a:buAutoNum type="arabicPeriod"/>
            </a:pP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Business Implication</a:t>
            </a:r>
            <a:r>
              <a:rPr lang="en-US" dirty="0">
                <a:latin typeface="Arial" panose="020B0604020202020204" pitchFamily="34" charset="0"/>
                <a:cs typeface="Arial" panose="020B0604020202020204" pitchFamily="34" charset="0"/>
              </a:rPr>
              <a:t>: A high percentage of fully paid(82%) loans indicates that a majority of borrowers have successfully met their repayment obligations. This can be a positive indicator of borrower creditworthiness and loan performance within the portfolio.</a:t>
            </a: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Portfolio Performance</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Monitoring and managing the charged off(14%) loans is crucial for optimizing portfolio performance and minimizing financial losses.</a:t>
            </a:r>
          </a:p>
          <a:p>
            <a:pPr lvl="1"/>
            <a:endParaRPr lang="en-US" dirty="0">
              <a:latin typeface="Arial" panose="020B0604020202020204" pitchFamily="34" charset="0"/>
              <a:cs typeface="Arial" panose="020B0604020202020204" pitchFamily="34" charset="0"/>
            </a:endParaRPr>
          </a:p>
          <a:p>
            <a:pPr lvl="1"/>
            <a:r>
              <a:rPr lang="en-IN" b="1" dirty="0">
                <a:latin typeface="Arial" panose="020B0604020202020204" pitchFamily="34" charset="0"/>
                <a:cs typeface="Arial" panose="020B0604020202020204" pitchFamily="34" charset="0"/>
              </a:rPr>
              <a:t>Lending Strategy:</a:t>
            </a:r>
          </a:p>
          <a:p>
            <a:pPr lvl="1"/>
            <a:r>
              <a:rPr lang="en-US" dirty="0">
                <a:latin typeface="Arial" panose="020B0604020202020204" pitchFamily="34" charset="0"/>
                <a:cs typeface="Arial" panose="020B0604020202020204" pitchFamily="34" charset="0"/>
              </a:rPr>
              <a:t>Lenders may adjust their lending strategies based on the observed default rates to mitigate risk and improve overall portfolio performance</a:t>
            </a:r>
            <a:endParaRPr lang="en-IN"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
        <p:nvSpPr>
          <p:cNvPr id="14" name="Rectangle 13"/>
          <p:cNvSpPr/>
          <p:nvPr/>
        </p:nvSpPr>
        <p:spPr>
          <a:xfrm>
            <a:off x="810365" y="1363431"/>
            <a:ext cx="11254256"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loan default</a:t>
            </a:r>
            <a:r>
              <a:rPr lang="en-US" dirty="0">
                <a:latin typeface="Arial" panose="020B0604020202020204" pitchFamily="34" charset="0"/>
                <a:cs typeface="Arial" panose="020B0604020202020204" pitchFamily="34" charset="0"/>
              </a:rPr>
              <a:t> statistics provided indicate the distribution of loan statuses within the dataset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111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21" y="278587"/>
            <a:ext cx="8934618" cy="830172"/>
          </a:xfrm>
        </p:spPr>
        <p:txBody>
          <a:bodyPr/>
          <a:lstStyle/>
          <a:p>
            <a:r>
              <a:rPr lang="en-US" dirty="0">
                <a:latin typeface="Arial" panose="020B0604020202020204" pitchFamily="34" charset="0"/>
                <a:cs typeface="Arial" panose="020B0604020202020204" pitchFamily="34" charset="0"/>
              </a:rPr>
              <a:t>Data understanding – </a:t>
            </a:r>
            <a:r>
              <a:rPr lang="en-US" dirty="0" smtClean="0">
                <a:latin typeface="Arial" panose="020B0604020202020204" pitchFamily="34" charset="0"/>
                <a:cs typeface="Arial" panose="020B0604020202020204" pitchFamily="34" charset="0"/>
              </a:rPr>
              <a:t>Insights #3</a:t>
            </a:r>
            <a:endParaRPr lang="en-IN" b="1" dirty="0">
              <a:latin typeface="Arial" panose="020B0604020202020204" pitchFamily="34" charset="0"/>
              <a:cs typeface="Arial" panose="020B0604020202020204" pitchFamily="34" charset="0"/>
            </a:endParaRPr>
          </a:p>
        </p:txBody>
      </p:sp>
      <p:sp>
        <p:nvSpPr>
          <p:cNvPr id="15" name="Rectangle 14"/>
          <p:cNvSpPr/>
          <p:nvPr/>
        </p:nvSpPr>
        <p:spPr>
          <a:xfrm>
            <a:off x="762056" y="1313189"/>
            <a:ext cx="10415459"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Debt-to-Income (</a:t>
            </a:r>
            <a:r>
              <a:rPr lang="en-US" b="1" dirty="0">
                <a:latin typeface="Arial" panose="020B0604020202020204" pitchFamily="34" charset="0"/>
                <a:cs typeface="Arial" panose="020B0604020202020204" pitchFamily="34" charset="0"/>
              </a:rPr>
              <a:t>DTI</a:t>
            </a:r>
            <a:r>
              <a:rPr lang="en-US" dirty="0">
                <a:latin typeface="Arial" panose="020B0604020202020204" pitchFamily="34" charset="0"/>
                <a:cs typeface="Arial" panose="020B0604020202020204" pitchFamily="34" charset="0"/>
              </a:rPr>
              <a:t>) Ratio statistics provided offer insights into the financial health and risk assessment of borrowers within the dataset. </a:t>
            </a:r>
            <a:endParaRPr lang="en-IN"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2"/>
          <a:stretch>
            <a:fillRect/>
          </a:stretch>
        </p:blipFill>
        <p:spPr>
          <a:xfrm>
            <a:off x="5503583" y="1734500"/>
            <a:ext cx="2428875" cy="1485900"/>
          </a:xfrm>
          <a:prstGeom prst="rect">
            <a:avLst/>
          </a:prstGeom>
        </p:spPr>
      </p:pic>
      <p:sp>
        <p:nvSpPr>
          <p:cNvPr id="18" name="Rectangle 17"/>
          <p:cNvSpPr/>
          <p:nvPr/>
        </p:nvSpPr>
        <p:spPr>
          <a:xfrm>
            <a:off x="436121" y="2669318"/>
            <a:ext cx="10741394" cy="4524315"/>
          </a:xfrm>
          <a:prstGeom prst="rect">
            <a:avLst/>
          </a:prstGeom>
        </p:spPr>
        <p:txBody>
          <a:bodyPr wrap="square">
            <a:spAutoFit/>
          </a:bodyPr>
          <a:lstStyle/>
          <a:p>
            <a:pPr>
              <a:buFont typeface="+mj-lt"/>
              <a:buAutoNum type="arabicPeriod"/>
            </a:pP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Business Implication</a:t>
            </a:r>
            <a:r>
              <a:rPr lang="en-US" dirty="0">
                <a:latin typeface="Arial" panose="020B0604020202020204" pitchFamily="34" charset="0"/>
                <a:cs typeface="Arial" panose="020B0604020202020204" pitchFamily="34" charset="0"/>
              </a:rPr>
              <a:t>: </a:t>
            </a:r>
          </a:p>
          <a:p>
            <a:pPr marL="800100" lvl="1" indent="-342900">
              <a:buAutoNum type="arabicPeriod"/>
            </a:pPr>
            <a:r>
              <a:rPr lang="en-US" dirty="0">
                <a:latin typeface="Arial" panose="020B0604020202020204" pitchFamily="34" charset="0"/>
                <a:cs typeface="Arial" panose="020B0604020202020204" pitchFamily="34" charset="0"/>
              </a:rPr>
              <a:t>Lower mean (13%) indicates – on average borrowers are managing their debt obligations within a reasonable portion of their income</a:t>
            </a:r>
          </a:p>
          <a:p>
            <a:pPr marL="800100" lvl="1" indent="-342900">
              <a:buAutoNum type="arabicPeriod"/>
            </a:pPr>
            <a:r>
              <a:rPr lang="en-US" dirty="0">
                <a:latin typeface="Arial" panose="020B0604020202020204" pitchFamily="34" charset="0"/>
                <a:cs typeface="Arial" panose="020B0604020202020204" pitchFamily="34" charset="0"/>
              </a:rPr>
              <a:t>Borrowers in 75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percentile may have a higher risk of financial strain compared to those in 25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percentile </a:t>
            </a: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Portfolio Performance</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Higher mean and maximum DTI ratios may indicate increased risk of default among borrowers with elevated debt levels relative to their income</a:t>
            </a: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Lending Strategy</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Identifying borrowers with excessively high DTI ratios can help lenders proactively address potential default risks and implement appropriate risk mitigation measures</a:t>
            </a:r>
          </a:p>
          <a:p>
            <a:pPr lvl="1"/>
            <a:endParaRPr lang="en-US"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2511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 Cleaning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Removing columns that are not required or not useful</a:t>
            </a: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147582" y="2731329"/>
            <a:ext cx="6858000" cy="2105025"/>
          </a:xfrm>
          <a:prstGeom prst="rect">
            <a:avLst/>
          </a:prstGeom>
        </p:spPr>
      </p:pic>
    </p:spTree>
    <p:extLst>
      <p:ext uri="{BB962C8B-B14F-4D97-AF65-F5344CB8AC3E}">
        <p14:creationId xmlns:p14="http://schemas.microsoft.com/office/powerpoint/2010/main" val="489643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 Cleaning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507008"/>
            <a:ext cx="10579172" cy="4195481"/>
          </a:xfrm>
        </p:spPr>
        <p:txBody>
          <a:bodyPr/>
          <a:lstStyle/>
          <a:p>
            <a:pPr marL="0" indent="0">
              <a:buNone/>
            </a:pPr>
            <a:r>
              <a:rPr lang="en-IN" b="1" dirty="0">
                <a:latin typeface="Arial" panose="020B0604020202020204" pitchFamily="34" charset="0"/>
                <a:cs typeface="Arial" panose="020B0604020202020204" pitchFamily="34" charset="0"/>
              </a:rPr>
              <a:t>Missing Employment Length Data</a:t>
            </a: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loan_data.emp_length.isnull</a:t>
            </a:r>
            <a:r>
              <a:rPr lang="en-IN" dirty="0">
                <a:latin typeface="Arial" panose="020B0604020202020204" pitchFamily="34" charset="0"/>
                <a:cs typeface="Arial" panose="020B0604020202020204" pitchFamily="34" charset="0"/>
              </a:rPr>
              <a:t>().sum</a:t>
            </a:r>
            <a:r>
              <a:rPr lang="en-IN"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a count of how many borrowers have missing employment length information. This is crucial for assessing data completeness and potential impacts on loan </a:t>
            </a:r>
            <a:r>
              <a:rPr lang="en-US" dirty="0" smtClean="0">
                <a:latin typeface="Arial" panose="020B0604020202020204" pitchFamily="34" charset="0"/>
                <a:cs typeface="Arial" panose="020B0604020202020204" pitchFamily="34" charset="0"/>
              </a:rPr>
              <a:t>decision-making</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Missing Bankruptcy </a:t>
            </a:r>
            <a:r>
              <a:rPr lang="en-IN" b="1" dirty="0" smtClean="0">
                <a:latin typeface="Arial" panose="020B0604020202020204" pitchFamily="34" charset="0"/>
                <a:cs typeface="Arial" panose="020B0604020202020204" pitchFamily="34" charset="0"/>
              </a:rPr>
              <a:t>Records</a:t>
            </a:r>
          </a:p>
          <a:p>
            <a:pPr marL="0" indent="0">
              <a:buNone/>
            </a:pPr>
            <a:r>
              <a:rPr lang="en-IN"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loan_data.pub_rec_bankruptcies.isnull().sum() provides a count of how many borrowers have missing bankruptcy record information. This is important for assessing data completeness and potential impacts on credit risk assessment</a:t>
            </a:r>
          </a:p>
          <a:p>
            <a:pPr marL="0" indent="0">
              <a:buNone/>
            </a:pP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94213" y="2992056"/>
            <a:ext cx="3857625" cy="523875"/>
          </a:xfrm>
          <a:prstGeom prst="rect">
            <a:avLst/>
          </a:prstGeom>
        </p:spPr>
      </p:pic>
      <p:pic>
        <p:nvPicPr>
          <p:cNvPr id="6" name="Picture 5"/>
          <p:cNvPicPr>
            <a:picLocks noChangeAspect="1"/>
          </p:cNvPicPr>
          <p:nvPr/>
        </p:nvPicPr>
        <p:blipFill>
          <a:blip r:embed="rId3"/>
          <a:stretch>
            <a:fillRect/>
          </a:stretch>
        </p:blipFill>
        <p:spPr>
          <a:xfrm>
            <a:off x="7403738" y="5022869"/>
            <a:ext cx="3848100" cy="571500"/>
          </a:xfrm>
          <a:prstGeom prst="rect">
            <a:avLst/>
          </a:prstGeom>
        </p:spPr>
      </p:pic>
    </p:spTree>
    <p:extLst>
      <p:ext uri="{BB962C8B-B14F-4D97-AF65-F5344CB8AC3E}">
        <p14:creationId xmlns:p14="http://schemas.microsoft.com/office/powerpoint/2010/main" val="3154837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TM04033919[[fn=Circuit]]</Template>
  <TotalTime>3874</TotalTime>
  <Words>2291</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Circular Std</vt:lpstr>
      <vt:lpstr>Courier New</vt:lpstr>
      <vt:lpstr>Wingdings</vt:lpstr>
      <vt:lpstr>Wingdings 3</vt:lpstr>
      <vt:lpstr>Ion</vt:lpstr>
      <vt:lpstr>Lending Club Case Study</vt:lpstr>
      <vt:lpstr>Problem Statement</vt:lpstr>
      <vt:lpstr>Load the loan dataset</vt:lpstr>
      <vt:lpstr>Data understanding</vt:lpstr>
      <vt:lpstr>Data understanding – Insights#1</vt:lpstr>
      <vt:lpstr>Data understanding – Insights #2</vt:lpstr>
      <vt:lpstr>Data understanding – Insights #3</vt:lpstr>
      <vt:lpstr>Data Cleaning</vt:lpstr>
      <vt:lpstr>Data Cleaning</vt:lpstr>
      <vt:lpstr>Exploratory data analysis (EDA)</vt:lpstr>
      <vt:lpstr>Univariate Analysis – Insights(#1)</vt:lpstr>
      <vt:lpstr>Univariate Analysis – Insights(#2)</vt:lpstr>
      <vt:lpstr>Univariate Analysis – Insights(#3)</vt:lpstr>
      <vt:lpstr>Bivariate Analysis – Insights (#1)</vt:lpstr>
      <vt:lpstr>Bivariate Analysis – Insights (#2)</vt:lpstr>
      <vt:lpstr>Bivariate Analysis – Insights (#3)</vt:lpstr>
      <vt:lpstr>Multivariate Analysis – Insights</vt:lpstr>
      <vt:lpstr>Key variables influencing loan default</vt:lpstr>
      <vt:lpstr>Summary - Key Insights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Lenovo</dc:creator>
  <cp:lastModifiedBy>Lenovo</cp:lastModifiedBy>
  <cp:revision>85</cp:revision>
  <dcterms:created xsi:type="dcterms:W3CDTF">2024-04-23T08:15:29Z</dcterms:created>
  <dcterms:modified xsi:type="dcterms:W3CDTF">2024-05-05T12:17:37Z</dcterms:modified>
</cp:coreProperties>
</file>