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8.xml.rels" ContentType="application/vnd.openxmlformats-package.relationships+xml"/>
  <Override PartName="/ppt/notesSlides/notesSlide30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1.png" ContentType="image/png"/>
  <Override PartName="/ppt/media/image7.png" ContentType="image/png"/>
  <Override PartName="/ppt/media/image26.png" ContentType="image/png"/>
  <Override PartName="/ppt/media/image22.png" ContentType="image/png"/>
  <Override PartName="/ppt/media/image16.png" ContentType="image/png"/>
  <Override PartName="/ppt/media/image12.png" ContentType="image/png"/>
  <Override PartName="/ppt/media/image8.png" ContentType="image/png"/>
  <Override PartName="/ppt/media/image27.png" ContentType="image/png"/>
  <Override PartName="/ppt/media/image4.png" ContentType="image/png"/>
  <Override PartName="/ppt/media/image23.png" ContentType="image/png"/>
  <Override PartName="/ppt/media/image17.png" ContentType="image/png"/>
  <Override PartName="/ppt/media/image13.png" ContentType="image/png"/>
  <Override PartName="/ppt/media/image9.png" ContentType="image/png"/>
  <Override PartName="/ppt/media/image5.png" ContentType="image/png"/>
  <Override PartName="/ppt/media/image24.png" ContentType="image/png"/>
  <Override PartName="/ppt/media/image1.png" ContentType="image/png"/>
  <Override PartName="/ppt/media/image20.png" ContentType="image/png"/>
  <Override PartName="/ppt/media/image18.png" ContentType="image/png"/>
  <Override PartName="/ppt/media/image14.png" ContentType="image/png"/>
  <Override PartName="/ppt/media/image10.png" ContentType="image/png"/>
  <Override PartName="/ppt/media/image6.png" ContentType="image/png"/>
  <Override PartName="/ppt/media/image25.png" ContentType="image/png"/>
  <Override PartName="/ppt/media/image2.png" ContentType="image/png"/>
  <Override PartName="/ppt/media/image21.png" ContentType="image/png"/>
  <Override PartName="/ppt/media/image19.png" ContentType="image/png"/>
  <Override PartName="/ppt/media/image15.png" ContentType="image/png"/>
  <Override PartName="/ppt/media/image3.jpeg" ContentType="image/jpe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36.xml.rels" ContentType="application/vnd.openxmlformats-package.relationships+xml"/>
  <Override PartName="/ppt/slides/_rels/slide11.xml.rels" ContentType="application/vnd.openxmlformats-package.relationships+xml"/>
  <Override PartName="/ppt/slides/_rels/slide34.xml.rels" ContentType="application/vnd.openxmlformats-package.relationships+xml"/>
  <Override PartName="/ppt/slides/_rels/slide31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18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27.xml.rels" ContentType="application/vnd.openxmlformats-package.relationships+xml"/>
  <Override PartName="/ppt/slides/_rels/slide12.xml.rels" ContentType="application/vnd.openxmlformats-package.relationships+xml"/>
  <Override PartName="/ppt/slides/_rels/slide35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17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x="9144000" cy="6858000"/>
  <p:notesSz cx="6807200" cy="99393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F1A15141-41D1-4141-9141-61C141E1315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新細明體"/>
              </a:rPr>
              <a:t>整體執行成果</a:t>
            </a:r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E13191-9101-4161-B181-317171E191F1}" type="slidenum">
              <a:rPr lang="en-US" sz="1200">
                <a:solidFill>
                  <a:srgbClr val="000000"/>
                </a:solidFill>
                <a:latin typeface="Arial"/>
                <a:ea typeface="新細明體"/>
              </a:rPr>
              <a:t>&lt;number&gt;</a:t>
            </a:fld>
            <a:endParaRPr/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908280" y="4722840"/>
            <a:ext cx="4990320" cy="4468320"/>
          </a:xfrm>
          <a:prstGeom prst="rect">
            <a:avLst/>
          </a:prstGeom>
        </p:spPr>
        <p:txBody>
          <a:bodyPr bIns="46800" lIns="93600" rIns="93600" tIns="46800"/>
          <a:p>
            <a:endParaRPr/>
          </a:p>
        </p:txBody>
      </p:sp>
      <p:sp>
        <p:nvSpPr>
          <p:cNvPr id="209" name="CustomShape 4"/>
          <p:cNvSpPr/>
          <p:nvPr/>
        </p:nvSpPr>
        <p:spPr>
          <a:xfrm>
            <a:off x="4612680" y="9277200"/>
            <a:ext cx="1663560" cy="495000"/>
          </a:xfrm>
          <a:prstGeom prst="rect">
            <a:avLst/>
          </a:prstGeom>
        </p:spPr>
        <p:txBody>
          <a:bodyPr anchor="ctr" bIns="46800" lIns="93600" rIns="93600" tIns="46800" wrap="none"/>
          <a:p>
            <a:pPr algn="r">
              <a:lnSpc>
                <a:spcPct val="100000"/>
              </a:lnSpc>
            </a:pPr>
            <a:fld id="{E1F1D191-4191-41D1-8131-D1B1E1516181}" type="slidenum">
              <a:rPr lang="en-US" sz="1400">
                <a:solidFill>
                  <a:srgbClr val="000000"/>
                </a:solidFill>
                <a:latin typeface="Times New Roman"/>
                <a:ea typeface="華康楷書體W3"/>
              </a:rPr>
              <a:t>&lt;number&gt;</a:t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11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F161A1-01B1-4191-A131-31217171417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21E111-41F1-4111-B161-A1418161815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5080" cy="6859080"/>
          </a:xfrm>
          <a:prstGeom prst="rect">
            <a:avLst/>
          </a:prstGeom>
        </p:spPr>
      </p:pic>
      <p:sp>
        <p:nvSpPr>
          <p:cNvPr id="1" name="CustomShape 1"/>
          <p:cNvSpPr/>
          <p:nvPr/>
        </p:nvSpPr>
        <p:spPr>
          <a:xfrm>
            <a:off x="7010280" y="6400800"/>
            <a:ext cx="2133360" cy="45684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51E1A141-F151-4121-8171-71F1D1116101}" type="slidenum">
              <a:rPr lang="en-US" sz="1400">
                <a:solidFill>
                  <a:srgbClr val="990000"/>
                </a:solidFill>
                <a:latin typeface="Arial"/>
                <a:ea typeface="新細明體"/>
              </a:rPr>
              <a:t>&lt;number&gt;</a:t>
            </a:fld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  <a:ea typeface="標楷體"/>
              </a:rPr>
              <a:t>3/19/14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zh-TW"/>
              <a:t>Click to edit the title text format</a:t>
            </a:r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zh-TW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TW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TW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TW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TW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TW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TW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8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5080" cy="6859080"/>
          </a:xfrm>
          <a:prstGeom prst="rect">
            <a:avLst/>
          </a:prstGeom>
        </p:spPr>
      </p:pic>
      <p:sp>
        <p:nvSpPr>
          <p:cNvPr id="39" name="CustomShape 1"/>
          <p:cNvSpPr/>
          <p:nvPr/>
        </p:nvSpPr>
        <p:spPr>
          <a:xfrm>
            <a:off x="7010280" y="6400800"/>
            <a:ext cx="2133360" cy="45684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51710191-3161-4101-91E1-91F12161E1B1}" type="slidenum">
              <a:rPr lang="en-US" sz="1400">
                <a:solidFill>
                  <a:srgbClr val="990000"/>
                </a:solidFill>
                <a:latin typeface="Arial"/>
                <a:ea typeface="新細明體"/>
              </a:rPr>
              <a:t>&lt;number&gt;</a:t>
            </a:fld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  <a:ea typeface="標楷體"/>
              </a:rPr>
              <a:t>3/19/14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zh-TW"/>
              <a:t>Click to edit the title text format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zh-TW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TW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TW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TW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TW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TW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TW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hyperlink" Target="http://docs.openstack.org/cli/quick-start/content/authenticate.html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39640" y="981000"/>
            <a:ext cx="806436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TW" sz="4000">
                <a:solidFill>
                  <a:srgbClr val="333399"/>
                </a:solidFill>
                <a:latin typeface="Times New Roman"/>
                <a:ea typeface="標楷體"/>
              </a:rPr>
              <a:t>OpenStack and EC2 API</a:t>
            </a:r>
            <a:r>
              <a:rPr b="1" lang="zh-TW" sz="4000">
                <a:solidFill>
                  <a:srgbClr val="333399"/>
                </a:solidFill>
                <a:latin typeface="Times New Roman"/>
                <a:ea typeface="標楷體"/>
              </a:rPr>
              <a:t>教學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2195640" y="2781000"/>
            <a:ext cx="4419360" cy="2361960"/>
          </a:xfrm>
          <a:prstGeom prst="rect">
            <a:avLst/>
          </a:prstGeom>
          <a:blipFill>
            <a:blip r:embed="rId1"/>
            <a:tile/>
          </a:blipFill>
        </p:spPr>
      </p:sp>
      <p:pic>
        <p:nvPicPr>
          <p:cNvPr descr="" id="83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2700360" y="2925360"/>
            <a:ext cx="3352320" cy="2142720"/>
          </a:xfrm>
          <a:prstGeom prst="rect">
            <a:avLst/>
          </a:prstGeom>
        </p:spPr>
      </p:pic>
      <p:sp>
        <p:nvSpPr>
          <p:cNvPr id="84" name="CustomShape 3"/>
          <p:cNvSpPr/>
          <p:nvPr/>
        </p:nvSpPr>
        <p:spPr>
          <a:xfrm>
            <a:off x="1475640" y="5517360"/>
            <a:ext cx="6480360" cy="12481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333333"/>
                </a:solidFill>
                <a:latin typeface="標楷體"/>
                <a:ea typeface="標楷體"/>
              </a:rPr>
              <a:t>國立交通大學  資訊技術服務中心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333333"/>
                </a:solidFill>
                <a:latin typeface="標楷體"/>
                <a:ea typeface="標楷體"/>
              </a:rPr>
              <a:t>蘇俊憲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標楷體"/>
                <a:ea typeface="標楷體"/>
              </a:rPr>
              <a:t>2013/06/04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764640"/>
            <a:ext cx="8827560" cy="575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333399"/>
                </a:solidFill>
                <a:latin typeface="Arial"/>
                <a:ea typeface="標楷體"/>
              </a:rPr>
              <a:t>Command List for nova Client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6876360" y="332640"/>
            <a:ext cx="2267280" cy="431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333399"/>
                </a:solidFill>
                <a:latin typeface="Times New Roman"/>
                <a:ea typeface="標楷體"/>
              </a:rPr>
              <a:t>資訊技術服務中心</a:t>
            </a:r>
            <a:endParaRPr/>
          </a:p>
        </p:txBody>
      </p:sp>
      <p:pic>
        <p:nvPicPr>
          <p:cNvPr descr="" id="11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755640" y="2061000"/>
            <a:ext cx="7776360" cy="4774320"/>
          </a:xfrm>
          <a:prstGeom prst="rect">
            <a:avLst/>
          </a:prstGeom>
        </p:spPr>
      </p:pic>
      <p:sp>
        <p:nvSpPr>
          <p:cNvPr id="115" name="CustomShape 3"/>
          <p:cNvSpPr/>
          <p:nvPr/>
        </p:nvSpPr>
        <p:spPr>
          <a:xfrm>
            <a:off x="1043640" y="1340640"/>
            <a:ext cx="4248000" cy="760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a0aff"/>
                </a:solidFill>
                <a:latin typeface="Times New Roman"/>
                <a:ea typeface="標楷體"/>
              </a:rPr>
              <a:t>#nova help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a0aff"/>
                </a:solidFill>
                <a:latin typeface="Times New Roman"/>
                <a:ea typeface="標楷體"/>
              </a:rPr>
              <a:t>#nova help &lt;subcommand&gt; 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764640"/>
            <a:ext cx="8827560" cy="575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333399"/>
                </a:solidFill>
                <a:latin typeface="Arial"/>
                <a:ea typeface="標楷體"/>
              </a:rPr>
              <a:t>NOVA API Client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6876360" y="332640"/>
            <a:ext cx="2267280" cy="431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333399"/>
                </a:solidFill>
                <a:latin typeface="Times New Roman"/>
                <a:ea typeface="標楷體"/>
              </a:rPr>
              <a:t>資訊技術服務中心</a:t>
            </a:r>
            <a:endParaRPr/>
          </a:p>
        </p:txBody>
      </p:sp>
      <p:sp>
        <p:nvSpPr>
          <p:cNvPr id="118" name="CustomShape 3"/>
          <p:cNvSpPr/>
          <p:nvPr/>
        </p:nvSpPr>
        <p:spPr>
          <a:xfrm>
            <a:off x="324000" y="1340640"/>
            <a:ext cx="8424360" cy="5328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800">
                <a:solidFill>
                  <a:srgbClr val="000000"/>
                </a:solidFill>
                <a:latin typeface="Arial"/>
                <a:ea typeface="標楷體"/>
              </a:rPr>
              <a:t>List Instances, Images, and Flavors</a:t>
            </a:r>
            <a:endParaRPr/>
          </a:p>
        </p:txBody>
      </p:sp>
      <p:pic>
        <p:nvPicPr>
          <p:cNvPr descr="" id="119" name="圖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901160"/>
            <a:ext cx="9143640" cy="1383480"/>
          </a:xfrm>
          <a:prstGeom prst="rect">
            <a:avLst/>
          </a:prstGeom>
        </p:spPr>
      </p:pic>
      <p:pic>
        <p:nvPicPr>
          <p:cNvPr descr="" id="120" name="圖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357000"/>
            <a:ext cx="6300000" cy="1635120"/>
          </a:xfrm>
          <a:prstGeom prst="rect">
            <a:avLst/>
          </a:prstGeom>
        </p:spPr>
      </p:pic>
      <p:pic>
        <p:nvPicPr>
          <p:cNvPr descr="" id="121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5157360"/>
            <a:ext cx="7740000" cy="1423080"/>
          </a:xfrm>
          <a:prstGeom prst="rect">
            <a:avLst/>
          </a:prstGeom>
        </p:spPr>
      </p:pic>
      <p:sp>
        <p:nvSpPr>
          <p:cNvPr id="122" name="CustomShape 4"/>
          <p:cNvSpPr/>
          <p:nvPr/>
        </p:nvSpPr>
        <p:spPr>
          <a:xfrm>
            <a:off x="6881400" y="3717000"/>
            <a:ext cx="1886400" cy="1005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2060"/>
                </a:solidFill>
                <a:latin typeface="Times New Roman"/>
                <a:ea typeface="標楷體"/>
              </a:rPr>
              <a:t>#nova image-list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2060"/>
                </a:solidFill>
                <a:latin typeface="Times New Roman"/>
                <a:ea typeface="標楷體"/>
              </a:rPr>
              <a:t>#nova flavor-list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2060"/>
                </a:solidFill>
                <a:latin typeface="Times New Roman"/>
                <a:ea typeface="標楷體"/>
              </a:rPr>
              <a:t>#nova list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6876360" y="332640"/>
            <a:ext cx="2267280" cy="431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333399"/>
                </a:solidFill>
                <a:latin typeface="Times New Roman"/>
                <a:ea typeface="標楷體"/>
              </a:rPr>
              <a:t>資訊技術服務中心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0" y="764640"/>
            <a:ext cx="8827560" cy="575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333399"/>
                </a:solidFill>
                <a:latin typeface="Arial"/>
                <a:ea typeface="標楷體"/>
              </a:rPr>
              <a:t>NOVA API Client – Key Pair</a:t>
            </a:r>
            <a:endParaRPr/>
          </a:p>
        </p:txBody>
      </p:sp>
      <p:sp>
        <p:nvSpPr>
          <p:cNvPr id="125" name="CustomShape 3"/>
          <p:cNvSpPr/>
          <p:nvPr/>
        </p:nvSpPr>
        <p:spPr>
          <a:xfrm>
            <a:off x="324000" y="1340640"/>
            <a:ext cx="8640360" cy="5328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800">
                <a:solidFill>
                  <a:srgbClr val="000000"/>
                </a:solidFill>
                <a:latin typeface="Arial"/>
                <a:ea typeface="標楷體"/>
              </a:rPr>
              <a:t>Creating New Keys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  <a:ea typeface="標楷體"/>
              </a:rPr>
              <a:t>#nova keypair-add mykey &gt; mykey.pem</a:t>
            </a:r>
            <a:endParaRPr/>
          </a:p>
          <a:p>
            <a:pPr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800">
                <a:solidFill>
                  <a:srgbClr val="000000"/>
                </a:solidFill>
                <a:latin typeface="Arial"/>
                <a:ea typeface="標楷體"/>
              </a:rPr>
              <a:t>List Key Pair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  <a:ea typeface="標楷體"/>
              </a:rPr>
              <a:t>#nova keypair-list</a:t>
            </a:r>
            <a:endParaRPr/>
          </a:p>
        </p:txBody>
      </p:sp>
      <p:pic>
        <p:nvPicPr>
          <p:cNvPr descr="" id="126" name="圖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467640" y="3573000"/>
            <a:ext cx="8208720" cy="1929240"/>
          </a:xfrm>
          <a:prstGeom prst="rect">
            <a:avLst/>
          </a:prstGeom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075040" y="2637000"/>
            <a:ext cx="4722480" cy="91332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a0aff"/>
                </a:solidFill>
                <a:latin typeface="Times New Roman"/>
                <a:ea typeface="標楷體"/>
              </a:rPr>
              <a:t>Security Group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0" y="764640"/>
            <a:ext cx="8827560" cy="575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333399"/>
                </a:solidFill>
                <a:latin typeface="Arial"/>
                <a:ea typeface="標楷體"/>
              </a:rPr>
              <a:t>NOVA API Client – Security Group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6876360" y="332640"/>
            <a:ext cx="2267280" cy="431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333399"/>
                </a:solidFill>
                <a:latin typeface="Times New Roman"/>
                <a:ea typeface="標楷體"/>
              </a:rPr>
              <a:t>資訊技術服務中心</a:t>
            </a:r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324000" y="1340640"/>
            <a:ext cx="8424360" cy="5328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800">
                <a:solidFill>
                  <a:srgbClr val="000000"/>
                </a:solidFill>
                <a:latin typeface="Arial"/>
                <a:ea typeface="標楷體"/>
              </a:rPr>
              <a:t>Manage Security Groups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  <a:ea typeface="標楷體"/>
              </a:rPr>
              <a:t>#nova secgroup-list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  <a:ea typeface="標楷體"/>
              </a:rPr>
              <a:t>#nova secgroup-list-rules default</a:t>
            </a:r>
            <a:endParaRPr/>
          </a:p>
        </p:txBody>
      </p:sp>
      <p:pic>
        <p:nvPicPr>
          <p:cNvPr descr="" id="131" name="圖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1259640" y="2853000"/>
            <a:ext cx="7056360" cy="3684600"/>
          </a:xfrm>
          <a:prstGeom prst="rect">
            <a:avLst/>
          </a:prstGeom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764640"/>
            <a:ext cx="8827560" cy="575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333399"/>
                </a:solidFill>
                <a:latin typeface="Arial"/>
                <a:ea typeface="標楷體"/>
              </a:rPr>
              <a:t>NOVA API Client – Security Group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6876360" y="332640"/>
            <a:ext cx="2267280" cy="431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333399"/>
                </a:solidFill>
                <a:latin typeface="Times New Roman"/>
                <a:ea typeface="標楷體"/>
              </a:rPr>
              <a:t>資訊技術服務中心</a:t>
            </a:r>
            <a:endParaRPr/>
          </a:p>
        </p:txBody>
      </p:sp>
      <p:sp>
        <p:nvSpPr>
          <p:cNvPr id="134" name="CustomShape 3"/>
          <p:cNvSpPr/>
          <p:nvPr/>
        </p:nvSpPr>
        <p:spPr>
          <a:xfrm>
            <a:off x="324000" y="1340640"/>
            <a:ext cx="8424360" cy="5328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800">
                <a:solidFill>
                  <a:srgbClr val="000000"/>
                </a:solidFill>
                <a:latin typeface="Arial"/>
                <a:ea typeface="標楷體"/>
              </a:rPr>
              <a:t>Add or delete a security group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  <a:ea typeface="標楷體"/>
              </a:rPr>
              <a:t>#nova secgroup-create secure1 "Test security group"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  <a:ea typeface="標楷體"/>
              </a:rPr>
              <a:t>#nova secgroup-delete secure1</a:t>
            </a:r>
            <a:endParaRPr/>
          </a:p>
        </p:txBody>
      </p:sp>
      <p:pic>
        <p:nvPicPr>
          <p:cNvPr descr="" id="135" name="圖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1187640" y="2853000"/>
            <a:ext cx="7560360" cy="3677400"/>
          </a:xfrm>
          <a:prstGeom prst="rect">
            <a:avLst/>
          </a:prstGeom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764640"/>
            <a:ext cx="8827560" cy="575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333399"/>
                </a:solidFill>
                <a:latin typeface="Arial"/>
                <a:ea typeface="標楷體"/>
              </a:rPr>
              <a:t>NOVA API Client – Security Group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6876360" y="332640"/>
            <a:ext cx="2267280" cy="431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333399"/>
                </a:solidFill>
                <a:latin typeface="Times New Roman"/>
                <a:ea typeface="標楷體"/>
              </a:rPr>
              <a:t>資訊技術服務中心</a:t>
            </a:r>
            <a:endParaRPr/>
          </a:p>
        </p:txBody>
      </p:sp>
      <p:sp>
        <p:nvSpPr>
          <p:cNvPr id="138" name="CustomShape 3"/>
          <p:cNvSpPr/>
          <p:nvPr/>
        </p:nvSpPr>
        <p:spPr>
          <a:xfrm>
            <a:off x="0" y="1340640"/>
            <a:ext cx="8964000" cy="5328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800">
                <a:solidFill>
                  <a:srgbClr val="000000"/>
                </a:solidFill>
                <a:latin typeface="Arial"/>
                <a:ea typeface="標楷體"/>
              </a:rPr>
              <a:t>Modify security group rules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200">
                <a:solidFill>
                  <a:srgbClr val="000000"/>
                </a:solidFill>
                <a:latin typeface="Arial"/>
                <a:ea typeface="標楷體"/>
              </a:rPr>
              <a:t>#nova secgroup-add-rule secure1 tcp 80 80 140.113.0.0/16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200">
                <a:solidFill>
                  <a:srgbClr val="000000"/>
                </a:solidFill>
                <a:latin typeface="Arial"/>
                <a:ea typeface="標楷體"/>
              </a:rPr>
              <a:t>#nova secgroup-add-rule secure1 icmp -1 -1 140.113.0.0/16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200">
                <a:solidFill>
                  <a:srgbClr val="000000"/>
                </a:solidFill>
                <a:latin typeface="Arial"/>
                <a:ea typeface="標楷體"/>
              </a:rPr>
              <a:t>#nova secgroup-delete-rule secure1 tcp 80 80 140.113.0.0/16</a:t>
            </a:r>
            <a:endParaRPr/>
          </a:p>
        </p:txBody>
      </p:sp>
      <p:pic>
        <p:nvPicPr>
          <p:cNvPr descr="" id="139" name="圖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179640" y="3429000"/>
            <a:ext cx="8874720" cy="1223640"/>
          </a:xfrm>
          <a:prstGeom prst="rect">
            <a:avLst/>
          </a:prstGeom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764640"/>
            <a:ext cx="8827560" cy="575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333399"/>
                </a:solidFill>
                <a:latin typeface="Arial"/>
                <a:ea typeface="標楷體"/>
              </a:rPr>
              <a:t>NOVA API Client – Security Group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6876360" y="332640"/>
            <a:ext cx="2267280" cy="431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333399"/>
                </a:solidFill>
                <a:latin typeface="Times New Roman"/>
                <a:ea typeface="標楷體"/>
              </a:rPr>
              <a:t>資訊技術服務中心</a:t>
            </a:r>
            <a:endParaRPr/>
          </a:p>
        </p:txBody>
      </p:sp>
      <p:sp>
        <p:nvSpPr>
          <p:cNvPr id="142" name="CustomShape 3"/>
          <p:cNvSpPr/>
          <p:nvPr/>
        </p:nvSpPr>
        <p:spPr>
          <a:xfrm>
            <a:off x="0" y="1340640"/>
            <a:ext cx="8964000" cy="5328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800">
                <a:solidFill>
                  <a:srgbClr val="000000"/>
                </a:solidFill>
                <a:latin typeface="Arial"/>
                <a:ea typeface="標楷體"/>
              </a:rPr>
              <a:t>Add security group to instances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200">
                <a:solidFill>
                  <a:srgbClr val="000000"/>
                </a:solidFill>
                <a:latin typeface="Arial"/>
                <a:ea typeface="標楷體"/>
              </a:rPr>
              <a:t>nova add-secgroup testapi secure1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2973960" y="2637000"/>
            <a:ext cx="2924280" cy="91332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a0aff"/>
                </a:solidFill>
                <a:latin typeface="Times New Roman"/>
                <a:ea typeface="標楷體"/>
              </a:rPr>
              <a:t>Instances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876360" y="332640"/>
            <a:ext cx="2267280" cy="431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333399"/>
                </a:solidFill>
                <a:latin typeface="Times New Roman"/>
                <a:ea typeface="標楷體"/>
              </a:rPr>
              <a:t>資訊技術服務中心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0" y="764640"/>
            <a:ext cx="9143640" cy="575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3800">
                <a:solidFill>
                  <a:srgbClr val="333399"/>
                </a:solidFill>
                <a:latin typeface="Arial"/>
                <a:ea typeface="標楷體"/>
              </a:rPr>
              <a:t>NOVA API Client - Launch an Instance</a:t>
            </a:r>
            <a:endParaRPr/>
          </a:p>
        </p:txBody>
      </p:sp>
      <p:sp>
        <p:nvSpPr>
          <p:cNvPr id="146" name="CustomShape 3"/>
          <p:cNvSpPr/>
          <p:nvPr/>
        </p:nvSpPr>
        <p:spPr>
          <a:xfrm>
            <a:off x="324000" y="1340640"/>
            <a:ext cx="8424360" cy="5328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800">
                <a:solidFill>
                  <a:srgbClr val="000000"/>
                </a:solidFill>
                <a:latin typeface="Arial"/>
                <a:ea typeface="標楷體"/>
              </a:rPr>
              <a:t>Launch an Instance – without ssh-key</a:t>
            </a:r>
            <a:endParaRPr/>
          </a:p>
        </p:txBody>
      </p:sp>
      <p:pic>
        <p:nvPicPr>
          <p:cNvPr descr="" id="147" name="圖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395640" y="2349000"/>
            <a:ext cx="8257680" cy="4436640"/>
          </a:xfrm>
          <a:prstGeom prst="rect">
            <a:avLst/>
          </a:prstGeom>
        </p:spPr>
      </p:pic>
      <p:sp>
        <p:nvSpPr>
          <p:cNvPr id="148" name="CustomShape 4"/>
          <p:cNvSpPr/>
          <p:nvPr/>
        </p:nvSpPr>
        <p:spPr>
          <a:xfrm>
            <a:off x="722520" y="1845000"/>
            <a:ext cx="804024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>
                <a:solidFill>
                  <a:srgbClr val="002060"/>
                </a:solidFill>
                <a:latin typeface="Times New Roman"/>
                <a:ea typeface="標楷體"/>
              </a:rPr>
              <a:t>#nova boot testapi --image "7c421510-3923-4057-b038-94b59d1396bb" --flavor 1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764640"/>
            <a:ext cx="8827560" cy="575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333399"/>
                </a:solidFill>
                <a:latin typeface="Arial"/>
                <a:ea typeface="標楷體"/>
              </a:rPr>
              <a:t>Outline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324000" y="1484640"/>
            <a:ext cx="8218080" cy="5040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3200">
                <a:solidFill>
                  <a:srgbClr val="000000"/>
                </a:solidFill>
                <a:latin typeface="Arial"/>
                <a:ea typeface="標楷體"/>
              </a:rPr>
              <a:t>OpenStack API Client Architecture</a:t>
            </a:r>
            <a:endParaRPr/>
          </a:p>
          <a:p>
            <a:pPr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3200">
                <a:solidFill>
                  <a:srgbClr val="000000"/>
                </a:solidFill>
                <a:latin typeface="Arial"/>
                <a:ea typeface="標楷體"/>
              </a:rPr>
              <a:t>Install the OpenStack Clients</a:t>
            </a:r>
            <a:endParaRPr/>
          </a:p>
          <a:p>
            <a:pPr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3200">
                <a:solidFill>
                  <a:srgbClr val="000000"/>
                </a:solidFill>
                <a:latin typeface="Arial"/>
                <a:ea typeface="標楷體"/>
              </a:rPr>
              <a:t>Command List for nova Client</a:t>
            </a:r>
            <a:endParaRPr/>
          </a:p>
          <a:p>
            <a:pPr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3200">
                <a:solidFill>
                  <a:srgbClr val="000000"/>
                </a:solidFill>
                <a:latin typeface="Arial"/>
                <a:ea typeface="標楷體"/>
              </a:rPr>
              <a:t>Nova API Client</a:t>
            </a:r>
            <a:endParaRPr/>
          </a:p>
          <a:p>
            <a:pPr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3200">
                <a:solidFill>
                  <a:srgbClr val="000000"/>
                </a:solidFill>
                <a:latin typeface="Arial"/>
                <a:ea typeface="標楷體"/>
              </a:rPr>
              <a:t>Glance API Client</a:t>
            </a:r>
            <a:endParaRPr/>
          </a:p>
        </p:txBody>
      </p:sp>
      <p:sp>
        <p:nvSpPr>
          <p:cNvPr id="87" name="CustomShape 3"/>
          <p:cNvSpPr/>
          <p:nvPr/>
        </p:nvSpPr>
        <p:spPr>
          <a:xfrm>
            <a:off x="6876360" y="332640"/>
            <a:ext cx="2267280" cy="431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333399"/>
                </a:solidFill>
                <a:latin typeface="Times New Roman"/>
                <a:ea typeface="標楷體"/>
              </a:rPr>
              <a:t>資訊技術服務中心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764640"/>
            <a:ext cx="9143640" cy="575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3800">
                <a:solidFill>
                  <a:srgbClr val="333399"/>
                </a:solidFill>
                <a:latin typeface="Arial"/>
                <a:ea typeface="標楷體"/>
              </a:rPr>
              <a:t>NOVA API Client - Launch an Instance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324000" y="1340640"/>
            <a:ext cx="8424360" cy="5328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800">
                <a:solidFill>
                  <a:srgbClr val="000000"/>
                </a:solidFill>
                <a:latin typeface="Arial"/>
                <a:ea typeface="標楷體"/>
              </a:rPr>
              <a:t>Launch an Instance – with ssh-key</a:t>
            </a:r>
            <a:endParaRPr/>
          </a:p>
        </p:txBody>
      </p:sp>
      <p:sp>
        <p:nvSpPr>
          <p:cNvPr id="151" name="CustomShape 3"/>
          <p:cNvSpPr/>
          <p:nvPr/>
        </p:nvSpPr>
        <p:spPr>
          <a:xfrm>
            <a:off x="6876360" y="332640"/>
            <a:ext cx="2267280" cy="431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333399"/>
                </a:solidFill>
                <a:latin typeface="Times New Roman"/>
                <a:ea typeface="標楷體"/>
              </a:rPr>
              <a:t>資訊技術服務中心</a:t>
            </a:r>
            <a:endParaRPr/>
          </a:p>
        </p:txBody>
      </p:sp>
      <p:pic>
        <p:nvPicPr>
          <p:cNvPr descr="" id="152" name="圖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179640" y="2349000"/>
            <a:ext cx="8784720" cy="4248000"/>
          </a:xfrm>
          <a:prstGeom prst="rect">
            <a:avLst/>
          </a:prstGeom>
        </p:spPr>
      </p:pic>
      <p:sp>
        <p:nvSpPr>
          <p:cNvPr id="153" name="CustomShape 4"/>
          <p:cNvSpPr/>
          <p:nvPr/>
        </p:nvSpPr>
        <p:spPr>
          <a:xfrm>
            <a:off x="270000" y="1845000"/>
            <a:ext cx="8863200" cy="3337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060"/>
                </a:solidFill>
                <a:latin typeface="Times New Roman"/>
                <a:ea typeface="標楷體"/>
              </a:rPr>
              <a:t>#nova boot testapi --image "7c421510-3923-4057-b038-94b59d1396bb" --flavor 1 --key_name mykey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764640"/>
            <a:ext cx="9143640" cy="575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3800">
                <a:solidFill>
                  <a:srgbClr val="333399"/>
                </a:solidFill>
                <a:latin typeface="Arial"/>
                <a:ea typeface="標楷體"/>
              </a:rPr>
              <a:t>NOVA API Client - Launch an Instance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6876360" y="332640"/>
            <a:ext cx="2267280" cy="431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333399"/>
                </a:solidFill>
                <a:latin typeface="Times New Roman"/>
                <a:ea typeface="標楷體"/>
              </a:rPr>
              <a:t>資訊技術服務中心</a:t>
            </a:r>
            <a:endParaRPr/>
          </a:p>
        </p:txBody>
      </p:sp>
      <p:sp>
        <p:nvSpPr>
          <p:cNvPr id="156" name="CustomShape 3"/>
          <p:cNvSpPr/>
          <p:nvPr/>
        </p:nvSpPr>
        <p:spPr>
          <a:xfrm>
            <a:off x="0" y="1340640"/>
            <a:ext cx="8964000" cy="5328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800">
                <a:solidFill>
                  <a:srgbClr val="000000"/>
                </a:solidFill>
                <a:latin typeface="Arial"/>
                <a:ea typeface="標楷體"/>
              </a:rPr>
              <a:t>Launch an Instance  with security group</a:t>
            </a:r>
            <a:r>
              <a:rPr lang="en-US" sz="2200">
                <a:solidFill>
                  <a:srgbClr val="000000"/>
                </a:solidFill>
                <a:latin typeface="Arial"/>
                <a:ea typeface="標楷體"/>
              </a:rPr>
              <a:t> </a:t>
            </a:r>
            <a:endParaRPr/>
          </a:p>
        </p:txBody>
      </p:sp>
      <p:sp>
        <p:nvSpPr>
          <p:cNvPr id="157" name="CustomShape 4"/>
          <p:cNvSpPr/>
          <p:nvPr/>
        </p:nvSpPr>
        <p:spPr>
          <a:xfrm>
            <a:off x="155520" y="2061000"/>
            <a:ext cx="8872560" cy="6390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>
                <a:solidFill>
                  <a:srgbClr val="002060"/>
                </a:solidFill>
                <a:latin typeface="Arial"/>
                <a:ea typeface="標楷體"/>
              </a:rPr>
              <a:t>#nova boot testapi --image "7c421510-3923-4057-b038-94b59d1396bb" --flavor 1 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2060"/>
                </a:solidFill>
                <a:latin typeface="Arial"/>
                <a:ea typeface="標楷體"/>
              </a:rPr>
              <a:t>--key_name mykey --security-groups secure1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0" y="764640"/>
            <a:ext cx="9143640" cy="575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3800">
                <a:solidFill>
                  <a:srgbClr val="333399"/>
                </a:solidFill>
                <a:latin typeface="Arial"/>
                <a:ea typeface="標楷體"/>
              </a:rPr>
              <a:t>NOVA API Client - Launch an Instance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6876360" y="332640"/>
            <a:ext cx="2267280" cy="431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333399"/>
                </a:solidFill>
                <a:latin typeface="Times New Roman"/>
                <a:ea typeface="標楷體"/>
              </a:rPr>
              <a:t>資訊技術服務中心</a:t>
            </a:r>
            <a:endParaRPr/>
          </a:p>
        </p:txBody>
      </p:sp>
      <p:sp>
        <p:nvSpPr>
          <p:cNvPr id="160" name="CustomShape 3"/>
          <p:cNvSpPr/>
          <p:nvPr/>
        </p:nvSpPr>
        <p:spPr>
          <a:xfrm>
            <a:off x="324000" y="1340640"/>
            <a:ext cx="8424360" cy="5328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800">
                <a:solidFill>
                  <a:srgbClr val="000000"/>
                </a:solidFill>
                <a:latin typeface="Arial"/>
                <a:ea typeface="標楷體"/>
              </a:rPr>
              <a:t>Launch an Instance – with user_data</a:t>
            </a:r>
            <a:endParaRPr/>
          </a:p>
        </p:txBody>
      </p:sp>
      <p:sp>
        <p:nvSpPr>
          <p:cNvPr id="161" name="CustomShape 4"/>
          <p:cNvSpPr/>
          <p:nvPr/>
        </p:nvSpPr>
        <p:spPr>
          <a:xfrm>
            <a:off x="127440" y="1845000"/>
            <a:ext cx="8913600" cy="5770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060"/>
                </a:solidFill>
                <a:latin typeface="Times New Roman"/>
                <a:ea typeface="標楷體"/>
              </a:rPr>
              <a:t>#nova boot testapi --image "7c421510-3923-4057-b038-94b59d1396bb" --flavor 1 --key_name mykey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060"/>
                </a:solidFill>
                <a:latin typeface="Times New Roman"/>
                <a:ea typeface="標楷體"/>
              </a:rPr>
              <a:t>  </a:t>
            </a:r>
            <a:r>
              <a:rPr b="1" lang="en-US" sz="1600">
                <a:solidFill>
                  <a:srgbClr val="002060"/>
                </a:solidFill>
                <a:latin typeface="Times New Roman"/>
                <a:ea typeface="標楷體"/>
              </a:rPr>
              <a:t>--user_data mydata.random</a:t>
            </a:r>
            <a:endParaRPr/>
          </a:p>
        </p:txBody>
      </p:sp>
      <p:pic>
        <p:nvPicPr>
          <p:cNvPr descr="" id="162" name="圖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569320"/>
            <a:ext cx="9143640" cy="3595680"/>
          </a:xfrm>
          <a:prstGeom prst="rect">
            <a:avLst/>
          </a:prstGeom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764640"/>
            <a:ext cx="8827560" cy="575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333399"/>
                </a:solidFill>
                <a:latin typeface="Arial"/>
                <a:ea typeface="標楷體"/>
              </a:rPr>
              <a:t>NOVA API Client – User_Data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6876360" y="332640"/>
            <a:ext cx="2267280" cy="431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333399"/>
                </a:solidFill>
                <a:latin typeface="Times New Roman"/>
                <a:ea typeface="標楷體"/>
              </a:rPr>
              <a:t>資訊技術服務中心</a:t>
            </a:r>
            <a:endParaRPr/>
          </a:p>
        </p:txBody>
      </p:sp>
      <p:sp>
        <p:nvSpPr>
          <p:cNvPr id="165" name="CustomShape 3"/>
          <p:cNvSpPr/>
          <p:nvPr/>
        </p:nvSpPr>
        <p:spPr>
          <a:xfrm>
            <a:off x="324000" y="1340640"/>
            <a:ext cx="8424360" cy="5328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800">
                <a:solidFill>
                  <a:srgbClr val="000000"/>
                </a:solidFill>
                <a:latin typeface="Arial"/>
                <a:ea typeface="標楷體"/>
              </a:rPr>
              <a:t>mydata.random</a:t>
            </a:r>
            <a:endParaRPr/>
          </a:p>
        </p:txBody>
      </p:sp>
      <p:pic>
        <p:nvPicPr>
          <p:cNvPr descr="" id="166" name="圖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917000"/>
            <a:ext cx="9143640" cy="1295640"/>
          </a:xfrm>
          <a:prstGeom prst="rect">
            <a:avLst/>
          </a:prstGeom>
        </p:spPr>
      </p:pic>
      <p:pic>
        <p:nvPicPr>
          <p:cNvPr descr="" id="167" name="圖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40" y="3285000"/>
            <a:ext cx="5832360" cy="3572640"/>
          </a:xfrm>
          <a:prstGeom prst="rect">
            <a:avLst/>
          </a:prstGeom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0" y="764640"/>
            <a:ext cx="8827560" cy="575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333399"/>
                </a:solidFill>
                <a:latin typeface="Arial"/>
                <a:ea typeface="標楷體"/>
              </a:rPr>
              <a:t>NOVA API Client – Instance</a:t>
            </a: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6876360" y="332640"/>
            <a:ext cx="2267280" cy="431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333399"/>
                </a:solidFill>
                <a:latin typeface="Times New Roman"/>
                <a:ea typeface="標楷體"/>
              </a:rPr>
              <a:t>資訊技術服務中心</a:t>
            </a:r>
            <a:endParaRPr/>
          </a:p>
        </p:txBody>
      </p:sp>
      <p:sp>
        <p:nvSpPr>
          <p:cNvPr id="170" name="CustomShape 3"/>
          <p:cNvSpPr/>
          <p:nvPr/>
        </p:nvSpPr>
        <p:spPr>
          <a:xfrm>
            <a:off x="324000" y="1340640"/>
            <a:ext cx="8424360" cy="5328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800">
                <a:solidFill>
                  <a:srgbClr val="000000"/>
                </a:solidFill>
                <a:latin typeface="Arial"/>
                <a:ea typeface="標楷體"/>
              </a:rPr>
              <a:t>Stop and Start an Instance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  <a:ea typeface="標楷體"/>
              </a:rPr>
              <a:t>#nova pause / nova unpause &lt;instance Name or ID&gt;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  <a:ea typeface="標楷體"/>
              </a:rPr>
              <a:t>#nova suspend / nova resume &lt;instance Name or ID&gt;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764640"/>
            <a:ext cx="8827560" cy="575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333399"/>
                </a:solidFill>
                <a:latin typeface="Arial"/>
                <a:ea typeface="標楷體"/>
              </a:rPr>
              <a:t>NOVA API Client - Instance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6876360" y="332640"/>
            <a:ext cx="2267280" cy="431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333399"/>
                </a:solidFill>
                <a:latin typeface="Times New Roman"/>
                <a:ea typeface="標楷體"/>
              </a:rPr>
              <a:t>資訊技術服務中心</a:t>
            </a:r>
            <a:endParaRPr/>
          </a:p>
        </p:txBody>
      </p:sp>
      <p:sp>
        <p:nvSpPr>
          <p:cNvPr id="173" name="CustomShape 3"/>
          <p:cNvSpPr/>
          <p:nvPr/>
        </p:nvSpPr>
        <p:spPr>
          <a:xfrm>
            <a:off x="324000" y="1340640"/>
            <a:ext cx="8424360" cy="5328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800">
                <a:solidFill>
                  <a:srgbClr val="000000"/>
                </a:solidFill>
                <a:latin typeface="Arial"/>
                <a:ea typeface="標楷體"/>
              </a:rPr>
              <a:t>Reboot </a:t>
            </a:r>
            <a:r>
              <a:rPr lang="en-US" sz="2800">
                <a:solidFill>
                  <a:srgbClr val="000000"/>
                </a:solidFill>
                <a:latin typeface="Arial"/>
                <a:ea typeface="標楷體"/>
              </a:rPr>
              <a:t>、</a:t>
            </a:r>
            <a:r>
              <a:rPr lang="en-US" sz="2800">
                <a:solidFill>
                  <a:srgbClr val="000000"/>
                </a:solidFill>
                <a:latin typeface="Arial"/>
                <a:ea typeface="標楷體"/>
              </a:rPr>
              <a:t>Terminate an Instance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  <a:ea typeface="標楷體"/>
              </a:rPr>
              <a:t>#nova reboot &lt;instance Name or ID&gt;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  <a:ea typeface="標楷體"/>
              </a:rPr>
              <a:t>#nova delete &lt;instance Name or ID&gt;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563920" y="2637000"/>
            <a:ext cx="3744360" cy="91332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a0aff"/>
                </a:solidFill>
                <a:latin typeface="Times New Roman"/>
                <a:ea typeface="標楷體"/>
              </a:rPr>
              <a:t>Floating IPs</a:t>
            </a: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0" y="764640"/>
            <a:ext cx="8827560" cy="575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333399"/>
                </a:solidFill>
                <a:latin typeface="Arial"/>
                <a:ea typeface="標楷體"/>
              </a:rPr>
              <a:t>NOVA API Client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6876360" y="332640"/>
            <a:ext cx="2267280" cy="431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333399"/>
                </a:solidFill>
                <a:latin typeface="Times New Roman"/>
                <a:ea typeface="標楷體"/>
              </a:rPr>
              <a:t>資訊技術服務中心</a:t>
            </a:r>
            <a:endParaRPr/>
          </a:p>
        </p:txBody>
      </p:sp>
      <p:sp>
        <p:nvSpPr>
          <p:cNvPr id="177" name="CustomShape 3"/>
          <p:cNvSpPr/>
          <p:nvPr/>
        </p:nvSpPr>
        <p:spPr>
          <a:xfrm>
            <a:off x="0" y="1340640"/>
            <a:ext cx="8964000" cy="5328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800">
                <a:solidFill>
                  <a:srgbClr val="000000"/>
                </a:solidFill>
                <a:latin typeface="Arial"/>
                <a:ea typeface="標楷體"/>
              </a:rPr>
              <a:t>Manage Floating IP Addresses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200">
                <a:solidFill>
                  <a:srgbClr val="000000"/>
                </a:solidFill>
                <a:latin typeface="Arial"/>
                <a:ea typeface="標楷體"/>
              </a:rPr>
              <a:t>#nova floating-ip-pool-list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200">
                <a:solidFill>
                  <a:srgbClr val="000000"/>
                </a:solidFill>
                <a:latin typeface="Arial"/>
                <a:ea typeface="標楷體"/>
              </a:rPr>
              <a:t>#nova floating-ip-create ext-net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200">
                <a:solidFill>
                  <a:srgbClr val="000000"/>
                </a:solidFill>
                <a:latin typeface="Arial"/>
                <a:ea typeface="標楷體"/>
              </a:rPr>
              <a:t># nova floating-ip-delete 140.113.98.33</a:t>
            </a:r>
            <a:endParaRPr/>
          </a:p>
        </p:txBody>
      </p:sp>
      <p:pic>
        <p:nvPicPr>
          <p:cNvPr descr="" id="178" name="圖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827640" y="3285000"/>
            <a:ext cx="7760520" cy="2880000"/>
          </a:xfrm>
          <a:prstGeom prst="rect">
            <a:avLst/>
          </a:prstGeom>
        </p:spPr>
      </p:pic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0" y="764640"/>
            <a:ext cx="8827560" cy="575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333399"/>
                </a:solidFill>
                <a:latin typeface="Arial"/>
                <a:ea typeface="標楷體"/>
              </a:rPr>
              <a:t>NOVA API Client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6876360" y="332640"/>
            <a:ext cx="2267280" cy="431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333399"/>
                </a:solidFill>
                <a:latin typeface="Times New Roman"/>
                <a:ea typeface="標楷體"/>
              </a:rPr>
              <a:t>資訊技術服務中心</a:t>
            </a:r>
            <a:endParaRPr/>
          </a:p>
        </p:txBody>
      </p:sp>
      <p:sp>
        <p:nvSpPr>
          <p:cNvPr id="181" name="CustomShape 3"/>
          <p:cNvSpPr/>
          <p:nvPr/>
        </p:nvSpPr>
        <p:spPr>
          <a:xfrm>
            <a:off x="0" y="1268640"/>
            <a:ext cx="8964000" cy="5400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800">
                <a:solidFill>
                  <a:srgbClr val="000000"/>
                </a:solidFill>
                <a:latin typeface="Arial"/>
                <a:ea typeface="標楷體"/>
              </a:rPr>
              <a:t>Manage Floating IP Addresses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200">
                <a:solidFill>
                  <a:srgbClr val="000000"/>
                </a:solidFill>
                <a:latin typeface="Arial"/>
                <a:ea typeface="標楷體"/>
              </a:rPr>
              <a:t>#nova add-floating-ip testapi 140.113.98.33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200">
                <a:solidFill>
                  <a:srgbClr val="000000"/>
                </a:solidFill>
                <a:latin typeface="Arial"/>
                <a:ea typeface="標楷體"/>
              </a:rPr>
              <a:t>#nova floating-ip-list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200">
                <a:solidFill>
                  <a:srgbClr val="000000"/>
                </a:solidFill>
                <a:latin typeface="Arial"/>
                <a:ea typeface="標楷體"/>
              </a:rPr>
              <a:t>#nova remove-floating-ip &lt;server&gt; &lt;address&gt;</a:t>
            </a:r>
            <a:endParaRPr/>
          </a:p>
        </p:txBody>
      </p:sp>
      <p:pic>
        <p:nvPicPr>
          <p:cNvPr descr="" id="182" name="圖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539640" y="2997000"/>
            <a:ext cx="8213040" cy="3816000"/>
          </a:xfrm>
          <a:prstGeom prst="rect">
            <a:avLst/>
          </a:prstGeom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068920" y="2637000"/>
            <a:ext cx="4734720" cy="91332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a0aff"/>
                </a:solidFill>
                <a:latin typeface="Times New Roman"/>
                <a:ea typeface="標楷體"/>
              </a:rPr>
              <a:t>Usage Statistics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764640"/>
            <a:ext cx="8827560" cy="575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333399"/>
                </a:solidFill>
                <a:latin typeface="Arial"/>
                <a:ea typeface="標楷體"/>
              </a:rPr>
              <a:t>OpenStack API Client Architecture</a:t>
            </a:r>
            <a:endParaRPr/>
          </a:p>
        </p:txBody>
      </p:sp>
      <p:pic>
        <p:nvPicPr>
          <p:cNvPr descr="" id="89" name="圖片 6"/>
          <p:cNvPicPr/>
          <p:nvPr/>
        </p:nvPicPr>
        <p:blipFill>
          <a:blip r:embed="rId1"/>
          <a:stretch>
            <a:fillRect/>
          </a:stretch>
        </p:blipFill>
        <p:spPr>
          <a:xfrm>
            <a:off x="107640" y="1700640"/>
            <a:ext cx="8784720" cy="5017320"/>
          </a:xfrm>
          <a:prstGeom prst="rect">
            <a:avLst/>
          </a:prstGeom>
        </p:spPr>
      </p:pic>
      <p:sp>
        <p:nvSpPr>
          <p:cNvPr id="90" name="CustomShape 2"/>
          <p:cNvSpPr/>
          <p:nvPr/>
        </p:nvSpPr>
        <p:spPr>
          <a:xfrm>
            <a:off x="6876360" y="332640"/>
            <a:ext cx="2267280" cy="431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333399"/>
                </a:solidFill>
                <a:latin typeface="Times New Roman"/>
                <a:ea typeface="標楷體"/>
              </a:rPr>
              <a:t>資訊技術服務中心</a:t>
            </a:r>
            <a:endParaRPr/>
          </a:p>
        </p:txBody>
      </p:sp>
      <p:sp>
        <p:nvSpPr>
          <p:cNvPr id="91" name="CustomShape 3"/>
          <p:cNvSpPr/>
          <p:nvPr/>
        </p:nvSpPr>
        <p:spPr>
          <a:xfrm>
            <a:off x="3570480" y="3357000"/>
            <a:ext cx="137448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  <a:ea typeface="標楷體"/>
              </a:rPr>
              <a:t>140.113.98.2</a:t>
            </a:r>
            <a:endParaRPr/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0" y="764640"/>
            <a:ext cx="8827560" cy="575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333399"/>
                </a:solidFill>
                <a:latin typeface="Arial"/>
                <a:ea typeface="標楷體"/>
              </a:rPr>
              <a:t>NOVA API Client – Instance Usage </a:t>
            </a:r>
            <a:endParaRPr/>
          </a:p>
        </p:txBody>
      </p:sp>
      <p:sp>
        <p:nvSpPr>
          <p:cNvPr id="185" name="CustomShape 2"/>
          <p:cNvSpPr/>
          <p:nvPr/>
        </p:nvSpPr>
        <p:spPr>
          <a:xfrm>
            <a:off x="6876360" y="332640"/>
            <a:ext cx="2267280" cy="431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333399"/>
                </a:solidFill>
                <a:latin typeface="Times New Roman"/>
                <a:ea typeface="標楷體"/>
              </a:rPr>
              <a:t>資訊技術服務中心</a:t>
            </a:r>
            <a:endParaRPr/>
          </a:p>
        </p:txBody>
      </p:sp>
      <p:sp>
        <p:nvSpPr>
          <p:cNvPr id="186" name="CustomShape 3"/>
          <p:cNvSpPr/>
          <p:nvPr/>
        </p:nvSpPr>
        <p:spPr>
          <a:xfrm>
            <a:off x="0" y="1340640"/>
            <a:ext cx="8964000" cy="5328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800">
                <a:solidFill>
                  <a:srgbClr val="000000"/>
                </a:solidFill>
                <a:latin typeface="Arial"/>
                <a:ea typeface="標楷體"/>
              </a:rPr>
              <a:t># nova diagnostics &lt;server Name or ID&gt;</a:t>
            </a:r>
            <a:endParaRPr/>
          </a:p>
        </p:txBody>
      </p:sp>
      <p:pic>
        <p:nvPicPr>
          <p:cNvPr descr="" id="187" name="圖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221760" y="1989000"/>
            <a:ext cx="8761680" cy="4104000"/>
          </a:xfrm>
          <a:prstGeom prst="rect">
            <a:avLst/>
          </a:prstGeom>
        </p:spPr>
      </p:pic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677960" y="2637000"/>
            <a:ext cx="5516640" cy="91332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a0aff"/>
                </a:solidFill>
                <a:latin typeface="Times New Roman"/>
                <a:ea typeface="標楷體"/>
              </a:rPr>
              <a:t>Glance API Client</a:t>
            </a: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0" y="764640"/>
            <a:ext cx="8827560" cy="575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333399"/>
                </a:solidFill>
                <a:latin typeface="Arial"/>
                <a:ea typeface="標楷體"/>
              </a:rPr>
              <a:t>Glance API Client - List Images</a:t>
            </a:r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6876360" y="332640"/>
            <a:ext cx="2267280" cy="431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333399"/>
                </a:solidFill>
                <a:latin typeface="Times New Roman"/>
                <a:ea typeface="標楷體"/>
              </a:rPr>
              <a:t>資訊技術服務中心</a:t>
            </a:r>
            <a:endParaRPr/>
          </a:p>
        </p:txBody>
      </p:sp>
      <p:sp>
        <p:nvSpPr>
          <p:cNvPr id="191" name="CustomShape 3"/>
          <p:cNvSpPr/>
          <p:nvPr/>
        </p:nvSpPr>
        <p:spPr>
          <a:xfrm>
            <a:off x="72000" y="1268640"/>
            <a:ext cx="8964000" cy="5400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800">
                <a:solidFill>
                  <a:srgbClr val="000000"/>
                </a:solidFill>
                <a:latin typeface="Arial"/>
                <a:ea typeface="標楷體"/>
              </a:rPr>
              <a:t>Install Glance API Client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  <a:ea typeface="標楷體"/>
              </a:rPr>
              <a:t># sudo pip install python-</a:t>
            </a:r>
            <a:r>
              <a:rPr lang="en-US" sz="2400">
                <a:solidFill>
                  <a:srgbClr val="ff0000"/>
                </a:solidFill>
                <a:latin typeface="Arial"/>
                <a:ea typeface="標楷體"/>
              </a:rPr>
              <a:t>glance</a:t>
            </a:r>
            <a:r>
              <a:rPr lang="en-US" sz="2400">
                <a:solidFill>
                  <a:srgbClr val="000000"/>
                </a:solidFill>
                <a:latin typeface="Arial"/>
                <a:ea typeface="標楷體"/>
              </a:rPr>
              <a:t>client</a:t>
            </a:r>
            <a:endParaRPr/>
          </a:p>
          <a:p>
            <a:pPr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  <a:ea typeface="標楷體"/>
              </a:rPr>
              <a:t> </a:t>
            </a:r>
            <a:r>
              <a:rPr lang="en-US" sz="2800">
                <a:solidFill>
                  <a:srgbClr val="000000"/>
                </a:solidFill>
                <a:latin typeface="Arial"/>
                <a:ea typeface="標楷體"/>
              </a:rPr>
              <a:t>List Images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  <a:ea typeface="標楷體"/>
              </a:rPr>
              <a:t>#glance image-list</a:t>
            </a:r>
            <a:endParaRPr/>
          </a:p>
        </p:txBody>
      </p:sp>
      <p:pic>
        <p:nvPicPr>
          <p:cNvPr descr="" id="192" name="圖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429000"/>
            <a:ext cx="9143640" cy="1006560"/>
          </a:xfrm>
          <a:prstGeom prst="rect">
            <a:avLst/>
          </a:prstGeom>
        </p:spPr>
      </p:pic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0" y="764640"/>
            <a:ext cx="8827560" cy="575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3800">
                <a:solidFill>
                  <a:srgbClr val="333399"/>
                </a:solidFill>
                <a:latin typeface="Arial"/>
                <a:ea typeface="標楷體"/>
              </a:rPr>
              <a:t>Glance API Client - Add a New Image</a:t>
            </a:r>
            <a:endParaRPr/>
          </a:p>
        </p:txBody>
      </p:sp>
      <p:sp>
        <p:nvSpPr>
          <p:cNvPr id="194" name="CustomShape 2"/>
          <p:cNvSpPr/>
          <p:nvPr/>
        </p:nvSpPr>
        <p:spPr>
          <a:xfrm>
            <a:off x="6876360" y="332640"/>
            <a:ext cx="2267280" cy="431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333399"/>
                </a:solidFill>
                <a:latin typeface="Times New Roman"/>
                <a:ea typeface="標楷體"/>
              </a:rPr>
              <a:t>資訊技術服務中心</a:t>
            </a:r>
            <a:endParaRPr/>
          </a:p>
        </p:txBody>
      </p:sp>
      <p:sp>
        <p:nvSpPr>
          <p:cNvPr id="195" name="CustomShape 3"/>
          <p:cNvSpPr/>
          <p:nvPr/>
        </p:nvSpPr>
        <p:spPr>
          <a:xfrm>
            <a:off x="72000" y="1268640"/>
            <a:ext cx="8964000" cy="5400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800">
                <a:solidFill>
                  <a:srgbClr val="000000"/>
                </a:solidFill>
                <a:latin typeface="Arial"/>
                <a:ea typeface="標楷體"/>
              </a:rPr>
              <a:t>Download the test image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200">
                <a:solidFill>
                  <a:srgbClr val="000000"/>
                </a:solidFill>
                <a:latin typeface="Arial"/>
                <a:ea typeface="標楷體"/>
              </a:rPr>
              <a:t>http://cloud-images.ubuntu.com/precise/current/precise-server-cloudimg-amd64-disk1.img</a:t>
            </a:r>
            <a:endParaRPr/>
          </a:p>
          <a:p>
            <a:pPr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  <a:ea typeface="標楷體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  <a:ea typeface="標楷體"/>
              </a:rPr>
              <a:t>Upload an image to glance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200">
                <a:solidFill>
                  <a:srgbClr val="000000"/>
                </a:solidFill>
                <a:latin typeface="Arial"/>
                <a:ea typeface="標楷體"/>
              </a:rPr>
              <a:t>#glance image-create --name </a:t>
            </a:r>
            <a:r>
              <a:rPr lang="en-US" sz="2200">
                <a:solidFill>
                  <a:srgbClr val="ff0000"/>
                </a:solidFill>
                <a:latin typeface="Arial"/>
                <a:ea typeface="標楷體"/>
              </a:rPr>
              <a:t>StudentID</a:t>
            </a:r>
            <a:r>
              <a:rPr lang="en-US" sz="2200">
                <a:solidFill>
                  <a:srgbClr val="000000"/>
                </a:solidFill>
                <a:latin typeface="Arial"/>
                <a:ea typeface="標楷體"/>
              </a:rPr>
              <a:t>-image --disk-format=qcow2 --container-format=bare --is-public=True </a:t>
            </a:r>
            <a:r>
              <a:rPr lang="en-US" sz="2200">
                <a:solidFill>
                  <a:srgbClr val="ff0000"/>
                </a:solidFill>
                <a:latin typeface="Arial"/>
                <a:ea typeface="標楷體"/>
              </a:rPr>
              <a:t>--file </a:t>
            </a:r>
            <a:r>
              <a:rPr lang="en-US" sz="2200">
                <a:solidFill>
                  <a:srgbClr val="000000"/>
                </a:solidFill>
                <a:latin typeface="Arial"/>
                <a:ea typeface="標楷體"/>
              </a:rPr>
              <a:t>precise-server-cloudimg-amd64-disk1.img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200">
                <a:solidFill>
                  <a:srgbClr val="000000"/>
                </a:solidFill>
                <a:latin typeface="Arial"/>
                <a:ea typeface="標楷體"/>
              </a:rPr>
              <a:t>#glance image-create --name </a:t>
            </a:r>
            <a:r>
              <a:rPr lang="en-US" sz="2200">
                <a:solidFill>
                  <a:srgbClr val="ff0000"/>
                </a:solidFill>
                <a:latin typeface="Arial"/>
                <a:ea typeface="標楷體"/>
              </a:rPr>
              <a:t>StudentID</a:t>
            </a:r>
            <a:r>
              <a:rPr lang="en-US" sz="2200">
                <a:solidFill>
                  <a:srgbClr val="000000"/>
                </a:solidFill>
                <a:latin typeface="Arial"/>
                <a:ea typeface="標楷體"/>
              </a:rPr>
              <a:t>-image --disk-format=qcow2 --container-format=bare --is-public=True </a:t>
            </a:r>
            <a:r>
              <a:rPr lang="en-US" sz="2200">
                <a:solidFill>
                  <a:srgbClr val="ff0000"/>
                </a:solidFill>
                <a:latin typeface="Arial"/>
                <a:ea typeface="標楷體"/>
              </a:rPr>
              <a:t>--copy-from</a:t>
            </a:r>
            <a:r>
              <a:rPr lang="en-US" sz="2200">
                <a:solidFill>
                  <a:srgbClr val="000000"/>
                </a:solidFill>
                <a:latin typeface="Arial"/>
                <a:ea typeface="標楷體"/>
              </a:rPr>
              <a:t> http://cloud-images.ubuntu.com/precise/current/precise-server-cloudimg-amd64-disk1.img</a:t>
            </a:r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0" y="764640"/>
            <a:ext cx="8827560" cy="575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3800">
                <a:solidFill>
                  <a:srgbClr val="333399"/>
                </a:solidFill>
                <a:latin typeface="Arial"/>
                <a:ea typeface="標楷體"/>
              </a:rPr>
              <a:t>Glance API Client - Add a New Image</a:t>
            </a:r>
            <a:endParaRPr/>
          </a:p>
        </p:txBody>
      </p:sp>
      <p:sp>
        <p:nvSpPr>
          <p:cNvPr id="197" name="CustomShape 2"/>
          <p:cNvSpPr/>
          <p:nvPr/>
        </p:nvSpPr>
        <p:spPr>
          <a:xfrm>
            <a:off x="6876360" y="332640"/>
            <a:ext cx="2267280" cy="431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333399"/>
                </a:solidFill>
                <a:latin typeface="Times New Roman"/>
                <a:ea typeface="標楷體"/>
              </a:rPr>
              <a:t>資訊技術服務中心</a:t>
            </a:r>
            <a:endParaRPr/>
          </a:p>
        </p:txBody>
      </p:sp>
      <p:pic>
        <p:nvPicPr>
          <p:cNvPr descr="" id="198" name="圖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636200"/>
            <a:ext cx="9143640" cy="2440440"/>
          </a:xfrm>
          <a:prstGeom prst="rect">
            <a:avLst/>
          </a:prstGeom>
        </p:spPr>
      </p:pic>
      <p:pic>
        <p:nvPicPr>
          <p:cNvPr descr="" id="199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4380480"/>
            <a:ext cx="9143640" cy="2432520"/>
          </a:xfrm>
          <a:prstGeom prst="rect">
            <a:avLst/>
          </a:prstGeom>
        </p:spPr>
      </p:pic>
      <p:sp>
        <p:nvSpPr>
          <p:cNvPr id="200" name="CustomShape 3"/>
          <p:cNvSpPr/>
          <p:nvPr/>
        </p:nvSpPr>
        <p:spPr>
          <a:xfrm>
            <a:off x="115200" y="1268640"/>
            <a:ext cx="205416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>
                <a:solidFill>
                  <a:srgbClr val="0a0aff"/>
                </a:solidFill>
                <a:latin typeface="Times New Roman"/>
                <a:ea typeface="標楷體"/>
              </a:rPr>
              <a:t>Image is a local file</a:t>
            </a:r>
            <a:endParaRPr/>
          </a:p>
        </p:txBody>
      </p:sp>
      <p:sp>
        <p:nvSpPr>
          <p:cNvPr id="201" name="CustomShape 4"/>
          <p:cNvSpPr/>
          <p:nvPr/>
        </p:nvSpPr>
        <p:spPr>
          <a:xfrm>
            <a:off x="-25920" y="4067640"/>
            <a:ext cx="218520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>
                <a:solidFill>
                  <a:srgbClr val="0a0aff"/>
                </a:solidFill>
                <a:latin typeface="Times New Roman"/>
                <a:ea typeface="標楷體"/>
              </a:rPr>
              <a:t>Image from Internet</a:t>
            </a:r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6876360" y="332640"/>
            <a:ext cx="2267280" cy="431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333399"/>
                </a:solidFill>
                <a:latin typeface="Times New Roman"/>
                <a:ea typeface="標楷體"/>
              </a:rPr>
              <a:t>資訊技術服務中心</a:t>
            </a:r>
            <a:endParaRPr/>
          </a:p>
        </p:txBody>
      </p:sp>
      <p:sp>
        <p:nvSpPr>
          <p:cNvPr id="203" name="CustomShape 2"/>
          <p:cNvSpPr/>
          <p:nvPr/>
        </p:nvSpPr>
        <p:spPr>
          <a:xfrm>
            <a:off x="0" y="764640"/>
            <a:ext cx="8827560" cy="575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3800">
                <a:solidFill>
                  <a:srgbClr val="333399"/>
                </a:solidFill>
                <a:latin typeface="Arial"/>
                <a:ea typeface="標楷體"/>
              </a:rPr>
              <a:t>Glance API Client - Add a New Image</a:t>
            </a:r>
            <a:endParaRPr/>
          </a:p>
        </p:txBody>
      </p:sp>
      <p:sp>
        <p:nvSpPr>
          <p:cNvPr id="204" name="CustomShape 3"/>
          <p:cNvSpPr/>
          <p:nvPr/>
        </p:nvSpPr>
        <p:spPr>
          <a:xfrm>
            <a:off x="72000" y="1268640"/>
            <a:ext cx="8964000" cy="5400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800">
                <a:solidFill>
                  <a:srgbClr val="000000"/>
                </a:solidFill>
                <a:latin typeface="Arial"/>
                <a:ea typeface="標楷體"/>
              </a:rPr>
              <a:t>Download the test image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200">
                <a:solidFill>
                  <a:srgbClr val="000000"/>
                </a:solidFill>
                <a:latin typeface="Arial"/>
                <a:ea typeface="標楷體"/>
              </a:rPr>
              <a:t>http://cloud-images.ubuntu.com/precise/current/precise-server-cloudimg-amd64-disk1.img</a:t>
            </a:r>
            <a:endParaRPr/>
          </a:p>
          <a:p>
            <a:pPr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  <a:ea typeface="標楷體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  <a:ea typeface="標楷體"/>
              </a:rPr>
              <a:t>Upload an image to glance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200">
                <a:solidFill>
                  <a:srgbClr val="000000"/>
                </a:solidFill>
                <a:latin typeface="Arial"/>
                <a:ea typeface="標楷體"/>
              </a:rPr>
              <a:t>#glance image-create --name </a:t>
            </a:r>
            <a:r>
              <a:rPr lang="en-US" sz="2200">
                <a:solidFill>
                  <a:srgbClr val="ff0000"/>
                </a:solidFill>
                <a:latin typeface="Arial"/>
                <a:ea typeface="標楷體"/>
              </a:rPr>
              <a:t>StudentID</a:t>
            </a:r>
            <a:r>
              <a:rPr lang="en-US" sz="2200">
                <a:solidFill>
                  <a:srgbClr val="000000"/>
                </a:solidFill>
                <a:latin typeface="Arial"/>
                <a:ea typeface="標楷體"/>
              </a:rPr>
              <a:t>-image --disk-format=qcow2 --container-format=bare --is-public=True </a:t>
            </a:r>
            <a:r>
              <a:rPr lang="en-US" sz="2200">
                <a:solidFill>
                  <a:srgbClr val="ff0000"/>
                </a:solidFill>
                <a:latin typeface="Arial"/>
                <a:ea typeface="標楷體"/>
              </a:rPr>
              <a:t>--file </a:t>
            </a:r>
            <a:r>
              <a:rPr lang="en-US" sz="2200">
                <a:solidFill>
                  <a:srgbClr val="000000"/>
                </a:solidFill>
                <a:latin typeface="Arial"/>
                <a:ea typeface="標楷體"/>
              </a:rPr>
              <a:t>precise-server-cloudimg-amd64-disk1.img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200">
                <a:solidFill>
                  <a:srgbClr val="000000"/>
                </a:solidFill>
                <a:latin typeface="Arial"/>
                <a:ea typeface="標楷體"/>
              </a:rPr>
              <a:t>#glance image-create --name </a:t>
            </a:r>
            <a:r>
              <a:rPr lang="en-US" sz="2200">
                <a:solidFill>
                  <a:srgbClr val="ff0000"/>
                </a:solidFill>
                <a:latin typeface="Arial"/>
                <a:ea typeface="標楷體"/>
              </a:rPr>
              <a:t>StudentID</a:t>
            </a:r>
            <a:r>
              <a:rPr lang="en-US" sz="2200">
                <a:solidFill>
                  <a:srgbClr val="000000"/>
                </a:solidFill>
                <a:latin typeface="Arial"/>
                <a:ea typeface="標楷體"/>
              </a:rPr>
              <a:t>-image --disk-format=qcow2 --container-format=bare --is-public=True </a:t>
            </a:r>
            <a:r>
              <a:rPr lang="en-US" sz="2200">
                <a:solidFill>
                  <a:srgbClr val="ff0000"/>
                </a:solidFill>
                <a:latin typeface="Arial"/>
                <a:ea typeface="標楷體"/>
              </a:rPr>
              <a:t>--copy-from</a:t>
            </a:r>
            <a:r>
              <a:rPr lang="en-US" sz="2200">
                <a:solidFill>
                  <a:srgbClr val="000000"/>
                </a:solidFill>
                <a:latin typeface="Arial"/>
                <a:ea typeface="標楷體"/>
              </a:rPr>
              <a:t> http://cloud-images.ubuntu.com/precise/current/precise-server-cloudimg-amd64-disk1.img</a:t>
            </a:r>
            <a:endParaRPr/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784880" y="3429000"/>
            <a:ext cx="621000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u="sng">
                <a:solidFill>
                  <a:srgbClr val="c481cf"/>
                </a:solidFill>
                <a:latin typeface="Times New Roman"/>
                <a:ea typeface="標楷體"/>
                <a:hlinkClick r:id="rId1"/>
              </a:rPr>
              <a:t>http://docs.openstack.org/cli/quick-start/content/authenticate.html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764640"/>
            <a:ext cx="8827560" cy="575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333399"/>
                </a:solidFill>
                <a:latin typeface="Arial"/>
                <a:ea typeface="標楷體"/>
              </a:rPr>
              <a:t>Install the OpenStack Clients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324000" y="1557360"/>
            <a:ext cx="8218080" cy="4679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3200">
                <a:solidFill>
                  <a:srgbClr val="000000"/>
                </a:solidFill>
                <a:latin typeface="Arial"/>
                <a:ea typeface="標楷體"/>
              </a:rPr>
              <a:t>Virtual Box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  <a:ea typeface="標楷體"/>
              </a:rPr>
              <a:t>Import Ubuntu 12.04 Image from Hard Disk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  <a:ea typeface="標楷體"/>
              </a:rPr>
              <a:t>Check PC Room PC IP address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  <a:ea typeface="標楷體"/>
              </a:rPr>
              <a:t>Config Port Forwarding</a:t>
            </a:r>
            <a:endParaRPr/>
          </a:p>
        </p:txBody>
      </p:sp>
      <p:pic>
        <p:nvPicPr>
          <p:cNvPr descr="" id="94" name="圖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1835640" y="3472200"/>
            <a:ext cx="5760360" cy="3196800"/>
          </a:xfrm>
          <a:prstGeom prst="rect">
            <a:avLst/>
          </a:prstGeom>
        </p:spPr>
      </p:pic>
      <p:sp>
        <p:nvSpPr>
          <p:cNvPr id="95" name="CustomShape 3"/>
          <p:cNvSpPr/>
          <p:nvPr/>
        </p:nvSpPr>
        <p:spPr>
          <a:xfrm>
            <a:off x="6876360" y="332640"/>
            <a:ext cx="2267280" cy="431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333399"/>
                </a:solidFill>
                <a:latin typeface="Times New Roman"/>
                <a:ea typeface="標楷體"/>
              </a:rPr>
              <a:t>資訊技術服務中心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764640"/>
            <a:ext cx="8827560" cy="575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333399"/>
                </a:solidFill>
                <a:latin typeface="Arial"/>
                <a:ea typeface="標楷體"/>
              </a:rPr>
              <a:t>Install the OpenStack Clients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324000" y="1412640"/>
            <a:ext cx="8424360" cy="5256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3200">
                <a:solidFill>
                  <a:srgbClr val="000000"/>
                </a:solidFill>
                <a:latin typeface="Arial"/>
                <a:ea typeface="標楷體"/>
              </a:rPr>
              <a:t>Install ssh in API Client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  <a:ea typeface="標楷體"/>
              </a:rPr>
              <a:t>#sudo api-get install ssh</a:t>
            </a:r>
            <a:endParaRPr/>
          </a:p>
          <a:p>
            <a:pPr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3200">
                <a:solidFill>
                  <a:srgbClr val="000000"/>
                </a:solidFill>
                <a:latin typeface="Arial"/>
                <a:ea typeface="標楷體"/>
              </a:rPr>
              <a:t>Use ssh connect to API client by 22 port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  <a:ea typeface="標楷體"/>
              </a:rPr>
              <a:t>openstacklab / nctuopenstack</a:t>
            </a:r>
            <a:endParaRPr/>
          </a:p>
          <a:p>
            <a:pPr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3200">
                <a:solidFill>
                  <a:srgbClr val="000000"/>
                </a:solidFill>
                <a:latin typeface="Arial"/>
                <a:ea typeface="標楷體"/>
              </a:rPr>
              <a:t>Install aptitude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  <a:ea typeface="標楷體"/>
              </a:rPr>
              <a:t>#sudo apt-get install aptitude</a:t>
            </a:r>
            <a:endParaRPr/>
          </a:p>
          <a:p>
            <a:pPr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3200">
                <a:solidFill>
                  <a:srgbClr val="000000"/>
                </a:solidFill>
                <a:latin typeface="Arial"/>
                <a:ea typeface="標楷體"/>
              </a:rPr>
              <a:t>Install pip(Python Package Index)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  <a:ea typeface="標楷體"/>
              </a:rPr>
              <a:t>#sudo aptitude install python-pip</a:t>
            </a:r>
            <a:endParaRPr/>
          </a:p>
          <a:p>
            <a:pPr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3200">
                <a:solidFill>
                  <a:srgbClr val="000000"/>
                </a:solidFill>
                <a:latin typeface="Arial"/>
                <a:ea typeface="標楷體"/>
              </a:rPr>
              <a:t>Install Nova-API Client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  <a:ea typeface="標楷體"/>
              </a:rPr>
              <a:t>#sudo pip install python-novaclient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8" name="CustomShape 3"/>
          <p:cNvSpPr/>
          <p:nvPr/>
        </p:nvSpPr>
        <p:spPr>
          <a:xfrm>
            <a:off x="6876360" y="332640"/>
            <a:ext cx="2267280" cy="431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333399"/>
                </a:solidFill>
                <a:latin typeface="Times New Roman"/>
                <a:ea typeface="標楷體"/>
              </a:rPr>
              <a:t>資訊技術服務中心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764640"/>
            <a:ext cx="8827560" cy="575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333399"/>
                </a:solidFill>
                <a:latin typeface="Arial"/>
                <a:ea typeface="標楷體"/>
              </a:rPr>
              <a:t>Install the OpenStack Clients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6876360" y="332640"/>
            <a:ext cx="2267280" cy="431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333399"/>
                </a:solidFill>
                <a:latin typeface="Times New Roman"/>
                <a:ea typeface="標楷體"/>
              </a:rPr>
              <a:t>資訊技術服務中心</a:t>
            </a:r>
            <a:endParaRPr/>
          </a:p>
        </p:txBody>
      </p:sp>
      <p:sp>
        <p:nvSpPr>
          <p:cNvPr id="101" name="CustomShape 3"/>
          <p:cNvSpPr/>
          <p:nvPr/>
        </p:nvSpPr>
        <p:spPr>
          <a:xfrm>
            <a:off x="324000" y="1340640"/>
            <a:ext cx="8424360" cy="5256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3200">
                <a:solidFill>
                  <a:srgbClr val="000000"/>
                </a:solidFill>
                <a:latin typeface="Arial"/>
                <a:ea typeface="標楷體"/>
              </a:rPr>
              <a:t>Install or update the client packages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  <a:ea typeface="標楷體"/>
              </a:rPr>
              <a:t>sudo pip install [--update] python-</a:t>
            </a:r>
            <a:r>
              <a:rPr lang="en-US" sz="2400">
                <a:solidFill>
                  <a:srgbClr val="ff0000"/>
                </a:solidFill>
                <a:latin typeface="Arial"/>
                <a:ea typeface="標楷體"/>
              </a:rPr>
              <a:t>&lt;project&gt;</a:t>
            </a:r>
            <a:r>
              <a:rPr lang="en-US" sz="2400">
                <a:solidFill>
                  <a:srgbClr val="000000"/>
                </a:solidFill>
                <a:latin typeface="Arial"/>
                <a:ea typeface="標楷體"/>
              </a:rPr>
              <a:t>client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  <a:ea typeface="標楷體"/>
              </a:rPr>
              <a:t>nova -&gt; Compute API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  <a:ea typeface="標楷體"/>
              </a:rPr>
              <a:t>quantum -&gt;Networking API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  <a:ea typeface="標楷體"/>
              </a:rPr>
              <a:t>keystone -&gt; Identity service API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  <a:ea typeface="標楷體"/>
              </a:rPr>
              <a:t>glance -&gt; Image service API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  <a:ea typeface="標楷體"/>
              </a:rPr>
              <a:t>swift -&gt; Object storage API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  <a:ea typeface="標楷體"/>
              </a:rPr>
              <a:t>cinder -&gt; Block storage API</a:t>
            </a:r>
            <a:endParaRPr/>
          </a:p>
          <a:p>
            <a:pPr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3200">
                <a:solidFill>
                  <a:srgbClr val="000000"/>
                </a:solidFill>
                <a:latin typeface="Arial"/>
                <a:ea typeface="標楷體"/>
              </a:rPr>
              <a:t>Install,upgrade,uninstall Nova-API Client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  <a:ea typeface="標楷體"/>
              </a:rPr>
              <a:t>#sudo pip install python-novaclient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  <a:ea typeface="標楷體"/>
              </a:rPr>
              <a:t>#sudo pip install --upgrade python-novaclient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  <a:ea typeface="標楷體"/>
              </a:rPr>
              <a:t>#sudo pip uninstall python-novaclient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24000" y="1412640"/>
            <a:ext cx="8424360" cy="5256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3200">
                <a:solidFill>
                  <a:srgbClr val="000000"/>
                </a:solidFill>
                <a:latin typeface="Arial"/>
                <a:ea typeface="標楷體"/>
              </a:rPr>
              <a:t>下載</a:t>
            </a:r>
            <a:r>
              <a:rPr lang="en-US" sz="3200">
                <a:solidFill>
                  <a:srgbClr val="000000"/>
                </a:solidFill>
                <a:latin typeface="Arial"/>
                <a:ea typeface="標楷體"/>
              </a:rPr>
              <a:t>OpenStack RC file</a:t>
            </a:r>
            <a:endParaRPr/>
          </a:p>
          <a:p>
            <a:pPr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3200">
                <a:solidFill>
                  <a:srgbClr val="000000"/>
                </a:solidFill>
                <a:latin typeface="Arial"/>
                <a:ea typeface="標楷體"/>
              </a:rPr>
              <a:t>上傳</a:t>
            </a:r>
            <a:r>
              <a:rPr lang="en-US" sz="3200">
                <a:solidFill>
                  <a:srgbClr val="000000"/>
                </a:solidFill>
                <a:latin typeface="Arial"/>
                <a:ea typeface="標楷體"/>
              </a:rPr>
              <a:t>RC file</a:t>
            </a:r>
            <a:r>
              <a:rPr lang="en-US" sz="3200">
                <a:solidFill>
                  <a:srgbClr val="000000"/>
                </a:solidFill>
                <a:latin typeface="Arial"/>
                <a:ea typeface="標楷體"/>
              </a:rPr>
              <a:t>到</a:t>
            </a:r>
            <a:r>
              <a:rPr lang="en-US" sz="3200">
                <a:solidFill>
                  <a:srgbClr val="000000"/>
                </a:solidFill>
                <a:latin typeface="Arial"/>
                <a:ea typeface="標楷體"/>
              </a:rPr>
              <a:t>API Client</a:t>
            </a:r>
            <a:endParaRPr/>
          </a:p>
          <a:p>
            <a:pPr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3200">
                <a:solidFill>
                  <a:srgbClr val="000000"/>
                </a:solidFill>
                <a:latin typeface="Arial"/>
                <a:ea typeface="標楷體"/>
              </a:rPr>
              <a:t>變更檔案執行權限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  <a:ea typeface="標楷體"/>
              </a:rPr>
              <a:t>#sudo chmod +x rc_filename.sh</a:t>
            </a:r>
            <a:endParaRPr/>
          </a:p>
          <a:p>
            <a:pPr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3200">
                <a:solidFill>
                  <a:srgbClr val="000000"/>
                </a:solidFill>
                <a:latin typeface="Arial"/>
                <a:ea typeface="標楷體"/>
              </a:rPr>
              <a:t>載入環境變數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  <a:ea typeface="標楷體"/>
              </a:rPr>
              <a:t>#sudo source rc_filename.sh</a:t>
            </a:r>
            <a:endParaRPr/>
          </a:p>
          <a:p>
            <a:pPr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3200">
                <a:solidFill>
                  <a:srgbClr val="000000"/>
                </a:solidFill>
                <a:latin typeface="Arial"/>
                <a:ea typeface="標楷體"/>
              </a:rPr>
              <a:t>輸入密碼</a:t>
            </a:r>
            <a:endParaRPr/>
          </a:p>
          <a:p>
            <a:pPr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3200">
                <a:solidFill>
                  <a:srgbClr val="000000"/>
                </a:solidFill>
                <a:latin typeface="Arial"/>
                <a:ea typeface="標楷體"/>
              </a:rPr>
              <a:t>測試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  <a:ea typeface="標楷體"/>
              </a:rPr>
              <a:t>#nova image-list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0" y="764640"/>
            <a:ext cx="8827560" cy="575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333399"/>
                </a:solidFill>
                <a:latin typeface="Arial"/>
                <a:ea typeface="標楷體"/>
              </a:rPr>
              <a:t>Install the OpenStack Clients</a:t>
            </a:r>
            <a:endParaRPr/>
          </a:p>
        </p:txBody>
      </p:sp>
      <p:sp>
        <p:nvSpPr>
          <p:cNvPr id="104" name="CustomShape 3"/>
          <p:cNvSpPr/>
          <p:nvPr/>
        </p:nvSpPr>
        <p:spPr>
          <a:xfrm>
            <a:off x="6876360" y="332640"/>
            <a:ext cx="2267280" cy="431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333399"/>
                </a:solidFill>
                <a:latin typeface="Times New Roman"/>
                <a:ea typeface="標楷體"/>
              </a:rPr>
              <a:t>資訊技術服務中心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764640"/>
            <a:ext cx="8827560" cy="575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333399"/>
                </a:solidFill>
                <a:latin typeface="Arial"/>
                <a:ea typeface="標楷體"/>
              </a:rPr>
              <a:t>Install the OpenStack Clients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324000" y="1412640"/>
            <a:ext cx="8218080" cy="48240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3200">
                <a:solidFill>
                  <a:srgbClr val="000000"/>
                </a:solidFill>
                <a:latin typeface="Arial"/>
                <a:ea typeface="標楷體"/>
              </a:rPr>
              <a:t>下載</a:t>
            </a:r>
            <a:r>
              <a:rPr lang="en-US" sz="3200">
                <a:solidFill>
                  <a:srgbClr val="000000"/>
                </a:solidFill>
                <a:latin typeface="Arial"/>
                <a:ea typeface="標楷體"/>
              </a:rPr>
              <a:t>OpenStack RC file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07" name="圖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360000" y="1989000"/>
            <a:ext cx="8460000" cy="4868640"/>
          </a:xfrm>
          <a:prstGeom prst="rect">
            <a:avLst/>
          </a:prstGeom>
        </p:spPr>
      </p:pic>
      <p:sp>
        <p:nvSpPr>
          <p:cNvPr id="108" name="CustomShape 3"/>
          <p:cNvSpPr/>
          <p:nvPr/>
        </p:nvSpPr>
        <p:spPr>
          <a:xfrm>
            <a:off x="6876360" y="332640"/>
            <a:ext cx="2267280" cy="431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333399"/>
                </a:solidFill>
                <a:latin typeface="Times New Roman"/>
                <a:ea typeface="標楷體"/>
              </a:rPr>
              <a:t>資訊技術服務中心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6876360" y="332640"/>
            <a:ext cx="2267280" cy="431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333399"/>
                </a:solidFill>
                <a:latin typeface="Times New Roman"/>
                <a:ea typeface="標楷體"/>
              </a:rPr>
              <a:t>資訊技術服務中心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0" y="764640"/>
            <a:ext cx="8827560" cy="575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333399"/>
                </a:solidFill>
                <a:latin typeface="Arial"/>
                <a:ea typeface="標楷體"/>
              </a:rPr>
              <a:t>Install the OpenStack Clients</a:t>
            </a:r>
            <a:endParaRPr/>
          </a:p>
        </p:txBody>
      </p:sp>
      <p:pic>
        <p:nvPicPr>
          <p:cNvPr descr="" id="111" name="圖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303120" y="1556640"/>
            <a:ext cx="8517240" cy="496836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