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71" r:id="rId37"/>
    <p:sldId id="301" r:id="rId38"/>
    <p:sldId id="302" r:id="rId39"/>
    <p:sldId id="303" r:id="rId40"/>
    <p:sldId id="304" r:id="rId41"/>
    <p:sldId id="305" r:id="rId42"/>
    <p:sldId id="306" r:id="rId43"/>
    <p:sldId id="307" r:id="rId44"/>
    <p:sldId id="272" r:id="rId45"/>
    <p:sldId id="273"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4"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186C3C6-7761-4431-AAB2-9C7727C0EC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77222B53-23D7-4DE1-8DA7-6C95670A6C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22" d="100"/>
          <a:sy n="122" d="100"/>
        </p:scale>
        <p:origin x="322" y="91"/>
      </p:cViewPr>
      <p:guideLst>
        <p:guide orient="horz" pos="162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adf3d29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adf3d29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df3d29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adf3d297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df3d297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adf3d297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0adf3d297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adf3d29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adf3d29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a:blip r:embed="rId13"/>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402192"/>
            <a:ext cx="8520600" cy="955638"/>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OBE Implementation</a:t>
            </a:r>
          </a:p>
        </p:txBody>
      </p:sp>
      <p:sp>
        <p:nvSpPr>
          <p:cNvPr id="56" name="Google Shape;56;p13"/>
          <p:cNvSpPr txBox="1">
            <a:spLocks noGrp="1"/>
          </p:cNvSpPr>
          <p:nvPr>
            <p:ph type="subTitle" idx="1"/>
          </p:nvPr>
        </p:nvSpPr>
        <p:spPr>
          <a:xfrm>
            <a:off x="110532" y="1539821"/>
            <a:ext cx="8520600" cy="764387"/>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Module-1:University Setting</a:t>
            </a:r>
          </a:p>
        </p:txBody>
      </p:sp>
      <p:sp>
        <p:nvSpPr>
          <p:cNvPr id="57" name="Google Shape;57;p13"/>
          <p:cNvSpPr txBox="1"/>
          <p:nvPr/>
        </p:nvSpPr>
        <p:spPr>
          <a:xfrm>
            <a:off x="333748" y="2213119"/>
            <a:ext cx="5123704" cy="23198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Submitted By</a:t>
            </a:r>
          </a:p>
          <a:p>
            <a:pPr marL="0" lvl="0" indent="0" algn="l" rtl="0">
              <a:spcBef>
                <a:spcPts val="0"/>
              </a:spcBef>
              <a:spcAft>
                <a:spcPts val="0"/>
              </a:spcAft>
              <a:buNone/>
            </a:pPr>
            <a:endParaRPr lang="en-GB" sz="1800">
              <a:solidFill>
                <a:schemeClr val="dk2"/>
              </a:solidFill>
            </a:endParaRPr>
          </a:p>
          <a:p>
            <a:pPr marL="0" lvl="0" indent="0" algn="l" rtl="0">
              <a:spcBef>
                <a:spcPts val="0"/>
              </a:spcBef>
              <a:spcAft>
                <a:spcPts val="0"/>
              </a:spcAft>
              <a:buNone/>
            </a:pPr>
            <a:endParaRPr lang="en-GB" sz="1800">
              <a:solidFill>
                <a:schemeClr val="dk2"/>
              </a:solidFill>
            </a:endParaRPr>
          </a:p>
        </p:txBody>
      </p:sp>
      <p:sp>
        <p:nvSpPr>
          <p:cNvPr id="5" name="TextBox 4"/>
          <p:cNvSpPr txBox="1"/>
          <p:nvPr/>
        </p:nvSpPr>
        <p:spPr>
          <a:xfrm>
            <a:off x="2084832" y="1459585"/>
            <a:ext cx="4572000" cy="523220"/>
          </a:xfrm>
          <a:prstGeom prst="rect">
            <a:avLst/>
          </a:prstGeom>
          <a:noFill/>
        </p:spPr>
        <p:txBody>
          <a:bodyPr wrap="square">
            <a:spAutoFit/>
          </a:bodyPr>
          <a:lstStyle/>
          <a:p>
            <a:br>
              <a:rPr lang="en-IN" b="0">
                <a:effectLst/>
              </a:rPr>
            </a:br>
            <a:endParaRPr lang="en-IN"/>
          </a:p>
        </p:txBody>
      </p:sp>
      <p:sp>
        <p:nvSpPr>
          <p:cNvPr id="6" name="TextBox 5"/>
          <p:cNvSpPr txBox="1"/>
          <p:nvPr/>
        </p:nvSpPr>
        <p:spPr>
          <a:xfrm>
            <a:off x="2462450" y="2977506"/>
            <a:ext cx="5034377" cy="1692771"/>
          </a:xfrm>
          <a:prstGeom prst="rect">
            <a:avLst/>
          </a:prstGeom>
          <a:noFill/>
        </p:spPr>
        <p:txBody>
          <a:bodyPr wrap="square" rtlCol="0">
            <a:spAutoFit/>
          </a:bodyPr>
          <a:lstStyle/>
          <a:p>
            <a:pPr rtl="0"/>
            <a:r>
              <a:rPr lang="en-IN" sz="1800" b="0" i="0" u="none" strike="noStrike">
                <a:solidFill>
                  <a:srgbClr val="000000"/>
                </a:solidFill>
                <a:effectLst/>
                <a:latin typeface="Arial" panose="020B0604020202020204" pitchFamily="34" charset="0"/>
              </a:rPr>
              <a:t>Lokeshwar Reddy Otikunda [AP23110011150] </a:t>
            </a:r>
            <a:endParaRPr lang="en-IN" sz="1800"/>
          </a:p>
          <a:p>
            <a:pPr rtl="0"/>
            <a:r>
              <a:rPr lang="en-IN" sz="1800" b="0" i="0" u="none" strike="noStrike">
                <a:solidFill>
                  <a:srgbClr val="000000"/>
                </a:solidFill>
                <a:effectLst/>
                <a:latin typeface="Arial" panose="020B0604020202020204" pitchFamily="34" charset="0"/>
              </a:rPr>
              <a:t>Sri Akshaya Kodali [AP23110011163 ]</a:t>
            </a:r>
            <a:endParaRPr lang="en-IN" sz="1800" b="0">
              <a:effectLst/>
            </a:endParaRPr>
          </a:p>
          <a:p>
            <a:pPr rtl="0"/>
            <a:r>
              <a:rPr lang="en-IN" sz="1800" b="0" i="0" u="none" strike="noStrike">
                <a:solidFill>
                  <a:srgbClr val="000000"/>
                </a:solidFill>
                <a:effectLst/>
                <a:latin typeface="Arial" panose="020B0604020202020204" pitchFamily="34" charset="0"/>
              </a:rPr>
              <a:t>Sumana Sree Karani [AP23110011203 ]</a:t>
            </a:r>
            <a:endParaRPr lang="en-IN" sz="1800" b="0">
              <a:effectLst/>
            </a:endParaRPr>
          </a:p>
          <a:p>
            <a:pPr rtl="0"/>
            <a:r>
              <a:rPr lang="en-IN" sz="1800" b="0" i="0" u="none" strike="noStrike">
                <a:solidFill>
                  <a:srgbClr val="000000"/>
                </a:solidFill>
                <a:effectLst/>
                <a:latin typeface="Arial" panose="020B0604020202020204" pitchFamily="34" charset="0"/>
              </a:rPr>
              <a:t>Mehrosh Sultana [AP23110011212 ]</a:t>
            </a:r>
            <a:endParaRPr lang="en-IN" sz="1800" b="0">
              <a:effectLst/>
            </a:endParaRPr>
          </a:p>
          <a:p>
            <a:r>
              <a:rPr lang="en-IN" sz="1800" b="0" i="0" u="none" strike="noStrike">
                <a:solidFill>
                  <a:srgbClr val="000000"/>
                </a:solidFill>
                <a:effectLst/>
                <a:latin typeface="Arial" panose="020B0604020202020204" pitchFamily="34" charset="0"/>
              </a:rPr>
              <a:t>Phani Sree Ramidi </a:t>
            </a:r>
            <a:r>
              <a:rPr lang="en-IN" sz="1800"/>
              <a:t>[</a:t>
            </a:r>
            <a:r>
              <a:rPr lang="en-IN" sz="1800" b="0" i="0" u="none" strike="noStrike">
                <a:solidFill>
                  <a:srgbClr val="000000"/>
                </a:solidFill>
                <a:effectLst/>
                <a:latin typeface="Arial" panose="020B0604020202020204" pitchFamily="34" charset="0"/>
              </a:rPr>
              <a:t>AP23110011213] </a:t>
            </a:r>
            <a:br>
              <a:rPr lang="en-IN"/>
            </a:br>
            <a:endParaRPr lang="en-IN"/>
          </a:p>
        </p:txBody>
      </p:sp>
      <p:sp>
        <p:nvSpPr>
          <p:cNvPr id="7" name="TextBox 6"/>
          <p:cNvSpPr txBox="1"/>
          <p:nvPr/>
        </p:nvSpPr>
        <p:spPr>
          <a:xfrm>
            <a:off x="454611" y="4578587"/>
            <a:ext cx="2572512" cy="369332"/>
          </a:xfrm>
          <a:prstGeom prst="rect">
            <a:avLst/>
          </a:prstGeom>
          <a:noFill/>
        </p:spPr>
        <p:txBody>
          <a:bodyPr wrap="square" rtlCol="0">
            <a:spAutoFit/>
          </a:bodyPr>
          <a:lstStyle/>
          <a:p>
            <a:r>
              <a:rPr lang="en-IN" sz="1800" b="0" i="0" u="none" strike="noStrike">
                <a:solidFill>
                  <a:srgbClr val="595959"/>
                </a:solidFill>
                <a:effectLst/>
                <a:latin typeface="Arial" panose="020B0604020202020204" pitchFamily="34" charset="0"/>
              </a:rPr>
              <a:t>CSE-Q | III | BTECH</a:t>
            </a:r>
            <a:endParaRPr lang="en-IN"/>
          </a:p>
        </p:txBody>
      </p:sp>
      <p:sp>
        <p:nvSpPr>
          <p:cNvPr id="2" name="TextBox 1">
            <a:extLst>
              <a:ext uri="{FF2B5EF4-FFF2-40B4-BE49-F238E27FC236}">
                <a16:creationId xmlns:a16="http://schemas.microsoft.com/office/drawing/2014/main" id="{472F4E26-6325-6CB4-1E2A-DAFE1BB69C6E}"/>
              </a:ext>
            </a:extLst>
          </p:cNvPr>
          <p:cNvSpPr txBox="1"/>
          <p:nvPr/>
        </p:nvSpPr>
        <p:spPr>
          <a:xfrm>
            <a:off x="2752595" y="2497005"/>
            <a:ext cx="3851754" cy="400110"/>
          </a:xfrm>
          <a:prstGeom prst="rect">
            <a:avLst/>
          </a:prstGeom>
          <a:noFill/>
        </p:spPr>
        <p:txBody>
          <a:bodyPr wrap="square" rtlCol="0">
            <a:spAutoFit/>
          </a:bodyPr>
          <a:lstStyle/>
          <a:p>
            <a:pPr algn="ctr"/>
            <a:r>
              <a:rPr lang="en-US" sz="2000" b="1"/>
              <a:t>TEAM VIRTUAL THINKERS</a:t>
            </a:r>
            <a:endParaRPr lang="en-IN"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53270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University : Comparison of Sorting Algorithm</a:t>
            </a:r>
          </a:p>
        </p:txBody>
      </p:sp>
      <p:sp>
        <p:nvSpPr>
          <p:cNvPr id="114" name="Google Shape;114;p22"/>
          <p:cNvSpPr txBox="1">
            <a:spLocks noGrp="1"/>
          </p:cNvSpPr>
          <p:nvPr>
            <p:ph type="body" idx="1"/>
          </p:nvPr>
        </p:nvSpPr>
        <p:spPr>
          <a:xfrm>
            <a:off x="281110" y="1207764"/>
            <a:ext cx="8581780" cy="3612464"/>
          </a:xfrm>
          <a:prstGeom prst="rect">
            <a:avLst/>
          </a:prstGeom>
        </p:spPr>
        <p:txBody>
          <a:bodyPr spcFirstLastPara="1" wrap="square" lIns="91425" tIns="91425" rIns="91425" bIns="91425" anchor="t" anchorCtr="0">
            <a:normAutofit fontScale="90000"/>
          </a:bodyPr>
          <a:lstStyle/>
          <a:p>
            <a:pPr marL="457200" lvl="0" indent="-342900" algn="l" rtl="0">
              <a:spcBef>
                <a:spcPts val="0"/>
              </a:spcBef>
              <a:spcAft>
                <a:spcPts val="0"/>
              </a:spcAft>
              <a:buSzPts val="1800"/>
              <a:buChar char="●"/>
            </a:pPr>
            <a:r>
              <a:rPr lang="en-GB">
                <a:sym typeface="+mn-ea"/>
              </a:rPr>
              <a:t>Sorting Algorithm Name:Quick Sort</a:t>
            </a:r>
            <a:br>
              <a:rPr lang="en-GB">
                <a:sym typeface="+mn-ea"/>
              </a:rPr>
            </a:br>
            <a:r>
              <a:rPr lang="en-GB">
                <a:sym typeface="+mn-ea"/>
              </a:rPr>
              <a:t>It </a:t>
            </a:r>
            <a:r>
              <a:rPr lang="en-IN"/>
              <a:t>follows Divide and Conquer method.It works by recursively partitioning an array around a pivot, placing elements smaller than the pivot on its left and elements greater than the pivot on its right.</a:t>
            </a:r>
            <a:endParaRPr lang="en-GB">
              <a:sym typeface="+mn-ea"/>
            </a:endParaRPr>
          </a:p>
          <a:p>
            <a:pPr marL="457200" lvl="0" indent="-342900" algn="l" rtl="0">
              <a:spcBef>
                <a:spcPts val="0"/>
              </a:spcBef>
              <a:spcAft>
                <a:spcPts val="0"/>
              </a:spcAft>
              <a:buSzPts val="1800"/>
              <a:buChar char="●"/>
            </a:pPr>
            <a:r>
              <a:rPr lang="en-GB">
                <a:sym typeface="+mn-ea"/>
              </a:rPr>
              <a:t>Steps:</a:t>
            </a:r>
          </a:p>
          <a:p>
            <a:pPr marL="114300" lvl="0" indent="0" algn="l" rtl="0">
              <a:spcBef>
                <a:spcPts val="0"/>
              </a:spcBef>
              <a:spcAft>
                <a:spcPts val="0"/>
              </a:spcAft>
              <a:buSzPts val="1800"/>
              <a:buNone/>
            </a:pPr>
            <a:r>
              <a:rPr lang="en-IN"/>
              <a:t>        1.Choose a Pivot.</a:t>
            </a:r>
          </a:p>
          <a:p>
            <a:pPr marL="114300" lvl="0" indent="0" rtl="0">
              <a:spcBef>
                <a:spcPts val="0"/>
              </a:spcBef>
              <a:spcAft>
                <a:spcPts val="0"/>
              </a:spcAft>
              <a:buSzPts val="1800"/>
              <a:buNone/>
            </a:pPr>
            <a:r>
              <a:rPr lang="en-IN"/>
              <a:t>        2. Partition the array around the pivot, placing smaller elements to its left and larger      elements  to its right.</a:t>
            </a:r>
          </a:p>
          <a:p>
            <a:pPr marL="114300" lvl="0" indent="0" algn="l" rtl="0">
              <a:spcBef>
                <a:spcPts val="0"/>
              </a:spcBef>
              <a:spcAft>
                <a:spcPts val="0"/>
              </a:spcAft>
              <a:buSzPts val="1800"/>
              <a:buNone/>
            </a:pPr>
            <a:r>
              <a:rPr lang="en-IN"/>
              <a:t>        3. Recursively Sort the left and right partitions.</a:t>
            </a:r>
            <a:endParaRPr>
              <a:sym typeface="+mn-ea"/>
            </a:endParaRPr>
          </a:p>
          <a:p>
            <a:pPr>
              <a:buFont typeface="Arial" panose="020B0604020202020204" pitchFamily="34" charset="0"/>
              <a:buChar char="•"/>
            </a:pPr>
            <a:r>
              <a:rPr lang="en-GB">
                <a:sym typeface="+mn-ea"/>
              </a:rPr>
              <a:t>Algorithm:</a:t>
            </a:r>
            <a:br>
              <a:rPr lang="en-GB">
                <a:sym typeface="+mn-ea"/>
              </a:rPr>
            </a:br>
            <a:r>
              <a:rPr lang="en-US" b="1"/>
              <a:t>Input:</a:t>
            </a:r>
            <a:r>
              <a:rPr lang="en-US"/>
              <a:t> An unsorted list of data</a:t>
            </a:r>
          </a:p>
          <a:p>
            <a:pPr marL="114300" indent="0">
              <a:buNone/>
            </a:pPr>
            <a:r>
              <a:rPr lang="en-US" b="1"/>
              <a:t>      Output:</a:t>
            </a:r>
            <a:r>
              <a:rPr lang="en-US"/>
              <a:t> A sorted list of data in ascending order</a:t>
            </a:r>
          </a:p>
          <a:p>
            <a:pPr marL="114300" lvl="0" indent="0" algn="l" rtl="0">
              <a:spcBef>
                <a:spcPts val="0"/>
              </a:spcBef>
              <a:spcAft>
                <a:spcPts val="0"/>
              </a:spcAft>
              <a:buSzPts val="1800"/>
              <a:buNone/>
            </a:pPr>
            <a:endParaRPr lang="en-GB"/>
          </a:p>
          <a:p>
            <a:pPr marL="114300" lvl="0" indent="0" algn="l" rtl="0">
              <a:spcBef>
                <a:spcPts val="0"/>
              </a:spcBef>
              <a:spcAft>
                <a:spcPts val="0"/>
              </a:spcAft>
              <a:buSzPts val="1800"/>
              <a:buNone/>
            </a:pP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University : Time Complexity of Sorting Algorithm</a:t>
            </a:r>
          </a:p>
        </p:txBody>
      </p:sp>
      <p:grpSp>
        <p:nvGrpSpPr>
          <p:cNvPr id="8" name="Group 7"/>
          <p:cNvGrpSpPr/>
          <p:nvPr/>
        </p:nvGrpSpPr>
        <p:grpSpPr>
          <a:xfrm>
            <a:off x="169104" y="1775218"/>
            <a:ext cx="8404957" cy="1524761"/>
            <a:chOff x="178419" y="1775218"/>
            <a:chExt cx="7646406" cy="1524761"/>
          </a:xfrm>
        </p:grpSpPr>
        <p:graphicFrame>
          <p:nvGraphicFramePr>
            <p:cNvPr id="121" name="Google Shape;121;p23"/>
            <p:cNvGraphicFramePr/>
            <p:nvPr>
              <p:extLst>
                <p:ext uri="{D42A27DB-BD31-4B8C-83A1-F6EECF244321}">
                  <p14:modId xmlns:p14="http://schemas.microsoft.com/office/powerpoint/2010/main" val="485569403"/>
                </p:ext>
              </p:extLst>
            </p:nvPr>
          </p:nvGraphicFramePr>
          <p:xfrm>
            <a:off x="178419" y="1775218"/>
            <a:ext cx="7646406" cy="1524761"/>
          </p:xfrm>
          <a:graphic>
            <a:graphicData uri="http://schemas.openxmlformats.org/drawingml/2006/table">
              <a:tbl>
                <a:tblPr>
                  <a:noFill/>
                  <a:tableStyleId>{77222B53-23D7-4DE1-8DA7-6C95670A6CF3}</a:tableStyleId>
                </a:tblPr>
                <a:tblGrid>
                  <a:gridCol w="861538">
                    <a:extLst>
                      <a:ext uri="{9D8B030D-6E8A-4147-A177-3AD203B41FA5}">
                        <a16:colId xmlns:a16="http://schemas.microsoft.com/office/drawing/2014/main" val="20000"/>
                      </a:ext>
                    </a:extLst>
                  </a:gridCol>
                  <a:gridCol w="1765952">
                    <a:extLst>
                      <a:ext uri="{9D8B030D-6E8A-4147-A177-3AD203B41FA5}">
                        <a16:colId xmlns:a16="http://schemas.microsoft.com/office/drawing/2014/main" val="20001"/>
                      </a:ext>
                    </a:extLst>
                  </a:gridCol>
                  <a:gridCol w="5777467">
                    <a:extLst>
                      <a:ext uri="{9D8B030D-6E8A-4147-A177-3AD203B41FA5}">
                        <a16:colId xmlns:a16="http://schemas.microsoft.com/office/drawing/2014/main" val="20002"/>
                      </a:ext>
                    </a:extLst>
                  </a:gridCol>
                </a:tblGrid>
                <a:tr h="518951">
                  <a:tc>
                    <a:txBody>
                      <a:bodyPr/>
                      <a:lstStyle/>
                      <a:p>
                        <a:pPr marL="0" lvl="0" indent="0" algn="l" rtl="0">
                          <a:spcBef>
                            <a:spcPts val="0"/>
                          </a:spcBef>
                          <a:spcAft>
                            <a:spcPts val="0"/>
                          </a:spcAft>
                          <a:buNone/>
                        </a:pPr>
                        <a:r>
                          <a:rPr lang="en-GB" sz="1500" b="1"/>
                          <a:t>Sl.No</a:t>
                        </a:r>
                        <a:endParaRPr sz="1500" b="1"/>
                      </a:p>
                    </a:txBody>
                    <a:tcPr marL="91425" marR="91425" marT="91425" marB="91425"/>
                  </a:tc>
                  <a:tc>
                    <a:txBody>
                      <a:bodyPr/>
                      <a:lstStyle/>
                      <a:p>
                        <a:pPr marL="0" lvl="0" indent="0" algn="l" rtl="0">
                          <a:spcBef>
                            <a:spcPts val="0"/>
                          </a:spcBef>
                          <a:spcAft>
                            <a:spcPts val="0"/>
                          </a:spcAft>
                          <a:buNone/>
                        </a:pPr>
                        <a:r>
                          <a:rPr lang="en-GB" sz="1500" b="1"/>
                          <a:t>Algorithm Name</a:t>
                        </a:r>
                        <a:endParaRPr sz="1500" b="1"/>
                      </a:p>
                    </a:txBody>
                    <a:tcPr marL="91425" marR="91425" marT="91425" marB="91425"/>
                  </a:tc>
                  <a:tc>
                    <a:txBody>
                      <a:bodyPr/>
                      <a:lstStyle/>
                      <a:p>
                        <a:pPr marL="0" lvl="0" indent="0" algn="l" rtl="0">
                          <a:spcBef>
                            <a:spcPts val="0"/>
                          </a:spcBef>
                          <a:spcAft>
                            <a:spcPts val="0"/>
                          </a:spcAft>
                          <a:buNone/>
                        </a:pPr>
                        <a:r>
                          <a:rPr lang="en-GB" sz="1500" b="1"/>
                          <a:t>Time Complexity   Compared Algorithm     Time Complexity </a:t>
                        </a:r>
                        <a:endParaRPr sz="1500" b="1"/>
                      </a:p>
                    </a:txBody>
                    <a:tcPr marL="91425" marR="91425" marT="91425" marB="91425"/>
                  </a:tc>
                  <a:extLst>
                    <a:ext uri="{0D108BD9-81ED-4DB2-BD59-A6C34878D82A}">
                      <a16:rowId xmlns:a16="http://schemas.microsoft.com/office/drawing/2014/main" val="10000"/>
                    </a:ext>
                  </a:extLst>
                </a:tr>
                <a:tr h="1000176">
                  <a:tc>
                    <a:txBody>
                      <a:bodyPr/>
                      <a:lstStyle/>
                      <a:p>
                        <a:pPr marL="0" lvl="0" indent="0" algn="l" rtl="0">
                          <a:spcBef>
                            <a:spcPts val="0"/>
                          </a:spcBef>
                          <a:spcAft>
                            <a:spcPts val="0"/>
                          </a:spcAft>
                          <a:buNone/>
                        </a:pPr>
                        <a:r>
                          <a:rPr lang="en-US"/>
                          <a:t>1.</a:t>
                        </a:r>
                      </a:p>
                    </a:txBody>
                    <a:tcPr marL="91425" marR="91425" marT="91425" marB="91425"/>
                  </a:tc>
                  <a:tc>
                    <a:txBody>
                      <a:bodyPr/>
                      <a:lstStyle/>
                      <a:p>
                        <a:pPr marL="0" lvl="0" indent="0" algn="l" rtl="0">
                          <a:spcBef>
                            <a:spcPts val="0"/>
                          </a:spcBef>
                          <a:spcAft>
                            <a:spcPts val="0"/>
                          </a:spcAft>
                          <a:buNone/>
                        </a:pPr>
                        <a:r>
                          <a:rPr lang="en-US"/>
                          <a:t>Merge sort</a:t>
                        </a:r>
                      </a:p>
                    </a:txBody>
                    <a:tcPr marL="91425" marR="91425" marT="91425" marB="91425"/>
                  </a:tc>
                  <a:tc>
                    <a:txBody>
                      <a:bodyPr/>
                      <a:lstStyle/>
                      <a:p>
                        <a:pPr fontAlgn="ctr"/>
                        <a:r>
                          <a:rPr lang="en-US" sz="1000"/>
                          <a:t>1.Best case:O(nlog n)              </a:t>
                        </a:r>
                        <a:r>
                          <a:rPr lang="en-US" sz="1400"/>
                          <a:t>Quick sort                           </a:t>
                        </a:r>
                        <a:r>
                          <a:rPr lang="en-US" sz="1000"/>
                          <a:t>1.Best case:O(nlog n)</a:t>
                        </a:r>
                      </a:p>
                      <a:p>
                        <a:pPr marL="0" marR="0" lvl="0" indent="0" algn="l" defTabSz="914400" rtl="0" eaLnBrk="1" fontAlgn="ctr" latinLnBrk="0" hangingPunct="1">
                          <a:lnSpc>
                            <a:spcPct val="100000"/>
                          </a:lnSpc>
                          <a:spcBef>
                            <a:spcPts val="0"/>
                          </a:spcBef>
                          <a:spcAft>
                            <a:spcPts val="0"/>
                          </a:spcAft>
                          <a:buClr>
                            <a:srgbClr val="000000"/>
                          </a:buClr>
                          <a:buSzTx/>
                          <a:buFont typeface="Arial" panose="020B0604020202020204"/>
                          <a:buNone/>
                          <a:defRPr/>
                        </a:pPr>
                        <a:r>
                          <a:rPr lang="en-US" sz="1000"/>
                          <a:t>2.Average case:O(nlog n)                                                                     2.Average case:O(nlog n)</a:t>
                        </a:r>
                      </a:p>
                      <a:p>
                        <a:pPr marL="0" marR="0" lvl="0" indent="0" algn="l" defTabSz="914400" rtl="0" eaLnBrk="1" fontAlgn="ctr" latinLnBrk="0" hangingPunct="1">
                          <a:lnSpc>
                            <a:spcPct val="100000"/>
                          </a:lnSpc>
                          <a:spcBef>
                            <a:spcPts val="0"/>
                          </a:spcBef>
                          <a:spcAft>
                            <a:spcPts val="0"/>
                          </a:spcAft>
                          <a:buClr>
                            <a:srgbClr val="000000"/>
                          </a:buClr>
                          <a:buSzTx/>
                          <a:buFont typeface="Arial" panose="020B0604020202020204"/>
                          <a:buNone/>
                          <a:defRPr/>
                        </a:pPr>
                        <a:r>
                          <a:rPr lang="en-US" sz="1000"/>
                          <a:t>3.Worst case:O(nlog n)                                                                         3.Worst case:O(n^2)</a:t>
                        </a:r>
                      </a:p>
                      <a:p>
                        <a:pPr fontAlgn="ctr"/>
                        <a:endParaRPr lang="en-US" sz="1000"/>
                      </a:p>
                      <a:p>
                        <a:pPr fontAlgn="ctr"/>
                        <a:r>
                          <a:rPr lang="en-US" sz="1000"/>
                          <a:t>                                                                                                   </a:t>
                        </a:r>
                      </a:p>
                    </a:txBody>
                    <a:tcPr marL="91425" marR="91425" marT="91425" marB="91425"/>
                  </a:tc>
                  <a:extLst>
                    <a:ext uri="{0D108BD9-81ED-4DB2-BD59-A6C34878D82A}">
                      <a16:rowId xmlns:a16="http://schemas.microsoft.com/office/drawing/2014/main" val="10001"/>
                    </a:ext>
                  </a:extLst>
                </a:tr>
              </a:tbl>
            </a:graphicData>
          </a:graphic>
        </p:graphicFrame>
        <p:cxnSp>
          <p:nvCxnSpPr>
            <p:cNvPr id="3" name="Straight Connector 2"/>
            <p:cNvCxnSpPr/>
            <p:nvPr/>
          </p:nvCxnSpPr>
          <p:spPr>
            <a:xfrm>
              <a:off x="4115989" y="1775218"/>
              <a:ext cx="0" cy="152476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002962" y="1775218"/>
              <a:ext cx="0" cy="152476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University : Searching Algorithm used</a:t>
            </a:r>
          </a:p>
        </p:txBody>
      </p:sp>
      <p:sp>
        <p:nvSpPr>
          <p:cNvPr id="127" name="Google Shape;127;p24"/>
          <p:cNvSpPr txBox="1">
            <a:spLocks noGrp="1"/>
          </p:cNvSpPr>
          <p:nvPr>
            <p:ph type="body" idx="1"/>
          </p:nvPr>
        </p:nvSpPr>
        <p:spPr>
          <a:xfrm>
            <a:off x="252926" y="1265129"/>
            <a:ext cx="8638147" cy="373275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Algorithm Name: Linear search</a:t>
            </a:r>
          </a:p>
          <a:p>
            <a:pPr marL="114300" lvl="0" indent="0" algn="l" rtl="0">
              <a:spcBef>
                <a:spcPts val="0"/>
              </a:spcBef>
              <a:spcAft>
                <a:spcPts val="0"/>
              </a:spcAft>
              <a:buSzPts val="1800"/>
              <a:buNone/>
            </a:pPr>
            <a:r>
              <a:rPr lang="en-IN"/>
              <a:t> Linear Search follows an iterative approach. It iterates through the whole list of data and check whether our required element is there in list or not</a:t>
            </a:r>
            <a:endParaRPr lang="en-GB"/>
          </a:p>
          <a:p>
            <a:pPr marL="457200" lvl="0" indent="-342900" algn="l" rtl="0">
              <a:spcBef>
                <a:spcPts val="0"/>
              </a:spcBef>
              <a:spcAft>
                <a:spcPts val="0"/>
              </a:spcAft>
              <a:buSzPts val="1800"/>
              <a:buChar char="●"/>
            </a:pPr>
            <a:r>
              <a:rPr lang="en-GB"/>
              <a:t>Steps:</a:t>
            </a:r>
          </a:p>
          <a:p>
            <a:pPr marL="114300" lvl="0" indent="0" algn="l" rtl="0">
              <a:spcBef>
                <a:spcPts val="0"/>
              </a:spcBef>
              <a:spcAft>
                <a:spcPts val="0"/>
              </a:spcAft>
              <a:buSzPts val="1800"/>
              <a:buNone/>
            </a:pPr>
            <a:r>
              <a:rPr lang="en-IN"/>
              <a:t>    1.Compares if the current element equals the search element</a:t>
            </a:r>
          </a:p>
          <a:p>
            <a:pPr marL="114300" lvl="0" indent="0" algn="l" rtl="0">
              <a:spcBef>
                <a:spcPts val="0"/>
              </a:spcBef>
              <a:spcAft>
                <a:spcPts val="0"/>
              </a:spcAft>
              <a:buSzPts val="1800"/>
              <a:buNone/>
            </a:pPr>
            <a:r>
              <a:rPr lang="en-IN"/>
              <a:t>    2. If matches, it return position or index of the element.</a:t>
            </a:r>
          </a:p>
          <a:p>
            <a:pPr marL="114300" lvl="0" indent="0" algn="l" rtl="0">
              <a:spcBef>
                <a:spcPts val="0"/>
              </a:spcBef>
              <a:spcAft>
                <a:spcPts val="0"/>
              </a:spcAft>
              <a:buSzPts val="1800"/>
              <a:buNone/>
            </a:pPr>
            <a:r>
              <a:rPr lang="en-IN"/>
              <a:t>    3. Otherwise if not found in list returns (-1)NULL to show element not found</a:t>
            </a:r>
            <a:endParaRPr lang="en-GB"/>
          </a:p>
          <a:p>
            <a:r>
              <a:rPr lang="en-GB"/>
              <a:t>Algorithm:</a:t>
            </a:r>
            <a:br>
              <a:rPr lang="en-US">
                <a:sym typeface="+mn-ea"/>
              </a:rPr>
            </a:br>
            <a:r>
              <a:rPr lang="en-US">
                <a:sym typeface="+mn-ea"/>
              </a:rPr>
              <a:t>Input: List of data, search element</a:t>
            </a:r>
            <a:br>
              <a:rPr lang="en-US">
                <a:sym typeface="+mn-ea"/>
              </a:rPr>
            </a:br>
            <a:r>
              <a:rPr lang="en-US">
                <a:sym typeface="+mn-ea"/>
              </a:rPr>
              <a:t>Output: index or position of search element if found else (-1) for not found---</a:t>
            </a:r>
            <a:r>
              <a:rPr lang="en-US"/>
              <a:t>:</a:t>
            </a:r>
          </a:p>
          <a:p>
            <a:pPr marL="457200" lvl="0" indent="-342900" algn="l" rtl="0">
              <a:spcBef>
                <a:spcPts val="0"/>
              </a:spcBef>
              <a:spcAft>
                <a:spcPts val="0"/>
              </a:spcAft>
              <a:buSzPts val="1800"/>
              <a:buChar char="●"/>
            </a:pPr>
            <a:endParaRPr lang="en-GB"/>
          </a:p>
          <a:p>
            <a:pPr marL="114300" lvl="0" indent="0" algn="l" rtl="0">
              <a:spcBef>
                <a:spcPts val="0"/>
              </a:spcBef>
              <a:spcAft>
                <a:spcPts val="0"/>
              </a:spcAft>
              <a:buSzPts val="1800"/>
              <a:buNone/>
            </a:pPr>
            <a:r>
              <a:rPr lang="en-GB"/>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192702" y="40744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University : Comparison of Searching Algorithm</a:t>
            </a:r>
          </a:p>
        </p:txBody>
      </p:sp>
      <p:sp>
        <p:nvSpPr>
          <p:cNvPr id="133" name="Google Shape;133;p25"/>
          <p:cNvSpPr txBox="1">
            <a:spLocks noGrp="1"/>
          </p:cNvSpPr>
          <p:nvPr>
            <p:ph type="body" idx="1"/>
          </p:nvPr>
        </p:nvSpPr>
        <p:spPr>
          <a:xfrm>
            <a:off x="255333" y="107731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Algorithm used for comparison:Binary search</a:t>
            </a:r>
          </a:p>
          <a:p>
            <a:pPr marL="114300" indent="0">
              <a:buNone/>
            </a:pPr>
            <a:r>
              <a:rPr lang="en-US"/>
              <a:t>It works recursively or Iteratively by getting a sorted list as input.It then finds the mid element and </a:t>
            </a:r>
            <a:r>
              <a:rPr lang="en-IN"/>
              <a:t>check whether our required element is there in list or not</a:t>
            </a:r>
            <a:endParaRPr lang="en-GB"/>
          </a:p>
          <a:p>
            <a:pPr marL="457200" lvl="0" indent="-342900" algn="l" rtl="0">
              <a:spcBef>
                <a:spcPts val="0"/>
              </a:spcBef>
              <a:spcAft>
                <a:spcPts val="0"/>
              </a:spcAft>
              <a:buSzPts val="1800"/>
              <a:buChar char="●"/>
            </a:pPr>
            <a:r>
              <a:rPr lang="en-GB"/>
              <a:t>Steps:</a:t>
            </a:r>
          </a:p>
          <a:p>
            <a:pPr marL="114300" lvl="0" indent="0" algn="l" rtl="0">
              <a:spcBef>
                <a:spcPts val="0"/>
              </a:spcBef>
              <a:spcAft>
                <a:spcPts val="0"/>
              </a:spcAft>
              <a:buSzPts val="1800"/>
              <a:buNone/>
            </a:pPr>
            <a:r>
              <a:rPr lang="en-US"/>
              <a:t>   1.It then finds the mid element and compares with the element to search and</a:t>
            </a:r>
          </a:p>
          <a:p>
            <a:pPr marL="114300" lvl="0" indent="0" algn="l" rtl="0">
              <a:spcBef>
                <a:spcPts val="0"/>
              </a:spcBef>
              <a:spcAft>
                <a:spcPts val="0"/>
              </a:spcAft>
              <a:buSzPts val="1800"/>
              <a:buNone/>
            </a:pPr>
            <a:r>
              <a:rPr lang="en-US"/>
              <a:t>   2. if equal returns the index or position of mid. </a:t>
            </a:r>
          </a:p>
          <a:p>
            <a:pPr marL="114300" lvl="0" indent="0" algn="l" rtl="0">
              <a:spcBef>
                <a:spcPts val="0"/>
              </a:spcBef>
              <a:spcAft>
                <a:spcPts val="0"/>
              </a:spcAft>
              <a:buSzPts val="1800"/>
              <a:buNone/>
            </a:pPr>
            <a:r>
              <a:rPr lang="en-US"/>
              <a:t>   3.Other wise checks if search element is greater or less than mid and if greater it performs binary search for 2nd half of list. </a:t>
            </a:r>
          </a:p>
          <a:p>
            <a:pPr marL="114300" lvl="0" indent="0" algn="l" rtl="0">
              <a:spcBef>
                <a:spcPts val="0"/>
              </a:spcBef>
              <a:spcAft>
                <a:spcPts val="0"/>
              </a:spcAft>
              <a:buSzPts val="1800"/>
              <a:buNone/>
            </a:pPr>
            <a:r>
              <a:rPr lang="en-US"/>
              <a:t>   4.If less than mid it performs binary search on 1st half of list</a:t>
            </a:r>
            <a:endParaRPr lang="en-GB"/>
          </a:p>
          <a:p>
            <a:pPr marL="457200" lvl="0" indent="-342900" algn="l" rtl="0">
              <a:spcBef>
                <a:spcPts val="0"/>
              </a:spcBef>
              <a:spcAft>
                <a:spcPts val="0"/>
              </a:spcAft>
              <a:buSzPts val="1800"/>
              <a:buChar char="●"/>
            </a:pPr>
            <a:r>
              <a:rPr lang="en-GB"/>
              <a:t>Algorithm:</a:t>
            </a:r>
          </a:p>
          <a:p>
            <a:pPr marL="114300" lvl="0" indent="0" algn="l" rtl="0">
              <a:spcBef>
                <a:spcPts val="0"/>
              </a:spcBef>
              <a:spcAft>
                <a:spcPts val="0"/>
              </a:spcAft>
              <a:buSzPts val="1800"/>
              <a:buNone/>
            </a:pPr>
            <a:r>
              <a:rPr lang="en-US">
                <a:sym typeface="+mn-ea"/>
              </a:rPr>
              <a:t>Input: sorted list of data, search element</a:t>
            </a:r>
            <a:br>
              <a:rPr lang="en-US">
                <a:sym typeface="+mn-ea"/>
              </a:rPr>
            </a:br>
            <a:r>
              <a:rPr lang="en-US">
                <a:sym typeface="+mn-ea"/>
              </a:rPr>
              <a:t>Output: index or position of search element if found else (-1) for not found---</a:t>
            </a:r>
            <a:r>
              <a:rPr lang="en-US"/>
              <a:t>:</a:t>
            </a:r>
          </a:p>
          <a:p>
            <a:pPr marL="114300" lvl="0" indent="0" algn="l" rtl="0">
              <a:spcBef>
                <a:spcPts val="0"/>
              </a:spcBef>
              <a:spcAft>
                <a:spcPts val="0"/>
              </a:spcAft>
              <a:buSzPts val="1800"/>
              <a:buNone/>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University : Time Complexity of Searching Algorithm</a:t>
            </a:r>
          </a:p>
        </p:txBody>
      </p:sp>
      <p:grpSp>
        <p:nvGrpSpPr>
          <p:cNvPr id="18" name="Group 17"/>
          <p:cNvGrpSpPr/>
          <p:nvPr/>
        </p:nvGrpSpPr>
        <p:grpSpPr>
          <a:xfrm>
            <a:off x="531580" y="1900057"/>
            <a:ext cx="8404957" cy="1375285"/>
            <a:chOff x="531580" y="1900057"/>
            <a:chExt cx="8404957" cy="1375285"/>
          </a:xfrm>
        </p:grpSpPr>
        <p:grpSp>
          <p:nvGrpSpPr>
            <p:cNvPr id="11" name="Group 10"/>
            <p:cNvGrpSpPr/>
            <p:nvPr/>
          </p:nvGrpSpPr>
          <p:grpSpPr>
            <a:xfrm>
              <a:off x="531580" y="1900057"/>
              <a:ext cx="8404957" cy="1375285"/>
              <a:chOff x="178419" y="1775218"/>
              <a:chExt cx="7646406" cy="1375285"/>
            </a:xfrm>
          </p:grpSpPr>
          <p:graphicFrame>
            <p:nvGraphicFramePr>
              <p:cNvPr id="12" name="Google Shape;121;p23"/>
              <p:cNvGraphicFramePr/>
              <p:nvPr>
                <p:extLst>
                  <p:ext uri="{D42A27DB-BD31-4B8C-83A1-F6EECF244321}">
                    <p14:modId xmlns:p14="http://schemas.microsoft.com/office/powerpoint/2010/main" val="103850234"/>
                  </p:ext>
                </p:extLst>
              </p:nvPr>
            </p:nvGraphicFramePr>
            <p:xfrm>
              <a:off x="178419" y="1775218"/>
              <a:ext cx="7646406" cy="1375285"/>
            </p:xfrm>
            <a:graphic>
              <a:graphicData uri="http://schemas.openxmlformats.org/drawingml/2006/table">
                <a:tbl>
                  <a:tblPr>
                    <a:noFill/>
                    <a:tableStyleId>{77222B53-23D7-4DE1-8DA7-6C95670A6CF3}</a:tableStyleId>
                  </a:tblPr>
                  <a:tblGrid>
                    <a:gridCol w="861538">
                      <a:extLst>
                        <a:ext uri="{9D8B030D-6E8A-4147-A177-3AD203B41FA5}">
                          <a16:colId xmlns:a16="http://schemas.microsoft.com/office/drawing/2014/main" val="20000"/>
                        </a:ext>
                      </a:extLst>
                    </a:gridCol>
                    <a:gridCol w="1719600">
                      <a:extLst>
                        <a:ext uri="{9D8B030D-6E8A-4147-A177-3AD203B41FA5}">
                          <a16:colId xmlns:a16="http://schemas.microsoft.com/office/drawing/2014/main" val="20001"/>
                        </a:ext>
                      </a:extLst>
                    </a:gridCol>
                    <a:gridCol w="5823819">
                      <a:extLst>
                        <a:ext uri="{9D8B030D-6E8A-4147-A177-3AD203B41FA5}">
                          <a16:colId xmlns:a16="http://schemas.microsoft.com/office/drawing/2014/main" val="20002"/>
                        </a:ext>
                      </a:extLst>
                    </a:gridCol>
                  </a:tblGrid>
                  <a:tr h="521875">
                    <a:tc>
                      <a:txBody>
                        <a:bodyPr/>
                        <a:lstStyle/>
                        <a:p>
                          <a:pPr marL="0" lvl="0" indent="0" algn="l" rtl="0">
                            <a:spcBef>
                              <a:spcPts val="0"/>
                            </a:spcBef>
                            <a:spcAft>
                              <a:spcPts val="0"/>
                            </a:spcAft>
                            <a:buNone/>
                          </a:pPr>
                          <a:r>
                            <a:rPr lang="en-GB" sz="1500" b="1"/>
                            <a:t>Sl.No</a:t>
                          </a:r>
                          <a:endParaRPr sz="1500" b="1"/>
                        </a:p>
                      </a:txBody>
                      <a:tcPr marL="91425" marR="91425" marT="91425" marB="91425"/>
                    </a:tc>
                    <a:tc>
                      <a:txBody>
                        <a:bodyPr/>
                        <a:lstStyle/>
                        <a:p>
                          <a:pPr marL="0" lvl="0" indent="0" algn="l" rtl="0">
                            <a:spcBef>
                              <a:spcPts val="0"/>
                            </a:spcBef>
                            <a:spcAft>
                              <a:spcPts val="0"/>
                            </a:spcAft>
                            <a:buNone/>
                          </a:pPr>
                          <a:r>
                            <a:rPr lang="en-GB" sz="1500" b="1"/>
                            <a:t>Algorithm Name</a:t>
                          </a:r>
                          <a:endParaRPr sz="1500" b="1"/>
                        </a:p>
                      </a:txBody>
                      <a:tcPr marL="91425" marR="91425" marT="91425" marB="91425"/>
                    </a:tc>
                    <a:tc>
                      <a:txBody>
                        <a:bodyPr/>
                        <a:lstStyle/>
                        <a:p>
                          <a:pPr marL="0" lvl="0" indent="0" algn="l" rtl="0">
                            <a:spcBef>
                              <a:spcPts val="0"/>
                            </a:spcBef>
                            <a:spcAft>
                              <a:spcPts val="0"/>
                            </a:spcAft>
                            <a:buNone/>
                          </a:pPr>
                          <a:r>
                            <a:rPr lang="en-GB" sz="1500" b="1"/>
                            <a:t>Time Complexity   Compared Algorithm     Time Complexity </a:t>
                          </a:r>
                          <a:endParaRPr sz="1500" b="1"/>
                        </a:p>
                      </a:txBody>
                      <a:tcPr marL="91425" marR="91425" marT="91425" marB="91425"/>
                    </a:tc>
                    <a:extLst>
                      <a:ext uri="{0D108BD9-81ED-4DB2-BD59-A6C34878D82A}">
                        <a16:rowId xmlns:a16="http://schemas.microsoft.com/office/drawing/2014/main" val="10000"/>
                      </a:ext>
                    </a:extLst>
                  </a:tr>
                  <a:tr h="501850">
                    <a:tc>
                      <a:txBody>
                        <a:bodyPr/>
                        <a:lstStyle/>
                        <a:p>
                          <a:pPr marL="0" lvl="0" indent="0" algn="l" rtl="0">
                            <a:spcBef>
                              <a:spcPts val="0"/>
                            </a:spcBef>
                            <a:spcAft>
                              <a:spcPts val="0"/>
                            </a:spcAft>
                            <a:buNone/>
                          </a:pPr>
                          <a:r>
                            <a:rPr lang="en-US"/>
                            <a:t>1.</a:t>
                          </a:r>
                        </a:p>
                      </a:txBody>
                      <a:tcPr marL="91425" marR="91425" marT="91425" marB="91425"/>
                    </a:tc>
                    <a:tc>
                      <a:txBody>
                        <a:bodyPr/>
                        <a:lstStyle/>
                        <a:p>
                          <a:pPr marL="0" lvl="0" indent="0" algn="l" rtl="0">
                            <a:spcBef>
                              <a:spcPts val="0"/>
                            </a:spcBef>
                            <a:spcAft>
                              <a:spcPts val="0"/>
                            </a:spcAft>
                            <a:buNone/>
                          </a:pPr>
                          <a:r>
                            <a:rPr lang="en-US"/>
                            <a:t>Linear search</a:t>
                          </a:r>
                        </a:p>
                      </a:txBody>
                      <a:tcPr marL="91425" marR="91425" marT="91425" marB="91425"/>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panose="020B0604020202020204"/>
                            <a:buNone/>
                            <a:defRPr/>
                          </a:pPr>
                          <a:r>
                            <a:rPr lang="en-US" sz="1000"/>
                            <a:t>1.Best case:O(1)                     </a:t>
                          </a:r>
                          <a:r>
                            <a:rPr lang="en-US" sz="1400"/>
                            <a:t>Binary search                     </a:t>
                          </a:r>
                          <a:r>
                            <a:rPr lang="en-US" sz="1000"/>
                            <a:t> 1.Best case:O(1)</a:t>
                          </a:r>
                        </a:p>
                        <a:p>
                          <a:pPr marL="0" marR="0" lvl="0" indent="0" algn="l" defTabSz="914400" rtl="0" eaLnBrk="1" fontAlgn="ctr" latinLnBrk="0" hangingPunct="1">
                            <a:lnSpc>
                              <a:spcPct val="100000"/>
                            </a:lnSpc>
                            <a:spcBef>
                              <a:spcPts val="0"/>
                            </a:spcBef>
                            <a:spcAft>
                              <a:spcPts val="0"/>
                            </a:spcAft>
                            <a:buClr>
                              <a:srgbClr val="000000"/>
                            </a:buClr>
                            <a:buSzTx/>
                            <a:buFont typeface="Arial" panose="020B0604020202020204"/>
                            <a:buNone/>
                            <a:defRPr/>
                          </a:pPr>
                          <a:r>
                            <a:rPr lang="en-US" sz="1000"/>
                            <a:t>2.Average case:O(n)                                                                             2.Average case:O(logn) </a:t>
                          </a:r>
                        </a:p>
                        <a:p>
                          <a:pPr marL="0" marR="0" lvl="0" indent="0" algn="l" defTabSz="914400" rtl="0" eaLnBrk="1" fontAlgn="ctr" latinLnBrk="0" hangingPunct="1">
                            <a:lnSpc>
                              <a:spcPct val="100000"/>
                            </a:lnSpc>
                            <a:spcBef>
                              <a:spcPts val="0"/>
                            </a:spcBef>
                            <a:spcAft>
                              <a:spcPts val="0"/>
                            </a:spcAft>
                            <a:buClr>
                              <a:srgbClr val="000000"/>
                            </a:buClr>
                            <a:buSzTx/>
                            <a:buFont typeface="Arial" panose="020B0604020202020204"/>
                            <a:buNone/>
                            <a:defRPr/>
                          </a:pPr>
                          <a:r>
                            <a:rPr lang="en-US" sz="1000"/>
                            <a:t>3.Worst case:O(n)                                                                                 3.Worst case:O(logn) </a:t>
                          </a:r>
                        </a:p>
                        <a:p>
                          <a:pPr marL="0" marR="0" lvl="0" indent="0" algn="l" defTabSz="914400" rtl="0" eaLnBrk="1" fontAlgn="ctr" latinLnBrk="0" hangingPunct="1">
                            <a:lnSpc>
                              <a:spcPct val="100000"/>
                            </a:lnSpc>
                            <a:spcBef>
                              <a:spcPts val="0"/>
                            </a:spcBef>
                            <a:spcAft>
                              <a:spcPts val="0"/>
                            </a:spcAft>
                            <a:buClr>
                              <a:srgbClr val="000000"/>
                            </a:buClr>
                            <a:buSzTx/>
                            <a:buFont typeface="Arial" panose="020B0604020202020204"/>
                            <a:buNone/>
                            <a:defRPr/>
                          </a:pPr>
                          <a:r>
                            <a:rPr lang="en-US" sz="1000"/>
                            <a:t>                                                                                                  </a:t>
                          </a:r>
                        </a:p>
                      </a:txBody>
                      <a:tcPr marL="91425" marR="91425" marT="91425" marB="91425"/>
                    </a:tc>
                    <a:extLst>
                      <a:ext uri="{0D108BD9-81ED-4DB2-BD59-A6C34878D82A}">
                        <a16:rowId xmlns:a16="http://schemas.microsoft.com/office/drawing/2014/main" val="10001"/>
                      </a:ext>
                    </a:extLst>
                  </a:tr>
                </a:tbl>
              </a:graphicData>
            </a:graphic>
          </p:graphicFrame>
          <p:cxnSp>
            <p:nvCxnSpPr>
              <p:cNvPr id="14" name="Straight Connector 13"/>
              <p:cNvCxnSpPr/>
              <p:nvPr/>
            </p:nvCxnSpPr>
            <p:spPr>
              <a:xfrm>
                <a:off x="6002962" y="1775218"/>
                <a:ext cx="0" cy="137528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4785360" y="1900057"/>
              <a:ext cx="0" cy="1375285"/>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2681161" y="220041"/>
            <a:ext cx="3444066" cy="57277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Source Code</a:t>
            </a:r>
          </a:p>
        </p:txBody>
      </p:sp>
      <p:sp>
        <p:nvSpPr>
          <p:cNvPr id="3" name="Text Box 2"/>
          <p:cNvSpPr txBox="1"/>
          <p:nvPr/>
        </p:nvSpPr>
        <p:spPr>
          <a:xfrm>
            <a:off x="294322" y="750323"/>
            <a:ext cx="8555355" cy="4378059"/>
          </a:xfrm>
          <a:prstGeom prst="rect">
            <a:avLst/>
          </a:prstGeom>
          <a:noFill/>
        </p:spPr>
        <p:txBody>
          <a:bodyPr wrap="square" rtlCol="0">
            <a:noAutofit/>
          </a:bodyPr>
          <a:lstStyle/>
          <a:p>
            <a:r>
              <a:rPr lang="en-IN" altLang="en-US" sz="1200" dirty="0"/>
              <a:t>#include &lt;</a:t>
            </a:r>
            <a:r>
              <a:rPr lang="en-IN" altLang="en-US" sz="1200" dirty="0" err="1"/>
              <a:t>stdio.h</a:t>
            </a:r>
            <a:r>
              <a:rPr lang="en-IN" altLang="en-US" sz="1200" dirty="0"/>
              <a:t>&gt;</a:t>
            </a:r>
          </a:p>
          <a:p>
            <a:r>
              <a:rPr lang="en-IN" altLang="en-US" sz="1200" dirty="0"/>
              <a:t>#include &lt;</a:t>
            </a:r>
            <a:r>
              <a:rPr lang="en-IN" altLang="en-US" sz="1200" dirty="0" err="1"/>
              <a:t>string.h</a:t>
            </a:r>
            <a:r>
              <a:rPr lang="en-IN" altLang="en-US" sz="1200" dirty="0"/>
              <a:t>&gt;</a:t>
            </a:r>
          </a:p>
          <a:p>
            <a:r>
              <a:rPr lang="en-IN" altLang="en-US" sz="1200" dirty="0"/>
              <a:t>#include &lt;</a:t>
            </a:r>
            <a:r>
              <a:rPr lang="en-IN" altLang="en-US" sz="1200" dirty="0" err="1"/>
              <a:t>stdlib.h</a:t>
            </a:r>
            <a:r>
              <a:rPr lang="en-IN" altLang="en-US" sz="1200" dirty="0"/>
              <a:t>&gt;</a:t>
            </a:r>
          </a:p>
          <a:p>
            <a:r>
              <a:rPr lang="en-IN" altLang="en-US" sz="1200" dirty="0"/>
              <a:t>#define MAX_UNIVERSITIES 100</a:t>
            </a:r>
          </a:p>
          <a:p>
            <a:r>
              <a:rPr lang="en-IN" altLang="en-US" sz="1200" dirty="0"/>
              <a:t>// Structure to handle University details</a:t>
            </a:r>
          </a:p>
          <a:p>
            <a:r>
              <a:rPr lang="en-IN" altLang="en-US" sz="1200" dirty="0"/>
              <a:t>struct University {</a:t>
            </a:r>
          </a:p>
          <a:p>
            <a:r>
              <a:rPr lang="en-IN" altLang="en-US" sz="1200" dirty="0"/>
              <a:t>     int ID;</a:t>
            </a:r>
          </a:p>
          <a:p>
            <a:r>
              <a:rPr lang="en-IN" altLang="en-US" sz="1200" dirty="0"/>
              <a:t>    char </a:t>
            </a:r>
            <a:r>
              <a:rPr lang="en-IN" altLang="en-US" sz="1200" dirty="0" err="1"/>
              <a:t>univ_code</a:t>
            </a:r>
            <a:r>
              <a:rPr lang="en-IN" altLang="en-US" sz="1200" dirty="0"/>
              <a:t>;</a:t>
            </a:r>
          </a:p>
          <a:p>
            <a:r>
              <a:rPr lang="en-IN" altLang="en-US" sz="1200" dirty="0"/>
              <a:t>    char </a:t>
            </a:r>
            <a:r>
              <a:rPr lang="en-IN" altLang="en-US" sz="1200" dirty="0" err="1"/>
              <a:t>univ_name</a:t>
            </a:r>
            <a:r>
              <a:rPr lang="en-IN" altLang="en-US" sz="1200" dirty="0"/>
              <a:t>[10];</a:t>
            </a:r>
          </a:p>
          <a:p>
            <a:r>
              <a:rPr lang="en-IN" altLang="en-US" sz="1200" dirty="0"/>
              <a:t>    char </a:t>
            </a:r>
            <a:r>
              <a:rPr lang="en-IN" altLang="en-US" sz="1200" dirty="0" err="1"/>
              <a:t>univ_address</a:t>
            </a:r>
            <a:r>
              <a:rPr lang="en-IN" altLang="en-US" sz="1200" dirty="0"/>
              <a:t>[10];</a:t>
            </a:r>
          </a:p>
          <a:p>
            <a:r>
              <a:rPr lang="en-IN" altLang="en-US" sz="1200" dirty="0"/>
              <a:t>    char </a:t>
            </a:r>
            <a:r>
              <a:rPr lang="en-IN" altLang="en-US" sz="1200" dirty="0" err="1"/>
              <a:t>univ_email</a:t>
            </a:r>
            <a:r>
              <a:rPr lang="en-IN" altLang="en-US" sz="1200" dirty="0"/>
              <a:t>[15];</a:t>
            </a:r>
          </a:p>
          <a:p>
            <a:r>
              <a:rPr lang="en-IN" altLang="en-US" sz="1200" dirty="0"/>
              <a:t>    char </a:t>
            </a:r>
            <a:r>
              <a:rPr lang="en-IN" altLang="en-US" sz="1200" dirty="0" err="1"/>
              <a:t>univ_website</a:t>
            </a:r>
            <a:r>
              <a:rPr lang="en-IN" altLang="en-US" sz="1200" dirty="0"/>
              <a:t>[20];</a:t>
            </a:r>
          </a:p>
          <a:p>
            <a:r>
              <a:rPr lang="en-IN" altLang="en-US" sz="1200" dirty="0"/>
              <a:t>};</a:t>
            </a:r>
          </a:p>
          <a:p>
            <a:r>
              <a:rPr lang="en-IN" altLang="en-US" sz="1200" dirty="0"/>
              <a:t>//Function Declarations</a:t>
            </a:r>
          </a:p>
          <a:p>
            <a:r>
              <a:rPr lang="en-IN" altLang="en-US" sz="1200" dirty="0"/>
              <a:t>void </a:t>
            </a:r>
            <a:r>
              <a:rPr lang="en-IN" altLang="en-US" sz="1200" dirty="0" err="1"/>
              <a:t>VirtualThinkers_university_create</a:t>
            </a:r>
            <a:r>
              <a:rPr lang="en-IN" altLang="en-US" sz="1200" dirty="0"/>
              <a:t>(struct University u[], int *count);</a:t>
            </a:r>
          </a:p>
          <a:p>
            <a:r>
              <a:rPr lang="en-IN" altLang="en-US" sz="1200" dirty="0"/>
              <a:t>void </a:t>
            </a:r>
            <a:r>
              <a:rPr lang="en-IN" altLang="en-US" sz="1200" dirty="0" err="1"/>
              <a:t>VirtualThinkers_university_update</a:t>
            </a:r>
            <a:r>
              <a:rPr lang="en-IN" altLang="en-US" sz="1200" dirty="0"/>
              <a:t>(struct University u[], int count);</a:t>
            </a:r>
          </a:p>
          <a:p>
            <a:r>
              <a:rPr lang="en-IN" altLang="en-US" sz="1200" dirty="0"/>
              <a:t>void </a:t>
            </a:r>
            <a:r>
              <a:rPr lang="en-IN" altLang="en-US" sz="1200" dirty="0" err="1"/>
              <a:t>VirtualThinkers_university_retrieve</a:t>
            </a:r>
            <a:r>
              <a:rPr lang="en-IN" altLang="en-US" sz="1200" dirty="0"/>
              <a:t>(struct University u[], int *count);</a:t>
            </a:r>
          </a:p>
          <a:p>
            <a:r>
              <a:rPr lang="en-IN" altLang="en-US" sz="1200" dirty="0"/>
              <a:t>void </a:t>
            </a:r>
            <a:r>
              <a:rPr lang="en-IN" altLang="en-US" sz="1200" dirty="0" err="1"/>
              <a:t>VirtualThinkers_university_delete</a:t>
            </a:r>
            <a:r>
              <a:rPr lang="en-IN" altLang="en-US" sz="1200" dirty="0"/>
              <a:t>(struct University u[], int *count);</a:t>
            </a:r>
          </a:p>
          <a:p>
            <a:r>
              <a:rPr lang="en-IN" altLang="en-US" sz="1200" dirty="0"/>
              <a:t>void </a:t>
            </a:r>
            <a:r>
              <a:rPr lang="en-IN" altLang="en-US" sz="1200" dirty="0" err="1"/>
              <a:t>VirtualThinkers_university_MergeSort</a:t>
            </a:r>
            <a:r>
              <a:rPr lang="en-IN" altLang="en-US" sz="1200" dirty="0"/>
              <a:t>(struct University u[], int left, int right, int </a:t>
            </a:r>
            <a:r>
              <a:rPr lang="en-IN" altLang="en-US" sz="1200" dirty="0" err="1"/>
              <a:t>sort_by</a:t>
            </a:r>
            <a:r>
              <a:rPr lang="en-IN" altLang="en-US" sz="1200" dirty="0"/>
              <a:t>);</a:t>
            </a:r>
          </a:p>
          <a:p>
            <a:r>
              <a:rPr lang="en-IN" altLang="en-US" sz="1200" dirty="0"/>
              <a:t>void merge(struct University </a:t>
            </a:r>
            <a:r>
              <a:rPr lang="en-IN" altLang="en-US" sz="1200" dirty="0" err="1"/>
              <a:t>arr</a:t>
            </a:r>
            <a:r>
              <a:rPr lang="en-IN" altLang="en-US" sz="1200" dirty="0"/>
              <a:t>[], int left, int right, int </a:t>
            </a:r>
            <a:r>
              <a:rPr lang="en-IN" altLang="en-US" sz="1200" dirty="0" err="1"/>
              <a:t>sort_by</a:t>
            </a:r>
            <a:r>
              <a:rPr lang="en-IN" altLang="en-US" sz="1200" dirty="0"/>
              <a:t>);</a:t>
            </a:r>
          </a:p>
          <a:p>
            <a:r>
              <a:rPr lang="en-IN" altLang="en-US" sz="1200" dirty="0"/>
              <a:t>void </a:t>
            </a:r>
            <a:r>
              <a:rPr lang="en-IN" altLang="en-US" sz="1200" dirty="0" err="1"/>
              <a:t>VirtualThinkers_university_storing</a:t>
            </a:r>
            <a:r>
              <a:rPr lang="en-IN" altLang="en-US" sz="1200" dirty="0"/>
              <a:t>(struct University u[], int *count, int mode, int </a:t>
            </a:r>
            <a:r>
              <a:rPr lang="en-IN" altLang="en-US" sz="1200" dirty="0" err="1"/>
              <a:t>univ_code</a:t>
            </a:r>
            <a:r>
              <a:rPr lang="en-IN" altLang="en-US" sz="1200" dirty="0"/>
              <a:t>);</a:t>
            </a:r>
          </a:p>
          <a:p>
            <a:r>
              <a:rPr lang="en-IN" altLang="en-US" sz="1200" dirty="0"/>
              <a:t>void </a:t>
            </a:r>
            <a:r>
              <a:rPr lang="en-IN" altLang="en-US" sz="1200" dirty="0" err="1"/>
              <a:t>VirtualThinkers_university_displayMenu</a:t>
            </a:r>
            <a:r>
              <a:rPr lang="en-IN" altLang="en-US" sz="1200" dirty="0"/>
              <a:t>();</a:t>
            </a:r>
          </a:p>
          <a:p>
            <a:r>
              <a:rPr lang="en-IN" altLang="en-US" sz="1200" dirty="0"/>
              <a:t>void </a:t>
            </a:r>
            <a:r>
              <a:rPr lang="en-IN" altLang="en-US" sz="1200" dirty="0" err="1"/>
              <a:t>VirtualThinkers_university_LinearSearch</a:t>
            </a:r>
            <a:r>
              <a:rPr lang="en-IN" altLang="en-US" sz="1200" dirty="0"/>
              <a:t>(struct University u[], int 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9154" y="-1"/>
            <a:ext cx="7973060" cy="4891415"/>
          </a:xfrm>
        </p:spPr>
        <p:txBody>
          <a:bodyPr>
            <a:noAutofit/>
          </a:bodyPr>
          <a:lstStyle/>
          <a:p>
            <a:pPr marL="114300" indent="0">
              <a:buNone/>
            </a:pPr>
            <a:r>
              <a:rPr lang="en-US" sz="1000" dirty="0"/>
              <a:t>// Function to handle all file operations</a:t>
            </a:r>
          </a:p>
          <a:p>
            <a:pPr marL="114300" indent="0">
              <a:buNone/>
            </a:pPr>
            <a:r>
              <a:rPr lang="en-US" sz="1000" dirty="0"/>
              <a:t>void </a:t>
            </a:r>
            <a:r>
              <a:rPr lang="en-US" sz="1000" dirty="0" err="1"/>
              <a:t>VirtualThinkers_university_storing</a:t>
            </a:r>
            <a:r>
              <a:rPr lang="en-US" sz="1000" dirty="0"/>
              <a:t>(struct University u[], int *count, int mode, int ID) {</a:t>
            </a:r>
          </a:p>
          <a:p>
            <a:pPr marL="114300" indent="0">
              <a:buNone/>
            </a:pPr>
            <a:r>
              <a:rPr lang="en-US" sz="1000" dirty="0"/>
              <a:t>    FILE *file = </a:t>
            </a:r>
            <a:r>
              <a:rPr lang="en-US" sz="1000"/>
              <a:t>NULL;</a:t>
            </a:r>
            <a:endParaRPr lang="en-US" sz="1000" dirty="0"/>
          </a:p>
          <a:p>
            <a:pPr marL="114300" indent="0">
              <a:buNone/>
            </a:pPr>
            <a:r>
              <a:rPr lang="en-US" sz="1000" dirty="0"/>
              <a:t>    // Writing new university details into the file (create or update)</a:t>
            </a:r>
          </a:p>
          <a:p>
            <a:pPr marL="114300" indent="0">
              <a:buNone/>
            </a:pPr>
            <a:r>
              <a:rPr lang="en-US" sz="1000" dirty="0"/>
              <a:t>    if (mode == 1) {</a:t>
            </a:r>
          </a:p>
          <a:p>
            <a:pPr marL="114300" indent="0">
              <a:buNone/>
            </a:pPr>
            <a:r>
              <a:rPr lang="en-US" sz="1000" dirty="0"/>
              <a:t>        file = </a:t>
            </a:r>
            <a:r>
              <a:rPr lang="en-US" sz="1000" dirty="0" err="1"/>
              <a:t>fopen</a:t>
            </a:r>
            <a:r>
              <a:rPr lang="en-US" sz="1000" dirty="0"/>
              <a:t>("university_setting.txt", "w");</a:t>
            </a:r>
          </a:p>
          <a:p>
            <a:pPr marL="114300" indent="0">
              <a:buNone/>
            </a:pPr>
            <a:r>
              <a:rPr lang="en-US" sz="1000" dirty="0"/>
              <a:t>        if (file == NULL) {</a:t>
            </a:r>
          </a:p>
          <a:p>
            <a:pPr marL="114300" indent="0">
              <a:buNone/>
            </a:pPr>
            <a:r>
              <a:rPr lang="en-US" sz="1000" dirty="0"/>
              <a:t>            printf("File cannot be opened for writing.\n");</a:t>
            </a:r>
          </a:p>
          <a:p>
            <a:pPr marL="114300" indent="0">
              <a:buNone/>
            </a:pPr>
            <a:r>
              <a:rPr lang="en-US" sz="1000" dirty="0"/>
              <a:t>            return;</a:t>
            </a:r>
          </a:p>
          <a:p>
            <a:pPr marL="114300" indent="0">
              <a:buNone/>
            </a:pPr>
            <a:r>
              <a:rPr lang="en-US" sz="1000" dirty="0"/>
              <a:t>        }</a:t>
            </a:r>
          </a:p>
          <a:p>
            <a:pPr marL="114300" indent="0">
              <a:buNone/>
            </a:pPr>
            <a:r>
              <a:rPr lang="en-US" sz="1000" dirty="0"/>
              <a:t>        for (int </a:t>
            </a:r>
            <a:r>
              <a:rPr lang="en-US" sz="1000" dirty="0" err="1"/>
              <a:t>i</a:t>
            </a:r>
            <a:r>
              <a:rPr lang="en-US" sz="1000" dirty="0"/>
              <a:t> = 0; </a:t>
            </a:r>
            <a:r>
              <a:rPr lang="en-US" sz="1000" dirty="0" err="1"/>
              <a:t>i</a:t>
            </a:r>
            <a:r>
              <a:rPr lang="en-US" sz="1000" dirty="0"/>
              <a:t> &lt; *count; </a:t>
            </a:r>
            <a:r>
              <a:rPr lang="en-US" sz="1000" dirty="0" err="1"/>
              <a:t>i</a:t>
            </a:r>
            <a:r>
              <a:rPr lang="en-US" sz="1000" dirty="0"/>
              <a:t>++) {</a:t>
            </a:r>
          </a:p>
          <a:p>
            <a:pPr marL="114300" indent="0">
              <a:buNone/>
            </a:pPr>
            <a:r>
              <a:rPr lang="en-US" sz="1000" dirty="0"/>
              <a:t>            fprintf(file, "%d\</a:t>
            </a:r>
            <a:r>
              <a:rPr lang="en-US" sz="1000" dirty="0" err="1"/>
              <a:t>n%s</a:t>
            </a:r>
            <a:r>
              <a:rPr lang="en-US" sz="1000" dirty="0"/>
              <a:t>\</a:t>
            </a:r>
            <a:r>
              <a:rPr lang="en-US" sz="1000" dirty="0" err="1"/>
              <a:t>n%s</a:t>
            </a:r>
            <a:r>
              <a:rPr lang="en-US" sz="1000" dirty="0"/>
              <a:t>\</a:t>
            </a:r>
            <a:r>
              <a:rPr lang="en-US" sz="1000" dirty="0" err="1"/>
              <a:t>n%s</a:t>
            </a:r>
            <a:r>
              <a:rPr lang="en-US" sz="1000" dirty="0"/>
              <a:t>\</a:t>
            </a:r>
            <a:r>
              <a:rPr lang="en-US" sz="1000" dirty="0" err="1"/>
              <a:t>n%s</a:t>
            </a:r>
            <a:r>
              <a:rPr lang="en-US" sz="1000" dirty="0"/>
              <a:t>\</a:t>
            </a:r>
            <a:r>
              <a:rPr lang="en-US" sz="1000" dirty="0" err="1"/>
              <a:t>n%s</a:t>
            </a:r>
            <a:r>
              <a:rPr lang="en-US" sz="1000" dirty="0"/>
              <a:t>\n", u[</a:t>
            </a:r>
            <a:r>
              <a:rPr lang="en-US" sz="1000" dirty="0" err="1"/>
              <a:t>i</a:t>
            </a:r>
            <a:r>
              <a:rPr lang="en-US" sz="1000" dirty="0"/>
              <a:t>].</a:t>
            </a:r>
            <a:r>
              <a:rPr lang="en-US" sz="1000" dirty="0" err="1"/>
              <a:t>ID,u</a:t>
            </a:r>
            <a:r>
              <a:rPr lang="en-US" sz="1000" dirty="0"/>
              <a:t>[</a:t>
            </a:r>
            <a:r>
              <a:rPr lang="en-US" sz="1000" dirty="0" err="1"/>
              <a:t>i</a:t>
            </a:r>
            <a:r>
              <a:rPr lang="en-US" sz="1000" dirty="0"/>
              <a:t>].</a:t>
            </a:r>
            <a:r>
              <a:rPr lang="en-US" sz="1000" dirty="0" err="1"/>
              <a:t>univ_code</a:t>
            </a:r>
            <a:r>
              <a:rPr lang="en-US" sz="1000" dirty="0"/>
              <a:t>, u[</a:t>
            </a:r>
            <a:r>
              <a:rPr lang="en-US" sz="1000" dirty="0" err="1"/>
              <a:t>i</a:t>
            </a:r>
            <a:r>
              <a:rPr lang="en-US" sz="1000" dirty="0"/>
              <a:t>].</a:t>
            </a:r>
            <a:r>
              <a:rPr lang="en-US" sz="1000" dirty="0" err="1"/>
              <a:t>univ_name</a:t>
            </a:r>
            <a:r>
              <a:rPr lang="en-US" sz="1000" dirty="0"/>
              <a:t>,</a:t>
            </a:r>
          </a:p>
          <a:p>
            <a:pPr marL="114300" indent="0">
              <a:buNone/>
            </a:pPr>
            <a:r>
              <a:rPr lang="en-US" sz="1000" dirty="0"/>
              <a:t>                    u[</a:t>
            </a:r>
            <a:r>
              <a:rPr lang="en-US" sz="1000" dirty="0" err="1"/>
              <a:t>i</a:t>
            </a:r>
            <a:r>
              <a:rPr lang="en-US" sz="1000" dirty="0"/>
              <a:t>].</a:t>
            </a:r>
            <a:r>
              <a:rPr lang="en-US" sz="1000" dirty="0" err="1"/>
              <a:t>univ_address</a:t>
            </a:r>
            <a:r>
              <a:rPr lang="en-US" sz="1000" dirty="0"/>
              <a:t>, u[</a:t>
            </a:r>
            <a:r>
              <a:rPr lang="en-US" sz="1000" dirty="0" err="1"/>
              <a:t>i</a:t>
            </a:r>
            <a:r>
              <a:rPr lang="en-US" sz="1000" dirty="0"/>
              <a:t>].</a:t>
            </a:r>
            <a:r>
              <a:rPr lang="en-US" sz="1000" dirty="0" err="1"/>
              <a:t>univ_email</a:t>
            </a:r>
            <a:r>
              <a:rPr lang="en-US" sz="1000" dirty="0"/>
              <a:t>, u[</a:t>
            </a:r>
            <a:r>
              <a:rPr lang="en-US" sz="1000" dirty="0" err="1"/>
              <a:t>i</a:t>
            </a:r>
            <a:r>
              <a:rPr lang="en-US" sz="1000" dirty="0"/>
              <a:t>].</a:t>
            </a:r>
            <a:r>
              <a:rPr lang="en-US" sz="1000" dirty="0" err="1"/>
              <a:t>univ_website</a:t>
            </a:r>
            <a:r>
              <a:rPr lang="en-US" sz="1000" dirty="0"/>
              <a:t>);</a:t>
            </a:r>
          </a:p>
          <a:p>
            <a:pPr marL="114300" indent="0">
              <a:buNone/>
            </a:pPr>
            <a:r>
              <a:rPr lang="en-US" sz="1000" dirty="0"/>
              <a:t>        }</a:t>
            </a:r>
          </a:p>
          <a:p>
            <a:pPr marL="114300" indent="0">
              <a:buNone/>
            </a:pPr>
            <a:r>
              <a:rPr lang="en-US" sz="1000" dirty="0"/>
              <a:t>        fclose(file);</a:t>
            </a:r>
          </a:p>
          <a:p>
            <a:pPr marL="114300" indent="0">
              <a:buNone/>
            </a:pPr>
            <a:r>
              <a:rPr lang="en-US" sz="1000" dirty="0"/>
              <a:t>        printf("University data is saved successfully into the file!\n");</a:t>
            </a:r>
          </a:p>
          <a:p>
            <a:pPr marL="114300" indent="0">
              <a:buNone/>
            </a:pPr>
            <a:r>
              <a:rPr lang="en-US" sz="1000" dirty="0"/>
              <a:t>    }</a:t>
            </a:r>
          </a:p>
          <a:p>
            <a:pPr marL="114300" indent="0">
              <a:buNone/>
            </a:pPr>
            <a:r>
              <a:rPr lang="en-US" sz="1000" dirty="0"/>
              <a:t>// Deleting selected university from the file</a:t>
            </a:r>
          </a:p>
          <a:p>
            <a:pPr marL="114300" indent="0">
              <a:buNone/>
            </a:pPr>
            <a:r>
              <a:rPr lang="en-US" sz="1000" dirty="0"/>
              <a:t>    else if (mode == 3) {</a:t>
            </a:r>
          </a:p>
          <a:p>
            <a:pPr marL="114300" indent="0">
              <a:buNone/>
            </a:pPr>
            <a:r>
              <a:rPr lang="en-US" sz="1000" dirty="0"/>
              <a:t>        file = </a:t>
            </a:r>
            <a:r>
              <a:rPr lang="en-US" sz="1000" dirty="0" err="1"/>
              <a:t>fopen</a:t>
            </a:r>
            <a:r>
              <a:rPr lang="en-US" sz="1000" dirty="0"/>
              <a:t>("university_setting.txt", "r");</a:t>
            </a:r>
          </a:p>
          <a:p>
            <a:pPr marL="114300" indent="0">
              <a:buNone/>
            </a:pPr>
            <a:r>
              <a:rPr lang="en-US" sz="1000" dirty="0"/>
              <a:t>        if (file == NULL) {</a:t>
            </a:r>
          </a:p>
          <a:p>
            <a:pPr marL="114300" indent="0">
              <a:buNone/>
            </a:pPr>
            <a:r>
              <a:rPr lang="en-US" sz="1000" dirty="0"/>
              <a:t>            printf("The file cannot be opened for reading.\n");</a:t>
            </a:r>
          </a:p>
          <a:p>
            <a:pPr marL="114300" indent="0">
              <a:buNone/>
            </a:pPr>
            <a:r>
              <a:rPr lang="en-US" sz="1000" dirty="0"/>
              <a:t>            return;</a:t>
            </a:r>
          </a:p>
          <a:p>
            <a:pPr marL="114300" indent="0">
              <a:buNone/>
            </a:pPr>
            <a:r>
              <a:rPr lang="en-US" sz="1000" dirty="0"/>
              <a:t>        }</a:t>
            </a:r>
          </a:p>
          <a:p>
            <a:pPr marL="114300" indent="0">
              <a:buNone/>
            </a:pPr>
            <a:r>
              <a:rPr lang="en-US" sz="1000"/>
              <a:t>     </a:t>
            </a:r>
            <a:r>
              <a:rPr lang="en-US" sz="1000" dirty="0"/>
              <a:t> </a:t>
            </a:r>
            <a:r>
              <a:rPr lang="en-US" sz="1000"/>
              <a:t>struct </a:t>
            </a:r>
            <a:r>
              <a:rPr lang="en-US" sz="1000" dirty="0"/>
              <a:t>University </a:t>
            </a:r>
            <a:r>
              <a:rPr lang="en-US" sz="1000" dirty="0" err="1"/>
              <a:t>temp_u</a:t>
            </a:r>
            <a:r>
              <a:rPr lang="en-US" sz="1000" dirty="0"/>
              <a:t>[MAX_UNIVERSITIES];</a:t>
            </a:r>
          </a:p>
          <a:p>
            <a:pPr marL="114300" indent="0">
              <a:buNone/>
            </a:pPr>
            <a:r>
              <a:rPr lang="en-US" sz="1000" dirty="0"/>
              <a:t>        int </a:t>
            </a:r>
            <a:r>
              <a:rPr lang="en-US" sz="1000" dirty="0" err="1"/>
              <a:t>temp_count</a:t>
            </a:r>
            <a:r>
              <a:rPr lang="en-US" sz="1000" dirty="0"/>
              <a:t> = 0;</a:t>
            </a:r>
          </a:p>
          <a:p>
            <a:pPr marL="114300" indent="0">
              <a:buNone/>
            </a:pPr>
            <a:r>
              <a:rPr lang="en-US" sz="1000" dirty="0"/>
              <a:t>        int found = 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0"/>
            <a:ext cx="8520430" cy="5055870"/>
          </a:xfrm>
        </p:spPr>
        <p:txBody>
          <a:bodyPr>
            <a:noAutofit/>
          </a:bodyPr>
          <a:lstStyle/>
          <a:p>
            <a:pPr marL="114300" indent="0">
              <a:buNone/>
            </a:pPr>
            <a:r>
              <a:rPr lang="en-US" sz="1100" dirty="0"/>
              <a:t>// Reading all universities into a temporary array</a:t>
            </a:r>
          </a:p>
          <a:p>
            <a:pPr marL="114300" indent="0">
              <a:buNone/>
            </a:pPr>
            <a:r>
              <a:rPr lang="en-US" sz="1100" dirty="0"/>
              <a:t>        while (</a:t>
            </a:r>
            <a:r>
              <a:rPr lang="en-US" sz="1100" dirty="0" err="1"/>
              <a:t>fscanf</a:t>
            </a:r>
            <a:r>
              <a:rPr lang="en-US" sz="1100" dirty="0"/>
              <a:t>(file, "%d\n", &amp;</a:t>
            </a:r>
            <a:r>
              <a:rPr lang="en-US" sz="1100" dirty="0" err="1"/>
              <a:t>temp_u</a:t>
            </a:r>
            <a:r>
              <a:rPr lang="en-US" sz="1100" dirty="0"/>
              <a:t>[</a:t>
            </a:r>
            <a:r>
              <a:rPr lang="en-US" sz="1100" dirty="0" err="1"/>
              <a:t>temp_count</a:t>
            </a:r>
            <a:r>
              <a:rPr lang="en-US" sz="1100" dirty="0"/>
              <a:t>].ID) == 1) {</a:t>
            </a:r>
          </a:p>
          <a:p>
            <a:pPr marL="114300" indent="0">
              <a:buNone/>
            </a:pPr>
            <a:r>
              <a:rPr lang="en-US" sz="1100" dirty="0"/>
              <a:t>            </a:t>
            </a:r>
            <a:r>
              <a:rPr lang="en-US" sz="1100" dirty="0" err="1"/>
              <a:t>fscanf</a:t>
            </a:r>
            <a:r>
              <a:rPr lang="en-US" sz="1100" dirty="0"/>
              <a:t>(file, “%[^\n]\n”.</a:t>
            </a:r>
            <a:r>
              <a:rPr lang="en-US" sz="1100" dirty="0" err="1"/>
              <a:t>temp_u</a:t>
            </a:r>
            <a:r>
              <a:rPr lang="en-US" sz="1100" dirty="0"/>
              <a:t>[</a:t>
            </a:r>
            <a:r>
              <a:rPr lang="en-US" sz="1100" dirty="0" err="1"/>
              <a:t>temp_count</a:t>
            </a:r>
            <a:r>
              <a:rPr lang="en-US" sz="1100" dirty="0"/>
              <a:t>].</a:t>
            </a:r>
            <a:r>
              <a:rPr lang="en-US" sz="1100" dirty="0" err="1"/>
              <a:t>univ_code</a:t>
            </a:r>
            <a:r>
              <a:rPr lang="en-US" sz="1100" dirty="0"/>
              <a:t>);</a:t>
            </a:r>
          </a:p>
          <a:p>
            <a:pPr marL="114300" indent="0">
              <a:buNone/>
            </a:pPr>
            <a:r>
              <a:rPr lang="en-US" sz="1100" dirty="0"/>
              <a:t>            </a:t>
            </a:r>
            <a:r>
              <a:rPr lang="en-US" sz="1100" dirty="0" err="1"/>
              <a:t>fscanf</a:t>
            </a:r>
            <a:r>
              <a:rPr lang="en-US" sz="1100" dirty="0"/>
              <a:t>(file, "%[^\n]\n", </a:t>
            </a:r>
            <a:r>
              <a:rPr lang="en-US" sz="1100" dirty="0" err="1"/>
              <a:t>temp_u</a:t>
            </a:r>
            <a:r>
              <a:rPr lang="en-US" sz="1100" dirty="0"/>
              <a:t>[</a:t>
            </a:r>
            <a:r>
              <a:rPr lang="en-US" sz="1100" dirty="0" err="1"/>
              <a:t>temp_count</a:t>
            </a:r>
            <a:r>
              <a:rPr lang="en-US" sz="1100" dirty="0"/>
              <a:t>].</a:t>
            </a:r>
            <a:r>
              <a:rPr lang="en-US" sz="1100" dirty="0" err="1"/>
              <a:t>univ_name</a:t>
            </a:r>
            <a:r>
              <a:rPr lang="en-US" sz="1100" dirty="0"/>
              <a:t>);</a:t>
            </a:r>
          </a:p>
          <a:p>
            <a:pPr marL="114300" indent="0">
              <a:buNone/>
            </a:pPr>
            <a:r>
              <a:rPr lang="en-US" sz="1100" dirty="0"/>
              <a:t>            </a:t>
            </a:r>
            <a:r>
              <a:rPr lang="en-US" sz="1100" dirty="0" err="1"/>
              <a:t>fscanf</a:t>
            </a:r>
            <a:r>
              <a:rPr lang="en-US" sz="1100" dirty="0"/>
              <a:t>(file, "%[^\n]\n", </a:t>
            </a:r>
            <a:r>
              <a:rPr lang="en-US" sz="1100" dirty="0" err="1"/>
              <a:t>temp_u</a:t>
            </a:r>
            <a:r>
              <a:rPr lang="en-US" sz="1100" dirty="0"/>
              <a:t>[</a:t>
            </a:r>
            <a:r>
              <a:rPr lang="en-US" sz="1100" dirty="0" err="1"/>
              <a:t>temp_count</a:t>
            </a:r>
            <a:r>
              <a:rPr lang="en-US" sz="1100" dirty="0"/>
              <a:t>].</a:t>
            </a:r>
            <a:r>
              <a:rPr lang="en-US" sz="1100" dirty="0" err="1"/>
              <a:t>univ_address</a:t>
            </a:r>
            <a:r>
              <a:rPr lang="en-US" sz="1100" dirty="0"/>
              <a:t>);</a:t>
            </a:r>
          </a:p>
          <a:p>
            <a:pPr marL="114300" indent="0">
              <a:buNone/>
            </a:pPr>
            <a:r>
              <a:rPr lang="en-US" sz="1100" dirty="0"/>
              <a:t>            </a:t>
            </a:r>
            <a:r>
              <a:rPr lang="en-US" sz="1100" dirty="0" err="1"/>
              <a:t>fscanf</a:t>
            </a:r>
            <a:r>
              <a:rPr lang="en-US" sz="1100" dirty="0"/>
              <a:t>(file, "%[^\n]\n", </a:t>
            </a:r>
            <a:r>
              <a:rPr lang="en-US" sz="1100" dirty="0" err="1"/>
              <a:t>temp_u</a:t>
            </a:r>
            <a:r>
              <a:rPr lang="en-US" sz="1100" dirty="0"/>
              <a:t>[</a:t>
            </a:r>
            <a:r>
              <a:rPr lang="en-US" sz="1100" dirty="0" err="1"/>
              <a:t>temp_count</a:t>
            </a:r>
            <a:r>
              <a:rPr lang="en-US" sz="1100" dirty="0"/>
              <a:t>].</a:t>
            </a:r>
            <a:r>
              <a:rPr lang="en-US" sz="1100" dirty="0" err="1"/>
              <a:t>univ_email</a:t>
            </a:r>
            <a:r>
              <a:rPr lang="en-US" sz="1100" dirty="0"/>
              <a:t>);</a:t>
            </a:r>
          </a:p>
          <a:p>
            <a:pPr marL="114300" indent="0">
              <a:buNone/>
            </a:pPr>
            <a:r>
              <a:rPr lang="en-US" sz="1100" dirty="0"/>
              <a:t>            </a:t>
            </a:r>
            <a:r>
              <a:rPr lang="en-US" sz="1100" dirty="0" err="1"/>
              <a:t>fscanf</a:t>
            </a:r>
            <a:r>
              <a:rPr lang="en-US" sz="1100" dirty="0"/>
              <a:t>(file, "%[^\n]\n", </a:t>
            </a:r>
            <a:r>
              <a:rPr lang="en-US" sz="1100" dirty="0" err="1"/>
              <a:t>temp_u</a:t>
            </a:r>
            <a:r>
              <a:rPr lang="en-US" sz="1100" dirty="0"/>
              <a:t>[</a:t>
            </a:r>
            <a:r>
              <a:rPr lang="en-US" sz="1100" dirty="0" err="1"/>
              <a:t>temp_count</a:t>
            </a:r>
            <a:r>
              <a:rPr lang="en-US" sz="1100" dirty="0"/>
              <a:t>].</a:t>
            </a:r>
            <a:r>
              <a:rPr lang="en-US" sz="1100" dirty="0" err="1"/>
              <a:t>univ_website</a:t>
            </a:r>
            <a:r>
              <a:rPr lang="en-US" sz="1100" dirty="0"/>
              <a:t>);</a:t>
            </a:r>
          </a:p>
          <a:p>
            <a:pPr marL="114300" indent="0">
              <a:buNone/>
            </a:pPr>
            <a:r>
              <a:rPr lang="en-US" sz="1100" dirty="0"/>
              <a:t>            if (</a:t>
            </a:r>
            <a:r>
              <a:rPr lang="en-US" sz="1100" dirty="0" err="1"/>
              <a:t>temp_u</a:t>
            </a:r>
            <a:r>
              <a:rPr lang="en-US" sz="1100" dirty="0"/>
              <a:t>[</a:t>
            </a:r>
            <a:r>
              <a:rPr lang="en-US" sz="1100" dirty="0" err="1"/>
              <a:t>temp_count</a:t>
            </a:r>
            <a:r>
              <a:rPr lang="en-US" sz="1100" dirty="0"/>
              <a:t>].ID== ID) {</a:t>
            </a:r>
          </a:p>
          <a:p>
            <a:pPr marL="114300" indent="0">
              <a:buNone/>
            </a:pPr>
            <a:r>
              <a:rPr lang="en-US" sz="1100" dirty="0"/>
              <a:t>                found = 1;  // if university found, mark it as 1</a:t>
            </a:r>
          </a:p>
          <a:p>
            <a:pPr marL="114300" indent="0">
              <a:buNone/>
            </a:pPr>
            <a:r>
              <a:rPr lang="en-US" sz="1100" dirty="0"/>
              <a:t>                continue;</a:t>
            </a:r>
          </a:p>
          <a:p>
            <a:pPr marL="114300" indent="0">
              <a:buNone/>
            </a:pPr>
            <a:r>
              <a:rPr lang="en-US" sz="1100" dirty="0"/>
              <a:t>            }</a:t>
            </a:r>
          </a:p>
          <a:p>
            <a:pPr marL="114300" indent="0">
              <a:buNone/>
            </a:pPr>
            <a:r>
              <a:rPr lang="en-US" sz="1100" dirty="0"/>
              <a:t>            </a:t>
            </a:r>
            <a:r>
              <a:rPr lang="en-US" sz="1100" dirty="0" err="1"/>
              <a:t>temp_count</a:t>
            </a:r>
            <a:r>
              <a:rPr lang="en-US" sz="1100" dirty="0"/>
              <a:t>++;</a:t>
            </a:r>
          </a:p>
          <a:p>
            <a:pPr marL="114300" indent="0">
              <a:buNone/>
            </a:pPr>
            <a:r>
              <a:rPr lang="en-US" sz="1100" dirty="0"/>
              <a:t>        }</a:t>
            </a:r>
          </a:p>
          <a:p>
            <a:pPr marL="114300" indent="0">
              <a:buNone/>
            </a:pPr>
            <a:r>
              <a:rPr lang="en-US" sz="1100" dirty="0"/>
              <a:t>        fclose(</a:t>
            </a:r>
            <a:r>
              <a:rPr lang="en-US" sz="1100"/>
              <a:t>file);</a:t>
            </a:r>
          </a:p>
          <a:p>
            <a:pPr marL="114300" indent="0">
              <a:buNone/>
            </a:pPr>
            <a:endParaRPr lang="en-US" sz="1100" dirty="0"/>
          </a:p>
          <a:p>
            <a:pPr marL="114300" indent="0">
              <a:buNone/>
            </a:pPr>
            <a:r>
              <a:rPr lang="en-US" sz="1100" dirty="0"/>
              <a:t>        if (!found) {</a:t>
            </a:r>
          </a:p>
          <a:p>
            <a:pPr marL="114300" indent="0">
              <a:buNone/>
            </a:pPr>
            <a:r>
              <a:rPr lang="en-US" sz="1100" dirty="0"/>
              <a:t>            printf("University with ID %d is not found.\n", ID);</a:t>
            </a:r>
          </a:p>
          <a:p>
            <a:pPr marL="114300" indent="0">
              <a:buNone/>
            </a:pPr>
            <a:r>
              <a:rPr lang="en-US" sz="1100" dirty="0"/>
              <a:t>            return;</a:t>
            </a:r>
          </a:p>
          <a:p>
            <a:pPr marL="114300" indent="0">
              <a:buNone/>
            </a:pPr>
            <a:r>
              <a:rPr lang="en-US" sz="1100" dirty="0"/>
              <a:t>        }</a:t>
            </a:r>
          </a:p>
          <a:p>
            <a:pPr marL="114300" indent="0">
              <a:buNone/>
            </a:pPr>
            <a:r>
              <a:rPr lang="en-US" sz="1100" dirty="0"/>
              <a:t>// Updating the list of universities back into the file after deleting a university</a:t>
            </a:r>
          </a:p>
          <a:p>
            <a:pPr marL="114300" indent="0">
              <a:buNone/>
            </a:pPr>
            <a:r>
              <a:rPr lang="en-US" sz="1100" dirty="0"/>
              <a:t>        *count = </a:t>
            </a:r>
            <a:r>
              <a:rPr lang="en-US" sz="1100" dirty="0" err="1"/>
              <a:t>temp_count</a:t>
            </a:r>
            <a:r>
              <a:rPr lang="en-US" sz="1100" dirty="0"/>
              <a:t>;  // Updating count after deletion</a:t>
            </a:r>
          </a:p>
          <a:p>
            <a:pPr marL="114300" indent="0">
              <a:buNone/>
            </a:pPr>
            <a:r>
              <a:rPr lang="en-US" sz="1100" dirty="0"/>
              <a:t>        file = </a:t>
            </a:r>
            <a:r>
              <a:rPr lang="en-US" sz="1100" dirty="0" err="1"/>
              <a:t>fopen</a:t>
            </a:r>
            <a:r>
              <a:rPr lang="en-US" sz="1100" dirty="0"/>
              <a:t>("university_setting.txt", "w");</a:t>
            </a:r>
          </a:p>
          <a:p>
            <a:pPr marL="114300" indent="0">
              <a:buNone/>
            </a:pPr>
            <a:r>
              <a:rPr lang="en-US" sz="1100" dirty="0"/>
              <a:t>        if (file == NULL) {</a:t>
            </a:r>
          </a:p>
          <a:p>
            <a:pPr marL="114300" indent="0">
              <a:buNone/>
            </a:pPr>
            <a:r>
              <a:rPr lang="en-US" sz="1100" dirty="0"/>
              <a:t>            printf("The file cannot be opened for writing.\n");</a:t>
            </a:r>
          </a:p>
          <a:p>
            <a:pPr marL="114300" indent="0">
              <a:buNone/>
            </a:pPr>
            <a:r>
              <a:rPr lang="en-US" sz="1100" dirty="0"/>
              <a:t>            return;</a:t>
            </a:r>
          </a:p>
          <a:p>
            <a:pPr marL="114300" indent="0">
              <a:buNone/>
            </a:pPr>
            <a:r>
              <a:rPr lang="en-US" sz="11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2710"/>
            <a:ext cx="8520430" cy="5050790"/>
          </a:xfrm>
        </p:spPr>
        <p:txBody>
          <a:bodyPr>
            <a:normAutofit fontScale="97500" lnSpcReduction="10000"/>
          </a:bodyPr>
          <a:lstStyle/>
          <a:p>
            <a:pPr marL="114300" indent="0">
              <a:buNone/>
            </a:pPr>
            <a:r>
              <a:rPr lang="en-US" sz="1200" dirty="0"/>
              <a:t>for (int </a:t>
            </a:r>
            <a:r>
              <a:rPr lang="en-US" sz="1200" dirty="0" err="1"/>
              <a:t>i</a:t>
            </a:r>
            <a:r>
              <a:rPr lang="en-US" sz="1200" dirty="0"/>
              <a:t> = 0; </a:t>
            </a:r>
            <a:r>
              <a:rPr lang="en-US" sz="1200" dirty="0" err="1"/>
              <a:t>i</a:t>
            </a:r>
            <a:r>
              <a:rPr lang="en-US" sz="1200" dirty="0"/>
              <a:t> &lt; *count; </a:t>
            </a:r>
            <a:r>
              <a:rPr lang="en-US" sz="1200" dirty="0" err="1"/>
              <a:t>i</a:t>
            </a:r>
            <a:r>
              <a:rPr lang="en-US" sz="1200" dirty="0"/>
              <a:t>++) {</a:t>
            </a:r>
          </a:p>
          <a:p>
            <a:pPr marL="114300" indent="0">
              <a:buNone/>
            </a:pPr>
            <a:r>
              <a:rPr lang="en-US" sz="1200" dirty="0"/>
              <a:t>            fprintf(file, "%d\</a:t>
            </a:r>
            <a:r>
              <a:rPr lang="en-US" sz="1200" dirty="0" err="1"/>
              <a:t>n%s</a:t>
            </a:r>
            <a:r>
              <a:rPr lang="en-US" sz="1200" dirty="0"/>
              <a:t>\</a:t>
            </a:r>
            <a:r>
              <a:rPr lang="en-US" sz="1200" dirty="0" err="1"/>
              <a:t>n%s</a:t>
            </a:r>
            <a:r>
              <a:rPr lang="en-US" sz="1200" dirty="0"/>
              <a:t>\</a:t>
            </a:r>
            <a:r>
              <a:rPr lang="en-US" sz="1200" dirty="0" err="1"/>
              <a:t>n%s</a:t>
            </a:r>
            <a:r>
              <a:rPr lang="en-US" sz="1200" dirty="0"/>
              <a:t>\</a:t>
            </a:r>
            <a:r>
              <a:rPr lang="en-US" sz="1200" dirty="0" err="1"/>
              <a:t>n%s</a:t>
            </a:r>
            <a:r>
              <a:rPr lang="en-US" sz="1200" dirty="0"/>
              <a:t>\</a:t>
            </a:r>
            <a:r>
              <a:rPr lang="en-US" sz="1200" dirty="0" err="1"/>
              <a:t>n%s</a:t>
            </a:r>
            <a:r>
              <a:rPr lang="en-US" sz="1200" dirty="0"/>
              <a:t>\n",</a:t>
            </a:r>
            <a:r>
              <a:rPr lang="en-US" sz="1200" dirty="0" err="1"/>
              <a:t>temp_u</a:t>
            </a:r>
            <a:r>
              <a:rPr lang="en-US" sz="1200" dirty="0"/>
              <a:t>[</a:t>
            </a:r>
            <a:r>
              <a:rPr lang="en-US" sz="1200" dirty="0" err="1"/>
              <a:t>i</a:t>
            </a:r>
            <a:r>
              <a:rPr lang="en-US" sz="1200" dirty="0"/>
              <a:t>].ID, </a:t>
            </a:r>
            <a:r>
              <a:rPr lang="en-US" sz="1200" dirty="0" err="1"/>
              <a:t>temp_u</a:t>
            </a:r>
            <a:r>
              <a:rPr lang="en-US" sz="1200" dirty="0"/>
              <a:t>[</a:t>
            </a:r>
            <a:r>
              <a:rPr lang="en-US" sz="1200" dirty="0" err="1"/>
              <a:t>i</a:t>
            </a:r>
            <a:r>
              <a:rPr lang="en-US" sz="1200" dirty="0"/>
              <a:t>].</a:t>
            </a:r>
            <a:r>
              <a:rPr lang="en-US" sz="1200" dirty="0" err="1"/>
              <a:t>univ_code</a:t>
            </a:r>
            <a:r>
              <a:rPr lang="en-US" sz="1200"/>
              <a:t>, </a:t>
            </a:r>
          </a:p>
          <a:p>
            <a:pPr marL="114300" indent="0">
              <a:buNone/>
            </a:pPr>
            <a:r>
              <a:rPr lang="en-US" sz="1200"/>
              <a:t>               temp</a:t>
            </a:r>
            <a:r>
              <a:rPr lang="en-US" sz="1200" dirty="0" err="1"/>
              <a:t>_u</a:t>
            </a:r>
            <a:r>
              <a:rPr lang="en-US" sz="1200" dirty="0"/>
              <a:t>[</a:t>
            </a:r>
            <a:r>
              <a:rPr lang="en-US" sz="1200" dirty="0" err="1"/>
              <a:t>i</a:t>
            </a:r>
            <a:r>
              <a:rPr lang="en-US" sz="1200" dirty="0"/>
              <a:t>].</a:t>
            </a:r>
            <a:r>
              <a:rPr lang="en-US" sz="1200" dirty="0" err="1"/>
              <a:t>univ_</a:t>
            </a:r>
            <a:r>
              <a:rPr lang="en-US" sz="1200" err="1"/>
              <a:t>name</a:t>
            </a:r>
            <a:r>
              <a:rPr lang="en-US" sz="1200"/>
              <a:t>,temp</a:t>
            </a:r>
            <a:r>
              <a:rPr lang="en-US" sz="1200" dirty="0" err="1"/>
              <a:t>_u</a:t>
            </a:r>
            <a:r>
              <a:rPr lang="en-US" sz="1200" dirty="0"/>
              <a:t>[</a:t>
            </a:r>
            <a:r>
              <a:rPr lang="en-US" sz="1200" dirty="0" err="1"/>
              <a:t>i</a:t>
            </a:r>
            <a:r>
              <a:rPr lang="en-US" sz="1200" dirty="0"/>
              <a:t>].</a:t>
            </a:r>
            <a:r>
              <a:rPr lang="en-US" sz="1200" dirty="0" err="1"/>
              <a:t>univ_address</a:t>
            </a:r>
            <a:r>
              <a:rPr lang="en-US" sz="1200" dirty="0"/>
              <a:t>, </a:t>
            </a:r>
            <a:r>
              <a:rPr lang="en-US" sz="1200" dirty="0" err="1"/>
              <a:t>temp_u</a:t>
            </a:r>
            <a:r>
              <a:rPr lang="en-US" sz="1200" dirty="0"/>
              <a:t>[</a:t>
            </a:r>
            <a:r>
              <a:rPr lang="en-US" sz="1200" dirty="0" err="1"/>
              <a:t>i</a:t>
            </a:r>
            <a:r>
              <a:rPr lang="en-US" sz="1200" dirty="0"/>
              <a:t>].</a:t>
            </a:r>
            <a:r>
              <a:rPr lang="en-US" sz="1200" dirty="0" err="1"/>
              <a:t>univ_email</a:t>
            </a:r>
            <a:r>
              <a:rPr lang="en-US" sz="1200" dirty="0"/>
              <a:t>, </a:t>
            </a:r>
            <a:r>
              <a:rPr lang="en-US" sz="1200" dirty="0" err="1"/>
              <a:t>temp_u</a:t>
            </a:r>
            <a:r>
              <a:rPr lang="en-US" sz="1200" dirty="0"/>
              <a:t>[</a:t>
            </a:r>
            <a:r>
              <a:rPr lang="en-US" sz="1200" dirty="0" err="1"/>
              <a:t>i</a:t>
            </a:r>
            <a:r>
              <a:rPr lang="en-US" sz="1200" dirty="0"/>
              <a:t>].</a:t>
            </a:r>
            <a:r>
              <a:rPr lang="en-US" sz="1200" dirty="0" err="1"/>
              <a:t>univ_website</a:t>
            </a:r>
            <a:r>
              <a:rPr lang="en-US" sz="1200" dirty="0"/>
              <a:t>);</a:t>
            </a:r>
          </a:p>
          <a:p>
            <a:pPr marL="114300" indent="0">
              <a:buNone/>
            </a:pPr>
            <a:r>
              <a:rPr lang="en-US" sz="1200" dirty="0"/>
              <a:t>        }</a:t>
            </a:r>
          </a:p>
          <a:p>
            <a:pPr marL="114300" indent="0">
              <a:buNone/>
            </a:pPr>
            <a:r>
              <a:rPr lang="en-US" sz="1200" dirty="0"/>
              <a:t>        fclose(file);</a:t>
            </a:r>
          </a:p>
          <a:p>
            <a:pPr marL="114300" indent="0">
              <a:buNone/>
            </a:pPr>
            <a:r>
              <a:rPr lang="en-US" sz="1200" dirty="0"/>
              <a:t>        printf("University with ID %d has been deleted successfully.\n", ID);</a:t>
            </a:r>
          </a:p>
          <a:p>
            <a:pPr marL="114300" indent="0">
              <a:buNone/>
            </a:pPr>
            <a:r>
              <a:rPr lang="en-US" sz="1200" dirty="0"/>
              <a:t>    }</a:t>
            </a:r>
          </a:p>
          <a:p>
            <a:pPr marL="114300" indent="0">
              <a:buNone/>
            </a:pPr>
            <a:r>
              <a:rPr lang="en-US" sz="1200" dirty="0"/>
              <a:t>}</a:t>
            </a:r>
          </a:p>
          <a:p>
            <a:pPr marL="114300" indent="0">
              <a:buNone/>
            </a:pPr>
            <a:r>
              <a:rPr lang="en-US" sz="1200" dirty="0"/>
              <a:t>// Create new university</a:t>
            </a:r>
          </a:p>
          <a:p>
            <a:pPr marL="114300" indent="0">
              <a:buNone/>
            </a:pPr>
            <a:r>
              <a:rPr lang="en-US" sz="1200" dirty="0"/>
              <a:t>void </a:t>
            </a:r>
            <a:r>
              <a:rPr lang="en-US" sz="1200" dirty="0" err="1"/>
              <a:t>VirtualThinkers_university_create</a:t>
            </a:r>
            <a:r>
              <a:rPr lang="en-US" sz="1200" dirty="0"/>
              <a:t>(struct University u[], int *count) {</a:t>
            </a:r>
          </a:p>
          <a:p>
            <a:pPr marL="114300" indent="0">
              <a:buNone/>
            </a:pPr>
            <a:r>
              <a:rPr lang="en-US" sz="1200" dirty="0"/>
              <a:t>    if (*count &gt;= MAX_UNIVERSITIES) {</a:t>
            </a:r>
          </a:p>
          <a:p>
            <a:pPr marL="114300" indent="0">
              <a:buNone/>
            </a:pPr>
            <a:r>
              <a:rPr lang="en-US" sz="1200" dirty="0"/>
              <a:t>        printf("Maximum Count Reached! It is not possible to add any more universities.\n");</a:t>
            </a:r>
          </a:p>
          <a:p>
            <a:pPr marL="114300" indent="0">
              <a:buNone/>
            </a:pPr>
            <a:r>
              <a:rPr lang="en-US" sz="1200" dirty="0"/>
              <a:t>        return;</a:t>
            </a:r>
          </a:p>
          <a:p>
            <a:pPr marL="114300" indent="0">
              <a:buNone/>
            </a:pPr>
            <a:r>
              <a:rPr lang="en-US" sz="1200" dirty="0"/>
              <a:t>    }</a:t>
            </a:r>
          </a:p>
          <a:p>
            <a:pPr marL="114300" indent="0">
              <a:buNone/>
            </a:pPr>
            <a:r>
              <a:rPr lang="en-US" sz="1200" dirty="0"/>
              <a:t>    printf("Enter the University ID: ");</a:t>
            </a:r>
          </a:p>
          <a:p>
            <a:pPr marL="114300" indent="0">
              <a:buNone/>
            </a:pPr>
            <a:r>
              <a:rPr lang="en-US" sz="1200" dirty="0"/>
              <a:t>    scanf("%d", &amp;u[*count].</a:t>
            </a:r>
            <a:r>
              <a:rPr lang="en-US" sz="1200" dirty="0" err="1"/>
              <a:t>univ_ID</a:t>
            </a:r>
            <a:r>
              <a:rPr lang="en-US" sz="1200" dirty="0"/>
              <a:t>);</a:t>
            </a:r>
          </a:p>
          <a:p>
            <a:pPr marL="114300" indent="0">
              <a:buNone/>
            </a:pPr>
            <a:r>
              <a:rPr lang="en-US" sz="1200" dirty="0"/>
              <a:t>    // Checking for same university ID</a:t>
            </a:r>
          </a:p>
          <a:p>
            <a:pPr marL="114300" indent="0">
              <a:buNone/>
            </a:pPr>
            <a:r>
              <a:rPr lang="en-US" sz="1200" dirty="0"/>
              <a:t>    for (int </a:t>
            </a:r>
            <a:r>
              <a:rPr lang="en-US" sz="1200" dirty="0" err="1"/>
              <a:t>i</a:t>
            </a:r>
            <a:r>
              <a:rPr lang="en-US" sz="1200" dirty="0"/>
              <a:t> = 0; </a:t>
            </a:r>
            <a:r>
              <a:rPr lang="en-US" sz="1200" dirty="0" err="1"/>
              <a:t>i</a:t>
            </a:r>
            <a:r>
              <a:rPr lang="en-US" sz="1200" dirty="0"/>
              <a:t> &lt; *count; </a:t>
            </a:r>
            <a:r>
              <a:rPr lang="en-US" sz="1200" dirty="0" err="1"/>
              <a:t>i</a:t>
            </a:r>
            <a:r>
              <a:rPr lang="en-US" sz="1200" dirty="0"/>
              <a:t>++) {</a:t>
            </a:r>
          </a:p>
          <a:p>
            <a:pPr marL="114300" indent="0">
              <a:buNone/>
            </a:pPr>
            <a:r>
              <a:rPr lang="en-US" sz="1200" dirty="0"/>
              <a:t>        if (u[</a:t>
            </a:r>
            <a:r>
              <a:rPr lang="en-US" sz="1200" dirty="0" err="1"/>
              <a:t>i</a:t>
            </a:r>
            <a:r>
              <a:rPr lang="en-US" sz="1200" dirty="0"/>
              <a:t>].ID == u[*count].ID) {</a:t>
            </a:r>
          </a:p>
          <a:p>
            <a:pPr marL="114300" indent="0">
              <a:buNone/>
            </a:pPr>
            <a:r>
              <a:rPr lang="en-US" sz="1200" dirty="0"/>
              <a:t>            printf("Error: University with ID %d already exists. Please enter a different ID.\n", u[*count].ID);</a:t>
            </a:r>
          </a:p>
          <a:p>
            <a:pPr marL="114300" indent="0">
              <a:buNone/>
            </a:pPr>
            <a:r>
              <a:rPr lang="en-US" sz="1200" dirty="0"/>
              <a:t>            printf("Enter a unique University ID: ");</a:t>
            </a:r>
          </a:p>
          <a:p>
            <a:pPr marL="114300" indent="0">
              <a:buNone/>
            </a:pPr>
            <a:r>
              <a:rPr lang="en-US" sz="1200" dirty="0"/>
              <a:t>            scanf("%d", &amp;u[*count].ID);</a:t>
            </a:r>
          </a:p>
          <a:p>
            <a:pPr marL="114300" indent="0">
              <a:buNone/>
            </a:pPr>
            <a:r>
              <a:rPr lang="en-US" sz="1200" dirty="0"/>
              <a:t>            </a:t>
            </a:r>
            <a:r>
              <a:rPr lang="en-US" sz="1200" dirty="0" err="1"/>
              <a:t>i</a:t>
            </a:r>
            <a:r>
              <a:rPr lang="en-US" sz="1200" dirty="0"/>
              <a:t> = -1;</a:t>
            </a:r>
          </a:p>
          <a:p>
            <a:pPr marL="114300" indent="0">
              <a:buNone/>
            </a:pPr>
            <a:r>
              <a:rPr lang="en-US" sz="1200" dirty="0"/>
              <a:t>        }</a:t>
            </a:r>
          </a:p>
          <a:p>
            <a:pPr marL="114300" indent="0">
              <a:buNone/>
            </a:pPr>
            <a:r>
              <a:rPr lang="en-US" sz="12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70" y="65404"/>
            <a:ext cx="8520430" cy="5346567"/>
          </a:xfrm>
        </p:spPr>
        <p:txBody>
          <a:bodyPr>
            <a:noAutofit/>
          </a:bodyPr>
          <a:lstStyle/>
          <a:p>
            <a:pPr marL="114300" indent="0">
              <a:buNone/>
            </a:pPr>
            <a:r>
              <a:rPr lang="en-US" sz="900" dirty="0"/>
              <a:t>printf(“Enter the University Code:”);</a:t>
            </a:r>
          </a:p>
          <a:p>
            <a:pPr marL="114300" indent="0">
              <a:buNone/>
            </a:pPr>
            <a:r>
              <a:rPr lang="en-US" sz="900" dirty="0"/>
              <a:t>Scanf(“%</a:t>
            </a:r>
            <a:r>
              <a:rPr lang="en-US" sz="900" dirty="0" err="1"/>
              <a:t>s”,u</a:t>
            </a:r>
            <a:r>
              <a:rPr lang="en-US" sz="900" dirty="0"/>
              <a:t>[*count].</a:t>
            </a:r>
            <a:r>
              <a:rPr lang="en-US" sz="900" dirty="0" err="1"/>
              <a:t>univ_code</a:t>
            </a:r>
            <a:r>
              <a:rPr lang="en-US" sz="900" dirty="0"/>
              <a:t>);</a:t>
            </a:r>
          </a:p>
          <a:p>
            <a:pPr marL="114300" indent="0">
              <a:buNone/>
            </a:pPr>
            <a:r>
              <a:rPr lang="en-US" sz="900" dirty="0"/>
              <a:t>printf("Enter the University Name (3-6 characters): ");</a:t>
            </a:r>
          </a:p>
          <a:p>
            <a:pPr marL="114300" indent="0">
              <a:buNone/>
            </a:pPr>
            <a:r>
              <a:rPr lang="en-US" sz="900" dirty="0"/>
              <a:t>    while (1) {</a:t>
            </a:r>
          </a:p>
          <a:p>
            <a:pPr marL="114300" indent="0">
              <a:buNone/>
            </a:pPr>
            <a:r>
              <a:rPr lang="en-US" sz="900" dirty="0"/>
              <a:t>        scanf(" %[^\n]", u[*count].</a:t>
            </a:r>
            <a:r>
              <a:rPr lang="en-US" sz="900" dirty="0" err="1"/>
              <a:t>univ_name</a:t>
            </a:r>
            <a:r>
              <a:rPr lang="en-US" sz="900" dirty="0"/>
              <a:t>);</a:t>
            </a:r>
          </a:p>
          <a:p>
            <a:pPr marL="114300" indent="0">
              <a:buNone/>
            </a:pPr>
            <a:r>
              <a:rPr lang="en-US" sz="900" dirty="0"/>
              <a:t>        int </a:t>
            </a:r>
            <a:r>
              <a:rPr lang="en-US" sz="900" dirty="0" err="1"/>
              <a:t>len</a:t>
            </a:r>
            <a:r>
              <a:rPr lang="en-US" sz="900" dirty="0"/>
              <a:t> = strlen(u[*count].</a:t>
            </a:r>
            <a:r>
              <a:rPr lang="en-US" sz="900" dirty="0" err="1"/>
              <a:t>univ_name</a:t>
            </a:r>
            <a:r>
              <a:rPr lang="en-US" sz="900" dirty="0"/>
              <a:t>);</a:t>
            </a:r>
          </a:p>
          <a:p>
            <a:pPr marL="114300" indent="0">
              <a:buNone/>
            </a:pPr>
            <a:r>
              <a:rPr lang="en-US" sz="900" dirty="0"/>
              <a:t>        if (</a:t>
            </a:r>
            <a:r>
              <a:rPr lang="en-US" sz="900" dirty="0" err="1"/>
              <a:t>len</a:t>
            </a:r>
            <a:r>
              <a:rPr lang="en-US" sz="900" dirty="0"/>
              <a:t> &gt;= 3 &amp;&amp; </a:t>
            </a:r>
            <a:r>
              <a:rPr lang="en-US" sz="900" dirty="0" err="1"/>
              <a:t>len</a:t>
            </a:r>
            <a:r>
              <a:rPr lang="en-US" sz="900" dirty="0"/>
              <a:t> &lt;= 6) break;</a:t>
            </a:r>
          </a:p>
          <a:p>
            <a:pPr marL="114300" indent="0">
              <a:buNone/>
            </a:pPr>
            <a:r>
              <a:rPr lang="en-US" sz="900" dirty="0"/>
              <a:t>        else printf("Error: The name of the university must consist of 3-6 characters. Please enter again: ");</a:t>
            </a:r>
          </a:p>
          <a:p>
            <a:pPr marL="114300" indent="0">
              <a:buNone/>
            </a:pPr>
            <a:r>
              <a:rPr lang="en-US" sz="900" dirty="0"/>
              <a:t>    }</a:t>
            </a:r>
          </a:p>
          <a:p>
            <a:pPr marL="114300" indent="0">
              <a:buNone/>
            </a:pPr>
            <a:r>
              <a:rPr lang="en-US" sz="900" dirty="0"/>
              <a:t>printf("Enter the University Address (3-6 characters): ");</a:t>
            </a:r>
          </a:p>
          <a:p>
            <a:pPr marL="114300" indent="0">
              <a:buNone/>
            </a:pPr>
            <a:r>
              <a:rPr lang="en-US" sz="900" dirty="0"/>
              <a:t>    while (1) {</a:t>
            </a:r>
          </a:p>
          <a:p>
            <a:pPr marL="114300" indent="0">
              <a:buNone/>
            </a:pPr>
            <a:r>
              <a:rPr lang="en-US" sz="900" dirty="0"/>
              <a:t>        scanf(" %[^\n]", u[*count].</a:t>
            </a:r>
            <a:r>
              <a:rPr lang="en-US" sz="900" dirty="0" err="1"/>
              <a:t>univ_address</a:t>
            </a:r>
            <a:r>
              <a:rPr lang="en-US" sz="900" dirty="0"/>
              <a:t>);</a:t>
            </a:r>
          </a:p>
          <a:p>
            <a:pPr marL="114300" indent="0">
              <a:buNone/>
            </a:pPr>
            <a:r>
              <a:rPr lang="en-US" sz="900" dirty="0"/>
              <a:t>        int </a:t>
            </a:r>
            <a:r>
              <a:rPr lang="en-US" sz="900" dirty="0" err="1"/>
              <a:t>len</a:t>
            </a:r>
            <a:r>
              <a:rPr lang="en-US" sz="900" dirty="0"/>
              <a:t> = strlen(u[*count].</a:t>
            </a:r>
            <a:r>
              <a:rPr lang="en-US" sz="900" dirty="0" err="1"/>
              <a:t>univ_address</a:t>
            </a:r>
            <a:r>
              <a:rPr lang="en-US" sz="900" dirty="0"/>
              <a:t>);</a:t>
            </a:r>
          </a:p>
          <a:p>
            <a:pPr marL="114300" indent="0">
              <a:buNone/>
            </a:pPr>
            <a:r>
              <a:rPr lang="en-US" sz="900" dirty="0"/>
              <a:t>        if (</a:t>
            </a:r>
            <a:r>
              <a:rPr lang="en-US" sz="900" dirty="0" err="1"/>
              <a:t>len</a:t>
            </a:r>
            <a:r>
              <a:rPr lang="en-US" sz="900" dirty="0"/>
              <a:t> &gt;= 3 &amp;&amp; </a:t>
            </a:r>
            <a:r>
              <a:rPr lang="en-US" sz="900" dirty="0" err="1"/>
              <a:t>len</a:t>
            </a:r>
            <a:r>
              <a:rPr lang="en-US" sz="900" dirty="0"/>
              <a:t> &lt;= 6) break;</a:t>
            </a:r>
          </a:p>
          <a:p>
            <a:pPr marL="114300" indent="0">
              <a:buNone/>
            </a:pPr>
            <a:r>
              <a:rPr lang="en-US" sz="900" dirty="0"/>
              <a:t>        else printf("Error: The address of the university must consist of 3-6 characters. Please enter again: ");</a:t>
            </a:r>
          </a:p>
          <a:p>
            <a:pPr marL="114300" indent="0">
              <a:buNone/>
            </a:pPr>
            <a:r>
              <a:rPr lang="en-US" sz="900" dirty="0"/>
              <a:t>    }</a:t>
            </a:r>
          </a:p>
          <a:p>
            <a:pPr marL="114300" indent="0">
              <a:buNone/>
            </a:pPr>
            <a:r>
              <a:rPr lang="en-US" sz="900" dirty="0"/>
              <a:t>printf("Enter the University Email (12-13 characters): ");</a:t>
            </a:r>
          </a:p>
          <a:p>
            <a:pPr marL="114300" indent="0">
              <a:buNone/>
            </a:pPr>
            <a:r>
              <a:rPr lang="en-US" sz="900" dirty="0"/>
              <a:t>    while (1) {</a:t>
            </a:r>
          </a:p>
          <a:p>
            <a:pPr marL="114300" indent="0">
              <a:buNone/>
            </a:pPr>
            <a:r>
              <a:rPr lang="en-US" sz="900" dirty="0"/>
              <a:t>        scanf("%s", u[*count].</a:t>
            </a:r>
            <a:r>
              <a:rPr lang="en-US" sz="900" dirty="0" err="1"/>
              <a:t>univ_email</a:t>
            </a:r>
            <a:r>
              <a:rPr lang="en-US" sz="900" dirty="0"/>
              <a:t>);</a:t>
            </a:r>
          </a:p>
          <a:p>
            <a:pPr marL="114300" indent="0">
              <a:buNone/>
            </a:pPr>
            <a:r>
              <a:rPr lang="en-US" sz="900" dirty="0"/>
              <a:t>        int </a:t>
            </a:r>
            <a:r>
              <a:rPr lang="en-US" sz="900" dirty="0" err="1"/>
              <a:t>len</a:t>
            </a:r>
            <a:r>
              <a:rPr lang="en-US" sz="900" dirty="0"/>
              <a:t> = strlen(u[*count].</a:t>
            </a:r>
            <a:r>
              <a:rPr lang="en-US" sz="900" dirty="0" err="1"/>
              <a:t>univ_email</a:t>
            </a:r>
            <a:r>
              <a:rPr lang="en-US" sz="900" dirty="0"/>
              <a:t>);</a:t>
            </a:r>
          </a:p>
          <a:p>
            <a:pPr marL="114300" indent="0">
              <a:buNone/>
            </a:pPr>
            <a:r>
              <a:rPr lang="en-US" sz="900" dirty="0"/>
              <a:t>        if (</a:t>
            </a:r>
            <a:r>
              <a:rPr lang="en-US" sz="900" dirty="0" err="1"/>
              <a:t>len</a:t>
            </a:r>
            <a:r>
              <a:rPr lang="en-US" sz="900" dirty="0"/>
              <a:t> &gt;= 12 &amp;&amp; </a:t>
            </a:r>
            <a:r>
              <a:rPr lang="en-US" sz="900" dirty="0" err="1"/>
              <a:t>len</a:t>
            </a:r>
            <a:r>
              <a:rPr lang="en-US" sz="900" dirty="0"/>
              <a:t> &lt;= 13) break;</a:t>
            </a:r>
          </a:p>
          <a:p>
            <a:pPr marL="114300" indent="0">
              <a:buNone/>
            </a:pPr>
            <a:r>
              <a:rPr lang="en-US" sz="900" dirty="0"/>
              <a:t>        else printf("Error: The email of the university must consist of 12-13 characters. Please enter again: ");</a:t>
            </a:r>
          </a:p>
          <a:p>
            <a:pPr marL="114300" indent="0">
              <a:buNone/>
            </a:pPr>
            <a:r>
              <a:rPr lang="en-US" sz="900" dirty="0"/>
              <a:t>    }</a:t>
            </a:r>
          </a:p>
          <a:p>
            <a:pPr marL="114300" indent="0">
              <a:buNone/>
            </a:pPr>
            <a:r>
              <a:rPr lang="en-US" sz="900" dirty="0"/>
              <a:t>printf("Enter the University Website: ");</a:t>
            </a:r>
          </a:p>
          <a:p>
            <a:pPr marL="114300" indent="0">
              <a:buNone/>
            </a:pPr>
            <a:r>
              <a:rPr lang="en-US" sz="900" dirty="0"/>
              <a:t>    scanf("%s", u[*count].</a:t>
            </a:r>
            <a:r>
              <a:rPr lang="en-US" sz="900" dirty="0" err="1"/>
              <a:t>univ_website</a:t>
            </a:r>
            <a:r>
              <a:rPr lang="en-US" sz="900" dirty="0"/>
              <a:t>);</a:t>
            </a:r>
          </a:p>
          <a:p>
            <a:pPr marL="114300" indent="0">
              <a:buNone/>
            </a:pPr>
            <a:r>
              <a:rPr lang="en-US" sz="900" dirty="0"/>
              <a:t>    (*count)++;</a:t>
            </a:r>
          </a:p>
          <a:p>
            <a:pPr marL="114300" indent="0">
              <a:buNone/>
            </a:pPr>
            <a:r>
              <a:rPr lang="en-US" sz="900" dirty="0"/>
              <a:t>    // Storing the new university details into the file (mode 1 for writing)</a:t>
            </a:r>
          </a:p>
          <a:p>
            <a:pPr marL="114300" indent="0">
              <a:buNone/>
            </a:pPr>
            <a:r>
              <a:rPr lang="en-US" sz="900" dirty="0"/>
              <a:t>    </a:t>
            </a:r>
            <a:r>
              <a:rPr lang="en-US" sz="900" dirty="0" err="1"/>
              <a:t>VirtualThinkers_university_storing</a:t>
            </a:r>
            <a:r>
              <a:rPr lang="en-US" sz="900" dirty="0"/>
              <a:t>(u, count, 1, 0);</a:t>
            </a:r>
          </a:p>
          <a:p>
            <a:pPr marL="114300" indent="0">
              <a:buNone/>
            </a:pPr>
            <a:r>
              <a:rPr lang="en-US" sz="900" dirty="0"/>
              <a:t>    printf("University is added and saved successfully!\n");</a:t>
            </a:r>
          </a:p>
          <a:p>
            <a:pPr marL="114300" indent="0">
              <a:buNone/>
            </a:pPr>
            <a:r>
              <a:rPr lang="en-US" sz="9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to Project</a:t>
            </a: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rtl="0">
              <a:spcAft>
                <a:spcPts val="1200"/>
              </a:spcAft>
            </a:pPr>
            <a:r>
              <a:rPr lang="en-US" sz="1800" b="0" i="0" u="none" strike="noStrike">
                <a:solidFill>
                  <a:srgbClr val="595959"/>
                </a:solidFill>
                <a:effectLst/>
                <a:latin typeface="Arial" panose="020B0604020202020204" pitchFamily="34" charset="0"/>
              </a:rPr>
              <a:t>For SRM-AP's OBE implementation, We are assigned a task “University Setting” that uses efficient sorting and searching algorithms. In this project we will implement a fast sorting algorithm like Merge Sort and compare it with Quick Sort. </a:t>
            </a:r>
            <a:r>
              <a:rPr lang="en-US">
                <a:solidFill>
                  <a:srgbClr val="595959"/>
                </a:solidFill>
                <a:latin typeface="Arial" panose="020B0604020202020204" pitchFamily="34" charset="0"/>
              </a:rPr>
              <a:t>W</a:t>
            </a:r>
            <a:r>
              <a:rPr lang="en-US" sz="1800" b="0" i="0" u="none" strike="noStrike">
                <a:solidFill>
                  <a:srgbClr val="595959"/>
                </a:solidFill>
                <a:effectLst/>
                <a:latin typeface="Arial" panose="020B0604020202020204" pitchFamily="34" charset="0"/>
              </a:rPr>
              <a:t>e will use Linear Search for data searching and compare  it with Binary  search. By analyzing and displaying the time complexity of both sets of algorithms, we will demonstrate how the custom algorithms offer better performance.</a:t>
            </a:r>
            <a:endParaRPr lang="en-US" b="0">
              <a:effectLst/>
            </a:endParaRPr>
          </a:p>
          <a:p>
            <a:pPr marL="114300" indent="0">
              <a:buNone/>
            </a:pPr>
            <a:br>
              <a:rPr lang="en-US"/>
            </a:b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142240"/>
            <a:ext cx="8520430" cy="4943475"/>
          </a:xfrm>
        </p:spPr>
        <p:txBody>
          <a:bodyPr>
            <a:normAutofit fontScale="57500" lnSpcReduction="20000"/>
          </a:bodyPr>
          <a:lstStyle/>
          <a:p>
            <a:pPr marL="114300" indent="0">
              <a:buNone/>
            </a:pPr>
            <a:r>
              <a:rPr lang="en-US" dirty="0"/>
              <a:t>// Update existing university details</a:t>
            </a:r>
          </a:p>
          <a:p>
            <a:pPr marL="114300" indent="0">
              <a:buNone/>
            </a:pPr>
            <a:r>
              <a:rPr lang="en-US" dirty="0"/>
              <a:t>void </a:t>
            </a:r>
            <a:r>
              <a:rPr lang="en-US" dirty="0" err="1"/>
              <a:t>VirtualThinkers_university_update</a:t>
            </a:r>
            <a:r>
              <a:rPr lang="en-US" dirty="0"/>
              <a:t>(struct University u[], int count) {</a:t>
            </a:r>
          </a:p>
          <a:p>
            <a:pPr marL="114300" indent="0">
              <a:buNone/>
            </a:pPr>
            <a:r>
              <a:rPr lang="en-US" dirty="0"/>
              <a:t>    int </a:t>
            </a:r>
            <a:r>
              <a:rPr lang="en-US" dirty="0" err="1"/>
              <a:t>univ_ID</a:t>
            </a:r>
            <a:r>
              <a:rPr lang="en-US" dirty="0"/>
              <a:t>;</a:t>
            </a:r>
          </a:p>
          <a:p>
            <a:pPr marL="114300" indent="0">
              <a:buNone/>
            </a:pPr>
            <a:r>
              <a:rPr lang="en-US" dirty="0"/>
              <a:t>    int found = 0;</a:t>
            </a:r>
          </a:p>
          <a:p>
            <a:pPr marL="114300" indent="0">
              <a:buNone/>
            </a:pPr>
            <a:r>
              <a:rPr lang="en-US" dirty="0"/>
              <a:t>    if (count == 0) {</a:t>
            </a:r>
          </a:p>
          <a:p>
            <a:pPr marL="114300" indent="0">
              <a:buNone/>
            </a:pPr>
            <a:r>
              <a:rPr lang="en-US" dirty="0"/>
              <a:t>        printf("There are no universities available to update.\n");</a:t>
            </a:r>
          </a:p>
          <a:p>
            <a:pPr marL="114300" indent="0">
              <a:buNone/>
            </a:pPr>
            <a:r>
              <a:rPr lang="en-US" dirty="0"/>
              <a:t>        return;</a:t>
            </a:r>
          </a:p>
          <a:p>
            <a:pPr marL="114300" indent="0">
              <a:buNone/>
            </a:pPr>
            <a:r>
              <a:rPr lang="en-US" dirty="0"/>
              <a:t>    }</a:t>
            </a:r>
          </a:p>
          <a:p>
            <a:pPr marL="114300" indent="0">
              <a:buNone/>
            </a:pPr>
            <a:r>
              <a:rPr lang="en-US" dirty="0"/>
              <a:t>printf("Enter the University ID to update: ");</a:t>
            </a:r>
          </a:p>
          <a:p>
            <a:pPr marL="114300" indent="0">
              <a:buNone/>
            </a:pPr>
            <a:r>
              <a:rPr lang="en-US" dirty="0"/>
              <a:t>    scanf("%d", &amp;</a:t>
            </a:r>
            <a:r>
              <a:rPr lang="en-US" dirty="0" err="1"/>
              <a:t>univ_ID</a:t>
            </a:r>
            <a:r>
              <a:rPr lang="en-US" dirty="0"/>
              <a:t>);</a:t>
            </a:r>
          </a:p>
          <a:p>
            <a:pPr marL="114300" indent="0">
              <a:buNone/>
            </a:pPr>
            <a:r>
              <a:rPr lang="en-US" dirty="0"/>
              <a:t>    for (int </a:t>
            </a:r>
            <a:r>
              <a:rPr lang="en-US" dirty="0" err="1"/>
              <a:t>i</a:t>
            </a:r>
            <a:r>
              <a:rPr lang="en-US" dirty="0"/>
              <a:t> = 0; </a:t>
            </a:r>
            <a:r>
              <a:rPr lang="en-US" dirty="0" err="1"/>
              <a:t>i</a:t>
            </a:r>
            <a:r>
              <a:rPr lang="en-US" dirty="0"/>
              <a:t> &lt; count; </a:t>
            </a:r>
            <a:r>
              <a:rPr lang="en-US" dirty="0" err="1"/>
              <a:t>i</a:t>
            </a:r>
            <a:r>
              <a:rPr lang="en-US" dirty="0"/>
              <a:t>++) {</a:t>
            </a:r>
          </a:p>
          <a:p>
            <a:pPr marL="114300" indent="0">
              <a:buNone/>
            </a:pPr>
            <a:r>
              <a:rPr lang="en-US" dirty="0"/>
              <a:t>        if (u[</a:t>
            </a:r>
            <a:r>
              <a:rPr lang="en-US" dirty="0" err="1"/>
              <a:t>i</a:t>
            </a:r>
            <a:r>
              <a:rPr lang="en-US" dirty="0"/>
              <a:t>].ID== ID) {</a:t>
            </a:r>
          </a:p>
          <a:p>
            <a:pPr marL="114300" indent="0">
              <a:buNone/>
            </a:pPr>
            <a:r>
              <a:rPr lang="en-US" dirty="0"/>
              <a:t>            found = 1;</a:t>
            </a:r>
          </a:p>
          <a:p>
            <a:pPr marL="114300" indent="0">
              <a:buNone/>
            </a:pPr>
            <a:r>
              <a:rPr lang="en-US" dirty="0"/>
              <a:t>            printf("Updating the University Details\n");</a:t>
            </a:r>
          </a:p>
          <a:p>
            <a:pPr marL="114300" indent="0">
              <a:buNone/>
            </a:pPr>
            <a:r>
              <a:rPr lang="en-US" dirty="0"/>
              <a:t>              printf("Enter the New University Code : ");</a:t>
            </a:r>
          </a:p>
          <a:p>
            <a:pPr marL="114300" indent="0">
              <a:buNone/>
            </a:pPr>
            <a:r>
              <a:rPr lang="en-US" dirty="0"/>
              <a:t>            scanf(" %[^\n]", u[</a:t>
            </a:r>
            <a:r>
              <a:rPr lang="en-US" dirty="0" err="1"/>
              <a:t>i</a:t>
            </a:r>
            <a:r>
              <a:rPr lang="en-US" dirty="0"/>
              <a:t>].</a:t>
            </a:r>
            <a:r>
              <a:rPr lang="en-US" dirty="0" err="1"/>
              <a:t>univ_code</a:t>
            </a:r>
            <a:r>
              <a:rPr lang="en-US" dirty="0"/>
              <a:t>);</a:t>
            </a:r>
          </a:p>
          <a:p>
            <a:pPr marL="114300" indent="0">
              <a:buNone/>
            </a:pPr>
            <a:r>
              <a:rPr lang="en-US" dirty="0"/>
              <a:t>            printf("Enter the New University Name (3-5 characters): ");</a:t>
            </a:r>
          </a:p>
          <a:p>
            <a:pPr marL="114300" indent="0">
              <a:buNone/>
            </a:pPr>
            <a:r>
              <a:rPr lang="en-US" dirty="0"/>
              <a:t>            while (1) {</a:t>
            </a:r>
          </a:p>
          <a:p>
            <a:pPr marL="114300" indent="0">
              <a:buNone/>
            </a:pPr>
            <a:r>
              <a:rPr lang="en-US" dirty="0"/>
              <a:t>                scanf(" %[^\n]", u[</a:t>
            </a:r>
            <a:r>
              <a:rPr lang="en-US" dirty="0" err="1"/>
              <a:t>i</a:t>
            </a:r>
            <a:r>
              <a:rPr lang="en-US" dirty="0"/>
              <a:t>].</a:t>
            </a:r>
            <a:r>
              <a:rPr lang="en-US" dirty="0" err="1"/>
              <a:t>univ_name</a:t>
            </a:r>
            <a:r>
              <a:rPr lang="en-US" dirty="0"/>
              <a:t>);</a:t>
            </a:r>
          </a:p>
          <a:p>
            <a:pPr marL="114300" indent="0">
              <a:buNone/>
            </a:pPr>
            <a:r>
              <a:rPr lang="en-US" dirty="0"/>
              <a:t>                int </a:t>
            </a:r>
            <a:r>
              <a:rPr lang="en-US" dirty="0" err="1"/>
              <a:t>len</a:t>
            </a:r>
            <a:r>
              <a:rPr lang="en-US" dirty="0"/>
              <a:t> = strlen(u[</a:t>
            </a:r>
            <a:r>
              <a:rPr lang="en-US" dirty="0" err="1"/>
              <a:t>i</a:t>
            </a:r>
            <a:r>
              <a:rPr lang="en-US" dirty="0"/>
              <a:t>].</a:t>
            </a:r>
            <a:r>
              <a:rPr lang="en-US" dirty="0" err="1"/>
              <a:t>univ_name</a:t>
            </a:r>
            <a:r>
              <a:rPr lang="en-US" dirty="0"/>
              <a:t>);</a:t>
            </a:r>
          </a:p>
          <a:p>
            <a:pPr marL="114300" indent="0">
              <a:buNone/>
            </a:pPr>
            <a:r>
              <a:rPr lang="en-US" dirty="0"/>
              <a:t>                if (</a:t>
            </a:r>
            <a:r>
              <a:rPr lang="en-US" dirty="0" err="1"/>
              <a:t>len</a:t>
            </a:r>
            <a:r>
              <a:rPr lang="en-US" dirty="0"/>
              <a:t> &gt;= 3 &amp;&amp; </a:t>
            </a:r>
            <a:r>
              <a:rPr lang="en-US" dirty="0" err="1"/>
              <a:t>len</a:t>
            </a:r>
            <a:r>
              <a:rPr lang="en-US" dirty="0"/>
              <a:t> &lt;= 6) break;</a:t>
            </a:r>
          </a:p>
          <a:p>
            <a:pPr marL="114300" indent="0">
              <a:buNone/>
            </a:pPr>
            <a:r>
              <a:rPr lang="en-US" dirty="0"/>
              <a:t>                else printf("Error: The name of the university must consist of 3 to 6 characters. Please enter again: ");</a:t>
            </a:r>
          </a:p>
          <a:p>
            <a:pPr marL="114300" indent="0">
              <a:buNone/>
            </a:pPr>
            <a:r>
              <a:rPr lang="en-US" dirty="0"/>
              <a:t>            }</a:t>
            </a:r>
          </a:p>
          <a:p>
            <a:pPr marL="114300" indent="0">
              <a:buNone/>
            </a:pPr>
            <a:r>
              <a:rPr lang="en-US" dirty="0"/>
              <a:t>printf("Enter the New University Address (3-6 characters): ");</a:t>
            </a:r>
          </a:p>
          <a:p>
            <a:pPr marL="114300" indent="0">
              <a:buNone/>
            </a:pPr>
            <a:r>
              <a:rPr lang="en-US" dirty="0"/>
              <a:t>            while (1) {</a:t>
            </a:r>
          </a:p>
          <a:p>
            <a:pPr marL="114300" indent="0">
              <a:buNone/>
            </a:pPr>
            <a:r>
              <a:rPr lang="en-US" dirty="0"/>
              <a:t>                scanf(" %[^\n]", u[</a:t>
            </a:r>
            <a:r>
              <a:rPr lang="en-US" dirty="0" err="1"/>
              <a:t>i</a:t>
            </a:r>
            <a:r>
              <a:rPr lang="en-US" dirty="0"/>
              <a:t>].</a:t>
            </a:r>
            <a:r>
              <a:rPr lang="en-US" dirty="0" err="1"/>
              <a:t>univ_address</a:t>
            </a:r>
            <a:r>
              <a:rPr lang="en-US" dirty="0"/>
              <a:t>);</a:t>
            </a:r>
          </a:p>
          <a:p>
            <a:pPr marL="114300" indent="0">
              <a:buNone/>
            </a:pPr>
            <a:r>
              <a:rPr lang="en-US" dirty="0"/>
              <a:t>                int </a:t>
            </a:r>
            <a:r>
              <a:rPr lang="en-US" dirty="0" err="1"/>
              <a:t>len</a:t>
            </a:r>
            <a:r>
              <a:rPr lang="en-US" dirty="0"/>
              <a:t> = strlen(u[</a:t>
            </a:r>
            <a:r>
              <a:rPr lang="en-US" dirty="0" err="1"/>
              <a:t>i</a:t>
            </a:r>
            <a:r>
              <a:rPr lang="en-US" dirty="0"/>
              <a:t>].</a:t>
            </a:r>
            <a:r>
              <a:rPr lang="en-US" dirty="0" err="1"/>
              <a:t>univ_address</a:t>
            </a:r>
            <a:r>
              <a:rPr lang="en-US" dirty="0"/>
              <a:t>);</a:t>
            </a:r>
          </a:p>
          <a:p>
            <a:pPr marL="114300" indent="0">
              <a:buNone/>
            </a:pPr>
            <a:r>
              <a:rPr lang="en-US" dirty="0"/>
              <a:t>                if (</a:t>
            </a:r>
            <a:r>
              <a:rPr lang="en-US" dirty="0" err="1"/>
              <a:t>len</a:t>
            </a:r>
            <a:r>
              <a:rPr lang="en-US" dirty="0"/>
              <a:t> &gt;= 3 &amp;&amp; </a:t>
            </a:r>
            <a:r>
              <a:rPr lang="en-US" dirty="0" err="1"/>
              <a:t>len</a:t>
            </a:r>
            <a:r>
              <a:rPr lang="en-US" dirty="0"/>
              <a:t> &lt;= 6) break;</a:t>
            </a:r>
          </a:p>
          <a:p>
            <a:pPr marL="114300" indent="0">
              <a:buNone/>
            </a:pPr>
            <a:r>
              <a:rPr lang="en-US" dirty="0"/>
              <a:t>                else printf("Error: The address of the university must consist of 3 to 6 characters. Please enter again: ");</a:t>
            </a:r>
          </a:p>
          <a:p>
            <a:pPr marL="114300" indent="0">
              <a:buNone/>
            </a:pPr>
            <a:r>
              <a:rPr lang="en-US" dirty="0"/>
              <a:t>            }</a:t>
            </a:r>
          </a:p>
          <a:p>
            <a:pPr marL="114300" indent="0">
              <a:buNone/>
            </a:pPr>
            <a:r>
              <a:rPr lang="en-US" dirty="0"/>
              <a:t>printf("Enter the New University Email (12-13 characters):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0366" y="0"/>
            <a:ext cx="8520430" cy="5008880"/>
          </a:xfrm>
        </p:spPr>
        <p:txBody>
          <a:bodyPr>
            <a:noAutofit/>
          </a:bodyPr>
          <a:lstStyle/>
          <a:p>
            <a:pPr marL="114300" indent="0">
              <a:buNone/>
            </a:pPr>
            <a:r>
              <a:rPr lang="en-US" sz="1000" dirty="0"/>
              <a:t>while (1) {</a:t>
            </a:r>
          </a:p>
          <a:p>
            <a:pPr marL="114300" indent="0">
              <a:buNone/>
            </a:pPr>
            <a:r>
              <a:rPr lang="en-US" sz="1000" dirty="0"/>
              <a:t>                scanf(" %[^\n]", u[</a:t>
            </a:r>
            <a:r>
              <a:rPr lang="en-US" sz="1000" dirty="0" err="1"/>
              <a:t>i</a:t>
            </a:r>
            <a:r>
              <a:rPr lang="en-US" sz="1000" dirty="0"/>
              <a:t>].</a:t>
            </a:r>
            <a:r>
              <a:rPr lang="en-US" sz="1000" dirty="0" err="1"/>
              <a:t>univ_email</a:t>
            </a:r>
            <a:r>
              <a:rPr lang="en-US" sz="1000" dirty="0"/>
              <a:t>);</a:t>
            </a:r>
          </a:p>
          <a:p>
            <a:pPr marL="114300" indent="0">
              <a:buNone/>
            </a:pPr>
            <a:r>
              <a:rPr lang="en-US" sz="1000" dirty="0"/>
              <a:t>                int </a:t>
            </a:r>
            <a:r>
              <a:rPr lang="en-US" sz="1000" dirty="0" err="1"/>
              <a:t>len</a:t>
            </a:r>
            <a:r>
              <a:rPr lang="en-US" sz="1000" dirty="0"/>
              <a:t> = strlen(u[</a:t>
            </a:r>
            <a:r>
              <a:rPr lang="en-US" sz="1000" dirty="0" err="1"/>
              <a:t>i</a:t>
            </a:r>
            <a:r>
              <a:rPr lang="en-US" sz="1000" dirty="0"/>
              <a:t>].</a:t>
            </a:r>
            <a:r>
              <a:rPr lang="en-US" sz="1000" dirty="0" err="1"/>
              <a:t>univ_email</a:t>
            </a:r>
            <a:r>
              <a:rPr lang="en-US" sz="1000" dirty="0"/>
              <a:t>);</a:t>
            </a:r>
          </a:p>
          <a:p>
            <a:pPr marL="114300" indent="0">
              <a:buNone/>
            </a:pPr>
            <a:r>
              <a:rPr lang="en-US" sz="1000" dirty="0"/>
              <a:t>                if (</a:t>
            </a:r>
            <a:r>
              <a:rPr lang="en-US" sz="1000" dirty="0" err="1"/>
              <a:t>len</a:t>
            </a:r>
            <a:r>
              <a:rPr lang="en-US" sz="1000" dirty="0"/>
              <a:t> &gt;= 12 &amp;&amp; </a:t>
            </a:r>
            <a:r>
              <a:rPr lang="en-US" sz="1000" dirty="0" err="1"/>
              <a:t>len</a:t>
            </a:r>
            <a:r>
              <a:rPr lang="en-US" sz="1000" dirty="0"/>
              <a:t> &lt;= 13) break;</a:t>
            </a:r>
          </a:p>
          <a:p>
            <a:pPr marL="114300" indent="0">
              <a:buNone/>
            </a:pPr>
            <a:r>
              <a:rPr lang="en-US" sz="1000" dirty="0"/>
              <a:t>                else printf("Error: The email of the university must consist of 12 to 13 characters. Please enter again: ");</a:t>
            </a:r>
          </a:p>
          <a:p>
            <a:pPr marL="114300" indent="0">
              <a:buNone/>
            </a:pPr>
            <a:r>
              <a:rPr lang="en-US" sz="1000" dirty="0"/>
              <a:t>            }</a:t>
            </a:r>
          </a:p>
          <a:p>
            <a:pPr marL="114300" indent="0">
              <a:buNone/>
            </a:pPr>
            <a:r>
              <a:rPr lang="en-US" sz="1000" dirty="0"/>
              <a:t>            printf("Enter the New University Website: ");</a:t>
            </a:r>
          </a:p>
          <a:p>
            <a:pPr marL="114300" indent="0">
              <a:buNone/>
            </a:pPr>
            <a:r>
              <a:rPr lang="en-US" sz="1000" dirty="0"/>
              <a:t>            scanf(" %[^\n]", u[</a:t>
            </a:r>
            <a:r>
              <a:rPr lang="en-US" sz="1000" dirty="0" err="1"/>
              <a:t>i</a:t>
            </a:r>
            <a:r>
              <a:rPr lang="en-US" sz="1000" dirty="0"/>
              <a:t>].</a:t>
            </a:r>
            <a:r>
              <a:rPr lang="en-US" sz="1000" dirty="0" err="1"/>
              <a:t>univ_website</a:t>
            </a:r>
            <a:r>
              <a:rPr lang="en-US" sz="1000" dirty="0"/>
              <a:t>);</a:t>
            </a:r>
          </a:p>
          <a:p>
            <a:pPr marL="114300" indent="0">
              <a:buNone/>
            </a:pPr>
            <a:endParaRPr lang="en-US" sz="1000" dirty="0"/>
          </a:p>
          <a:p>
            <a:pPr marL="114300" indent="0">
              <a:buNone/>
            </a:pPr>
            <a:r>
              <a:rPr lang="en-US" sz="1000" dirty="0"/>
              <a:t>            // Storing the updated university details into the file</a:t>
            </a:r>
          </a:p>
          <a:p>
            <a:pPr marL="114300" indent="0">
              <a:buNone/>
            </a:pPr>
            <a:r>
              <a:rPr lang="en-US" sz="1000" dirty="0"/>
              <a:t>            </a:t>
            </a:r>
            <a:r>
              <a:rPr lang="en-US" sz="1000" dirty="0" err="1"/>
              <a:t>VirtualThinkers_university_storing</a:t>
            </a:r>
            <a:r>
              <a:rPr lang="en-US" sz="1000" dirty="0"/>
              <a:t>(u, &amp;count, 1, 0);</a:t>
            </a:r>
          </a:p>
          <a:p>
            <a:pPr marL="114300" indent="0">
              <a:buNone/>
            </a:pPr>
            <a:r>
              <a:rPr lang="en-US" sz="1000" dirty="0"/>
              <a:t>            printf("University details are updated and saved successfully!\n");</a:t>
            </a:r>
          </a:p>
          <a:p>
            <a:pPr marL="114300" indent="0">
              <a:buNone/>
            </a:pPr>
            <a:r>
              <a:rPr lang="en-US" sz="1000" dirty="0"/>
              <a:t>            break;</a:t>
            </a:r>
          </a:p>
          <a:p>
            <a:pPr marL="114300" indent="0">
              <a:buNone/>
            </a:pPr>
            <a:r>
              <a:rPr lang="en-US" sz="1000" dirty="0"/>
              <a:t>        }</a:t>
            </a:r>
          </a:p>
          <a:p>
            <a:pPr marL="114300" indent="0">
              <a:buNone/>
            </a:pPr>
            <a:r>
              <a:rPr lang="en-US" sz="1000" dirty="0"/>
              <a:t>    }</a:t>
            </a:r>
          </a:p>
          <a:p>
            <a:pPr marL="114300" indent="0">
              <a:buNone/>
            </a:pPr>
            <a:r>
              <a:rPr lang="en-US" sz="1000" dirty="0"/>
              <a:t>if (!found) {</a:t>
            </a:r>
          </a:p>
          <a:p>
            <a:pPr marL="114300" indent="0">
              <a:buNone/>
            </a:pPr>
            <a:r>
              <a:rPr lang="en-US" sz="1000" dirty="0"/>
              <a:t>        printf("University with ID %d is not found.\n", </a:t>
            </a:r>
            <a:r>
              <a:rPr lang="en-US" sz="1000" dirty="0" err="1"/>
              <a:t>univ_code</a:t>
            </a:r>
            <a:r>
              <a:rPr lang="en-US" sz="1000" dirty="0"/>
              <a:t>);</a:t>
            </a:r>
          </a:p>
          <a:p>
            <a:pPr marL="114300" indent="0">
              <a:buNone/>
            </a:pPr>
            <a:r>
              <a:rPr lang="en-US" sz="1000" dirty="0"/>
              <a:t>    }</a:t>
            </a:r>
          </a:p>
          <a:p>
            <a:pPr marL="114300" indent="0">
              <a:buNone/>
            </a:pPr>
            <a:r>
              <a:rPr lang="en-US" sz="1000" dirty="0"/>
              <a:t>}</a:t>
            </a:r>
          </a:p>
          <a:p>
            <a:pPr marL="114300" indent="0">
              <a:buNone/>
            </a:pPr>
            <a:r>
              <a:rPr lang="en-US" sz="1000" dirty="0"/>
              <a:t>// Delete university</a:t>
            </a:r>
          </a:p>
          <a:p>
            <a:pPr marL="114300" indent="0">
              <a:buNone/>
            </a:pPr>
            <a:r>
              <a:rPr lang="en-US" sz="1000" dirty="0"/>
              <a:t>void </a:t>
            </a:r>
            <a:r>
              <a:rPr lang="en-US" sz="1000" dirty="0" err="1"/>
              <a:t>VirtualThinkers_university_delete</a:t>
            </a:r>
            <a:r>
              <a:rPr lang="en-US" sz="1000" dirty="0"/>
              <a:t>(struct University u[], int *count) {</a:t>
            </a:r>
          </a:p>
          <a:p>
            <a:pPr marL="114300" indent="0">
              <a:buNone/>
            </a:pPr>
            <a:r>
              <a:rPr lang="en-US" sz="1000" dirty="0"/>
              <a:t>    int ID;</a:t>
            </a:r>
          </a:p>
          <a:p>
            <a:pPr marL="114300" indent="0">
              <a:buNone/>
            </a:pPr>
            <a:r>
              <a:rPr lang="en-US" sz="1000" dirty="0"/>
              <a:t>    if (*count == 0) {</a:t>
            </a:r>
          </a:p>
          <a:p>
            <a:pPr marL="114300" indent="0">
              <a:buNone/>
            </a:pPr>
            <a:r>
              <a:rPr lang="en-US" sz="1000" dirty="0"/>
              <a:t>        printf("There are no universities available to delete.\n");</a:t>
            </a:r>
          </a:p>
          <a:p>
            <a:pPr marL="114300" indent="0">
              <a:buNone/>
            </a:pPr>
            <a:r>
              <a:rPr lang="en-US" sz="1000" dirty="0"/>
              <a:t>        return;</a:t>
            </a:r>
          </a:p>
          <a:p>
            <a:pPr marL="114300" indent="0">
              <a:buNone/>
            </a:pPr>
            <a:r>
              <a:rPr lang="en-US" sz="1000" dirty="0"/>
              <a:t>    }</a:t>
            </a:r>
          </a:p>
          <a:p>
            <a:pPr marL="114300" indent="0">
              <a:buNone/>
            </a:pPr>
            <a:r>
              <a:rPr lang="en-US" sz="1000" dirty="0"/>
              <a:t>printf("Enter the ID of the university you need to delete: ");</a:t>
            </a:r>
          </a:p>
          <a:p>
            <a:pPr marL="114300" indent="0">
              <a:buNone/>
            </a:pPr>
            <a:r>
              <a:rPr lang="en-US" sz="1000" dirty="0"/>
              <a:t>    scanf("%d", &amp;ID);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9780" y="188734"/>
            <a:ext cx="8520430" cy="4894580"/>
          </a:xfrm>
        </p:spPr>
        <p:txBody>
          <a:bodyPr>
            <a:normAutofit fontScale="67500" lnSpcReduction="20000"/>
          </a:bodyPr>
          <a:lstStyle/>
          <a:p>
            <a:pPr marL="114300" indent="0">
              <a:buNone/>
            </a:pPr>
            <a:r>
              <a:rPr lang="en-US" dirty="0"/>
              <a:t>// Loop through to find and delete university</a:t>
            </a:r>
          </a:p>
          <a:p>
            <a:pPr marL="114300" indent="0">
              <a:buNone/>
            </a:pPr>
            <a:r>
              <a:rPr lang="en-US" dirty="0"/>
              <a:t>    int found = 0;</a:t>
            </a:r>
          </a:p>
          <a:p>
            <a:pPr marL="114300" indent="0">
              <a:buNone/>
            </a:pPr>
            <a:r>
              <a:rPr lang="en-US" dirty="0"/>
              <a:t>    for (int </a:t>
            </a:r>
            <a:r>
              <a:rPr lang="en-US" dirty="0" err="1"/>
              <a:t>i</a:t>
            </a:r>
            <a:r>
              <a:rPr lang="en-US" dirty="0"/>
              <a:t> = 0; </a:t>
            </a:r>
            <a:r>
              <a:rPr lang="en-US" dirty="0" err="1"/>
              <a:t>i</a:t>
            </a:r>
            <a:r>
              <a:rPr lang="en-US" dirty="0"/>
              <a:t> &lt; *count; </a:t>
            </a:r>
            <a:r>
              <a:rPr lang="en-US" dirty="0" err="1"/>
              <a:t>i</a:t>
            </a:r>
            <a:r>
              <a:rPr lang="en-US" dirty="0"/>
              <a:t>++) {</a:t>
            </a:r>
          </a:p>
          <a:p>
            <a:pPr marL="114300" indent="0">
              <a:buNone/>
            </a:pPr>
            <a:r>
              <a:rPr lang="en-US" dirty="0"/>
              <a:t>        if (u[</a:t>
            </a:r>
            <a:r>
              <a:rPr lang="en-US" dirty="0" err="1"/>
              <a:t>i</a:t>
            </a:r>
            <a:r>
              <a:rPr lang="en-US" dirty="0"/>
              <a:t>].ID == ID) {</a:t>
            </a:r>
          </a:p>
          <a:p>
            <a:pPr marL="114300" indent="0">
              <a:buNone/>
            </a:pPr>
            <a:r>
              <a:rPr lang="en-US" dirty="0"/>
              <a:t>            found = 1;</a:t>
            </a:r>
          </a:p>
          <a:p>
            <a:pPr marL="114300" indent="0">
              <a:buNone/>
            </a:pPr>
            <a:r>
              <a:rPr lang="en-US" dirty="0"/>
              <a:t>            for (int j = </a:t>
            </a:r>
            <a:r>
              <a:rPr lang="en-US" dirty="0" err="1"/>
              <a:t>i</a:t>
            </a:r>
            <a:r>
              <a:rPr lang="en-US" dirty="0"/>
              <a:t>; j &lt; *count - 1; </a:t>
            </a:r>
            <a:r>
              <a:rPr lang="en-US" dirty="0" err="1"/>
              <a:t>j++</a:t>
            </a:r>
            <a:r>
              <a:rPr lang="en-US" dirty="0"/>
              <a:t>) {</a:t>
            </a:r>
          </a:p>
          <a:p>
            <a:pPr marL="114300" indent="0">
              <a:buNone/>
            </a:pPr>
            <a:r>
              <a:rPr lang="en-US" dirty="0"/>
              <a:t>                u[j] = u[j + 1];</a:t>
            </a:r>
          </a:p>
          <a:p>
            <a:pPr marL="114300" indent="0">
              <a:buNone/>
            </a:pPr>
            <a:r>
              <a:rPr lang="en-US" dirty="0"/>
              <a:t>            }</a:t>
            </a:r>
          </a:p>
          <a:p>
            <a:pPr marL="114300" indent="0">
              <a:buNone/>
            </a:pPr>
            <a:r>
              <a:rPr lang="en-US" dirty="0"/>
              <a:t>            (*count)--;  // Decrease the count after deletion</a:t>
            </a:r>
          </a:p>
          <a:p>
            <a:pPr marL="114300" indent="0">
              <a:buNone/>
            </a:pPr>
            <a:r>
              <a:rPr lang="en-US" dirty="0"/>
              <a:t>            break;</a:t>
            </a:r>
          </a:p>
          <a:p>
            <a:pPr marL="114300" indent="0">
              <a:buNone/>
            </a:pPr>
            <a:r>
              <a:rPr lang="en-US" dirty="0"/>
              <a:t>        }</a:t>
            </a:r>
          </a:p>
          <a:p>
            <a:pPr marL="114300" indent="0">
              <a:buNone/>
            </a:pPr>
            <a:r>
              <a:rPr lang="en-US" dirty="0"/>
              <a:t>    }</a:t>
            </a:r>
          </a:p>
          <a:p>
            <a:pPr marL="114300" indent="0">
              <a:buNone/>
            </a:pPr>
            <a:endParaRPr lang="en-US" dirty="0"/>
          </a:p>
          <a:p>
            <a:pPr marL="114300" indent="0">
              <a:buNone/>
            </a:pPr>
            <a:r>
              <a:rPr lang="en-US" dirty="0"/>
              <a:t>    if (!found) {</a:t>
            </a:r>
          </a:p>
          <a:p>
            <a:pPr marL="114300" indent="0">
              <a:buNone/>
            </a:pPr>
            <a:r>
              <a:rPr lang="en-US" dirty="0"/>
              <a:t>        printf("University with ID %d is not found.\n", ID);</a:t>
            </a:r>
          </a:p>
          <a:p>
            <a:pPr marL="114300" indent="0">
              <a:buNone/>
            </a:pPr>
            <a:r>
              <a:rPr lang="en-US" dirty="0"/>
              <a:t>        return;</a:t>
            </a:r>
          </a:p>
          <a:p>
            <a:pPr marL="114300" indent="0">
              <a:buNone/>
            </a:pPr>
            <a:r>
              <a:rPr lang="en-US" dirty="0"/>
              <a:t>    }</a:t>
            </a:r>
          </a:p>
          <a:p>
            <a:pPr marL="114300" indent="0">
              <a:buNone/>
            </a:pPr>
            <a:r>
              <a:rPr lang="en-US" dirty="0"/>
              <a:t>// Storing the updated list of universities after deletion</a:t>
            </a:r>
          </a:p>
          <a:p>
            <a:pPr marL="114300" indent="0">
              <a:buNone/>
            </a:pPr>
            <a:r>
              <a:rPr lang="en-US" dirty="0"/>
              <a:t>    </a:t>
            </a:r>
            <a:r>
              <a:rPr lang="en-US" dirty="0" err="1"/>
              <a:t>VirtualThinkers_university_storing</a:t>
            </a:r>
            <a:r>
              <a:rPr lang="en-US" dirty="0"/>
              <a:t>(u, count, 1, 0);</a:t>
            </a:r>
          </a:p>
          <a:p>
            <a:pPr marL="114300" indent="0">
              <a:buNone/>
            </a:pPr>
            <a:r>
              <a:rPr lang="en-US" dirty="0"/>
              <a:t>    printf("University with ID %d has been deleted successfully.\n", ID);</a:t>
            </a:r>
          </a:p>
          <a:p>
            <a:pPr marL="114300" indent="0">
              <a:buNone/>
            </a:pPr>
            <a:r>
              <a:rPr lang="en-US" dirty="0"/>
              <a:t>}</a:t>
            </a:r>
          </a:p>
          <a:p>
            <a:pPr marL="114300" indent="0">
              <a:buNone/>
            </a:pPr>
            <a:r>
              <a:rPr lang="en-US" dirty="0"/>
              <a:t>// Merge Sort function to sort universities based on different criteria</a:t>
            </a:r>
          </a:p>
          <a:p>
            <a:pPr marL="114300" indent="0">
              <a:buNone/>
            </a:pPr>
            <a:r>
              <a:rPr lang="en-US" dirty="0"/>
              <a:t>void merge(struct University </a:t>
            </a:r>
            <a:r>
              <a:rPr lang="en-US" dirty="0" err="1"/>
              <a:t>arr</a:t>
            </a:r>
            <a:r>
              <a:rPr lang="en-US" dirty="0"/>
              <a:t>[], int left, int right, int </a:t>
            </a:r>
            <a:r>
              <a:rPr lang="en-US" dirty="0" err="1"/>
              <a:t>sort_by</a:t>
            </a:r>
            <a:r>
              <a:rPr lang="en-US" dirty="0"/>
              <a:t>) {</a:t>
            </a:r>
          </a:p>
          <a:p>
            <a:pPr marL="114300" indent="0">
              <a:buNone/>
            </a:pPr>
            <a:r>
              <a:rPr lang="en-US" dirty="0"/>
              <a:t>    if (left &gt;= right) return;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36855"/>
            <a:ext cx="8520430" cy="4813935"/>
          </a:xfrm>
        </p:spPr>
        <p:txBody>
          <a:bodyPr>
            <a:normAutofit fontScale="57500" lnSpcReduction="20000"/>
          </a:bodyPr>
          <a:lstStyle/>
          <a:p>
            <a:pPr marL="114300" indent="0">
              <a:buNone/>
            </a:pPr>
            <a:r>
              <a:rPr lang="en-US" sz="2000"/>
              <a:t>int mid = left + (right - left) / 2;</a:t>
            </a:r>
          </a:p>
          <a:p>
            <a:pPr marL="114300" indent="0">
              <a:buNone/>
            </a:pPr>
            <a:r>
              <a:rPr lang="en-US" sz="2000"/>
              <a:t>    merge(arr, left, mid, sort_by);</a:t>
            </a:r>
          </a:p>
          <a:p>
            <a:pPr marL="114300" indent="0">
              <a:buNone/>
            </a:pPr>
            <a:r>
              <a:rPr lang="en-US" sz="2000"/>
              <a:t>    merge(arr, mid + 1, right, sort_by);</a:t>
            </a:r>
          </a:p>
          <a:p>
            <a:pPr marL="114300" indent="0">
              <a:buNone/>
            </a:pPr>
            <a:r>
              <a:rPr lang="en-US" sz="2000"/>
              <a:t>    int n1 = mid - left + 1;</a:t>
            </a:r>
          </a:p>
          <a:p>
            <a:pPr marL="114300" indent="0">
              <a:buNone/>
            </a:pPr>
            <a:r>
              <a:rPr lang="en-US" sz="2000"/>
              <a:t>    int n2 = right - mid;</a:t>
            </a:r>
          </a:p>
          <a:p>
            <a:pPr marL="114300" indent="0">
              <a:buNone/>
            </a:pPr>
            <a:r>
              <a:rPr lang="en-US" sz="2000"/>
              <a:t>    struct University L[n1], R[n2];</a:t>
            </a:r>
          </a:p>
          <a:p>
            <a:pPr marL="114300" indent="0">
              <a:buNone/>
            </a:pPr>
            <a:r>
              <a:rPr lang="en-US" sz="2000"/>
              <a:t>    for (int i = 0; i &lt; n1; i++) L[i] = arr[left + i];</a:t>
            </a:r>
          </a:p>
          <a:p>
            <a:pPr marL="114300" indent="0">
              <a:buNone/>
            </a:pPr>
            <a:r>
              <a:rPr lang="en-US" sz="2000"/>
              <a:t>    for (int j = 0; j &lt; n2; j++) R[j] = arr[mid + 1 + j];</a:t>
            </a:r>
          </a:p>
          <a:p>
            <a:pPr marL="114300" indent="0">
              <a:buNone/>
            </a:pPr>
            <a:r>
              <a:rPr lang="en-US" sz="2000"/>
              <a:t> int i = 0, j = 0, k = left;</a:t>
            </a:r>
          </a:p>
          <a:p>
            <a:pPr marL="114300" indent="0">
              <a:buNone/>
            </a:pPr>
            <a:r>
              <a:rPr lang="en-US" sz="2000"/>
              <a:t>    while (i &lt; n1 &amp;&amp; j &lt; n2) {</a:t>
            </a:r>
          </a:p>
          <a:p>
            <a:pPr marL="114300" indent="0">
              <a:buNone/>
            </a:pPr>
            <a:r>
              <a:rPr lang="en-US" sz="2000"/>
              <a:t>        int compare = 0;</a:t>
            </a:r>
          </a:p>
          <a:p>
            <a:pPr marL="114300" indent="0">
              <a:buNone/>
            </a:pPr>
            <a:r>
              <a:rPr lang="en-US" sz="2000"/>
              <a:t>        if (sort_by == 1) </a:t>
            </a:r>
          </a:p>
          <a:p>
            <a:pPr marL="114300" indent="0">
              <a:buNone/>
            </a:pPr>
            <a:r>
              <a:rPr lang="en-US" sz="2000"/>
              <a:t>            compare = L[i].univ_code - R[j].univ_code;</a:t>
            </a:r>
          </a:p>
          <a:p>
            <a:pPr marL="114300" indent="0">
              <a:buNone/>
            </a:pPr>
            <a:r>
              <a:rPr lang="en-US" sz="2000"/>
              <a:t>        else if (sort_by == 2) </a:t>
            </a:r>
          </a:p>
          <a:p>
            <a:pPr marL="114300" indent="0">
              <a:buNone/>
            </a:pPr>
            <a:r>
              <a:rPr lang="en-US" sz="2000"/>
              <a:t>            compare = strcmp(L[i].univ_name, R[j].univ_name);</a:t>
            </a:r>
          </a:p>
          <a:p>
            <a:pPr marL="114300" indent="0">
              <a:buNone/>
            </a:pPr>
            <a:r>
              <a:rPr lang="en-US" sz="2000"/>
              <a:t>        else if (sort_by == 3)</a:t>
            </a:r>
          </a:p>
          <a:p>
            <a:pPr marL="114300" indent="0">
              <a:buNone/>
            </a:pPr>
            <a:r>
              <a:rPr lang="en-US" sz="2000"/>
              <a:t>            compare = strcmp(L[i].univ_email, R[j].univ_email);</a:t>
            </a:r>
          </a:p>
          <a:p>
            <a:pPr marL="114300" indent="0">
              <a:buNone/>
            </a:pPr>
            <a:r>
              <a:rPr lang="en-US" sz="2000"/>
              <a:t>if (compare &lt;= 0) {</a:t>
            </a:r>
          </a:p>
          <a:p>
            <a:pPr marL="114300" indent="0">
              <a:buNone/>
            </a:pPr>
            <a:r>
              <a:rPr lang="en-US" sz="2000"/>
              <a:t>            arr[k++] = L[i++];</a:t>
            </a:r>
          </a:p>
          <a:p>
            <a:pPr marL="114300" indent="0">
              <a:buNone/>
            </a:pPr>
            <a:r>
              <a:rPr lang="en-US" sz="2000"/>
              <a:t>        } else {</a:t>
            </a:r>
          </a:p>
          <a:p>
            <a:pPr marL="114300" indent="0">
              <a:buNone/>
            </a:pPr>
            <a:r>
              <a:rPr lang="en-US" sz="2000"/>
              <a:t>            arr[k++] = R[j++];</a:t>
            </a:r>
          </a:p>
          <a:p>
            <a:pPr marL="114300" indent="0">
              <a:buNone/>
            </a:pPr>
            <a:r>
              <a:rPr lang="en-US" sz="2000"/>
              <a:t>        }</a:t>
            </a:r>
          </a:p>
          <a:p>
            <a:pPr marL="114300" indent="0">
              <a:buNone/>
            </a:pPr>
            <a:r>
              <a:rPr lang="en-US" sz="2000"/>
              <a:t>    }</a:t>
            </a:r>
          </a:p>
          <a:p>
            <a:pPr marL="114300" indent="0">
              <a:buNone/>
            </a:pPr>
            <a:r>
              <a:rPr lang="en-US" sz="2000"/>
              <a:t>    while (i &lt; n1) arr[k++] = L[i++];</a:t>
            </a:r>
          </a:p>
          <a:p>
            <a:pPr marL="114300" indent="0">
              <a:buNone/>
            </a:pPr>
            <a:r>
              <a:rPr lang="en-US" sz="2000"/>
              <a:t>    while (j &lt; n2) arr[k++] = R[j++];</a:t>
            </a:r>
          </a:p>
          <a:p>
            <a:pPr marL="114300" indent="0">
              <a:buNone/>
            </a:pPr>
            <a:r>
              <a:rPr lang="en-US" sz="20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156210"/>
            <a:ext cx="8520430" cy="4954905"/>
          </a:xfrm>
        </p:spPr>
        <p:txBody>
          <a:bodyPr>
            <a:noAutofit/>
          </a:bodyPr>
          <a:lstStyle/>
          <a:p>
            <a:pPr marL="114300" indent="0">
              <a:buNone/>
            </a:pPr>
            <a:r>
              <a:rPr lang="en-US" sz="1050" dirty="0"/>
              <a:t>void </a:t>
            </a:r>
            <a:r>
              <a:rPr lang="en-US" sz="1050" dirty="0" err="1"/>
              <a:t>VirtualThinkers_university_MergeSort</a:t>
            </a:r>
            <a:r>
              <a:rPr lang="en-US" sz="1050" dirty="0"/>
              <a:t>(struct University u[], int left, int right, int </a:t>
            </a:r>
            <a:r>
              <a:rPr lang="en-US" sz="1050" dirty="0" err="1"/>
              <a:t>sort_by</a:t>
            </a:r>
            <a:r>
              <a:rPr lang="en-US" sz="1050" dirty="0"/>
              <a:t>) {</a:t>
            </a:r>
          </a:p>
          <a:p>
            <a:pPr marL="114300" indent="0">
              <a:buNone/>
            </a:pPr>
            <a:r>
              <a:rPr lang="en-US" sz="1050" dirty="0"/>
              <a:t>    if (left &gt;= right) return;</a:t>
            </a:r>
          </a:p>
          <a:p>
            <a:pPr marL="114300" indent="0">
              <a:buNone/>
            </a:pPr>
            <a:r>
              <a:rPr lang="en-US" sz="1050" dirty="0"/>
              <a:t>    int mid = left + (right - left) / 2;</a:t>
            </a:r>
          </a:p>
          <a:p>
            <a:pPr marL="114300" indent="0">
              <a:buNone/>
            </a:pPr>
            <a:r>
              <a:rPr lang="en-US" sz="1050" dirty="0"/>
              <a:t>    </a:t>
            </a:r>
            <a:r>
              <a:rPr lang="en-US" sz="1050" dirty="0" err="1"/>
              <a:t>VirtualThinkers_university_MergeSort</a:t>
            </a:r>
            <a:r>
              <a:rPr lang="en-US" sz="1050" dirty="0"/>
              <a:t>(u, left, mid, </a:t>
            </a:r>
            <a:r>
              <a:rPr lang="en-US" sz="1050" dirty="0" err="1"/>
              <a:t>sort_by</a:t>
            </a:r>
            <a:r>
              <a:rPr lang="en-US" sz="1050" dirty="0"/>
              <a:t>);</a:t>
            </a:r>
          </a:p>
          <a:p>
            <a:pPr marL="114300" indent="0">
              <a:buNone/>
            </a:pPr>
            <a:r>
              <a:rPr lang="en-US" sz="1050" dirty="0"/>
              <a:t>    </a:t>
            </a:r>
            <a:r>
              <a:rPr lang="en-US" sz="1050" dirty="0" err="1"/>
              <a:t>VirtualThinkers_university_MergeSort</a:t>
            </a:r>
            <a:r>
              <a:rPr lang="en-US" sz="1050" dirty="0"/>
              <a:t>(u, mid + 1, right, </a:t>
            </a:r>
            <a:r>
              <a:rPr lang="en-US" sz="1050" dirty="0" err="1"/>
              <a:t>sort_by</a:t>
            </a:r>
            <a:r>
              <a:rPr lang="en-US" sz="1050" dirty="0"/>
              <a:t>);</a:t>
            </a:r>
          </a:p>
          <a:p>
            <a:pPr marL="114300" indent="0">
              <a:buNone/>
            </a:pPr>
            <a:r>
              <a:rPr lang="en-US" sz="1050" dirty="0"/>
              <a:t>    merge(u, left, right, </a:t>
            </a:r>
            <a:r>
              <a:rPr lang="en-US" sz="1050" dirty="0" err="1"/>
              <a:t>sort_by</a:t>
            </a:r>
            <a:r>
              <a:rPr lang="en-US" sz="1050" dirty="0"/>
              <a:t>);</a:t>
            </a:r>
          </a:p>
          <a:p>
            <a:pPr marL="114300" indent="0">
              <a:buNone/>
            </a:pPr>
            <a:r>
              <a:rPr lang="en-US" sz="1050" dirty="0"/>
              <a:t>}</a:t>
            </a:r>
          </a:p>
          <a:p>
            <a:pPr marL="114300" indent="0">
              <a:buNone/>
            </a:pPr>
            <a:r>
              <a:rPr lang="en-US" sz="1050" dirty="0"/>
              <a:t>void </a:t>
            </a:r>
            <a:r>
              <a:rPr lang="en-US" sz="1050" dirty="0" err="1"/>
              <a:t>VirtualThinkers_university_display</a:t>
            </a:r>
            <a:r>
              <a:rPr lang="en-US" sz="1050" dirty="0"/>
              <a:t>(struct University u[], int count) {</a:t>
            </a:r>
          </a:p>
          <a:p>
            <a:pPr marL="114300" indent="0">
              <a:buNone/>
            </a:pPr>
            <a:r>
              <a:rPr lang="en-US" sz="1050" dirty="0"/>
              <a:t>    if (count == 0) {</a:t>
            </a:r>
          </a:p>
          <a:p>
            <a:pPr marL="114300" indent="0">
              <a:buNone/>
            </a:pPr>
            <a:r>
              <a:rPr lang="en-US" sz="1050" dirty="0"/>
              <a:t>        printf("No universities available to display.\n");</a:t>
            </a:r>
          </a:p>
          <a:p>
            <a:pPr marL="114300" indent="0">
              <a:buNone/>
            </a:pPr>
            <a:r>
              <a:rPr lang="en-US" sz="1050" dirty="0"/>
              <a:t>        return;</a:t>
            </a:r>
          </a:p>
          <a:p>
            <a:pPr marL="114300" indent="0">
              <a:buNone/>
            </a:pPr>
            <a:r>
              <a:rPr lang="en-US" sz="1050" dirty="0"/>
              <a:t>    }</a:t>
            </a:r>
          </a:p>
          <a:p>
            <a:pPr marL="114300" indent="0">
              <a:buNone/>
            </a:pPr>
            <a:r>
              <a:rPr lang="en-US" sz="1050" dirty="0"/>
              <a:t>    printf("\n\t\t\t\</a:t>
            </a:r>
            <a:r>
              <a:rPr lang="en-US" sz="1050" dirty="0" err="1"/>
              <a:t>tList</a:t>
            </a:r>
            <a:r>
              <a:rPr lang="en-US" sz="1050" dirty="0"/>
              <a:t> of Universities (Sorted)\n\n");</a:t>
            </a:r>
          </a:p>
          <a:p>
            <a:pPr marL="114300" indent="0">
              <a:buNone/>
            </a:pPr>
            <a:r>
              <a:rPr lang="en-US" sz="1050" dirty="0"/>
              <a:t>    printf("--------------------------------------------------------------------------------------------------\n");</a:t>
            </a:r>
          </a:p>
          <a:p>
            <a:pPr marL="114300" indent="0">
              <a:buNone/>
            </a:pPr>
            <a:r>
              <a:rPr lang="en-US" sz="1050" dirty="0"/>
              <a:t>    printf("\</a:t>
            </a:r>
            <a:r>
              <a:rPr lang="en-US" sz="1050" dirty="0" err="1"/>
              <a:t>tCode</a:t>
            </a:r>
            <a:r>
              <a:rPr lang="en-US" sz="1050" dirty="0"/>
              <a:t>\t\</a:t>
            </a:r>
            <a:r>
              <a:rPr lang="en-US" sz="1050" dirty="0" err="1"/>
              <a:t>tName</a:t>
            </a:r>
            <a:r>
              <a:rPr lang="en-US" sz="1050" dirty="0"/>
              <a:t>\t\</a:t>
            </a:r>
            <a:r>
              <a:rPr lang="en-US" sz="1050" dirty="0" err="1"/>
              <a:t>tAddress</a:t>
            </a:r>
            <a:r>
              <a:rPr lang="en-US" sz="1050" dirty="0"/>
              <a:t>\t\</a:t>
            </a:r>
            <a:r>
              <a:rPr lang="en-US" sz="1050" dirty="0" err="1"/>
              <a:t>tEmail</a:t>
            </a:r>
            <a:r>
              <a:rPr lang="en-US" sz="1050" dirty="0"/>
              <a:t>\t\</a:t>
            </a:r>
            <a:r>
              <a:rPr lang="en-US" sz="1050" dirty="0" err="1"/>
              <a:t>tWebsite</a:t>
            </a:r>
            <a:r>
              <a:rPr lang="en-US" sz="1050" dirty="0"/>
              <a:t>\n");</a:t>
            </a:r>
          </a:p>
          <a:p>
            <a:pPr marL="114300" indent="0">
              <a:buNone/>
            </a:pPr>
            <a:r>
              <a:rPr lang="en-US" sz="1050" dirty="0"/>
              <a:t>    printf("--------------------------------------------------------------------------------------------------\n");</a:t>
            </a:r>
          </a:p>
          <a:p>
            <a:pPr marL="114300" indent="0">
              <a:buNone/>
            </a:pPr>
            <a:r>
              <a:rPr lang="en-US" sz="1050" dirty="0"/>
              <a:t>    for (int </a:t>
            </a:r>
            <a:r>
              <a:rPr lang="en-US" sz="1050" dirty="0" err="1"/>
              <a:t>i</a:t>
            </a:r>
            <a:r>
              <a:rPr lang="en-US" sz="1050" dirty="0"/>
              <a:t> = 0; </a:t>
            </a:r>
            <a:r>
              <a:rPr lang="en-US" sz="1050" dirty="0" err="1"/>
              <a:t>i</a:t>
            </a:r>
            <a:r>
              <a:rPr lang="en-US" sz="1050" dirty="0"/>
              <a:t> &lt; count; </a:t>
            </a:r>
            <a:r>
              <a:rPr lang="en-US" sz="1050" dirty="0" err="1"/>
              <a:t>i</a:t>
            </a:r>
            <a:r>
              <a:rPr lang="en-US" sz="1050" dirty="0"/>
              <a:t>++) {</a:t>
            </a:r>
          </a:p>
          <a:p>
            <a:pPr marL="114300" indent="0">
              <a:buNone/>
            </a:pPr>
            <a:r>
              <a:rPr lang="en-US" sz="1050" dirty="0"/>
              <a:t>        printf("\</a:t>
            </a:r>
            <a:r>
              <a:rPr lang="en-US" sz="1050" dirty="0" err="1"/>
              <a:t>t%s</a:t>
            </a:r>
            <a:r>
              <a:rPr lang="en-US" sz="1050" dirty="0"/>
              <a:t>\t\</a:t>
            </a:r>
            <a:r>
              <a:rPr lang="en-US" sz="1050" dirty="0" err="1"/>
              <a:t>t%s</a:t>
            </a:r>
            <a:r>
              <a:rPr lang="en-US" sz="1050" dirty="0"/>
              <a:t>\t\</a:t>
            </a:r>
            <a:r>
              <a:rPr lang="en-US" sz="1050" dirty="0" err="1"/>
              <a:t>t%s</a:t>
            </a:r>
            <a:r>
              <a:rPr lang="en-US" sz="1050" dirty="0"/>
              <a:t>\t\</a:t>
            </a:r>
            <a:r>
              <a:rPr lang="en-US" sz="1050" dirty="0" err="1"/>
              <a:t>t%s</a:t>
            </a:r>
            <a:r>
              <a:rPr lang="en-US" sz="1050" dirty="0"/>
              <a:t>\</a:t>
            </a:r>
            <a:r>
              <a:rPr lang="en-US" sz="1050" dirty="0" err="1"/>
              <a:t>t%s</a:t>
            </a:r>
            <a:r>
              <a:rPr lang="en-US" sz="1050" dirty="0"/>
              <a:t>\n", u[</a:t>
            </a:r>
            <a:r>
              <a:rPr lang="en-US" sz="1050" dirty="0" err="1"/>
              <a:t>i</a:t>
            </a:r>
            <a:r>
              <a:rPr lang="en-US" sz="1050" dirty="0"/>
              <a:t>].</a:t>
            </a:r>
            <a:r>
              <a:rPr lang="en-US" sz="1050" dirty="0" err="1"/>
              <a:t>univ_code</a:t>
            </a:r>
            <a:r>
              <a:rPr lang="en-US" sz="1050" dirty="0"/>
              <a:t>, u[</a:t>
            </a:r>
            <a:r>
              <a:rPr lang="en-US" sz="1050" dirty="0" err="1"/>
              <a:t>i</a:t>
            </a:r>
            <a:r>
              <a:rPr lang="en-US" sz="1050" dirty="0"/>
              <a:t>].</a:t>
            </a:r>
            <a:r>
              <a:rPr lang="en-US" sz="1050" dirty="0" err="1"/>
              <a:t>univ_name</a:t>
            </a:r>
            <a:r>
              <a:rPr lang="en-US" sz="1050" dirty="0"/>
              <a:t>, u[</a:t>
            </a:r>
            <a:r>
              <a:rPr lang="en-US" sz="1050" dirty="0" err="1"/>
              <a:t>i</a:t>
            </a:r>
            <a:r>
              <a:rPr lang="en-US" sz="1050" dirty="0"/>
              <a:t>].</a:t>
            </a:r>
            <a:r>
              <a:rPr lang="en-US" sz="1050" dirty="0" err="1"/>
              <a:t>univ_address</a:t>
            </a:r>
            <a:r>
              <a:rPr lang="en-US" sz="1050" dirty="0"/>
              <a:t>, u[</a:t>
            </a:r>
            <a:r>
              <a:rPr lang="en-US" sz="1050" dirty="0" err="1"/>
              <a:t>i</a:t>
            </a:r>
            <a:r>
              <a:rPr lang="en-US" sz="1050" dirty="0"/>
              <a:t>].</a:t>
            </a:r>
            <a:r>
              <a:rPr lang="en-US" sz="1050" dirty="0" err="1"/>
              <a:t>univ_email</a:t>
            </a:r>
            <a:r>
              <a:rPr lang="en-US" sz="1050" dirty="0"/>
              <a:t>, u[</a:t>
            </a:r>
            <a:r>
              <a:rPr lang="en-US" sz="1050" dirty="0" err="1"/>
              <a:t>i</a:t>
            </a:r>
            <a:r>
              <a:rPr lang="en-US" sz="1050" dirty="0"/>
              <a:t>].</a:t>
            </a:r>
            <a:r>
              <a:rPr lang="en-US" sz="1050" dirty="0" err="1"/>
              <a:t>univ_website</a:t>
            </a:r>
            <a:r>
              <a:rPr lang="en-US" sz="1050" dirty="0"/>
              <a:t>);</a:t>
            </a:r>
          </a:p>
          <a:p>
            <a:pPr marL="114300" indent="0">
              <a:buNone/>
            </a:pPr>
            <a:r>
              <a:rPr lang="en-US" sz="1050" dirty="0"/>
              <a:t>    }</a:t>
            </a:r>
          </a:p>
          <a:p>
            <a:pPr marL="114300" indent="0">
              <a:buNone/>
            </a:pPr>
            <a:r>
              <a:rPr lang="en-US" sz="1050" dirty="0"/>
              <a:t>    printf("\n");</a:t>
            </a:r>
          </a:p>
          <a:p>
            <a:pPr marL="114300" indent="0">
              <a:buNone/>
            </a:pPr>
            <a:r>
              <a:rPr lang="en-US" sz="1050" dirty="0"/>
              <a:t>}</a:t>
            </a:r>
          </a:p>
          <a:p>
            <a:pPr marL="114300" indent="0">
              <a:buNone/>
            </a:pPr>
            <a:r>
              <a:rPr lang="en-US" sz="1050" dirty="0"/>
              <a:t>void </a:t>
            </a:r>
            <a:r>
              <a:rPr lang="en-US" sz="1050" dirty="0" err="1"/>
              <a:t>VirtualThinkers_university_LinearSearch</a:t>
            </a:r>
            <a:r>
              <a:rPr lang="en-US" sz="1050" dirty="0"/>
              <a:t>(struct University u[], int count) {</a:t>
            </a:r>
          </a:p>
          <a:p>
            <a:pPr marL="114300" indent="0">
              <a:buNone/>
            </a:pPr>
            <a:r>
              <a:rPr lang="en-US" sz="1050" dirty="0"/>
              <a:t>    if (count == 0) {</a:t>
            </a:r>
          </a:p>
          <a:p>
            <a:pPr marL="114300" indent="0">
              <a:buNone/>
            </a:pPr>
            <a:r>
              <a:rPr lang="en-US" sz="1050" dirty="0"/>
              <a:t>        printf("No universities available to search.\n");</a:t>
            </a:r>
          </a:p>
          <a:p>
            <a:pPr marL="114300" indent="0">
              <a:buNone/>
            </a:pPr>
            <a:r>
              <a:rPr lang="en-US" sz="1050" dirty="0"/>
              <a:t>        return;</a:t>
            </a:r>
          </a:p>
          <a:p>
            <a:pPr marL="114300" indent="0">
              <a:buNone/>
            </a:pPr>
            <a:r>
              <a:rPr lang="en-US" sz="105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91440"/>
            <a:ext cx="8520430" cy="4870450"/>
          </a:xfrm>
        </p:spPr>
        <p:txBody>
          <a:bodyPr>
            <a:noAutofit/>
          </a:bodyPr>
          <a:lstStyle/>
          <a:p>
            <a:pPr marL="114300" indent="0">
              <a:buNone/>
            </a:pPr>
            <a:r>
              <a:rPr lang="en-US" sz="1000" dirty="0"/>
              <a:t>int </a:t>
            </a:r>
            <a:r>
              <a:rPr lang="en-US" sz="1000" dirty="0" err="1"/>
              <a:t>search_by</a:t>
            </a:r>
            <a:r>
              <a:rPr lang="en-US" sz="1000" dirty="0"/>
              <a:t>;</a:t>
            </a:r>
          </a:p>
          <a:p>
            <a:pPr marL="114300" indent="0">
              <a:buNone/>
            </a:pPr>
            <a:r>
              <a:rPr lang="en-US" sz="1000" dirty="0"/>
              <a:t>    printf("Select search criteria:\n");</a:t>
            </a:r>
          </a:p>
          <a:p>
            <a:pPr marL="114300" indent="0">
              <a:buNone/>
            </a:pPr>
            <a:r>
              <a:rPr lang="en-US" sz="1000" dirty="0"/>
              <a:t>    printf("1. Search by Code\n");</a:t>
            </a:r>
          </a:p>
          <a:p>
            <a:pPr marL="114300" indent="0">
              <a:buNone/>
            </a:pPr>
            <a:r>
              <a:rPr lang="en-US" sz="1000" dirty="0"/>
              <a:t>    printf("2. Search by Name\n");</a:t>
            </a:r>
          </a:p>
          <a:p>
            <a:pPr marL="114300" indent="0">
              <a:buNone/>
            </a:pPr>
            <a:r>
              <a:rPr lang="en-US" sz="1000" dirty="0"/>
              <a:t>    printf("3. Search by Email\n");</a:t>
            </a:r>
          </a:p>
          <a:p>
            <a:pPr marL="114300" indent="0">
              <a:buNone/>
            </a:pPr>
            <a:r>
              <a:rPr lang="en-US" sz="1000" dirty="0"/>
              <a:t>    printf("Enter your choice: ");</a:t>
            </a:r>
          </a:p>
          <a:p>
            <a:pPr marL="114300" indent="0">
              <a:buNone/>
            </a:pPr>
            <a:r>
              <a:rPr lang="en-US" sz="1000" dirty="0"/>
              <a:t>    scanf("%d", &amp;</a:t>
            </a:r>
            <a:r>
              <a:rPr lang="en-US" sz="1000" dirty="0" err="1"/>
              <a:t>search_by</a:t>
            </a:r>
            <a:r>
              <a:rPr lang="en-US" sz="1000" dirty="0"/>
              <a:t>);</a:t>
            </a:r>
          </a:p>
          <a:p>
            <a:pPr marL="114300" indent="0">
              <a:buNone/>
            </a:pPr>
            <a:r>
              <a:rPr lang="en-US" sz="1000" dirty="0"/>
              <a:t>    int found = 0;</a:t>
            </a:r>
          </a:p>
          <a:p>
            <a:pPr marL="114300" indent="0">
              <a:buNone/>
            </a:pPr>
            <a:r>
              <a:rPr lang="en-US" sz="1000" dirty="0"/>
              <a:t>    if (</a:t>
            </a:r>
            <a:r>
              <a:rPr lang="en-US" sz="1000" dirty="0" err="1"/>
              <a:t>search_by</a:t>
            </a:r>
            <a:r>
              <a:rPr lang="en-US" sz="1000" dirty="0"/>
              <a:t> == 1) {</a:t>
            </a:r>
          </a:p>
          <a:p>
            <a:pPr marL="114300" indent="0">
              <a:buNone/>
            </a:pPr>
            <a:r>
              <a:rPr lang="en-US" sz="1000" dirty="0"/>
              <a:t>        char </a:t>
            </a:r>
            <a:r>
              <a:rPr lang="en-US" sz="1000" dirty="0" err="1"/>
              <a:t>code_to_search</a:t>
            </a:r>
            <a:r>
              <a:rPr lang="en-US" sz="1000" dirty="0"/>
              <a:t>[10];</a:t>
            </a:r>
          </a:p>
          <a:p>
            <a:pPr marL="114300" indent="0">
              <a:buNone/>
            </a:pPr>
            <a:r>
              <a:rPr lang="en-US" sz="1000" dirty="0"/>
              <a:t>printf("Enter the code of the university to search: ");</a:t>
            </a:r>
          </a:p>
          <a:p>
            <a:pPr marL="114300" indent="0">
              <a:buNone/>
            </a:pPr>
            <a:r>
              <a:rPr lang="en-US" sz="1000" dirty="0"/>
              <a:t>        scanf(" %[^\n]", </a:t>
            </a:r>
            <a:r>
              <a:rPr lang="en-US" sz="1000" dirty="0" err="1"/>
              <a:t>code_to_search</a:t>
            </a:r>
            <a:r>
              <a:rPr lang="en-US" sz="1000" dirty="0"/>
              <a:t>);</a:t>
            </a:r>
          </a:p>
          <a:p>
            <a:pPr marL="114300" indent="0">
              <a:buNone/>
            </a:pPr>
            <a:r>
              <a:rPr lang="en-US" sz="1000" dirty="0"/>
              <a:t>        for (int </a:t>
            </a:r>
            <a:r>
              <a:rPr lang="en-US" sz="1000" dirty="0" err="1"/>
              <a:t>i</a:t>
            </a:r>
            <a:r>
              <a:rPr lang="en-US" sz="1000" dirty="0"/>
              <a:t> = 0; </a:t>
            </a:r>
            <a:r>
              <a:rPr lang="en-US" sz="1000" dirty="0" err="1"/>
              <a:t>i</a:t>
            </a:r>
            <a:r>
              <a:rPr lang="en-US" sz="1000" dirty="0"/>
              <a:t> &lt; count; </a:t>
            </a:r>
            <a:r>
              <a:rPr lang="en-US" sz="1000" dirty="0" err="1"/>
              <a:t>i</a:t>
            </a:r>
            <a:r>
              <a:rPr lang="en-US" sz="1000" dirty="0"/>
              <a:t>++) {</a:t>
            </a:r>
          </a:p>
          <a:p>
            <a:pPr marL="114300" indent="0">
              <a:buNone/>
            </a:pPr>
            <a:r>
              <a:rPr lang="en-US" sz="1000" dirty="0"/>
              <a:t>            if (</a:t>
            </a:r>
            <a:r>
              <a:rPr lang="en-US" sz="1000" dirty="0" err="1"/>
              <a:t>strcmp</a:t>
            </a:r>
            <a:r>
              <a:rPr lang="en-US" sz="1000" dirty="0"/>
              <a:t>(u[</a:t>
            </a:r>
            <a:r>
              <a:rPr lang="en-US" sz="1000" dirty="0" err="1"/>
              <a:t>i</a:t>
            </a:r>
            <a:r>
              <a:rPr lang="en-US" sz="1000" dirty="0"/>
              <a:t>].</a:t>
            </a:r>
            <a:r>
              <a:rPr lang="en-US" sz="1000" dirty="0" err="1"/>
              <a:t>univ_code</a:t>
            </a:r>
            <a:r>
              <a:rPr lang="en-US" sz="1000" dirty="0"/>
              <a:t>, </a:t>
            </a:r>
            <a:r>
              <a:rPr lang="en-US" sz="1000" dirty="0" err="1"/>
              <a:t>code_to_search</a:t>
            </a:r>
            <a:r>
              <a:rPr lang="en-US" sz="1000" dirty="0"/>
              <a:t>) == 0)  {</a:t>
            </a:r>
          </a:p>
          <a:p>
            <a:pPr marL="114300" indent="0">
              <a:buNone/>
            </a:pPr>
            <a:r>
              <a:rPr lang="en-US" sz="1000" dirty="0"/>
              <a:t>                printf("\</a:t>
            </a:r>
            <a:r>
              <a:rPr lang="en-US" sz="1000" dirty="0" err="1"/>
              <a:t>nUniversity</a:t>
            </a:r>
            <a:r>
              <a:rPr lang="en-US" sz="1000" dirty="0"/>
              <a:t> found:\n");</a:t>
            </a:r>
          </a:p>
          <a:p>
            <a:pPr marL="114300" indent="0">
              <a:buNone/>
            </a:pPr>
            <a:r>
              <a:rPr lang="en-US" sz="1000" dirty="0"/>
              <a:t>                printf("CODE: %s\n", u[</a:t>
            </a:r>
            <a:r>
              <a:rPr lang="en-US" sz="1000" dirty="0" err="1"/>
              <a:t>i</a:t>
            </a:r>
            <a:r>
              <a:rPr lang="en-US" sz="1000" dirty="0"/>
              <a:t>].</a:t>
            </a:r>
            <a:r>
              <a:rPr lang="en-US" sz="1000" dirty="0" err="1"/>
              <a:t>univ_code</a:t>
            </a:r>
            <a:r>
              <a:rPr lang="en-US" sz="1000" dirty="0"/>
              <a:t>);</a:t>
            </a:r>
          </a:p>
          <a:p>
            <a:pPr marL="114300" indent="0">
              <a:buNone/>
            </a:pPr>
            <a:r>
              <a:rPr lang="en-US" sz="1000" dirty="0"/>
              <a:t>                printf("NAME: %s\n", u[</a:t>
            </a:r>
            <a:r>
              <a:rPr lang="en-US" sz="1000" dirty="0" err="1"/>
              <a:t>i</a:t>
            </a:r>
            <a:r>
              <a:rPr lang="en-US" sz="1000" dirty="0"/>
              <a:t>].</a:t>
            </a:r>
            <a:r>
              <a:rPr lang="en-US" sz="1000" dirty="0" err="1"/>
              <a:t>univ_name</a:t>
            </a:r>
            <a:r>
              <a:rPr lang="en-US" sz="1000" dirty="0"/>
              <a:t>);</a:t>
            </a:r>
          </a:p>
          <a:p>
            <a:pPr marL="114300" indent="0">
              <a:buNone/>
            </a:pPr>
            <a:r>
              <a:rPr lang="en-US" sz="1000" dirty="0"/>
              <a:t>                printf("ADDRESS: %s\n", u[</a:t>
            </a:r>
            <a:r>
              <a:rPr lang="en-US" sz="1000" dirty="0" err="1"/>
              <a:t>i</a:t>
            </a:r>
            <a:r>
              <a:rPr lang="en-US" sz="1000" dirty="0"/>
              <a:t>].</a:t>
            </a:r>
            <a:r>
              <a:rPr lang="en-US" sz="1000" dirty="0" err="1"/>
              <a:t>univ_address</a:t>
            </a:r>
            <a:r>
              <a:rPr lang="en-US" sz="1000" dirty="0"/>
              <a:t>);</a:t>
            </a:r>
          </a:p>
          <a:p>
            <a:pPr marL="114300" indent="0">
              <a:buNone/>
            </a:pPr>
            <a:r>
              <a:rPr lang="en-US" sz="1000" dirty="0"/>
              <a:t>                printf("EMAIL: %s\n", u[</a:t>
            </a:r>
            <a:r>
              <a:rPr lang="en-US" sz="1000" dirty="0" err="1"/>
              <a:t>i</a:t>
            </a:r>
            <a:r>
              <a:rPr lang="en-US" sz="1000" dirty="0"/>
              <a:t>].</a:t>
            </a:r>
            <a:r>
              <a:rPr lang="en-US" sz="1000" dirty="0" err="1"/>
              <a:t>univ_email</a:t>
            </a:r>
            <a:r>
              <a:rPr lang="en-US" sz="1000" dirty="0"/>
              <a:t>);</a:t>
            </a:r>
          </a:p>
          <a:p>
            <a:pPr marL="114300" indent="0">
              <a:buNone/>
            </a:pPr>
            <a:r>
              <a:rPr lang="en-US" sz="1000" dirty="0"/>
              <a:t>                printf("WEBSITE: %s\n", u[</a:t>
            </a:r>
            <a:r>
              <a:rPr lang="en-US" sz="1000" dirty="0" err="1"/>
              <a:t>i</a:t>
            </a:r>
            <a:r>
              <a:rPr lang="en-US" sz="1000" dirty="0"/>
              <a:t>].</a:t>
            </a:r>
            <a:r>
              <a:rPr lang="en-US" sz="1000" dirty="0" err="1"/>
              <a:t>univ_website</a:t>
            </a:r>
            <a:r>
              <a:rPr lang="en-US" sz="1000" dirty="0"/>
              <a:t>);</a:t>
            </a:r>
          </a:p>
          <a:p>
            <a:pPr marL="114300" indent="0">
              <a:buNone/>
            </a:pPr>
            <a:r>
              <a:rPr lang="en-US" sz="1000" dirty="0"/>
              <a:t>                found = 1;</a:t>
            </a:r>
          </a:p>
          <a:p>
            <a:pPr marL="114300" indent="0">
              <a:buNone/>
            </a:pPr>
            <a:r>
              <a:rPr lang="en-US" sz="1000" dirty="0"/>
              <a:t>                break;</a:t>
            </a:r>
          </a:p>
          <a:p>
            <a:pPr marL="114300" indent="0">
              <a:buNone/>
            </a:pPr>
            <a:r>
              <a:rPr lang="en-US" sz="1000" dirty="0"/>
              <a:t>            }</a:t>
            </a:r>
          </a:p>
          <a:p>
            <a:pPr marL="114300" indent="0">
              <a:buNone/>
            </a:pPr>
            <a:r>
              <a:rPr lang="en-US" sz="1000" dirty="0"/>
              <a:t>        }</a:t>
            </a:r>
          </a:p>
          <a:p>
            <a:pPr marL="114300" indent="0">
              <a:buNone/>
            </a:pPr>
            <a:r>
              <a:rPr lang="en-US" sz="1000" dirty="0"/>
              <a:t>    } else if (</a:t>
            </a:r>
            <a:r>
              <a:rPr lang="en-US" sz="1000" dirty="0" err="1"/>
              <a:t>search_by</a:t>
            </a:r>
            <a:r>
              <a:rPr lang="en-US" sz="1000" dirty="0"/>
              <a:t> == 2) {</a:t>
            </a:r>
          </a:p>
          <a:p>
            <a:pPr marL="114300" indent="0">
              <a:buNone/>
            </a:pPr>
            <a:r>
              <a:rPr lang="en-US" sz="1000" dirty="0"/>
              <a:t>        char </a:t>
            </a:r>
            <a:r>
              <a:rPr lang="en-US" sz="1000" dirty="0" err="1"/>
              <a:t>name_to_search</a:t>
            </a:r>
            <a:r>
              <a:rPr lang="en-US" sz="1000" dirty="0"/>
              <a:t>[10];</a:t>
            </a:r>
          </a:p>
          <a:p>
            <a:pPr marL="114300" indent="0">
              <a:buNone/>
            </a:pPr>
            <a:r>
              <a:rPr lang="en-US" sz="1000" dirty="0"/>
              <a:t>        printf("Enter the name of the university to search: ");</a:t>
            </a:r>
          </a:p>
          <a:p>
            <a:pPr marL="114300" indent="0">
              <a:buNone/>
            </a:pPr>
            <a:r>
              <a:rPr lang="en-US" sz="1000" dirty="0"/>
              <a:t>        scanf(" %[^\n]", </a:t>
            </a:r>
            <a:r>
              <a:rPr lang="en-US" sz="1000" dirty="0" err="1"/>
              <a:t>name_to_search</a:t>
            </a:r>
            <a:r>
              <a:rPr lang="en-US" sz="10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52070"/>
            <a:ext cx="8520430" cy="4989830"/>
          </a:xfrm>
        </p:spPr>
        <p:txBody>
          <a:bodyPr>
            <a:noAutofit/>
          </a:bodyPr>
          <a:lstStyle/>
          <a:p>
            <a:pPr marL="114300" indent="0">
              <a:buNone/>
            </a:pPr>
            <a:r>
              <a:rPr lang="en-US" sz="900" dirty="0"/>
              <a:t>for (int </a:t>
            </a:r>
            <a:r>
              <a:rPr lang="en-US" sz="900" dirty="0" err="1"/>
              <a:t>i</a:t>
            </a:r>
            <a:r>
              <a:rPr lang="en-US" sz="900" dirty="0"/>
              <a:t> = 0; </a:t>
            </a:r>
            <a:r>
              <a:rPr lang="en-US" sz="900" dirty="0" err="1"/>
              <a:t>i</a:t>
            </a:r>
            <a:r>
              <a:rPr lang="en-US" sz="900" dirty="0"/>
              <a:t> &lt; count; </a:t>
            </a:r>
            <a:r>
              <a:rPr lang="en-US" sz="900" dirty="0" err="1"/>
              <a:t>i</a:t>
            </a:r>
            <a:r>
              <a:rPr lang="en-US" sz="900" dirty="0"/>
              <a:t>++) {</a:t>
            </a:r>
          </a:p>
          <a:p>
            <a:pPr marL="114300" indent="0">
              <a:buNone/>
            </a:pPr>
            <a:r>
              <a:rPr lang="en-US" sz="900" dirty="0"/>
              <a:t>            if (</a:t>
            </a:r>
            <a:r>
              <a:rPr lang="en-US" sz="900" dirty="0" err="1"/>
              <a:t>strcmp</a:t>
            </a:r>
            <a:r>
              <a:rPr lang="en-US" sz="900" dirty="0"/>
              <a:t>(u[</a:t>
            </a:r>
            <a:r>
              <a:rPr lang="en-US" sz="900" dirty="0" err="1"/>
              <a:t>i</a:t>
            </a:r>
            <a:r>
              <a:rPr lang="en-US" sz="900" dirty="0"/>
              <a:t>].</a:t>
            </a:r>
            <a:r>
              <a:rPr lang="en-US" sz="900" dirty="0" err="1"/>
              <a:t>univ_name</a:t>
            </a:r>
            <a:r>
              <a:rPr lang="en-US" sz="900" dirty="0"/>
              <a:t>, </a:t>
            </a:r>
            <a:r>
              <a:rPr lang="en-US" sz="900" dirty="0" err="1"/>
              <a:t>name_to_search</a:t>
            </a:r>
            <a:r>
              <a:rPr lang="en-US" sz="900" dirty="0"/>
              <a:t>) == 0) {</a:t>
            </a:r>
          </a:p>
          <a:p>
            <a:pPr marL="114300" indent="0">
              <a:buNone/>
            </a:pPr>
            <a:r>
              <a:rPr lang="en-US" sz="900" dirty="0"/>
              <a:t>                printf("\</a:t>
            </a:r>
            <a:r>
              <a:rPr lang="en-US" sz="900" dirty="0" err="1"/>
              <a:t>nUniversity</a:t>
            </a:r>
            <a:r>
              <a:rPr lang="en-US" sz="900" dirty="0"/>
              <a:t> found:\n");</a:t>
            </a:r>
          </a:p>
          <a:p>
            <a:pPr marL="114300" indent="0">
              <a:buNone/>
            </a:pPr>
            <a:r>
              <a:rPr lang="en-US" sz="900" dirty="0"/>
              <a:t>                printf("CODE: %s\n", u[</a:t>
            </a:r>
            <a:r>
              <a:rPr lang="en-US" sz="900" dirty="0" err="1"/>
              <a:t>i</a:t>
            </a:r>
            <a:r>
              <a:rPr lang="en-US" sz="900" dirty="0"/>
              <a:t>].</a:t>
            </a:r>
            <a:r>
              <a:rPr lang="en-US" sz="900" dirty="0" err="1"/>
              <a:t>univ_code</a:t>
            </a:r>
            <a:r>
              <a:rPr lang="en-US" sz="900" dirty="0"/>
              <a:t>);</a:t>
            </a:r>
          </a:p>
          <a:p>
            <a:pPr marL="114300" indent="0">
              <a:buNone/>
            </a:pPr>
            <a:r>
              <a:rPr lang="en-US" sz="900" dirty="0"/>
              <a:t>                printf("NAME: %s\n", u[</a:t>
            </a:r>
            <a:r>
              <a:rPr lang="en-US" sz="900" dirty="0" err="1"/>
              <a:t>i</a:t>
            </a:r>
            <a:r>
              <a:rPr lang="en-US" sz="900" dirty="0"/>
              <a:t>].</a:t>
            </a:r>
            <a:r>
              <a:rPr lang="en-US" sz="900" dirty="0" err="1"/>
              <a:t>univ_name</a:t>
            </a:r>
            <a:r>
              <a:rPr lang="en-US" sz="900" dirty="0"/>
              <a:t>);</a:t>
            </a:r>
          </a:p>
          <a:p>
            <a:pPr marL="114300" indent="0">
              <a:buNone/>
            </a:pPr>
            <a:r>
              <a:rPr lang="en-US" sz="900" dirty="0"/>
              <a:t>                printf("ADDRESS: %s\n", u[</a:t>
            </a:r>
            <a:r>
              <a:rPr lang="en-US" sz="900" dirty="0" err="1"/>
              <a:t>i</a:t>
            </a:r>
            <a:r>
              <a:rPr lang="en-US" sz="900" dirty="0"/>
              <a:t>].</a:t>
            </a:r>
            <a:r>
              <a:rPr lang="en-US" sz="900" dirty="0" err="1"/>
              <a:t>univ_address</a:t>
            </a:r>
            <a:r>
              <a:rPr lang="en-US" sz="900" dirty="0"/>
              <a:t>);</a:t>
            </a:r>
          </a:p>
          <a:p>
            <a:pPr marL="114300" indent="0">
              <a:buNone/>
            </a:pPr>
            <a:r>
              <a:rPr lang="en-US" sz="900" dirty="0"/>
              <a:t>                printf("EMAIL: %s\n", u[</a:t>
            </a:r>
            <a:r>
              <a:rPr lang="en-US" sz="900" dirty="0" err="1"/>
              <a:t>i</a:t>
            </a:r>
            <a:r>
              <a:rPr lang="en-US" sz="900" dirty="0"/>
              <a:t>].</a:t>
            </a:r>
            <a:r>
              <a:rPr lang="en-US" sz="900" dirty="0" err="1"/>
              <a:t>univ_email</a:t>
            </a:r>
            <a:r>
              <a:rPr lang="en-US" sz="900" dirty="0"/>
              <a:t>);</a:t>
            </a:r>
          </a:p>
          <a:p>
            <a:pPr marL="114300" indent="0">
              <a:buNone/>
            </a:pPr>
            <a:r>
              <a:rPr lang="en-US" sz="900" dirty="0"/>
              <a:t>                printf("WEBSITE: %s\n", u[</a:t>
            </a:r>
            <a:r>
              <a:rPr lang="en-US" sz="900" dirty="0" err="1"/>
              <a:t>i</a:t>
            </a:r>
            <a:r>
              <a:rPr lang="en-US" sz="900" dirty="0"/>
              <a:t>].</a:t>
            </a:r>
            <a:r>
              <a:rPr lang="en-US" sz="900" dirty="0" err="1"/>
              <a:t>univ_website</a:t>
            </a:r>
            <a:r>
              <a:rPr lang="en-US" sz="900" dirty="0"/>
              <a:t>);</a:t>
            </a:r>
          </a:p>
          <a:p>
            <a:pPr marL="114300" indent="0">
              <a:buNone/>
            </a:pPr>
            <a:r>
              <a:rPr lang="en-US" sz="900" dirty="0"/>
              <a:t>                found = 1;</a:t>
            </a:r>
          </a:p>
          <a:p>
            <a:pPr marL="114300" indent="0">
              <a:buNone/>
            </a:pPr>
            <a:r>
              <a:rPr lang="en-US" sz="900" dirty="0"/>
              <a:t>                break;</a:t>
            </a:r>
          </a:p>
          <a:p>
            <a:pPr marL="114300" indent="0">
              <a:buNone/>
            </a:pPr>
            <a:r>
              <a:rPr lang="en-US" sz="900" dirty="0"/>
              <a:t>            }</a:t>
            </a:r>
          </a:p>
          <a:p>
            <a:pPr marL="114300" indent="0">
              <a:buNone/>
            </a:pPr>
            <a:r>
              <a:rPr lang="en-US" sz="900" dirty="0"/>
              <a:t>        }</a:t>
            </a:r>
          </a:p>
          <a:p>
            <a:pPr marL="114300" indent="0">
              <a:buNone/>
            </a:pPr>
            <a:r>
              <a:rPr lang="en-US" sz="900" dirty="0"/>
              <a:t>    }</a:t>
            </a:r>
            <a:r>
              <a:rPr lang="en-IN" altLang="en-US" sz="900" dirty="0"/>
              <a:t>  </a:t>
            </a:r>
            <a:r>
              <a:rPr lang="en-US" sz="900" dirty="0"/>
              <a:t>else if (</a:t>
            </a:r>
            <a:r>
              <a:rPr lang="en-US" sz="900" dirty="0" err="1"/>
              <a:t>search_by</a:t>
            </a:r>
            <a:r>
              <a:rPr lang="en-US" sz="900" dirty="0"/>
              <a:t> == 3) {</a:t>
            </a:r>
          </a:p>
          <a:p>
            <a:pPr marL="114300" indent="0">
              <a:buNone/>
            </a:pPr>
            <a:r>
              <a:rPr lang="en-US" sz="900" dirty="0"/>
              <a:t>        char </a:t>
            </a:r>
            <a:r>
              <a:rPr lang="en-US" sz="900" dirty="0" err="1"/>
              <a:t>email_to_search</a:t>
            </a:r>
            <a:r>
              <a:rPr lang="en-US" sz="900" dirty="0"/>
              <a:t>[15];</a:t>
            </a:r>
          </a:p>
          <a:p>
            <a:pPr marL="114300" indent="0">
              <a:buNone/>
            </a:pPr>
            <a:r>
              <a:rPr lang="en-US" sz="900" dirty="0"/>
              <a:t>        printf("Enter the email of the university to search: ");</a:t>
            </a:r>
          </a:p>
          <a:p>
            <a:pPr marL="114300" indent="0">
              <a:buNone/>
            </a:pPr>
            <a:r>
              <a:rPr lang="en-US" sz="900" dirty="0"/>
              <a:t>        scanf(" %[^\n]", </a:t>
            </a:r>
            <a:r>
              <a:rPr lang="en-US" sz="900" dirty="0" err="1"/>
              <a:t>email_to_search</a:t>
            </a:r>
            <a:r>
              <a:rPr lang="en-US" sz="900" dirty="0"/>
              <a:t>);</a:t>
            </a:r>
          </a:p>
          <a:p>
            <a:pPr marL="114300" indent="0">
              <a:buNone/>
            </a:pPr>
            <a:r>
              <a:rPr lang="en-US" sz="900" dirty="0"/>
              <a:t>for (int </a:t>
            </a:r>
            <a:r>
              <a:rPr lang="en-US" sz="900" dirty="0" err="1"/>
              <a:t>i</a:t>
            </a:r>
            <a:r>
              <a:rPr lang="en-US" sz="900" dirty="0"/>
              <a:t> = 0; </a:t>
            </a:r>
            <a:r>
              <a:rPr lang="en-US" sz="900" dirty="0" err="1"/>
              <a:t>i</a:t>
            </a:r>
            <a:r>
              <a:rPr lang="en-US" sz="900" dirty="0"/>
              <a:t> &lt; count; </a:t>
            </a:r>
            <a:r>
              <a:rPr lang="en-US" sz="900" dirty="0" err="1"/>
              <a:t>i</a:t>
            </a:r>
            <a:r>
              <a:rPr lang="en-US" sz="900" dirty="0"/>
              <a:t>++) {</a:t>
            </a:r>
          </a:p>
          <a:p>
            <a:pPr marL="114300" indent="0">
              <a:buNone/>
            </a:pPr>
            <a:r>
              <a:rPr lang="en-US" sz="900" dirty="0"/>
              <a:t>            if (</a:t>
            </a:r>
            <a:r>
              <a:rPr lang="en-US" sz="900" dirty="0" err="1"/>
              <a:t>strcmp</a:t>
            </a:r>
            <a:r>
              <a:rPr lang="en-US" sz="900" dirty="0"/>
              <a:t>(u[</a:t>
            </a:r>
            <a:r>
              <a:rPr lang="en-US" sz="900" dirty="0" err="1"/>
              <a:t>i</a:t>
            </a:r>
            <a:r>
              <a:rPr lang="en-US" sz="900" dirty="0"/>
              <a:t>].</a:t>
            </a:r>
            <a:r>
              <a:rPr lang="en-US" sz="900" dirty="0" err="1"/>
              <a:t>univ_email</a:t>
            </a:r>
            <a:r>
              <a:rPr lang="en-US" sz="900" dirty="0"/>
              <a:t>, </a:t>
            </a:r>
            <a:r>
              <a:rPr lang="en-US" sz="900" dirty="0" err="1"/>
              <a:t>email_to_search</a:t>
            </a:r>
            <a:r>
              <a:rPr lang="en-US" sz="900" dirty="0"/>
              <a:t>) == 0) {</a:t>
            </a:r>
          </a:p>
          <a:p>
            <a:pPr marL="114300" indent="0">
              <a:buNone/>
            </a:pPr>
            <a:r>
              <a:rPr lang="en-US" sz="900" dirty="0"/>
              <a:t>                printf("\</a:t>
            </a:r>
            <a:r>
              <a:rPr lang="en-US" sz="900" dirty="0" err="1"/>
              <a:t>nUniversity</a:t>
            </a:r>
            <a:r>
              <a:rPr lang="en-US" sz="900" dirty="0"/>
              <a:t> found:\n");</a:t>
            </a:r>
          </a:p>
          <a:p>
            <a:pPr marL="114300" indent="0">
              <a:buNone/>
            </a:pPr>
            <a:r>
              <a:rPr lang="en-US" sz="900" dirty="0"/>
              <a:t>                printf("CODE: %s\n", u[</a:t>
            </a:r>
            <a:r>
              <a:rPr lang="en-US" sz="900" dirty="0" err="1"/>
              <a:t>i</a:t>
            </a:r>
            <a:r>
              <a:rPr lang="en-US" sz="900" dirty="0"/>
              <a:t>].</a:t>
            </a:r>
            <a:r>
              <a:rPr lang="en-US" sz="900" dirty="0" err="1"/>
              <a:t>univ_code</a:t>
            </a:r>
            <a:r>
              <a:rPr lang="en-US" sz="900" dirty="0"/>
              <a:t>);</a:t>
            </a:r>
          </a:p>
          <a:p>
            <a:pPr marL="114300" indent="0">
              <a:buNone/>
            </a:pPr>
            <a:r>
              <a:rPr lang="en-US" sz="900" dirty="0"/>
              <a:t>                printf("NAME: %s\n", u[</a:t>
            </a:r>
            <a:r>
              <a:rPr lang="en-US" sz="900" dirty="0" err="1"/>
              <a:t>i</a:t>
            </a:r>
            <a:r>
              <a:rPr lang="en-US" sz="900" dirty="0"/>
              <a:t>].</a:t>
            </a:r>
            <a:r>
              <a:rPr lang="en-US" sz="900" dirty="0" err="1"/>
              <a:t>univ_name</a:t>
            </a:r>
            <a:r>
              <a:rPr lang="en-US" sz="900" dirty="0"/>
              <a:t>);</a:t>
            </a:r>
          </a:p>
          <a:p>
            <a:pPr marL="114300" indent="0">
              <a:buNone/>
            </a:pPr>
            <a:r>
              <a:rPr lang="en-US" sz="900" dirty="0"/>
              <a:t>                printf("ADDRESS: %s\n", u[</a:t>
            </a:r>
            <a:r>
              <a:rPr lang="en-US" sz="900" dirty="0" err="1"/>
              <a:t>i</a:t>
            </a:r>
            <a:r>
              <a:rPr lang="en-US" sz="900" dirty="0"/>
              <a:t>].</a:t>
            </a:r>
            <a:r>
              <a:rPr lang="en-US" sz="900" dirty="0" err="1"/>
              <a:t>univ_address</a:t>
            </a:r>
            <a:r>
              <a:rPr lang="en-US" sz="900" dirty="0"/>
              <a:t>);</a:t>
            </a:r>
          </a:p>
          <a:p>
            <a:pPr marL="114300" indent="0">
              <a:buNone/>
            </a:pPr>
            <a:r>
              <a:rPr lang="en-US" sz="900" dirty="0"/>
              <a:t>                printf("EMAIL: %s\n", u[</a:t>
            </a:r>
            <a:r>
              <a:rPr lang="en-US" sz="900" dirty="0" err="1"/>
              <a:t>i</a:t>
            </a:r>
            <a:r>
              <a:rPr lang="en-US" sz="900" dirty="0"/>
              <a:t>].</a:t>
            </a:r>
            <a:r>
              <a:rPr lang="en-US" sz="900" dirty="0" err="1"/>
              <a:t>univ_email</a:t>
            </a:r>
            <a:r>
              <a:rPr lang="en-US" sz="900" dirty="0"/>
              <a:t>);</a:t>
            </a:r>
          </a:p>
          <a:p>
            <a:pPr marL="114300" indent="0">
              <a:buNone/>
            </a:pPr>
            <a:r>
              <a:rPr lang="en-US" sz="900" dirty="0"/>
              <a:t>                printf("WEBSITE: %s\n", u[</a:t>
            </a:r>
            <a:r>
              <a:rPr lang="en-US" sz="900" dirty="0" err="1"/>
              <a:t>i</a:t>
            </a:r>
            <a:r>
              <a:rPr lang="en-US" sz="900" dirty="0"/>
              <a:t>].</a:t>
            </a:r>
            <a:r>
              <a:rPr lang="en-US" sz="900" dirty="0" err="1"/>
              <a:t>univ_website</a:t>
            </a:r>
            <a:r>
              <a:rPr lang="en-US" sz="900" dirty="0"/>
              <a:t>);</a:t>
            </a:r>
          </a:p>
          <a:p>
            <a:pPr marL="114300" indent="0">
              <a:buNone/>
            </a:pPr>
            <a:r>
              <a:rPr lang="en-US" sz="900" dirty="0"/>
              <a:t>                found = 1;</a:t>
            </a:r>
          </a:p>
          <a:p>
            <a:pPr marL="114300" indent="0">
              <a:buNone/>
            </a:pPr>
            <a:r>
              <a:rPr lang="en-US" sz="900" dirty="0"/>
              <a:t>                break;            }</a:t>
            </a:r>
            <a:r>
              <a:rPr lang="en-IN" altLang="en-US" sz="900" dirty="0"/>
              <a:t>  </a:t>
            </a:r>
            <a:r>
              <a:rPr lang="en-US" sz="900" dirty="0"/>
              <a:t>        }</a:t>
            </a:r>
            <a:r>
              <a:rPr lang="en-IN" altLang="en-US" sz="900" dirty="0"/>
              <a:t>   </a:t>
            </a:r>
            <a:r>
              <a:rPr lang="en-US" sz="900" dirty="0"/>
              <a:t>    }</a:t>
            </a:r>
          </a:p>
          <a:p>
            <a:pPr marL="114300" indent="0">
              <a:buNone/>
            </a:pPr>
            <a:r>
              <a:rPr lang="en-US" sz="900" dirty="0"/>
              <a:t>if (!found) {</a:t>
            </a:r>
          </a:p>
          <a:p>
            <a:pPr marL="114300" indent="0">
              <a:buNone/>
            </a:pPr>
            <a:r>
              <a:rPr lang="en-US" sz="900" dirty="0"/>
              <a:t>        printf("\</a:t>
            </a:r>
            <a:r>
              <a:rPr lang="en-US" sz="900" dirty="0" err="1"/>
              <a:t>nUniversity</a:t>
            </a:r>
            <a:r>
              <a:rPr lang="en-US" sz="900" dirty="0"/>
              <a:t> not found.\n");</a:t>
            </a:r>
          </a:p>
          <a:p>
            <a:pPr marL="114300" indent="0">
              <a:buNone/>
            </a:pPr>
            <a:r>
              <a:rPr lang="en-US" sz="900" dirty="0"/>
              <a:t>    }</a:t>
            </a:r>
          </a:p>
          <a:p>
            <a:pPr marL="114300" indent="0">
              <a:buNone/>
            </a:pPr>
            <a:r>
              <a:rPr lang="en-US" sz="9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77470"/>
            <a:ext cx="8520430" cy="5066665"/>
          </a:xfrm>
        </p:spPr>
        <p:txBody>
          <a:bodyPr>
            <a:noAutofit/>
          </a:bodyPr>
          <a:lstStyle/>
          <a:p>
            <a:pPr marL="114300" indent="0">
              <a:buNone/>
            </a:pPr>
            <a:r>
              <a:rPr lang="en-US" sz="1000" dirty="0"/>
              <a:t>void </a:t>
            </a:r>
            <a:r>
              <a:rPr lang="en-US" sz="1000" dirty="0" err="1"/>
              <a:t>VirtualThinkers_university_retrieve</a:t>
            </a:r>
            <a:r>
              <a:rPr lang="en-US" sz="1000" dirty="0"/>
              <a:t>(struct University u[], int *count) {</a:t>
            </a:r>
          </a:p>
          <a:p>
            <a:pPr marL="114300" indent="0">
              <a:buNone/>
            </a:pPr>
            <a:r>
              <a:rPr lang="en-US" sz="1000" dirty="0"/>
              <a:t>    FILE *file = </a:t>
            </a:r>
            <a:r>
              <a:rPr lang="en-US" sz="1000" dirty="0" err="1"/>
              <a:t>fopen</a:t>
            </a:r>
            <a:r>
              <a:rPr lang="en-US" sz="1000" dirty="0"/>
              <a:t>("university_setting.txt", "r");</a:t>
            </a:r>
          </a:p>
          <a:p>
            <a:pPr marL="114300" indent="0">
              <a:buNone/>
            </a:pPr>
            <a:r>
              <a:rPr lang="en-US" sz="1000" dirty="0"/>
              <a:t>    if (file == NULL) {</a:t>
            </a:r>
          </a:p>
          <a:p>
            <a:pPr marL="114300" indent="0">
              <a:buNone/>
            </a:pPr>
            <a:r>
              <a:rPr lang="en-US" sz="1000" dirty="0"/>
              <a:t>        printf("There are no universities available.\n");</a:t>
            </a:r>
          </a:p>
          <a:p>
            <a:pPr marL="114300" indent="0">
              <a:buNone/>
            </a:pPr>
            <a:r>
              <a:rPr lang="en-US" sz="1000" dirty="0"/>
              <a:t>        return;</a:t>
            </a:r>
          </a:p>
          <a:p>
            <a:pPr marL="114300" indent="0">
              <a:buNone/>
            </a:pPr>
            <a:r>
              <a:rPr lang="en-US" sz="1000" dirty="0"/>
              <a:t>    }</a:t>
            </a:r>
          </a:p>
          <a:p>
            <a:pPr marL="114300" indent="0">
              <a:buNone/>
            </a:pPr>
            <a:r>
              <a:rPr lang="en-US" sz="1000" dirty="0"/>
              <a:t>    *count = 0; // Resetting university count</a:t>
            </a:r>
          </a:p>
          <a:p>
            <a:pPr marL="114300" indent="0">
              <a:buNone/>
            </a:pPr>
            <a:r>
              <a:rPr lang="en-US" sz="1000" dirty="0"/>
              <a:t>    while (</a:t>
            </a:r>
            <a:r>
              <a:rPr lang="en-US" sz="1000" dirty="0" err="1"/>
              <a:t>fscanf</a:t>
            </a:r>
            <a:r>
              <a:rPr lang="en-US" sz="1000" dirty="0"/>
              <a:t>(file, "%d\n", &amp;u[*count].</a:t>
            </a:r>
            <a:r>
              <a:rPr lang="en-US" sz="1000" dirty="0" err="1"/>
              <a:t>univ_ID</a:t>
            </a:r>
            <a:r>
              <a:rPr lang="en-US" sz="1000" dirty="0"/>
              <a:t>) == 1) {</a:t>
            </a:r>
          </a:p>
          <a:p>
            <a:pPr marL="114300" indent="0">
              <a:buNone/>
            </a:pPr>
            <a:r>
              <a:rPr lang="en-US" sz="1000" dirty="0"/>
              <a:t>        </a:t>
            </a:r>
            <a:r>
              <a:rPr lang="en-US" sz="1000" dirty="0" err="1"/>
              <a:t>fscanf</a:t>
            </a:r>
            <a:r>
              <a:rPr lang="en-US" sz="1000" dirty="0"/>
              <a:t>(file, "%[^\n]\n", u[*count].</a:t>
            </a:r>
            <a:r>
              <a:rPr lang="en-US" sz="1000" dirty="0" err="1"/>
              <a:t>univ_name</a:t>
            </a:r>
            <a:r>
              <a:rPr lang="en-US" sz="1000" dirty="0"/>
              <a:t>);</a:t>
            </a:r>
          </a:p>
          <a:p>
            <a:pPr marL="114300" indent="0">
              <a:buNone/>
            </a:pPr>
            <a:r>
              <a:rPr lang="en-US" sz="1000" dirty="0"/>
              <a:t>        </a:t>
            </a:r>
            <a:r>
              <a:rPr lang="en-US" sz="1000" dirty="0" err="1"/>
              <a:t>fscanf</a:t>
            </a:r>
            <a:r>
              <a:rPr lang="en-US" sz="1000" dirty="0"/>
              <a:t>(file, "%[^\n]\n", u[*count].</a:t>
            </a:r>
            <a:r>
              <a:rPr lang="en-US" sz="1000" dirty="0" err="1"/>
              <a:t>univ_address</a:t>
            </a:r>
            <a:r>
              <a:rPr lang="en-US" sz="1000" dirty="0"/>
              <a:t>);</a:t>
            </a:r>
          </a:p>
          <a:p>
            <a:pPr marL="114300" indent="0">
              <a:buNone/>
            </a:pPr>
            <a:r>
              <a:rPr lang="en-US" sz="1000" dirty="0"/>
              <a:t>        </a:t>
            </a:r>
            <a:r>
              <a:rPr lang="en-US" sz="1000" dirty="0" err="1"/>
              <a:t>fscanf</a:t>
            </a:r>
            <a:r>
              <a:rPr lang="en-US" sz="1000" dirty="0"/>
              <a:t>(file, "%[^\n]\n", u[*count].</a:t>
            </a:r>
            <a:r>
              <a:rPr lang="en-US" sz="1000" dirty="0" err="1"/>
              <a:t>univ_email</a:t>
            </a:r>
            <a:r>
              <a:rPr lang="en-US" sz="1000" dirty="0"/>
              <a:t>);</a:t>
            </a:r>
          </a:p>
          <a:p>
            <a:pPr marL="114300" indent="0">
              <a:buNone/>
            </a:pPr>
            <a:r>
              <a:rPr lang="en-US" sz="1000" dirty="0"/>
              <a:t>        </a:t>
            </a:r>
            <a:r>
              <a:rPr lang="en-US" sz="1000" dirty="0" err="1"/>
              <a:t>fscanf</a:t>
            </a:r>
            <a:r>
              <a:rPr lang="en-US" sz="1000" dirty="0"/>
              <a:t>(file, "%[^\n]\n", u[*count].</a:t>
            </a:r>
            <a:r>
              <a:rPr lang="en-US" sz="1000" dirty="0" err="1"/>
              <a:t>univ_website</a:t>
            </a:r>
            <a:r>
              <a:rPr lang="en-US" sz="1000" dirty="0"/>
              <a:t>);</a:t>
            </a:r>
          </a:p>
          <a:p>
            <a:pPr marL="114300" indent="0">
              <a:buNone/>
            </a:pPr>
            <a:r>
              <a:rPr lang="en-US" sz="1000" dirty="0"/>
              <a:t>        (*count)++;</a:t>
            </a:r>
          </a:p>
          <a:p>
            <a:pPr marL="114300" indent="0">
              <a:buNone/>
            </a:pPr>
            <a:r>
              <a:rPr lang="en-US" sz="1000" dirty="0"/>
              <a:t>    }</a:t>
            </a:r>
          </a:p>
          <a:p>
            <a:pPr marL="114300" indent="0">
              <a:buNone/>
            </a:pPr>
            <a:r>
              <a:rPr lang="en-US" sz="1000" dirty="0"/>
              <a:t>fclose(file);</a:t>
            </a:r>
          </a:p>
          <a:p>
            <a:pPr marL="114300" indent="0">
              <a:buNone/>
            </a:pPr>
            <a:r>
              <a:rPr lang="en-US" sz="1000" dirty="0"/>
              <a:t>    if (*count == 0) {</a:t>
            </a:r>
          </a:p>
          <a:p>
            <a:pPr marL="114300" indent="0">
              <a:buNone/>
            </a:pPr>
            <a:r>
              <a:rPr lang="en-US" sz="1000" dirty="0"/>
              <a:t>        printf("There are no universities available to display.\n");</a:t>
            </a:r>
          </a:p>
          <a:p>
            <a:pPr marL="114300" indent="0">
              <a:buNone/>
            </a:pPr>
            <a:r>
              <a:rPr lang="en-US" sz="1000" dirty="0"/>
              <a:t>        return;</a:t>
            </a:r>
          </a:p>
          <a:p>
            <a:pPr marL="114300" indent="0">
              <a:buNone/>
            </a:pPr>
            <a:r>
              <a:rPr lang="en-US" sz="1000" dirty="0"/>
              <a:t>    }</a:t>
            </a:r>
          </a:p>
          <a:p>
            <a:pPr marL="114300" indent="0">
              <a:buNone/>
            </a:pPr>
            <a:r>
              <a:rPr lang="en-US" sz="1000" dirty="0"/>
              <a:t>    printf("\n\t\t\t\</a:t>
            </a:r>
            <a:r>
              <a:rPr lang="en-US" sz="1000" dirty="0" err="1"/>
              <a:t>tList</a:t>
            </a:r>
            <a:r>
              <a:rPr lang="en-US" sz="1000" dirty="0"/>
              <a:t> of Universities\n\n");</a:t>
            </a:r>
          </a:p>
          <a:p>
            <a:pPr marL="114300" indent="0">
              <a:buNone/>
            </a:pPr>
            <a:r>
              <a:rPr lang="en-US" sz="1000" dirty="0"/>
              <a:t>    printf("--------------------------------------------------------------------------------------------------\n");</a:t>
            </a:r>
          </a:p>
          <a:p>
            <a:pPr marL="114300" indent="0">
              <a:buNone/>
            </a:pPr>
            <a:r>
              <a:rPr lang="en-US" sz="1000" dirty="0"/>
              <a:t>    printf("\</a:t>
            </a:r>
            <a:r>
              <a:rPr lang="en-US" sz="1000" dirty="0" err="1"/>
              <a:t>tCode</a:t>
            </a:r>
            <a:r>
              <a:rPr lang="en-US" sz="1000" dirty="0"/>
              <a:t>\t\</a:t>
            </a:r>
            <a:r>
              <a:rPr lang="en-US" sz="1000" dirty="0" err="1"/>
              <a:t>tName</a:t>
            </a:r>
            <a:r>
              <a:rPr lang="en-US" sz="1000" dirty="0"/>
              <a:t>\t\</a:t>
            </a:r>
            <a:r>
              <a:rPr lang="en-US" sz="1000" dirty="0" err="1"/>
              <a:t>tAddress</a:t>
            </a:r>
            <a:r>
              <a:rPr lang="en-US" sz="1000" dirty="0"/>
              <a:t>\t\</a:t>
            </a:r>
            <a:r>
              <a:rPr lang="en-US" sz="1000" dirty="0" err="1"/>
              <a:t>tEmail</a:t>
            </a:r>
            <a:r>
              <a:rPr lang="en-US" sz="1000" dirty="0"/>
              <a:t>\t\</a:t>
            </a:r>
            <a:r>
              <a:rPr lang="en-US" sz="1000" dirty="0" err="1"/>
              <a:t>tWebsite</a:t>
            </a:r>
            <a:r>
              <a:rPr lang="en-US" sz="1000" dirty="0"/>
              <a:t>\n");</a:t>
            </a:r>
          </a:p>
          <a:p>
            <a:pPr marL="114300" indent="0">
              <a:buNone/>
            </a:pPr>
            <a:r>
              <a:rPr lang="en-US" sz="1000" dirty="0"/>
              <a:t>    printf("--------------------------------------------------------------------------------------------------\n");</a:t>
            </a:r>
          </a:p>
          <a:p>
            <a:pPr marL="114300" indent="0">
              <a:buNone/>
            </a:pPr>
            <a:r>
              <a:rPr lang="en-US" sz="1000" dirty="0"/>
              <a:t>for (int </a:t>
            </a:r>
            <a:r>
              <a:rPr lang="en-US" sz="1000" dirty="0" err="1"/>
              <a:t>i</a:t>
            </a:r>
            <a:r>
              <a:rPr lang="en-US" sz="1000" dirty="0"/>
              <a:t> = 0; </a:t>
            </a:r>
            <a:r>
              <a:rPr lang="en-US" sz="1000" dirty="0" err="1"/>
              <a:t>i</a:t>
            </a:r>
            <a:r>
              <a:rPr lang="en-US" sz="1000" dirty="0"/>
              <a:t> &lt; *count; </a:t>
            </a:r>
            <a:r>
              <a:rPr lang="en-US" sz="1000" dirty="0" err="1"/>
              <a:t>i</a:t>
            </a:r>
            <a:r>
              <a:rPr lang="en-US" sz="1000" dirty="0"/>
              <a:t>++) {</a:t>
            </a:r>
          </a:p>
          <a:p>
            <a:pPr marL="114300" indent="0">
              <a:buNone/>
            </a:pPr>
            <a:r>
              <a:rPr lang="en-US" sz="1000" dirty="0"/>
              <a:t>    	printf("\</a:t>
            </a:r>
            <a:r>
              <a:rPr lang="en-US" sz="1000" dirty="0" err="1"/>
              <a:t>t%s</a:t>
            </a:r>
            <a:r>
              <a:rPr lang="en-US" sz="1000" dirty="0"/>
              <a:t>\t\</a:t>
            </a:r>
            <a:r>
              <a:rPr lang="en-US" sz="1000" dirty="0" err="1"/>
              <a:t>t%s</a:t>
            </a:r>
            <a:r>
              <a:rPr lang="en-US" sz="1000" dirty="0"/>
              <a:t>\t\</a:t>
            </a:r>
            <a:r>
              <a:rPr lang="en-US" sz="1000" dirty="0" err="1"/>
              <a:t>t%s</a:t>
            </a:r>
            <a:r>
              <a:rPr lang="en-US" sz="1000" dirty="0"/>
              <a:t>\t\</a:t>
            </a:r>
            <a:r>
              <a:rPr lang="en-US" sz="1000" dirty="0" err="1"/>
              <a:t>t%s</a:t>
            </a:r>
            <a:r>
              <a:rPr lang="en-US" sz="1000" dirty="0"/>
              <a:t>\</a:t>
            </a:r>
            <a:r>
              <a:rPr lang="en-US" sz="1000" dirty="0" err="1"/>
              <a:t>t%s</a:t>
            </a:r>
            <a:r>
              <a:rPr lang="en-US" sz="1000" dirty="0"/>
              <a:t>\</a:t>
            </a:r>
            <a:r>
              <a:rPr lang="en-US" sz="1000" dirty="0" err="1"/>
              <a:t>n",u</a:t>
            </a:r>
            <a:r>
              <a:rPr lang="en-US" sz="1000" dirty="0"/>
              <a:t>[</a:t>
            </a:r>
            <a:r>
              <a:rPr lang="en-US" sz="1000" dirty="0" err="1"/>
              <a:t>i</a:t>
            </a:r>
            <a:r>
              <a:rPr lang="en-US" sz="1000" dirty="0"/>
              <a:t>].</a:t>
            </a:r>
            <a:r>
              <a:rPr lang="en-US" sz="1000" dirty="0" err="1"/>
              <a:t>univ_code,u</a:t>
            </a:r>
            <a:r>
              <a:rPr lang="en-US" sz="1000" dirty="0"/>
              <a:t>[</a:t>
            </a:r>
            <a:r>
              <a:rPr lang="en-US" sz="1000" dirty="0" err="1"/>
              <a:t>i</a:t>
            </a:r>
            <a:r>
              <a:rPr lang="en-US" sz="1000" dirty="0"/>
              <a:t>].</a:t>
            </a:r>
            <a:r>
              <a:rPr lang="en-US" sz="1000" dirty="0" err="1"/>
              <a:t>univ_name,u</a:t>
            </a:r>
            <a:r>
              <a:rPr lang="en-US" sz="1000" dirty="0"/>
              <a:t>[</a:t>
            </a:r>
            <a:r>
              <a:rPr lang="en-US" sz="1000" dirty="0" err="1"/>
              <a:t>i</a:t>
            </a:r>
            <a:r>
              <a:rPr lang="en-US" sz="1000" dirty="0"/>
              <a:t>].</a:t>
            </a:r>
            <a:r>
              <a:rPr lang="en-US" sz="1000" dirty="0" err="1"/>
              <a:t>univ_address,u</a:t>
            </a:r>
            <a:r>
              <a:rPr lang="en-US" sz="1000" dirty="0"/>
              <a:t>[</a:t>
            </a:r>
            <a:r>
              <a:rPr lang="en-US" sz="1000" dirty="0" err="1"/>
              <a:t>i</a:t>
            </a:r>
            <a:r>
              <a:rPr lang="en-US" sz="1000" dirty="0"/>
              <a:t>].</a:t>
            </a:r>
            <a:r>
              <a:rPr lang="en-US" sz="1000" dirty="0" err="1"/>
              <a:t>univ_email,u</a:t>
            </a:r>
            <a:r>
              <a:rPr lang="en-US" sz="1000" dirty="0"/>
              <a:t>[</a:t>
            </a:r>
            <a:r>
              <a:rPr lang="en-US" sz="1000" dirty="0" err="1"/>
              <a:t>i</a:t>
            </a:r>
            <a:r>
              <a:rPr lang="en-US" sz="1000" dirty="0"/>
              <a:t>].</a:t>
            </a:r>
            <a:r>
              <a:rPr lang="en-US" sz="1000" dirty="0" err="1"/>
              <a:t>univ_website</a:t>
            </a:r>
            <a:r>
              <a:rPr lang="en-US" sz="1000" dirty="0"/>
              <a:t>);</a:t>
            </a:r>
          </a:p>
          <a:p>
            <a:pPr marL="114300" indent="0">
              <a:buNone/>
            </a:pPr>
            <a:r>
              <a:rPr lang="en-US" sz="1000" dirty="0"/>
              <a:t>    }</a:t>
            </a:r>
          </a:p>
          <a:p>
            <a:pPr marL="114300" indent="0">
              <a:buNone/>
            </a:pPr>
            <a:r>
              <a:rPr lang="en-US" sz="1000" dirty="0"/>
              <a:t>	printf("\n");</a:t>
            </a:r>
          </a:p>
          <a:p>
            <a:pPr marL="114300" indent="0">
              <a:buNone/>
            </a:pPr>
            <a:r>
              <a:rPr lang="en-US" sz="10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167005"/>
            <a:ext cx="8520430" cy="4976495"/>
          </a:xfrm>
        </p:spPr>
        <p:txBody>
          <a:bodyPr/>
          <a:lstStyle/>
          <a:p>
            <a:pPr marL="114300" indent="0">
              <a:buNone/>
            </a:pPr>
            <a:r>
              <a:rPr lang="en-US" sz="1000"/>
              <a:t>void VirtualThinkers_university_Compare_Sorting(){</a:t>
            </a:r>
          </a:p>
          <a:p>
            <a:pPr marL="114300" indent="0">
              <a:buNone/>
            </a:pPr>
            <a:r>
              <a:rPr lang="en-US" sz="1000"/>
              <a:t>    printf("\nComparision of Merge and Quick Sort\n");</a:t>
            </a:r>
          </a:p>
          <a:p>
            <a:pPr marL="114300" indent="0">
              <a:buNone/>
            </a:pPr>
            <a:r>
              <a:rPr lang="en-US" sz="1000"/>
              <a:t>    printf("\nMerge Sort\n");</a:t>
            </a:r>
          </a:p>
          <a:p>
            <a:pPr marL="114300" indent="0">
              <a:buNone/>
            </a:pPr>
            <a:r>
              <a:rPr lang="en-US" sz="1000"/>
              <a:t>    printf("1. Merge sort also follows the divide &amp; conquer approach. it finds a mid element and divides the data continuously into 2 parts till each array has 1 element Then it sorts those sub arrays and merges back into a single array and returns the sorted array.\n");</a:t>
            </a:r>
          </a:p>
          <a:p>
            <a:pPr marL="114300" indent="0">
              <a:buNone/>
            </a:pPr>
            <a:r>
              <a:rPr lang="en-US" sz="1000"/>
              <a:t>    printf("2. It is a stable sorting algorithm.\n");</a:t>
            </a:r>
          </a:p>
          <a:p>
            <a:pPr marL="114300" indent="0">
              <a:buNone/>
            </a:pPr>
            <a:r>
              <a:rPr lang="en-US" sz="1000"/>
              <a:t>    printf("3. It works faster in execution due to its recursive calls, there are multiple calls and list is sorted very fast.\n");</a:t>
            </a:r>
          </a:p>
          <a:p>
            <a:pPr marL="114300" indent="0">
              <a:buNone/>
            </a:pPr>
            <a:r>
              <a:rPr lang="en-US" sz="1000"/>
              <a:t>    printf("4. Space complexity of Merge sort is O(n).\n");</a:t>
            </a:r>
          </a:p>
          <a:p>
            <a:pPr marL="114300" indent="0">
              <a:buNone/>
            </a:pPr>
            <a:r>
              <a:rPr lang="en-US" sz="1000"/>
              <a:t>    printf("5. Works well on any size of data.\n");</a:t>
            </a:r>
          </a:p>
          <a:p>
            <a:pPr marL="114300" indent="0">
              <a:buNone/>
            </a:pPr>
            <a:r>
              <a:rPr lang="en-US" sz="1000"/>
              <a:t>    printf("6. It sorts externally.\n");</a:t>
            </a:r>
          </a:p>
          <a:p>
            <a:pPr marL="114300" indent="0">
              <a:buNone/>
            </a:pPr>
            <a:r>
              <a:rPr lang="en-US" sz="1000"/>
              <a:t>printf("\n\tQuick Sort\n");</a:t>
            </a:r>
          </a:p>
          <a:p>
            <a:pPr marL="114300" indent="0">
              <a:buNone/>
            </a:pPr>
            <a:r>
              <a:rPr lang="en-US" sz="1000"/>
              <a:t>    printf("1. QuickSort follows the divide &amp; conquer approach that selects an element as pivot element and divides/ partitions the array / list around the picked pivot element by placing the pivot element in its correct position in the sorted array. The partition or array does not follow any ration only follows the position of pivot element in sorted array.\n");</a:t>
            </a:r>
          </a:p>
          <a:p>
            <a:pPr marL="114300" indent="0">
              <a:buNone/>
            </a:pPr>
            <a:r>
              <a:rPr lang="en-US" sz="1000"/>
              <a:t>    printf("2. It is an unstable sorting algorithm.\n");</a:t>
            </a:r>
          </a:p>
          <a:p>
            <a:pPr marL="114300" indent="0">
              <a:buNone/>
            </a:pPr>
            <a:r>
              <a:rPr lang="en-US" sz="1000"/>
              <a:t>    printf("3. Slow in execution due to iterative calls.\n");</a:t>
            </a:r>
          </a:p>
          <a:p>
            <a:pPr marL="114300" indent="0">
              <a:buNone/>
            </a:pPr>
            <a:r>
              <a:rPr lang="en-US" sz="1000"/>
              <a:t>    printf("4. The space complexity of quicksort is O(log(n)) in the average case, and O(n) in the worst case.\n");</a:t>
            </a:r>
          </a:p>
          <a:p>
            <a:pPr marL="114300" indent="0">
              <a:buNone/>
            </a:pPr>
            <a:r>
              <a:rPr lang="en-US" sz="1000"/>
              <a:t>    printf("5. It is not efficient for larger set of data.\n");</a:t>
            </a:r>
          </a:p>
          <a:p>
            <a:pPr marL="114300" indent="0">
              <a:buNone/>
            </a:pPr>
            <a:r>
              <a:rPr lang="en-US" sz="1000"/>
              <a:t>    printf("6. Sorting is done internally.\n\n");</a:t>
            </a:r>
          </a:p>
          <a:p>
            <a:pPr marL="114300" indent="0">
              <a:buNone/>
            </a:pPr>
            <a:r>
              <a:rPr lang="en-US" sz="1000"/>
              <a:t>}</a:t>
            </a:r>
          </a:p>
          <a:p>
            <a:pPr marL="114300" indent="0">
              <a:buNone/>
            </a:pPr>
            <a:r>
              <a:rPr lang="en-US" sz="1000"/>
              <a:t>void VirtualThinkers_university_Compare_Search(){</a:t>
            </a:r>
          </a:p>
          <a:p>
            <a:pPr marL="114300" indent="0">
              <a:buNone/>
            </a:pPr>
            <a:r>
              <a:rPr lang="en-US" sz="1000"/>
              <a:t>    printf("\nComparision of Linear and binary Search\n");</a:t>
            </a:r>
          </a:p>
          <a:p>
            <a:pPr marL="114300" indent="0">
              <a:buNone/>
            </a:pPr>
            <a:r>
              <a:rPr lang="en-US" sz="1000"/>
              <a:t>    printf("\n\tBinary Search\n");</a:t>
            </a:r>
          </a:p>
          <a:p>
            <a:pPr marL="114300" indent="0">
              <a:buNone/>
            </a:pPr>
            <a:r>
              <a:rPr lang="en-US" sz="1000"/>
              <a:t>    printf("1. needs sorted data as input.\n");</a:t>
            </a:r>
          </a:p>
          <a:p>
            <a:pPr marL="114300" indent="0">
              <a:buNone/>
            </a:pPr>
            <a:r>
              <a:rPr lang="en-US" sz="1000"/>
              <a:t>printf("2. Only single dimension arrays/ lists can be used due to divide and conquer approach.\n");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19" y="322780"/>
            <a:ext cx="8520430" cy="4277360"/>
          </a:xfrm>
        </p:spPr>
        <p:txBody>
          <a:bodyPr>
            <a:noAutofit/>
          </a:bodyPr>
          <a:lstStyle/>
          <a:p>
            <a:pPr marL="114300" indent="0">
              <a:buNone/>
            </a:pPr>
            <a:r>
              <a:rPr lang="en-US" sz="900"/>
              <a:t>printf("3. Binary Search follows the divide and conquer approach. It divides the array / list into 2 halves from the mid element, then </a:t>
            </a:r>
          </a:p>
          <a:p>
            <a:pPr marL="114300" indent="0">
              <a:buNone/>
            </a:pPr>
            <a:r>
              <a:rPr lang="en-US" sz="900"/>
              <a:t>compares if the mid element is equal to the search element, if yes then return the mid index or position value.  Else not equal, it checks if </a:t>
            </a:r>
          </a:p>
          <a:p>
            <a:pPr marL="114300" indent="0">
              <a:buNone/>
            </a:pPr>
            <a:r>
              <a:rPr lang="en-US" sz="900"/>
              <a:t>search element is smaller or greater than mid element. If smaller than mid, then this process is repeated on first half or array / list. </a:t>
            </a:r>
          </a:p>
          <a:p>
            <a:pPr marL="114300" indent="0">
              <a:buNone/>
            </a:pPr>
            <a:r>
              <a:rPr lang="en-US" sz="900"/>
              <a:t>Else the search value greater than mid element, then same process repeated on second half of list / array.\n");</a:t>
            </a:r>
          </a:p>
          <a:p>
            <a:pPr marL="114300" indent="0">
              <a:buNone/>
            </a:pPr>
            <a:r>
              <a:rPr lang="en-US" sz="900"/>
              <a:t>    printf("4. Binary search is more efficient for large, ordered lists.\n");</a:t>
            </a:r>
          </a:p>
          <a:p>
            <a:pPr marL="114300" indent="0">
              <a:buNone/>
            </a:pPr>
            <a:r>
              <a:rPr lang="en-US" sz="900"/>
              <a:t>    printf("5. Faster in execution as only half of the data is to be checked and only 1 element is checked if same or not.\n");</a:t>
            </a:r>
          </a:p>
          <a:p>
            <a:pPr marL="114300" indent="0">
              <a:buNone/>
            </a:pPr>
            <a:r>
              <a:rPr lang="en-US" sz="900"/>
              <a:t>    printf("6. Space complexity of the binary search is O(1).\n");</a:t>
            </a:r>
          </a:p>
          <a:p>
            <a:pPr marL="114300" indent="0">
              <a:buNone/>
            </a:pPr>
            <a:r>
              <a:rPr lang="en-US" sz="900"/>
              <a:t>    printf("\n\tLinear Search\n");</a:t>
            </a:r>
          </a:p>
          <a:p>
            <a:pPr marL="114300" indent="0">
              <a:buNone/>
            </a:pPr>
            <a:r>
              <a:rPr lang="en-US" sz="900"/>
              <a:t>    printf("1. works the same for sorted and unsorted data.(ie. order of data does not affect the working of algorithm)\n");</a:t>
            </a:r>
          </a:p>
          <a:p>
            <a:pPr marL="114300" indent="0">
              <a:buNone/>
            </a:pPr>
            <a:r>
              <a:rPr lang="en-US" sz="900"/>
              <a:t>    printf("2. Multidimensional array can be used as it uses an iterative approach.\n");</a:t>
            </a:r>
          </a:p>
          <a:p>
            <a:pPr marL="114300" indent="0">
              <a:buNone/>
            </a:pPr>
            <a:r>
              <a:rPr lang="en-US" sz="900"/>
              <a:t>printf("3. Linear search also called as the Sequential search follows an iterative approach. It iterates through each element of the list and compares it with the element to be searched. If the search element is found, it returns the position or index of the element. Else not found it returns a value (-1) NULL to show the element is not found.\n");</a:t>
            </a:r>
          </a:p>
          <a:p>
            <a:pPr marL="114300" indent="0">
              <a:buNone/>
            </a:pPr>
            <a:r>
              <a:rPr lang="en-US" sz="900"/>
              <a:t>    printf("4. Linear search is better for smaller lists or unordered data.\n");</a:t>
            </a:r>
          </a:p>
          <a:p>
            <a:pPr marL="114300" indent="0">
              <a:buNone/>
            </a:pPr>
            <a:r>
              <a:rPr lang="en-US" sz="900"/>
              <a:t>    printf("5. Slower in execution as iteration is done on every element by comparing each element every iteration.\n");</a:t>
            </a:r>
          </a:p>
          <a:p>
            <a:pPr marL="114300" indent="0">
              <a:buNone/>
            </a:pPr>
            <a:r>
              <a:rPr lang="en-US" sz="900"/>
              <a:t>    printf("6. Space complexity of the linear search is O(1).\n\n");</a:t>
            </a:r>
          </a:p>
          <a:p>
            <a:pPr marL="114300" indent="0">
              <a:buNone/>
            </a:pPr>
            <a:r>
              <a:rPr lang="en-US" sz="900"/>
              <a:t>}</a:t>
            </a:r>
          </a:p>
          <a:p>
            <a:pPr marL="114300" indent="0">
              <a:buNone/>
            </a:pPr>
            <a:r>
              <a:rPr lang="en-US" sz="900"/>
              <a:t>void VirtualThinkers_university_compexity_Sorting(){</a:t>
            </a:r>
          </a:p>
          <a:p>
            <a:pPr marL="114300" indent="0">
              <a:buNone/>
            </a:pPr>
            <a:r>
              <a:rPr lang="en-US" sz="900"/>
              <a:t>	printf("Time Complexity of Sort Algorithms:\n");</a:t>
            </a:r>
          </a:p>
          <a:p>
            <a:pPr marL="114300" indent="0">
              <a:buNone/>
            </a:pPr>
            <a:r>
              <a:rPr lang="en-US" sz="900"/>
              <a:t>    printf("\n1. Quick Sort:");</a:t>
            </a:r>
          </a:p>
          <a:p>
            <a:pPr marL="114300" indent="0">
              <a:buNone/>
            </a:pPr>
            <a:r>
              <a:rPr lang="en-US" sz="900"/>
              <a:t>    printf("\nBest Case: O(n*log(n))");</a:t>
            </a:r>
          </a:p>
          <a:p>
            <a:pPr marL="114300" indent="0">
              <a:buNone/>
            </a:pPr>
            <a:r>
              <a:rPr lang="en-US" sz="900"/>
              <a:t>    printf("\nAverage Case: O(n*log(n))");</a:t>
            </a:r>
          </a:p>
          <a:p>
            <a:pPr marL="114300" indent="0">
              <a:buNone/>
            </a:pPr>
            <a:r>
              <a:rPr lang="en-US" sz="900"/>
              <a:t>    printf("\nWorst Case: O(n^2)");</a:t>
            </a:r>
          </a:p>
          <a:p>
            <a:pPr marL="114300" indent="0">
              <a:buNone/>
            </a:pPr>
            <a:r>
              <a:rPr lang="en-US" sz="900"/>
              <a:t>    printf("\n2. Merge Sort:");</a:t>
            </a:r>
          </a:p>
          <a:p>
            <a:pPr marL="114300" indent="0">
              <a:buNone/>
            </a:pPr>
            <a:r>
              <a:rPr lang="en-US" sz="900"/>
              <a:t>    printf("\nBest Case: O(n log n)");</a:t>
            </a:r>
          </a:p>
          <a:p>
            <a:pPr marL="114300" indent="0">
              <a:buNone/>
            </a:pPr>
            <a:r>
              <a:rPr lang="en-US" sz="900"/>
              <a:t>    printf("\nAverage Case: O(n log n)");</a:t>
            </a:r>
          </a:p>
          <a:p>
            <a:pPr marL="114300" indent="0">
              <a:buNone/>
            </a:pPr>
            <a:r>
              <a:rPr lang="en-US" sz="900"/>
              <a:t>    printf("\nWorst Case: O(n log n)\n");</a:t>
            </a:r>
          </a:p>
          <a:p>
            <a:pPr marL="114300" indent="0">
              <a:buNone/>
            </a:pPr>
            <a:r>
              <a:rPr lang="en-US" sz="9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a:t>
            </a:r>
            <a:r>
              <a:rPr lang="en-GB" sz="1465"/>
              <a:t>*highlight your module as shown</a:t>
            </a:r>
            <a:r>
              <a:rPr lang="en-GB"/>
              <a:t>]</a:t>
            </a: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1" name="Google Shape;71;p15"/>
          <p:cNvPicPr preferRelativeResize="0"/>
          <p:nvPr/>
        </p:nvPicPr>
        <p:blipFill>
          <a:blip r:embed="rId3"/>
          <a:stretch>
            <a:fillRect/>
          </a:stretch>
        </p:blipFill>
        <p:spPr>
          <a:xfrm>
            <a:off x="146950" y="1017725"/>
            <a:ext cx="8520600" cy="4008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5418" y="79057"/>
            <a:ext cx="8520430" cy="4985385"/>
          </a:xfrm>
        </p:spPr>
        <p:txBody>
          <a:bodyPr>
            <a:noAutofit/>
          </a:bodyPr>
          <a:lstStyle/>
          <a:p>
            <a:pPr marL="114300" indent="0">
              <a:buNone/>
            </a:pPr>
            <a:r>
              <a:rPr lang="en-US" sz="800"/>
              <a:t>void VirtualThinkers_university_compexity_Search(){</a:t>
            </a:r>
          </a:p>
          <a:p>
            <a:pPr marL="114300" indent="0">
              <a:buNone/>
            </a:pPr>
            <a:r>
              <a:rPr lang="en-US" sz="800"/>
              <a:t>	printf("Time Complexity of Search Algorithms:\n");</a:t>
            </a:r>
          </a:p>
          <a:p>
            <a:pPr marL="114300" indent="0">
              <a:buNone/>
            </a:pPr>
            <a:r>
              <a:rPr lang="en-US" sz="800"/>
              <a:t>    printf("\n1. Linear Search:");</a:t>
            </a:r>
          </a:p>
          <a:p>
            <a:pPr marL="114300" indent="0">
              <a:buNone/>
            </a:pPr>
            <a:r>
              <a:rPr lang="en-US" sz="800"/>
              <a:t>    printf("\nBest Case: O(1)");</a:t>
            </a:r>
          </a:p>
          <a:p>
            <a:pPr marL="114300" indent="0">
              <a:buNone/>
            </a:pPr>
            <a:r>
              <a:rPr lang="en-US" sz="800"/>
              <a:t>    printf("\nAverage Case: O(n)");</a:t>
            </a:r>
          </a:p>
          <a:p>
            <a:pPr marL="114300" indent="0">
              <a:buNone/>
            </a:pPr>
            <a:r>
              <a:rPr lang="en-US" sz="800"/>
              <a:t>    printf("\nWorst Case: O(n)");</a:t>
            </a:r>
          </a:p>
          <a:p>
            <a:pPr marL="114300" indent="0">
              <a:buNone/>
            </a:pPr>
            <a:r>
              <a:rPr lang="en-US" sz="800"/>
              <a:t>    printf("\n2. Binary Search:");</a:t>
            </a:r>
          </a:p>
          <a:p>
            <a:pPr marL="114300" indent="0">
              <a:buNone/>
            </a:pPr>
            <a:r>
              <a:rPr lang="en-US" sz="800"/>
              <a:t>    printf("\nBest Case: O(1)");</a:t>
            </a:r>
          </a:p>
          <a:p>
            <a:pPr marL="114300" indent="0">
              <a:buNone/>
            </a:pPr>
            <a:r>
              <a:rPr lang="en-US" sz="800"/>
              <a:t>    printf("\nAverage Case: O(log n)");</a:t>
            </a:r>
          </a:p>
          <a:p>
            <a:pPr marL="114300" indent="0">
              <a:buNone/>
            </a:pPr>
            <a:r>
              <a:rPr lang="en-US" sz="800"/>
              <a:t>    printf("\nWorst Case: O(log n)\n");</a:t>
            </a:r>
          </a:p>
          <a:p>
            <a:pPr marL="114300" indent="0">
              <a:buNone/>
            </a:pPr>
            <a:r>
              <a:rPr lang="en-US" sz="800"/>
              <a:t>}</a:t>
            </a:r>
          </a:p>
          <a:p>
            <a:pPr marL="114300" indent="0">
              <a:buNone/>
            </a:pPr>
            <a:r>
              <a:rPr lang="en-US" sz="800"/>
              <a:t>void VirtualThinkers_university_Sort_details() {</a:t>
            </a:r>
          </a:p>
          <a:p>
            <a:pPr marL="114300" indent="0">
              <a:buNone/>
            </a:pPr>
            <a:r>
              <a:rPr lang="en-US" sz="800"/>
              <a:t>    printf("\nMerge Sort Algorithm \nDivide and Conquer:\n");</a:t>
            </a:r>
          </a:p>
          <a:p>
            <a:pPr marL="114300" indent="0">
              <a:buNone/>
            </a:pPr>
            <a:r>
              <a:rPr lang="en-US" sz="800"/>
              <a:t>    printf("---------------------------------\n");</a:t>
            </a:r>
          </a:p>
          <a:p>
            <a:pPr marL="114300" indent="0">
              <a:buNone/>
            </a:pPr>
            <a:r>
              <a:rPr lang="en-US" sz="800"/>
              <a:t>    printf("Merge Sort is a divide and conquer algorithm that recursively divides an array into two halves, sorts each half, and then merges the sorted halves into a single sorted array.");</a:t>
            </a:r>
          </a:p>
          <a:p>
            <a:pPr marL="114300" indent="0">
              <a:buNone/>
            </a:pPr>
            <a:r>
              <a:rPr lang="en-US" sz="800"/>
              <a:t>    printf("\nBase Case:\n\tThe array has only 1 or no elements, the array is already sorted. The algorithm stops dividing when it reaches this condition.");</a:t>
            </a:r>
          </a:p>
          <a:p>
            <a:pPr marL="114300" indent="0">
              <a:buNone/>
            </a:pPr>
            <a:r>
              <a:rPr lang="en-US" sz="800"/>
              <a:t>    printf("\nRecursive Division:\n");</a:t>
            </a:r>
          </a:p>
          <a:p>
            <a:pPr marL="114300" indent="0">
              <a:buNone/>
            </a:pPr>
            <a:r>
              <a:rPr lang="en-US" sz="800"/>
              <a:t>    printf("For an array segment arr[left...right]:\n");</a:t>
            </a:r>
          </a:p>
          <a:p>
            <a:pPr marL="114300" indent="0">
              <a:buNone/>
            </a:pPr>
            <a:r>
              <a:rPr lang="en-US" sz="800"/>
              <a:t>    printf("\nFind the middle index: mid = (left + right) / 2.");</a:t>
            </a:r>
          </a:p>
          <a:p>
            <a:pPr marL="114300" indent="0">
              <a:buNone/>
            </a:pPr>
            <a:r>
              <a:rPr lang="en-US" sz="800"/>
              <a:t>    printf("\nRecursively apply Merge Sort to the first half: MergeSort(arr, left, mid).");</a:t>
            </a:r>
          </a:p>
          <a:p>
            <a:pPr marL="114300" indent="0">
              <a:buNone/>
            </a:pPr>
            <a:r>
              <a:rPr lang="en-US" sz="800"/>
              <a:t>    printf("\nRecursively apply Merge Sort to the second half: MergeSort(arr, mid + 1, right).");</a:t>
            </a:r>
          </a:p>
          <a:p>
            <a:pPr marL="114300" indent="0">
              <a:buNone/>
            </a:pPr>
            <a:r>
              <a:rPr lang="en-US" sz="800"/>
              <a:t>    printf("\n\tMerge Step:");</a:t>
            </a:r>
          </a:p>
          <a:p>
            <a:pPr marL="114300" indent="0">
              <a:buNone/>
            </a:pPr>
            <a:r>
              <a:rPr lang="en-US" sz="800"/>
              <a:t>printf("\nAfter both halves are sorted, merge them back together in sorted order:");</a:t>
            </a:r>
          </a:p>
          <a:p>
            <a:pPr marL="114300" indent="0">
              <a:buNone/>
            </a:pPr>
            <a:r>
              <a:rPr lang="en-US" sz="800"/>
              <a:t>    printf("\nCreate Temporary Arrays:");</a:t>
            </a:r>
          </a:p>
          <a:p>
            <a:pPr marL="114300" indent="0">
              <a:buNone/>
            </a:pPr>
            <a:r>
              <a:rPr lang="en-US" sz="800"/>
              <a:t>    printf("\nCreate two temporary arrays to hold the elements of the left and right halves.");</a:t>
            </a:r>
          </a:p>
          <a:p>
            <a:pPr marL="114300" indent="0">
              <a:buNone/>
            </a:pPr>
            <a:r>
              <a:rPr lang="en-US" sz="800"/>
              <a:t>    printf("\nL[] holds elements from arr[left] to arr[mid].");</a:t>
            </a:r>
          </a:p>
          <a:p>
            <a:pPr marL="114300" indent="0">
              <a:buNone/>
            </a:pPr>
            <a:r>
              <a:rPr lang="en-US" sz="800"/>
              <a:t>    printf("\nR[] holds elements from arr[mid + 1] to arr[right].");</a:t>
            </a:r>
          </a:p>
          <a:p>
            <a:pPr marL="114300" indent="0">
              <a:buNone/>
            </a:pPr>
            <a:r>
              <a:rPr lang="en-US" sz="800"/>
              <a:t>    printf("\nInitialize Pointers:");</a:t>
            </a:r>
          </a:p>
          <a:p>
            <a:pPr marL="114300" indent="0">
              <a:buNone/>
            </a:pPr>
            <a:r>
              <a:rPr lang="en-US" sz="800"/>
              <a:t>    printf("\ni will track the current index in L[].");</a:t>
            </a:r>
          </a:p>
          <a:p>
            <a:pPr marL="114300" indent="0">
              <a:buNone/>
            </a:pPr>
            <a:r>
              <a:rPr lang="en-US" sz="800"/>
              <a:t>    printf("\nj will track the current index in R[].");</a:t>
            </a:r>
          </a:p>
          <a:p>
            <a:pPr marL="114300" indent="0">
              <a:buNone/>
            </a:pPr>
            <a:r>
              <a:rPr lang="en-US" sz="800"/>
              <a:t>    printf("\nk will track the position in the original array where the smallest element should go.");</a:t>
            </a:r>
          </a:p>
          <a:p>
            <a:pPr marL="114300" indent="0">
              <a:buNone/>
            </a:pPr>
            <a:r>
              <a:rPr lang="en-US" sz="800"/>
              <a:t>    printf("\nMerge Elements in Sorted Order:");</a:t>
            </a:r>
          </a:p>
          <a:p>
            <a:pPr marL="114300" indent="0">
              <a:buNone/>
            </a:pPr>
            <a:r>
              <a:rPr lang="en-US" sz="800"/>
              <a:t>    printf("\nWhile there are elements in both L[] and R[], compare L[i] with R[j]:");</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301843"/>
            <a:ext cx="8520430" cy="5012055"/>
          </a:xfrm>
        </p:spPr>
        <p:txBody>
          <a:bodyPr>
            <a:normAutofit fontScale="50000" lnSpcReduction="20000"/>
          </a:bodyPr>
          <a:lstStyle/>
          <a:p>
            <a:pPr marL="114300" indent="0">
              <a:buNone/>
            </a:pPr>
            <a:r>
              <a:rPr lang="en-US" sz="2000"/>
              <a:t>    printf("\nIf L[i] is smaller, place L[i] in arr[k] and increment i and k.");</a:t>
            </a:r>
          </a:p>
          <a:p>
            <a:pPr marL="114300" indent="0">
              <a:buNone/>
            </a:pPr>
            <a:r>
              <a:rPr lang="en-US" sz="2000"/>
              <a:t>    printf("\nIf R[j] is smaller, place R[j] in arr[k] and increment j and k.");</a:t>
            </a:r>
          </a:p>
          <a:p>
            <a:pPr marL="114300" indent="0">
              <a:buNone/>
            </a:pPr>
            <a:r>
              <a:rPr lang="en-US" sz="2000"/>
              <a:t>    printf("\nCopy Remaining Elements:");</a:t>
            </a:r>
          </a:p>
          <a:p>
            <a:pPr marL="114300" indent="0">
              <a:buNone/>
            </a:pPr>
            <a:r>
              <a:rPr lang="en-US" sz="2000"/>
              <a:t>    printf("\nIf there are any remaining elements in L[], copy them to arr[k].");</a:t>
            </a:r>
          </a:p>
          <a:p>
            <a:pPr marL="114300" indent="0">
              <a:buNone/>
            </a:pPr>
            <a:r>
              <a:rPr lang="en-US" sz="2000"/>
              <a:t>    printf("\nIf there are any remaining elements in R[], copy them to arr[k].");</a:t>
            </a:r>
          </a:p>
          <a:p>
            <a:pPr marL="114300" indent="0">
              <a:buNone/>
            </a:pPr>
            <a:r>
              <a:rPr lang="en-US" sz="2000"/>
              <a:t>    printf("\n\tEnd of Recursive Calls:");</a:t>
            </a:r>
          </a:p>
          <a:p>
            <a:pPr marL="114300" indent="0">
              <a:buNone/>
            </a:pPr>
            <a:r>
              <a:rPr lang="en-US" sz="2000"/>
              <a:t>    printf("\nThe recursive calls continue until all array segments have been sorted and merged, resulting in a fully sorted array.");</a:t>
            </a:r>
          </a:p>
          <a:p>
            <a:pPr marL="114300" indent="0">
              <a:buNone/>
            </a:pPr>
            <a:r>
              <a:rPr lang="en-US" sz="2000"/>
              <a:t>    printf("\nSummary of steps:\nDivide the array into two halves.");</a:t>
            </a:r>
          </a:p>
          <a:p>
            <a:pPr marL="114300" indent="0">
              <a:buNone/>
            </a:pPr>
            <a:r>
              <a:rPr lang="en-US" sz="2000"/>
              <a:t>    printf("\nSort each half recursively.\nMerge the two sorted halves into a sorted whole.");</a:t>
            </a:r>
          </a:p>
          <a:p>
            <a:pPr marL="114300" indent="0">
              <a:buNone/>
            </a:pPr>
            <a:r>
              <a:rPr lang="en-US" sz="2000"/>
              <a:t>    printf("---------------------------------\n");</a:t>
            </a:r>
          </a:p>
          <a:p>
            <a:pPr marL="114300" indent="0">
              <a:buNone/>
            </a:pPr>
            <a:r>
              <a:rPr lang="en-US" sz="2000"/>
              <a:t>    printf("\nQuick Sort Algorithm Algorithm\nDivide and Conquer:");</a:t>
            </a:r>
          </a:p>
          <a:p>
            <a:pPr marL="114300" indent="0">
              <a:buNone/>
            </a:pPr>
            <a:r>
              <a:rPr lang="en-US" sz="2000"/>
              <a:t>    printf("----------------------------------\n");</a:t>
            </a:r>
          </a:p>
          <a:p>
            <a:pPr marL="114300" indent="0">
              <a:buNone/>
            </a:pPr>
            <a:r>
              <a:rPr lang="en-US" sz="2000"/>
              <a:t>printf("\nQuick Sort is a divide and conquer algorithm, which recursively partitions an array around a pivot, placing elements smaller than the pivot on its left and elements greater than the pivot on its right");</a:t>
            </a:r>
          </a:p>
          <a:p>
            <a:pPr marL="114300" indent="0">
              <a:buNone/>
            </a:pPr>
            <a:r>
              <a:rPr lang="en-US" sz="2000"/>
              <a:t>    printf("\nBase Case:\nIf the array segment has zero or one element, it is already sorted. Quick Sort stops dividing when it reaches this base case.");</a:t>
            </a:r>
          </a:p>
          <a:p>
            <a:pPr marL="114300" indent="0">
              <a:buNone/>
            </a:pPr>
            <a:r>
              <a:rPr lang="en-US" sz="2000"/>
              <a:t>    printf("\nPartition Step:");</a:t>
            </a:r>
          </a:p>
          <a:p>
            <a:pPr marL="114300" indent="0">
              <a:buNone/>
            </a:pPr>
            <a:r>
              <a:rPr lang="en-US" sz="2000"/>
              <a:t>    printf("\nFor an array segment arr[left...right]:\nChoose a Pivot:");</a:t>
            </a:r>
          </a:p>
          <a:p>
            <a:pPr marL="114300" indent="0">
              <a:buNone/>
            </a:pPr>
            <a:r>
              <a:rPr lang="en-US" sz="2000"/>
              <a:t>    printf("\nSelect a pivot element from the array. Common choices include:\nThe first element (arr[left]).\nThe last element (arr[right]).\nThe middle element (arr[(left + right) / 2]).");</a:t>
            </a:r>
          </a:p>
          <a:p>
            <a:pPr marL="114300" indent="0">
              <a:buNone/>
            </a:pPr>
            <a:r>
              <a:rPr lang="en-US" sz="2000"/>
              <a:t>    printf("\nHere, let's assume the pivot is arr[right] (the last element in the segment).");</a:t>
            </a:r>
          </a:p>
          <a:p>
            <a:pPr marL="114300" indent="0">
              <a:buNone/>
            </a:pPr>
            <a:r>
              <a:rPr lang="en-US" sz="2000"/>
              <a:t>    printf("\nReorder Elements:");</a:t>
            </a:r>
          </a:p>
          <a:p>
            <a:pPr marL="114300" indent="0">
              <a:buNone/>
            </a:pPr>
            <a:r>
              <a:rPr lang="en-US" sz="2000"/>
              <a:t>    printf("\nInitialize two pointers:\ni starts at left - 1 (just before the first element).\nj traverses from left to right - 1.");</a:t>
            </a:r>
          </a:p>
          <a:p>
            <a:pPr marL="114300" indent="0">
              <a:buNone/>
            </a:pPr>
            <a:r>
              <a:rPr lang="en-US" sz="2000"/>
              <a:t>    printf("\nFor each element arr[j]:");</a:t>
            </a:r>
          </a:p>
          <a:p>
            <a:pPr marL="114300" indent="0">
              <a:buNone/>
            </a:pPr>
            <a:r>
              <a:rPr lang="en-US" sz="2000"/>
              <a:t>    printf("\nIf arr[j] is less than or equal to the pivot, increment i and swap arr[i] with arr[j] to move smaller elements to the left of the pivot.");</a:t>
            </a:r>
          </a:p>
          <a:p>
            <a:pPr marL="114300" indent="0">
              <a:buNone/>
            </a:pPr>
            <a:r>
              <a:rPr lang="en-US" sz="2000"/>
              <a:t>    printf("\n\tPlace the Pivot:");</a:t>
            </a:r>
          </a:p>
          <a:p>
            <a:pPr marL="114300" indent="0">
              <a:buNone/>
            </a:pPr>
            <a:r>
              <a:rPr lang="en-US" sz="2000"/>
              <a:t>    printf("\nAfter the loop, place the pivot at its correct position by swapping arr[i + 1] with arr[right].");</a:t>
            </a:r>
          </a:p>
          <a:p>
            <a:pPr marL="114300" indent="0">
              <a:buNone/>
            </a:pPr>
            <a:r>
              <a:rPr lang="en-US" sz="2000"/>
              <a:t>    printf("\nThe pivot is now at index i + 1, with all smaller elements on the left and all greater elements on the right.");</a:t>
            </a:r>
          </a:p>
          <a:p>
            <a:pPr marL="114300" indent="0">
              <a:buNone/>
            </a:pPr>
            <a:r>
              <a:rPr lang="en-US" sz="2000"/>
              <a:t>printf("\n\tRecursive Sort:");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111760"/>
            <a:ext cx="8520430" cy="4914900"/>
          </a:xfrm>
        </p:spPr>
        <p:txBody>
          <a:bodyPr>
            <a:noAutofit/>
          </a:bodyPr>
          <a:lstStyle/>
          <a:p>
            <a:pPr marL="114300" indent="0">
              <a:buNone/>
            </a:pPr>
            <a:r>
              <a:rPr lang="en-US" sz="800"/>
              <a:t>    printf("\nRecursively apply Quick Sort on the left and right partitions:");</a:t>
            </a:r>
          </a:p>
          <a:p>
            <a:pPr marL="114300" indent="0">
              <a:buNone/>
            </a:pPr>
            <a:r>
              <a:rPr lang="en-US" sz="800"/>
              <a:t>    printf("\nQuickSort(arr, left, i) sorts the elements on the left of the pivot.\nQuickSort(arr, i + 2, right) sorts the elements on the right of the pivot.");</a:t>
            </a:r>
          </a:p>
          <a:p>
            <a:pPr marL="114300" indent="0">
              <a:buNone/>
            </a:pPr>
            <a:r>
              <a:rPr lang="en-US" sz="800"/>
              <a:t>    printf("\n\tEnd of Recursive Calls:");</a:t>
            </a:r>
          </a:p>
          <a:p>
            <a:pPr marL="114300" indent="0">
              <a:buNone/>
            </a:pPr>
            <a:r>
              <a:rPr lang="en-US" sz="800"/>
              <a:t>    printf("\nThe recursive calls continue until all segments have been sorted, resulting in a fully sorted array.");</a:t>
            </a:r>
          </a:p>
          <a:p>
            <a:pPr marL="114300" indent="0">
              <a:buNone/>
            </a:pPr>
            <a:r>
              <a:rPr lang="en-US" sz="800"/>
              <a:t>    printf("\nSummary of Steps:");</a:t>
            </a:r>
          </a:p>
          <a:p>
            <a:pPr marL="114300" indent="0">
              <a:buNone/>
            </a:pPr>
            <a:r>
              <a:rPr lang="en-US" sz="800"/>
              <a:t>    printf("\nChoose a Pivot.\nPartition the array around the pivot, placing smaller elements to its left and larger elements to its right.");</a:t>
            </a:r>
          </a:p>
          <a:p>
            <a:pPr marL="114300" indent="0">
              <a:buNone/>
            </a:pPr>
            <a:r>
              <a:rPr lang="en-US" sz="800"/>
              <a:t>    printf("\nRecursively Sort the left and right partitions.");</a:t>
            </a:r>
          </a:p>
          <a:p>
            <a:pPr marL="114300" indent="0">
              <a:buNone/>
            </a:pPr>
            <a:r>
              <a:rPr lang="en-US" sz="800"/>
              <a:t>    printf("----------------------------------\n");</a:t>
            </a:r>
          </a:p>
          <a:p>
            <a:pPr marL="114300" indent="0">
              <a:buNone/>
            </a:pPr>
            <a:r>
              <a:rPr lang="en-US" sz="800"/>
              <a:t>}</a:t>
            </a:r>
          </a:p>
          <a:p>
            <a:pPr marL="114300" indent="0">
              <a:buNone/>
            </a:pPr>
            <a:r>
              <a:rPr lang="en-US" sz="800"/>
              <a:t>void VirtualThinkers_university_Search_details(){</a:t>
            </a:r>
          </a:p>
          <a:p>
            <a:pPr marL="114300" indent="0">
              <a:buNone/>
            </a:pPr>
            <a:r>
              <a:rPr lang="en-US" sz="800"/>
              <a:t>	printf("\nLinear Search Algorithm Pseudocode:\n");</a:t>
            </a:r>
          </a:p>
          <a:p>
            <a:pPr marL="114300" indent="0">
              <a:buNone/>
            </a:pPr>
            <a:r>
              <a:rPr lang="en-US" sz="800"/>
              <a:t>    printf("-----------------------------------\n");</a:t>
            </a:r>
          </a:p>
          <a:p>
            <a:pPr marL="114300" indent="0">
              <a:buNone/>
            </a:pPr>
            <a:r>
              <a:rPr lang="en-US" sz="800"/>
              <a:t>    printf("\nfunction linearSearch(arr, target):");</a:t>
            </a:r>
          </a:p>
          <a:p>
            <a:pPr marL="114300" indent="0">
              <a:buNone/>
            </a:pPr>
            <a:r>
              <a:rPr lang="en-US" sz="800"/>
              <a:t>    printf("\n for each element in arr:");</a:t>
            </a:r>
          </a:p>
          <a:p>
            <a:pPr marL="114300" indent="0">
              <a:buNone/>
            </a:pPr>
            <a:r>
              <a:rPr lang="en-US" sz="800"/>
              <a:t>    printf("\n if element == target:");</a:t>
            </a:r>
          </a:p>
          <a:p>
            <a:pPr marL="114300" indent="0">
              <a:buNone/>
            </a:pPr>
            <a:r>
              <a:rPr lang="en-US" sz="800"/>
              <a:t>    printf("\n  return the index of element");</a:t>
            </a:r>
          </a:p>
          <a:p>
            <a:pPr marL="114300" indent="0">
              <a:buNone/>
            </a:pPr>
            <a:r>
              <a:rPr lang="en-US" sz="800"/>
              <a:t>    printf("\n return -1 (if target is not found)\n");</a:t>
            </a:r>
          </a:p>
          <a:p>
            <a:pPr marL="114300" indent="0">
              <a:buNone/>
            </a:pPr>
            <a:r>
              <a:rPr lang="en-US" sz="800"/>
              <a:t>    printf("-----------------------------------\n\n");</a:t>
            </a:r>
          </a:p>
          <a:p>
            <a:pPr marL="114300" indent="0">
              <a:buNone/>
            </a:pPr>
            <a:r>
              <a:rPr lang="en-US" sz="800"/>
              <a:t>    printf("\nBinary Search Algorithm Pseudocode:\n");</a:t>
            </a:r>
          </a:p>
          <a:p>
            <a:pPr marL="114300" indent="0">
              <a:buNone/>
            </a:pPr>
            <a:r>
              <a:rPr lang="en-US" sz="800"/>
              <a:t>    printf("------------------------------------\n");</a:t>
            </a:r>
          </a:p>
          <a:p>
            <a:pPr marL="114300" indent="0">
              <a:buNone/>
            </a:pPr>
            <a:r>
              <a:rPr lang="en-US" sz="800"/>
              <a:t>    printf("\nfunction binarySearch(arr, target):");</a:t>
            </a:r>
          </a:p>
          <a:p>
            <a:pPr marL="114300" indent="0">
              <a:buNone/>
            </a:pPr>
            <a:r>
              <a:rPr lang="en-US" sz="800"/>
              <a:t>    printf("\n low = 0");</a:t>
            </a:r>
          </a:p>
          <a:p>
            <a:pPr marL="114300" indent="0">
              <a:buNone/>
            </a:pPr>
            <a:r>
              <a:rPr lang="en-US" sz="800"/>
              <a:t>    printf("\n high = length of arr - 1");</a:t>
            </a:r>
          </a:p>
          <a:p>
            <a:pPr marL="114300" indent="0">
              <a:buNone/>
            </a:pPr>
            <a:r>
              <a:rPr lang="en-US" sz="800"/>
              <a:t>    printf("\n while low &lt;= high:");</a:t>
            </a:r>
          </a:p>
          <a:p>
            <a:pPr marL="114300" indent="0">
              <a:buNone/>
            </a:pPr>
            <a:r>
              <a:rPr lang="en-US" sz="800"/>
              <a:t>    printf("\n  mid = (low + high) / 2");</a:t>
            </a:r>
          </a:p>
          <a:p>
            <a:pPr marL="114300" indent="0">
              <a:buNone/>
            </a:pPr>
            <a:r>
              <a:rPr lang="en-US" sz="800"/>
              <a:t>    printf("\n  if arr[mid] == target:");</a:t>
            </a:r>
          </a:p>
          <a:p>
            <a:pPr marL="114300" indent="0">
              <a:buNone/>
            </a:pPr>
            <a:r>
              <a:rPr lang="en-US" sz="800"/>
              <a:t>    printf("\n   return mid");</a:t>
            </a:r>
          </a:p>
          <a:p>
            <a:pPr marL="114300" indent="0">
              <a:buNone/>
            </a:pPr>
            <a:r>
              <a:rPr lang="en-US" sz="800"/>
              <a:t>    printf("\n  else if arr[mid] &lt; target:");</a:t>
            </a:r>
          </a:p>
          <a:p>
            <a:pPr marL="114300" indent="0">
              <a:buNone/>
            </a:pPr>
            <a:r>
              <a:rPr lang="en-US" sz="800"/>
              <a:t>    printf("\n   low = mid + 1");</a:t>
            </a:r>
          </a:p>
          <a:p>
            <a:pPr marL="114300" indent="0">
              <a:buNone/>
            </a:pPr>
            <a:r>
              <a:rPr lang="en-US" sz="800"/>
              <a:t>    printf("\n  else:");</a:t>
            </a:r>
          </a:p>
          <a:p>
            <a:pPr marL="114300" indent="0">
              <a:buNone/>
            </a:pPr>
            <a:r>
              <a:rPr lang="en-US" sz="800"/>
              <a:t>    printf("\n   high = mid - 1\n");</a:t>
            </a:r>
          </a:p>
          <a:p>
            <a:pPr marL="114300" indent="0">
              <a:buNone/>
            </a:pPr>
            <a:r>
              <a:rPr lang="en-US" sz="800"/>
              <a:t>    printf("\n  return -1 (if target is not found)\n");</a:t>
            </a:r>
          </a:p>
          <a:p>
            <a:pPr marL="114300" indent="0">
              <a:buNone/>
            </a:pPr>
            <a:r>
              <a:rPr lang="en-US" sz="800"/>
              <a:t>    printf("-----------------------------------\n\n");</a:t>
            </a:r>
          </a:p>
          <a:p>
            <a:pPr marL="114300" indent="0">
              <a:buNone/>
            </a:pPr>
            <a:r>
              <a:rPr lang="en-US" sz="80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101600"/>
            <a:ext cx="8520430" cy="4954905"/>
          </a:xfrm>
        </p:spPr>
        <p:txBody>
          <a:bodyPr>
            <a:noAutofit/>
          </a:bodyPr>
          <a:lstStyle/>
          <a:p>
            <a:pPr marL="114300" indent="0">
              <a:buNone/>
            </a:pPr>
            <a:r>
              <a:rPr lang="en-US" sz="800"/>
              <a:t>void VirtualThinkers_university_displayMenu() {</a:t>
            </a:r>
          </a:p>
          <a:p>
            <a:pPr marL="114300" indent="0">
              <a:buNone/>
            </a:pPr>
            <a:r>
              <a:rPr lang="en-US" sz="800"/>
              <a:t>    printf("**** University Module ********\n");</a:t>
            </a:r>
          </a:p>
          <a:p>
            <a:pPr marL="114300" indent="0">
              <a:buNone/>
            </a:pPr>
            <a:r>
              <a:rPr lang="en-US" sz="800"/>
              <a:t>    printf("1. Create New University\n");</a:t>
            </a:r>
          </a:p>
          <a:p>
            <a:pPr marL="114300" indent="0">
              <a:buNone/>
            </a:pPr>
            <a:r>
              <a:rPr lang="en-US" sz="800"/>
              <a:t>    printf("2. Update University\n");</a:t>
            </a:r>
          </a:p>
          <a:p>
            <a:pPr marL="114300" indent="0">
              <a:buNone/>
            </a:pPr>
            <a:r>
              <a:rPr lang="en-US" sz="800"/>
              <a:t>    printf("3. Retrieve University Details\n");</a:t>
            </a:r>
          </a:p>
          <a:p>
            <a:pPr marL="114300" indent="0">
              <a:buNone/>
            </a:pPr>
            <a:r>
              <a:rPr lang="en-US" sz="800"/>
              <a:t>    printf("4. Delete University Details\n");</a:t>
            </a:r>
          </a:p>
          <a:p>
            <a:pPr marL="114300" indent="0">
              <a:buNone/>
            </a:pPr>
            <a:r>
              <a:rPr lang="en-US" sz="800"/>
              <a:t>    printf("5. Sort University Details\n");</a:t>
            </a:r>
          </a:p>
          <a:p>
            <a:pPr marL="114300" indent="0">
              <a:buNone/>
            </a:pPr>
            <a:r>
              <a:rPr lang="en-US" sz="800"/>
              <a:t>    printf("6. Search University Details\n");</a:t>
            </a:r>
          </a:p>
          <a:p>
            <a:pPr marL="114300" indent="0">
              <a:buNone/>
            </a:pPr>
            <a:r>
              <a:rPr lang="en-US" sz="800"/>
              <a:t>    printf("7. Compare Sort Algorithms\n");</a:t>
            </a:r>
          </a:p>
          <a:p>
            <a:pPr marL="114300" indent="0">
              <a:buNone/>
            </a:pPr>
            <a:r>
              <a:rPr lang="en-US" sz="800"/>
              <a:t>    printf("8. Compare Search Algorithms\n");</a:t>
            </a:r>
          </a:p>
          <a:p>
            <a:pPr marL="114300" indent="0">
              <a:buNone/>
            </a:pPr>
            <a:r>
              <a:rPr lang="en-US" sz="800"/>
              <a:t>    printf("9. Display Time Complexity of Sorting Algorithm\n");</a:t>
            </a:r>
          </a:p>
          <a:p>
            <a:pPr marL="114300" indent="0">
              <a:buNone/>
            </a:pPr>
            <a:r>
              <a:rPr lang="en-US" sz="800"/>
              <a:t>    printf("10. Display Time Complexity of Searching Algorithm\n");</a:t>
            </a:r>
          </a:p>
          <a:p>
            <a:pPr marL="114300" indent="0">
              <a:buNone/>
            </a:pPr>
            <a:r>
              <a:rPr lang="en-US" sz="800"/>
              <a:t>    printf("11. Display Sort Algorithm Details\n");</a:t>
            </a:r>
          </a:p>
          <a:p>
            <a:pPr marL="114300" indent="0">
              <a:buNone/>
            </a:pPr>
            <a:r>
              <a:rPr lang="en-US" sz="800"/>
              <a:t>    printf("12. Display Search Algorithm Details\n");</a:t>
            </a:r>
          </a:p>
          <a:p>
            <a:pPr marL="114300" indent="0">
              <a:buNone/>
            </a:pPr>
            <a:r>
              <a:rPr lang="en-US" sz="800"/>
              <a:t>    printf("13. Exit Application\n");</a:t>
            </a:r>
          </a:p>
          <a:p>
            <a:pPr marL="114300" indent="0">
              <a:buNone/>
            </a:pPr>
            <a:r>
              <a:rPr lang="en-US" sz="800"/>
              <a:t>}</a:t>
            </a:r>
          </a:p>
          <a:p>
            <a:pPr marL="114300" indent="0">
              <a:buNone/>
            </a:pPr>
            <a:r>
              <a:rPr lang="en-US" sz="800"/>
              <a:t>int main() {</a:t>
            </a:r>
          </a:p>
          <a:p>
            <a:pPr marL="114300" indent="0">
              <a:buNone/>
            </a:pPr>
            <a:r>
              <a:rPr lang="en-US" sz="800"/>
              <a:t>	struct University uni[MAX_UNIVERSITIES];</a:t>
            </a:r>
          </a:p>
          <a:p>
            <a:pPr marL="114300" indent="0">
              <a:buNone/>
            </a:pPr>
            <a:r>
              <a:rPr lang="en-US" sz="800"/>
              <a:t>	int count = 0;</a:t>
            </a:r>
          </a:p>
          <a:p>
            <a:pPr marL="114300" indent="0">
              <a:buNone/>
            </a:pPr>
            <a:r>
              <a:rPr lang="en-US" sz="800"/>
              <a:t>    int option,sort_by;</a:t>
            </a:r>
          </a:p>
          <a:p>
            <a:pPr marL="114300" indent="0">
              <a:buNone/>
            </a:pPr>
            <a:r>
              <a:rPr lang="en-US" sz="800"/>
              <a:t>    do {</a:t>
            </a:r>
          </a:p>
          <a:p>
            <a:pPr marL="114300" indent="0">
              <a:buNone/>
            </a:pPr>
            <a:r>
              <a:rPr lang="en-US" sz="800"/>
              <a:t>        VirtualThinkers_university_displayMenu();</a:t>
            </a:r>
          </a:p>
          <a:p>
            <a:pPr marL="114300" indent="0">
              <a:buNone/>
            </a:pPr>
            <a:r>
              <a:rPr lang="en-US" sz="800"/>
              <a:t>        printf("Please select an option: ");</a:t>
            </a:r>
          </a:p>
          <a:p>
            <a:pPr marL="114300" indent="0">
              <a:buNone/>
            </a:pPr>
            <a:r>
              <a:rPr lang="en-US" sz="800"/>
              <a:t>        scanf("%d", &amp;option);</a:t>
            </a:r>
          </a:p>
          <a:p>
            <a:pPr marL="114300" indent="0">
              <a:buNone/>
            </a:pPr>
            <a:r>
              <a:rPr lang="en-US" sz="800"/>
              <a:t>        getchar(); </a:t>
            </a:r>
          </a:p>
          <a:p>
            <a:pPr marL="114300" indent="0">
              <a:buNone/>
            </a:pPr>
            <a:r>
              <a:rPr lang="en-US" sz="800"/>
              <a:t>        switch (option) {</a:t>
            </a:r>
          </a:p>
          <a:p>
            <a:pPr marL="114300" indent="0">
              <a:buNone/>
            </a:pPr>
            <a:r>
              <a:rPr lang="en-US" sz="800"/>
              <a:t>case 1:</a:t>
            </a:r>
          </a:p>
          <a:p>
            <a:pPr marL="114300" indent="0">
              <a:buNone/>
            </a:pPr>
            <a:r>
              <a:rPr lang="en-US" sz="800"/>
              <a:t>                VirtualThinkers_university_create(uni, &amp;count);</a:t>
            </a:r>
          </a:p>
          <a:p>
            <a:pPr marL="114300" indent="0">
              <a:buNone/>
            </a:pPr>
            <a:r>
              <a:rPr lang="en-US" sz="800"/>
              <a:t>                break;</a:t>
            </a:r>
          </a:p>
          <a:p>
            <a:pPr marL="114300" indent="0">
              <a:buNone/>
            </a:pPr>
            <a:r>
              <a:rPr lang="en-US" sz="800"/>
              <a:t>            case 2:</a:t>
            </a:r>
          </a:p>
          <a:p>
            <a:pPr marL="114300" indent="0">
              <a:buNone/>
            </a:pPr>
            <a:r>
              <a:rPr lang="en-US" sz="800"/>
              <a:t>                VirtualThinkers_university_update(uni, count);</a:t>
            </a:r>
          </a:p>
          <a:p>
            <a:pPr marL="114300" indent="0">
              <a:buNone/>
            </a:pPr>
            <a:r>
              <a:rPr lang="en-US" sz="800"/>
              <a:t>                break;</a:t>
            </a:r>
          </a:p>
          <a:p>
            <a:pPr marL="114300" indent="0">
              <a:buNone/>
            </a:pPr>
            <a:r>
              <a:rPr lang="en-US" sz="800"/>
              <a:t>            case 3:</a:t>
            </a:r>
          </a:p>
          <a:p>
            <a:pPr marL="114300" indent="0">
              <a:buNone/>
            </a:pPr>
            <a:r>
              <a:rPr lang="en-US" sz="800"/>
              <a:t>                VirtualThinkers_university_retrieve(uni, &amp;count);</a:t>
            </a:r>
          </a:p>
          <a:p>
            <a:pPr marL="114300" indent="0">
              <a:buNone/>
            </a:pPr>
            <a:r>
              <a:rPr lang="en-US" sz="800"/>
              <a:t>                break;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5418" y="0"/>
            <a:ext cx="8520430" cy="5143500"/>
          </a:xfrm>
        </p:spPr>
        <p:txBody>
          <a:bodyPr>
            <a:noAutofit/>
          </a:bodyPr>
          <a:lstStyle/>
          <a:p>
            <a:pPr marL="114300" indent="0">
              <a:buNone/>
            </a:pPr>
            <a:r>
              <a:rPr lang="en-US" sz="1000"/>
              <a:t>            case 4:</a:t>
            </a:r>
          </a:p>
          <a:p>
            <a:pPr marL="114300" indent="0">
              <a:buNone/>
            </a:pPr>
            <a:r>
              <a:rPr lang="en-US" sz="1000"/>
              <a:t>                VirtualThinkers_university_delete(uni, &amp;count);</a:t>
            </a:r>
          </a:p>
          <a:p>
            <a:pPr marL="114300" indent="0">
              <a:buNone/>
            </a:pPr>
            <a:r>
              <a:rPr lang="en-US" sz="1000"/>
              <a:t>                break;</a:t>
            </a:r>
          </a:p>
          <a:p>
            <a:pPr marL="114300" indent="0">
              <a:buNone/>
            </a:pPr>
            <a:r>
              <a:rPr lang="en-US" sz="1000"/>
              <a:t>            case 5:</a:t>
            </a:r>
          </a:p>
          <a:p>
            <a:pPr marL="114300" indent="0">
              <a:buNone/>
            </a:pPr>
            <a:r>
              <a:rPr lang="en-US" sz="1000"/>
              <a:t>                printf("Choose sort criteria:\n1. Sort by Code\n2. Sort by Name\n3. Sort by Email\n");</a:t>
            </a:r>
          </a:p>
          <a:p>
            <a:pPr marL="114300" indent="0">
              <a:buNone/>
            </a:pPr>
            <a:r>
              <a:rPr lang="en-US" sz="1000"/>
              <a:t>                scanf("%d", &amp;sort_by);</a:t>
            </a:r>
          </a:p>
          <a:p>
            <a:pPr marL="114300" indent="0">
              <a:buNone/>
            </a:pPr>
            <a:r>
              <a:rPr lang="en-US" sz="1000"/>
              <a:t>                VirtualThinkers_university_MergeSort(uni, 0, count - 1, sort_by);</a:t>
            </a:r>
          </a:p>
          <a:p>
            <a:pPr marL="114300" indent="0">
              <a:buNone/>
            </a:pPr>
            <a:r>
              <a:rPr lang="en-US" sz="1000"/>
              <a:t>                printf("Universities sorted successfully.\n");</a:t>
            </a:r>
          </a:p>
          <a:p>
            <a:pPr marL="114300" indent="0">
              <a:buNone/>
            </a:pPr>
            <a:r>
              <a:rPr lang="en-US" sz="1000"/>
              <a:t>                VirtualThinkers_university_display(uni, count);  // Display sorted list</a:t>
            </a:r>
          </a:p>
          <a:p>
            <a:pPr marL="114300" indent="0">
              <a:buNone/>
            </a:pPr>
            <a:r>
              <a:rPr lang="en-US" sz="1000"/>
              <a:t>                break;</a:t>
            </a:r>
          </a:p>
          <a:p>
            <a:pPr marL="114300" indent="0">
              <a:buNone/>
            </a:pPr>
            <a:r>
              <a:rPr lang="en-US" sz="1000"/>
              <a:t>            case 6:</a:t>
            </a:r>
          </a:p>
          <a:p>
            <a:pPr marL="114300" indent="0">
              <a:buNone/>
            </a:pPr>
            <a:r>
              <a:rPr lang="en-US" sz="1000"/>
              <a:t>                VirtualThinkers_university_LinearSearch(uni, count);</a:t>
            </a:r>
          </a:p>
          <a:p>
            <a:pPr marL="114300" indent="0">
              <a:buNone/>
            </a:pPr>
            <a:r>
              <a:rPr lang="en-US" sz="1000"/>
              <a:t>                break;</a:t>
            </a:r>
          </a:p>
          <a:p>
            <a:pPr marL="114300" indent="0">
              <a:buNone/>
            </a:pPr>
            <a:r>
              <a:rPr lang="en-US" sz="1000"/>
              <a:t>            case 7:</a:t>
            </a:r>
          </a:p>
          <a:p>
            <a:pPr marL="114300" indent="0">
              <a:buNone/>
            </a:pPr>
            <a:r>
              <a:rPr lang="en-US" sz="1000"/>
              <a:t>            	VirtualThinkers_university_Compare_Sorting( );</a:t>
            </a:r>
          </a:p>
          <a:p>
            <a:pPr marL="114300" indent="0">
              <a:buNone/>
            </a:pPr>
            <a:r>
              <a:rPr lang="en-US" sz="1000"/>
              <a:t>            	break;</a:t>
            </a:r>
          </a:p>
          <a:p>
            <a:pPr marL="114300" indent="0">
              <a:buNone/>
            </a:pPr>
            <a:r>
              <a:rPr lang="en-US" sz="1000"/>
              <a:t>            case 8:</a:t>
            </a:r>
          </a:p>
          <a:p>
            <a:pPr marL="114300" indent="0">
              <a:buNone/>
            </a:pPr>
            <a:r>
              <a:rPr lang="en-US" sz="1000"/>
              <a:t>            	VirtualThinkers_university_Compare_Search( );</a:t>
            </a:r>
          </a:p>
          <a:p>
            <a:pPr marL="114300" indent="0">
              <a:buNone/>
            </a:pPr>
            <a:r>
              <a:rPr lang="en-US" sz="1000"/>
              <a:t>            	break;</a:t>
            </a:r>
          </a:p>
          <a:p>
            <a:pPr marL="114300" indent="0">
              <a:buNone/>
            </a:pPr>
            <a:r>
              <a:rPr lang="en-US" sz="1000"/>
              <a:t>            case 9:</a:t>
            </a:r>
          </a:p>
          <a:p>
            <a:pPr marL="114300" indent="0">
              <a:buNone/>
            </a:pPr>
            <a:r>
              <a:rPr lang="en-US" sz="1000"/>
              <a:t>            	VirtualThinkers_university_compexity_Sorting();</a:t>
            </a:r>
          </a:p>
          <a:p>
            <a:pPr marL="114300" indent="0">
              <a:buNone/>
            </a:pPr>
            <a:r>
              <a:rPr lang="en-US" sz="1000"/>
              <a:t>            	break;</a:t>
            </a:r>
          </a:p>
          <a:p>
            <a:pPr marL="114300" indent="0">
              <a:buNone/>
            </a:pPr>
            <a:r>
              <a:rPr lang="en-US" sz="1000"/>
              <a:t>            case 10:</a:t>
            </a:r>
          </a:p>
          <a:p>
            <a:pPr marL="114300" indent="0">
              <a:buNone/>
            </a:pPr>
            <a:r>
              <a:rPr lang="en-US" sz="1000"/>
              <a:t>            	VirtualThinkers_university_compexity_Search();</a:t>
            </a:r>
          </a:p>
          <a:p>
            <a:pPr marL="114300" indent="0">
              <a:buNone/>
            </a:pPr>
            <a:r>
              <a:rPr lang="en-US" sz="1000"/>
              <a:t>            	break;</a:t>
            </a:r>
          </a:p>
          <a:p>
            <a:pPr marL="114300" indent="0">
              <a:buNone/>
            </a:pPr>
            <a:r>
              <a:rPr lang="en-US" sz="1000"/>
              <a:t>            case 11:</a:t>
            </a:r>
          </a:p>
          <a:p>
            <a:pPr marL="114300" indent="0">
              <a:buNone/>
            </a:pPr>
            <a:r>
              <a:rPr lang="en-US" sz="1000"/>
              <a:t>            	VirtualThinkers_university_Sort_details();</a:t>
            </a:r>
          </a:p>
          <a:p>
            <a:pPr marL="114300" indent="0">
              <a:buNone/>
            </a:pPr>
            <a:r>
              <a:rPr lang="en-US" sz="1000"/>
              <a:t>            	break;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26" y="457470"/>
            <a:ext cx="8520430" cy="4411980"/>
          </a:xfrm>
        </p:spPr>
        <p:txBody>
          <a:bodyPr>
            <a:normAutofit/>
          </a:bodyPr>
          <a:lstStyle/>
          <a:p>
            <a:pPr marL="114300" indent="0">
              <a:buNone/>
            </a:pPr>
            <a:r>
              <a:rPr lang="en-US" sz="1400"/>
              <a:t>            case 12:</a:t>
            </a:r>
          </a:p>
          <a:p>
            <a:pPr marL="114300" indent="0">
              <a:buNone/>
            </a:pPr>
            <a:r>
              <a:rPr lang="en-US" sz="1400"/>
              <a:t>            	VirtualThinkers_university_Search_details();</a:t>
            </a:r>
          </a:p>
          <a:p>
            <a:pPr marL="114300" indent="0">
              <a:buNone/>
            </a:pPr>
            <a:r>
              <a:rPr lang="en-US" sz="1400"/>
              <a:t>            	break;</a:t>
            </a:r>
          </a:p>
          <a:p>
            <a:pPr marL="114300" indent="0">
              <a:buNone/>
            </a:pPr>
            <a:r>
              <a:rPr lang="en-US" sz="1400"/>
              <a:t>            case 13:</a:t>
            </a:r>
          </a:p>
          <a:p>
            <a:pPr marL="114300" indent="0">
              <a:buNone/>
            </a:pPr>
            <a:r>
              <a:rPr lang="en-US" sz="1400"/>
              <a:t>                printf("Exiting application...\n");</a:t>
            </a:r>
          </a:p>
          <a:p>
            <a:pPr marL="114300" indent="0">
              <a:buNone/>
            </a:pPr>
            <a:r>
              <a:rPr lang="en-US" sz="1400"/>
              <a:t>                break;</a:t>
            </a:r>
          </a:p>
          <a:p>
            <a:pPr marL="114300" indent="0">
              <a:buNone/>
            </a:pPr>
            <a:r>
              <a:rPr lang="en-US" sz="1400"/>
              <a:t>            default:</a:t>
            </a:r>
          </a:p>
          <a:p>
            <a:pPr marL="114300" indent="0">
              <a:buNone/>
            </a:pPr>
            <a:r>
              <a:rPr lang="en-US" sz="1400"/>
              <a:t>                printf("Invalid option. Please enter a valid option.\n");</a:t>
            </a:r>
          </a:p>
          <a:p>
            <a:pPr marL="114300" indent="0">
              <a:buNone/>
            </a:pPr>
            <a:r>
              <a:rPr lang="en-US" sz="1400"/>
              <a:t>                break;</a:t>
            </a:r>
          </a:p>
          <a:p>
            <a:pPr marL="114300" indent="0">
              <a:buNone/>
            </a:pPr>
            <a:r>
              <a:rPr lang="en-US" sz="1400"/>
              <a:t>        }</a:t>
            </a:r>
          </a:p>
          <a:p>
            <a:pPr marL="114300" indent="0">
              <a:buNone/>
            </a:pPr>
            <a:r>
              <a:rPr lang="en-US" sz="1400"/>
              <a:t>    } while (option != 13);</a:t>
            </a:r>
          </a:p>
          <a:p>
            <a:pPr marL="114300" indent="0">
              <a:buNone/>
            </a:pPr>
            <a:r>
              <a:rPr lang="en-US" sz="1400"/>
              <a:t>    return 0;</a:t>
            </a:r>
          </a:p>
          <a:p>
            <a:pPr marL="114300" indent="0">
              <a:buNone/>
            </a:pPr>
            <a:r>
              <a:rPr lang="en-US" sz="14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555957" y="301843"/>
            <a:ext cx="353379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Screen Shots</a:t>
            </a:r>
          </a:p>
        </p:txBody>
      </p:sp>
      <p:sp>
        <p:nvSpPr>
          <p:cNvPr id="5" name="Text Box 4"/>
          <p:cNvSpPr txBox="1"/>
          <p:nvPr/>
        </p:nvSpPr>
        <p:spPr>
          <a:xfrm>
            <a:off x="3249699" y="2571750"/>
            <a:ext cx="2687637" cy="307777"/>
          </a:xfrm>
          <a:prstGeom prst="rect">
            <a:avLst/>
          </a:prstGeom>
          <a:noFill/>
        </p:spPr>
        <p:txBody>
          <a:bodyPr wrap="square" rtlCol="0">
            <a:spAutoFit/>
          </a:bodyPr>
          <a:lstStyle/>
          <a:p>
            <a:pPr algn="ctr"/>
            <a:r>
              <a:rPr lang="en-IN" altLang="en-US" b="1">
                <a:solidFill>
                  <a:srgbClr val="C00000"/>
                </a:solidFill>
              </a:rPr>
              <a:t>Creating A New University</a:t>
            </a:r>
            <a:endParaRPr lang="en-IN" altLang="en-US" b="1" dirty="0">
              <a:solidFill>
                <a:srgbClr val="C00000"/>
              </a:solidFill>
            </a:endParaRPr>
          </a:p>
        </p:txBody>
      </p:sp>
      <p:sp>
        <p:nvSpPr>
          <p:cNvPr id="6" name="Text Box 5"/>
          <p:cNvSpPr txBox="1"/>
          <p:nvPr/>
        </p:nvSpPr>
        <p:spPr>
          <a:xfrm>
            <a:off x="2806081" y="4533880"/>
            <a:ext cx="3600982" cy="307777"/>
          </a:xfrm>
          <a:prstGeom prst="rect">
            <a:avLst/>
          </a:prstGeom>
          <a:noFill/>
        </p:spPr>
        <p:txBody>
          <a:bodyPr wrap="square" rtlCol="0">
            <a:spAutoFit/>
          </a:bodyPr>
          <a:lstStyle/>
          <a:p>
            <a:pPr algn="ctr"/>
            <a:r>
              <a:rPr lang="en-IN" altLang="en-US" b="1">
                <a:solidFill>
                  <a:srgbClr val="C00000"/>
                </a:solidFill>
              </a:rPr>
              <a:t>Updating A Selected University Details</a:t>
            </a:r>
          </a:p>
        </p:txBody>
      </p:sp>
      <p:pic>
        <p:nvPicPr>
          <p:cNvPr id="7" name="Picture 6">
            <a:extLst>
              <a:ext uri="{FF2B5EF4-FFF2-40B4-BE49-F238E27FC236}">
                <a16:creationId xmlns:a16="http://schemas.microsoft.com/office/drawing/2014/main" id="{5C82A383-478F-C197-D7C2-2DB86415C9E3}"/>
              </a:ext>
            </a:extLst>
          </p:cNvPr>
          <p:cNvPicPr>
            <a:picLocks noChangeAspect="1"/>
          </p:cNvPicPr>
          <p:nvPr/>
        </p:nvPicPr>
        <p:blipFill>
          <a:blip r:embed="rId3"/>
          <a:srcRect r="34431"/>
          <a:stretch/>
        </p:blipFill>
        <p:spPr>
          <a:xfrm>
            <a:off x="1538992" y="1256062"/>
            <a:ext cx="5802166" cy="1200286"/>
          </a:xfrm>
          <a:prstGeom prst="rect">
            <a:avLst/>
          </a:prstGeom>
        </p:spPr>
      </p:pic>
      <p:pic>
        <p:nvPicPr>
          <p:cNvPr id="9" name="Picture 8">
            <a:extLst>
              <a:ext uri="{FF2B5EF4-FFF2-40B4-BE49-F238E27FC236}">
                <a16:creationId xmlns:a16="http://schemas.microsoft.com/office/drawing/2014/main" id="{527D729B-8A6C-0E28-F52F-3FEFDCD00DBD}"/>
              </a:ext>
            </a:extLst>
          </p:cNvPr>
          <p:cNvPicPr>
            <a:picLocks noChangeAspect="1"/>
          </p:cNvPicPr>
          <p:nvPr/>
        </p:nvPicPr>
        <p:blipFill>
          <a:blip r:embed="rId4"/>
          <a:srcRect r="58732" b="-3218"/>
          <a:stretch/>
        </p:blipFill>
        <p:spPr>
          <a:xfrm>
            <a:off x="1538992" y="3183505"/>
            <a:ext cx="5802166" cy="120028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705955" y="2333900"/>
            <a:ext cx="2648585" cy="306705"/>
          </a:xfrm>
          <a:prstGeom prst="rect">
            <a:avLst/>
          </a:prstGeom>
          <a:noFill/>
        </p:spPr>
        <p:txBody>
          <a:bodyPr wrap="square" rtlCol="0">
            <a:spAutoFit/>
          </a:bodyPr>
          <a:lstStyle/>
          <a:p>
            <a:r>
              <a:rPr lang="en-IN" altLang="en-US" b="1" dirty="0">
                <a:solidFill>
                  <a:srgbClr val="C00000"/>
                </a:solidFill>
              </a:rPr>
              <a:t>Displaying University Details</a:t>
            </a:r>
          </a:p>
        </p:txBody>
      </p:sp>
      <p:sp>
        <p:nvSpPr>
          <p:cNvPr id="8" name="Text Box 7"/>
          <p:cNvSpPr txBox="1"/>
          <p:nvPr/>
        </p:nvSpPr>
        <p:spPr>
          <a:xfrm>
            <a:off x="2727876" y="4278309"/>
            <a:ext cx="3002782" cy="307777"/>
          </a:xfrm>
          <a:prstGeom prst="rect">
            <a:avLst/>
          </a:prstGeom>
          <a:noFill/>
        </p:spPr>
        <p:txBody>
          <a:bodyPr wrap="square" rtlCol="0">
            <a:spAutoFit/>
          </a:bodyPr>
          <a:lstStyle/>
          <a:p>
            <a:r>
              <a:rPr lang="en-IN" altLang="en-US" b="1">
                <a:solidFill>
                  <a:srgbClr val="C00000"/>
                </a:solidFill>
              </a:rPr>
              <a:t>Deleting A Selected University </a:t>
            </a:r>
            <a:endParaRPr lang="en-IN" altLang="en-US" b="1" dirty="0">
              <a:solidFill>
                <a:srgbClr val="C00000"/>
              </a:solidFill>
            </a:endParaRPr>
          </a:p>
        </p:txBody>
      </p:sp>
      <p:pic>
        <p:nvPicPr>
          <p:cNvPr id="9" name="Picture 8">
            <a:extLst>
              <a:ext uri="{FF2B5EF4-FFF2-40B4-BE49-F238E27FC236}">
                <a16:creationId xmlns:a16="http://schemas.microsoft.com/office/drawing/2014/main" id="{4B271596-9354-CB65-AA7B-C524D17E01FE}"/>
              </a:ext>
            </a:extLst>
          </p:cNvPr>
          <p:cNvPicPr>
            <a:picLocks noChangeAspect="1"/>
          </p:cNvPicPr>
          <p:nvPr/>
        </p:nvPicPr>
        <p:blipFill>
          <a:blip r:embed="rId2"/>
          <a:srcRect t="3382" r="33491"/>
          <a:stretch/>
        </p:blipFill>
        <p:spPr>
          <a:xfrm>
            <a:off x="1077238" y="830687"/>
            <a:ext cx="5906021" cy="1366172"/>
          </a:xfrm>
          <a:prstGeom prst="rect">
            <a:avLst/>
          </a:prstGeom>
        </p:spPr>
      </p:pic>
      <p:pic>
        <p:nvPicPr>
          <p:cNvPr id="11" name="Picture 10">
            <a:extLst>
              <a:ext uri="{FF2B5EF4-FFF2-40B4-BE49-F238E27FC236}">
                <a16:creationId xmlns:a16="http://schemas.microsoft.com/office/drawing/2014/main" id="{D5D36CAF-460F-059A-08C2-DF0B92D7E994}"/>
              </a:ext>
            </a:extLst>
          </p:cNvPr>
          <p:cNvPicPr>
            <a:picLocks noChangeAspect="1"/>
          </p:cNvPicPr>
          <p:nvPr/>
        </p:nvPicPr>
        <p:blipFill>
          <a:blip r:embed="rId3"/>
          <a:srcRect r="64051" b="39144"/>
          <a:stretch/>
        </p:blipFill>
        <p:spPr>
          <a:xfrm>
            <a:off x="1077238" y="2849671"/>
            <a:ext cx="5949862" cy="130740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680568" y="2265045"/>
            <a:ext cx="2705623" cy="307777"/>
          </a:xfrm>
          <a:prstGeom prst="rect">
            <a:avLst/>
          </a:prstGeom>
          <a:noFill/>
        </p:spPr>
        <p:txBody>
          <a:bodyPr wrap="square" rtlCol="0">
            <a:spAutoFit/>
          </a:bodyPr>
          <a:lstStyle/>
          <a:p>
            <a:r>
              <a:rPr lang="en-IN" altLang="en-US" b="1">
                <a:solidFill>
                  <a:srgbClr val="C00000"/>
                </a:solidFill>
              </a:rPr>
              <a:t>Sorting University Details</a:t>
            </a:r>
            <a:endParaRPr lang="en-IN" altLang="en-US" b="1" dirty="0">
              <a:solidFill>
                <a:srgbClr val="C00000"/>
              </a:solidFill>
            </a:endParaRPr>
          </a:p>
        </p:txBody>
      </p:sp>
      <p:sp>
        <p:nvSpPr>
          <p:cNvPr id="7" name="Text Box 6"/>
          <p:cNvSpPr txBox="1"/>
          <p:nvPr/>
        </p:nvSpPr>
        <p:spPr>
          <a:xfrm>
            <a:off x="2500794" y="4515695"/>
            <a:ext cx="2760137" cy="307777"/>
          </a:xfrm>
          <a:prstGeom prst="rect">
            <a:avLst/>
          </a:prstGeom>
          <a:noFill/>
        </p:spPr>
        <p:txBody>
          <a:bodyPr wrap="square" rtlCol="0">
            <a:spAutoFit/>
          </a:bodyPr>
          <a:lstStyle/>
          <a:p>
            <a:r>
              <a:rPr lang="en-IN" altLang="en-US" b="1">
                <a:solidFill>
                  <a:srgbClr val="C00000"/>
                </a:solidFill>
              </a:rPr>
              <a:t>Searching University Details</a:t>
            </a:r>
            <a:endParaRPr lang="en-IN" altLang="en-US" b="1" dirty="0">
              <a:solidFill>
                <a:srgbClr val="C00000"/>
              </a:solidFill>
            </a:endParaRPr>
          </a:p>
        </p:txBody>
      </p:sp>
      <p:pic>
        <p:nvPicPr>
          <p:cNvPr id="8" name="Picture 7">
            <a:extLst>
              <a:ext uri="{FF2B5EF4-FFF2-40B4-BE49-F238E27FC236}">
                <a16:creationId xmlns:a16="http://schemas.microsoft.com/office/drawing/2014/main" id="{9705FF7F-ABD9-6F85-BEED-D9AC1DE6C834}"/>
              </a:ext>
            </a:extLst>
          </p:cNvPr>
          <p:cNvPicPr>
            <a:picLocks noChangeAspect="1"/>
          </p:cNvPicPr>
          <p:nvPr/>
        </p:nvPicPr>
        <p:blipFill>
          <a:blip r:embed="rId2"/>
          <a:srcRect t="551" r="37153" b="1"/>
          <a:stretch/>
        </p:blipFill>
        <p:spPr>
          <a:xfrm>
            <a:off x="1084345" y="406493"/>
            <a:ext cx="5746750" cy="1670824"/>
          </a:xfrm>
          <a:prstGeom prst="rect">
            <a:avLst/>
          </a:prstGeom>
        </p:spPr>
      </p:pic>
      <p:pic>
        <p:nvPicPr>
          <p:cNvPr id="10" name="Picture 9">
            <a:extLst>
              <a:ext uri="{FF2B5EF4-FFF2-40B4-BE49-F238E27FC236}">
                <a16:creationId xmlns:a16="http://schemas.microsoft.com/office/drawing/2014/main" id="{66946C6A-2293-A24C-D1B9-254A5E5418CF}"/>
              </a:ext>
            </a:extLst>
          </p:cNvPr>
          <p:cNvPicPr>
            <a:picLocks noChangeAspect="1"/>
          </p:cNvPicPr>
          <p:nvPr/>
        </p:nvPicPr>
        <p:blipFill>
          <a:blip r:embed="rId3"/>
          <a:srcRect t="1252" r="64694"/>
          <a:stretch/>
        </p:blipFill>
        <p:spPr>
          <a:xfrm>
            <a:off x="1084345" y="2775337"/>
            <a:ext cx="5746750" cy="153784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r="32926"/>
          <a:stretch/>
        </p:blipFill>
        <p:spPr>
          <a:xfrm>
            <a:off x="1302950" y="209546"/>
            <a:ext cx="5515671" cy="1788160"/>
          </a:xfrm>
          <a:prstGeom prst="rect">
            <a:avLst/>
          </a:prstGeom>
        </p:spPr>
      </p:pic>
      <p:pic>
        <p:nvPicPr>
          <p:cNvPr id="5" name="Picture 4"/>
          <p:cNvPicPr>
            <a:picLocks noChangeAspect="1"/>
          </p:cNvPicPr>
          <p:nvPr/>
        </p:nvPicPr>
        <p:blipFill>
          <a:blip r:embed="rId3"/>
          <a:stretch>
            <a:fillRect/>
          </a:stretch>
        </p:blipFill>
        <p:spPr>
          <a:xfrm>
            <a:off x="499456" y="2511150"/>
            <a:ext cx="8274681" cy="2038350"/>
          </a:xfrm>
          <a:prstGeom prst="rect">
            <a:avLst/>
          </a:prstGeom>
        </p:spPr>
      </p:pic>
      <p:sp>
        <p:nvSpPr>
          <p:cNvPr id="6" name="Text Box 5"/>
          <p:cNvSpPr txBox="1"/>
          <p:nvPr/>
        </p:nvSpPr>
        <p:spPr>
          <a:xfrm>
            <a:off x="2469328" y="2051093"/>
            <a:ext cx="3295650" cy="306705"/>
          </a:xfrm>
          <a:prstGeom prst="rect">
            <a:avLst/>
          </a:prstGeom>
          <a:noFill/>
        </p:spPr>
        <p:txBody>
          <a:bodyPr wrap="square" rtlCol="0">
            <a:spAutoFit/>
          </a:bodyPr>
          <a:lstStyle/>
          <a:p>
            <a:r>
              <a:rPr lang="en-IN" altLang="en-US" b="1">
                <a:solidFill>
                  <a:srgbClr val="C00000"/>
                </a:solidFill>
              </a:rPr>
              <a:t>Comparison Of Sorting Algorithms</a:t>
            </a:r>
          </a:p>
        </p:txBody>
      </p:sp>
      <p:sp>
        <p:nvSpPr>
          <p:cNvPr id="7" name="Text Box 6"/>
          <p:cNvSpPr txBox="1"/>
          <p:nvPr/>
        </p:nvSpPr>
        <p:spPr>
          <a:xfrm>
            <a:off x="2623393" y="4626177"/>
            <a:ext cx="3620831" cy="307777"/>
          </a:xfrm>
          <a:prstGeom prst="rect">
            <a:avLst/>
          </a:prstGeom>
          <a:noFill/>
        </p:spPr>
        <p:txBody>
          <a:bodyPr wrap="square" rtlCol="0">
            <a:spAutoFit/>
          </a:bodyPr>
          <a:lstStyle/>
          <a:p>
            <a:pPr algn="ctr"/>
            <a:r>
              <a:rPr lang="en-IN" altLang="en-US" b="1">
                <a:solidFill>
                  <a:srgbClr val="C00000"/>
                </a:solidFill>
              </a:rPr>
              <a:t>Comparison Of Searching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Module Description : University Setting</a:t>
            </a: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rtl="0" fontAlgn="base">
              <a:buFont typeface="Arial" panose="020B0604020202020204" pitchFamily="34" charset="0"/>
              <a:buChar char="•"/>
            </a:pPr>
            <a:r>
              <a:rPr lang="en-US" sz="1800" b="0" i="0" u="none" strike="noStrike">
                <a:solidFill>
                  <a:srgbClr val="000000"/>
                </a:solidFill>
                <a:effectLst/>
                <a:latin typeface="Arial" panose="020B0604020202020204" pitchFamily="34" charset="0"/>
              </a:rPr>
              <a:t>In this Module , users are allowed to </a:t>
            </a:r>
            <a:r>
              <a:rPr lang="en-US" sz="1800" b="1" i="0" u="none" strike="noStrike">
                <a:solidFill>
                  <a:srgbClr val="000000"/>
                </a:solidFill>
                <a:effectLst/>
                <a:latin typeface="Arial" panose="020B0604020202020204" pitchFamily="34" charset="0"/>
              </a:rPr>
              <a:t>create, update, retrieve, delete, sort</a:t>
            </a:r>
            <a:r>
              <a:rPr lang="en-US" sz="1800" b="0" i="0" u="none" strike="noStrike">
                <a:solidFill>
                  <a:srgbClr val="000000"/>
                </a:solidFill>
                <a:effectLst/>
                <a:latin typeface="Arial" panose="020B0604020202020204" pitchFamily="34" charset="0"/>
              </a:rPr>
              <a:t>, and </a:t>
            </a:r>
            <a:r>
              <a:rPr lang="en-US" sz="1800" b="1" i="0" u="none" strike="noStrike">
                <a:solidFill>
                  <a:srgbClr val="000000"/>
                </a:solidFill>
                <a:effectLst/>
                <a:latin typeface="Arial" panose="020B0604020202020204" pitchFamily="34" charset="0"/>
              </a:rPr>
              <a:t>search</a:t>
            </a:r>
            <a:r>
              <a:rPr lang="en-US" sz="1800" b="0" i="0" u="none" strike="noStrike">
                <a:solidFill>
                  <a:srgbClr val="000000"/>
                </a:solidFill>
                <a:effectLst/>
                <a:latin typeface="Arial" panose="020B0604020202020204" pitchFamily="34" charset="0"/>
              </a:rPr>
              <a:t> university records.</a:t>
            </a:r>
          </a:p>
          <a:p>
            <a:pPr rtl="0" fontAlgn="base">
              <a:buFont typeface="Arial" panose="020B0604020202020204" pitchFamily="34" charset="0"/>
              <a:buChar char="•"/>
            </a:pPr>
            <a:r>
              <a:rPr lang="en-US" sz="1800" b="0" i="0" u="none" strike="noStrike">
                <a:solidFill>
                  <a:srgbClr val="000000"/>
                </a:solidFill>
                <a:effectLst/>
                <a:latin typeface="Arial" panose="020B0604020202020204" pitchFamily="34" charset="0"/>
              </a:rPr>
              <a:t>It stores university details (id,code, name, address, email, website) in a text file for persistence. </a:t>
            </a:r>
          </a:p>
          <a:p>
            <a:pPr rtl="0" fontAlgn="base">
              <a:buFont typeface="Arial" panose="020B0604020202020204" pitchFamily="34" charset="0"/>
              <a:buChar char="•"/>
            </a:pPr>
            <a:r>
              <a:rPr lang="en-US" sz="1800" b="0" i="0" u="none" strike="noStrike">
                <a:solidFill>
                  <a:srgbClr val="000000"/>
                </a:solidFill>
                <a:effectLst/>
                <a:latin typeface="Arial" panose="020B0604020202020204" pitchFamily="34" charset="0"/>
              </a:rPr>
              <a:t>This module supports  searching and sorting based on university code,name and email</a:t>
            </a:r>
          </a:p>
          <a:p>
            <a:pPr rtl="0" fontAlgn="base">
              <a:buFont typeface="Arial" panose="020B0604020202020204" pitchFamily="34" charset="0"/>
              <a:buChar char="•"/>
            </a:pPr>
            <a:r>
              <a:rPr lang="en-US" sz="1800" b="0" i="0" u="none" strike="noStrike">
                <a:solidFill>
                  <a:srgbClr val="000000"/>
                </a:solidFill>
                <a:effectLst/>
                <a:latin typeface="Arial" panose="020B0604020202020204" pitchFamily="34" charset="0"/>
              </a:rPr>
              <a:t>Simple file-based operations ensure easy management of university information.</a:t>
            </a:r>
          </a:p>
          <a:p>
            <a:pPr rtl="0" fontAlgn="base">
              <a:buFont typeface="Arial" panose="020B0604020202020204" pitchFamily="34" charset="0"/>
              <a:buChar char="•"/>
            </a:pPr>
            <a:r>
              <a:rPr lang="en-US" sz="1800" b="0" i="0" u="none" strike="noStrike">
                <a:solidFill>
                  <a:srgbClr val="000000"/>
                </a:solidFill>
                <a:effectLst/>
                <a:latin typeface="Arial" panose="020B0604020202020204" pitchFamily="34" charset="0"/>
              </a:rPr>
              <a:t>Additionally we provide the pseudo codes and time complexity analysis of sorting and searching algorithms, comparison of those algorithms with existing algorithms.</a:t>
            </a:r>
          </a:p>
          <a:p>
            <a:pPr marL="457200" lvl="0" indent="-342900" algn="l" rtl="0">
              <a:spcBef>
                <a:spcPts val="0"/>
              </a:spcBef>
              <a:spcAft>
                <a:spcPts val="0"/>
              </a:spcAft>
              <a:buSzPts val="1800"/>
              <a:buChar char="●"/>
            </a:pPr>
            <a:endParaRPr lang="en-US" sz="1800" b="0" i="0" u="none" strike="noStrike">
              <a:solidFill>
                <a:srgbClr val="000000"/>
              </a:solidFill>
              <a:effectLst/>
              <a:latin typeface="Arial" panose="020B0604020202020204" pitchFamily="34" charset="0"/>
            </a:endParaRPr>
          </a:p>
          <a:p>
            <a:pPr marL="457200" lvl="0" indent="-342900" algn="l" rtl="0">
              <a:spcBef>
                <a:spcPts val="0"/>
              </a:spcBef>
              <a:spcAft>
                <a:spcPts val="0"/>
              </a:spcAft>
              <a:buSzPts val="1800"/>
              <a:buChar char="●"/>
            </a:pPr>
            <a:endParaRPr lang="en-US" sz="1800" b="0" i="0" u="none" strike="noStrike">
              <a:solidFill>
                <a:srgbClr val="000000"/>
              </a:solidFill>
              <a:effectLst/>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r="77038"/>
          <a:stretch/>
        </p:blipFill>
        <p:spPr>
          <a:xfrm>
            <a:off x="1847589" y="272730"/>
            <a:ext cx="4734838" cy="1841503"/>
          </a:xfrm>
          <a:prstGeom prst="rect">
            <a:avLst/>
          </a:prstGeom>
        </p:spPr>
      </p:pic>
      <p:pic>
        <p:nvPicPr>
          <p:cNvPr id="5" name="Picture 4"/>
          <p:cNvPicPr>
            <a:picLocks noChangeAspect="1"/>
          </p:cNvPicPr>
          <p:nvPr/>
        </p:nvPicPr>
        <p:blipFill>
          <a:blip r:embed="rId3"/>
          <a:srcRect r="73815"/>
          <a:stretch/>
        </p:blipFill>
        <p:spPr>
          <a:xfrm>
            <a:off x="1934357" y="2783779"/>
            <a:ext cx="4806863" cy="1716161"/>
          </a:xfrm>
          <a:prstGeom prst="rect">
            <a:avLst/>
          </a:prstGeom>
        </p:spPr>
      </p:pic>
      <p:sp>
        <p:nvSpPr>
          <p:cNvPr id="6" name="Text Box 5"/>
          <p:cNvSpPr txBox="1"/>
          <p:nvPr/>
        </p:nvSpPr>
        <p:spPr>
          <a:xfrm>
            <a:off x="2478509" y="2193925"/>
            <a:ext cx="3718560" cy="306705"/>
          </a:xfrm>
          <a:prstGeom prst="rect">
            <a:avLst/>
          </a:prstGeom>
          <a:noFill/>
        </p:spPr>
        <p:txBody>
          <a:bodyPr wrap="square" rtlCol="0">
            <a:spAutoFit/>
          </a:bodyPr>
          <a:lstStyle/>
          <a:p>
            <a:r>
              <a:rPr lang="en-IN" altLang="en-US" b="1">
                <a:solidFill>
                  <a:srgbClr val="C00000"/>
                </a:solidFill>
              </a:rPr>
              <a:t>Time Complexities Of Sorting Algorithms</a:t>
            </a:r>
          </a:p>
        </p:txBody>
      </p:sp>
      <p:sp>
        <p:nvSpPr>
          <p:cNvPr id="7" name="Text Box 6"/>
          <p:cNvSpPr txBox="1"/>
          <p:nvPr/>
        </p:nvSpPr>
        <p:spPr>
          <a:xfrm>
            <a:off x="2639120" y="4564065"/>
            <a:ext cx="4102100" cy="306705"/>
          </a:xfrm>
          <a:prstGeom prst="rect">
            <a:avLst/>
          </a:prstGeom>
          <a:noFill/>
        </p:spPr>
        <p:txBody>
          <a:bodyPr wrap="square" rtlCol="0">
            <a:spAutoFit/>
          </a:bodyPr>
          <a:lstStyle/>
          <a:p>
            <a:r>
              <a:rPr lang="en-IN" altLang="en-US" b="1">
                <a:solidFill>
                  <a:srgbClr val="C00000"/>
                </a:solidFill>
              </a:rPr>
              <a:t>Time Complexities Of Searching Algorithms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r="33748"/>
          <a:stretch/>
        </p:blipFill>
        <p:spPr>
          <a:xfrm>
            <a:off x="951978" y="506913"/>
            <a:ext cx="6068860" cy="3503295"/>
          </a:xfrm>
          <a:prstGeom prst="rect">
            <a:avLst/>
          </a:prstGeom>
        </p:spPr>
      </p:pic>
      <p:sp>
        <p:nvSpPr>
          <p:cNvPr id="6" name="Text Box 5"/>
          <p:cNvSpPr txBox="1"/>
          <p:nvPr/>
        </p:nvSpPr>
        <p:spPr>
          <a:xfrm>
            <a:off x="3183551" y="4144307"/>
            <a:ext cx="3101975" cy="306705"/>
          </a:xfrm>
          <a:prstGeom prst="rect">
            <a:avLst/>
          </a:prstGeom>
          <a:noFill/>
        </p:spPr>
        <p:txBody>
          <a:bodyPr wrap="square" rtlCol="0">
            <a:spAutoFit/>
          </a:bodyPr>
          <a:lstStyle/>
          <a:p>
            <a:r>
              <a:rPr lang="en-IN" altLang="en-US" b="1">
                <a:solidFill>
                  <a:srgbClr val="C00000"/>
                </a:solidFill>
              </a:rPr>
              <a:t>Sorting Algorithm Details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r="33388"/>
          <a:stretch/>
        </p:blipFill>
        <p:spPr>
          <a:xfrm>
            <a:off x="557408" y="441942"/>
            <a:ext cx="6494745" cy="3648710"/>
          </a:xfrm>
          <a:prstGeom prst="rect">
            <a:avLst/>
          </a:prstGeom>
        </p:spPr>
      </p:pic>
      <p:sp>
        <p:nvSpPr>
          <p:cNvPr id="6" name="Text Box 5"/>
          <p:cNvSpPr txBox="1"/>
          <p:nvPr/>
        </p:nvSpPr>
        <p:spPr>
          <a:xfrm>
            <a:off x="2787041" y="4350659"/>
            <a:ext cx="3101975" cy="306705"/>
          </a:xfrm>
          <a:prstGeom prst="rect">
            <a:avLst/>
          </a:prstGeom>
          <a:noFill/>
        </p:spPr>
        <p:txBody>
          <a:bodyPr wrap="square" rtlCol="0">
            <a:spAutoFit/>
          </a:bodyPr>
          <a:lstStyle/>
          <a:p>
            <a:r>
              <a:rPr lang="en-IN" altLang="en-US" b="1">
                <a:solidFill>
                  <a:srgbClr val="C00000"/>
                </a:solidFill>
              </a:rPr>
              <a:t>Sorting Algorithm Details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r="76824"/>
          <a:stretch/>
        </p:blipFill>
        <p:spPr>
          <a:xfrm>
            <a:off x="2155452" y="107444"/>
            <a:ext cx="3708394" cy="2388793"/>
          </a:xfrm>
          <a:prstGeom prst="rect">
            <a:avLst/>
          </a:prstGeom>
        </p:spPr>
      </p:pic>
      <p:pic>
        <p:nvPicPr>
          <p:cNvPr id="5" name="Picture 4"/>
          <p:cNvPicPr>
            <a:picLocks noChangeAspect="1"/>
          </p:cNvPicPr>
          <p:nvPr/>
        </p:nvPicPr>
        <p:blipFill>
          <a:blip r:embed="rId3"/>
          <a:srcRect t="68290" r="61285"/>
          <a:stretch/>
        </p:blipFill>
        <p:spPr>
          <a:xfrm>
            <a:off x="1685524" y="3296389"/>
            <a:ext cx="5104356" cy="1299328"/>
          </a:xfrm>
          <a:prstGeom prst="rect">
            <a:avLst/>
          </a:prstGeom>
        </p:spPr>
      </p:pic>
      <p:sp>
        <p:nvSpPr>
          <p:cNvPr id="6" name="Text Box 5"/>
          <p:cNvSpPr txBox="1"/>
          <p:nvPr/>
        </p:nvSpPr>
        <p:spPr>
          <a:xfrm>
            <a:off x="2761870" y="2563495"/>
            <a:ext cx="3101975" cy="306705"/>
          </a:xfrm>
          <a:prstGeom prst="rect">
            <a:avLst/>
          </a:prstGeom>
          <a:noFill/>
        </p:spPr>
        <p:txBody>
          <a:bodyPr wrap="square" rtlCol="0">
            <a:spAutoFit/>
          </a:bodyPr>
          <a:lstStyle/>
          <a:p>
            <a:pPr algn="ctr"/>
            <a:r>
              <a:rPr lang="en-IN" altLang="en-US" b="1">
                <a:solidFill>
                  <a:srgbClr val="C00000"/>
                </a:solidFill>
              </a:rPr>
              <a:t>Searching Algorithm Details</a:t>
            </a:r>
          </a:p>
        </p:txBody>
      </p:sp>
      <p:sp>
        <p:nvSpPr>
          <p:cNvPr id="7" name="Text Box 6"/>
          <p:cNvSpPr txBox="1"/>
          <p:nvPr/>
        </p:nvSpPr>
        <p:spPr>
          <a:xfrm>
            <a:off x="3477924" y="4595717"/>
            <a:ext cx="1995949" cy="307777"/>
          </a:xfrm>
          <a:prstGeom prst="rect">
            <a:avLst/>
          </a:prstGeom>
          <a:noFill/>
        </p:spPr>
        <p:txBody>
          <a:bodyPr wrap="square" rtlCol="0">
            <a:spAutoFit/>
          </a:bodyPr>
          <a:lstStyle/>
          <a:p>
            <a:r>
              <a:rPr lang="en-IN" altLang="en-US" b="1">
                <a:solidFill>
                  <a:srgbClr val="C00000"/>
                </a:solidFill>
              </a:rPr>
              <a:t>Exiting The Menu</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593535" y="557759"/>
            <a:ext cx="211208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p>
        </p:txBody>
      </p:sp>
      <p:sp>
        <p:nvSpPr>
          <p:cNvPr id="158" name="Google Shape;158;p29"/>
          <p:cNvSpPr txBox="1">
            <a:spLocks noGrp="1"/>
          </p:cNvSpPr>
          <p:nvPr>
            <p:ph type="body" idx="1"/>
          </p:nvPr>
        </p:nvSpPr>
        <p:spPr>
          <a:xfrm>
            <a:off x="311700" y="1434048"/>
            <a:ext cx="8520600" cy="303895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b="0" i="0" u="none" strike="noStrike">
                <a:solidFill>
                  <a:srgbClr val="595959"/>
                </a:solidFill>
                <a:effectLst/>
                <a:latin typeface="Arial" panose="020B0604020202020204" pitchFamily="34" charset="0"/>
              </a:rPr>
              <a:t>This module effectively manages CRUD operations utilizing Merge Sort for sorting and Linear Search for searching. Merge Sort  having time complexity of O(n log n) provides stable and efficient sorting,making it suitable for large data sets. For searching, </a:t>
            </a:r>
            <a:r>
              <a:rPr lang="en-US">
                <a:solidFill>
                  <a:srgbClr val="595959"/>
                </a:solidFill>
                <a:latin typeface="Arial" panose="020B0604020202020204" pitchFamily="34" charset="0"/>
              </a:rPr>
              <a:t>Linear </a:t>
            </a:r>
            <a:r>
              <a:rPr lang="en-US" b="0" i="0" u="none" strike="noStrike">
                <a:solidFill>
                  <a:srgbClr val="595959"/>
                </a:solidFill>
                <a:effectLst/>
                <a:latin typeface="Arial" panose="020B0604020202020204" pitchFamily="34" charset="0"/>
              </a:rPr>
              <a:t>Search having time complexity of O(n) is used as it performs well on both dynamic and unsorted data set</a:t>
            </a:r>
            <a:r>
              <a:rPr lang="en-US">
                <a:solidFill>
                  <a:srgbClr val="595959"/>
                </a:solidFill>
                <a:latin typeface="Arial" panose="020B0604020202020204" pitchFamily="34" charset="0"/>
              </a:rPr>
              <a:t>. The program also employes functions</a:t>
            </a:r>
            <a:r>
              <a:rPr lang="en-US" b="0" i="0" u="none" strike="noStrike">
                <a:solidFill>
                  <a:srgbClr val="595959"/>
                </a:solidFill>
                <a:effectLst/>
                <a:latin typeface="Arial" panose="020B0604020202020204" pitchFamily="34" charset="0"/>
              </a:rPr>
              <a:t>  to display comparsion pseudocode and time complexities of searching and sorting algorithms</a:t>
            </a:r>
            <a:r>
              <a:rPr lang="en-US"/>
              <a:t>. The combination of Merge Sort and Linear Search in this module balances simplicity with efficient data handling, making it versatile for moderate data sets.</a:t>
            </a:r>
            <a:endParaRPr lang="en-US" b="0" i="0" u="none" strike="noStrike">
              <a:solidFill>
                <a:srgbClr val="595959"/>
              </a:solidFill>
              <a:effectLst/>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03575" y="19494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University Setting:Field/table details</a:t>
            </a:r>
          </a:p>
        </p:txBody>
      </p:sp>
      <p:graphicFrame>
        <p:nvGraphicFramePr>
          <p:cNvPr id="84" name="Google Shape;84;p17"/>
          <p:cNvGraphicFramePr/>
          <p:nvPr/>
        </p:nvGraphicFramePr>
        <p:xfrm>
          <a:off x="446325" y="1372150"/>
          <a:ext cx="8059800" cy="3000025"/>
        </p:xfrm>
        <a:graphic>
          <a:graphicData uri="http://schemas.openxmlformats.org/drawingml/2006/table">
            <a:tbl>
              <a:tblPr>
                <a:noFill/>
                <a:tableStyleId>{7186C3C6-7761-4431-AAB2-9C7727C0EC04}</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lvl="0" indent="0" algn="l" rtl="0">
                        <a:spcBef>
                          <a:spcPts val="0"/>
                        </a:spcBef>
                        <a:spcAft>
                          <a:spcPts val="0"/>
                        </a:spcAft>
                        <a:buNone/>
                      </a:pPr>
                      <a:r>
                        <a:rPr lang="en-GB" sz="1100" b="1"/>
                        <a:t>Field Name </a:t>
                      </a:r>
                      <a:endParaRPr sz="1100" b="1"/>
                    </a:p>
                  </a:txBody>
                  <a:tcPr marL="63500" marR="63500" marT="63500" marB="63500"/>
                </a:tc>
                <a:tc>
                  <a:txBody>
                    <a:bodyPr/>
                    <a:lstStyle/>
                    <a:p>
                      <a:pPr marL="0" lvl="0" indent="0" algn="l" rtl="0">
                        <a:spcBef>
                          <a:spcPts val="0"/>
                        </a:spcBef>
                        <a:spcAft>
                          <a:spcPts val="0"/>
                        </a:spcAft>
                        <a:buNone/>
                      </a:pPr>
                      <a:r>
                        <a:rPr lang="en-GB" sz="1100" b="1"/>
                        <a:t>Data type</a:t>
                      </a:r>
                      <a:endParaRPr sz="1100" b="1"/>
                    </a:p>
                  </a:txBody>
                  <a:tcPr marL="63500" marR="63500" marT="63500" marB="63500"/>
                </a:tc>
                <a:extLst>
                  <a:ext uri="{0D108BD9-81ED-4DB2-BD59-A6C34878D82A}">
                    <a16:rowId xmlns:a16="http://schemas.microsoft.com/office/drawing/2014/main" val="10000"/>
                  </a:ext>
                </a:extLst>
              </a:tr>
              <a:tr h="428575">
                <a:tc>
                  <a:txBody>
                    <a:bodyPr/>
                    <a:lstStyle/>
                    <a:p>
                      <a:pPr marL="0" lvl="0" indent="0" algn="l" rtl="0">
                        <a:spcBef>
                          <a:spcPts val="0"/>
                        </a:spcBef>
                        <a:spcAft>
                          <a:spcPts val="0"/>
                        </a:spcAft>
                        <a:buNone/>
                      </a:pPr>
                      <a:r>
                        <a:rPr lang="en-GB" sz="1100"/>
                        <a:t>id</a:t>
                      </a:r>
                      <a:endParaRPr sz="1100"/>
                    </a:p>
                  </a:txBody>
                  <a:tcPr marL="63500" marR="63500" marT="63500" marB="63500"/>
                </a:tc>
                <a:tc>
                  <a:txBody>
                    <a:bodyPr/>
                    <a:lstStyle/>
                    <a:p>
                      <a:pPr marL="0" lvl="0" indent="0" algn="l" rtl="0">
                        <a:spcBef>
                          <a:spcPts val="0"/>
                        </a:spcBef>
                        <a:spcAft>
                          <a:spcPts val="0"/>
                        </a:spcAft>
                        <a:buNone/>
                      </a:pPr>
                      <a:r>
                        <a:rPr lang="en-GB" sz="1100"/>
                        <a:t>integer</a:t>
                      </a:r>
                      <a:endParaRPr sz="1100"/>
                    </a:p>
                  </a:txBody>
                  <a:tcPr marL="63500" marR="63500" marT="63500" marB="63500"/>
                </a:tc>
                <a:extLst>
                  <a:ext uri="{0D108BD9-81ED-4DB2-BD59-A6C34878D82A}">
                    <a16:rowId xmlns:a16="http://schemas.microsoft.com/office/drawing/2014/main" val="10001"/>
                  </a:ext>
                </a:extLst>
              </a:tr>
              <a:tr h="428575">
                <a:tc>
                  <a:txBody>
                    <a:bodyPr/>
                    <a:lstStyle/>
                    <a:p>
                      <a:pPr marL="0" lvl="0" indent="0" algn="l" rtl="0">
                        <a:spcBef>
                          <a:spcPts val="0"/>
                        </a:spcBef>
                        <a:spcAft>
                          <a:spcPts val="0"/>
                        </a:spcAft>
                        <a:buNone/>
                      </a:pPr>
                      <a:r>
                        <a:rPr lang="en-GB" sz="1100"/>
                        <a:t>univ_code</a:t>
                      </a:r>
                      <a:endParaRPr sz="1100"/>
                    </a:p>
                  </a:txBody>
                  <a:tcPr marL="63500" marR="63500" marT="63500" marB="63500"/>
                </a:tc>
                <a:tc>
                  <a:txBody>
                    <a:bodyPr/>
                    <a:lstStyle/>
                    <a:p>
                      <a:pPr marL="0" lvl="0" indent="0" algn="l" rtl="0">
                        <a:spcBef>
                          <a:spcPts val="0"/>
                        </a:spcBef>
                        <a:spcAft>
                          <a:spcPts val="0"/>
                        </a:spcAft>
                        <a:buNone/>
                      </a:pPr>
                      <a:r>
                        <a:rPr lang="en-GB" sz="1100"/>
                        <a:t>String</a:t>
                      </a:r>
                      <a:endParaRPr sz="1100"/>
                    </a:p>
                  </a:txBody>
                  <a:tcPr marL="63500" marR="63500" marT="63500" marB="63500"/>
                </a:tc>
                <a:extLst>
                  <a:ext uri="{0D108BD9-81ED-4DB2-BD59-A6C34878D82A}">
                    <a16:rowId xmlns:a16="http://schemas.microsoft.com/office/drawing/2014/main" val="10002"/>
                  </a:ext>
                </a:extLst>
              </a:tr>
              <a:tr h="428575">
                <a:tc>
                  <a:txBody>
                    <a:bodyPr/>
                    <a:lstStyle/>
                    <a:p>
                      <a:pPr marL="0" lvl="0" indent="0" algn="l" rtl="0">
                        <a:spcBef>
                          <a:spcPts val="0"/>
                        </a:spcBef>
                        <a:spcAft>
                          <a:spcPts val="0"/>
                        </a:spcAft>
                        <a:buNone/>
                      </a:pPr>
                      <a:r>
                        <a:rPr lang="en-GB" sz="1100"/>
                        <a:t>univ_name</a:t>
                      </a:r>
                      <a:endParaRPr sz="1100"/>
                    </a:p>
                  </a:txBody>
                  <a:tcPr marL="63500" marR="63500" marT="63500" marB="63500"/>
                </a:tc>
                <a:tc>
                  <a:txBody>
                    <a:bodyPr/>
                    <a:lstStyle/>
                    <a:p>
                      <a:pPr marL="0" lvl="0" indent="0" algn="l" rtl="0">
                        <a:spcBef>
                          <a:spcPts val="0"/>
                        </a:spcBef>
                        <a:spcAft>
                          <a:spcPts val="0"/>
                        </a:spcAft>
                        <a:buNone/>
                      </a:pPr>
                      <a:r>
                        <a:rPr lang="en-GB" sz="1100"/>
                        <a:t>String</a:t>
                      </a:r>
                      <a:endParaRPr sz="1100"/>
                    </a:p>
                  </a:txBody>
                  <a:tcPr marL="63500" marR="63500" marT="63500" marB="63500"/>
                </a:tc>
                <a:extLst>
                  <a:ext uri="{0D108BD9-81ED-4DB2-BD59-A6C34878D82A}">
                    <a16:rowId xmlns:a16="http://schemas.microsoft.com/office/drawing/2014/main" val="10003"/>
                  </a:ext>
                </a:extLst>
              </a:tr>
              <a:tr h="428575">
                <a:tc>
                  <a:txBody>
                    <a:bodyPr/>
                    <a:lstStyle/>
                    <a:p>
                      <a:pPr marL="0" lvl="0" indent="0" algn="l" rtl="0">
                        <a:spcBef>
                          <a:spcPts val="0"/>
                        </a:spcBef>
                        <a:spcAft>
                          <a:spcPts val="0"/>
                        </a:spcAft>
                        <a:buNone/>
                      </a:pPr>
                      <a:r>
                        <a:rPr lang="en-GB" sz="1100"/>
                        <a:t>univ_address</a:t>
                      </a:r>
                      <a:endParaRPr sz="1100"/>
                    </a:p>
                  </a:txBody>
                  <a:tcPr marL="63500" marR="63500" marT="63500" marB="63500"/>
                </a:tc>
                <a:tc>
                  <a:txBody>
                    <a:bodyPr/>
                    <a:lstStyle/>
                    <a:p>
                      <a:pPr marL="0" lvl="0" indent="0" algn="l" rtl="0">
                        <a:spcBef>
                          <a:spcPts val="0"/>
                        </a:spcBef>
                        <a:spcAft>
                          <a:spcPts val="0"/>
                        </a:spcAft>
                        <a:buNone/>
                      </a:pPr>
                      <a:r>
                        <a:rPr lang="en-GB" sz="1100"/>
                        <a:t>String</a:t>
                      </a:r>
                      <a:endParaRPr sz="1100"/>
                    </a:p>
                  </a:txBody>
                  <a:tcPr marL="63500" marR="63500" marT="63500" marB="63500"/>
                </a:tc>
                <a:extLst>
                  <a:ext uri="{0D108BD9-81ED-4DB2-BD59-A6C34878D82A}">
                    <a16:rowId xmlns:a16="http://schemas.microsoft.com/office/drawing/2014/main" val="10004"/>
                  </a:ext>
                </a:extLst>
              </a:tr>
              <a:tr h="428575">
                <a:tc>
                  <a:txBody>
                    <a:bodyPr/>
                    <a:lstStyle/>
                    <a:p>
                      <a:pPr marL="0" lvl="0" indent="0" algn="l" rtl="0">
                        <a:spcBef>
                          <a:spcPts val="0"/>
                        </a:spcBef>
                        <a:spcAft>
                          <a:spcPts val="0"/>
                        </a:spcAft>
                        <a:buNone/>
                      </a:pPr>
                      <a:r>
                        <a:rPr lang="en-GB" sz="1100"/>
                        <a:t>univ_email</a:t>
                      </a:r>
                      <a:endParaRPr sz="1100"/>
                    </a:p>
                  </a:txBody>
                  <a:tcPr marL="63500" marR="63500" marT="63500" marB="63500"/>
                </a:tc>
                <a:tc>
                  <a:txBody>
                    <a:bodyPr/>
                    <a:lstStyle/>
                    <a:p>
                      <a:pPr marL="0" lvl="0" indent="0" algn="l" rtl="0">
                        <a:spcBef>
                          <a:spcPts val="0"/>
                        </a:spcBef>
                        <a:spcAft>
                          <a:spcPts val="0"/>
                        </a:spcAft>
                        <a:buNone/>
                      </a:pPr>
                      <a:r>
                        <a:rPr lang="en-GB" sz="1100"/>
                        <a:t>String</a:t>
                      </a:r>
                      <a:endParaRPr sz="1100"/>
                    </a:p>
                  </a:txBody>
                  <a:tcPr marL="63500" marR="63500" marT="63500" marB="63500"/>
                </a:tc>
                <a:extLst>
                  <a:ext uri="{0D108BD9-81ED-4DB2-BD59-A6C34878D82A}">
                    <a16:rowId xmlns:a16="http://schemas.microsoft.com/office/drawing/2014/main" val="10005"/>
                  </a:ext>
                </a:extLst>
              </a:tr>
              <a:tr h="428575">
                <a:tc>
                  <a:txBody>
                    <a:bodyPr/>
                    <a:lstStyle/>
                    <a:p>
                      <a:pPr marL="0" lvl="0" indent="0" algn="l" rtl="0">
                        <a:spcBef>
                          <a:spcPts val="0"/>
                        </a:spcBef>
                        <a:spcAft>
                          <a:spcPts val="0"/>
                        </a:spcAft>
                        <a:buNone/>
                      </a:pPr>
                      <a:r>
                        <a:rPr lang="en-GB" sz="1100"/>
                        <a:t>univ_website</a:t>
                      </a:r>
                      <a:endParaRPr sz="1100"/>
                    </a:p>
                  </a:txBody>
                  <a:tcPr marL="63500" marR="63500" marT="63500" marB="63500"/>
                </a:tc>
                <a:tc>
                  <a:txBody>
                    <a:bodyPr/>
                    <a:lstStyle/>
                    <a:p>
                      <a:pPr marL="0" lvl="0" indent="0" algn="l" rtl="0">
                        <a:spcBef>
                          <a:spcPts val="0"/>
                        </a:spcBef>
                        <a:spcAft>
                          <a:spcPts val="0"/>
                        </a:spcAft>
                        <a:buNone/>
                      </a:pPr>
                      <a:r>
                        <a:rPr lang="en-GB" sz="1100"/>
                        <a:t>String</a:t>
                      </a:r>
                      <a:endParaRPr sz="110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University Setting:Programming Details</a:t>
            </a: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b="1">
                <a:solidFill>
                  <a:schemeClr val="dk1"/>
                </a:solidFill>
              </a:rPr>
              <a:t>File name:</a:t>
            </a:r>
            <a:r>
              <a:rPr lang="en-IN" altLang="en-GB" b="1">
                <a:solidFill>
                  <a:schemeClr val="dk1"/>
                </a:solidFill>
              </a:rPr>
              <a:t>OBE_</a:t>
            </a:r>
            <a:r>
              <a:rPr lang="en-IN" sz="1800" b="0" i="0" u="none" strike="noStrike">
                <a:solidFill>
                  <a:srgbClr val="000000"/>
                </a:solidFill>
                <a:effectLst/>
                <a:latin typeface="Arial" panose="020B0604020202020204" pitchFamily="34" charset="0"/>
              </a:rPr>
              <a:t>VirtualThinkers_university</a:t>
            </a:r>
            <a:r>
              <a:rPr lang="en-GB">
                <a:solidFill>
                  <a:schemeClr val="dk1"/>
                </a:solidFill>
              </a:rPr>
              <a:t>_</a:t>
            </a:r>
            <a:r>
              <a:rPr lang="en-IN" altLang="en-GB">
                <a:solidFill>
                  <a:schemeClr val="dk1"/>
                </a:solidFill>
              </a:rPr>
              <a:t>PhaniSree</a:t>
            </a:r>
            <a:endParaRPr>
              <a:solidFill>
                <a:schemeClr val="dk1"/>
              </a:solidFill>
            </a:endParaRPr>
          </a:p>
          <a:p>
            <a:pPr marL="457200" lvl="0" indent="-342900" algn="l" rtl="0">
              <a:spcBef>
                <a:spcPts val="0"/>
              </a:spcBef>
              <a:spcAft>
                <a:spcPts val="0"/>
              </a:spcAft>
              <a:buClr>
                <a:schemeClr val="dk1"/>
              </a:buClr>
              <a:buSzPts val="1800"/>
              <a:buChar char="●"/>
            </a:pPr>
            <a:r>
              <a:rPr lang="en-GB" b="1">
                <a:solidFill>
                  <a:schemeClr val="dk1"/>
                </a:solidFill>
              </a:rPr>
              <a:t>Function/method name</a:t>
            </a:r>
            <a:endParaRPr b="1">
              <a:solidFill>
                <a:schemeClr val="dk1"/>
              </a:solidFill>
            </a:endParaRPr>
          </a:p>
          <a:p>
            <a:pPr marL="914400" lvl="1" indent="-342900" algn="l" rtl="0">
              <a:spcBef>
                <a:spcPts val="0"/>
              </a:spcBef>
              <a:spcAft>
                <a:spcPts val="0"/>
              </a:spcAft>
              <a:buClr>
                <a:schemeClr val="dk1"/>
              </a:buClr>
              <a:buSzPts val="1800"/>
              <a:buChar char="○"/>
            </a:pPr>
            <a:r>
              <a:rPr lang="en-GB" sz="1800" b="1">
                <a:solidFill>
                  <a:schemeClr val="dk1"/>
                </a:solidFill>
              </a:rPr>
              <a:t>Create:</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_create</a:t>
            </a:r>
            <a:endParaRPr sz="1800">
              <a:solidFill>
                <a:schemeClr val="dk1"/>
              </a:solidFill>
            </a:endParaRPr>
          </a:p>
          <a:p>
            <a:pPr marL="914400" lvl="1" indent="-342900" algn="l" rtl="0">
              <a:spcBef>
                <a:spcPts val="0"/>
              </a:spcBef>
              <a:spcAft>
                <a:spcPts val="0"/>
              </a:spcAft>
              <a:buClr>
                <a:schemeClr val="dk1"/>
              </a:buClr>
              <a:buSzPts val="1800"/>
              <a:buChar char="○"/>
            </a:pPr>
            <a:r>
              <a:rPr lang="en-GB" sz="1800" b="1">
                <a:solidFill>
                  <a:schemeClr val="dk1"/>
                </a:solidFill>
              </a:rPr>
              <a:t>Update:</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_update</a:t>
            </a:r>
            <a:endParaRPr sz="1800">
              <a:solidFill>
                <a:schemeClr val="dk1"/>
              </a:solidFill>
            </a:endParaRPr>
          </a:p>
          <a:p>
            <a:pPr marL="914400" lvl="1" indent="-342900" algn="l" rtl="0">
              <a:spcBef>
                <a:spcPts val="0"/>
              </a:spcBef>
              <a:spcAft>
                <a:spcPts val="0"/>
              </a:spcAft>
              <a:buClr>
                <a:schemeClr val="dk1"/>
              </a:buClr>
              <a:buSzPts val="1800"/>
              <a:buChar char="○"/>
            </a:pPr>
            <a:r>
              <a:rPr lang="en-GB" sz="1800" b="1">
                <a:solidFill>
                  <a:schemeClr val="dk1"/>
                </a:solidFill>
              </a:rPr>
              <a:t>Retrieve:</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_retrive</a:t>
            </a:r>
            <a:endParaRPr sz="1800">
              <a:solidFill>
                <a:schemeClr val="dk1"/>
              </a:solidFill>
            </a:endParaRPr>
          </a:p>
          <a:p>
            <a:pPr marL="914400" lvl="1" indent="-342900" algn="l" rtl="0">
              <a:spcBef>
                <a:spcPts val="0"/>
              </a:spcBef>
              <a:spcAft>
                <a:spcPts val="0"/>
              </a:spcAft>
              <a:buClr>
                <a:schemeClr val="dk1"/>
              </a:buClr>
              <a:buSzPts val="1800"/>
              <a:buChar char="○"/>
            </a:pPr>
            <a:r>
              <a:rPr lang="en-GB" sz="1800" b="1">
                <a:solidFill>
                  <a:schemeClr val="dk1"/>
                </a:solidFill>
              </a:rPr>
              <a:t>Delete:</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_delete</a:t>
            </a:r>
            <a:endParaRPr sz="1800">
              <a:solidFill>
                <a:schemeClr val="dk1"/>
              </a:solidFill>
            </a:endParaRPr>
          </a:p>
          <a:p>
            <a:pPr marL="914400" lvl="1" indent="-342900" algn="l" rtl="0">
              <a:spcBef>
                <a:spcPts val="0"/>
              </a:spcBef>
              <a:spcAft>
                <a:spcPts val="0"/>
              </a:spcAft>
              <a:buClr>
                <a:schemeClr val="dk1"/>
              </a:buClr>
              <a:buSzPts val="1800"/>
              <a:buChar char="○"/>
            </a:pPr>
            <a:r>
              <a:rPr lang="en-GB" sz="1800" b="1">
                <a:solidFill>
                  <a:schemeClr val="dk1"/>
                </a:solidFill>
              </a:rPr>
              <a:t>Sorting:</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_MergeSort</a:t>
            </a:r>
            <a:endParaRPr sz="1800">
              <a:solidFill>
                <a:schemeClr val="dk1"/>
              </a:solidFill>
            </a:endParaRPr>
          </a:p>
          <a:p>
            <a:pPr marL="914400" lvl="1" indent="-342900" algn="l" rtl="0">
              <a:spcBef>
                <a:spcPts val="0"/>
              </a:spcBef>
              <a:spcAft>
                <a:spcPts val="0"/>
              </a:spcAft>
              <a:buClr>
                <a:schemeClr val="dk1"/>
              </a:buClr>
              <a:buSzPts val="1800"/>
              <a:buChar char="○"/>
            </a:pPr>
            <a:r>
              <a:rPr lang="en-GB" sz="1800" b="1">
                <a:solidFill>
                  <a:schemeClr val="dk1"/>
                </a:solidFill>
              </a:rPr>
              <a:t>Searching:</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_LinearSearch</a:t>
            </a:r>
          </a:p>
          <a:p>
            <a:pPr marL="914400" lvl="1" indent="-342900" algn="l" rtl="0">
              <a:spcBef>
                <a:spcPts val="0"/>
              </a:spcBef>
              <a:spcAft>
                <a:spcPts val="0"/>
              </a:spcAft>
              <a:buClr>
                <a:schemeClr val="dk1"/>
              </a:buClr>
              <a:buSzPts val="1800"/>
              <a:buChar char="○"/>
            </a:pPr>
            <a:r>
              <a:rPr lang="en-GB" sz="1800" b="1">
                <a:solidFill>
                  <a:schemeClr val="dk1"/>
                </a:solidFill>
              </a:rPr>
              <a:t>Storing:</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_storing</a:t>
            </a:r>
            <a:endParaRPr sz="1800">
              <a:solidFill>
                <a:schemeClr val="dk1"/>
              </a:solidFill>
            </a:endParaRPr>
          </a:p>
          <a:p>
            <a:pPr marL="0" lvl="0" indent="0" algn="l" rtl="0">
              <a:spcBef>
                <a:spcPts val="0"/>
              </a:spcBef>
              <a:spcAft>
                <a:spcPts val="1200"/>
              </a:spcAft>
              <a:buNone/>
            </a:pP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University Setting:Programming Details</a:t>
            </a:r>
          </a:p>
          <a:p>
            <a:pPr marL="0" lvl="0" indent="0" algn="l" rtl="0">
              <a:spcBef>
                <a:spcPts val="0"/>
              </a:spcBef>
              <a:spcAft>
                <a:spcPts val="0"/>
              </a:spcAft>
              <a:buNone/>
            </a:pPr>
            <a:endParaRPr lang="en-GB"/>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571500" lvl="1" indent="0" algn="l" rtl="0">
              <a:spcBef>
                <a:spcPts val="0"/>
              </a:spcBef>
              <a:spcAft>
                <a:spcPts val="0"/>
              </a:spcAft>
              <a:buClr>
                <a:schemeClr val="dk1"/>
              </a:buClr>
              <a:buSzPts val="1800"/>
              <a:buNone/>
            </a:pPr>
            <a:r>
              <a:rPr lang="en-GB" sz="1800" b="1">
                <a:solidFill>
                  <a:schemeClr val="dk1"/>
                </a:solidFill>
              </a:rPr>
              <a:t>	Comparison(both searching and Sorting)</a:t>
            </a:r>
            <a:r>
              <a:rPr lang="en-GB" sz="1800">
                <a:solidFill>
                  <a:schemeClr val="dk1"/>
                </a:solidFill>
              </a:rPr>
              <a:t>:</a:t>
            </a:r>
            <a:endParaRPr sz="1800">
              <a:solidFill>
                <a:schemeClr val="dk1"/>
              </a:solidFill>
            </a:endParaRPr>
          </a:p>
          <a:p>
            <a:pPr marL="1371600" marR="0" lvl="2" indent="-342900" algn="l" rtl="0">
              <a:spcBef>
                <a:spcPts val="0"/>
              </a:spcBef>
              <a:spcAft>
                <a:spcPts val="0"/>
              </a:spcAft>
              <a:buClr>
                <a:schemeClr val="dk1"/>
              </a:buClr>
              <a:buSzPts val="1800"/>
              <a:buChar char="■"/>
            </a:pPr>
            <a:r>
              <a:rPr lang="en-GB" sz="1800">
                <a:solidFill>
                  <a:schemeClr val="dk1"/>
                </a:solidFill>
              </a:rPr>
              <a:t>For Searching-</a:t>
            </a:r>
            <a:br>
              <a:rPr lang="en-GB" sz="1800">
                <a:solidFill>
                  <a:schemeClr val="dk1"/>
                </a:solidFill>
              </a:rPr>
            </a:b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_Compare_Search</a:t>
            </a:r>
            <a:endParaRPr sz="1800">
              <a:solidFill>
                <a:schemeClr val="dk1"/>
              </a:solidFill>
            </a:endParaRPr>
          </a:p>
          <a:p>
            <a:pPr marL="1371600" lvl="2" indent="-342900" algn="l" rtl="0">
              <a:spcBef>
                <a:spcPts val="0"/>
              </a:spcBef>
              <a:spcAft>
                <a:spcPts val="0"/>
              </a:spcAft>
              <a:buClr>
                <a:schemeClr val="dk1"/>
              </a:buClr>
              <a:buSzPts val="1800"/>
              <a:buChar char="■"/>
            </a:pPr>
            <a:r>
              <a:rPr lang="en-GB" sz="1800">
                <a:solidFill>
                  <a:schemeClr val="dk1"/>
                </a:solidFill>
              </a:rPr>
              <a:t>For Sorting-</a:t>
            </a:r>
            <a:br>
              <a:rPr lang="en-GB" sz="1800">
                <a:solidFill>
                  <a:schemeClr val="dk1"/>
                </a:solidFill>
              </a:rPr>
            </a:b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_Compare_sorting</a:t>
            </a:r>
            <a:endParaRPr lang="en-IN" sz="1800" b="0" i="0" u="none" strike="noStrike">
              <a:solidFill>
                <a:srgbClr val="000000"/>
              </a:solidFill>
              <a:effectLst/>
              <a:latin typeface="Arial" panose="020B0604020202020204" pitchFamily="34" charset="0"/>
            </a:endParaRPr>
          </a:p>
          <a:p>
            <a:pPr marL="1028700" lvl="2" indent="0" algn="l" rtl="0">
              <a:spcBef>
                <a:spcPts val="0"/>
              </a:spcBef>
              <a:spcAft>
                <a:spcPts val="0"/>
              </a:spcAft>
              <a:buClr>
                <a:schemeClr val="dk1"/>
              </a:buClr>
              <a:buSzPts val="1800"/>
              <a:buNone/>
            </a:pPr>
            <a:r>
              <a:rPr lang="en-GB" sz="1800" b="1">
                <a:solidFill>
                  <a:schemeClr val="dk1"/>
                </a:solidFill>
              </a:rPr>
              <a:t>Time Complexity(both searching and Sorting):</a:t>
            </a:r>
            <a:endParaRPr sz="1800" b="1">
              <a:solidFill>
                <a:schemeClr val="dk1"/>
              </a:solidFill>
            </a:endParaRPr>
          </a:p>
          <a:p>
            <a:pPr marL="1371600" lvl="2" indent="-342900" algn="l" rtl="0">
              <a:spcBef>
                <a:spcPts val="0"/>
              </a:spcBef>
              <a:spcAft>
                <a:spcPts val="0"/>
              </a:spcAft>
              <a:buClr>
                <a:schemeClr val="dk1"/>
              </a:buClr>
              <a:buSzPts val="1800"/>
              <a:buChar char="■"/>
            </a:pPr>
            <a:r>
              <a:rPr lang="en-GB" sz="1800">
                <a:solidFill>
                  <a:schemeClr val="dk1"/>
                </a:solidFill>
              </a:rPr>
              <a:t>For Searching-</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_complexity_Search</a:t>
            </a:r>
            <a:endParaRPr sz="1800">
              <a:solidFill>
                <a:schemeClr val="dk1"/>
              </a:solidFill>
            </a:endParaRPr>
          </a:p>
          <a:p>
            <a:pPr marL="1371600" lvl="2" indent="-342900" algn="l" rtl="0">
              <a:spcBef>
                <a:spcPts val="0"/>
              </a:spcBef>
              <a:spcAft>
                <a:spcPts val="0"/>
              </a:spcAft>
              <a:buClr>
                <a:schemeClr val="dk1"/>
              </a:buClr>
              <a:buSzPts val="1800"/>
              <a:buChar char="■"/>
            </a:pPr>
            <a:r>
              <a:rPr lang="en-GB" sz="1800">
                <a:solidFill>
                  <a:schemeClr val="dk1"/>
                </a:solidFill>
              </a:rPr>
              <a:t>For Sorting-</a:t>
            </a:r>
            <a:r>
              <a:rPr lang="en-IN" sz="1800" b="0" i="0" u="none" strike="noStrike">
                <a:solidFill>
                  <a:srgbClr val="000000"/>
                </a:solidFill>
                <a:effectLst/>
                <a:latin typeface="Arial" panose="020B0604020202020204" pitchFamily="34" charset="0"/>
              </a:rPr>
              <a:t>VirtualThinkers_university</a:t>
            </a:r>
            <a:r>
              <a:rPr lang="en-GB" sz="1800">
                <a:solidFill>
                  <a:schemeClr val="dk1"/>
                </a:solidFill>
              </a:rPr>
              <a:t>_compexity_</a:t>
            </a:r>
            <a:r>
              <a:rPr lang="en-IN" altLang="en-GB" sz="1800">
                <a:solidFill>
                  <a:schemeClr val="dk1"/>
                </a:solidFill>
              </a:rPr>
              <a:t>S</a:t>
            </a:r>
            <a:r>
              <a:rPr lang="en-GB" sz="1800">
                <a:solidFill>
                  <a:schemeClr val="dk1"/>
                </a:solidFill>
              </a:rPr>
              <a:t>orting</a:t>
            </a:r>
            <a:endParaRPr sz="1800">
              <a:solidFill>
                <a:schemeClr val="dk1"/>
              </a:solidFill>
            </a:endParaRPr>
          </a:p>
          <a:p>
            <a:pPr marL="0" lvl="0" indent="0" algn="l" rtl="0">
              <a:spcBef>
                <a:spcPts val="0"/>
              </a:spcBef>
              <a:spcAft>
                <a:spcPts val="0"/>
              </a:spcAft>
              <a:buNone/>
            </a:pPr>
            <a:r>
              <a:rPr lang="en-US">
                <a:solidFill>
                  <a:schemeClr val="dk1"/>
                </a:solidFill>
              </a:rPr>
              <a:t>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University Setting:Programming Details</a:t>
            </a:r>
          </a:p>
          <a:p>
            <a:pPr marL="0" lvl="0" indent="0" algn="l" rtl="0">
              <a:spcBef>
                <a:spcPts val="0"/>
              </a:spcBef>
              <a:spcAft>
                <a:spcPts val="0"/>
              </a:spcAft>
              <a:buNone/>
            </a:pPr>
            <a:endParaRPr lang="en-GB"/>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42900" algn="l" rtl="0">
              <a:spcBef>
                <a:spcPts val="0"/>
              </a:spcBef>
              <a:spcAft>
                <a:spcPts val="0"/>
              </a:spcAft>
              <a:buClr>
                <a:schemeClr val="dk1"/>
              </a:buClr>
              <a:buSzPts val="1800"/>
              <a:buChar char="○"/>
            </a:pPr>
            <a:r>
              <a:rPr lang="en-GB" sz="1800" b="1">
                <a:solidFill>
                  <a:schemeClr val="dk1"/>
                </a:solidFill>
              </a:rPr>
              <a:t>Algorithm Details(pseudocode or steps)(both searching and Sorting):</a:t>
            </a:r>
          </a:p>
          <a:p>
            <a:pPr marL="571500" lvl="1" indent="0" algn="l" rtl="0">
              <a:spcBef>
                <a:spcPts val="0"/>
              </a:spcBef>
              <a:spcAft>
                <a:spcPts val="0"/>
              </a:spcAft>
              <a:buClr>
                <a:schemeClr val="dk1"/>
              </a:buClr>
              <a:buSzPts val="1800"/>
              <a:buNone/>
            </a:pPr>
            <a:r>
              <a:rPr lang="en-GB" sz="1800">
                <a:solidFill>
                  <a:schemeClr val="dk1"/>
                </a:solidFill>
              </a:rPr>
              <a:t>    For Searching-</a:t>
            </a:r>
            <a:r>
              <a:rPr lang="en-IN" sz="1800" b="0" i="0" u="none" strike="noStrike">
                <a:solidFill>
                  <a:srgbClr val="000000"/>
                </a:solidFill>
                <a:effectLst/>
                <a:latin typeface="Arial" panose="020B0604020202020204" pitchFamily="34" charset="0"/>
              </a:rPr>
              <a:t>VirtualThinkers_university_Search_details</a:t>
            </a:r>
            <a:endParaRPr sz="1800">
              <a:solidFill>
                <a:schemeClr val="dk1"/>
              </a:solidFill>
            </a:endParaRPr>
          </a:p>
          <a:p>
            <a:pPr marL="571500" indent="0" rtl="0" fontAlgn="base">
              <a:buNone/>
            </a:pPr>
            <a:r>
              <a:rPr lang="en-GB" sz="1800">
                <a:solidFill>
                  <a:schemeClr val="dk1"/>
                </a:solidFill>
              </a:rPr>
              <a:t>    For Sorting-</a:t>
            </a:r>
            <a:r>
              <a:rPr lang="en-IN" sz="1800" b="0" i="0" u="none" strike="noStrike">
                <a:solidFill>
                  <a:srgbClr val="000000"/>
                </a:solidFill>
                <a:effectLst/>
                <a:latin typeface="Arial" panose="020B0604020202020204" pitchFamily="34" charset="0"/>
              </a:rPr>
              <a:t> VirtualThinkers_university_Sort_details</a:t>
            </a:r>
          </a:p>
          <a:p>
            <a:pPr marL="114300" lvl="0" indent="0" algn="l" rtl="0">
              <a:spcBef>
                <a:spcPts val="0"/>
              </a:spcBef>
              <a:spcAft>
                <a:spcPts val="0"/>
              </a:spcAft>
              <a:buClr>
                <a:schemeClr val="dk1"/>
              </a:buClr>
              <a:buSzPts val="1800"/>
              <a:buNone/>
            </a:pPr>
            <a:endParaRPr lang="en-IN">
              <a:solidFill>
                <a:srgbClr val="000000"/>
              </a:solidFill>
              <a:latin typeface="Arial" panose="020B0604020202020204" pitchFamily="34" charset="0"/>
            </a:endParaRPr>
          </a:p>
          <a:p>
            <a:pPr marL="114300" lvl="0" indent="0" algn="l" rtl="0">
              <a:spcBef>
                <a:spcPts val="0"/>
              </a:spcBef>
              <a:spcAft>
                <a:spcPts val="0"/>
              </a:spcAft>
              <a:buClr>
                <a:schemeClr val="dk1"/>
              </a:buClr>
              <a:buSzPts val="1800"/>
              <a:buNone/>
            </a:pPr>
            <a:r>
              <a:rPr lang="en-IN" b="1">
                <a:solidFill>
                  <a:srgbClr val="000000"/>
                </a:solidFill>
                <a:latin typeface="Arial" panose="020B0604020202020204" pitchFamily="34" charset="0"/>
              </a:rPr>
              <a:t>         </a:t>
            </a:r>
            <a:r>
              <a:rPr lang="en-GB" b="1">
                <a:solidFill>
                  <a:schemeClr val="dk1"/>
                </a:solidFill>
              </a:rPr>
              <a:t>  File name(for storing the details)</a:t>
            </a:r>
            <a:endParaRPr b="1">
              <a:solidFill>
                <a:schemeClr val="dk1"/>
              </a:solidFill>
            </a:endParaRPr>
          </a:p>
          <a:p>
            <a:pPr marL="914400" lvl="1" indent="-342900" algn="l" rtl="0">
              <a:spcBef>
                <a:spcPts val="0"/>
              </a:spcBef>
              <a:spcAft>
                <a:spcPts val="0"/>
              </a:spcAft>
              <a:buClr>
                <a:schemeClr val="dk1"/>
              </a:buClr>
              <a:buSzPts val="1800"/>
              <a:buChar char="○"/>
            </a:pPr>
            <a:r>
              <a:rPr lang="en-GB" sz="1800">
                <a:solidFill>
                  <a:schemeClr val="dk1"/>
                </a:solidFill>
              </a:rPr>
              <a:t>File name to be used is:-university_setting .txt</a:t>
            </a:r>
            <a:endParaRPr sz="1800">
              <a:solidFill>
                <a:schemeClr val="dk1"/>
              </a:solidFill>
            </a:endParaRPr>
          </a:p>
          <a:p>
            <a:pPr marL="0" lvl="0" indent="0" algn="l" rtl="0">
              <a:spcBef>
                <a:spcPts val="0"/>
              </a:spcBef>
              <a:spcAft>
                <a:spcPts val="1200"/>
              </a:spcAft>
              <a:buNone/>
            </a:pP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68276" y="36360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University : Sorting Algorithm used</a:t>
            </a:r>
          </a:p>
        </p:txBody>
      </p:sp>
      <p:sp>
        <p:nvSpPr>
          <p:cNvPr id="108" name="Google Shape;108;p21"/>
          <p:cNvSpPr txBox="1">
            <a:spLocks noGrp="1"/>
          </p:cNvSpPr>
          <p:nvPr>
            <p:ph type="body" idx="1"/>
          </p:nvPr>
        </p:nvSpPr>
        <p:spPr>
          <a:xfrm>
            <a:off x="236543" y="1071055"/>
            <a:ext cx="8520600" cy="389501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600">
                <a:sym typeface="+mn-ea"/>
              </a:rPr>
              <a:t>Sorting Algorithm Name:Merge Sort</a:t>
            </a:r>
            <a:br>
              <a:rPr lang="en-US" sz="1600">
                <a:sym typeface="+mn-ea"/>
              </a:rPr>
            </a:br>
            <a:r>
              <a:rPr lang="en-US" sz="1600">
                <a:sym typeface="+mn-ea"/>
              </a:rPr>
              <a:t>It recursively divides an array into two halves, sorts each half, and then merges the sorted sub arrays into a single sorted array.</a:t>
            </a:r>
            <a:br>
              <a:rPr lang="en-US" sz="1600">
                <a:sym typeface="+mn-ea"/>
              </a:rPr>
            </a:br>
            <a:r>
              <a:rPr lang="en-US" sz="1600">
                <a:sym typeface="+mn-ea"/>
              </a:rPr>
              <a:t>Merge Sort follows Divide and Conquer method</a:t>
            </a:r>
          </a:p>
          <a:p>
            <a:pPr marL="114300" lvl="0" indent="0" algn="l" rtl="0">
              <a:spcBef>
                <a:spcPts val="0"/>
              </a:spcBef>
              <a:spcAft>
                <a:spcPts val="0"/>
              </a:spcAft>
              <a:buSzPts val="1800"/>
              <a:buNone/>
            </a:pPr>
            <a:endParaRPr lang="en-US" sz="1600">
              <a:sym typeface="+mn-ea"/>
            </a:endParaRPr>
          </a:p>
          <a:p>
            <a:pPr marL="457200" lvl="0" indent="-342900" algn="l" rtl="0">
              <a:spcBef>
                <a:spcPts val="0"/>
              </a:spcBef>
              <a:spcAft>
                <a:spcPts val="0"/>
              </a:spcAft>
              <a:buSzPts val="1800"/>
              <a:buChar char="●"/>
            </a:pPr>
            <a:r>
              <a:rPr lang="en-US" sz="1600">
                <a:sym typeface="+mn-ea"/>
              </a:rPr>
              <a:t>Steps:</a:t>
            </a:r>
            <a:br>
              <a:rPr lang="en-US" sz="1600">
                <a:sym typeface="+mn-ea"/>
              </a:rPr>
            </a:br>
            <a:r>
              <a:rPr lang="en-US" sz="1600">
                <a:sym typeface="+mn-ea"/>
              </a:rPr>
              <a:t>1. Divide the array into two halves.</a:t>
            </a:r>
            <a:br>
              <a:rPr lang="en-US" sz="1600">
                <a:sym typeface="+mn-ea"/>
              </a:rPr>
            </a:br>
            <a:r>
              <a:rPr lang="en-US" sz="1600">
                <a:sym typeface="+mn-ea"/>
              </a:rPr>
              <a:t>2. Sort each half recursively.</a:t>
            </a:r>
            <a:br>
              <a:rPr lang="en-US" sz="1600">
                <a:sym typeface="+mn-ea"/>
              </a:rPr>
            </a:br>
            <a:r>
              <a:rPr lang="en-US" sz="1600">
                <a:sym typeface="+mn-ea"/>
              </a:rPr>
              <a:t>3. Merge the two sorted sub arrays into a sorted whole.</a:t>
            </a:r>
          </a:p>
          <a:p>
            <a:pPr marL="114300" lvl="0" indent="0" algn="l" rtl="0">
              <a:spcBef>
                <a:spcPts val="0"/>
              </a:spcBef>
              <a:spcAft>
                <a:spcPts val="0"/>
              </a:spcAft>
              <a:buSzPts val="1800"/>
              <a:buNone/>
            </a:pPr>
            <a:endParaRPr lang="en-US" sz="1600">
              <a:sym typeface="+mn-ea"/>
            </a:endParaRPr>
          </a:p>
          <a:p>
            <a:pPr>
              <a:buFont typeface="Arial" panose="020B0604020202020204" pitchFamily="34" charset="0"/>
              <a:buChar char="•"/>
            </a:pPr>
            <a:r>
              <a:rPr lang="en-US" sz="1600">
                <a:sym typeface="+mn-ea"/>
              </a:rPr>
              <a:t>Algorithm:</a:t>
            </a:r>
            <a:br>
              <a:rPr lang="en-US" sz="1600">
                <a:sym typeface="+mn-ea"/>
              </a:rPr>
            </a:br>
            <a:r>
              <a:rPr lang="en-US" sz="1600" b="1"/>
              <a:t>Input:</a:t>
            </a:r>
            <a:r>
              <a:rPr lang="en-US" sz="1600"/>
              <a:t> An unsorted list of data</a:t>
            </a:r>
          </a:p>
          <a:p>
            <a:pPr marL="114300" indent="0">
              <a:buNone/>
            </a:pPr>
            <a:r>
              <a:rPr lang="en-US" sz="1600" b="1"/>
              <a:t>      Output:</a:t>
            </a:r>
            <a:r>
              <a:rPr lang="en-US" sz="1600"/>
              <a:t> A sorted list of data in ascending order</a:t>
            </a:r>
          </a:p>
          <a:p>
            <a:pPr marL="114300" lvl="0" indent="0" algn="l" rtl="0">
              <a:spcBef>
                <a:spcPts val="0"/>
              </a:spcBef>
              <a:spcAft>
                <a:spcPts val="0"/>
              </a:spcAft>
              <a:buSzPts val="1800"/>
              <a:buNone/>
            </a:pPr>
            <a:endParaRPr lang="en-US" sz="1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7932</Words>
  <Application>Microsoft Office PowerPoint</Application>
  <PresentationFormat>On-screen Show (16:9)</PresentationFormat>
  <Paragraphs>705</Paragraphs>
  <Slides>45</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45</vt:i4>
      </vt:variant>
    </vt:vector>
  </HeadingPairs>
  <TitlesOfParts>
    <vt:vector size="47" baseType="lpstr">
      <vt:lpstr>Arial</vt:lpstr>
      <vt:lpstr>Simple Light</vt:lpstr>
      <vt:lpstr>OBE Implementation</vt:lpstr>
      <vt:lpstr>Introduction to Project</vt:lpstr>
      <vt:lpstr>Architecture Diagram[*highlight your module as shown]</vt:lpstr>
      <vt:lpstr>Module Description : University Setting</vt:lpstr>
      <vt:lpstr>University Setting:Field/table details</vt:lpstr>
      <vt:lpstr>University Setting:Programming Details</vt:lpstr>
      <vt:lpstr>University Setting:Programming Details </vt:lpstr>
      <vt:lpstr>University Setting:Programming Details </vt:lpstr>
      <vt:lpstr>University : Sorting Algorithm used</vt:lpstr>
      <vt:lpstr>University : Comparison of Sorting Algorithm</vt:lpstr>
      <vt:lpstr>University : Time Complexity of Sorting Algorithm</vt:lpstr>
      <vt:lpstr>University : Searching Algorithm used</vt:lpstr>
      <vt:lpstr>University : Comparison of Searching Algorithm</vt:lpstr>
      <vt:lpstr>University : Time Complexity of Searching Algorithm</vt:lpstr>
      <vt:lpstr>Sample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akshaya</dc:creator>
  <cp:lastModifiedBy>sri akshaya</cp:lastModifiedBy>
  <cp:revision>42</cp:revision>
  <dcterms:created xsi:type="dcterms:W3CDTF">2024-11-11T02:55:00Z</dcterms:created>
  <dcterms:modified xsi:type="dcterms:W3CDTF">2024-11-12T07:24:08Z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2711E8D2F30A429D95517C508B957BE0_13</vt:lpwstr>
  </property>
  <property fmtid="{D5CDD505-2E9C-101B-9397-08002B2CF9AE}" pid="3" name="KSOProductBuildVer">
    <vt:lpwstr>1033-12.2.0.18607</vt:lpwstr>
  </property>
</Properties>
</file>