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6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2" r:id="rId8"/>
    <p:sldId id="264" r:id="rId9"/>
    <p:sldId id="266" r:id="rId10"/>
    <p:sldId id="267" r:id="rId11"/>
    <p:sldId id="269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6EA"/>
    <a:srgbClr val="C9BCF8"/>
    <a:srgbClr val="E527A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1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5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4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8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3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4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5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3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8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0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7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43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357" y="1007533"/>
            <a:ext cx="10210799" cy="3699164"/>
          </a:xfrm>
        </p:spPr>
        <p:txBody>
          <a:bodyPr>
            <a:normAutofit/>
          </a:bodyPr>
          <a:lstStyle/>
          <a:p>
            <a:r>
              <a:rPr lang="en-US" sz="9600" i="1" u="sng" dirty="0">
                <a:solidFill>
                  <a:schemeClr val="bg1"/>
                </a:solidFill>
                <a:latin typeface="Algerian" panose="04020705040A02060702" pitchFamily="82" charset="0"/>
              </a:rPr>
              <a:t>Fundamentals</a:t>
            </a:r>
            <a:r>
              <a:rPr lang="en-US" sz="9600" i="1" u="sng" dirty="0" smtClean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 of computers</a:t>
            </a:r>
            <a:endParaRPr lang="en-IN" sz="9600" i="1" u="sng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2522199" y="4478866"/>
            <a:ext cx="397934" cy="291253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75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365" y="216131"/>
            <a:ext cx="10353762" cy="1163781"/>
          </a:xfrm>
        </p:spPr>
        <p:txBody>
          <a:bodyPr/>
          <a:lstStyle/>
          <a:p>
            <a:r>
              <a:rPr lang="en-US" i="1" u="sng" dirty="0" smtClean="0">
                <a:solidFill>
                  <a:srgbClr val="CAE6EA"/>
                </a:solidFill>
                <a:latin typeface="Castellar" panose="020A0402060406010301" pitchFamily="18" charset="0"/>
              </a:rPr>
              <a:t>MINI COMPUTERS</a:t>
            </a:r>
            <a:endParaRPr lang="en-IN" i="1" u="sng" dirty="0">
              <a:solidFill>
                <a:srgbClr val="CAE6EA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69" y="1562794"/>
            <a:ext cx="11679382" cy="47631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E527AF"/>
                </a:solidFill>
                <a:latin typeface="Californian FB" panose="0207040306080B030204" pitchFamily="18" charset="0"/>
              </a:rPr>
              <a:t>A mini computer is physically smaller than a main frame computer . However , it can support the same </a:t>
            </a:r>
            <a:r>
              <a:rPr lang="en-US" sz="2800" dirty="0" err="1" smtClean="0">
                <a:solidFill>
                  <a:srgbClr val="E527AF"/>
                </a:solidFill>
                <a:latin typeface="Californian FB" panose="0207040306080B030204" pitchFamily="18" charset="0"/>
              </a:rPr>
              <a:t>pheripheral</a:t>
            </a:r>
            <a:r>
              <a:rPr lang="en-US" sz="2800" dirty="0" smtClean="0">
                <a:solidFill>
                  <a:srgbClr val="E527AF"/>
                </a:solidFill>
                <a:latin typeface="Californian FB" panose="0207040306080B030204" pitchFamily="18" charset="0"/>
              </a:rPr>
              <a:t> devices supported by a main frame</a:t>
            </a:r>
            <a:r>
              <a:rPr lang="en-US" sz="2800" dirty="0" smtClean="0">
                <a:latin typeface="Californian FB" panose="0207040306080B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stellar" panose="020A0402060406010301" pitchFamily="18" charset="0"/>
              </a:rPr>
              <a:t>Characteristics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E527AF"/>
                </a:solidFill>
                <a:latin typeface="Californian FB" panose="0207040306080B030204" pitchFamily="18" charset="0"/>
              </a:rPr>
              <a:t>Multi user for example; It can operated by 6 users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E527AF"/>
                </a:solidFill>
                <a:latin typeface="Californian FB" panose="0207040306080B030204" pitchFamily="18" charset="0"/>
              </a:rPr>
              <a:t>Cheaper than the main frames.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E527AF"/>
                </a:solidFill>
                <a:latin typeface="Californian FB" panose="0207040306080B030204" pitchFamily="18" charset="0"/>
              </a:rPr>
              <a:t>They handle small amounts of data , are less powerful , and have less memory than the main frames.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E527AF"/>
                </a:solidFill>
                <a:latin typeface="Californian FB" panose="0207040306080B030204" pitchFamily="18" charset="0"/>
              </a:rPr>
              <a:t>Mini computers are slow compared to main frame computers.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41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3775" y="257694"/>
            <a:ext cx="7306684" cy="1288472"/>
          </a:xfrm>
        </p:spPr>
        <p:txBody>
          <a:bodyPr>
            <a:normAutofit/>
          </a:bodyPr>
          <a:lstStyle/>
          <a:p>
            <a:r>
              <a:rPr lang="en-US" sz="4000" i="1" u="sng" dirty="0" smtClean="0">
                <a:solidFill>
                  <a:srgbClr val="FFC000"/>
                </a:solidFill>
                <a:latin typeface="Castellar" panose="020A0402060406010301" pitchFamily="18" charset="0"/>
              </a:rPr>
              <a:t>Micro computers</a:t>
            </a:r>
            <a:endParaRPr lang="en-IN" sz="4000" i="1" u="sng" dirty="0">
              <a:solidFill>
                <a:srgbClr val="FFC000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4850"/>
            <a:ext cx="9905999" cy="54531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fornian FB" panose="0207040306080B030204" pitchFamily="18" charset="0"/>
              </a:rPr>
              <a:t>Micro computers are the personal computers mostly found today in homes , schools , and many small offices . They are called personal computers because they are </a:t>
            </a:r>
            <a:r>
              <a:rPr lang="en-US" sz="2800" dirty="0" err="1" smtClean="0">
                <a:latin typeface="Californian FB" panose="0207040306080B030204" pitchFamily="18" charset="0"/>
              </a:rPr>
              <a:t>desined</a:t>
            </a:r>
            <a:r>
              <a:rPr lang="en-US" sz="2800" dirty="0" smtClean="0">
                <a:latin typeface="Californian FB" panose="0207040306080B030204" pitchFamily="18" charset="0"/>
              </a:rPr>
              <a:t> to be used by one person at a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FFC000"/>
                </a:solidFill>
              </a:rPr>
              <a:t>            </a:t>
            </a:r>
            <a:r>
              <a:rPr lang="en-US" sz="3200" dirty="0" smtClean="0">
                <a:solidFill>
                  <a:srgbClr val="FFC000"/>
                </a:solidFill>
                <a:latin typeface="Castellar" panose="020A0402060406010301" pitchFamily="18" charset="0"/>
              </a:rPr>
              <a:t>Characteristics</a:t>
            </a:r>
          </a:p>
          <a:p>
            <a:r>
              <a:rPr lang="en-US" sz="2800" dirty="0" smtClean="0">
                <a:latin typeface="Californian FB" panose="0207040306080B030204" pitchFamily="18" charset="0"/>
              </a:rPr>
              <a:t>Are cheaper than both mini and main frame computers . </a:t>
            </a:r>
          </a:p>
          <a:p>
            <a:r>
              <a:rPr lang="en-US" sz="2800" dirty="0" smtClean="0">
                <a:latin typeface="Californian FB" panose="0207040306080B030204" pitchFamily="18" charset="0"/>
              </a:rPr>
              <a:t>Are very fast .</a:t>
            </a:r>
          </a:p>
          <a:p>
            <a:r>
              <a:rPr lang="en-US" sz="2800" dirty="0" smtClean="0">
                <a:latin typeface="Californian FB" panose="0207040306080B030204" pitchFamily="18" charset="0"/>
              </a:rPr>
              <a:t>Small in size , hence they occupy less space in an office . </a:t>
            </a:r>
          </a:p>
          <a:p>
            <a:r>
              <a:rPr lang="en-US" sz="2800" dirty="0" smtClean="0">
                <a:latin typeface="Californian FB" panose="0207040306080B030204" pitchFamily="18" charset="0"/>
              </a:rPr>
              <a:t>Are more energy efficient . 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032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073" y="-249381"/>
            <a:ext cx="9775564" cy="1197033"/>
          </a:xfrm>
        </p:spPr>
        <p:txBody>
          <a:bodyPr>
            <a:normAutofit/>
          </a:bodyPr>
          <a:lstStyle/>
          <a:p>
            <a:r>
              <a:rPr lang="en-US" sz="4000" i="1" u="sng" dirty="0" smtClean="0">
                <a:solidFill>
                  <a:srgbClr val="002060"/>
                </a:solidFill>
                <a:latin typeface="Castellar" panose="020A0402060406010301" pitchFamily="18" charset="0"/>
              </a:rPr>
              <a:t>Computer generations</a:t>
            </a:r>
            <a:endParaRPr lang="en-IN" sz="4000" i="1" u="sng" dirty="0">
              <a:solidFill>
                <a:srgbClr val="002060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" y="640079"/>
            <a:ext cx="11321935" cy="611816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Californian FB" panose="0207040306080B030204" pitchFamily="18" charset="0"/>
              </a:rPr>
              <a:t>A computer generation is a grouped summary at the gradual development in the computer technology .</a:t>
            </a:r>
          </a:p>
          <a:p>
            <a:r>
              <a:rPr lang="en-US" sz="2800" dirty="0" smtClean="0">
                <a:latin typeface="Californian FB" panose="0207040306080B030204" pitchFamily="18" charset="0"/>
              </a:rPr>
              <a:t>It </a:t>
            </a:r>
            <a:r>
              <a:rPr lang="en-US" sz="2800" dirty="0" err="1" smtClean="0">
                <a:latin typeface="Californian FB" panose="0207040306080B030204" pitchFamily="18" charset="0"/>
              </a:rPr>
              <a:t>tooks</a:t>
            </a:r>
            <a:r>
              <a:rPr lang="en-US" sz="2800" dirty="0" smtClean="0">
                <a:latin typeface="Californian FB" panose="0207040306080B030204" pitchFamily="18" charset="0"/>
              </a:rPr>
              <a:t> several years after “Babbage” designed and analytic engine to come up with an electronic computer .</a:t>
            </a:r>
          </a:p>
          <a:p>
            <a:r>
              <a:rPr lang="en-US" sz="2800" dirty="0" smtClean="0">
                <a:latin typeface="Californian FB" panose="0207040306080B030204" pitchFamily="18" charset="0"/>
              </a:rPr>
              <a:t>The age of modern computers can be traced back to 1951.</a:t>
            </a:r>
          </a:p>
          <a:p>
            <a:r>
              <a:rPr lang="en-US" sz="2800" dirty="0" smtClean="0">
                <a:latin typeface="Californian FB" panose="0207040306080B030204" pitchFamily="18" charset="0"/>
              </a:rPr>
              <a:t>These computers are classified into five generations depending on the technology used to develop them;</a:t>
            </a:r>
          </a:p>
          <a:p>
            <a:r>
              <a:rPr lang="en-US" sz="2800" dirty="0" smtClean="0">
                <a:solidFill>
                  <a:srgbClr val="C9BCF8"/>
                </a:solidFill>
                <a:latin typeface="Californian FB" panose="0207040306080B030204" pitchFamily="18" charset="0"/>
              </a:rPr>
              <a:t>FIRST GENERATION COMPUTERS</a:t>
            </a:r>
          </a:p>
          <a:p>
            <a:r>
              <a:rPr lang="en-US" sz="2800" dirty="0" smtClean="0">
                <a:solidFill>
                  <a:srgbClr val="C9BCF8"/>
                </a:solidFill>
                <a:latin typeface="Californian FB" panose="0207040306080B030204" pitchFamily="18" charset="0"/>
              </a:rPr>
              <a:t>SECOND GENERATION COMPUTERS</a:t>
            </a:r>
          </a:p>
          <a:p>
            <a:r>
              <a:rPr lang="en-US" sz="2800" dirty="0" smtClean="0">
                <a:solidFill>
                  <a:srgbClr val="C9BCF8"/>
                </a:solidFill>
                <a:latin typeface="Californian FB" panose="0207040306080B030204" pitchFamily="18" charset="0"/>
              </a:rPr>
              <a:t>THIRD GENERATION COMPUTERS </a:t>
            </a:r>
          </a:p>
          <a:p>
            <a:r>
              <a:rPr lang="en-US" sz="2800" dirty="0" smtClean="0">
                <a:solidFill>
                  <a:srgbClr val="C9BCF8"/>
                </a:solidFill>
                <a:latin typeface="Californian FB" panose="0207040306080B030204" pitchFamily="18" charset="0"/>
              </a:rPr>
              <a:t>FOURTH GENERATION COMPUTERS</a:t>
            </a:r>
          </a:p>
          <a:p>
            <a:r>
              <a:rPr lang="en-US" sz="2800" dirty="0" smtClean="0">
                <a:solidFill>
                  <a:srgbClr val="C9BCF8"/>
                </a:solidFill>
                <a:latin typeface="Californian FB" panose="0207040306080B030204" pitchFamily="18" charset="0"/>
              </a:rPr>
              <a:t>FIFTH GENERATION COMPUTERS</a:t>
            </a:r>
            <a:endParaRPr lang="en-IN" sz="2800" dirty="0">
              <a:solidFill>
                <a:srgbClr val="C9BCF8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94003" y="2573180"/>
            <a:ext cx="100667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i="1" dirty="0" smtClean="0"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</a:rPr>
              <a:t>THANK YOU</a:t>
            </a:r>
            <a:endParaRPr lang="en-IN" sz="8800" i="1" dirty="0"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7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2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0421" y="169334"/>
            <a:ext cx="10653247" cy="897773"/>
          </a:xfrm>
        </p:spPr>
        <p:txBody>
          <a:bodyPr>
            <a:normAutofit/>
          </a:bodyPr>
          <a:lstStyle/>
          <a:p>
            <a:r>
              <a:rPr lang="en-US" sz="4000" i="1" u="sng" dirty="0" smtClean="0">
                <a:solidFill>
                  <a:schemeClr val="accent2">
                    <a:lumMod val="75000"/>
                  </a:schemeClr>
                </a:solidFill>
                <a:latin typeface="Castellar" panose="020A0402060406010301" pitchFamily="18" charset="0"/>
              </a:rPr>
              <a:t>CENTRAL PROCESSING UNIT(CPU)</a:t>
            </a:r>
            <a:endParaRPr lang="en-IN" sz="4000" i="1" u="sng" dirty="0">
              <a:solidFill>
                <a:schemeClr val="accent2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2297" y="2319607"/>
            <a:ext cx="116461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fornian FB" panose="0207040306080B030204" pitchFamily="18" charset="0"/>
              </a:rPr>
              <a:t>MAIN PROCESSOR or JUST PROCESSOR”.</a:t>
            </a:r>
          </a:p>
          <a:p>
            <a:r>
              <a:rPr lang="en-US" sz="3200" dirty="0" smtClean="0">
                <a:latin typeface="Californian FB" panose="0207040306080B030204" pitchFamily="18" charset="0"/>
              </a:rPr>
              <a:t>It is the electronic </a:t>
            </a:r>
            <a:r>
              <a:rPr lang="en-US" sz="3200" dirty="0" err="1" smtClean="0">
                <a:latin typeface="Californian FB" panose="0207040306080B030204" pitchFamily="18" charset="0"/>
              </a:rPr>
              <a:t>circuitary</a:t>
            </a:r>
            <a:r>
              <a:rPr lang="en-US" sz="3200" dirty="0" smtClean="0">
                <a:latin typeface="Californian FB" panose="0207040306080B030204" pitchFamily="18" charset="0"/>
              </a:rPr>
              <a:t> that executes instructions comprising a computer program.</a:t>
            </a:r>
          </a:p>
          <a:p>
            <a:r>
              <a:rPr lang="en-US" sz="3200" dirty="0" smtClean="0">
                <a:latin typeface="Californian FB" panose="0207040306080B030204" pitchFamily="18" charset="0"/>
              </a:rPr>
              <a:t>The </a:t>
            </a:r>
            <a:r>
              <a:rPr lang="en-US" sz="3200" dirty="0" err="1" smtClean="0">
                <a:latin typeface="Californian FB" panose="0207040306080B030204" pitchFamily="18" charset="0"/>
              </a:rPr>
              <a:t>cpu</a:t>
            </a:r>
            <a:r>
              <a:rPr lang="en-US" sz="3200" dirty="0" smtClean="0">
                <a:latin typeface="Californian FB" panose="0207040306080B030204" pitchFamily="18" charset="0"/>
              </a:rPr>
              <a:t> performs basic </a:t>
            </a:r>
            <a:r>
              <a:rPr lang="en-US" sz="3200" dirty="0" err="1" smtClean="0">
                <a:latin typeface="Californian FB" panose="0207040306080B030204" pitchFamily="18" charset="0"/>
              </a:rPr>
              <a:t>arthematic</a:t>
            </a:r>
            <a:r>
              <a:rPr lang="en-US" sz="3200" dirty="0" smtClean="0">
                <a:latin typeface="Californian FB" panose="0207040306080B030204" pitchFamily="18" charset="0"/>
              </a:rPr>
              <a:t> , logic , controlling and input/output operations specified by the instructions in the program.</a:t>
            </a:r>
            <a:endParaRPr lang="en-IN" sz="3200" dirty="0">
              <a:latin typeface="Californian FB" panose="0207040306080B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297" y="1734832"/>
            <a:ext cx="1244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fornian FB" panose="0207040306080B030204" pitchFamily="18" charset="0"/>
              </a:rPr>
              <a:t>A central processing unit is also called a “CENTRAL PROCESSOR </a:t>
            </a:r>
            <a:r>
              <a:rPr lang="en-US" sz="3200" dirty="0" smtClean="0"/>
              <a:t>,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5463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2328" y="173110"/>
            <a:ext cx="10353762" cy="872836"/>
          </a:xfrm>
        </p:spPr>
        <p:txBody>
          <a:bodyPr/>
          <a:lstStyle/>
          <a:p>
            <a:r>
              <a:rPr lang="en-US" i="1" u="sng" dirty="0" smtClean="0">
                <a:solidFill>
                  <a:srgbClr val="FFC000"/>
                </a:solidFill>
                <a:latin typeface="Castellar" panose="020A0402060406010301" pitchFamily="18" charset="0"/>
              </a:rPr>
              <a:t>ARTHEMATIC LOGIC UNIT(ALU)</a:t>
            </a:r>
            <a:endParaRPr lang="en-IN" i="1" u="sng" dirty="0">
              <a:solidFill>
                <a:srgbClr val="FFC000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5" y="1123450"/>
            <a:ext cx="11197244" cy="488788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fornian FB" panose="0207040306080B030204" pitchFamily="18" charset="0"/>
              </a:rPr>
              <a:t>ALU is a main component of the central processing unit which stands for “</a:t>
            </a:r>
            <a:r>
              <a:rPr lang="en-US" dirty="0" err="1" smtClean="0">
                <a:latin typeface="Californian FB" panose="0207040306080B030204" pitchFamily="18" charset="0"/>
              </a:rPr>
              <a:t>arthematic</a:t>
            </a:r>
            <a:r>
              <a:rPr lang="en-US" dirty="0" smtClean="0">
                <a:latin typeface="Californian FB" panose="0207040306080B030204" pitchFamily="18" charset="0"/>
              </a:rPr>
              <a:t> logic unit”.</a:t>
            </a:r>
          </a:p>
          <a:p>
            <a:r>
              <a:rPr lang="en-US" dirty="0" smtClean="0">
                <a:latin typeface="Californian FB" panose="0207040306080B030204" pitchFamily="18" charset="0"/>
              </a:rPr>
              <a:t>It performs </a:t>
            </a:r>
            <a:r>
              <a:rPr lang="en-US" dirty="0" err="1" smtClean="0">
                <a:latin typeface="Californian FB" panose="0207040306080B030204" pitchFamily="18" charset="0"/>
              </a:rPr>
              <a:t>arthematic</a:t>
            </a:r>
            <a:r>
              <a:rPr lang="en-US" dirty="0" smtClean="0">
                <a:latin typeface="Californian FB" panose="0207040306080B030204" pitchFamily="18" charset="0"/>
              </a:rPr>
              <a:t> and logic operations . It has the ability to perform all processes related to </a:t>
            </a:r>
            <a:r>
              <a:rPr lang="en-US" dirty="0" err="1" smtClean="0">
                <a:latin typeface="Californian FB" panose="0207040306080B030204" pitchFamily="18" charset="0"/>
              </a:rPr>
              <a:t>arthematic</a:t>
            </a:r>
            <a:r>
              <a:rPr lang="en-US" dirty="0" smtClean="0">
                <a:latin typeface="Californian FB" panose="0207040306080B030204" pitchFamily="18" charset="0"/>
              </a:rPr>
              <a:t> and logic operations such as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Addition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Subtraction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Shifting operations ,including “BOOLEN COMPARISIONS” (XOR , OR , AND , NOT operations)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lifornian FB" panose="0207040306080B030204" pitchFamily="18" charset="0"/>
              </a:rPr>
              <a:t>Also , binary numbers can accomplish mathematical and bitwise operations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lifornian FB" panose="0207040306080B030204" pitchFamily="18" charset="0"/>
              </a:rPr>
              <a:t>The </a:t>
            </a:r>
            <a:r>
              <a:rPr lang="en-US" dirty="0" err="1" smtClean="0">
                <a:latin typeface="Californian FB" panose="0207040306080B030204" pitchFamily="18" charset="0"/>
              </a:rPr>
              <a:t>Arthematic</a:t>
            </a:r>
            <a:r>
              <a:rPr lang="en-US" dirty="0" smtClean="0">
                <a:latin typeface="Californian FB" panose="0207040306080B030204" pitchFamily="18" charset="0"/>
              </a:rPr>
              <a:t> logic unit is spilt into “AU and LU”.</a:t>
            </a:r>
            <a:endParaRPr lang="en-IN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5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414" y="134083"/>
            <a:ext cx="10353762" cy="1014152"/>
          </a:xfrm>
        </p:spPr>
        <p:txBody>
          <a:bodyPr/>
          <a:lstStyle/>
          <a:p>
            <a:r>
              <a:rPr lang="en-US" i="1" u="sng" dirty="0" smtClean="0">
                <a:solidFill>
                  <a:schemeClr val="accent2">
                    <a:lumMod val="75000"/>
                  </a:schemeClr>
                </a:solidFill>
                <a:latin typeface="Castellar" panose="020A0402060406010301" pitchFamily="18" charset="0"/>
              </a:rPr>
              <a:t>CLASSIFICATION OF COMPUTERS</a:t>
            </a:r>
            <a:endParaRPr lang="en-IN" i="1" u="sng" dirty="0">
              <a:solidFill>
                <a:schemeClr val="accent2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5" y="1636699"/>
            <a:ext cx="11596255" cy="3778890"/>
          </a:xfrm>
        </p:spPr>
        <p:txBody>
          <a:bodyPr/>
          <a:lstStyle/>
          <a:p>
            <a:pPr marL="36900" indent="0">
              <a:buNone/>
            </a:pPr>
            <a:r>
              <a:rPr lang="en-US" sz="2800" dirty="0" smtClean="0">
                <a:latin typeface="Californian FB" panose="0207040306080B030204" pitchFamily="18" charset="0"/>
              </a:rPr>
              <a:t>Based on physical size computers can be classified into four main groups 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accent1"/>
                </a:solidFill>
                <a:latin typeface="Californian FB" panose="0207040306080B030204" pitchFamily="18" charset="0"/>
              </a:rPr>
              <a:t>Super computers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C000"/>
                </a:solidFill>
                <a:latin typeface="Californian FB" panose="0207040306080B030204" pitchFamily="18" charset="0"/>
              </a:rPr>
              <a:t>Main frame computers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92D050"/>
                </a:solidFill>
                <a:latin typeface="Californian FB" panose="0207040306080B030204" pitchFamily="18" charset="0"/>
              </a:rPr>
              <a:t>Mini 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00B0F0"/>
                </a:solidFill>
                <a:latin typeface="Californian FB" panose="0207040306080B030204" pitchFamily="18" charset="0"/>
              </a:rPr>
              <a:t>Micro computers</a:t>
            </a:r>
            <a:endParaRPr lang="en-IN" sz="3600" dirty="0">
              <a:solidFill>
                <a:srgbClr val="00B0F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461" y="156308"/>
            <a:ext cx="10353762" cy="922712"/>
          </a:xfrm>
        </p:spPr>
        <p:txBody>
          <a:bodyPr>
            <a:normAutofit/>
          </a:bodyPr>
          <a:lstStyle/>
          <a:p>
            <a:r>
              <a:rPr lang="en-US" sz="4800" i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stellar" panose="020A0402060406010301" pitchFamily="18" charset="0"/>
              </a:rPr>
              <a:t>SUPER COMPUTERS</a:t>
            </a:r>
            <a:endParaRPr lang="en-IN" sz="4800" i="1" u="sng" dirty="0">
              <a:solidFill>
                <a:schemeClr val="accent1">
                  <a:lumMod val="40000"/>
                  <a:lumOff val="60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385" y="1375002"/>
            <a:ext cx="11563004" cy="49676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alifornian FB" panose="0207040306080B030204" pitchFamily="18" charset="0"/>
              </a:rPr>
              <a:t>Super computers are the fastest , largest , most expensive and also most powerful computer available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fornian FB" panose="0207040306080B030204" pitchFamily="18" charset="0"/>
              </a:rPr>
              <a:t>Characteristics :</a:t>
            </a:r>
          </a:p>
          <a:p>
            <a:pPr marL="551250" indent="-514350">
              <a:buFont typeface="+mj-lt"/>
              <a:buAutoNum type="romanUcPeriod"/>
            </a:pPr>
            <a:r>
              <a:rPr lang="en-US" dirty="0" smtClean="0">
                <a:solidFill>
                  <a:srgbClr val="E527AF"/>
                </a:solidFill>
                <a:latin typeface="Californian FB" panose="0207040306080B030204" pitchFamily="18" charset="0"/>
              </a:rPr>
              <a:t>Fastest computer</a:t>
            </a:r>
          </a:p>
          <a:p>
            <a:pPr marL="551250" indent="-514350">
              <a:buFont typeface="+mj-lt"/>
              <a:buAutoNum type="romanUcPeriod"/>
            </a:pPr>
            <a:r>
              <a:rPr lang="en-US" dirty="0" smtClean="0">
                <a:solidFill>
                  <a:srgbClr val="E527AF"/>
                </a:solidFill>
                <a:latin typeface="Californian FB" panose="0207040306080B030204" pitchFamily="18" charset="0"/>
              </a:rPr>
              <a:t>Large in size</a:t>
            </a:r>
          </a:p>
          <a:p>
            <a:pPr marL="551250" indent="-514350">
              <a:buFont typeface="+mj-lt"/>
              <a:buAutoNum type="romanUcPeriod"/>
            </a:pPr>
            <a:r>
              <a:rPr lang="en-US" dirty="0" smtClean="0">
                <a:solidFill>
                  <a:srgbClr val="E527AF"/>
                </a:solidFill>
                <a:latin typeface="Californian FB" panose="0207040306080B030204" pitchFamily="18" charset="0"/>
              </a:rPr>
              <a:t>Most expensive</a:t>
            </a:r>
          </a:p>
          <a:p>
            <a:pPr marL="551250" indent="-514350">
              <a:buFont typeface="+mj-lt"/>
              <a:buAutoNum type="romanUcPeriod"/>
            </a:pPr>
            <a:r>
              <a:rPr lang="en-US" dirty="0" smtClean="0">
                <a:solidFill>
                  <a:srgbClr val="E527AF"/>
                </a:solidFill>
                <a:latin typeface="Californian FB" panose="0207040306080B030204" pitchFamily="18" charset="0"/>
              </a:rPr>
              <a:t>Huge processing power</a:t>
            </a:r>
          </a:p>
          <a:p>
            <a:pPr marL="551250" indent="-514350">
              <a:buFont typeface="+mj-lt"/>
              <a:buAutoNum type="romanUcPeriod"/>
            </a:pPr>
            <a:r>
              <a:rPr lang="en-US" dirty="0" smtClean="0">
                <a:solidFill>
                  <a:srgbClr val="E527AF"/>
                </a:solidFill>
                <a:latin typeface="Californian FB" panose="0207040306080B030204" pitchFamily="18" charset="0"/>
              </a:rPr>
              <a:t>Very heavy</a:t>
            </a:r>
          </a:p>
          <a:p>
            <a:pPr marL="551250" indent="-514350">
              <a:buFont typeface="+mj-lt"/>
              <a:buAutoNum type="romanUcPeriod"/>
            </a:pPr>
            <a:r>
              <a:rPr lang="en-US" dirty="0" smtClean="0">
                <a:solidFill>
                  <a:srgbClr val="E527AF"/>
                </a:solidFill>
                <a:latin typeface="Californian FB" panose="0207040306080B030204" pitchFamily="18" charset="0"/>
              </a:rPr>
              <a:t>Generate a lot of heat</a:t>
            </a:r>
          </a:p>
          <a:p>
            <a:pPr marL="551250" indent="-514350">
              <a:buFont typeface="+mj-lt"/>
              <a:buAutoNum type="romanUcPeriod"/>
            </a:pPr>
            <a:r>
              <a:rPr lang="en-US" dirty="0" smtClean="0">
                <a:solidFill>
                  <a:srgbClr val="E527AF"/>
                </a:solidFill>
                <a:latin typeface="Californian FB" panose="0207040306080B030204" pitchFamily="18" charset="0"/>
              </a:rPr>
              <a:t>Use multiple processors</a:t>
            </a:r>
          </a:p>
          <a:p>
            <a:pPr marL="551250" indent="-514350">
              <a:buFont typeface="+mj-lt"/>
              <a:buAutoNum type="romanUcPeriod"/>
            </a:pPr>
            <a:r>
              <a:rPr lang="en-US" dirty="0" smtClean="0">
                <a:solidFill>
                  <a:srgbClr val="E527AF"/>
                </a:solidFill>
                <a:latin typeface="Californian FB" panose="0207040306080B030204" pitchFamily="18" charset="0"/>
              </a:rPr>
              <a:t>They are operated by computer specialists . A super computer can be operated by over  500 users at the same time . </a:t>
            </a:r>
          </a:p>
          <a:p>
            <a:pPr marL="551250" indent="-514350">
              <a:buFont typeface="+mj-lt"/>
              <a:buAutoNum type="romanUcPeriod"/>
            </a:pPr>
            <a:endParaRPr lang="en-IN" sz="2400" dirty="0">
              <a:solidFill>
                <a:srgbClr val="E527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667" y="237068"/>
            <a:ext cx="8356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Californian FB" panose="0207040306080B030204" pitchFamily="18" charset="0"/>
              </a:rPr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B050"/>
                </a:solidFill>
                <a:latin typeface="Californian FB" panose="0207040306080B030204" pitchFamily="18" charset="0"/>
              </a:rPr>
              <a:t>Scientific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B050"/>
                </a:solidFill>
                <a:latin typeface="Californian FB" panose="0207040306080B030204" pitchFamily="18" charset="0"/>
              </a:rPr>
              <a:t>Defense and </a:t>
            </a:r>
            <a:r>
              <a:rPr lang="en-US" sz="3600" dirty="0" err="1" smtClean="0">
                <a:solidFill>
                  <a:srgbClr val="00B050"/>
                </a:solidFill>
                <a:latin typeface="Californian FB" panose="0207040306080B030204" pitchFamily="18" charset="0"/>
              </a:rPr>
              <a:t>wepon</a:t>
            </a:r>
            <a:r>
              <a:rPr lang="en-US" sz="3600" dirty="0" smtClean="0">
                <a:solidFill>
                  <a:srgbClr val="00B050"/>
                </a:solidFill>
                <a:latin typeface="Californian FB" panose="0207040306080B030204" pitchFamily="18" charset="0"/>
              </a:rPr>
              <a:t>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B050"/>
                </a:solidFill>
                <a:latin typeface="Californian FB" panose="0207040306080B030204" pitchFamily="18" charset="0"/>
              </a:rPr>
              <a:t>Nuclear energy research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B050"/>
                </a:solidFill>
                <a:latin typeface="Californian FB" panose="0207040306080B030204" pitchFamily="18" charset="0"/>
              </a:rPr>
              <a:t>Weather forecasting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B050"/>
                </a:solidFill>
                <a:latin typeface="Californian FB" panose="0207040306080B030204" pitchFamily="18" charset="0"/>
              </a:rPr>
              <a:t>Petroleum research</a:t>
            </a:r>
          </a:p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</a:rPr>
              <a:t>Examples of super computers 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</a:rPr>
              <a:t>CRAY T 3D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</a:rPr>
              <a:t>NEC-500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</a:rPr>
              <a:t>CDC-6600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</a:rPr>
              <a:t>ABC(</a:t>
            </a:r>
            <a:r>
              <a:rPr lang="en-US" sz="3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</a:rPr>
              <a:t>Atanasoff</a:t>
            </a:r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</a:rPr>
              <a:t>-Berry Computers)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</a:rPr>
              <a:t>ENIAC</a:t>
            </a:r>
            <a:endParaRPr lang="en-IN" sz="3600" dirty="0">
              <a:solidFill>
                <a:schemeClr val="accent3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034" y="14280"/>
            <a:ext cx="10353762" cy="1080655"/>
          </a:xfrm>
        </p:spPr>
        <p:txBody>
          <a:bodyPr/>
          <a:lstStyle/>
          <a:p>
            <a:r>
              <a:rPr lang="en-US" i="1" u="sng" dirty="0" smtClean="0">
                <a:solidFill>
                  <a:srgbClr val="002060"/>
                </a:solidFill>
                <a:latin typeface="Castellar" panose="020A0402060406010301" pitchFamily="18" charset="0"/>
              </a:rPr>
              <a:t>MAIN FRAME COMPUTERS</a:t>
            </a:r>
            <a:endParaRPr lang="en-IN" i="1" u="sng" dirty="0">
              <a:solidFill>
                <a:srgbClr val="002060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" y="1263535"/>
            <a:ext cx="11205557" cy="4405745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sz="4000" dirty="0" smtClean="0">
                <a:solidFill>
                  <a:srgbClr val="C9BCF8"/>
                </a:solidFill>
                <a:latin typeface="Californian FB" panose="0207040306080B030204" pitchFamily="18" charset="0"/>
              </a:rPr>
              <a:t>Main frames are less powerful and expensive than super </a:t>
            </a:r>
            <a:r>
              <a:rPr lang="en-US" sz="4000" dirty="0" err="1" smtClean="0">
                <a:solidFill>
                  <a:srgbClr val="C9BCF8"/>
                </a:solidFill>
                <a:latin typeface="Californian FB" panose="0207040306080B030204" pitchFamily="18" charset="0"/>
              </a:rPr>
              <a:t>computers.Main</a:t>
            </a:r>
            <a:r>
              <a:rPr lang="en-US" sz="4000" dirty="0" smtClean="0">
                <a:solidFill>
                  <a:srgbClr val="C9BCF8"/>
                </a:solidFill>
                <a:latin typeface="Californian FB" panose="0207040306080B030204" pitchFamily="18" charset="0"/>
              </a:rPr>
              <a:t> frame </a:t>
            </a:r>
            <a:r>
              <a:rPr lang="en-US" sz="4000" dirty="0" err="1" smtClean="0">
                <a:solidFill>
                  <a:srgbClr val="C9BCF8"/>
                </a:solidFill>
                <a:latin typeface="Californian FB" panose="0207040306080B030204" pitchFamily="18" charset="0"/>
              </a:rPr>
              <a:t>excutes</a:t>
            </a:r>
            <a:r>
              <a:rPr lang="en-US" sz="4000" dirty="0" smtClean="0">
                <a:solidFill>
                  <a:srgbClr val="C9BCF8"/>
                </a:solidFill>
                <a:latin typeface="Californian FB" panose="0207040306080B030204" pitchFamily="18" charset="0"/>
              </a:rPr>
              <a:t> many programs concurrently and supports many simultaneous execution of programs. They are mostly found in government and big organization such as banks, hospitals, airports etc…</a:t>
            </a:r>
          </a:p>
          <a:p>
            <a:pPr marL="36900" indent="0">
              <a:buNone/>
            </a:pPr>
            <a:endParaRPr lang="en-US" sz="4000" dirty="0" smtClean="0">
              <a:solidFill>
                <a:srgbClr val="C9BC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7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8029" y="1021234"/>
            <a:ext cx="120700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Castellar" panose="020A0402060406010301" pitchFamily="18" charset="0"/>
              </a:rPr>
              <a:t>Characteristics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FFFF00"/>
                </a:solidFill>
                <a:latin typeface="Californian FB" panose="0207040306080B030204" pitchFamily="18" charset="0"/>
              </a:rPr>
              <a:t>Large in size</a:t>
            </a:r>
            <a:endParaRPr lang="en-US" sz="4000" dirty="0" smtClean="0">
              <a:latin typeface="Californian FB" panose="0207040306080B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FFFF00"/>
                </a:solidFill>
                <a:latin typeface="Californian FB" panose="0207040306080B030204" pitchFamily="18" charset="0"/>
              </a:rPr>
              <a:t>Have a storage capacity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FFFF00"/>
                </a:solidFill>
                <a:latin typeface="Californian FB" panose="0207040306080B030204" pitchFamily="18" charset="0"/>
              </a:rPr>
              <a:t>Multi user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FFFF00"/>
                </a:solidFill>
                <a:latin typeface="Californian FB" panose="0207040306080B030204" pitchFamily="18" charset="0"/>
              </a:rPr>
              <a:t>Multi processing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FFFF00"/>
                </a:solidFill>
                <a:latin typeface="Californian FB" panose="0207040306080B030204" pitchFamily="18" charset="0"/>
              </a:rPr>
              <a:t>Supports a variety of peripherals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5006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8644" y="732017"/>
            <a:ext cx="8429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Castellar" panose="020A0402060406010301" pitchFamily="18" charset="0"/>
              </a:rPr>
              <a:t>Examples</a:t>
            </a:r>
            <a:endParaRPr lang="en-IN" sz="4000" dirty="0">
              <a:solidFill>
                <a:srgbClr val="FFC000"/>
              </a:solidFill>
              <a:latin typeface="Castellar" panose="020A0402060406010301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138" y="1853738"/>
            <a:ext cx="81880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CC0066"/>
                </a:solidFill>
                <a:latin typeface="Californian FB" panose="0207040306080B030204" pitchFamily="18" charset="0"/>
              </a:rPr>
              <a:t>IBM 360 , 4381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CC0066"/>
                </a:solidFill>
                <a:latin typeface="Californian FB" panose="0207040306080B030204" pitchFamily="18" charset="0"/>
              </a:rPr>
              <a:t>ICL 39 Series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CC0066"/>
                </a:solidFill>
                <a:latin typeface="Californian FB" panose="0207040306080B030204" pitchFamily="18" charset="0"/>
              </a:rPr>
              <a:t>BINAC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CC0066"/>
                </a:solidFill>
                <a:latin typeface="Californian FB" panose="0207040306080B030204" pitchFamily="18" charset="0"/>
              </a:rPr>
              <a:t>UNIVAC </a:t>
            </a:r>
            <a:endParaRPr lang="en-IN" sz="3200" dirty="0">
              <a:solidFill>
                <a:srgbClr val="CC0066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37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282</TotalTime>
  <Words>574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Californian FB</vt:lpstr>
      <vt:lpstr>Castellar</vt:lpstr>
      <vt:lpstr>Cooper Black</vt:lpstr>
      <vt:lpstr>Trebuchet MS</vt:lpstr>
      <vt:lpstr>Tw Cen MT</vt:lpstr>
      <vt:lpstr>Wingdings</vt:lpstr>
      <vt:lpstr>Circuit</vt:lpstr>
      <vt:lpstr>Fundamentals of computers</vt:lpstr>
      <vt:lpstr>CENTRAL PROCESSING UNIT(CPU)</vt:lpstr>
      <vt:lpstr>ARTHEMATIC LOGIC UNIT(ALU)</vt:lpstr>
      <vt:lpstr>CLASSIFICATION OF COMPUTERS</vt:lpstr>
      <vt:lpstr>SUPER COMPUTERS</vt:lpstr>
      <vt:lpstr>PowerPoint Presentation</vt:lpstr>
      <vt:lpstr>MAIN FRAME COMPUTERS</vt:lpstr>
      <vt:lpstr>PowerPoint Presentation</vt:lpstr>
      <vt:lpstr>PowerPoint Presentation</vt:lpstr>
      <vt:lpstr>MINI COMPUTERS</vt:lpstr>
      <vt:lpstr>Micro computers</vt:lpstr>
      <vt:lpstr>Computer generations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PROCESSING UNIT(CPU)</dc:title>
  <dc:creator>GVPW</dc:creator>
  <cp:lastModifiedBy>GVPW</cp:lastModifiedBy>
  <cp:revision>31</cp:revision>
  <dcterms:created xsi:type="dcterms:W3CDTF">2024-08-23T06:35:43Z</dcterms:created>
  <dcterms:modified xsi:type="dcterms:W3CDTF">2024-09-21T11:17:34Z</dcterms:modified>
</cp:coreProperties>
</file>