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1"/>
  </p:notesMasterIdLst>
  <p:sldIdLst>
    <p:sldId id="257" r:id="rId2"/>
    <p:sldId id="258" r:id="rId3"/>
    <p:sldId id="260" r:id="rId4"/>
    <p:sldId id="261" r:id="rId5"/>
    <p:sldId id="263" r:id="rId6"/>
    <p:sldId id="264" r:id="rId7"/>
    <p:sldId id="265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BE7B9-9BF1-4FEE-A037-09B56D490B18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E100E-22E6-467D-9FBA-66BC977626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819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361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73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529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9112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329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6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149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2548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81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174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140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43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692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487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350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949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50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4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6196" y="1782298"/>
            <a:ext cx="10364451" cy="3097271"/>
          </a:xfrm>
        </p:spPr>
        <p:txBody>
          <a:bodyPr>
            <a:normAutofit/>
          </a:bodyPr>
          <a:lstStyle/>
          <a:p>
            <a:pPr algn="l"/>
            <a:r>
              <a:rPr lang="en-US" sz="9600" b="1" i="1" u="sng" dirty="0" smtClean="0">
                <a:latin typeface="Algerian" panose="04020705040A02060702" pitchFamily="82" charset="0"/>
              </a:rPr>
              <a:t>computers</a:t>
            </a:r>
            <a:endParaRPr lang="en-IN" sz="9600" b="1" i="1" u="sng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72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07819"/>
            <a:ext cx="10364451" cy="1687484"/>
          </a:xfrm>
        </p:spPr>
        <p:txBody>
          <a:bodyPr>
            <a:normAutofit/>
          </a:bodyPr>
          <a:lstStyle/>
          <a:p>
            <a:r>
              <a:rPr lang="en-US" sz="4000" i="1" u="sng" dirty="0" smtClean="0">
                <a:latin typeface="Algerian" panose="04020705040A02060702" pitchFamily="82" charset="0"/>
              </a:rPr>
              <a:t>What is a computer</a:t>
            </a:r>
            <a:endParaRPr lang="en-IN" sz="4000" i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54844" y="2103122"/>
            <a:ext cx="10363826" cy="3175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cap="none" dirty="0" smtClean="0">
                <a:solidFill>
                  <a:schemeClr val="bg2">
                    <a:lumMod val="50000"/>
                  </a:schemeClr>
                </a:solidFill>
                <a:latin typeface="Lucida Calligraphy" panose="03010101010101010101" pitchFamily="66" charset="0"/>
                <a:cs typeface="Arial" panose="020B0604020202020204" pitchFamily="34" charset="0"/>
              </a:rPr>
              <a:t>A computer is a machine that can be programmed to perform sequence of logical or </a:t>
            </a:r>
            <a:r>
              <a:rPr lang="en-US" sz="3200" cap="none" dirty="0" err="1" smtClean="0">
                <a:solidFill>
                  <a:schemeClr val="bg2">
                    <a:lumMod val="50000"/>
                  </a:schemeClr>
                </a:solidFill>
                <a:latin typeface="Lucida Calligraphy" panose="03010101010101010101" pitchFamily="66" charset="0"/>
                <a:cs typeface="Arial" panose="020B0604020202020204" pitchFamily="34" charset="0"/>
              </a:rPr>
              <a:t>arthematic</a:t>
            </a:r>
            <a:r>
              <a:rPr lang="en-US" sz="3200" cap="none" dirty="0" smtClean="0">
                <a:solidFill>
                  <a:schemeClr val="bg2">
                    <a:lumMod val="50000"/>
                  </a:schemeClr>
                </a:solidFill>
                <a:latin typeface="Lucida Calligraphy" panose="03010101010101010101" pitchFamily="66" charset="0"/>
                <a:cs typeface="Arial" panose="020B0604020202020204" pitchFamily="34" charset="0"/>
              </a:rPr>
              <a:t> operations, or computations.</a:t>
            </a:r>
            <a:endParaRPr lang="en-IN" sz="3200" cap="none" dirty="0">
              <a:solidFill>
                <a:schemeClr val="bg2">
                  <a:lumMod val="50000"/>
                </a:schemeClr>
              </a:solidFill>
              <a:latin typeface="Lucida Calligraphy" panose="03010101010101010101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631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400" y="91440"/>
            <a:ext cx="10364451" cy="1429789"/>
          </a:xfrm>
        </p:spPr>
        <p:txBody>
          <a:bodyPr/>
          <a:lstStyle/>
          <a:p>
            <a:r>
              <a:rPr lang="en-US" i="1" u="sng" dirty="0" smtClean="0">
                <a:latin typeface="Algerian" panose="04020705040A02060702" pitchFamily="82" charset="0"/>
              </a:rPr>
              <a:t>Internal parts of a computer</a:t>
            </a:r>
            <a:endParaRPr lang="en-IN" i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97280" y="1521229"/>
            <a:ext cx="8961120" cy="532014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cap="none" dirty="0" smtClean="0">
                <a:solidFill>
                  <a:schemeClr val="accent5">
                    <a:lumMod val="75000"/>
                  </a:schemeClr>
                </a:solidFill>
                <a:latin typeface="Lucida Calligraphy" panose="03010101010101010101" pitchFamily="66" charset="0"/>
                <a:cs typeface="Arial" panose="020B0604020202020204" pitchFamily="34" charset="0"/>
              </a:rPr>
              <a:t>Mother </a:t>
            </a:r>
            <a:r>
              <a:rPr lang="en-US" sz="3600" cap="none" dirty="0">
                <a:solidFill>
                  <a:schemeClr val="accent5">
                    <a:lumMod val="75000"/>
                  </a:schemeClr>
                </a:solidFill>
                <a:latin typeface="Lucida Calligraphy" panose="03010101010101010101" pitchFamily="66" charset="0"/>
                <a:cs typeface="Arial" panose="020B0604020202020204" pitchFamily="34" charset="0"/>
              </a:rPr>
              <a:t>board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cap="none" dirty="0" smtClean="0">
                <a:solidFill>
                  <a:schemeClr val="accent5">
                    <a:lumMod val="75000"/>
                  </a:schemeClr>
                </a:solidFill>
                <a:latin typeface="Lucida Calligraphy" panose="03010101010101010101" pitchFamily="66" charset="0"/>
                <a:cs typeface="Arial" panose="020B0604020202020204" pitchFamily="34" charset="0"/>
              </a:rPr>
              <a:t>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cap="none" dirty="0" smtClean="0">
                <a:solidFill>
                  <a:schemeClr val="accent5">
                    <a:lumMod val="75000"/>
                  </a:schemeClr>
                </a:solidFill>
                <a:latin typeface="Lucida Calligraphy" panose="03010101010101010101" pitchFamily="66" charset="0"/>
                <a:cs typeface="Arial" panose="020B0604020202020204" pitchFamily="34" charset="0"/>
              </a:rPr>
              <a:t>Rom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cap="none" dirty="0" smtClean="0">
                <a:solidFill>
                  <a:schemeClr val="accent5">
                    <a:lumMod val="75000"/>
                  </a:schemeClr>
                </a:solidFill>
                <a:latin typeface="Lucida Calligraphy" panose="03010101010101010101" pitchFamily="66" charset="0"/>
                <a:cs typeface="Arial" panose="020B0604020202020204" pitchFamily="34" charset="0"/>
              </a:rPr>
              <a:t>Disk drive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cap="none" dirty="0" smtClean="0">
                <a:solidFill>
                  <a:schemeClr val="accent5">
                    <a:lumMod val="75000"/>
                  </a:schemeClr>
                </a:solidFill>
                <a:latin typeface="Lucida Calligraphy" panose="03010101010101010101" pitchFamily="66" charset="0"/>
                <a:cs typeface="Arial" panose="020B0604020202020204" pitchFamily="34" charset="0"/>
              </a:rPr>
              <a:t>Processor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cap="none" dirty="0" smtClean="0">
                <a:solidFill>
                  <a:schemeClr val="accent5">
                    <a:lumMod val="75000"/>
                  </a:schemeClr>
                </a:solidFill>
                <a:latin typeface="Lucida Calligraphy" panose="03010101010101010101" pitchFamily="66" charset="0"/>
                <a:cs typeface="Arial" panose="020B0604020202020204" pitchFamily="34" charset="0"/>
              </a:rPr>
              <a:t>Fan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cap="none" dirty="0" smtClean="0">
                <a:solidFill>
                  <a:schemeClr val="accent5">
                    <a:lumMod val="75000"/>
                  </a:schemeClr>
                </a:solidFill>
                <a:latin typeface="Lucida Calligraphy" panose="03010101010101010101" pitchFamily="66" charset="0"/>
                <a:cs typeface="Arial" panose="020B0604020202020204" pitchFamily="34" charset="0"/>
              </a:rPr>
              <a:t>Heat sink</a:t>
            </a:r>
          </a:p>
        </p:txBody>
      </p:sp>
    </p:spTree>
    <p:extLst>
      <p:ext uri="{BB962C8B-B14F-4D97-AF65-F5344CB8AC3E}">
        <p14:creationId xmlns:p14="http://schemas.microsoft.com/office/powerpoint/2010/main" val="496880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24445"/>
            <a:ext cx="10364451" cy="1371599"/>
          </a:xfrm>
        </p:spPr>
        <p:txBody>
          <a:bodyPr>
            <a:normAutofit/>
          </a:bodyPr>
          <a:lstStyle/>
          <a:p>
            <a:r>
              <a:rPr lang="en-US" sz="4000" i="1" u="sng" dirty="0">
                <a:latin typeface="Algerian" panose="04020705040A02060702" pitchFamily="82" charset="0"/>
              </a:rPr>
              <a:t>E</a:t>
            </a:r>
            <a:r>
              <a:rPr lang="en-US" sz="4000" i="1" u="sng" dirty="0" smtClean="0">
                <a:latin typeface="Algerian" panose="04020705040A02060702" pitchFamily="82" charset="0"/>
              </a:rPr>
              <a:t>xternal parts of a computer</a:t>
            </a:r>
            <a:endParaRPr lang="en-IN" sz="4000" i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87847" y="1886989"/>
            <a:ext cx="10363826" cy="3582785"/>
          </a:xfrm>
        </p:spPr>
        <p:txBody>
          <a:bodyPr>
            <a:normAutofit/>
          </a:bodyPr>
          <a:lstStyle/>
          <a:p>
            <a:r>
              <a:rPr lang="en-US" sz="3200" cap="none" dirty="0" smtClean="0">
                <a:solidFill>
                  <a:schemeClr val="accent3"/>
                </a:solidFill>
                <a:latin typeface="Lucida Calligraphy" panose="03010101010101010101" pitchFamily="66" charset="0"/>
              </a:rPr>
              <a:t>Web cam</a:t>
            </a:r>
          </a:p>
          <a:p>
            <a:r>
              <a:rPr lang="en-US" sz="3200" cap="none" dirty="0" smtClean="0">
                <a:solidFill>
                  <a:schemeClr val="accent3"/>
                </a:solidFill>
                <a:latin typeface="Lucida Calligraphy" panose="03010101010101010101" pitchFamily="66" charset="0"/>
              </a:rPr>
              <a:t>Speakers</a:t>
            </a:r>
          </a:p>
          <a:p>
            <a:r>
              <a:rPr lang="en-US" sz="3200" cap="none" dirty="0" smtClean="0">
                <a:solidFill>
                  <a:schemeClr val="accent3"/>
                </a:solidFill>
                <a:latin typeface="Lucida Calligraphy" panose="03010101010101010101" pitchFamily="66" charset="0"/>
              </a:rPr>
              <a:t>Keyboard</a:t>
            </a:r>
          </a:p>
          <a:p>
            <a:r>
              <a:rPr lang="en-US" sz="3200" cap="none" dirty="0" smtClean="0">
                <a:solidFill>
                  <a:schemeClr val="accent3"/>
                </a:solidFill>
                <a:latin typeface="Lucida Calligraphy" panose="03010101010101010101" pitchFamily="66" charset="0"/>
              </a:rPr>
              <a:t>Mouse</a:t>
            </a:r>
            <a:endParaRPr lang="en-IN" sz="3200" cap="none" dirty="0">
              <a:solidFill>
                <a:schemeClr val="accent3"/>
              </a:solidFill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114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90945"/>
            <a:ext cx="10364451" cy="1454727"/>
          </a:xfrm>
        </p:spPr>
        <p:txBody>
          <a:bodyPr>
            <a:normAutofit/>
          </a:bodyPr>
          <a:lstStyle/>
          <a:p>
            <a:r>
              <a:rPr lang="en-US" sz="4000" i="1" u="sng" dirty="0" smtClean="0">
                <a:latin typeface="Algerian" panose="04020705040A02060702" pitchFamily="82" charset="0"/>
              </a:rPr>
              <a:t>Parts and functions of </a:t>
            </a:r>
            <a:r>
              <a:rPr lang="en-US" sz="4000" i="1" u="sng" dirty="0" err="1" smtClean="0">
                <a:latin typeface="Algerian" panose="04020705040A02060702" pitchFamily="82" charset="0"/>
              </a:rPr>
              <a:t>cpu</a:t>
            </a:r>
            <a:endParaRPr lang="en-IN" sz="4000" i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22088" y="1936865"/>
            <a:ext cx="10363826" cy="4613564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sz="2400" cap="none" spc="300" dirty="0" smtClean="0">
                <a:solidFill>
                  <a:schemeClr val="accent5"/>
                </a:solidFill>
                <a:latin typeface="Lucida Calligraphy" panose="03010101010101010101" pitchFamily="66" charset="0"/>
                <a:cs typeface="Arial" panose="020B0604020202020204" pitchFamily="34" charset="0"/>
              </a:rPr>
              <a:t>CONTROL UNIT:   </a:t>
            </a:r>
            <a:r>
              <a:rPr lang="en-US" sz="2400" cap="none" spc="3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  <a:cs typeface="Arial" panose="020B0604020202020204" pitchFamily="34" charset="0"/>
              </a:rPr>
              <a:t>CU is the </a:t>
            </a:r>
            <a:r>
              <a:rPr lang="en-US" sz="2400" cap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  <a:cs typeface="Arial" panose="020B0604020202020204" pitchFamily="34" charset="0"/>
              </a:rPr>
              <a:t>main component of the CPU , the CU manages the </a:t>
            </a:r>
            <a:r>
              <a:rPr lang="en-US" sz="2400" cap="non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  <a:cs typeface="Arial" panose="020B0604020202020204" pitchFamily="34" charset="0"/>
              </a:rPr>
              <a:t>cpu</a:t>
            </a:r>
            <a:r>
              <a:rPr lang="en-US" sz="2400" cap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  <a:cs typeface="Arial" panose="020B0604020202020204" pitchFamily="34" charset="0"/>
              </a:rPr>
              <a:t> operations by fetching instructions from memory and translating them into control signals . </a:t>
            </a:r>
            <a:r>
              <a:rPr lang="en-IN" sz="2400" cap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  <a:cs typeface="Arial" panose="020B0604020202020204" pitchFamily="34" charset="0"/>
              </a:rPr>
              <a:t>It also coordinates data flow within </a:t>
            </a:r>
            <a:r>
              <a:rPr lang="en-IN" sz="2400" cap="non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  <a:cs typeface="Arial" panose="020B0604020202020204" pitchFamily="34" charset="0"/>
              </a:rPr>
              <a:t>cpu</a:t>
            </a:r>
            <a:r>
              <a:rPr lang="en-IN" sz="2400" cap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  <a:cs typeface="Arial" panose="020B0604020202020204" pitchFamily="34" charset="0"/>
              </a:rPr>
              <a:t> and between the computer components.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cap="none" spc="300" dirty="0" smtClean="0">
                <a:solidFill>
                  <a:schemeClr val="accent5"/>
                </a:solidFill>
                <a:latin typeface="Lucida Calligraphy" panose="03010101010101010101" pitchFamily="66" charset="0"/>
                <a:cs typeface="Arial" panose="020B0604020202020204" pitchFamily="34" charset="0"/>
              </a:rPr>
              <a:t>ARTHEMATIC LOGIC UNIT:</a:t>
            </a:r>
            <a:r>
              <a:rPr lang="en-US" sz="2400" cap="none" spc="300" dirty="0" smtClean="0">
                <a:latin typeface="Lucida Calligraphy" panose="03010101010101010101" pitchFamily="66" charset="0"/>
                <a:cs typeface="Arial" panose="020B0604020202020204" pitchFamily="34" charset="0"/>
              </a:rPr>
              <a:t>  </a:t>
            </a:r>
            <a:r>
              <a:rPr lang="en-US" sz="2400" cap="none" spc="3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  <a:cs typeface="Arial" panose="020B0604020202020204" pitchFamily="34" charset="0"/>
              </a:rPr>
              <a:t>T</a:t>
            </a:r>
            <a:r>
              <a:rPr lang="en-US" sz="2400" cap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  <a:cs typeface="Arial" panose="020B0604020202020204" pitchFamily="34" charset="0"/>
              </a:rPr>
              <a:t>he ALU performs all </a:t>
            </a:r>
            <a:r>
              <a:rPr lang="en-US" sz="2400" cap="non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  <a:cs typeface="Arial" panose="020B0604020202020204" pitchFamily="34" charset="0"/>
              </a:rPr>
              <a:t>arthematic</a:t>
            </a:r>
            <a:r>
              <a:rPr lang="en-US" sz="2400" cap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  <a:cs typeface="Arial" panose="020B0604020202020204" pitchFamily="34" charset="0"/>
              </a:rPr>
              <a:t> and logic functions.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cap="none" spc="300" dirty="0" smtClean="0">
                <a:solidFill>
                  <a:schemeClr val="accent5"/>
                </a:solidFill>
                <a:latin typeface="Lucida Calligraphy" panose="03010101010101010101" pitchFamily="66" charset="0"/>
                <a:cs typeface="Arial" panose="020B0604020202020204" pitchFamily="34" charset="0"/>
              </a:rPr>
              <a:t>REGISTERS:  </a:t>
            </a:r>
            <a:r>
              <a:rPr lang="en-US" sz="2400" cap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  <a:cs typeface="Arial" panose="020B0604020202020204" pitchFamily="34" charset="0"/>
              </a:rPr>
              <a:t>These are small , high-speed memory storage locations within </a:t>
            </a:r>
            <a:r>
              <a:rPr lang="en-US" sz="2400" cap="non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  <a:cs typeface="Arial" panose="020B0604020202020204" pitchFamily="34" charset="0"/>
              </a:rPr>
              <a:t>cpu</a:t>
            </a:r>
            <a:r>
              <a:rPr lang="en-US" sz="2400" cap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  <a:cs typeface="Arial" panose="020B0604020202020204" pitchFamily="34" charset="0"/>
              </a:rPr>
              <a:t> that store data during processing.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cap="none" spc="300" dirty="0" smtClean="0">
                <a:solidFill>
                  <a:schemeClr val="accent5"/>
                </a:solidFill>
                <a:latin typeface="Lucida Calligraphy" panose="03010101010101010101" pitchFamily="66" charset="0"/>
                <a:cs typeface="Arial" panose="020B0604020202020204" pitchFamily="34" charset="0"/>
              </a:rPr>
              <a:t>DATA BUS:  </a:t>
            </a:r>
            <a:r>
              <a:rPr lang="en-US" sz="2400" cap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  <a:cs typeface="Arial" panose="020B0604020202020204" pitchFamily="34" charset="0"/>
              </a:rPr>
              <a:t>This transfers data between components.</a:t>
            </a:r>
            <a:endParaRPr lang="en-US" sz="2400" cap="none" spc="300" dirty="0" smtClean="0">
              <a:solidFill>
                <a:schemeClr val="accent2">
                  <a:lumMod val="60000"/>
                  <a:lumOff val="40000"/>
                </a:schemeClr>
              </a:solidFill>
              <a:latin typeface="Lucida Calligraphy" panose="03010101010101010101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654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82633"/>
            <a:ext cx="10364451" cy="1388225"/>
          </a:xfrm>
        </p:spPr>
        <p:txBody>
          <a:bodyPr>
            <a:normAutofit/>
          </a:bodyPr>
          <a:lstStyle/>
          <a:p>
            <a:r>
              <a:rPr lang="en-US" sz="4000" i="1" u="sng" dirty="0" smtClean="0">
                <a:latin typeface="Algerian" panose="04020705040A02060702" pitchFamily="82" charset="0"/>
              </a:rPr>
              <a:t>Parts of mother board</a:t>
            </a:r>
            <a:endParaRPr lang="en-IN" sz="4000" i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79666"/>
            <a:ext cx="10363826" cy="519545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dirty="0" err="1" smtClean="0">
                <a:latin typeface="Lucida Calligraphy" panose="03010101010101010101" pitchFamily="66" charset="0"/>
              </a:rPr>
              <a:t>Cpu</a:t>
            </a:r>
            <a:endParaRPr lang="en-US" dirty="0" smtClean="0">
              <a:latin typeface="Lucida Calligraphy" panose="03010101010101010101" pitchFamily="66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dirty="0" smtClean="0">
                <a:latin typeface="Lucida Calligraphy" panose="03010101010101010101" pitchFamily="66" charset="0"/>
              </a:rPr>
              <a:t>Chip set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>
                <a:latin typeface="Lucida Calligraphy" panose="03010101010101010101" pitchFamily="66" charset="0"/>
              </a:rPr>
              <a:t>Ram memory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>
                <a:latin typeface="Lucida Calligraphy" panose="03010101010101010101" pitchFamily="66" charset="0"/>
              </a:rPr>
              <a:t>Mouse and keyboard connectors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>
                <a:latin typeface="Lucida Calligraphy" panose="03010101010101010101" pitchFamily="66" charset="0"/>
              </a:rPr>
              <a:t>Universal serial bus</a:t>
            </a:r>
            <a:r>
              <a:rPr lang="en-US" b="1" dirty="0" smtClean="0">
                <a:latin typeface="Lucida Calligraphy" panose="03010101010101010101" pitchFamily="66" charset="0"/>
              </a:rPr>
              <a:t>(</a:t>
            </a:r>
            <a:r>
              <a:rPr lang="en-US" b="1" dirty="0" err="1" smtClean="0">
                <a:latin typeface="Lucida Calligraphy" panose="03010101010101010101" pitchFamily="66" charset="0"/>
              </a:rPr>
              <a:t>usb</a:t>
            </a:r>
            <a:r>
              <a:rPr lang="en-US" b="1" dirty="0" smtClean="0">
                <a:latin typeface="Lucida Calligraphy" panose="03010101010101010101" pitchFamily="66" charset="0"/>
              </a:rPr>
              <a:t>)</a:t>
            </a:r>
          </a:p>
          <a:p>
            <a:pPr marL="514350" indent="-514350">
              <a:buFont typeface="+mj-lt"/>
              <a:buAutoNum type="romanUcPeriod"/>
            </a:pPr>
            <a:r>
              <a:rPr lang="en-US" i="1" dirty="0" smtClean="0">
                <a:latin typeface="Lucida Calligraphy" panose="03010101010101010101" pitchFamily="66" charset="0"/>
              </a:rPr>
              <a:t>Bios(basic input output system)</a:t>
            </a:r>
          </a:p>
          <a:p>
            <a:pPr marL="514350" indent="-514350">
              <a:buFont typeface="+mj-lt"/>
              <a:buAutoNum type="romanUcPeriod"/>
            </a:pPr>
            <a:r>
              <a:rPr lang="en-US" i="1" dirty="0" smtClean="0">
                <a:latin typeface="Lucida Calligraphy" panose="03010101010101010101" pitchFamily="66" charset="0"/>
              </a:rPr>
              <a:t>Cooling fans</a:t>
            </a:r>
          </a:p>
          <a:p>
            <a:pPr marL="514350" indent="-514350">
              <a:buFont typeface="+mj-lt"/>
              <a:buAutoNum type="romanUcPeriod"/>
            </a:pPr>
            <a:r>
              <a:rPr lang="en-US" i="1" dirty="0" err="1" smtClean="0">
                <a:latin typeface="Lucida Calligraphy" panose="03010101010101010101" pitchFamily="66" charset="0"/>
              </a:rPr>
              <a:t>Cmos</a:t>
            </a:r>
            <a:r>
              <a:rPr lang="en-US" i="1" dirty="0" smtClean="0">
                <a:latin typeface="Lucida Calligraphy" panose="03010101010101010101" pitchFamily="66" charset="0"/>
              </a:rPr>
              <a:t> battery</a:t>
            </a:r>
          </a:p>
          <a:p>
            <a:pPr marL="514350" indent="-514350">
              <a:buFont typeface="+mj-lt"/>
              <a:buAutoNum type="romanUcPeriod"/>
            </a:pPr>
            <a:r>
              <a:rPr lang="en-US" i="1" dirty="0" smtClean="0">
                <a:latin typeface="Lucida Calligraphy" panose="03010101010101010101" pitchFamily="66" charset="0"/>
              </a:rPr>
              <a:t>Adapter cards and explosion slots</a:t>
            </a:r>
          </a:p>
          <a:p>
            <a:pPr marL="514350" indent="-514350">
              <a:buFont typeface="+mj-lt"/>
              <a:buAutoNum type="romanUcPeriod"/>
            </a:pPr>
            <a:r>
              <a:rPr lang="en-US" i="1" dirty="0" smtClean="0">
                <a:latin typeface="Lucida Calligraphy" panose="03010101010101010101" pitchFamily="66" charset="0"/>
              </a:rPr>
              <a:t>Storage devices</a:t>
            </a:r>
          </a:p>
          <a:p>
            <a:pPr marL="514350" indent="-514350">
              <a:buFont typeface="+mj-lt"/>
              <a:buAutoNum type="romanUcPeriod"/>
            </a:pPr>
            <a:r>
              <a:rPr lang="en-US" i="1" dirty="0" smtClean="0">
                <a:latin typeface="Lucida Calligraphy" panose="03010101010101010101" pitchFamily="66" charset="0"/>
              </a:rPr>
              <a:t>Power connects</a:t>
            </a:r>
          </a:p>
          <a:p>
            <a:pPr marL="514350" indent="-514350">
              <a:buFont typeface="+mj-lt"/>
              <a:buAutoNum type="romanUcPeriod"/>
            </a:pPr>
            <a:r>
              <a:rPr lang="en-US" i="1" dirty="0" smtClean="0">
                <a:latin typeface="Lucida Calligraphy" panose="03010101010101010101" pitchFamily="66" charset="0"/>
              </a:rPr>
              <a:t>Font panel connector</a:t>
            </a:r>
          </a:p>
        </p:txBody>
      </p:sp>
    </p:spTree>
    <p:extLst>
      <p:ext uri="{BB962C8B-B14F-4D97-AF65-F5344CB8AC3E}">
        <p14:creationId xmlns:p14="http://schemas.microsoft.com/office/powerpoint/2010/main" val="31903188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40678"/>
            <a:ext cx="10364451" cy="1195754"/>
          </a:xfrm>
        </p:spPr>
        <p:txBody>
          <a:bodyPr>
            <a:normAutofit/>
          </a:bodyPr>
          <a:lstStyle/>
          <a:p>
            <a:r>
              <a:rPr lang="en-US" sz="4800" i="1" u="sng" dirty="0" smtClean="0">
                <a:latin typeface="Algerian" panose="04020705040A02060702" pitchFamily="82" charset="0"/>
              </a:rPr>
              <a:t>Types of memory</a:t>
            </a:r>
            <a:endParaRPr lang="en-IN" sz="4800" i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58462"/>
            <a:ext cx="3814534" cy="356381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Lucida Calligraphy" panose="03010101010101010101" pitchFamily="66" charset="0"/>
              </a:rPr>
              <a:t>Ram </a:t>
            </a:r>
          </a:p>
          <a:p>
            <a:r>
              <a:rPr lang="en-US" sz="3200" dirty="0" smtClean="0">
                <a:solidFill>
                  <a:schemeClr val="accent1"/>
                </a:solidFill>
                <a:latin typeface="Lucida Calligraphy" panose="03010101010101010101" pitchFamily="66" charset="0"/>
              </a:rPr>
              <a:t>Rom</a:t>
            </a:r>
          </a:p>
          <a:p>
            <a:r>
              <a:rPr lang="en-US" sz="3200" dirty="0" smtClean="0">
                <a:solidFill>
                  <a:schemeClr val="accent1"/>
                </a:solidFill>
                <a:latin typeface="Lucida Calligraphy" panose="03010101010101010101" pitchFamily="66" charset="0"/>
              </a:rPr>
              <a:t>Cache memory </a:t>
            </a:r>
          </a:p>
          <a:p>
            <a:r>
              <a:rPr lang="en-US" sz="3200" dirty="0" smtClean="0">
                <a:solidFill>
                  <a:schemeClr val="accent1"/>
                </a:solidFill>
                <a:latin typeface="Lucida Calligraphy" panose="03010101010101010101" pitchFamily="66" charset="0"/>
              </a:rPr>
              <a:t>Dram and</a:t>
            </a:r>
          </a:p>
          <a:p>
            <a:r>
              <a:rPr lang="en-US" sz="3200" dirty="0" smtClean="0">
                <a:solidFill>
                  <a:schemeClr val="accent1"/>
                </a:solidFill>
                <a:latin typeface="Lucida Calligraphy" panose="03010101010101010101" pitchFamily="66" charset="0"/>
              </a:rPr>
              <a:t>Static ram</a:t>
            </a:r>
          </a:p>
        </p:txBody>
      </p:sp>
    </p:spTree>
    <p:extLst>
      <p:ext uri="{BB962C8B-B14F-4D97-AF65-F5344CB8AC3E}">
        <p14:creationId xmlns:p14="http://schemas.microsoft.com/office/powerpoint/2010/main" val="2826796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277" y="1062893"/>
            <a:ext cx="1100406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u="sng" dirty="0" smtClean="0">
                <a:latin typeface="Lucida Calligraphy" panose="03010101010101010101" pitchFamily="66" charset="0"/>
              </a:rPr>
              <a:t>Primary memory:</a:t>
            </a:r>
          </a:p>
          <a:p>
            <a:endParaRPr lang="en-US" sz="2800" dirty="0">
              <a:latin typeface="Lucida Calligraphy" panose="03010101010101010101" pitchFamily="66" charset="0"/>
            </a:endParaRPr>
          </a:p>
          <a:p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Lucida Calligraphy" panose="03010101010101010101" pitchFamily="66" charset="0"/>
              </a:rPr>
              <a:t>Primary memory is the memory where 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  <a:latin typeface="Lucida Calligraphy" panose="03010101010101010101" pitchFamily="66" charset="0"/>
              </a:rPr>
              <a:t>cpu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Lucida Calligraphy" panose="03010101010101010101" pitchFamily="66" charset="0"/>
              </a:rPr>
              <a:t> can access directly.</a:t>
            </a:r>
          </a:p>
          <a:p>
            <a:r>
              <a:rPr lang="en-US" sz="2800" b="1" dirty="0">
                <a:latin typeface="Lucida Calligraphy" panose="03010101010101010101" pitchFamily="66" charset="0"/>
              </a:rPr>
              <a:t>E</a:t>
            </a:r>
            <a:r>
              <a:rPr lang="en-US" sz="2800" b="1" dirty="0" smtClean="0">
                <a:latin typeface="Lucida Calligraphy" panose="03010101010101010101" pitchFamily="66" charset="0"/>
              </a:rPr>
              <a:t>xamples</a:t>
            </a:r>
            <a:r>
              <a:rPr lang="en-US" sz="2800" dirty="0" smtClean="0">
                <a:latin typeface="Lucida Calligraphy" panose="03010101010101010101" pitchFamily="66" charset="0"/>
              </a:rPr>
              <a:t>;  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Lucida Calligraphy" panose="03010101010101010101" pitchFamily="66" charset="0"/>
              </a:rPr>
              <a:t>RAM(Random access memory</a:t>
            </a:r>
            <a:r>
              <a:rPr lang="en-IN" sz="2800" dirty="0" smtClean="0">
                <a:solidFill>
                  <a:schemeClr val="accent4">
                    <a:lumMod val="50000"/>
                  </a:schemeClr>
                </a:solidFill>
                <a:latin typeface="Lucida Calligraphy" panose="03010101010101010101" pitchFamily="66" charset="0"/>
              </a:rPr>
              <a:t>)</a:t>
            </a:r>
          </a:p>
          <a:p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Lucida Calligraphy" panose="03010101010101010101" pitchFamily="66" charset="0"/>
              </a:rPr>
              <a:t>                 ROM(Read only memory).</a:t>
            </a:r>
          </a:p>
          <a:p>
            <a:r>
              <a:rPr lang="en-US" sz="2800" i="1" u="sng" dirty="0" smtClean="0">
                <a:latin typeface="Lucida Calligraphy" panose="03010101010101010101" pitchFamily="66" charset="0"/>
              </a:rPr>
              <a:t>Secondary memory:</a:t>
            </a:r>
          </a:p>
          <a:p>
            <a:endParaRPr lang="en-US" sz="2800" dirty="0">
              <a:latin typeface="Lucida Calligraphy" panose="03010101010101010101" pitchFamily="66" charset="0"/>
            </a:endParaRPr>
          </a:p>
          <a:p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Lucida Calligraphy" panose="03010101010101010101" pitchFamily="66" charset="0"/>
              </a:rPr>
              <a:t>Secondary memory is where programs and data are kept on a long term basis.</a:t>
            </a:r>
          </a:p>
          <a:p>
            <a:r>
              <a:rPr lang="en-US" sz="2800" b="1" dirty="0" smtClean="0">
                <a:latin typeface="Lucida Calligraphy" panose="03010101010101010101" pitchFamily="66" charset="0"/>
              </a:rPr>
              <a:t>Examples</a:t>
            </a:r>
            <a:r>
              <a:rPr lang="en-US" sz="2800" dirty="0" smtClean="0">
                <a:latin typeface="Lucida Calligraphy" panose="03010101010101010101" pitchFamily="66" charset="0"/>
              </a:rPr>
              <a:t>; 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  <a:latin typeface="Lucida Calligraphy" panose="03010101010101010101" pitchFamily="66" charset="0"/>
              </a:rPr>
              <a:t>CD,DVD,Floppy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Lucida Calligraphy" panose="03010101010101010101" pitchFamily="66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  <a:latin typeface="Lucida Calligraphy" panose="03010101010101010101" pitchFamily="66" charset="0"/>
              </a:rPr>
              <a:t>disk,Hard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Lucida Calligraphy" panose="03010101010101010101" pitchFamily="66" charset="0"/>
              </a:rPr>
              <a:t> disk.</a:t>
            </a:r>
          </a:p>
        </p:txBody>
      </p:sp>
    </p:spTree>
    <p:extLst>
      <p:ext uri="{BB962C8B-B14F-4D97-AF65-F5344CB8AC3E}">
        <p14:creationId xmlns:p14="http://schemas.microsoft.com/office/powerpoint/2010/main" val="19979417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1663" y="2829169"/>
            <a:ext cx="99177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THANK YOU</a:t>
            </a:r>
            <a:endParaRPr lang="en-IN" sz="9600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142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157</TotalTime>
  <Words>239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Arial</vt:lpstr>
      <vt:lpstr>Arial Black</vt:lpstr>
      <vt:lpstr>Calibri</vt:lpstr>
      <vt:lpstr>Lucida Calligraphy</vt:lpstr>
      <vt:lpstr>Tw Cen MT</vt:lpstr>
      <vt:lpstr>Wingdings</vt:lpstr>
      <vt:lpstr>Droplet</vt:lpstr>
      <vt:lpstr>computers</vt:lpstr>
      <vt:lpstr>What is a computer</vt:lpstr>
      <vt:lpstr>Internal parts of a computer</vt:lpstr>
      <vt:lpstr>External parts of a computer</vt:lpstr>
      <vt:lpstr>Parts and functions of cpu</vt:lpstr>
      <vt:lpstr>Parts of mother board</vt:lpstr>
      <vt:lpstr>Types of memory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</dc:title>
  <dc:creator>GVPW</dc:creator>
  <cp:lastModifiedBy>GVPW</cp:lastModifiedBy>
  <cp:revision>21</cp:revision>
  <dcterms:created xsi:type="dcterms:W3CDTF">2024-09-10T08:26:14Z</dcterms:created>
  <dcterms:modified xsi:type="dcterms:W3CDTF">2024-09-21T11:44:07Z</dcterms:modified>
</cp:coreProperties>
</file>