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
  </p:notesMasterIdLst>
  <p:sldIdLst>
    <p:sldId id="256" r:id="rId2"/>
    <p:sldId id="257" r:id="rId3"/>
    <p:sldId id="258" r:id="rId4"/>
  </p:sldIdLst>
  <p:sldSz cx="9144000" cy="5143500" type="screen16x9"/>
  <p:notesSz cx="6805613" cy="9939338"/>
  <p:defaultTextStyle>
    <a:defPPr>
      <a:defRPr lang="ko-KR"/>
    </a:defPPr>
    <a:lvl1pPr marL="0" algn="l" defTabSz="779252" rtl="0" eaLnBrk="1" latinLnBrk="1" hangingPunct="1">
      <a:defRPr sz="1534" kern="1200">
        <a:solidFill>
          <a:schemeClr val="tx1"/>
        </a:solidFill>
        <a:latin typeface="+mn-lt"/>
        <a:ea typeface="+mn-ea"/>
        <a:cs typeface="+mn-cs"/>
      </a:defRPr>
    </a:lvl1pPr>
    <a:lvl2pPr marL="389626" algn="l" defTabSz="779252" rtl="0" eaLnBrk="1" latinLnBrk="1" hangingPunct="1">
      <a:defRPr sz="1534" kern="1200">
        <a:solidFill>
          <a:schemeClr val="tx1"/>
        </a:solidFill>
        <a:latin typeface="+mn-lt"/>
        <a:ea typeface="+mn-ea"/>
        <a:cs typeface="+mn-cs"/>
      </a:defRPr>
    </a:lvl2pPr>
    <a:lvl3pPr marL="779252" algn="l" defTabSz="779252" rtl="0" eaLnBrk="1" latinLnBrk="1" hangingPunct="1">
      <a:defRPr sz="1534" kern="1200">
        <a:solidFill>
          <a:schemeClr val="tx1"/>
        </a:solidFill>
        <a:latin typeface="+mn-lt"/>
        <a:ea typeface="+mn-ea"/>
        <a:cs typeface="+mn-cs"/>
      </a:defRPr>
    </a:lvl3pPr>
    <a:lvl4pPr marL="1168878" algn="l" defTabSz="779252" rtl="0" eaLnBrk="1" latinLnBrk="1" hangingPunct="1">
      <a:defRPr sz="1534" kern="1200">
        <a:solidFill>
          <a:schemeClr val="tx1"/>
        </a:solidFill>
        <a:latin typeface="+mn-lt"/>
        <a:ea typeface="+mn-ea"/>
        <a:cs typeface="+mn-cs"/>
      </a:defRPr>
    </a:lvl4pPr>
    <a:lvl5pPr marL="1558503" algn="l" defTabSz="779252" rtl="0" eaLnBrk="1" latinLnBrk="1" hangingPunct="1">
      <a:defRPr sz="1534" kern="1200">
        <a:solidFill>
          <a:schemeClr val="tx1"/>
        </a:solidFill>
        <a:latin typeface="+mn-lt"/>
        <a:ea typeface="+mn-ea"/>
        <a:cs typeface="+mn-cs"/>
      </a:defRPr>
    </a:lvl5pPr>
    <a:lvl6pPr marL="1948129" algn="l" defTabSz="779252" rtl="0" eaLnBrk="1" latinLnBrk="1" hangingPunct="1">
      <a:defRPr sz="1534" kern="1200">
        <a:solidFill>
          <a:schemeClr val="tx1"/>
        </a:solidFill>
        <a:latin typeface="+mn-lt"/>
        <a:ea typeface="+mn-ea"/>
        <a:cs typeface="+mn-cs"/>
      </a:defRPr>
    </a:lvl6pPr>
    <a:lvl7pPr marL="2337755" algn="l" defTabSz="779252" rtl="0" eaLnBrk="1" latinLnBrk="1" hangingPunct="1">
      <a:defRPr sz="1534" kern="1200">
        <a:solidFill>
          <a:schemeClr val="tx1"/>
        </a:solidFill>
        <a:latin typeface="+mn-lt"/>
        <a:ea typeface="+mn-ea"/>
        <a:cs typeface="+mn-cs"/>
      </a:defRPr>
    </a:lvl7pPr>
    <a:lvl8pPr marL="2727381" algn="l" defTabSz="779252" rtl="0" eaLnBrk="1" latinLnBrk="1" hangingPunct="1">
      <a:defRPr sz="1534" kern="1200">
        <a:solidFill>
          <a:schemeClr val="tx1"/>
        </a:solidFill>
        <a:latin typeface="+mn-lt"/>
        <a:ea typeface="+mn-ea"/>
        <a:cs typeface="+mn-cs"/>
      </a:defRPr>
    </a:lvl8pPr>
    <a:lvl9pPr marL="3117007" algn="l" defTabSz="779252" rtl="0" eaLnBrk="1" latinLnBrk="1" hangingPunct="1">
      <a:defRPr sz="1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 Khac Dien 20165855" initials="PKD2" lastIdx="1" clrIdx="0">
    <p:extLst>
      <p:ext uri="{19B8F6BF-5375-455C-9EA6-DF929625EA0E}">
        <p15:presenceInfo xmlns:p15="http://schemas.microsoft.com/office/powerpoint/2012/main" userId="S::dien.pk165855@sis.hust.edu.vn::7543e4e4-d625-40dc-9bf6-31f751e530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D4F"/>
    <a:srgbClr val="95B3D7"/>
    <a:srgbClr val="C7004C"/>
    <a:srgbClr val="50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6395" autoAdjust="0"/>
  </p:normalViewPr>
  <p:slideViewPr>
    <p:cSldViewPr>
      <p:cViewPr varScale="1">
        <p:scale>
          <a:sx n="147" d="100"/>
          <a:sy n="147" d="100"/>
        </p:scale>
        <p:origin x="156" y="11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28" y="-10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57BF1C7C-30AB-4920-B892-D59D8900ACC9}" type="datetimeFigureOut">
              <a:rPr lang="ko-KR" altLang="en-US" smtClean="0"/>
              <a:t>2022-03-25</a:t>
            </a:fld>
            <a:endParaRPr lang="ko-KR" altLang="en-US"/>
          </a:p>
        </p:txBody>
      </p:sp>
      <p:sp>
        <p:nvSpPr>
          <p:cNvPr id="4" name="슬라이드 이미지 개체 틀 3"/>
          <p:cNvSpPr>
            <a:spLocks noGrp="1" noRot="1" noChangeAspect="1"/>
          </p:cNvSpPr>
          <p:nvPr>
            <p:ph type="sldImg" idx="2"/>
          </p:nvPr>
        </p:nvSpPr>
        <p:spPr>
          <a:xfrm>
            <a:off x="92075" y="746125"/>
            <a:ext cx="6621463" cy="372586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DEC87BB8-14F5-43C8-9EE9-7B7176E05196}" type="slidenum">
              <a:rPr lang="ko-KR" altLang="en-US" smtClean="0"/>
              <a:t>‹#›</a:t>
            </a:fld>
            <a:endParaRPr lang="ko-KR" altLang="en-US"/>
          </a:p>
        </p:txBody>
      </p:sp>
    </p:spTree>
    <p:extLst>
      <p:ext uri="{BB962C8B-B14F-4D97-AF65-F5344CB8AC3E}">
        <p14:creationId xmlns:p14="http://schemas.microsoft.com/office/powerpoint/2010/main" val="3962503968"/>
      </p:ext>
    </p:extLst>
  </p:cSld>
  <p:clrMap bg1="lt1" tx1="dk1" bg2="lt2" tx2="dk2" accent1="accent1" accent2="accent2" accent3="accent3" accent4="accent4" accent5="accent5" accent6="accent6" hlink="hlink" folHlink="folHlink"/>
  <p:notesStyle>
    <a:lvl1pPr marL="0" algn="l" defTabSz="779252" rtl="0" eaLnBrk="1" latinLnBrk="1" hangingPunct="1">
      <a:defRPr sz="1023" kern="1200">
        <a:solidFill>
          <a:schemeClr val="tx1"/>
        </a:solidFill>
        <a:latin typeface="+mn-lt"/>
        <a:ea typeface="+mn-ea"/>
        <a:cs typeface="+mn-cs"/>
      </a:defRPr>
    </a:lvl1pPr>
    <a:lvl2pPr marL="389626" algn="l" defTabSz="779252" rtl="0" eaLnBrk="1" latinLnBrk="1" hangingPunct="1">
      <a:defRPr sz="1023" kern="1200">
        <a:solidFill>
          <a:schemeClr val="tx1"/>
        </a:solidFill>
        <a:latin typeface="+mn-lt"/>
        <a:ea typeface="+mn-ea"/>
        <a:cs typeface="+mn-cs"/>
      </a:defRPr>
    </a:lvl2pPr>
    <a:lvl3pPr marL="779252" algn="l" defTabSz="779252" rtl="0" eaLnBrk="1" latinLnBrk="1" hangingPunct="1">
      <a:defRPr sz="1023" kern="1200">
        <a:solidFill>
          <a:schemeClr val="tx1"/>
        </a:solidFill>
        <a:latin typeface="+mn-lt"/>
        <a:ea typeface="+mn-ea"/>
        <a:cs typeface="+mn-cs"/>
      </a:defRPr>
    </a:lvl3pPr>
    <a:lvl4pPr marL="1168878" algn="l" defTabSz="779252" rtl="0" eaLnBrk="1" latinLnBrk="1" hangingPunct="1">
      <a:defRPr sz="1023" kern="1200">
        <a:solidFill>
          <a:schemeClr val="tx1"/>
        </a:solidFill>
        <a:latin typeface="+mn-lt"/>
        <a:ea typeface="+mn-ea"/>
        <a:cs typeface="+mn-cs"/>
      </a:defRPr>
    </a:lvl4pPr>
    <a:lvl5pPr marL="1558503" algn="l" defTabSz="779252" rtl="0" eaLnBrk="1" latinLnBrk="1" hangingPunct="1">
      <a:defRPr sz="1023" kern="1200">
        <a:solidFill>
          <a:schemeClr val="tx1"/>
        </a:solidFill>
        <a:latin typeface="+mn-lt"/>
        <a:ea typeface="+mn-ea"/>
        <a:cs typeface="+mn-cs"/>
      </a:defRPr>
    </a:lvl5pPr>
    <a:lvl6pPr marL="1948129" algn="l" defTabSz="779252" rtl="0" eaLnBrk="1" latinLnBrk="1" hangingPunct="1">
      <a:defRPr sz="1023" kern="1200">
        <a:solidFill>
          <a:schemeClr val="tx1"/>
        </a:solidFill>
        <a:latin typeface="+mn-lt"/>
        <a:ea typeface="+mn-ea"/>
        <a:cs typeface="+mn-cs"/>
      </a:defRPr>
    </a:lvl6pPr>
    <a:lvl7pPr marL="2337755" algn="l" defTabSz="779252" rtl="0" eaLnBrk="1" latinLnBrk="1" hangingPunct="1">
      <a:defRPr sz="1023" kern="1200">
        <a:solidFill>
          <a:schemeClr val="tx1"/>
        </a:solidFill>
        <a:latin typeface="+mn-lt"/>
        <a:ea typeface="+mn-ea"/>
        <a:cs typeface="+mn-cs"/>
      </a:defRPr>
    </a:lvl7pPr>
    <a:lvl8pPr marL="2727381" algn="l" defTabSz="779252" rtl="0" eaLnBrk="1" latinLnBrk="1" hangingPunct="1">
      <a:defRPr sz="1023" kern="1200">
        <a:solidFill>
          <a:schemeClr val="tx1"/>
        </a:solidFill>
        <a:latin typeface="+mn-lt"/>
        <a:ea typeface="+mn-ea"/>
        <a:cs typeface="+mn-cs"/>
      </a:defRPr>
    </a:lvl8pPr>
    <a:lvl9pPr marL="3117007" algn="l" defTabSz="779252" rtl="0" eaLnBrk="1" latinLnBrk="1" hangingPunct="1">
      <a:defRPr sz="102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143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Line 2"/>
          <p:cNvSpPr>
            <a:spLocks noChangeShapeType="1"/>
          </p:cNvSpPr>
          <p:nvPr userDrawn="1"/>
        </p:nvSpPr>
        <p:spPr bwMode="auto">
          <a:xfrm>
            <a:off x="86458" y="304014"/>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
        <p:nvSpPr>
          <p:cNvPr id="12" name="TextBox 11"/>
          <p:cNvSpPr txBox="1">
            <a:spLocks noChangeArrowheads="1"/>
          </p:cNvSpPr>
          <p:nvPr userDrawn="1"/>
        </p:nvSpPr>
        <p:spPr bwMode="auto">
          <a:xfrm>
            <a:off x="0" y="4969714"/>
            <a:ext cx="1784168" cy="16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000" tIns="27000" rIns="27000" bIns="27000" anchor="ctr">
            <a:spAutoFit/>
          </a:bodyPr>
          <a:lstStyle>
            <a:lvl1pPr eaLnBrk="0" hangingPunct="0">
              <a:defRPr kumimoji="1" sz="1200">
                <a:solidFill>
                  <a:schemeClr val="tx1"/>
                </a:solidFill>
                <a:latin typeface="굴림" charset="-127"/>
                <a:ea typeface="굴림" charset="-127"/>
              </a:defRPr>
            </a:lvl1pPr>
            <a:lvl2pPr marL="742950" indent="-285750" eaLnBrk="0" hangingPunct="0">
              <a:defRPr kumimoji="1" sz="1200">
                <a:solidFill>
                  <a:schemeClr val="tx1"/>
                </a:solidFill>
                <a:latin typeface="굴림" charset="-127"/>
                <a:ea typeface="굴림" charset="-127"/>
              </a:defRPr>
            </a:lvl2pPr>
            <a:lvl3pPr marL="1143000" indent="-228600" eaLnBrk="0" hangingPunct="0">
              <a:defRPr kumimoji="1" sz="1200">
                <a:solidFill>
                  <a:schemeClr val="tx1"/>
                </a:solidFill>
                <a:latin typeface="굴림" charset="-127"/>
                <a:ea typeface="굴림" charset="-127"/>
              </a:defRPr>
            </a:lvl3pPr>
            <a:lvl4pPr marL="1600200" indent="-228600" eaLnBrk="0" hangingPunct="0">
              <a:defRPr kumimoji="1" sz="1200">
                <a:solidFill>
                  <a:schemeClr val="tx1"/>
                </a:solidFill>
                <a:latin typeface="굴림" charset="-127"/>
                <a:ea typeface="굴림" charset="-127"/>
              </a:defRPr>
            </a:lvl4pPr>
            <a:lvl5pPr marL="2057400" indent="-228600" eaLnBrk="0" hangingPunct="0">
              <a:defRPr kumimoji="1" sz="1200">
                <a:solidFill>
                  <a:schemeClr val="tx1"/>
                </a:solidFill>
                <a:latin typeface="굴림" charset="-127"/>
                <a:ea typeface="굴림" charset="-127"/>
              </a:defRPr>
            </a:lvl5pPr>
            <a:lvl6pPr marL="2514600" indent="-228600" algn="ctr" eaLnBrk="0" fontAlgn="base" hangingPunct="0">
              <a:spcBef>
                <a:spcPct val="0"/>
              </a:spcBef>
              <a:spcAft>
                <a:spcPct val="0"/>
              </a:spcAft>
              <a:defRPr kumimoji="1" sz="1200">
                <a:solidFill>
                  <a:schemeClr val="tx1"/>
                </a:solidFill>
                <a:latin typeface="굴림" charset="-127"/>
                <a:ea typeface="굴림" charset="-127"/>
              </a:defRPr>
            </a:lvl6pPr>
            <a:lvl7pPr marL="2971800" indent="-228600" algn="ctr" eaLnBrk="0" fontAlgn="base" hangingPunct="0">
              <a:spcBef>
                <a:spcPct val="0"/>
              </a:spcBef>
              <a:spcAft>
                <a:spcPct val="0"/>
              </a:spcAft>
              <a:defRPr kumimoji="1" sz="1200">
                <a:solidFill>
                  <a:schemeClr val="tx1"/>
                </a:solidFill>
                <a:latin typeface="굴림" charset="-127"/>
                <a:ea typeface="굴림" charset="-127"/>
              </a:defRPr>
            </a:lvl7pPr>
            <a:lvl8pPr marL="3429000" indent="-228600" algn="ctr" eaLnBrk="0" fontAlgn="base" hangingPunct="0">
              <a:spcBef>
                <a:spcPct val="0"/>
              </a:spcBef>
              <a:spcAft>
                <a:spcPct val="0"/>
              </a:spcAft>
              <a:defRPr kumimoji="1" sz="1200">
                <a:solidFill>
                  <a:schemeClr val="tx1"/>
                </a:solidFill>
                <a:latin typeface="굴림" charset="-127"/>
                <a:ea typeface="굴림" charset="-127"/>
              </a:defRPr>
            </a:lvl8pPr>
            <a:lvl9pPr marL="3886200" indent="-228600" algn="ctr" eaLnBrk="0" fontAlgn="base" hangingPunct="0">
              <a:spcBef>
                <a:spcPct val="0"/>
              </a:spcBef>
              <a:spcAft>
                <a:spcPct val="0"/>
              </a:spcAft>
              <a:defRPr kumimoji="1" sz="1200">
                <a:solidFill>
                  <a:schemeClr val="tx1"/>
                </a:solidFill>
                <a:latin typeface="굴림" charset="-127"/>
                <a:ea typeface="굴림" charset="-127"/>
              </a:defRPr>
            </a:lvl9pPr>
          </a:lstStyle>
          <a:p>
            <a:pPr algn="ctr" eaLnBrk="1" hangingPunct="1">
              <a:defRPr/>
            </a:pPr>
            <a:r>
              <a:rPr lang="en-US" altLang="ko-KR" sz="750" b="0">
                <a:solidFill>
                  <a:srgbClr val="7F7F7F"/>
                </a:solidFill>
                <a:latin typeface="LG스마트체2.0 SemiBold" panose="020B0600000101010101" pitchFamily="50" charset="-127"/>
                <a:ea typeface="LG스마트체2.0 SemiBold" panose="020B0600000101010101" pitchFamily="50" charset="-127"/>
              </a:rPr>
              <a:t>Copyrightⓒ. 2021. All Rights Reserved.</a:t>
            </a:r>
            <a:endParaRPr lang="ko-KR" altLang="en-US" sz="750">
              <a:solidFill>
                <a:srgbClr val="7F7F7F"/>
              </a:solidFill>
              <a:latin typeface="LG스마트체2.0 SemiBold" panose="020B0600000101010101" pitchFamily="50" charset="-127"/>
              <a:ea typeface="LG스마트체2.0 SemiBold" panose="020B0600000101010101" pitchFamily="50" charset="-127"/>
            </a:endParaRPr>
          </a:p>
        </p:txBody>
      </p:sp>
      <p:sp>
        <p:nvSpPr>
          <p:cNvPr id="16" name="직사각형 1"/>
          <p:cNvSpPr>
            <a:spLocks noChangeArrowheads="1"/>
          </p:cNvSpPr>
          <p:nvPr userDrawn="1"/>
        </p:nvSpPr>
        <p:spPr bwMode="auto">
          <a:xfrm>
            <a:off x="-1" y="0"/>
            <a:ext cx="5724127" cy="342048"/>
          </a:xfrm>
          <a:prstGeom prst="rect">
            <a:avLst/>
          </a:prstGeom>
          <a:noFill/>
          <a:ln w="9525">
            <a:noFill/>
            <a:miter lim="800000"/>
            <a:headEnd/>
            <a:tailEnd/>
          </a:ln>
        </p:spPr>
        <p:txBody>
          <a:bodyPr wrap="square" lIns="155859" tIns="77930" rIns="155859" bIns="77930" anchor="ctr">
            <a:spAutoFit/>
          </a:bodyPr>
          <a:lstStyle/>
          <a:p>
            <a:pPr marL="0" marR="0" lvl="0" indent="0" algn="l" defTabSz="779252" rtl="0" eaLnBrk="1" fontAlgn="auto" latinLnBrk="1" hangingPunct="1">
              <a:lnSpc>
                <a:spcPct val="100000"/>
              </a:lnSpc>
              <a:spcBef>
                <a:spcPct val="20000"/>
              </a:spcBef>
              <a:spcAft>
                <a:spcPts val="0"/>
              </a:spcAft>
              <a:buClrTx/>
              <a:buSzTx/>
              <a:buFontTx/>
              <a:buNone/>
              <a:tabLst/>
              <a:defRPr/>
            </a:pPr>
            <a:r>
              <a:rPr lang="en-US" altLang="ko-KR" sz="1200" b="1">
                <a:solidFill>
                  <a:srgbClr val="0080FF"/>
                </a:solidFill>
                <a:latin typeface="Calibri" panose="020F0502020204030204" pitchFamily="34" charset="0"/>
                <a:cs typeface="Calibri" panose="020F0502020204030204" pitchFamily="34" charset="0"/>
              </a:rPr>
              <a:t>Spring Framework </a:t>
            </a:r>
            <a:r>
              <a:rPr lang="en-US" altLang="ko-KR" sz="1200" b="1">
                <a:solidFill>
                  <a:srgbClr val="808080"/>
                </a:solidFill>
                <a:latin typeface="Calibri" panose="020F0502020204030204" pitchFamily="34" charset="0"/>
                <a:cs typeface="Calibri" panose="020F0502020204030204" pitchFamily="34" charset="0"/>
                <a:sym typeface="Helvetica Neue" charset="0"/>
              </a:rPr>
              <a:t>| RESTful API</a:t>
            </a:r>
          </a:p>
        </p:txBody>
      </p:sp>
      <p:sp>
        <p:nvSpPr>
          <p:cNvPr id="13" name="Line 2"/>
          <p:cNvSpPr>
            <a:spLocks noChangeShapeType="1"/>
          </p:cNvSpPr>
          <p:nvPr userDrawn="1"/>
        </p:nvSpPr>
        <p:spPr bwMode="auto">
          <a:xfrm>
            <a:off x="86458" y="4966886"/>
            <a:ext cx="8972550" cy="0"/>
          </a:xfrm>
          <a:prstGeom prst="line">
            <a:avLst/>
          </a:prstGeom>
          <a:noFill/>
          <a:ln w="9525">
            <a:solidFill>
              <a:schemeClr val="bg1">
                <a:lumMod val="50000"/>
              </a:schemeClr>
            </a:solidFill>
            <a:round/>
            <a:headEnd/>
            <a:tailEnd/>
          </a:ln>
          <a:extLst>
            <a:ext uri="{909E8E84-426E-40DD-AFC4-6F175D3DCCD1}">
              <a14:hiddenFill xmlns:a14="http://schemas.microsoft.com/office/drawing/2010/main">
                <a:noFill/>
              </a14:hiddenFill>
            </a:ext>
          </a:extLst>
        </p:spPr>
        <p:txBody>
          <a:bodyPr/>
          <a:lstStyle/>
          <a:p>
            <a:pPr algn="ctr">
              <a:defRPr/>
            </a:pPr>
            <a:endParaRPr lang="ko-KR" altLang="en-US" sz="900" b="0">
              <a:solidFill>
                <a:prstClr val="black"/>
              </a:solidFill>
              <a:latin typeface="굴림" pitchFamily="50" charset="-127"/>
              <a:ea typeface="굴림" pitchFamily="50" charset="-127"/>
            </a:endParaRPr>
          </a:p>
        </p:txBody>
      </p:sp>
    </p:spTree>
    <p:extLst>
      <p:ext uri="{BB962C8B-B14F-4D97-AF65-F5344CB8AC3E}">
        <p14:creationId xmlns:p14="http://schemas.microsoft.com/office/powerpoint/2010/main" val="89213035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685800" rtl="0" eaLnBrk="1" latinLnBrk="1"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2FA79-0450-421D-AACD-B6448138B6B0}"/>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Introduction:</a:t>
            </a:r>
            <a:endParaRPr lang="en-US" b="1" u="sng">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52C6274-A584-4250-8215-9810248172FC}"/>
              </a:ext>
            </a:extLst>
          </p:cNvPr>
          <p:cNvSpPr txBox="1"/>
          <p:nvPr/>
        </p:nvSpPr>
        <p:spPr>
          <a:xfrm>
            <a:off x="251520" y="536487"/>
            <a:ext cx="8640960" cy="3039294"/>
          </a:xfrm>
          <a:prstGeom prst="rect">
            <a:avLst/>
          </a:prstGeom>
          <a:noFill/>
        </p:spPr>
        <p:txBody>
          <a:bodyPr wrap="square" rtlCol="0">
            <a:spAutoFit/>
          </a:bodyPr>
          <a:lstStyle/>
          <a:p>
            <a:pPr marL="285750" indent="-285750" latinLnBrk="0">
              <a:buFontTx/>
              <a:buChar char="-"/>
            </a:pPr>
            <a:r>
              <a:rPr lang="en-US" sz="1000">
                <a:latin typeface="Calibri" panose="020F0502020204030204" pitchFamily="34" charset="0"/>
                <a:cs typeface="Calibri" panose="020F0502020204030204" pitchFamily="34" charset="0"/>
              </a:rPr>
              <a:t>API (</a:t>
            </a:r>
            <a:r>
              <a:rPr lang="en-US" sz="1000" b="1">
                <a:latin typeface="Calibri" panose="020F0502020204030204" pitchFamily="34" charset="0"/>
                <a:cs typeface="Calibri" panose="020F0502020204030204" pitchFamily="34" charset="0"/>
              </a:rPr>
              <a:t>A</a:t>
            </a:r>
            <a:r>
              <a:rPr lang="en-US" sz="1000">
                <a:latin typeface="Calibri" panose="020F0502020204030204" pitchFamily="34" charset="0"/>
                <a:cs typeface="Calibri" panose="020F0502020204030204" pitchFamily="34" charset="0"/>
              </a:rPr>
              <a:t>pplication </a:t>
            </a:r>
            <a:r>
              <a:rPr lang="en-US" sz="1000" b="1">
                <a:latin typeface="Calibri" panose="020F0502020204030204" pitchFamily="34" charset="0"/>
                <a:cs typeface="Calibri" panose="020F0502020204030204" pitchFamily="34" charset="0"/>
              </a:rPr>
              <a:t>P</a:t>
            </a:r>
            <a:r>
              <a:rPr lang="en-US" sz="1000">
                <a:latin typeface="Calibri" panose="020F0502020204030204" pitchFamily="34" charset="0"/>
                <a:cs typeface="Calibri" panose="020F0502020204030204" pitchFamily="34" charset="0"/>
              </a:rPr>
              <a:t>rogramming </a:t>
            </a:r>
            <a:r>
              <a:rPr lang="en-US" sz="1000" b="1">
                <a:latin typeface="Calibri" panose="020F0502020204030204" pitchFamily="34" charset="0"/>
                <a:cs typeface="Calibri" panose="020F0502020204030204" pitchFamily="34" charset="0"/>
              </a:rPr>
              <a:t>I</a:t>
            </a:r>
            <a:r>
              <a:rPr lang="en-US" sz="1000">
                <a:latin typeface="Calibri" panose="020F0502020204030204" pitchFamily="34" charset="0"/>
                <a:cs typeface="Calibri" panose="020F0502020204030204" pitchFamily="34" charset="0"/>
              </a:rPr>
              <a:t>nterface): </a:t>
            </a:r>
          </a:p>
          <a:p>
            <a:pPr defTabSz="285750" latinLnBrk="0"/>
            <a:r>
              <a:rPr lang="en-US" sz="1000">
                <a:latin typeface="Calibri" panose="020F0502020204030204" pitchFamily="34" charset="0"/>
                <a:cs typeface="Calibri" panose="020F0502020204030204" pitchFamily="34" charset="0"/>
              </a:rPr>
              <a:t>	Một chương trình tương tác với database để lấy dữ liệu ra và ném cho front-end (được viết bởi backend).</a:t>
            </a:r>
          </a:p>
          <a:p>
            <a:pPr defTabSz="285750" latinLnBrk="0"/>
            <a:endParaRPr lang="en-US" sz="1000">
              <a:latin typeface="Calibri" panose="020F0502020204030204" pitchFamily="34" charset="0"/>
              <a:cs typeface="Calibri" panose="020F0502020204030204" pitchFamily="34" charset="0"/>
            </a:endParaRPr>
          </a:p>
          <a:p>
            <a:pPr marL="285750" indent="-285750" latinLnBrk="0">
              <a:buFontTx/>
              <a:buChar char="-"/>
            </a:pPr>
            <a:r>
              <a:rPr lang="en-US" sz="1000">
                <a:latin typeface="Calibri" panose="020F0502020204030204" pitchFamily="34" charset="0"/>
                <a:cs typeface="Calibri" panose="020F0502020204030204" pitchFamily="34" charset="0"/>
              </a:rPr>
              <a:t>REST (</a:t>
            </a:r>
            <a:r>
              <a:rPr lang="en-US" sz="1000" b="1">
                <a:latin typeface="Calibri" panose="020F0502020204030204" pitchFamily="34" charset="0"/>
                <a:cs typeface="Calibri" panose="020F0502020204030204" pitchFamily="34" charset="0"/>
              </a:rPr>
              <a:t>RE</a:t>
            </a:r>
            <a:r>
              <a:rPr lang="en-US" sz="1000">
                <a:latin typeface="Calibri" panose="020F0502020204030204" pitchFamily="34" charset="0"/>
                <a:cs typeface="Calibri" panose="020F0502020204030204" pitchFamily="34" charset="0"/>
              </a:rPr>
              <a:t>presentational </a:t>
            </a:r>
            <a:r>
              <a:rPr lang="en-US" sz="1000" b="1">
                <a:latin typeface="Calibri" panose="020F0502020204030204" pitchFamily="34" charset="0"/>
                <a:cs typeface="Calibri" panose="020F0502020204030204" pitchFamily="34" charset="0"/>
              </a:rPr>
              <a:t>S</a:t>
            </a:r>
            <a:r>
              <a:rPr lang="en-US" sz="1000">
                <a:latin typeface="Calibri" panose="020F0502020204030204" pitchFamily="34" charset="0"/>
                <a:cs typeface="Calibri" panose="020F0502020204030204" pitchFamily="34" charset="0"/>
              </a:rPr>
              <a:t>tate </a:t>
            </a:r>
            <a:r>
              <a:rPr lang="en-US" sz="1000" b="1">
                <a:latin typeface="Calibri" panose="020F0502020204030204" pitchFamily="34" charset="0"/>
                <a:cs typeface="Calibri" panose="020F0502020204030204" pitchFamily="34" charset="0"/>
              </a:rPr>
              <a:t>T</a:t>
            </a:r>
            <a:r>
              <a:rPr lang="en-US" sz="1000">
                <a:latin typeface="Calibri" panose="020F0502020204030204" pitchFamily="34" charset="0"/>
                <a:cs typeface="Calibri" panose="020F0502020204030204" pitchFamily="34" charset="0"/>
              </a:rPr>
              <a:t>ransfer): </a:t>
            </a:r>
          </a:p>
          <a:p>
            <a:pPr defTabSz="285750" latinLnBrk="0"/>
            <a:r>
              <a:rPr lang="en-US" sz="1000" b="1" i="0">
                <a:solidFill>
                  <a:srgbClr val="000000"/>
                </a:solidFill>
                <a:effectLst/>
                <a:latin typeface="Calibri" panose="020F0502020204030204" pitchFamily="34" charset="0"/>
                <a:cs typeface="Calibri" panose="020F0502020204030204" pitchFamily="34" charset="0"/>
              </a:rPr>
              <a:t>		</a:t>
            </a:r>
            <a:r>
              <a:rPr lang="en-US" sz="1050" b="1" i="0">
                <a:solidFill>
                  <a:srgbClr val="000000"/>
                </a:solidFill>
                <a:effectLst/>
                <a:latin typeface="-apple-system"/>
              </a:rPr>
              <a:t>State</a:t>
            </a:r>
            <a:r>
              <a:rPr lang="en-US" sz="1050" b="0" i="0">
                <a:solidFill>
                  <a:srgbClr val="000000"/>
                </a:solidFill>
                <a:effectLst/>
                <a:latin typeface="-apple-system"/>
              </a:rPr>
              <a:t> means data</a:t>
            </a:r>
          </a:p>
          <a:p>
            <a:pPr defTabSz="285750" latinLnBrk="0"/>
            <a:r>
              <a:rPr lang="en-US" sz="1050">
                <a:solidFill>
                  <a:srgbClr val="000000"/>
                </a:solidFill>
                <a:latin typeface="-apple-system"/>
              </a:rPr>
              <a:t>		</a:t>
            </a:r>
            <a:r>
              <a:rPr lang="en-US" sz="1050" b="1" i="0">
                <a:solidFill>
                  <a:srgbClr val="000000"/>
                </a:solidFill>
                <a:effectLst/>
                <a:latin typeface="-apple-system"/>
              </a:rPr>
              <a:t>REpresentational</a:t>
            </a:r>
            <a:r>
              <a:rPr lang="en-US" sz="1050" b="0" i="0">
                <a:solidFill>
                  <a:srgbClr val="000000"/>
                </a:solidFill>
                <a:effectLst/>
                <a:latin typeface="-apple-system"/>
              </a:rPr>
              <a:t> means formats (such as XML, JSON, YAML, HTML, etc)</a:t>
            </a:r>
          </a:p>
          <a:p>
            <a:pPr defTabSz="285750" latinLnBrk="0"/>
            <a:r>
              <a:rPr lang="en-US" sz="1050">
                <a:solidFill>
                  <a:srgbClr val="000000"/>
                </a:solidFill>
                <a:latin typeface="-apple-system"/>
              </a:rPr>
              <a:t>		</a:t>
            </a:r>
            <a:r>
              <a:rPr lang="en-US" sz="1050" b="1" i="0">
                <a:solidFill>
                  <a:srgbClr val="000000"/>
                </a:solidFill>
                <a:effectLst/>
                <a:latin typeface="-apple-system"/>
              </a:rPr>
              <a:t>Transfer</a:t>
            </a:r>
            <a:r>
              <a:rPr lang="en-US" sz="1050" b="0" i="0">
                <a:solidFill>
                  <a:srgbClr val="000000"/>
                </a:solidFill>
                <a:effectLst/>
                <a:latin typeface="-apple-system"/>
              </a:rPr>
              <a:t> means carry data between consumer and provider using the HTTP protocol</a:t>
            </a:r>
            <a:endParaRPr lang="en-US" sz="1000">
              <a:latin typeface="Calibri" panose="020F0502020204030204" pitchFamily="34" charset="0"/>
              <a:cs typeface="Calibri" panose="020F0502020204030204" pitchFamily="34" charset="0"/>
            </a:endParaRPr>
          </a:p>
          <a:p>
            <a:pPr defTabSz="285750" latinLnBrk="0"/>
            <a:r>
              <a:rPr lang="en-US" sz="1000">
                <a:latin typeface="Calibri" panose="020F0502020204030204" pitchFamily="34" charset="0"/>
                <a:cs typeface="Calibri" panose="020F0502020204030204" pitchFamily="34" charset="0"/>
              </a:rPr>
              <a:t>	Là một chuẩn cho API, một kiểu cấu trúc để viết API. </a:t>
            </a:r>
          </a:p>
          <a:p>
            <a:pPr defTabSz="285750" latinLnBrk="0"/>
            <a:r>
              <a:rPr lang="en-US" sz="1000">
                <a:latin typeface="Calibri" panose="020F0502020204030204" pitchFamily="34" charset="0"/>
                <a:cs typeface="Calibri" panose="020F0502020204030204" pitchFamily="34" charset="0"/>
              </a:rPr>
              <a:t>	Nó sử dụng phương thức HTTP để giao tiếp giữa các máy. </a:t>
            </a:r>
          </a:p>
          <a:p>
            <a:pPr defTabSz="285750" latinLnBrk="0"/>
            <a:r>
              <a:rPr lang="en-US" sz="1000">
                <a:latin typeface="Calibri" panose="020F0502020204030204" pitchFamily="34" charset="0"/>
                <a:cs typeface="Calibri" panose="020F0502020204030204" pitchFamily="34" charset="0"/>
              </a:rPr>
              <a:t>	T</a:t>
            </a:r>
            <a:r>
              <a:rPr lang="vi-VN" sz="1000">
                <a:latin typeface="Calibri" panose="020F0502020204030204" pitchFamily="34" charset="0"/>
                <a:cs typeface="Calibri" panose="020F0502020204030204" pitchFamily="34" charset="0"/>
              </a:rPr>
              <a:t>hay vì sử dụng một URL cho việc xử lý một số thông tin người dùng, </a:t>
            </a:r>
            <a:r>
              <a:rPr lang="vi-VN" sz="1000">
                <a:highlight>
                  <a:srgbClr val="FFFF00"/>
                </a:highlight>
                <a:latin typeface="Calibri" panose="020F0502020204030204" pitchFamily="34" charset="0"/>
                <a:cs typeface="Calibri" panose="020F0502020204030204" pitchFamily="34" charset="0"/>
              </a:rPr>
              <a:t>REST gửi một yêu cầu HTTP như GET, POST, DELETE, vv đến một URL để xử lý dữ liệu</a:t>
            </a:r>
            <a:r>
              <a:rPr lang="vi-VN" sz="1000">
                <a:latin typeface="Calibri" panose="020F0502020204030204" pitchFamily="34" charset="0"/>
                <a:cs typeface="Calibri" panose="020F0502020204030204" pitchFamily="34" charset="0"/>
              </a:rPr>
              <a:t>.</a:t>
            </a:r>
            <a:endParaRPr lang="en-US" sz="1000">
              <a:latin typeface="Calibri" panose="020F0502020204030204" pitchFamily="34" charset="0"/>
              <a:cs typeface="Calibri" panose="020F0502020204030204" pitchFamily="34" charset="0"/>
            </a:endParaRPr>
          </a:p>
          <a:p>
            <a:pPr defTabSz="285750" latinLnBrk="0"/>
            <a:endParaRPr lang="en-US" sz="1000">
              <a:latin typeface="Calibri" panose="020F0502020204030204" pitchFamily="34" charset="0"/>
              <a:cs typeface="Calibri" panose="020F0502020204030204" pitchFamily="34" charset="0"/>
            </a:endParaRPr>
          </a:p>
          <a:p>
            <a:pPr marL="285750" indent="-285750" defTabSz="285750" latinLnBrk="0">
              <a:buFontTx/>
              <a:buChar char="-"/>
            </a:pPr>
            <a:r>
              <a:rPr lang="en-US" sz="1000" b="1">
                <a:latin typeface="Calibri" panose="020F0502020204030204" pitchFamily="34" charset="0"/>
                <a:cs typeface="Calibri" panose="020F0502020204030204" pitchFamily="34" charset="0"/>
              </a:rPr>
              <a:t>RESTful API: </a:t>
            </a:r>
            <a:r>
              <a:rPr lang="en-US" sz="1000">
                <a:latin typeface="Calibri" panose="020F0502020204030204" pitchFamily="34" charset="0"/>
                <a:cs typeface="Calibri" panose="020F0502020204030204" pitchFamily="34" charset="0"/>
              </a:rPr>
              <a:t>là một tiêu chuẩn dùng trong việc thiết kế các API cho các ứng dụng web để quản lý các resource.</a:t>
            </a:r>
          </a:p>
          <a:p>
            <a:pPr marL="285750" indent="-285750" defTabSz="285750" latinLnBrk="0">
              <a:buFontTx/>
              <a:buChar char="-"/>
            </a:pPr>
            <a:endParaRPr lang="en-US" sz="1000">
              <a:latin typeface="Calibri" panose="020F0502020204030204" pitchFamily="34" charset="0"/>
              <a:cs typeface="Calibri" panose="020F0502020204030204" pitchFamily="34" charset="0"/>
            </a:endParaRPr>
          </a:p>
          <a:p>
            <a:pPr marL="285750" indent="-285750" defTabSz="285750" latinLnBrk="0">
              <a:buFontTx/>
              <a:buChar char="-"/>
            </a:pPr>
            <a:r>
              <a:rPr lang="vi-VN" sz="1000">
                <a:latin typeface="Calibri" panose="020F0502020204030204" pitchFamily="34" charset="0"/>
                <a:cs typeface="Calibri" panose="020F0502020204030204" pitchFamily="34" charset="0"/>
              </a:rPr>
              <a:t>Chức năng quan trọng nhất của </a:t>
            </a:r>
            <a:r>
              <a:rPr lang="vi-VN" sz="1000" b="1">
                <a:latin typeface="Calibri" panose="020F0502020204030204" pitchFamily="34" charset="0"/>
                <a:cs typeface="Calibri" panose="020F0502020204030204" pitchFamily="34" charset="0"/>
              </a:rPr>
              <a:t>REST</a:t>
            </a:r>
            <a:r>
              <a:rPr lang="vi-VN" sz="1000">
                <a:latin typeface="Calibri" panose="020F0502020204030204" pitchFamily="34" charset="0"/>
                <a:cs typeface="Calibri" panose="020F0502020204030204" pitchFamily="34" charset="0"/>
              </a:rPr>
              <a:t> là quy định cách sử dụng các HTTP method (như GET, POST, PUT, DELETE…) và cách định dạng các URL cho ứng dụng web để quản</a:t>
            </a:r>
            <a:r>
              <a:rPr lang="en-US" sz="1000">
                <a:latin typeface="Calibri" panose="020F0502020204030204" pitchFamily="34" charset="0"/>
                <a:cs typeface="Calibri" panose="020F0502020204030204" pitchFamily="34" charset="0"/>
              </a:rPr>
              <a:t> lý</a:t>
            </a:r>
            <a:r>
              <a:rPr lang="vi-VN" sz="1000">
                <a:latin typeface="Calibri" panose="020F0502020204030204" pitchFamily="34" charset="0"/>
                <a:cs typeface="Calibri" panose="020F0502020204030204" pitchFamily="34" charset="0"/>
              </a:rPr>
              <a:t> các resource.</a:t>
            </a:r>
            <a:endParaRPr lang="en-US" sz="1000">
              <a:latin typeface="Calibri" panose="020F0502020204030204" pitchFamily="34" charset="0"/>
              <a:cs typeface="Calibri" panose="020F0502020204030204" pitchFamily="34" charset="0"/>
            </a:endParaRP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GET (SELECT): Trả về một Resource hoặc một danh sách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POST (CREATE): Tạo mới một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PUT (UPDATE): Cập nhật thông tin cho Resource.</a:t>
            </a:r>
          </a:p>
          <a:p>
            <a:pPr marL="561076" lvl="1" indent="-171450" defTabSz="285750" latinLnBrk="0">
              <a:buFont typeface="Arial" panose="020B0604020202020204" pitchFamily="34" charset="0"/>
              <a:buChar char="•"/>
            </a:pPr>
            <a:r>
              <a:rPr lang="en-US" sz="1000">
                <a:latin typeface="Calibri" panose="020F0502020204030204" pitchFamily="34" charset="0"/>
                <a:cs typeface="Calibri" panose="020F0502020204030204" pitchFamily="34" charset="0"/>
              </a:rPr>
              <a:t>DELETE (DELETE): Xoá một Resource.</a:t>
            </a:r>
          </a:p>
        </p:txBody>
      </p:sp>
    </p:spTree>
    <p:extLst>
      <p:ext uri="{BB962C8B-B14F-4D97-AF65-F5344CB8AC3E}">
        <p14:creationId xmlns:p14="http://schemas.microsoft.com/office/powerpoint/2010/main" val="73293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18F7DC-8A4C-4064-A4A3-10B776293B47}"/>
              </a:ext>
            </a:extLst>
          </p:cNvPr>
          <p:cNvSpPr txBox="1"/>
          <p:nvPr/>
        </p:nvSpPr>
        <p:spPr>
          <a:xfrm>
            <a:off x="3744" y="312889"/>
            <a:ext cx="9136512" cy="276999"/>
          </a:xfrm>
          <a:prstGeom prst="rect">
            <a:avLst/>
          </a:prstGeom>
          <a:noFill/>
        </p:spPr>
        <p:txBody>
          <a:bodyPr wrap="square" rtlCol="0">
            <a:spAutoFit/>
          </a:bodyPr>
          <a:lstStyle/>
          <a:p>
            <a:pPr marL="227013" indent="-227013">
              <a:buFont typeface="Wingdings" panose="05000000000000000000" pitchFamily="2" charset="2"/>
              <a:buChar char="q"/>
            </a:pPr>
            <a:r>
              <a:rPr lang="en-US" sz="1200" b="1" u="sng">
                <a:latin typeface="Calibri" panose="020F0502020204030204" pitchFamily="34" charset="0"/>
                <a:cs typeface="Calibri" panose="020F0502020204030204" pitchFamily="34" charset="0"/>
              </a:rPr>
              <a:t>Constraints:</a:t>
            </a:r>
            <a:endParaRPr lang="en-US" b="1" u="sng">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D4790D3A-CAEC-4156-947D-16E5E9777292}"/>
              </a:ext>
            </a:extLst>
          </p:cNvPr>
          <p:cNvGrpSpPr/>
          <p:nvPr/>
        </p:nvGrpSpPr>
        <p:grpSpPr>
          <a:xfrm>
            <a:off x="1043609" y="588190"/>
            <a:ext cx="6277087" cy="1911552"/>
            <a:chOff x="179512" y="589888"/>
            <a:chExt cx="6277087" cy="1911552"/>
          </a:xfrm>
        </p:grpSpPr>
        <p:grpSp>
          <p:nvGrpSpPr>
            <p:cNvPr id="14" name="Group 13">
              <a:extLst>
                <a:ext uri="{FF2B5EF4-FFF2-40B4-BE49-F238E27FC236}">
                  <a16:creationId xmlns:a16="http://schemas.microsoft.com/office/drawing/2014/main" id="{15B9F91E-10AF-4A52-AC34-67072BC9D482}"/>
                </a:ext>
              </a:extLst>
            </p:cNvPr>
            <p:cNvGrpSpPr>
              <a:grpSpLocks noChangeAspect="1"/>
            </p:cNvGrpSpPr>
            <p:nvPr/>
          </p:nvGrpSpPr>
          <p:grpSpPr>
            <a:xfrm>
              <a:off x="179512" y="589888"/>
              <a:ext cx="6277087" cy="1911552"/>
              <a:chOff x="179512" y="589271"/>
              <a:chExt cx="7550552" cy="2307849"/>
            </a:xfrm>
          </p:grpSpPr>
          <p:pic>
            <p:nvPicPr>
              <p:cNvPr id="4" name="Picture 3">
                <a:extLst>
                  <a:ext uri="{FF2B5EF4-FFF2-40B4-BE49-F238E27FC236}">
                    <a16:creationId xmlns:a16="http://schemas.microsoft.com/office/drawing/2014/main" id="{2C19D4AE-96EF-45D0-AE3B-6A4929B4712E}"/>
                  </a:ext>
                </a:extLst>
              </p:cNvPr>
              <p:cNvPicPr>
                <a:picLocks noChangeAspect="1"/>
              </p:cNvPicPr>
              <p:nvPr/>
            </p:nvPicPr>
            <p:blipFill rotWithShape="1">
              <a:blip r:embed="rId2"/>
              <a:srcRect l="1176" t="10728" r="64175" b="5491"/>
              <a:stretch/>
            </p:blipFill>
            <p:spPr>
              <a:xfrm>
                <a:off x="179512" y="592864"/>
                <a:ext cx="3168352" cy="2304256"/>
              </a:xfrm>
              <a:prstGeom prst="rect">
                <a:avLst/>
              </a:prstGeom>
            </p:spPr>
          </p:pic>
          <p:sp>
            <p:nvSpPr>
              <p:cNvPr id="5" name="Rectangle 4">
                <a:extLst>
                  <a:ext uri="{FF2B5EF4-FFF2-40B4-BE49-F238E27FC236}">
                    <a16:creationId xmlns:a16="http://schemas.microsoft.com/office/drawing/2014/main" id="{C35A5133-AD1D-4F7F-9843-63AC35864503}"/>
                  </a:ext>
                </a:extLst>
              </p:cNvPr>
              <p:cNvSpPr/>
              <p:nvPr/>
            </p:nvSpPr>
            <p:spPr>
              <a:xfrm>
                <a:off x="2123728" y="1059582"/>
                <a:ext cx="115212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1E6E201-D9D3-4B70-8FF3-BFC89E684751}"/>
                  </a:ext>
                </a:extLst>
              </p:cNvPr>
              <p:cNvCxnSpPr>
                <a:cxnSpLocks/>
                <a:stCxn id="5" idx="3"/>
                <a:endCxn id="8" idx="1"/>
              </p:cNvCxnSpPr>
              <p:nvPr/>
            </p:nvCxnSpPr>
            <p:spPr>
              <a:xfrm flipV="1">
                <a:off x="3275856" y="737905"/>
                <a:ext cx="291766" cy="10777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469E823-6E28-4702-B63D-C1FFC29EC7B5}"/>
                  </a:ext>
                </a:extLst>
              </p:cNvPr>
              <p:cNvSpPr txBox="1"/>
              <p:nvPr/>
            </p:nvSpPr>
            <p:spPr>
              <a:xfrm>
                <a:off x="3567621" y="589271"/>
                <a:ext cx="4162443" cy="297267"/>
              </a:xfrm>
              <a:prstGeom prst="rect">
                <a:avLst/>
              </a:prstGeom>
              <a:noFill/>
            </p:spPr>
            <p:txBody>
              <a:bodyPr wrap="square" rtlCol="0">
                <a:spAutoFit/>
              </a:bodyPr>
              <a:lstStyle/>
              <a:p>
                <a:r>
                  <a:rPr lang="en-US" sz="1000">
                    <a:latin typeface="Calibri" panose="020F0502020204030204" pitchFamily="34" charset="0"/>
                    <a:cs typeface="Calibri" panose="020F0502020204030204" pitchFamily="34" charset="0"/>
                  </a:rPr>
                  <a:t>Bắt buộc, nếu có đủ 5 rang buộc này ta có 1 hệ thống REST</a:t>
                </a:r>
              </a:p>
            </p:txBody>
          </p:sp>
        </p:grpSp>
        <p:pic>
          <p:nvPicPr>
            <p:cNvPr id="13" name="Picture 12">
              <a:extLst>
                <a:ext uri="{FF2B5EF4-FFF2-40B4-BE49-F238E27FC236}">
                  <a16:creationId xmlns:a16="http://schemas.microsoft.com/office/drawing/2014/main" id="{EDE25330-0AC0-43B0-8FD4-B311518D3AA2}"/>
                </a:ext>
              </a:extLst>
            </p:cNvPr>
            <p:cNvPicPr>
              <a:picLocks noChangeAspect="1"/>
            </p:cNvPicPr>
            <p:nvPr/>
          </p:nvPicPr>
          <p:blipFill>
            <a:blip r:embed="rId3"/>
            <a:stretch>
              <a:fillRect/>
            </a:stretch>
          </p:blipFill>
          <p:spPr>
            <a:xfrm>
              <a:off x="3059953" y="836109"/>
              <a:ext cx="3396646" cy="1665331"/>
            </a:xfrm>
            <a:prstGeom prst="rect">
              <a:avLst/>
            </a:prstGeom>
          </p:spPr>
        </p:pic>
      </p:grpSp>
      <p:sp>
        <p:nvSpPr>
          <p:cNvPr id="20" name="TextBox 19">
            <a:extLst>
              <a:ext uri="{FF2B5EF4-FFF2-40B4-BE49-F238E27FC236}">
                <a16:creationId xmlns:a16="http://schemas.microsoft.com/office/drawing/2014/main" id="{CC61FDF4-A9D3-483F-BAEE-522B52DDC570}"/>
              </a:ext>
            </a:extLst>
          </p:cNvPr>
          <p:cNvSpPr txBox="1"/>
          <p:nvPr/>
        </p:nvSpPr>
        <p:spPr>
          <a:xfrm>
            <a:off x="251520" y="2499742"/>
            <a:ext cx="8640960" cy="1323439"/>
          </a:xfrm>
          <a:prstGeom prst="rect">
            <a:avLst/>
          </a:prstGeom>
          <a:noFill/>
        </p:spPr>
        <p:txBody>
          <a:bodyPr wrap="square" rtlCol="0">
            <a:spAutoFit/>
          </a:bodyPr>
          <a:lstStyle/>
          <a:p>
            <a:pPr marL="285750" indent="-285750" latinLnBrk="0">
              <a:buFontTx/>
              <a:buChar char="-"/>
            </a:pPr>
            <a:r>
              <a:rPr lang="en-US" sz="1000" b="1">
                <a:latin typeface="Calibri" panose="020F0502020204030204" pitchFamily="34" charset="0"/>
                <a:cs typeface="Calibri" panose="020F0502020204030204" pitchFamily="34" charset="0"/>
              </a:rPr>
              <a:t>Client-server</a:t>
            </a:r>
            <a:r>
              <a:rPr lang="en-US" sz="1000">
                <a:latin typeface="Calibri" panose="020F0502020204030204" pitchFamily="34" charset="0"/>
                <a:cs typeface="Calibri" panose="020F0502020204030204" pitchFamily="34" charset="0"/>
              </a:rPr>
              <a:t>: client gửi 1 request đến server và server sẽ trả về response.</a:t>
            </a:r>
          </a:p>
          <a:p>
            <a:pPr marL="285750" indent="-285750" latinLnBrk="0">
              <a:buFontTx/>
              <a:buChar char="-"/>
            </a:pPr>
            <a:r>
              <a:rPr lang="en-US" sz="1000" b="1">
                <a:latin typeface="Calibri" panose="020F0502020204030204" pitchFamily="34" charset="0"/>
                <a:cs typeface="Calibri" panose="020F0502020204030204" pitchFamily="34" charset="0"/>
              </a:rPr>
              <a:t>Stateless</a:t>
            </a:r>
            <a:r>
              <a:rPr lang="en-US" sz="1000">
                <a:latin typeface="Calibri" panose="020F0502020204030204" pitchFamily="34" charset="0"/>
                <a:cs typeface="Calibri" panose="020F0502020204030204" pitchFamily="34" charset="0"/>
              </a:rPr>
              <a:t>: Server sẽ không lưu thông tin request mà client gửi tới. Mỗi 1 request sẽ được xử lý độc lập mà không quan tâm tới các request trước (vì không lưu thông tin) </a:t>
            </a:r>
            <a:r>
              <a:rPr lang="en-US" sz="1000">
                <a:latin typeface="Calibri" panose="020F0502020204030204" pitchFamily="34" charset="0"/>
                <a:cs typeface="Calibri" panose="020F0502020204030204" pitchFamily="34" charset="0"/>
                <a:sym typeface="Wingdings" panose="05000000000000000000" pitchFamily="2" charset="2"/>
              </a:rPr>
              <a:t> trong mỗi 1 request client phải gửi nhiều loại thông tin.</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Cachable</a:t>
            </a:r>
            <a:r>
              <a:rPr lang="en-US" sz="1000">
                <a:latin typeface="Calibri" panose="020F0502020204030204" pitchFamily="34" charset="0"/>
                <a:cs typeface="Calibri" panose="020F0502020204030204" pitchFamily="34" charset="0"/>
                <a:sym typeface="Wingdings" panose="05000000000000000000" pitchFamily="2" charset="2"/>
              </a:rPr>
              <a:t>: Lưu trữ lại thông tin vào bộ nhớ đệm trên thiết bị của client. Chỉ có những thông tin được server cho phép lưu lại tron cache thì nới được cache  Tăng hiệu suất cho hệ thống web.</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Uniform interface</a:t>
            </a:r>
            <a:r>
              <a:rPr lang="en-US" sz="1000">
                <a:latin typeface="Calibri" panose="020F0502020204030204" pitchFamily="34" charset="0"/>
                <a:cs typeface="Calibri" panose="020F0502020204030204" pitchFamily="34" charset="0"/>
                <a:sym typeface="Wingdings" panose="05000000000000000000" pitchFamily="2" charset="2"/>
              </a:rPr>
              <a:t>: Nên thiết kết các URL một cách thống nhất, mỗi 1 resource chỉ nên có 1 url chỉ tới nó.</a:t>
            </a:r>
          </a:p>
          <a:p>
            <a:pPr marL="285750" indent="-285750" latinLnBrk="0">
              <a:buFontTx/>
              <a:buChar char="-"/>
            </a:pPr>
            <a:r>
              <a:rPr lang="en-US" sz="1000" b="1">
                <a:latin typeface="Calibri" panose="020F0502020204030204" pitchFamily="34" charset="0"/>
                <a:cs typeface="Calibri" panose="020F0502020204030204" pitchFamily="34" charset="0"/>
                <a:sym typeface="Wingdings" panose="05000000000000000000" pitchFamily="2" charset="2"/>
              </a:rPr>
              <a:t>Layer System</a:t>
            </a:r>
            <a:r>
              <a:rPr lang="en-US" sz="1000">
                <a:latin typeface="Calibri" panose="020F0502020204030204" pitchFamily="34" charset="0"/>
                <a:cs typeface="Calibri" panose="020F0502020204030204" pitchFamily="34" charset="0"/>
                <a:sym typeface="Wingdings" panose="05000000000000000000" pitchFamily="2" charset="2"/>
              </a:rPr>
              <a:t>: Ví dụ khi client gửi request đến server A nhưng dữ liệu cần lại ở server B, server A sẽ lại gửi request đến server b để lấy dữ liệu và trả về cho client.</a:t>
            </a:r>
            <a:endParaRPr lang="en-US" sz="1000">
              <a:latin typeface="Calibri" panose="020F050202020403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B00C903E-92C4-47CA-84EF-705B64BD5C16}"/>
              </a:ext>
            </a:extLst>
          </p:cNvPr>
          <p:cNvPicPr>
            <a:picLocks noChangeAspect="1"/>
          </p:cNvPicPr>
          <p:nvPr/>
        </p:nvPicPr>
        <p:blipFill>
          <a:blip r:embed="rId4"/>
          <a:stretch>
            <a:fillRect/>
          </a:stretch>
        </p:blipFill>
        <p:spPr>
          <a:xfrm>
            <a:off x="1043609" y="3645671"/>
            <a:ext cx="2736304" cy="1244964"/>
          </a:xfrm>
          <a:prstGeom prst="rect">
            <a:avLst/>
          </a:prstGeom>
        </p:spPr>
      </p:pic>
    </p:spTree>
    <p:extLst>
      <p:ext uri="{BB962C8B-B14F-4D97-AF65-F5344CB8AC3E}">
        <p14:creationId xmlns:p14="http://schemas.microsoft.com/office/powerpoint/2010/main" val="33984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5DD9A-C2DB-4F83-8BF3-524496E480AB}"/>
              </a:ext>
            </a:extLst>
          </p:cNvPr>
          <p:cNvSpPr txBox="1"/>
          <p:nvPr/>
        </p:nvSpPr>
        <p:spPr>
          <a:xfrm>
            <a:off x="3744" y="312889"/>
            <a:ext cx="9136512" cy="261610"/>
          </a:xfrm>
          <a:prstGeom prst="rect">
            <a:avLst/>
          </a:prstGeom>
          <a:noFill/>
        </p:spPr>
        <p:txBody>
          <a:bodyPr wrap="square" rtlCol="0">
            <a:spAutoFit/>
          </a:bodyPr>
          <a:lstStyle/>
          <a:p>
            <a:pPr marL="227013" indent="-227013">
              <a:buFont typeface="Wingdings" panose="05000000000000000000" pitchFamily="2" charset="2"/>
              <a:buChar char="q"/>
            </a:pPr>
            <a:r>
              <a:rPr lang="en-US" sz="1100" b="1" u="sng">
                <a:latin typeface="Calibri" panose="020F0502020204030204" pitchFamily="34" charset="0"/>
                <a:cs typeface="Calibri" panose="020F0502020204030204" pitchFamily="34" charset="0"/>
              </a:rPr>
              <a:t>Consistence:</a:t>
            </a:r>
          </a:p>
        </p:txBody>
      </p:sp>
    </p:spTree>
    <p:extLst>
      <p:ext uri="{BB962C8B-B14F-4D97-AF65-F5344CB8AC3E}">
        <p14:creationId xmlns:p14="http://schemas.microsoft.com/office/powerpoint/2010/main" val="933646435"/>
      </p:ext>
    </p:extLst>
  </p:cSld>
  <p:clrMapOvr>
    <a:masterClrMapping/>
  </p:clrMapOvr>
</p:sld>
</file>

<file path=ppt/theme/theme1.xml><?xml version="1.0" encoding="utf-8"?>
<a:theme xmlns:a="http://schemas.openxmlformats.org/drawingml/2006/main" name="Storeage Engine Lay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13107</TotalTime>
  <Words>448</Words>
  <Application>Microsoft Office PowerPoint</Application>
  <PresentationFormat>On-screen Show (16:9)</PresentationFormat>
  <Paragraphs>27</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-apple-system</vt:lpstr>
      <vt:lpstr>굴림</vt:lpstr>
      <vt:lpstr>LG스마트체2.0 SemiBold</vt:lpstr>
      <vt:lpstr>맑은 고딕</vt:lpstr>
      <vt:lpstr>Arial</vt:lpstr>
      <vt:lpstr>Calibri</vt:lpstr>
      <vt:lpstr>Wingdings</vt:lpstr>
      <vt:lpstr>Storeage Engine Layer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June</dc:creator>
  <cp:lastModifiedBy>Phan Khac Dien 20165855</cp:lastModifiedBy>
  <cp:revision>622</cp:revision>
  <cp:lastPrinted>2019-09-19T01:55:07Z</cp:lastPrinted>
  <dcterms:created xsi:type="dcterms:W3CDTF">2019-09-09T06:27:34Z</dcterms:created>
  <dcterms:modified xsi:type="dcterms:W3CDTF">2022-03-25T06:46:41Z</dcterms:modified>
</cp:coreProperties>
</file>