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comments/comment4.xml" ContentType="application/vnd.openxmlformats-officedocument.presentationml.comments+xml"/>
  <Override PartName="/ppt/notesSlides/notesSlide13.xml" ContentType="application/vnd.openxmlformats-officedocument.presentationml.notesSlide+xml"/>
  <Override PartName="/ppt/comments/comment5.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6.xml" ContentType="application/vnd.openxmlformats-officedocument.presentationml.comments+xml"/>
  <Override PartName="/ppt/notesSlides/notesSlide16.xml" ContentType="application/vnd.openxmlformats-officedocument.presentationml.notesSlide+xml"/>
  <Override PartName="/ppt/comments/comment7.xml" ContentType="application/vnd.openxmlformats-officedocument.presentationml.comments+xml"/>
  <Override PartName="/ppt/notesSlides/notesSlide17.xml" ContentType="application/vnd.openxmlformats-officedocument.presentationml.notesSlide+xml"/>
  <Override PartName="/ppt/comments/comment8.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9.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iR/nKbaZ+F6GM3BXk85kCS+ueLX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o Quoc Trung (FWA.EC)" initials=""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09" d="100"/>
          <a:sy n="109" d="100"/>
        </p:scale>
        <p:origin x="5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05-20T08:00:05.404" idx="1">
    <p:pos x="5390" y="1479"/>
    <p:text>IOC has several way of implementing as the img shows above. Moreover, Asbstract factory and dependcy injection are among the most common ways of doing it</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Mii5q1k"/>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1-05-20T08:06:28.678" idx="2">
    <p:pos x="5270" y="2037"/>
    <p:text>Before talking about bean factory, should mention about bean as a object as well as the need of its in any kind of web application such as Entity, Configuration component,... Moreover, to use it, as traditional way, we have to create a new instance of it and that could lead to leak resources -&gt; move to solution which is abstract factory (BeanFactory, ApplicationContext)</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Mii5q14"/>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21-05-20T07:58:21.527" idx="3">
    <p:pos x="5217" y="2195"/>
    <p:text>Basically, Bean factory and applicationContext follow abstract design pattern. Normally, we have to create new service object if the client class requires method of that and that could lead to tight coupling between each class in the program,</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Mii5q1g"/>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21-05-20T08:08:38.447" idx="4">
    <p:pos x="5422" y="1480"/>
    <p:text>The syntax or the ways of using bean in Spring framework that will be included in container followed by previous slides.</p:text>
    <p:extLst mod="1">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Mii5q1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21-05-20T08:14:29.604" idx="5">
    <p:pos x="10" y="10"/>
    <p:text>Mention about context:annotation-config as to scan and active annotaion that has been placed inside autowired class such as @autowired, @Qualifire,...
context:component-scan
support annotation config to scan with additional annotaitions: @Component, @Repository, @Controller, @Bean, @Service…</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Mii5q1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0" dt="2021-05-21T04:18:03.772" idx="6">
    <p:pos x="10" y="10"/>
    <p:text>With this approach, we could also apply to autowired bean byType, byName by adding element autowired. 
E.g: &lt;bean id="..." autowire = "byName"...&gt;</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Mii5q1Y"/>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0" dt="2021-05-21T04:23:17.777" idx="7">
    <p:pos x="5841" y="1113"/>
    <p:text>Constructor: using for writing unit testing such as mocking service without missing any attribute like the way of doing with property injection</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Mii5q1s"/>
      </p:ext>
    </p:extLst>
  </p:cm>
  <p:cm authorId="0" dt="2021-05-21T04:23:17.777" idx="8">
    <p:pos x="5841" y="1113"/>
    <p:text>cái method a chưa làm nên cũng không rõ</p:text>
    <p:extLst>
      <p:ext uri="{C676402C-5697-4E1C-873F-D02D1690AC5C}">
        <p15:threadingInfo xmlns:p15="http://schemas.microsoft.com/office/powerpoint/2012/main" timeZoneBias="0">
          <p15:parentCm authorId="0" idx="7"/>
        </p15:threadingInfo>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Mii5q1w"/>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0" dt="2021-05-20T08:10:24.340" idx="9">
    <p:pos x="5838" y="322"/>
    <p:text>Will add syntax example to this slide</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Mii5q1c"/>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0" dt="2021-05-21T04:27:03.625" idx="10">
    <p:pos x="10" y="10"/>
    <p:text>With interceptor, we could handle pre-phase of request such as retrieve any kind of data related to this request before it process or checking your custom authentication. One more ways that we could check the health of the service that needed to be called, etc</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Mii5q18"/>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30"/>
          <p:cNvGrpSpPr/>
          <p:nvPr/>
        </p:nvGrpSpPr>
        <p:grpSpPr>
          <a:xfrm>
            <a:off x="0" y="-8467"/>
            <a:ext cx="12192000" cy="6866467"/>
            <a:chOff x="0" y="-8467"/>
            <a:chExt cx="12192000" cy="6866467"/>
          </a:xfrm>
        </p:grpSpPr>
        <p:cxnSp>
          <p:nvCxnSpPr>
            <p:cNvPr id="24" name="Google Shape;24;p30"/>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30"/>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3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30"/>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30"/>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0"/>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30"/>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30"/>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30"/>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0"/>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0"/>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0"/>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39"/>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9"/>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3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40"/>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40"/>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40"/>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4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4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40"/>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04" name="Google Shape;104;p40"/>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41"/>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41"/>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4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4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4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4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4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4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4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4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19" name="Google Shape;119;p4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43"/>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43"/>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43"/>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4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4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4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4"/>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4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4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45"/>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5"/>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4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4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4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32"/>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2"/>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3"/>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33"/>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34"/>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34"/>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34"/>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3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3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37"/>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7"/>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37"/>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3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38"/>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8"/>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38"/>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3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29"/>
          <p:cNvGrpSpPr/>
          <p:nvPr/>
        </p:nvGrpSpPr>
        <p:grpSpPr>
          <a:xfrm>
            <a:off x="0" y="-8467"/>
            <a:ext cx="12192000" cy="6866467"/>
            <a:chOff x="0" y="-8467"/>
            <a:chExt cx="12192000" cy="6866467"/>
          </a:xfrm>
        </p:grpSpPr>
        <p:cxnSp>
          <p:nvCxnSpPr>
            <p:cNvPr id="7" name="Google Shape;7;p29"/>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29"/>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2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2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9"/>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2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2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29"/>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9"/>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2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grpSp>
        <p:nvGrpSpPr>
          <p:cNvPr id="143" name="Google Shape;143;p1"/>
          <p:cNvGrpSpPr/>
          <p:nvPr/>
        </p:nvGrpSpPr>
        <p:grpSpPr>
          <a:xfrm>
            <a:off x="0" y="-8467"/>
            <a:ext cx="12192000" cy="6866467"/>
            <a:chOff x="0" y="-8467"/>
            <a:chExt cx="12192000" cy="6866467"/>
          </a:xfrm>
        </p:grpSpPr>
        <p:cxnSp>
          <p:nvCxnSpPr>
            <p:cNvPr id="144" name="Google Shape;144;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45" name="Google Shape;145;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46" name="Google Shape;146;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7" name="Google Shape;147;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48" name="Google Shape;148;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50" name="Google Shape;150;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51" name="Google Shape;151;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2" name="Google Shape;152;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
          <p:cNvSpPr txBox="1">
            <a:spLocks noGrp="1"/>
          </p:cNvSpPr>
          <p:nvPr>
            <p:ph type="ctr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sz="3600"/>
              <a:t>Spring framework</a:t>
            </a:r>
            <a:endParaRPr/>
          </a:p>
        </p:txBody>
      </p:sp>
      <p:sp>
        <p:nvSpPr>
          <p:cNvPr id="155" name="Google Shape;155;p1"/>
          <p:cNvSpPr txBox="1"/>
          <p:nvPr/>
        </p:nvSpPr>
        <p:spPr>
          <a:xfrm>
            <a:off x="6336287" y="2160589"/>
            <a:ext cx="2934714" cy="3880773"/>
          </a:xfrm>
          <a:prstGeom prst="rect">
            <a:avLst/>
          </a:prstGeom>
          <a:noFill/>
          <a:ln>
            <a:noFill/>
          </a:ln>
        </p:spPr>
        <p:txBody>
          <a:bodyPr spcFirstLastPara="1" wrap="square" lIns="91425" tIns="45700" rIns="91425" bIns="45700" anchor="t" anchorCtr="0">
            <a:normAutofit/>
          </a:bodyPr>
          <a:lstStyle/>
          <a:p>
            <a:pPr marL="0" marR="0" lvl="0" indent="-91440" algn="l" rtl="0">
              <a:spcBef>
                <a:spcPts val="0"/>
              </a:spcBef>
              <a:spcAft>
                <a:spcPts val="0"/>
              </a:spcAft>
              <a:buClr>
                <a:schemeClr val="accent1"/>
              </a:buClr>
              <a:buSzPts val="1440"/>
              <a:buFont typeface="Noto Sans Symbols"/>
              <a:buChar char="►"/>
            </a:pPr>
            <a:r>
              <a:rPr lang="en-US" sz="1800" b="0" i="0" u="none" strike="noStrike" cap="none">
                <a:solidFill>
                  <a:srgbClr val="3F3F3F"/>
                </a:solidFill>
                <a:latin typeface="Trebuchet MS"/>
                <a:ea typeface="Trebuchet MS"/>
                <a:cs typeface="Trebuchet MS"/>
                <a:sym typeface="Trebuchet MS"/>
              </a:rPr>
              <a:t>Spring framework: is most popular application development framework of Java.</a:t>
            </a:r>
            <a:endParaRPr/>
          </a:p>
          <a:p>
            <a:pPr marL="0" marR="0" lvl="0" indent="-91440" algn="l" rtl="0">
              <a:spcBef>
                <a:spcPts val="1000"/>
              </a:spcBef>
              <a:spcAft>
                <a:spcPts val="0"/>
              </a:spcAft>
              <a:buClr>
                <a:schemeClr val="accent1"/>
              </a:buClr>
              <a:buSzPts val="1440"/>
              <a:buFont typeface="Noto Sans Symbols"/>
              <a:buChar char="►"/>
            </a:pPr>
            <a:r>
              <a:rPr lang="en-US" sz="1800" b="0" i="0" u="none" strike="noStrike" cap="none">
                <a:solidFill>
                  <a:srgbClr val="3F3F3F"/>
                </a:solidFill>
                <a:latin typeface="Trebuchet MS"/>
                <a:ea typeface="Trebuchet MS"/>
                <a:cs typeface="Trebuchet MS"/>
                <a:sym typeface="Trebuchet MS"/>
              </a:rPr>
              <a:t>Main module: Core container, Data access/integration, Web, AOP, Instrumentation, and Test.</a:t>
            </a:r>
            <a:endParaRPr/>
          </a:p>
        </p:txBody>
      </p:sp>
      <p:pic>
        <p:nvPicPr>
          <p:cNvPr id="156" name="Google Shape;156;p1" descr="Diagram&#10;&#10;Description automatically generated"/>
          <p:cNvPicPr preferRelativeResize="0"/>
          <p:nvPr/>
        </p:nvPicPr>
        <p:blipFill rotWithShape="1">
          <a:blip r:embed="rId3">
            <a:alphaModFix/>
          </a:blip>
          <a:srcRect t="2641" r="3" b="4393"/>
          <a:stretch/>
        </p:blipFill>
        <p:spPr>
          <a:xfrm>
            <a:off x="677334" y="2159331"/>
            <a:ext cx="5423429" cy="38823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0"/>
          <p:cNvSpPr txBox="1">
            <a:spLocks noGrp="1"/>
          </p:cNvSpPr>
          <p:nvPr>
            <p:ph type="title"/>
          </p:nvPr>
        </p:nvSpPr>
        <p:spPr>
          <a:xfrm>
            <a:off x="677334" y="609600"/>
            <a:ext cx="8596668" cy="387927"/>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Singleton and prototype scopes</a:t>
            </a:r>
            <a:endParaRPr/>
          </a:p>
        </p:txBody>
      </p:sp>
      <p:sp>
        <p:nvSpPr>
          <p:cNvPr id="215" name="Google Shape;215;p10"/>
          <p:cNvSpPr txBox="1">
            <a:spLocks noGrp="1"/>
          </p:cNvSpPr>
          <p:nvPr>
            <p:ph type="body" idx="1"/>
          </p:nvPr>
        </p:nvSpPr>
        <p:spPr>
          <a:xfrm>
            <a:off x="677334" y="1438101"/>
            <a:ext cx="8596668" cy="479445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Singleton: the container creates a single instance of that bean; all requests for that bean name will return the same object.</a:t>
            </a: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Prototype: will return a different instance every time it is requested from the container. </a:t>
            </a:r>
            <a:endParaRPr/>
          </a:p>
        </p:txBody>
      </p:sp>
      <p:pic>
        <p:nvPicPr>
          <p:cNvPr id="216" name="Google Shape;216;p10"/>
          <p:cNvPicPr preferRelativeResize="0"/>
          <p:nvPr/>
        </p:nvPicPr>
        <p:blipFill rotWithShape="1">
          <a:blip r:embed="rId3">
            <a:alphaModFix/>
          </a:blip>
          <a:srcRect/>
          <a:stretch/>
        </p:blipFill>
        <p:spPr>
          <a:xfrm>
            <a:off x="2927507" y="2384008"/>
            <a:ext cx="4096322" cy="1076475"/>
          </a:xfrm>
          <a:prstGeom prst="rect">
            <a:avLst/>
          </a:prstGeom>
          <a:noFill/>
          <a:ln>
            <a:noFill/>
          </a:ln>
        </p:spPr>
      </p:pic>
      <p:pic>
        <p:nvPicPr>
          <p:cNvPr id="217" name="Google Shape;217;p10"/>
          <p:cNvPicPr preferRelativeResize="0"/>
          <p:nvPr/>
        </p:nvPicPr>
        <p:blipFill rotWithShape="1">
          <a:blip r:embed="rId4">
            <a:alphaModFix/>
          </a:blip>
          <a:srcRect/>
          <a:stretch/>
        </p:blipFill>
        <p:spPr>
          <a:xfrm>
            <a:off x="3042427" y="4522769"/>
            <a:ext cx="3866482" cy="12130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1"/>
          <p:cNvSpPr txBox="1">
            <a:spLocks noGrp="1"/>
          </p:cNvSpPr>
          <p:nvPr>
            <p:ph type="title"/>
          </p:nvPr>
        </p:nvSpPr>
        <p:spPr>
          <a:xfrm>
            <a:off x="677334" y="609600"/>
            <a:ext cx="8596668" cy="379615"/>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Bean factory and Application context</a:t>
            </a:r>
            <a:endParaRPr/>
          </a:p>
        </p:txBody>
      </p:sp>
      <p:sp>
        <p:nvSpPr>
          <p:cNvPr id="223" name="Google Shape;223;p11"/>
          <p:cNvSpPr txBox="1">
            <a:spLocks noGrp="1"/>
          </p:cNvSpPr>
          <p:nvPr>
            <p:ph type="body" idx="1"/>
          </p:nvPr>
        </p:nvSpPr>
        <p:spPr>
          <a:xfrm>
            <a:off x="677333" y="1354975"/>
            <a:ext cx="8890615" cy="509570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Both are interface within a spring application that used for providing configuration information to the application</a:t>
            </a:r>
            <a:endParaRPr/>
          </a:p>
          <a:p>
            <a:pPr marL="342900" lvl="0" indent="-342900" algn="l" rtl="0">
              <a:spcBef>
                <a:spcPts val="1000"/>
              </a:spcBef>
              <a:spcAft>
                <a:spcPts val="0"/>
              </a:spcAft>
              <a:buSzPts val="1440"/>
              <a:buChar char="►"/>
            </a:pPr>
            <a:r>
              <a:rPr lang="en-US"/>
              <a:t>Application context contain all implement of bean factory. Bean factory only load the bean when it is required (lazy loading). Application context will load all the beans instantly (eager loading).</a:t>
            </a:r>
            <a:endParaRPr/>
          </a:p>
          <a:p>
            <a:pPr marL="342900" lvl="0" indent="-342900" algn="l" rtl="0">
              <a:spcBef>
                <a:spcPts val="1000"/>
              </a:spcBef>
              <a:spcAft>
                <a:spcPts val="0"/>
              </a:spcAft>
              <a:buSzPts val="1440"/>
              <a:buChar char="►"/>
            </a:pPr>
            <a:r>
              <a:rPr lang="en-US"/>
              <a:t>Abstract factory pattern:</a:t>
            </a:r>
            <a:endParaRPr/>
          </a:p>
          <a:p>
            <a:pPr marL="342900" lvl="0" indent="-251459" algn="l" rtl="0">
              <a:spcBef>
                <a:spcPts val="1000"/>
              </a:spcBef>
              <a:spcAft>
                <a:spcPts val="0"/>
              </a:spcAft>
              <a:buSzPts val="1440"/>
              <a:buNone/>
            </a:pPr>
            <a:endParaRPr/>
          </a:p>
        </p:txBody>
      </p:sp>
      <p:pic>
        <p:nvPicPr>
          <p:cNvPr id="224" name="Google Shape;224;p11" descr="Diagram&#10;&#10;Description automatically generated"/>
          <p:cNvPicPr preferRelativeResize="0"/>
          <p:nvPr/>
        </p:nvPicPr>
        <p:blipFill rotWithShape="1">
          <a:blip r:embed="rId3">
            <a:alphaModFix/>
          </a:blip>
          <a:srcRect/>
          <a:stretch/>
        </p:blipFill>
        <p:spPr>
          <a:xfrm>
            <a:off x="1426564" y="3486046"/>
            <a:ext cx="6853002" cy="29588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2"/>
          <p:cNvSpPr txBox="1">
            <a:spLocks noGrp="1"/>
          </p:cNvSpPr>
          <p:nvPr>
            <p:ph type="title"/>
          </p:nvPr>
        </p:nvSpPr>
        <p:spPr>
          <a:xfrm>
            <a:off x="677334" y="609600"/>
            <a:ext cx="8596668" cy="429491"/>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3 ways to configure in the Spring Framework</a:t>
            </a:r>
            <a:endParaRPr/>
          </a:p>
        </p:txBody>
      </p:sp>
      <p:sp>
        <p:nvSpPr>
          <p:cNvPr id="230" name="Google Shape;230;p12"/>
          <p:cNvSpPr txBox="1">
            <a:spLocks noGrp="1"/>
          </p:cNvSpPr>
          <p:nvPr>
            <p:ph type="body" idx="1"/>
          </p:nvPr>
        </p:nvSpPr>
        <p:spPr>
          <a:xfrm>
            <a:off x="677334" y="1346663"/>
            <a:ext cx="8596668" cy="512895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XML-based configuration</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Java based configuration</a:t>
            </a:r>
            <a:endParaRPr/>
          </a:p>
          <a:p>
            <a:pPr marL="0" lvl="0" indent="0"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Annotation based configuration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3"/>
          <p:cNvSpPr txBox="1">
            <a:spLocks noGrp="1"/>
          </p:cNvSpPr>
          <p:nvPr>
            <p:ph type="title"/>
          </p:nvPr>
        </p:nvSpPr>
        <p:spPr>
          <a:xfrm>
            <a:off x="677334" y="247338"/>
            <a:ext cx="8596668" cy="558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rebuchet MS"/>
              <a:buNone/>
            </a:pPr>
            <a:r>
              <a:rPr lang="en-US" sz="2800"/>
              <a:t>3 ways to configure in the Spring Framework</a:t>
            </a:r>
            <a:endParaRPr/>
          </a:p>
          <a:p>
            <a:pPr marL="0" lvl="0" indent="0" algn="l" rtl="0">
              <a:spcBef>
                <a:spcPts val="0"/>
              </a:spcBef>
              <a:spcAft>
                <a:spcPts val="0"/>
              </a:spcAft>
              <a:buClr>
                <a:schemeClr val="accent1"/>
              </a:buClr>
              <a:buSzPts val="2800"/>
              <a:buFont typeface="Trebuchet MS"/>
              <a:buNone/>
            </a:pPr>
            <a:endParaRPr sz="2800"/>
          </a:p>
        </p:txBody>
      </p:sp>
      <p:sp>
        <p:nvSpPr>
          <p:cNvPr id="236" name="Google Shape;236;p13"/>
          <p:cNvSpPr txBox="1">
            <a:spLocks noGrp="1"/>
          </p:cNvSpPr>
          <p:nvPr>
            <p:ph type="body" idx="1"/>
          </p:nvPr>
        </p:nvSpPr>
        <p:spPr>
          <a:xfrm>
            <a:off x="677334" y="911409"/>
            <a:ext cx="8596668" cy="55795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Annotation based configuration</a:t>
            </a:r>
            <a:endParaRPr/>
          </a:p>
        </p:txBody>
      </p:sp>
      <p:pic>
        <p:nvPicPr>
          <p:cNvPr id="237" name="Google Shape;237;p13"/>
          <p:cNvPicPr preferRelativeResize="0"/>
          <p:nvPr/>
        </p:nvPicPr>
        <p:blipFill rotWithShape="1">
          <a:blip r:embed="rId3">
            <a:alphaModFix/>
          </a:blip>
          <a:srcRect/>
          <a:stretch/>
        </p:blipFill>
        <p:spPr>
          <a:xfrm>
            <a:off x="1267294" y="1458990"/>
            <a:ext cx="8055144" cy="47986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4"/>
          <p:cNvSpPr txBox="1">
            <a:spLocks noGrp="1"/>
          </p:cNvSpPr>
          <p:nvPr>
            <p:ph type="title"/>
          </p:nvPr>
        </p:nvSpPr>
        <p:spPr>
          <a:xfrm>
            <a:off x="677334" y="247338"/>
            <a:ext cx="8596668" cy="558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rebuchet MS"/>
              <a:buNone/>
            </a:pPr>
            <a:r>
              <a:rPr lang="en-US" sz="2800"/>
              <a:t>3 ways to configure in the Spring Framework</a:t>
            </a:r>
            <a:endParaRPr/>
          </a:p>
          <a:p>
            <a:pPr marL="0" lvl="0" indent="0" algn="l" rtl="0">
              <a:spcBef>
                <a:spcPts val="0"/>
              </a:spcBef>
              <a:spcAft>
                <a:spcPts val="0"/>
              </a:spcAft>
              <a:buClr>
                <a:schemeClr val="accent1"/>
              </a:buClr>
              <a:buSzPts val="2800"/>
              <a:buFont typeface="Trebuchet MS"/>
              <a:buNone/>
            </a:pPr>
            <a:endParaRPr sz="2800"/>
          </a:p>
        </p:txBody>
      </p:sp>
      <p:sp>
        <p:nvSpPr>
          <p:cNvPr id="243" name="Google Shape;243;p14"/>
          <p:cNvSpPr txBox="1">
            <a:spLocks noGrp="1"/>
          </p:cNvSpPr>
          <p:nvPr>
            <p:ph type="body" idx="1"/>
          </p:nvPr>
        </p:nvSpPr>
        <p:spPr>
          <a:xfrm>
            <a:off x="677334" y="91140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Java based configuration</a:t>
            </a:r>
            <a:endParaRPr/>
          </a:p>
        </p:txBody>
      </p:sp>
      <p:pic>
        <p:nvPicPr>
          <p:cNvPr id="244" name="Google Shape;244;p14" descr="Graphical user interface, website&#10;&#10;Description automatically generated"/>
          <p:cNvPicPr preferRelativeResize="0"/>
          <p:nvPr/>
        </p:nvPicPr>
        <p:blipFill rotWithShape="1">
          <a:blip r:embed="rId3">
            <a:alphaModFix/>
          </a:blip>
          <a:srcRect/>
          <a:stretch/>
        </p:blipFill>
        <p:spPr>
          <a:xfrm>
            <a:off x="651811" y="1612031"/>
            <a:ext cx="9197734" cy="35233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5"/>
          <p:cNvSpPr txBox="1">
            <a:spLocks noGrp="1"/>
          </p:cNvSpPr>
          <p:nvPr>
            <p:ph type="title"/>
          </p:nvPr>
        </p:nvSpPr>
        <p:spPr>
          <a:xfrm>
            <a:off x="677334" y="247338"/>
            <a:ext cx="8596668" cy="558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800"/>
              <a:buFont typeface="Trebuchet MS"/>
              <a:buNone/>
            </a:pPr>
            <a:r>
              <a:rPr lang="en-US" sz="2800"/>
              <a:t>3 ways to configure in the Spring Framework</a:t>
            </a:r>
            <a:endParaRPr/>
          </a:p>
          <a:p>
            <a:pPr marL="0" lvl="0" indent="0" algn="l" rtl="0">
              <a:spcBef>
                <a:spcPts val="0"/>
              </a:spcBef>
              <a:spcAft>
                <a:spcPts val="0"/>
              </a:spcAft>
              <a:buClr>
                <a:schemeClr val="accent1"/>
              </a:buClr>
              <a:buSzPts val="2800"/>
              <a:buFont typeface="Trebuchet MS"/>
              <a:buNone/>
            </a:pPr>
            <a:endParaRPr sz="2800"/>
          </a:p>
        </p:txBody>
      </p:sp>
      <p:sp>
        <p:nvSpPr>
          <p:cNvPr id="250" name="Google Shape;250;p15"/>
          <p:cNvSpPr txBox="1">
            <a:spLocks noGrp="1"/>
          </p:cNvSpPr>
          <p:nvPr>
            <p:ph type="body" idx="1"/>
          </p:nvPr>
        </p:nvSpPr>
        <p:spPr>
          <a:xfrm>
            <a:off x="677334" y="911409"/>
            <a:ext cx="8596668"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XML-based configuration</a:t>
            </a:r>
            <a:endParaRPr/>
          </a:p>
          <a:p>
            <a:pPr marL="342900" lvl="0" indent="-251459" algn="l" rtl="0">
              <a:spcBef>
                <a:spcPts val="1000"/>
              </a:spcBef>
              <a:spcAft>
                <a:spcPts val="0"/>
              </a:spcAft>
              <a:buSzPts val="1440"/>
              <a:buNone/>
            </a:pPr>
            <a:endParaRPr/>
          </a:p>
        </p:txBody>
      </p:sp>
      <p:pic>
        <p:nvPicPr>
          <p:cNvPr id="251" name="Google Shape;251;p15" descr="Text&#10;&#10;Description automatically generated"/>
          <p:cNvPicPr preferRelativeResize="0"/>
          <p:nvPr/>
        </p:nvPicPr>
        <p:blipFill rotWithShape="1">
          <a:blip r:embed="rId3">
            <a:alphaModFix/>
          </a:blip>
          <a:srcRect/>
          <a:stretch/>
        </p:blipFill>
        <p:spPr>
          <a:xfrm>
            <a:off x="795888" y="1546253"/>
            <a:ext cx="9522076" cy="40688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6"/>
          <p:cNvSpPr txBox="1">
            <a:spLocks noGrp="1"/>
          </p:cNvSpPr>
          <p:nvPr>
            <p:ph type="title"/>
          </p:nvPr>
        </p:nvSpPr>
        <p:spPr>
          <a:xfrm>
            <a:off x="677334" y="609600"/>
            <a:ext cx="8596668" cy="68371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Dependency Injection</a:t>
            </a:r>
            <a:endParaRPr/>
          </a:p>
          <a:p>
            <a:pPr marL="0" lvl="0" indent="0" algn="l" rtl="0">
              <a:spcBef>
                <a:spcPts val="0"/>
              </a:spcBef>
              <a:spcAft>
                <a:spcPts val="0"/>
              </a:spcAft>
              <a:buClr>
                <a:schemeClr val="accent1"/>
              </a:buClr>
              <a:buSzPts val="3600"/>
              <a:buFont typeface="Trebuchet MS"/>
              <a:buNone/>
            </a:pPr>
            <a:endParaRPr/>
          </a:p>
        </p:txBody>
      </p:sp>
      <p:sp>
        <p:nvSpPr>
          <p:cNvPr id="257" name="Google Shape;257;p16"/>
          <p:cNvSpPr txBox="1">
            <a:spLocks noGrp="1"/>
          </p:cNvSpPr>
          <p:nvPr>
            <p:ph type="body" idx="1"/>
          </p:nvPr>
        </p:nvSpPr>
        <p:spPr>
          <a:xfrm>
            <a:off x="677334" y="1773343"/>
            <a:ext cx="8596668" cy="259411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Constructor injection: the injector provides service through client class constructor.</a:t>
            </a:r>
            <a:endParaRPr/>
          </a:p>
          <a:p>
            <a:pPr marL="342900" lvl="0" indent="-342900" algn="l" rtl="0">
              <a:spcBef>
                <a:spcPts val="1000"/>
              </a:spcBef>
              <a:spcAft>
                <a:spcPts val="0"/>
              </a:spcAft>
              <a:buSzPts val="1440"/>
              <a:buChar char="►"/>
            </a:pPr>
            <a:r>
              <a:rPr lang="en-US"/>
              <a:t>Method injection: the client provides service through client class method such as setter or getter.</a:t>
            </a:r>
            <a:endParaRPr/>
          </a:p>
          <a:p>
            <a:pPr marL="342900" lvl="0" indent="-342900" algn="l" rtl="0">
              <a:spcBef>
                <a:spcPts val="1000"/>
              </a:spcBef>
              <a:spcAft>
                <a:spcPts val="0"/>
              </a:spcAft>
              <a:buSzPts val="1440"/>
              <a:buChar char="►"/>
            </a:pPr>
            <a:r>
              <a:rPr lang="en-US"/>
              <a:t>Property injection: the injector provides through a public property of the client class.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7"/>
          <p:cNvSpPr txBox="1">
            <a:spLocks noGrp="1"/>
          </p:cNvSpPr>
          <p:nvPr>
            <p:ph type="body" idx="1"/>
          </p:nvPr>
        </p:nvSpPr>
        <p:spPr>
          <a:xfrm>
            <a:off x="677334" y="523703"/>
            <a:ext cx="8596668" cy="551766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@Autowired: It is used to autowired spring bean on setter method, field and constructor. It allow spring to auto detect and inject bean which we have already declared in class. </a:t>
            </a:r>
            <a:endParaRPr/>
          </a:p>
          <a:p>
            <a:pPr marL="342900" lvl="0" indent="-342900" algn="l" rtl="0">
              <a:spcBef>
                <a:spcPts val="1000"/>
              </a:spcBef>
              <a:spcAft>
                <a:spcPts val="0"/>
              </a:spcAft>
              <a:buSzPts val="1440"/>
              <a:buChar char="►"/>
            </a:pPr>
            <a:r>
              <a:rPr lang="en-US"/>
              <a:t>@Autowired on Properties: when the annotation is directly used on properties. Spring looks for and injects bean when object is created. This is how to eliminates the need for getters and setters. </a:t>
            </a:r>
            <a:endParaRPr/>
          </a:p>
          <a:p>
            <a:pPr marL="342900" lvl="0" indent="-342900" algn="l" rtl="0">
              <a:spcBef>
                <a:spcPts val="1000"/>
              </a:spcBef>
              <a:spcAft>
                <a:spcPts val="0"/>
              </a:spcAft>
              <a:buSzPts val="1440"/>
              <a:buChar char="►"/>
            </a:pPr>
            <a:r>
              <a:rPr lang="en-US"/>
              <a:t>@Autowired on Setter: when the annotation is used on the setter method, the setter method is called with the instance of bean when object is created.</a:t>
            </a:r>
            <a:endParaRPr/>
          </a:p>
          <a:p>
            <a:pPr marL="342900" lvl="0" indent="-342900" algn="l" rtl="0">
              <a:spcBef>
                <a:spcPts val="1000"/>
              </a:spcBef>
              <a:spcAft>
                <a:spcPts val="0"/>
              </a:spcAft>
              <a:buSzPts val="1440"/>
              <a:buChar char="►"/>
            </a:pPr>
            <a:r>
              <a:rPr lang="en-US"/>
              <a:t>@Autowired on Constructor: when the annotation is used on constructor, an instance of bean is injected as an argument to the constructor when object is created. </a:t>
            </a:r>
            <a:endParaRPr/>
          </a:p>
          <a:p>
            <a:pPr marL="342900" lvl="0" indent="-251459" algn="l" rtl="0">
              <a:spcBef>
                <a:spcPts val="1000"/>
              </a:spcBef>
              <a:spcAft>
                <a:spcPts val="0"/>
              </a:spcAft>
              <a:buSzPts val="1440"/>
              <a:buNone/>
            </a:pPr>
            <a:endParaRPr/>
          </a:p>
          <a:p>
            <a:pPr marL="0" lvl="0" indent="0" algn="l" rtl="0">
              <a:spcBef>
                <a:spcPts val="1000"/>
              </a:spcBef>
              <a:spcAft>
                <a:spcPts val="0"/>
              </a:spcAft>
              <a:buSzPts val="144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title"/>
          </p:nvPr>
        </p:nvSpPr>
        <p:spPr>
          <a:xfrm>
            <a:off x="677334" y="609600"/>
            <a:ext cx="8596668" cy="471055"/>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Some Annotation in Spring </a:t>
            </a:r>
            <a:endParaRPr/>
          </a:p>
        </p:txBody>
      </p:sp>
      <p:sp>
        <p:nvSpPr>
          <p:cNvPr id="268" name="Google Shape;268;p18"/>
          <p:cNvSpPr txBox="1">
            <a:spLocks noGrp="1"/>
          </p:cNvSpPr>
          <p:nvPr>
            <p:ph type="body" idx="1"/>
          </p:nvPr>
        </p:nvSpPr>
        <p:spPr>
          <a:xfrm>
            <a:off x="677334" y="1255223"/>
            <a:ext cx="8596668" cy="55196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@Required: It applies to the bean setter method. It indicates that the annotated bean must be populated at configuration time with the required property</a:t>
            </a: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@Qualifier: show how to differentiate beans of the same type. Uniquely identifies this bean with its string</a:t>
            </a:r>
            <a:endParaRPr/>
          </a:p>
          <a:p>
            <a:pPr marL="0" lvl="0" indent="0"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@Component: It is a class-level annotation. It is used to mark a Java class as a bean. The spring framework pick it up and configure it in the application context as a Spring bean </a:t>
            </a:r>
            <a:endParaRPr/>
          </a:p>
        </p:txBody>
      </p:sp>
      <p:pic>
        <p:nvPicPr>
          <p:cNvPr id="269" name="Google Shape;269;p18"/>
          <p:cNvPicPr preferRelativeResize="0"/>
          <p:nvPr/>
        </p:nvPicPr>
        <p:blipFill rotWithShape="1">
          <a:blip r:embed="rId3">
            <a:alphaModFix/>
          </a:blip>
          <a:srcRect/>
          <a:stretch/>
        </p:blipFill>
        <p:spPr>
          <a:xfrm>
            <a:off x="3646744" y="1969803"/>
            <a:ext cx="2657846" cy="1400370"/>
          </a:xfrm>
          <a:prstGeom prst="rect">
            <a:avLst/>
          </a:prstGeom>
          <a:noFill/>
          <a:ln>
            <a:noFill/>
          </a:ln>
        </p:spPr>
      </p:pic>
      <p:pic>
        <p:nvPicPr>
          <p:cNvPr id="270" name="Google Shape;270;p18"/>
          <p:cNvPicPr preferRelativeResize="0"/>
          <p:nvPr/>
        </p:nvPicPr>
        <p:blipFill rotWithShape="1">
          <a:blip r:embed="rId4">
            <a:alphaModFix/>
          </a:blip>
          <a:srcRect/>
          <a:stretch/>
        </p:blipFill>
        <p:spPr>
          <a:xfrm>
            <a:off x="3399060" y="4157642"/>
            <a:ext cx="3153215" cy="495369"/>
          </a:xfrm>
          <a:prstGeom prst="rect">
            <a:avLst/>
          </a:prstGeom>
          <a:noFill/>
          <a:ln>
            <a:noFill/>
          </a:ln>
        </p:spPr>
      </p:pic>
      <p:pic>
        <p:nvPicPr>
          <p:cNvPr id="271" name="Google Shape;271;p18"/>
          <p:cNvPicPr preferRelativeResize="0"/>
          <p:nvPr/>
        </p:nvPicPr>
        <p:blipFill rotWithShape="1">
          <a:blip r:embed="rId5">
            <a:alphaModFix/>
          </a:blip>
          <a:srcRect/>
          <a:stretch/>
        </p:blipFill>
        <p:spPr>
          <a:xfrm>
            <a:off x="3441928" y="5872486"/>
            <a:ext cx="3067478" cy="8002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9"/>
          <p:cNvSpPr txBox="1">
            <a:spLocks noGrp="1"/>
          </p:cNvSpPr>
          <p:nvPr>
            <p:ph type="title"/>
          </p:nvPr>
        </p:nvSpPr>
        <p:spPr>
          <a:xfrm>
            <a:off x="677334" y="609600"/>
            <a:ext cx="8596668" cy="412865"/>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@Controller, @Service and @Repository</a:t>
            </a:r>
            <a:endParaRPr/>
          </a:p>
        </p:txBody>
      </p:sp>
      <p:sp>
        <p:nvSpPr>
          <p:cNvPr id="277" name="Google Shape;277;p19"/>
          <p:cNvSpPr txBox="1">
            <a:spLocks noGrp="1"/>
          </p:cNvSpPr>
          <p:nvPr>
            <p:ph type="body" idx="1"/>
          </p:nvPr>
        </p:nvSpPr>
        <p:spPr>
          <a:xfrm>
            <a:off x="677334" y="1205345"/>
            <a:ext cx="8596668" cy="483601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@Controller: is class-level annotation. It marks a class as a web request handler. It is mostly used with @RequestMapping annotation </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@Service: is also used at class level, It tell the Spring that class contain business logic.</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@Repository: the repository is a DAOs (Data Access Objects) that access the database directly. The repository does all the operations related to the database.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
          <p:cNvSpPr txBox="1">
            <a:spLocks noGrp="1"/>
          </p:cNvSpPr>
          <p:nvPr>
            <p:ph type="title"/>
          </p:nvPr>
        </p:nvSpPr>
        <p:spPr>
          <a:xfrm>
            <a:off x="677334" y="609600"/>
            <a:ext cx="8596668" cy="495993"/>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Spring Boot and Spring MVC</a:t>
            </a:r>
            <a:endParaRPr/>
          </a:p>
        </p:txBody>
      </p:sp>
      <p:sp>
        <p:nvSpPr>
          <p:cNvPr id="162" name="Google Shape;162;p2"/>
          <p:cNvSpPr txBox="1">
            <a:spLocks noGrp="1"/>
          </p:cNvSpPr>
          <p:nvPr>
            <p:ph type="body" idx="1"/>
          </p:nvPr>
        </p:nvSpPr>
        <p:spPr>
          <a:xfrm>
            <a:off x="677334" y="1354975"/>
            <a:ext cx="8596668" cy="468638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Spring boot is a </a:t>
            </a:r>
            <a:r>
              <a:rPr lang="en-US" b="1"/>
              <a:t>module</a:t>
            </a:r>
            <a:r>
              <a:rPr lang="en-US"/>
              <a:t> of Spring framework, allow us to build a stand-alone application with minimal configurations. </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Spring MVC is a </a:t>
            </a:r>
            <a:r>
              <a:rPr lang="en-US">
                <a:highlight>
                  <a:srgbClr val="FFFF00"/>
                </a:highlight>
              </a:rPr>
              <a:t>model view controller</a:t>
            </a:r>
            <a:r>
              <a:rPr lang="en-US"/>
              <a:t>-based web framework under the Spring framework.</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MVC model: stand for Model-View-Controller.</a:t>
            </a:r>
            <a:endParaRPr/>
          </a:p>
        </p:txBody>
      </p:sp>
      <p:pic>
        <p:nvPicPr>
          <p:cNvPr id="163" name="Google Shape;163;p2"/>
          <p:cNvPicPr preferRelativeResize="0"/>
          <p:nvPr/>
        </p:nvPicPr>
        <p:blipFill rotWithShape="1">
          <a:blip r:embed="rId3">
            <a:alphaModFix/>
          </a:blip>
          <a:srcRect/>
          <a:stretch/>
        </p:blipFill>
        <p:spPr>
          <a:xfrm>
            <a:off x="2298855" y="3879000"/>
            <a:ext cx="5649113" cy="265784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0"/>
          <p:cNvSpPr txBox="1">
            <a:spLocks noGrp="1"/>
          </p:cNvSpPr>
          <p:nvPr>
            <p:ph type="title"/>
          </p:nvPr>
        </p:nvSpPr>
        <p:spPr>
          <a:xfrm>
            <a:off x="677334" y="609600"/>
            <a:ext cx="8596668" cy="562495"/>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Front-controller and flow of a request.</a:t>
            </a:r>
            <a:endParaRPr/>
          </a:p>
        </p:txBody>
      </p:sp>
      <p:sp>
        <p:nvSpPr>
          <p:cNvPr id="283" name="Google Shape;283;p20"/>
          <p:cNvSpPr txBox="1">
            <a:spLocks noGrp="1"/>
          </p:cNvSpPr>
          <p:nvPr>
            <p:ph type="body" idx="1"/>
          </p:nvPr>
        </p:nvSpPr>
        <p:spPr>
          <a:xfrm>
            <a:off x="677334" y="1172095"/>
            <a:ext cx="8596668" cy="486926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Front controller is DispatcherServlet class.  </a:t>
            </a:r>
            <a:endParaRPr/>
          </a:p>
        </p:txBody>
      </p:sp>
      <p:pic>
        <p:nvPicPr>
          <p:cNvPr id="284" name="Google Shape;284;p20"/>
          <p:cNvPicPr preferRelativeResize="0"/>
          <p:nvPr/>
        </p:nvPicPr>
        <p:blipFill rotWithShape="1">
          <a:blip r:embed="rId3">
            <a:alphaModFix/>
          </a:blip>
          <a:srcRect/>
          <a:stretch/>
        </p:blipFill>
        <p:spPr>
          <a:xfrm>
            <a:off x="453588" y="1626482"/>
            <a:ext cx="10653274" cy="523151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1"/>
          <p:cNvSpPr txBox="1">
            <a:spLocks noGrp="1"/>
          </p:cNvSpPr>
          <p:nvPr>
            <p:ph type="title"/>
          </p:nvPr>
        </p:nvSpPr>
        <p:spPr>
          <a:xfrm>
            <a:off x="677334" y="609600"/>
            <a:ext cx="8596668" cy="48768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View resolver</a:t>
            </a:r>
            <a:endParaRPr/>
          </a:p>
        </p:txBody>
      </p:sp>
      <p:sp>
        <p:nvSpPr>
          <p:cNvPr id="290" name="Google Shape;290;p21"/>
          <p:cNvSpPr txBox="1">
            <a:spLocks noGrp="1"/>
          </p:cNvSpPr>
          <p:nvPr>
            <p:ph type="body" idx="1"/>
          </p:nvPr>
        </p:nvSpPr>
        <p:spPr>
          <a:xfrm>
            <a:off x="677334" y="1254035"/>
            <a:ext cx="8596668" cy="478732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Is which enable to render model in the browser without typing the implementation to a specific view technology. </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Spring framework come with quite a few resolver like: InternalResourceViewResolver, XmlViewResolver, ResourceBundleViewResolver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2"/>
          <p:cNvSpPr txBox="1">
            <a:spLocks noGrp="1"/>
          </p:cNvSpPr>
          <p:nvPr>
            <p:ph type="title"/>
          </p:nvPr>
        </p:nvSpPr>
        <p:spPr>
          <a:xfrm>
            <a:off x="677334" y="609600"/>
            <a:ext cx="8596668" cy="461554"/>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Interceptor</a:t>
            </a:r>
            <a:endParaRPr/>
          </a:p>
        </p:txBody>
      </p:sp>
      <p:sp>
        <p:nvSpPr>
          <p:cNvPr id="296" name="Google Shape;296;p22"/>
          <p:cNvSpPr txBox="1">
            <a:spLocks noGrp="1"/>
          </p:cNvSpPr>
          <p:nvPr>
            <p:ph type="body" idx="1"/>
          </p:nvPr>
        </p:nvSpPr>
        <p:spPr>
          <a:xfrm>
            <a:off x="677334" y="1166949"/>
            <a:ext cx="8596668" cy="556636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To perform operations under the following situations</a:t>
            </a:r>
            <a:endParaRPr/>
          </a:p>
          <a:p>
            <a:pPr marL="342900" lvl="0" indent="-342900" algn="l" rtl="0">
              <a:spcBef>
                <a:spcPts val="1000"/>
              </a:spcBef>
              <a:spcAft>
                <a:spcPts val="0"/>
              </a:spcAft>
              <a:buSzPts val="1440"/>
              <a:buFont typeface="Trebuchet MS"/>
              <a:buChar char="-"/>
            </a:pPr>
            <a:r>
              <a:rPr lang="en-US"/>
              <a:t>Before sending request to the controller (preHandle)</a:t>
            </a:r>
            <a:endParaRPr/>
          </a:p>
          <a:p>
            <a:pPr marL="342900" lvl="0" indent="-342900" algn="l" rtl="0">
              <a:spcBef>
                <a:spcPts val="1000"/>
              </a:spcBef>
              <a:spcAft>
                <a:spcPts val="0"/>
              </a:spcAft>
              <a:buSzPts val="1440"/>
              <a:buFont typeface="Trebuchet MS"/>
              <a:buChar char="-"/>
            </a:pPr>
            <a:r>
              <a:rPr lang="en-US"/>
              <a:t>Before sending the response to the client (postHandle)</a:t>
            </a:r>
            <a:endParaRPr/>
          </a:p>
          <a:p>
            <a:pPr marL="342900" lvl="0" indent="-342900" algn="l" rtl="0">
              <a:spcBef>
                <a:spcPts val="1000"/>
              </a:spcBef>
              <a:spcAft>
                <a:spcPts val="0"/>
              </a:spcAft>
              <a:buSzPts val="1440"/>
              <a:buFont typeface="Trebuchet MS"/>
              <a:buChar char="-"/>
            </a:pPr>
            <a:r>
              <a:rPr lang="en-US"/>
              <a:t>afterCompletion(): used to perform operations after completing the request and response</a:t>
            </a:r>
            <a:endParaRPr/>
          </a:p>
        </p:txBody>
      </p:sp>
      <p:pic>
        <p:nvPicPr>
          <p:cNvPr id="297" name="Google Shape;297;p22"/>
          <p:cNvPicPr preferRelativeResize="0"/>
          <p:nvPr/>
        </p:nvPicPr>
        <p:blipFill rotWithShape="1">
          <a:blip r:embed="rId3">
            <a:alphaModFix/>
          </a:blip>
          <a:srcRect/>
          <a:stretch/>
        </p:blipFill>
        <p:spPr>
          <a:xfrm>
            <a:off x="1555715" y="3132188"/>
            <a:ext cx="6839905" cy="34199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3"/>
          <p:cNvSpPr txBox="1">
            <a:spLocks noGrp="1"/>
          </p:cNvSpPr>
          <p:nvPr>
            <p:ph type="title"/>
          </p:nvPr>
        </p:nvSpPr>
        <p:spPr>
          <a:xfrm>
            <a:off x="677334" y="576350"/>
            <a:ext cx="8596668" cy="404552"/>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Model, ModelMap, ModelAndView</a:t>
            </a:r>
            <a:endParaRPr/>
          </a:p>
        </p:txBody>
      </p:sp>
      <p:sp>
        <p:nvSpPr>
          <p:cNvPr id="303" name="Google Shape;303;p23"/>
          <p:cNvSpPr txBox="1">
            <a:spLocks noGrp="1"/>
          </p:cNvSpPr>
          <p:nvPr>
            <p:ph type="body" idx="1"/>
          </p:nvPr>
        </p:nvSpPr>
        <p:spPr>
          <a:xfrm>
            <a:off x="677334" y="1163783"/>
            <a:ext cx="8596668" cy="527026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Model: the model can supply attributes used for rendering views, we add this data to object.</a:t>
            </a: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0" lvl="0" indent="0"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ModelMap: just like Model, but ModelMap allows us to parse a collection of values and treat them like Model.</a:t>
            </a: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ModelAndView: allow us to parse all information required by Spring MVC </a:t>
            </a:r>
            <a:endParaRPr/>
          </a:p>
        </p:txBody>
      </p:sp>
      <p:pic>
        <p:nvPicPr>
          <p:cNvPr id="304" name="Google Shape;304;p23"/>
          <p:cNvPicPr preferRelativeResize="0"/>
          <p:nvPr/>
        </p:nvPicPr>
        <p:blipFill rotWithShape="1">
          <a:blip r:embed="rId3">
            <a:alphaModFix/>
          </a:blip>
          <a:srcRect/>
          <a:stretch/>
        </p:blipFill>
        <p:spPr>
          <a:xfrm>
            <a:off x="2789375" y="1685474"/>
            <a:ext cx="4372585" cy="1301827"/>
          </a:xfrm>
          <a:prstGeom prst="rect">
            <a:avLst/>
          </a:prstGeom>
          <a:noFill/>
          <a:ln>
            <a:noFill/>
          </a:ln>
        </p:spPr>
      </p:pic>
      <p:pic>
        <p:nvPicPr>
          <p:cNvPr id="305" name="Google Shape;305;p23"/>
          <p:cNvPicPr preferRelativeResize="0"/>
          <p:nvPr/>
        </p:nvPicPr>
        <p:blipFill rotWithShape="1">
          <a:blip r:embed="rId4">
            <a:alphaModFix/>
          </a:blip>
          <a:srcRect/>
          <a:stretch/>
        </p:blipFill>
        <p:spPr>
          <a:xfrm>
            <a:off x="2560742" y="3696914"/>
            <a:ext cx="4829849" cy="1209844"/>
          </a:xfrm>
          <a:prstGeom prst="rect">
            <a:avLst/>
          </a:prstGeom>
          <a:noFill/>
          <a:ln>
            <a:noFill/>
          </a:ln>
        </p:spPr>
      </p:pic>
      <p:pic>
        <p:nvPicPr>
          <p:cNvPr id="306" name="Google Shape;306;p23"/>
          <p:cNvPicPr preferRelativeResize="0"/>
          <p:nvPr/>
        </p:nvPicPr>
        <p:blipFill rotWithShape="1">
          <a:blip r:embed="rId5">
            <a:alphaModFix/>
          </a:blip>
          <a:srcRect/>
          <a:stretch/>
        </p:blipFill>
        <p:spPr>
          <a:xfrm>
            <a:off x="2346399" y="5397562"/>
            <a:ext cx="5258534" cy="121937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4"/>
          <p:cNvSpPr txBox="1">
            <a:spLocks noGrp="1"/>
          </p:cNvSpPr>
          <p:nvPr>
            <p:ph type="title"/>
          </p:nvPr>
        </p:nvSpPr>
        <p:spPr>
          <a:xfrm>
            <a:off x="677334" y="609600"/>
            <a:ext cx="8596668" cy="581613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Typical layout</a:t>
            </a:r>
            <a:br>
              <a:rPr lang="en-US"/>
            </a:br>
            <a:br>
              <a:rPr lang="en-US"/>
            </a:br>
            <a:r>
              <a:rPr lang="en-US" sz="2400">
                <a:solidFill>
                  <a:schemeClr val="dk1"/>
                </a:solidFill>
              </a:rPr>
              <a:t>Example of the typical layout of Spring Boot Application:</a:t>
            </a:r>
            <a:endParaRPr sz="2400"/>
          </a:p>
        </p:txBody>
      </p:sp>
      <p:pic>
        <p:nvPicPr>
          <p:cNvPr id="312" name="Google Shape;312;p24"/>
          <p:cNvPicPr preferRelativeResize="0">
            <a:picLocks noGrp="1"/>
          </p:cNvPicPr>
          <p:nvPr>
            <p:ph type="body" idx="1"/>
          </p:nvPr>
        </p:nvPicPr>
        <p:blipFill rotWithShape="1">
          <a:blip r:embed="rId3">
            <a:alphaModFix/>
          </a:blip>
          <a:srcRect/>
          <a:stretch/>
        </p:blipFill>
        <p:spPr>
          <a:xfrm>
            <a:off x="2635700" y="2744325"/>
            <a:ext cx="4115374" cy="290553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5"/>
          <p:cNvSpPr txBox="1">
            <a:spLocks noGrp="1"/>
          </p:cNvSpPr>
          <p:nvPr>
            <p:ph type="title"/>
          </p:nvPr>
        </p:nvSpPr>
        <p:spPr>
          <a:xfrm>
            <a:off x="677334" y="609600"/>
            <a:ext cx="8596668" cy="429491"/>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Spring MVC and REST Annotation</a:t>
            </a:r>
            <a:endParaRPr/>
          </a:p>
        </p:txBody>
      </p:sp>
      <p:sp>
        <p:nvSpPr>
          <p:cNvPr id="318" name="Google Shape;318;p25"/>
          <p:cNvSpPr txBox="1">
            <a:spLocks noGrp="1"/>
          </p:cNvSpPr>
          <p:nvPr>
            <p:ph type="body" idx="1"/>
          </p:nvPr>
        </p:nvSpPr>
        <p:spPr>
          <a:xfrm>
            <a:off x="677334" y="1296785"/>
            <a:ext cx="8596668" cy="497101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@RequestMapping: It is used to map the web request. It has many optional elements like: consumes, header, method, name, params, path, procedures.</a:t>
            </a:r>
            <a:endParaRPr/>
          </a:p>
          <a:p>
            <a:pPr marL="342900" lvl="0" indent="-342900" algn="l" rtl="0">
              <a:spcBef>
                <a:spcPts val="1000"/>
              </a:spcBef>
              <a:spcAft>
                <a:spcPts val="0"/>
              </a:spcAft>
              <a:buSzPts val="1440"/>
              <a:buChar char="►"/>
            </a:pPr>
            <a:r>
              <a:rPr lang="en-US"/>
              <a:t>@GetMapping: It map the HTTP GET method on the specific handler method. It used to create a web service endpoint that </a:t>
            </a:r>
            <a:r>
              <a:rPr lang="en-US" b="1"/>
              <a:t>fetches</a:t>
            </a:r>
            <a:r>
              <a:rPr lang="en-US"/>
              <a:t>. Instead of using: @RequestMapping(method = RequestMapping.GET)</a:t>
            </a:r>
            <a:endParaRPr/>
          </a:p>
          <a:p>
            <a:pPr marL="342900" lvl="0" indent="-342900" algn="l" rtl="0">
              <a:spcBef>
                <a:spcPts val="1000"/>
              </a:spcBef>
              <a:spcAft>
                <a:spcPts val="0"/>
              </a:spcAft>
              <a:buSzPts val="1440"/>
              <a:buChar char="►"/>
            </a:pPr>
            <a:r>
              <a:rPr lang="en-US"/>
              <a:t>@PostMapping: equals HTTP POST, endpoint that </a:t>
            </a:r>
            <a:r>
              <a:rPr lang="en-US" b="1"/>
              <a:t>creates. </a:t>
            </a:r>
            <a:r>
              <a:rPr lang="en-US"/>
              <a:t>(method = RequestMapping.POST) </a:t>
            </a:r>
            <a:endParaRPr/>
          </a:p>
          <a:p>
            <a:pPr marL="342900" lvl="0" indent="-342900" algn="l" rtl="0">
              <a:spcBef>
                <a:spcPts val="1000"/>
              </a:spcBef>
              <a:spcAft>
                <a:spcPts val="0"/>
              </a:spcAft>
              <a:buSzPts val="1440"/>
              <a:buChar char="►"/>
            </a:pPr>
            <a:r>
              <a:rPr lang="en-US"/>
              <a:t>@PutMapping: equals HTTP PUT, endpoint that </a:t>
            </a:r>
            <a:r>
              <a:rPr lang="en-US" b="1"/>
              <a:t>creates or updates. </a:t>
            </a:r>
            <a:r>
              <a:rPr lang="en-US"/>
              <a:t>(method = RequestMapping.PUT)</a:t>
            </a:r>
            <a:endParaRPr/>
          </a:p>
          <a:p>
            <a:pPr marL="342900" lvl="0" indent="-342900" algn="l" rtl="0">
              <a:spcBef>
                <a:spcPts val="1000"/>
              </a:spcBef>
              <a:spcAft>
                <a:spcPts val="0"/>
              </a:spcAft>
              <a:buSzPts val="1440"/>
              <a:buChar char="►"/>
            </a:pPr>
            <a:r>
              <a:rPr lang="en-US"/>
              <a:t>@DeleteMapping: equals HTTP DELETE, endpoint that </a:t>
            </a:r>
            <a:r>
              <a:rPr lang="en-US" b="1"/>
              <a:t>delete </a:t>
            </a:r>
            <a:r>
              <a:rPr lang="en-US"/>
              <a:t>a resource</a:t>
            </a:r>
            <a:r>
              <a:rPr lang="en-US" b="1"/>
              <a:t>. </a:t>
            </a:r>
            <a:r>
              <a:rPr lang="en-US"/>
              <a:t>(method = RequestMapping.DELETE) </a:t>
            </a:r>
            <a:endParaRPr/>
          </a:p>
          <a:p>
            <a:pPr marL="342900" lvl="0" indent="-342900" algn="l" rtl="0">
              <a:spcBef>
                <a:spcPts val="1000"/>
              </a:spcBef>
              <a:spcAft>
                <a:spcPts val="0"/>
              </a:spcAft>
              <a:buSzPts val="1440"/>
              <a:buChar char="►"/>
            </a:pPr>
            <a:r>
              <a:rPr lang="en-US"/>
              <a:t> @PatchMapping: equals HTTP PATCH, endpoint that </a:t>
            </a:r>
            <a:r>
              <a:rPr lang="en-US" b="1"/>
              <a:t>creates. </a:t>
            </a:r>
            <a:r>
              <a:rPr lang="en-US"/>
              <a:t>(method = RequestMapping.POST) </a:t>
            </a: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6"/>
          <p:cNvSpPr txBox="1">
            <a:spLocks noGrp="1"/>
          </p:cNvSpPr>
          <p:nvPr>
            <p:ph type="title"/>
          </p:nvPr>
        </p:nvSpPr>
        <p:spPr>
          <a:xfrm>
            <a:off x="677334" y="609600"/>
            <a:ext cx="8596668" cy="562494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Example REST Annotation</a:t>
            </a:r>
            <a:br>
              <a:rPr lang="en-US"/>
            </a:br>
            <a:br>
              <a:rPr lang="en-US"/>
            </a:br>
            <a:br>
              <a:rPr lang="en-US"/>
            </a:br>
            <a:br>
              <a:rPr lang="en-US"/>
            </a:br>
            <a:br>
              <a:rPr lang="en-US"/>
            </a:br>
            <a:r>
              <a:rPr lang="en-US" sz="2400">
                <a:solidFill>
                  <a:schemeClr val="dk1"/>
                </a:solidFill>
              </a:rPr>
              <a:t>Different kinds of annotation:</a:t>
            </a:r>
            <a:r>
              <a:rPr lang="en-US"/>
              <a:t> </a:t>
            </a:r>
            <a:endParaRPr/>
          </a:p>
        </p:txBody>
      </p:sp>
      <p:pic>
        <p:nvPicPr>
          <p:cNvPr id="324" name="Google Shape;324;p26"/>
          <p:cNvPicPr preferRelativeResize="0"/>
          <p:nvPr/>
        </p:nvPicPr>
        <p:blipFill rotWithShape="1">
          <a:blip r:embed="rId3">
            <a:alphaModFix/>
          </a:blip>
          <a:srcRect/>
          <a:stretch/>
        </p:blipFill>
        <p:spPr>
          <a:xfrm>
            <a:off x="2784611" y="4068131"/>
            <a:ext cx="4382112" cy="2429214"/>
          </a:xfrm>
          <a:prstGeom prst="rect">
            <a:avLst/>
          </a:prstGeom>
          <a:noFill/>
          <a:ln>
            <a:noFill/>
          </a:ln>
        </p:spPr>
      </p:pic>
      <p:pic>
        <p:nvPicPr>
          <p:cNvPr id="325" name="Google Shape;325;p26"/>
          <p:cNvPicPr preferRelativeResize="0"/>
          <p:nvPr/>
        </p:nvPicPr>
        <p:blipFill rotWithShape="1">
          <a:blip r:embed="rId4">
            <a:alphaModFix/>
          </a:blip>
          <a:srcRect/>
          <a:stretch/>
        </p:blipFill>
        <p:spPr>
          <a:xfrm>
            <a:off x="2941796" y="1381643"/>
            <a:ext cx="4067743" cy="191444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7"/>
          <p:cNvSpPr txBox="1">
            <a:spLocks noGrp="1"/>
          </p:cNvSpPr>
          <p:nvPr>
            <p:ph type="title"/>
          </p:nvPr>
        </p:nvSpPr>
        <p:spPr>
          <a:xfrm>
            <a:off x="677334" y="609600"/>
            <a:ext cx="8596668" cy="437804"/>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@RequestParam and @PathVariable </a:t>
            </a:r>
            <a:endParaRPr/>
          </a:p>
        </p:txBody>
      </p:sp>
      <p:sp>
        <p:nvSpPr>
          <p:cNvPr id="331" name="Google Shape;331;p27"/>
          <p:cNvSpPr txBox="1">
            <a:spLocks noGrp="1"/>
          </p:cNvSpPr>
          <p:nvPr>
            <p:ph type="body" idx="1"/>
          </p:nvPr>
        </p:nvSpPr>
        <p:spPr>
          <a:xfrm>
            <a:off x="677334" y="1213658"/>
            <a:ext cx="8596668" cy="546146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@RequestParam extracts values from the query string. @PathVariable extracts value from the URL path. Most suitable for the RESTFul Web Service.</a:t>
            </a: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0" lvl="0" indent="0"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And for RequestParam: known as query parameter. It can specify default values if the query parameters are not present in the URL. </a:t>
            </a:r>
            <a:endParaRPr/>
          </a:p>
        </p:txBody>
      </p:sp>
      <p:pic>
        <p:nvPicPr>
          <p:cNvPr id="332" name="Google Shape;332;p27"/>
          <p:cNvPicPr preferRelativeResize="0"/>
          <p:nvPr/>
        </p:nvPicPr>
        <p:blipFill rotWithShape="1">
          <a:blip r:embed="rId3">
            <a:alphaModFix/>
          </a:blip>
          <a:srcRect/>
          <a:stretch/>
        </p:blipFill>
        <p:spPr>
          <a:xfrm>
            <a:off x="3129159" y="1915908"/>
            <a:ext cx="4620270" cy="1000265"/>
          </a:xfrm>
          <a:prstGeom prst="rect">
            <a:avLst/>
          </a:prstGeom>
          <a:noFill/>
          <a:ln>
            <a:noFill/>
          </a:ln>
        </p:spPr>
      </p:pic>
      <p:pic>
        <p:nvPicPr>
          <p:cNvPr id="333" name="Google Shape;333;p27"/>
          <p:cNvPicPr preferRelativeResize="0"/>
          <p:nvPr/>
        </p:nvPicPr>
        <p:blipFill rotWithShape="1">
          <a:blip r:embed="rId4">
            <a:alphaModFix/>
          </a:blip>
          <a:srcRect/>
          <a:stretch/>
        </p:blipFill>
        <p:spPr>
          <a:xfrm>
            <a:off x="2640707" y="4540209"/>
            <a:ext cx="5763429" cy="1028844"/>
          </a:xfrm>
          <a:prstGeom prst="rect">
            <a:avLst/>
          </a:prstGeom>
          <a:noFill/>
          <a:ln>
            <a:noFill/>
          </a:ln>
        </p:spPr>
      </p:pic>
      <p:pic>
        <p:nvPicPr>
          <p:cNvPr id="334" name="Google Shape;334;p27"/>
          <p:cNvPicPr preferRelativeResize="0"/>
          <p:nvPr/>
        </p:nvPicPr>
        <p:blipFill rotWithShape="1">
          <a:blip r:embed="rId5">
            <a:alphaModFix/>
          </a:blip>
          <a:srcRect/>
          <a:stretch/>
        </p:blipFill>
        <p:spPr>
          <a:xfrm>
            <a:off x="3681686" y="3082428"/>
            <a:ext cx="3515216" cy="647790"/>
          </a:xfrm>
          <a:prstGeom prst="rect">
            <a:avLst/>
          </a:prstGeom>
          <a:noFill/>
          <a:ln>
            <a:noFill/>
          </a:ln>
        </p:spPr>
      </p:pic>
      <p:pic>
        <p:nvPicPr>
          <p:cNvPr id="335" name="Google Shape;335;p27"/>
          <p:cNvPicPr preferRelativeResize="0"/>
          <p:nvPr/>
        </p:nvPicPr>
        <p:blipFill rotWithShape="1">
          <a:blip r:embed="rId6">
            <a:alphaModFix/>
          </a:blip>
          <a:srcRect/>
          <a:stretch/>
        </p:blipFill>
        <p:spPr>
          <a:xfrm>
            <a:off x="3776948" y="5652180"/>
            <a:ext cx="3324689" cy="62873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677334" y="609600"/>
            <a:ext cx="8596668" cy="429491"/>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@RestController</a:t>
            </a:r>
            <a:endParaRPr/>
          </a:p>
        </p:txBody>
      </p:sp>
      <p:sp>
        <p:nvSpPr>
          <p:cNvPr id="341" name="Google Shape;341;p28"/>
          <p:cNvSpPr txBox="1">
            <a:spLocks noGrp="1"/>
          </p:cNvSpPr>
          <p:nvPr>
            <p:ph type="body" idx="1"/>
          </p:nvPr>
        </p:nvSpPr>
        <p:spPr>
          <a:xfrm>
            <a:off x="677334" y="1371601"/>
            <a:ext cx="8596668" cy="522039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Is combination of @Controller and @ResponseBody annotation. The @RestController annotation is itself annotated with the @ResponseBody annotation. It eliminates the need for annotating each method with @ResponseBody. This annotation allow you to auto return object into HttpResponse.</a:t>
            </a:r>
            <a:endParaRPr/>
          </a:p>
        </p:txBody>
      </p:sp>
      <p:pic>
        <p:nvPicPr>
          <p:cNvPr id="342" name="Google Shape;342;p28"/>
          <p:cNvPicPr preferRelativeResize="0"/>
          <p:nvPr/>
        </p:nvPicPr>
        <p:blipFill rotWithShape="1">
          <a:blip r:embed="rId3">
            <a:alphaModFix/>
          </a:blip>
          <a:srcRect/>
          <a:stretch/>
        </p:blipFill>
        <p:spPr>
          <a:xfrm>
            <a:off x="2468749" y="3244047"/>
            <a:ext cx="5591955" cy="24196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
          <p:cNvSpPr txBox="1">
            <a:spLocks noGrp="1"/>
          </p:cNvSpPr>
          <p:nvPr>
            <p:ph type="body" idx="1"/>
          </p:nvPr>
        </p:nvSpPr>
        <p:spPr>
          <a:xfrm>
            <a:off x="677334" y="640081"/>
            <a:ext cx="8596668" cy="540128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Model: The model encloses the application related data. Model interact with database but doesn’t deal with any logic about how to present the data (business logic).</a:t>
            </a:r>
            <a:endParaRPr/>
          </a:p>
          <a:p>
            <a:pPr marL="0" lvl="0" indent="0"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View: The view element is used to present data of model to the user. This element deals with how to link up with model’s data. </a:t>
            </a:r>
            <a:endParaRPr/>
          </a:p>
          <a:p>
            <a:pPr marL="0" lvl="0" indent="0"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Controller: The controller is in between the model and the view element. It listen to all the incident with data processing based on its model from service layer and actions triggered in the view and performs response back to event. </a:t>
            </a:r>
            <a:endParaRPr/>
          </a:p>
          <a:p>
            <a:pPr marL="0" lvl="0" indent="0" algn="l" rtl="0">
              <a:spcBef>
                <a:spcPts val="1000"/>
              </a:spcBef>
              <a:spcAft>
                <a:spcPts val="0"/>
              </a:spcAft>
              <a:buSzPts val="1440"/>
              <a:buNone/>
            </a:pPr>
            <a:endParaRPr/>
          </a:p>
        </p:txBody>
      </p:sp>
      <p:pic>
        <p:nvPicPr>
          <p:cNvPr id="169" name="Google Shape;169;p3"/>
          <p:cNvPicPr preferRelativeResize="0"/>
          <p:nvPr/>
        </p:nvPicPr>
        <p:blipFill rotWithShape="1">
          <a:blip r:embed="rId3">
            <a:alphaModFix/>
          </a:blip>
          <a:srcRect/>
          <a:stretch/>
        </p:blipFill>
        <p:spPr>
          <a:xfrm>
            <a:off x="2921825" y="3893473"/>
            <a:ext cx="5134692" cy="24958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4"/>
          <p:cNvSpPr txBox="1">
            <a:spLocks noGrp="1"/>
          </p:cNvSpPr>
          <p:nvPr>
            <p:ph type="title"/>
          </p:nvPr>
        </p:nvSpPr>
        <p:spPr>
          <a:xfrm>
            <a:off x="677334" y="609600"/>
            <a:ext cx="8596668" cy="545869"/>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Program flow in MVC model:</a:t>
            </a:r>
            <a:endParaRPr/>
          </a:p>
        </p:txBody>
      </p:sp>
      <p:pic>
        <p:nvPicPr>
          <p:cNvPr id="175" name="Google Shape;175;p4"/>
          <p:cNvPicPr preferRelativeResize="0">
            <a:picLocks noGrp="1"/>
          </p:cNvPicPr>
          <p:nvPr>
            <p:ph type="body" idx="1"/>
          </p:nvPr>
        </p:nvPicPr>
        <p:blipFill rotWithShape="1">
          <a:blip r:embed="rId3">
            <a:alphaModFix/>
          </a:blip>
          <a:srcRect/>
          <a:stretch/>
        </p:blipFill>
        <p:spPr>
          <a:xfrm>
            <a:off x="328667" y="1556186"/>
            <a:ext cx="6468378" cy="3677163"/>
          </a:xfrm>
          <a:prstGeom prst="rect">
            <a:avLst/>
          </a:prstGeom>
          <a:noFill/>
          <a:ln>
            <a:noFill/>
          </a:ln>
        </p:spPr>
      </p:pic>
      <p:sp>
        <p:nvSpPr>
          <p:cNvPr id="176" name="Google Shape;176;p4"/>
          <p:cNvSpPr txBox="1"/>
          <p:nvPr/>
        </p:nvSpPr>
        <p:spPr>
          <a:xfrm>
            <a:off x="6251171" y="1022466"/>
            <a:ext cx="4197928" cy="5078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Trebuchet MS"/>
                <a:ea typeface="Trebuchet MS"/>
                <a:cs typeface="Trebuchet MS"/>
                <a:sym typeface="Trebuchet MS"/>
              </a:rPr>
              <a:t>1- User send request</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2- Dispatcher Servlet (front controller use handler mapping to know what controller deal with this request)</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3- Controller receive request, call class services (business layer) to resolve.</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4- Controller get model from database and send to dispatcher servlet</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5- Dispatcher servlet use view resolver to get response.</a:t>
            </a:r>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6- View template, model, view page are built and send to user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
          <p:cNvSpPr txBox="1">
            <a:spLocks noGrp="1"/>
          </p:cNvSpPr>
          <p:nvPr>
            <p:ph type="title"/>
          </p:nvPr>
        </p:nvSpPr>
        <p:spPr>
          <a:xfrm>
            <a:off x="677334" y="609600"/>
            <a:ext cx="8596668" cy="47936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Font typeface="Trebuchet MS"/>
              <a:buNone/>
            </a:pPr>
            <a:r>
              <a:rPr lang="en-US" sz="2400"/>
              <a:t>Example about model, view, controller in Spring MVC</a:t>
            </a:r>
            <a:endParaRPr/>
          </a:p>
        </p:txBody>
      </p:sp>
      <p:sp>
        <p:nvSpPr>
          <p:cNvPr id="182" name="Google Shape;182;p5"/>
          <p:cNvSpPr txBox="1">
            <a:spLocks noGrp="1"/>
          </p:cNvSpPr>
          <p:nvPr>
            <p:ph type="body" idx="1"/>
          </p:nvPr>
        </p:nvSpPr>
        <p:spPr>
          <a:xfrm>
            <a:off x="677334" y="1346662"/>
            <a:ext cx="8596668" cy="523701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Model: Files like Entity, DAO to interact with database </a:t>
            </a:r>
            <a:endParaRPr/>
          </a:p>
          <a:p>
            <a:pPr marL="342900" lvl="0" indent="-342900" algn="l" rtl="0">
              <a:spcBef>
                <a:spcPts val="1000"/>
              </a:spcBef>
              <a:spcAft>
                <a:spcPts val="0"/>
              </a:spcAft>
              <a:buSzPts val="1440"/>
              <a:buChar char="►"/>
            </a:pPr>
            <a:r>
              <a:rPr lang="en-US"/>
              <a:t>View: Files like JSP, html,… </a:t>
            </a:r>
            <a:endParaRPr/>
          </a:p>
          <a:p>
            <a:pPr marL="342900" lvl="0" indent="-342900" algn="l" rtl="0">
              <a:spcBef>
                <a:spcPts val="1000"/>
              </a:spcBef>
              <a:spcAft>
                <a:spcPts val="0"/>
              </a:spcAft>
              <a:buSzPts val="1440"/>
              <a:buChar char="►"/>
            </a:pPr>
            <a:r>
              <a:rPr lang="en-US"/>
              <a:t>Controller: Dispatcher Controller, Handler Mapping, Controller delegate requests.</a:t>
            </a:r>
            <a:endParaRPr/>
          </a:p>
          <a:p>
            <a:pPr marL="0" lvl="0" indent="0" algn="l" rtl="0">
              <a:spcBef>
                <a:spcPts val="1000"/>
              </a:spcBef>
              <a:spcAft>
                <a:spcPts val="0"/>
              </a:spcAft>
              <a:buSzPts val="1440"/>
              <a:buNone/>
            </a:pPr>
            <a:endParaRPr/>
          </a:p>
          <a:p>
            <a:pPr marL="0" lvl="0" indent="0" algn="l" rtl="0">
              <a:spcBef>
                <a:spcPts val="1000"/>
              </a:spcBef>
              <a:spcAft>
                <a:spcPts val="0"/>
              </a:spcAft>
              <a:buSzPts val="1440"/>
              <a:buNone/>
            </a:pPr>
            <a:r>
              <a:rPr lang="en-US"/>
              <a:t>Advantage:</a:t>
            </a:r>
            <a:endParaRPr/>
          </a:p>
          <a:p>
            <a:pPr marL="342900" lvl="0" indent="-342900" algn="l" rtl="0">
              <a:spcBef>
                <a:spcPts val="1000"/>
              </a:spcBef>
              <a:spcAft>
                <a:spcPts val="0"/>
              </a:spcAft>
              <a:buSzPts val="1440"/>
              <a:buFont typeface="Trebuchet MS"/>
              <a:buChar char="-"/>
            </a:pPr>
            <a:r>
              <a:rPr lang="en-US"/>
              <a:t>Separate roles: each role can be fulfilled by a specialized object.</a:t>
            </a:r>
            <a:endParaRPr/>
          </a:p>
          <a:p>
            <a:pPr marL="342900" lvl="0" indent="-342900" algn="l" rtl="0">
              <a:spcBef>
                <a:spcPts val="1000"/>
              </a:spcBef>
              <a:spcAft>
                <a:spcPts val="0"/>
              </a:spcAft>
              <a:buSzPts val="1440"/>
              <a:buFont typeface="Trebuchet MS"/>
              <a:buChar char="-"/>
            </a:pPr>
            <a:r>
              <a:rPr lang="en-US"/>
              <a:t>Light-weight: It uses light-weight servlet container</a:t>
            </a:r>
            <a:endParaRPr/>
          </a:p>
          <a:p>
            <a:pPr marL="342900" lvl="0" indent="-342900" algn="l" rtl="0">
              <a:spcBef>
                <a:spcPts val="1000"/>
              </a:spcBef>
              <a:spcAft>
                <a:spcPts val="0"/>
              </a:spcAft>
              <a:buSzPts val="1440"/>
              <a:buFont typeface="Trebuchet MS"/>
              <a:buChar char="-"/>
            </a:pPr>
            <a:r>
              <a:rPr lang="en-US"/>
              <a:t>Powerful Configuration</a:t>
            </a:r>
            <a:endParaRPr/>
          </a:p>
          <a:p>
            <a:pPr marL="342900" lvl="0" indent="-342900" algn="l" rtl="0">
              <a:spcBef>
                <a:spcPts val="1000"/>
              </a:spcBef>
              <a:spcAft>
                <a:spcPts val="0"/>
              </a:spcAft>
              <a:buSzPts val="1440"/>
              <a:buFont typeface="Trebuchet MS"/>
              <a:buChar char="-"/>
            </a:pPr>
            <a:r>
              <a:rPr lang="en-US"/>
              <a:t>Rapid development</a:t>
            </a:r>
            <a:endParaRPr/>
          </a:p>
          <a:p>
            <a:pPr marL="342900" lvl="0" indent="-342900" algn="l" rtl="0">
              <a:spcBef>
                <a:spcPts val="1000"/>
              </a:spcBef>
              <a:spcAft>
                <a:spcPts val="0"/>
              </a:spcAft>
              <a:buSzPts val="1440"/>
              <a:buFont typeface="Trebuchet MS"/>
              <a:buChar char="-"/>
            </a:pPr>
            <a:r>
              <a:rPr lang="en-US"/>
              <a:t>Reusable business code</a:t>
            </a:r>
            <a:endParaRPr/>
          </a:p>
          <a:p>
            <a:pPr marL="342900" lvl="0" indent="-342900" algn="l" rtl="0">
              <a:spcBef>
                <a:spcPts val="1000"/>
              </a:spcBef>
              <a:spcAft>
                <a:spcPts val="0"/>
              </a:spcAft>
              <a:buSzPts val="1440"/>
              <a:buFont typeface="Trebuchet MS"/>
              <a:buChar char="-"/>
            </a:pPr>
            <a:r>
              <a:rPr lang="en-US"/>
              <a:t>Easy to test</a:t>
            </a:r>
            <a:endParaRPr/>
          </a:p>
          <a:p>
            <a:pPr marL="342900" lvl="0" indent="-342900" algn="l" rtl="0">
              <a:spcBef>
                <a:spcPts val="1000"/>
              </a:spcBef>
              <a:spcAft>
                <a:spcPts val="0"/>
              </a:spcAft>
              <a:buSzPts val="1440"/>
              <a:buFont typeface="Trebuchet MS"/>
              <a:buChar char="-"/>
            </a:pPr>
            <a:r>
              <a:rPr lang="en-US"/>
              <a:t>Flexible mapping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6"/>
          <p:cNvSpPr txBox="1">
            <a:spLocks noGrp="1"/>
          </p:cNvSpPr>
          <p:nvPr>
            <p:ph type="title"/>
          </p:nvPr>
        </p:nvSpPr>
        <p:spPr>
          <a:xfrm>
            <a:off x="677334" y="247338"/>
            <a:ext cx="8596668" cy="546309"/>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Dependency Injection</a:t>
            </a:r>
            <a:endParaRPr/>
          </a:p>
        </p:txBody>
      </p:sp>
      <p:sp>
        <p:nvSpPr>
          <p:cNvPr id="188" name="Google Shape;188;p6"/>
          <p:cNvSpPr txBox="1">
            <a:spLocks noGrp="1"/>
          </p:cNvSpPr>
          <p:nvPr>
            <p:ph type="body" idx="1"/>
          </p:nvPr>
        </p:nvSpPr>
        <p:spPr>
          <a:xfrm>
            <a:off x="122259" y="973436"/>
            <a:ext cx="8596800" cy="3880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DI stand for dependency injection, is a pattern we can use to implement IoC. Where the control being inverted is setting an object’s dependency.</a:t>
            </a:r>
            <a:endParaRPr/>
          </a:p>
          <a:p>
            <a:pPr marL="342900" lvl="0" indent="-342900" algn="l" rtl="0">
              <a:spcBef>
                <a:spcPts val="1000"/>
              </a:spcBef>
              <a:spcAft>
                <a:spcPts val="0"/>
              </a:spcAft>
              <a:buSzPts val="1440"/>
              <a:buChar char="►"/>
            </a:pPr>
            <a:r>
              <a:rPr lang="en-US"/>
              <a:t>Involves 3 types of classes:</a:t>
            </a:r>
            <a:endParaRPr/>
          </a:p>
          <a:p>
            <a:pPr marL="742950" lvl="1" indent="-285750" algn="l" rtl="0">
              <a:spcBef>
                <a:spcPts val="1000"/>
              </a:spcBef>
              <a:spcAft>
                <a:spcPts val="0"/>
              </a:spcAft>
              <a:buSzPts val="1280"/>
              <a:buFont typeface="Arial"/>
              <a:buChar char="•"/>
            </a:pPr>
            <a:r>
              <a:rPr lang="en-US"/>
              <a:t>Client class: The client class (dependent class) is a class which depends on the service class.</a:t>
            </a:r>
            <a:endParaRPr/>
          </a:p>
          <a:p>
            <a:pPr marL="742950" lvl="1" indent="-285750" algn="l" rtl="0">
              <a:spcBef>
                <a:spcPts val="1000"/>
              </a:spcBef>
              <a:spcAft>
                <a:spcPts val="0"/>
              </a:spcAft>
              <a:buSzPts val="1280"/>
              <a:buFont typeface="Arial"/>
              <a:buChar char="•"/>
            </a:pPr>
            <a:r>
              <a:rPr lang="en-US"/>
              <a:t>Service class: The service class (dependency class) is a class which provides service the client class.</a:t>
            </a:r>
            <a:endParaRPr/>
          </a:p>
          <a:p>
            <a:pPr marL="742950" lvl="1" indent="-285750" algn="l" rtl="0">
              <a:spcBef>
                <a:spcPts val="1000"/>
              </a:spcBef>
              <a:spcAft>
                <a:spcPts val="0"/>
              </a:spcAft>
              <a:buSzPts val="1280"/>
              <a:buFont typeface="Arial"/>
              <a:buChar char="•"/>
            </a:pPr>
            <a:r>
              <a:rPr lang="en-US"/>
              <a:t>Injector class: The injector class injects the service class object into the client class.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
        <p:cNvGrpSpPr/>
        <p:nvPr/>
      </p:nvGrpSpPr>
      <p:grpSpPr>
        <a:xfrm>
          <a:off x="0" y="0"/>
          <a:ext cx="0" cy="0"/>
          <a:chOff x="0" y="0"/>
          <a:chExt cx="0" cy="0"/>
        </a:xfrm>
      </p:grpSpPr>
      <p:sp>
        <p:nvSpPr>
          <p:cNvPr id="193" name="Google Shape;193;p7"/>
          <p:cNvSpPr txBox="1">
            <a:spLocks noGrp="1"/>
          </p:cNvSpPr>
          <p:nvPr>
            <p:ph type="title"/>
          </p:nvPr>
        </p:nvSpPr>
        <p:spPr>
          <a:xfrm>
            <a:off x="689237" y="297305"/>
            <a:ext cx="6102519" cy="70870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accent1"/>
              </a:buClr>
              <a:buSzPts val="3600"/>
              <a:buFont typeface="Trebuchet MS"/>
              <a:buNone/>
            </a:pPr>
            <a:r>
              <a:rPr lang="en-US"/>
              <a:t>Inversion of Control (IOC)</a:t>
            </a:r>
            <a:endParaRPr/>
          </a:p>
        </p:txBody>
      </p:sp>
      <p:sp>
        <p:nvSpPr>
          <p:cNvPr id="194" name="Google Shape;194;p7"/>
          <p:cNvSpPr txBox="1">
            <a:spLocks noGrp="1"/>
          </p:cNvSpPr>
          <p:nvPr>
            <p:ph type="body" idx="1"/>
          </p:nvPr>
        </p:nvSpPr>
        <p:spPr>
          <a:xfrm>
            <a:off x="1047429" y="1111277"/>
            <a:ext cx="8355375" cy="119978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IoC stand for Inversion of control, traditional way, our code makes call to library. But IoC enables a framework to take control of the flow of program and make call to our code.</a:t>
            </a: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1371600" lvl="3" indent="0" algn="l" rtl="0">
              <a:spcBef>
                <a:spcPts val="1000"/>
              </a:spcBef>
              <a:spcAft>
                <a:spcPts val="0"/>
              </a:spcAft>
              <a:buSzPts val="960"/>
              <a:buNone/>
            </a:pPr>
            <a:endParaRPr/>
          </a:p>
        </p:txBody>
      </p:sp>
      <p:pic>
        <p:nvPicPr>
          <p:cNvPr id="195" name="Google Shape;195;p7" descr="Diagram, timeline&#10;&#10;Description automatically generated"/>
          <p:cNvPicPr preferRelativeResize="0"/>
          <p:nvPr/>
        </p:nvPicPr>
        <p:blipFill rotWithShape="1">
          <a:blip r:embed="rId3">
            <a:alphaModFix/>
          </a:blip>
          <a:srcRect/>
          <a:stretch/>
        </p:blipFill>
        <p:spPr>
          <a:xfrm>
            <a:off x="1918330" y="2351263"/>
            <a:ext cx="6651401" cy="30625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8"/>
          <p:cNvSpPr txBox="1">
            <a:spLocks noGrp="1"/>
          </p:cNvSpPr>
          <p:nvPr>
            <p:ph type="title"/>
          </p:nvPr>
        </p:nvSpPr>
        <p:spPr>
          <a:xfrm>
            <a:off x="677334" y="609600"/>
            <a:ext cx="8596668" cy="379615"/>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Bean life cycle in Java Spring </a:t>
            </a:r>
            <a:endParaRPr/>
          </a:p>
        </p:txBody>
      </p:sp>
      <p:sp>
        <p:nvSpPr>
          <p:cNvPr id="201" name="Google Shape;201;p8"/>
          <p:cNvSpPr txBox="1">
            <a:spLocks noGrp="1"/>
          </p:cNvSpPr>
          <p:nvPr>
            <p:ph type="body" idx="1"/>
          </p:nvPr>
        </p:nvSpPr>
        <p:spPr>
          <a:xfrm>
            <a:off x="677334" y="1246909"/>
            <a:ext cx="8596668" cy="479445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endParaRPr/>
          </a:p>
          <a:p>
            <a:pPr marL="342900" lvl="0" indent="-342900" algn="l" rtl="0">
              <a:spcBef>
                <a:spcPts val="1000"/>
              </a:spcBef>
              <a:spcAft>
                <a:spcPts val="0"/>
              </a:spcAft>
              <a:buSzPts val="1440"/>
              <a:buFont typeface="Noto Sans Symbols"/>
              <a:buChar char="►"/>
            </a:pPr>
            <a:r>
              <a:rPr lang="en-US"/>
              <a:t>Bean life cycle is managed by spring container. When we run the program, the spring container gets started. After that, the container create the instance of a bean then dependency are injected. And finally, the bean is destroyed when the spring container is closed. </a:t>
            </a:r>
            <a:endParaRPr/>
          </a:p>
          <a:p>
            <a:pPr marL="342900" lvl="0" indent="-342900" algn="l" rtl="0">
              <a:spcBef>
                <a:spcPts val="1000"/>
              </a:spcBef>
              <a:spcAft>
                <a:spcPts val="0"/>
              </a:spcAft>
              <a:buSzPts val="1440"/>
              <a:buFont typeface="Noto Sans Symbols"/>
              <a:buChar char="►"/>
            </a:pPr>
            <a:r>
              <a:rPr lang="en-US"/>
              <a:t>Bean basically is an entity in your application.</a:t>
            </a:r>
            <a:endParaRPr/>
          </a:p>
        </p:txBody>
      </p:sp>
      <p:pic>
        <p:nvPicPr>
          <p:cNvPr id="202" name="Google Shape;202;p8"/>
          <p:cNvPicPr preferRelativeResize="0"/>
          <p:nvPr/>
        </p:nvPicPr>
        <p:blipFill rotWithShape="1">
          <a:blip r:embed="rId3">
            <a:alphaModFix/>
          </a:blip>
          <a:srcRect/>
          <a:stretch/>
        </p:blipFill>
        <p:spPr>
          <a:xfrm>
            <a:off x="1668744" y="3241510"/>
            <a:ext cx="6694436" cy="20615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677334" y="609600"/>
            <a:ext cx="8596668" cy="437804"/>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accent1"/>
              </a:buClr>
              <a:buSzPct val="100000"/>
              <a:buFont typeface="Trebuchet MS"/>
              <a:buNone/>
            </a:pPr>
            <a:r>
              <a:rPr lang="en-US"/>
              <a:t>Spring bean scope</a:t>
            </a:r>
            <a:br>
              <a:rPr lang="en-US"/>
            </a:br>
            <a:br>
              <a:rPr lang="en-US"/>
            </a:br>
            <a:br>
              <a:rPr lang="en-US"/>
            </a:br>
            <a:br>
              <a:rPr lang="en-US"/>
            </a:br>
            <a:br>
              <a:rPr lang="en-US"/>
            </a:br>
            <a:br>
              <a:rPr lang="en-US"/>
            </a:br>
            <a:r>
              <a:rPr lang="en-US"/>
              <a:t> </a:t>
            </a:r>
            <a:endParaRPr/>
          </a:p>
        </p:txBody>
      </p:sp>
      <p:sp>
        <p:nvSpPr>
          <p:cNvPr id="208" name="Google Shape;208;p9"/>
          <p:cNvSpPr txBox="1">
            <a:spLocks noGrp="1"/>
          </p:cNvSpPr>
          <p:nvPr>
            <p:ph type="body" idx="1"/>
          </p:nvPr>
        </p:nvSpPr>
        <p:spPr>
          <a:xfrm>
            <a:off x="677334" y="1271847"/>
            <a:ext cx="8596668" cy="4769515"/>
          </a:xfrm>
          <a:prstGeom prst="rect">
            <a:avLst/>
          </a:prstGeom>
          <a:noFill/>
          <a:ln>
            <a:noFill/>
          </a:ln>
        </p:spPr>
        <p:txBody>
          <a:bodyPr spcFirstLastPara="1" wrap="square" lIns="91425" tIns="45700" rIns="91425" bIns="45700" anchor="t" anchorCtr="0">
            <a:normAutofit/>
          </a:bodyPr>
          <a:lstStyle/>
          <a:p>
            <a:pPr marL="342900" lvl="0" indent="-251459" algn="l" rtl="0">
              <a:spcBef>
                <a:spcPts val="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Char char="►"/>
            </a:pPr>
            <a:r>
              <a:rPr lang="en-US"/>
              <a:t>Singleton (default scope)</a:t>
            </a:r>
            <a:endParaRPr/>
          </a:p>
          <a:p>
            <a:pPr marL="342900" lvl="0" indent="-342900" algn="l" rtl="0">
              <a:spcBef>
                <a:spcPts val="1000"/>
              </a:spcBef>
              <a:spcAft>
                <a:spcPts val="0"/>
              </a:spcAft>
              <a:buSzPts val="1440"/>
              <a:buChar char="►"/>
            </a:pPr>
            <a:r>
              <a:rPr lang="en-US"/>
              <a:t>Prototype</a:t>
            </a:r>
            <a:endParaRPr/>
          </a:p>
          <a:p>
            <a:pPr marL="342900" lvl="0" indent="-342900" algn="l" rtl="0">
              <a:spcBef>
                <a:spcPts val="1000"/>
              </a:spcBef>
              <a:spcAft>
                <a:spcPts val="0"/>
              </a:spcAft>
              <a:buSzPts val="1440"/>
              <a:buChar char="►"/>
            </a:pPr>
            <a:r>
              <a:rPr lang="en-US"/>
              <a:t>Request</a:t>
            </a:r>
            <a:endParaRPr/>
          </a:p>
          <a:p>
            <a:pPr marL="342900" lvl="0" indent="-342900" algn="l" rtl="0">
              <a:spcBef>
                <a:spcPts val="1000"/>
              </a:spcBef>
              <a:spcAft>
                <a:spcPts val="0"/>
              </a:spcAft>
              <a:buSzPts val="1440"/>
              <a:buChar char="►"/>
            </a:pPr>
            <a:r>
              <a:rPr lang="en-US"/>
              <a:t>Session			Scopes are only available in web application  </a:t>
            </a:r>
            <a:endParaRPr/>
          </a:p>
          <a:p>
            <a:pPr marL="342900" lvl="0" indent="-342900" algn="l" rtl="0">
              <a:spcBef>
                <a:spcPts val="1000"/>
              </a:spcBef>
              <a:spcAft>
                <a:spcPts val="0"/>
              </a:spcAft>
              <a:buSzPts val="1440"/>
              <a:buChar char="►"/>
            </a:pPr>
            <a:r>
              <a:rPr lang="en-US"/>
              <a:t>Application			</a:t>
            </a:r>
            <a:endParaRPr/>
          </a:p>
          <a:p>
            <a:pPr marL="342900" lvl="0" indent="-342900" algn="l" rtl="0">
              <a:spcBef>
                <a:spcPts val="1000"/>
              </a:spcBef>
              <a:spcAft>
                <a:spcPts val="0"/>
              </a:spcAft>
              <a:buSzPts val="1440"/>
              <a:buChar char="►"/>
            </a:pPr>
            <a:r>
              <a:rPr lang="en-US"/>
              <a:t>Web socket </a:t>
            </a:r>
            <a:endParaRPr/>
          </a:p>
        </p:txBody>
      </p:sp>
      <p:sp>
        <p:nvSpPr>
          <p:cNvPr id="209" name="Google Shape;209;p9"/>
          <p:cNvSpPr/>
          <p:nvPr/>
        </p:nvSpPr>
        <p:spPr>
          <a:xfrm>
            <a:off x="2335877" y="3391593"/>
            <a:ext cx="764771" cy="1346662"/>
          </a:xfrm>
          <a:prstGeom prst="rightBrace">
            <a:avLst>
              <a:gd name="adj1" fmla="val 8333"/>
              <a:gd name="adj2" fmla="val 50000"/>
            </a:avLst>
          </a:prstGeom>
          <a:no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2351</TotalTime>
  <Words>1501</Words>
  <Application>Microsoft Office PowerPoint</Application>
  <PresentationFormat>Widescreen</PresentationFormat>
  <Paragraphs>149</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Noto Sans Symbols</vt:lpstr>
      <vt:lpstr>Trebuchet MS</vt:lpstr>
      <vt:lpstr>Facet</vt:lpstr>
      <vt:lpstr>Spring framework</vt:lpstr>
      <vt:lpstr>Spring Boot and Spring MVC</vt:lpstr>
      <vt:lpstr>PowerPoint Presentation</vt:lpstr>
      <vt:lpstr>Program flow in MVC model:</vt:lpstr>
      <vt:lpstr>Example about model, view, controller in Spring MVC</vt:lpstr>
      <vt:lpstr>Dependency Injection</vt:lpstr>
      <vt:lpstr>Inversion of Control (IOC)</vt:lpstr>
      <vt:lpstr>Bean life cycle in Java Spring </vt:lpstr>
      <vt:lpstr>Spring bean scope       </vt:lpstr>
      <vt:lpstr>Singleton and prototype scopes</vt:lpstr>
      <vt:lpstr>Bean factory and Application context</vt:lpstr>
      <vt:lpstr>3 ways to configure in the Spring Framework</vt:lpstr>
      <vt:lpstr>3 ways to configure in the Spring Framework </vt:lpstr>
      <vt:lpstr>3 ways to configure in the Spring Framework </vt:lpstr>
      <vt:lpstr>3 ways to configure in the Spring Framework </vt:lpstr>
      <vt:lpstr>Dependency Injection </vt:lpstr>
      <vt:lpstr>PowerPoint Presentation</vt:lpstr>
      <vt:lpstr>Some Annotation in Spring </vt:lpstr>
      <vt:lpstr>@Controller, @Service and @Repository</vt:lpstr>
      <vt:lpstr>Front-controller and flow of a request.</vt:lpstr>
      <vt:lpstr>View resolver</vt:lpstr>
      <vt:lpstr>Interceptor</vt:lpstr>
      <vt:lpstr>Model, ModelMap, ModelAndView</vt:lpstr>
      <vt:lpstr>Typical layout  Example of the typical layout of Spring Boot Application:</vt:lpstr>
      <vt:lpstr>Spring MVC and REST Annotation</vt:lpstr>
      <vt:lpstr>Example REST Annotation     Different kinds of annotation: </vt:lpstr>
      <vt:lpstr>@RequestParam and @PathVariable </vt:lpstr>
      <vt:lpstr>@RestController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framework</dc:title>
  <dc:creator>Nguyen Thuc Nguyen Chuong (FWA.EC)</dc:creator>
  <cp:lastModifiedBy>Phan Khac Dien 20165855</cp:lastModifiedBy>
  <cp:revision>4</cp:revision>
  <dcterms:created xsi:type="dcterms:W3CDTF">2021-05-17T02:42:36Z</dcterms:created>
  <dcterms:modified xsi:type="dcterms:W3CDTF">2022-09-06T15:58:15Z</dcterms:modified>
</cp:coreProperties>
</file>