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57" r:id="rId2"/>
    <p:sldMasterId id="2147483659" r:id="rId3"/>
  </p:sldMasterIdLst>
  <p:notesMasterIdLst>
    <p:notesMasterId r:id="rId11"/>
  </p:notesMasterIdLst>
  <p:sldIdLst>
    <p:sldId id="256" r:id="rId4"/>
    <p:sldId id="257" r:id="rId5"/>
    <p:sldId id="266" r:id="rId6"/>
    <p:sldId id="258" r:id="rId7"/>
    <p:sldId id="267" r:id="rId8"/>
    <p:sldId id="268" r:id="rId9"/>
    <p:sldId id="269" r:id="rId10"/>
  </p:sldIdLst>
  <p:sldSz cx="9144000" cy="5143500" type="screen16x9"/>
  <p:notesSz cx="6805613" cy="9939338"/>
  <p:defaultTextStyle>
    <a:defPPr>
      <a:defRPr lang="ko-KR"/>
    </a:defPPr>
    <a:lvl1pPr marL="0" algn="l" defTabSz="779252" rtl="0" eaLnBrk="1" latinLnBrk="1" hangingPunct="1">
      <a:defRPr sz="1534" kern="1200">
        <a:solidFill>
          <a:schemeClr val="tx1"/>
        </a:solidFill>
        <a:latin typeface="+mn-lt"/>
        <a:ea typeface="+mn-ea"/>
        <a:cs typeface="+mn-cs"/>
      </a:defRPr>
    </a:lvl1pPr>
    <a:lvl2pPr marL="389626" algn="l" defTabSz="779252" rtl="0" eaLnBrk="1" latinLnBrk="1" hangingPunct="1">
      <a:defRPr sz="1534" kern="1200">
        <a:solidFill>
          <a:schemeClr val="tx1"/>
        </a:solidFill>
        <a:latin typeface="+mn-lt"/>
        <a:ea typeface="+mn-ea"/>
        <a:cs typeface="+mn-cs"/>
      </a:defRPr>
    </a:lvl2pPr>
    <a:lvl3pPr marL="779252" algn="l" defTabSz="779252" rtl="0" eaLnBrk="1" latinLnBrk="1" hangingPunct="1">
      <a:defRPr sz="1534" kern="1200">
        <a:solidFill>
          <a:schemeClr val="tx1"/>
        </a:solidFill>
        <a:latin typeface="+mn-lt"/>
        <a:ea typeface="+mn-ea"/>
        <a:cs typeface="+mn-cs"/>
      </a:defRPr>
    </a:lvl3pPr>
    <a:lvl4pPr marL="1168878" algn="l" defTabSz="779252" rtl="0" eaLnBrk="1" latinLnBrk="1" hangingPunct="1">
      <a:defRPr sz="1534" kern="1200">
        <a:solidFill>
          <a:schemeClr val="tx1"/>
        </a:solidFill>
        <a:latin typeface="+mn-lt"/>
        <a:ea typeface="+mn-ea"/>
        <a:cs typeface="+mn-cs"/>
      </a:defRPr>
    </a:lvl4pPr>
    <a:lvl5pPr marL="1558503" algn="l" defTabSz="779252" rtl="0" eaLnBrk="1" latinLnBrk="1" hangingPunct="1">
      <a:defRPr sz="1534" kern="1200">
        <a:solidFill>
          <a:schemeClr val="tx1"/>
        </a:solidFill>
        <a:latin typeface="+mn-lt"/>
        <a:ea typeface="+mn-ea"/>
        <a:cs typeface="+mn-cs"/>
      </a:defRPr>
    </a:lvl5pPr>
    <a:lvl6pPr marL="1948129" algn="l" defTabSz="779252" rtl="0" eaLnBrk="1" latinLnBrk="1" hangingPunct="1">
      <a:defRPr sz="1534" kern="1200">
        <a:solidFill>
          <a:schemeClr val="tx1"/>
        </a:solidFill>
        <a:latin typeface="+mn-lt"/>
        <a:ea typeface="+mn-ea"/>
        <a:cs typeface="+mn-cs"/>
      </a:defRPr>
    </a:lvl6pPr>
    <a:lvl7pPr marL="2337755" algn="l" defTabSz="779252" rtl="0" eaLnBrk="1" latinLnBrk="1" hangingPunct="1">
      <a:defRPr sz="1534" kern="1200">
        <a:solidFill>
          <a:schemeClr val="tx1"/>
        </a:solidFill>
        <a:latin typeface="+mn-lt"/>
        <a:ea typeface="+mn-ea"/>
        <a:cs typeface="+mn-cs"/>
      </a:defRPr>
    </a:lvl7pPr>
    <a:lvl8pPr marL="2727381" algn="l" defTabSz="779252" rtl="0" eaLnBrk="1" latinLnBrk="1" hangingPunct="1">
      <a:defRPr sz="1534" kern="1200">
        <a:solidFill>
          <a:schemeClr val="tx1"/>
        </a:solidFill>
        <a:latin typeface="+mn-lt"/>
        <a:ea typeface="+mn-ea"/>
        <a:cs typeface="+mn-cs"/>
      </a:defRPr>
    </a:lvl8pPr>
    <a:lvl9pPr marL="3117007" algn="l" defTabSz="779252" rtl="0" eaLnBrk="1" latinLnBrk="1" hangingPunct="1">
      <a:defRPr sz="153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 Khac Dien 20165855" initials="PKD2" lastIdx="1" clrIdx="0">
    <p:extLst>
      <p:ext uri="{19B8F6BF-5375-455C-9EA6-DF929625EA0E}">
        <p15:presenceInfo xmlns:p15="http://schemas.microsoft.com/office/powerpoint/2012/main" userId="S::dien.pk165855@sis.hust.edu.vn::7543e4e4-d625-40dc-9bf6-31f751e530d1" providerId="AD"/>
      </p:ext>
    </p:extLst>
  </p:cmAuthor>
  <p:cmAuthor id="2" name="Đào Tuấn Dũng"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D4F"/>
    <a:srgbClr val="95B3D7"/>
    <a:srgbClr val="C7004C"/>
    <a:srgbClr val="50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6395" autoAdjust="0"/>
  </p:normalViewPr>
  <p:slideViewPr>
    <p:cSldViewPr>
      <p:cViewPr varScale="1">
        <p:scale>
          <a:sx n="147" d="100"/>
          <a:sy n="147" d="100"/>
        </p:scale>
        <p:origin x="156" y="11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28" y="-10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57BF1C7C-30AB-4920-B892-D59D8900ACC9}" type="datetimeFigureOut">
              <a:rPr lang="ko-KR" altLang="en-US" smtClean="0"/>
              <a:t>2022-04-01</a:t>
            </a:fld>
            <a:endParaRPr lang="ko-KR" altLang="en-US"/>
          </a:p>
        </p:txBody>
      </p:sp>
      <p:sp>
        <p:nvSpPr>
          <p:cNvPr id="4" name="슬라이드 이미지 개체 틀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0562" y="4721186"/>
            <a:ext cx="5444490" cy="4472702"/>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DEC87BB8-14F5-43C8-9EE9-7B7176E05196}" type="slidenum">
              <a:rPr lang="ko-KR" altLang="en-US" smtClean="0"/>
              <a:t>‹#›</a:t>
            </a:fld>
            <a:endParaRPr lang="ko-KR" altLang="en-US"/>
          </a:p>
        </p:txBody>
      </p:sp>
    </p:spTree>
    <p:extLst>
      <p:ext uri="{BB962C8B-B14F-4D97-AF65-F5344CB8AC3E}">
        <p14:creationId xmlns:p14="http://schemas.microsoft.com/office/powerpoint/2010/main" val="3962503968"/>
      </p:ext>
    </p:extLst>
  </p:cSld>
  <p:clrMap bg1="lt1" tx1="dk1" bg2="lt2" tx2="dk2" accent1="accent1" accent2="accent2" accent3="accent3" accent4="accent4" accent5="accent5" accent6="accent6" hlink="hlink" folHlink="folHlink"/>
  <p:notesStyle>
    <a:lvl1pPr marL="0" algn="l" defTabSz="779252" rtl="0" eaLnBrk="1" latinLnBrk="1" hangingPunct="1">
      <a:defRPr sz="1023" kern="1200">
        <a:solidFill>
          <a:schemeClr val="tx1"/>
        </a:solidFill>
        <a:latin typeface="+mn-lt"/>
        <a:ea typeface="+mn-ea"/>
        <a:cs typeface="+mn-cs"/>
      </a:defRPr>
    </a:lvl1pPr>
    <a:lvl2pPr marL="389626" algn="l" defTabSz="779252" rtl="0" eaLnBrk="1" latinLnBrk="1" hangingPunct="1">
      <a:defRPr sz="1023" kern="1200">
        <a:solidFill>
          <a:schemeClr val="tx1"/>
        </a:solidFill>
        <a:latin typeface="+mn-lt"/>
        <a:ea typeface="+mn-ea"/>
        <a:cs typeface="+mn-cs"/>
      </a:defRPr>
    </a:lvl2pPr>
    <a:lvl3pPr marL="779252" algn="l" defTabSz="779252" rtl="0" eaLnBrk="1" latinLnBrk="1" hangingPunct="1">
      <a:defRPr sz="1023" kern="1200">
        <a:solidFill>
          <a:schemeClr val="tx1"/>
        </a:solidFill>
        <a:latin typeface="+mn-lt"/>
        <a:ea typeface="+mn-ea"/>
        <a:cs typeface="+mn-cs"/>
      </a:defRPr>
    </a:lvl3pPr>
    <a:lvl4pPr marL="1168878" algn="l" defTabSz="779252" rtl="0" eaLnBrk="1" latinLnBrk="1" hangingPunct="1">
      <a:defRPr sz="1023" kern="1200">
        <a:solidFill>
          <a:schemeClr val="tx1"/>
        </a:solidFill>
        <a:latin typeface="+mn-lt"/>
        <a:ea typeface="+mn-ea"/>
        <a:cs typeface="+mn-cs"/>
      </a:defRPr>
    </a:lvl4pPr>
    <a:lvl5pPr marL="1558503" algn="l" defTabSz="779252" rtl="0" eaLnBrk="1" latinLnBrk="1" hangingPunct="1">
      <a:defRPr sz="1023" kern="1200">
        <a:solidFill>
          <a:schemeClr val="tx1"/>
        </a:solidFill>
        <a:latin typeface="+mn-lt"/>
        <a:ea typeface="+mn-ea"/>
        <a:cs typeface="+mn-cs"/>
      </a:defRPr>
    </a:lvl5pPr>
    <a:lvl6pPr marL="1948129" algn="l" defTabSz="779252" rtl="0" eaLnBrk="1" latinLnBrk="1" hangingPunct="1">
      <a:defRPr sz="1023" kern="1200">
        <a:solidFill>
          <a:schemeClr val="tx1"/>
        </a:solidFill>
        <a:latin typeface="+mn-lt"/>
        <a:ea typeface="+mn-ea"/>
        <a:cs typeface="+mn-cs"/>
      </a:defRPr>
    </a:lvl6pPr>
    <a:lvl7pPr marL="2337755" algn="l" defTabSz="779252" rtl="0" eaLnBrk="1" latinLnBrk="1" hangingPunct="1">
      <a:defRPr sz="1023" kern="1200">
        <a:solidFill>
          <a:schemeClr val="tx1"/>
        </a:solidFill>
        <a:latin typeface="+mn-lt"/>
        <a:ea typeface="+mn-ea"/>
        <a:cs typeface="+mn-cs"/>
      </a:defRPr>
    </a:lvl7pPr>
    <a:lvl8pPr marL="2727381" algn="l" defTabSz="779252" rtl="0" eaLnBrk="1" latinLnBrk="1" hangingPunct="1">
      <a:defRPr sz="1023" kern="1200">
        <a:solidFill>
          <a:schemeClr val="tx1"/>
        </a:solidFill>
        <a:latin typeface="+mn-lt"/>
        <a:ea typeface="+mn-ea"/>
        <a:cs typeface="+mn-cs"/>
      </a:defRPr>
    </a:lvl8pPr>
    <a:lvl9pPr marL="3117007" algn="l" defTabSz="779252" rtl="0" eaLnBrk="1" latinLnBrk="1" hangingPunct="1">
      <a:defRPr sz="10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latin typeface="Calibri" panose="020F0502020204030204" pitchFamily="34" charset="0"/>
              <a:cs typeface="Calibri" panose="020F0502020204030204" pitchFamily="34" charset="0"/>
            </a:endParaRPr>
          </a:p>
        </p:txBody>
      </p:sp>
      <p:sp>
        <p:nvSpPr>
          <p:cNvPr id="109" name="Google Shape;10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Calibri" panose="020F0502020204030204" pitchFamily="34" charset="0"/>
                <a:cs typeface="Calibri" panose="020F0502020204030204" pitchFamily="34" charset="0"/>
                <a:sym typeface="Arial"/>
              </a:rPr>
              <a:t>3</a:t>
            </a:fld>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3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51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59120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Line 2"/>
          <p:cNvSpPr>
            <a:spLocks noChangeShapeType="1"/>
          </p:cNvSpPr>
          <p:nvPr userDrawn="1"/>
        </p:nvSpPr>
        <p:spPr bwMode="auto">
          <a:xfrm>
            <a:off x="86458" y="304014"/>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
        <p:nvSpPr>
          <p:cNvPr id="12" name="TextBox 11"/>
          <p:cNvSpPr txBox="1">
            <a:spLocks noChangeArrowheads="1"/>
          </p:cNvSpPr>
          <p:nvPr userDrawn="1"/>
        </p:nvSpPr>
        <p:spPr bwMode="auto">
          <a:xfrm>
            <a:off x="0" y="4969714"/>
            <a:ext cx="1784168" cy="1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000" tIns="27000" rIns="27000" bIns="27000" anchor="ctr">
            <a:spAutoFit/>
          </a:bodyPr>
          <a:lstStyle>
            <a:lvl1pPr eaLnBrk="0" hangingPunct="0">
              <a:defRPr kumimoji="1" sz="1200">
                <a:solidFill>
                  <a:schemeClr val="tx1"/>
                </a:solidFill>
                <a:latin typeface="굴림" charset="-127"/>
                <a:ea typeface="굴림" charset="-127"/>
              </a:defRPr>
            </a:lvl1pPr>
            <a:lvl2pPr marL="742950" indent="-285750" eaLnBrk="0" hangingPunct="0">
              <a:defRPr kumimoji="1" sz="1200">
                <a:solidFill>
                  <a:schemeClr val="tx1"/>
                </a:solidFill>
                <a:latin typeface="굴림" charset="-127"/>
                <a:ea typeface="굴림" charset="-127"/>
              </a:defRPr>
            </a:lvl2pPr>
            <a:lvl3pPr marL="1143000" indent="-228600" eaLnBrk="0" hangingPunct="0">
              <a:defRPr kumimoji="1" sz="1200">
                <a:solidFill>
                  <a:schemeClr val="tx1"/>
                </a:solidFill>
                <a:latin typeface="굴림" charset="-127"/>
                <a:ea typeface="굴림" charset="-127"/>
              </a:defRPr>
            </a:lvl3pPr>
            <a:lvl4pPr marL="1600200" indent="-228600" eaLnBrk="0" hangingPunct="0">
              <a:defRPr kumimoji="1" sz="1200">
                <a:solidFill>
                  <a:schemeClr val="tx1"/>
                </a:solidFill>
                <a:latin typeface="굴림" charset="-127"/>
                <a:ea typeface="굴림" charset="-127"/>
              </a:defRPr>
            </a:lvl4pPr>
            <a:lvl5pPr marL="2057400" indent="-228600" eaLnBrk="0" hangingPunct="0">
              <a:defRPr kumimoji="1" sz="1200">
                <a:solidFill>
                  <a:schemeClr val="tx1"/>
                </a:solidFill>
                <a:latin typeface="굴림" charset="-127"/>
                <a:ea typeface="굴림" charset="-127"/>
              </a:defRPr>
            </a:lvl5pPr>
            <a:lvl6pPr marL="2514600" indent="-228600" algn="ctr" eaLnBrk="0" fontAlgn="base" hangingPunct="0">
              <a:spcBef>
                <a:spcPct val="0"/>
              </a:spcBef>
              <a:spcAft>
                <a:spcPct val="0"/>
              </a:spcAft>
              <a:defRPr kumimoji="1" sz="1200">
                <a:solidFill>
                  <a:schemeClr val="tx1"/>
                </a:solidFill>
                <a:latin typeface="굴림" charset="-127"/>
                <a:ea typeface="굴림" charset="-127"/>
              </a:defRPr>
            </a:lvl6pPr>
            <a:lvl7pPr marL="2971800" indent="-228600" algn="ctr" eaLnBrk="0" fontAlgn="base" hangingPunct="0">
              <a:spcBef>
                <a:spcPct val="0"/>
              </a:spcBef>
              <a:spcAft>
                <a:spcPct val="0"/>
              </a:spcAft>
              <a:defRPr kumimoji="1" sz="1200">
                <a:solidFill>
                  <a:schemeClr val="tx1"/>
                </a:solidFill>
                <a:latin typeface="굴림" charset="-127"/>
                <a:ea typeface="굴림" charset="-127"/>
              </a:defRPr>
            </a:lvl7pPr>
            <a:lvl8pPr marL="3429000" indent="-228600" algn="ctr" eaLnBrk="0" fontAlgn="base" hangingPunct="0">
              <a:spcBef>
                <a:spcPct val="0"/>
              </a:spcBef>
              <a:spcAft>
                <a:spcPct val="0"/>
              </a:spcAft>
              <a:defRPr kumimoji="1" sz="1200">
                <a:solidFill>
                  <a:schemeClr val="tx1"/>
                </a:solidFill>
                <a:latin typeface="굴림" charset="-127"/>
                <a:ea typeface="굴림" charset="-127"/>
              </a:defRPr>
            </a:lvl8pPr>
            <a:lvl9pPr marL="3886200" indent="-228600" algn="ctr" eaLnBrk="0" fontAlgn="base" hangingPunct="0">
              <a:spcBef>
                <a:spcPct val="0"/>
              </a:spcBef>
              <a:spcAft>
                <a:spcPct val="0"/>
              </a:spcAft>
              <a:defRPr kumimoji="1" sz="1200">
                <a:solidFill>
                  <a:schemeClr val="tx1"/>
                </a:solidFill>
                <a:latin typeface="굴림" charset="-127"/>
                <a:ea typeface="굴림" charset="-127"/>
              </a:defRPr>
            </a:lvl9pPr>
          </a:lstStyle>
          <a:p>
            <a:pPr algn="ctr" eaLnBrk="1" hangingPunct="1">
              <a:defRPr/>
            </a:pPr>
            <a:r>
              <a:rPr lang="en-US" altLang="ko-KR" sz="750" b="0">
                <a:solidFill>
                  <a:srgbClr val="7F7F7F"/>
                </a:solidFill>
                <a:latin typeface="LG스마트체2.0 SemiBold" panose="020B0600000101010101" pitchFamily="50" charset="-127"/>
                <a:ea typeface="LG스마트체2.0 SemiBold" panose="020B0600000101010101" pitchFamily="50" charset="-127"/>
              </a:rPr>
              <a:t>Copyrightⓒ. 2021. All Rights Reserved.</a:t>
            </a:r>
            <a:endParaRPr lang="ko-KR" altLang="en-US" sz="750">
              <a:solidFill>
                <a:srgbClr val="7F7F7F"/>
              </a:solidFill>
              <a:latin typeface="LG스마트체2.0 SemiBold" panose="020B0600000101010101" pitchFamily="50" charset="-127"/>
              <a:ea typeface="LG스마트체2.0 SemiBold" panose="020B0600000101010101" pitchFamily="50" charset="-127"/>
            </a:endParaRPr>
          </a:p>
        </p:txBody>
      </p:sp>
      <p:sp>
        <p:nvSpPr>
          <p:cNvPr id="16" name="직사각형 1"/>
          <p:cNvSpPr>
            <a:spLocks noChangeArrowheads="1"/>
          </p:cNvSpPr>
          <p:nvPr userDrawn="1"/>
        </p:nvSpPr>
        <p:spPr bwMode="auto">
          <a:xfrm>
            <a:off x="-1" y="0"/>
            <a:ext cx="5724127" cy="342048"/>
          </a:xfrm>
          <a:prstGeom prst="rect">
            <a:avLst/>
          </a:prstGeom>
          <a:noFill/>
          <a:ln w="9525">
            <a:noFill/>
            <a:miter lim="800000"/>
            <a:headEnd/>
            <a:tailEnd/>
          </a:ln>
        </p:spPr>
        <p:txBody>
          <a:bodyPr wrap="square" lIns="155859" tIns="77930" rIns="155859" bIns="77930" anchor="ctr">
            <a:spAutoFit/>
          </a:bodyPr>
          <a:lstStyle/>
          <a:p>
            <a:pPr marL="0" marR="0" lvl="0" indent="0" algn="l" defTabSz="779252" rtl="0" eaLnBrk="1" fontAlgn="auto" latinLnBrk="1" hangingPunct="1">
              <a:lnSpc>
                <a:spcPct val="100000"/>
              </a:lnSpc>
              <a:spcBef>
                <a:spcPct val="20000"/>
              </a:spcBef>
              <a:spcAft>
                <a:spcPts val="0"/>
              </a:spcAft>
              <a:buClrTx/>
              <a:buSzTx/>
              <a:buFontTx/>
              <a:buNone/>
              <a:tabLst/>
              <a:defRPr/>
            </a:pPr>
            <a:r>
              <a:rPr lang="en-US" altLang="ko-KR" sz="1200" b="1">
                <a:solidFill>
                  <a:srgbClr val="0080FF"/>
                </a:solidFill>
                <a:latin typeface="Calibri" panose="020F0502020204030204" pitchFamily="34" charset="0"/>
                <a:cs typeface="Calibri" panose="020F0502020204030204" pitchFamily="34" charset="0"/>
              </a:rPr>
              <a:t>Spring Framework </a:t>
            </a:r>
            <a:r>
              <a:rPr lang="en-US" altLang="ko-KR" sz="1200" b="1">
                <a:solidFill>
                  <a:srgbClr val="808080"/>
                </a:solidFill>
                <a:latin typeface="Calibri" panose="020F0502020204030204" pitchFamily="34" charset="0"/>
                <a:cs typeface="Calibri" panose="020F0502020204030204" pitchFamily="34" charset="0"/>
                <a:sym typeface="Helvetica Neue" charset="0"/>
              </a:rPr>
              <a:t>| Spring ORM (Object Oriented Mapping)</a:t>
            </a:r>
            <a:endParaRPr lang="en-US" sz="1200" b="1" kern="1200">
              <a:solidFill>
                <a:srgbClr val="808080"/>
              </a:solidFill>
              <a:latin typeface="Calibri" panose="020F0502020204030204" pitchFamily="34" charset="0"/>
              <a:ea typeface="+mn-ea"/>
              <a:cs typeface="Calibri" panose="020F0502020204030204" pitchFamily="34" charset="0"/>
            </a:endParaRPr>
          </a:p>
        </p:txBody>
      </p:sp>
      <p:sp>
        <p:nvSpPr>
          <p:cNvPr id="13" name="Line 2"/>
          <p:cNvSpPr>
            <a:spLocks noChangeShapeType="1"/>
          </p:cNvSpPr>
          <p:nvPr userDrawn="1"/>
        </p:nvSpPr>
        <p:spPr bwMode="auto">
          <a:xfrm>
            <a:off x="86458" y="4966886"/>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val="892130351"/>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Line 2"/>
          <p:cNvSpPr>
            <a:spLocks noChangeShapeType="1"/>
          </p:cNvSpPr>
          <p:nvPr userDrawn="1"/>
        </p:nvSpPr>
        <p:spPr bwMode="auto">
          <a:xfrm>
            <a:off x="86458" y="304014"/>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
        <p:nvSpPr>
          <p:cNvPr id="12" name="TextBox 11"/>
          <p:cNvSpPr txBox="1">
            <a:spLocks noChangeArrowheads="1"/>
          </p:cNvSpPr>
          <p:nvPr userDrawn="1"/>
        </p:nvSpPr>
        <p:spPr bwMode="auto">
          <a:xfrm>
            <a:off x="0" y="4969714"/>
            <a:ext cx="1784168" cy="1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000" tIns="27000" rIns="27000" bIns="27000" anchor="ctr">
            <a:spAutoFit/>
          </a:bodyPr>
          <a:lstStyle>
            <a:lvl1pPr eaLnBrk="0" hangingPunct="0">
              <a:defRPr kumimoji="1" sz="1200">
                <a:solidFill>
                  <a:schemeClr val="tx1"/>
                </a:solidFill>
                <a:latin typeface="굴림" charset="-127"/>
                <a:ea typeface="굴림" charset="-127"/>
              </a:defRPr>
            </a:lvl1pPr>
            <a:lvl2pPr marL="742950" indent="-285750" eaLnBrk="0" hangingPunct="0">
              <a:defRPr kumimoji="1" sz="1200">
                <a:solidFill>
                  <a:schemeClr val="tx1"/>
                </a:solidFill>
                <a:latin typeface="굴림" charset="-127"/>
                <a:ea typeface="굴림" charset="-127"/>
              </a:defRPr>
            </a:lvl2pPr>
            <a:lvl3pPr marL="1143000" indent="-228600" eaLnBrk="0" hangingPunct="0">
              <a:defRPr kumimoji="1" sz="1200">
                <a:solidFill>
                  <a:schemeClr val="tx1"/>
                </a:solidFill>
                <a:latin typeface="굴림" charset="-127"/>
                <a:ea typeface="굴림" charset="-127"/>
              </a:defRPr>
            </a:lvl3pPr>
            <a:lvl4pPr marL="1600200" indent="-228600" eaLnBrk="0" hangingPunct="0">
              <a:defRPr kumimoji="1" sz="1200">
                <a:solidFill>
                  <a:schemeClr val="tx1"/>
                </a:solidFill>
                <a:latin typeface="굴림" charset="-127"/>
                <a:ea typeface="굴림" charset="-127"/>
              </a:defRPr>
            </a:lvl4pPr>
            <a:lvl5pPr marL="2057400" indent="-228600" eaLnBrk="0" hangingPunct="0">
              <a:defRPr kumimoji="1" sz="1200">
                <a:solidFill>
                  <a:schemeClr val="tx1"/>
                </a:solidFill>
                <a:latin typeface="굴림" charset="-127"/>
                <a:ea typeface="굴림" charset="-127"/>
              </a:defRPr>
            </a:lvl5pPr>
            <a:lvl6pPr marL="2514600" indent="-228600" algn="ctr" eaLnBrk="0" fontAlgn="base" hangingPunct="0">
              <a:spcBef>
                <a:spcPct val="0"/>
              </a:spcBef>
              <a:spcAft>
                <a:spcPct val="0"/>
              </a:spcAft>
              <a:defRPr kumimoji="1" sz="1200">
                <a:solidFill>
                  <a:schemeClr val="tx1"/>
                </a:solidFill>
                <a:latin typeface="굴림" charset="-127"/>
                <a:ea typeface="굴림" charset="-127"/>
              </a:defRPr>
            </a:lvl6pPr>
            <a:lvl7pPr marL="2971800" indent="-228600" algn="ctr" eaLnBrk="0" fontAlgn="base" hangingPunct="0">
              <a:spcBef>
                <a:spcPct val="0"/>
              </a:spcBef>
              <a:spcAft>
                <a:spcPct val="0"/>
              </a:spcAft>
              <a:defRPr kumimoji="1" sz="1200">
                <a:solidFill>
                  <a:schemeClr val="tx1"/>
                </a:solidFill>
                <a:latin typeface="굴림" charset="-127"/>
                <a:ea typeface="굴림" charset="-127"/>
              </a:defRPr>
            </a:lvl7pPr>
            <a:lvl8pPr marL="3429000" indent="-228600" algn="ctr" eaLnBrk="0" fontAlgn="base" hangingPunct="0">
              <a:spcBef>
                <a:spcPct val="0"/>
              </a:spcBef>
              <a:spcAft>
                <a:spcPct val="0"/>
              </a:spcAft>
              <a:defRPr kumimoji="1" sz="1200">
                <a:solidFill>
                  <a:schemeClr val="tx1"/>
                </a:solidFill>
                <a:latin typeface="굴림" charset="-127"/>
                <a:ea typeface="굴림" charset="-127"/>
              </a:defRPr>
            </a:lvl8pPr>
            <a:lvl9pPr marL="3886200" indent="-228600" algn="ctr" eaLnBrk="0" fontAlgn="base" hangingPunct="0">
              <a:spcBef>
                <a:spcPct val="0"/>
              </a:spcBef>
              <a:spcAft>
                <a:spcPct val="0"/>
              </a:spcAft>
              <a:defRPr kumimoji="1" sz="1200">
                <a:solidFill>
                  <a:schemeClr val="tx1"/>
                </a:solidFill>
                <a:latin typeface="굴림" charset="-127"/>
                <a:ea typeface="굴림" charset="-127"/>
              </a:defRPr>
            </a:lvl9pPr>
          </a:lstStyle>
          <a:p>
            <a:pPr algn="ctr" eaLnBrk="1" hangingPunct="1">
              <a:defRPr/>
            </a:pPr>
            <a:r>
              <a:rPr lang="en-US" altLang="ko-KR" sz="750" b="0">
                <a:solidFill>
                  <a:srgbClr val="7F7F7F"/>
                </a:solidFill>
                <a:latin typeface="LG스마트체2.0 SemiBold" panose="020B0600000101010101" pitchFamily="50" charset="-127"/>
                <a:ea typeface="LG스마트체2.0 SemiBold" panose="020B0600000101010101" pitchFamily="50" charset="-127"/>
              </a:rPr>
              <a:t>Copyrightⓒ. 2021. All Rights Reserved.</a:t>
            </a:r>
            <a:endParaRPr lang="ko-KR" altLang="en-US" sz="750">
              <a:solidFill>
                <a:srgbClr val="7F7F7F"/>
              </a:solidFill>
              <a:latin typeface="LG스마트체2.0 SemiBold" panose="020B0600000101010101" pitchFamily="50" charset="-127"/>
              <a:ea typeface="LG스마트체2.0 SemiBold" panose="020B0600000101010101" pitchFamily="50" charset="-127"/>
            </a:endParaRPr>
          </a:p>
        </p:txBody>
      </p:sp>
      <p:sp>
        <p:nvSpPr>
          <p:cNvPr id="16" name="직사각형 1"/>
          <p:cNvSpPr>
            <a:spLocks noChangeArrowheads="1"/>
          </p:cNvSpPr>
          <p:nvPr userDrawn="1"/>
        </p:nvSpPr>
        <p:spPr bwMode="auto">
          <a:xfrm>
            <a:off x="-1" y="0"/>
            <a:ext cx="5724127" cy="342048"/>
          </a:xfrm>
          <a:prstGeom prst="rect">
            <a:avLst/>
          </a:prstGeom>
          <a:noFill/>
          <a:ln w="9525">
            <a:noFill/>
            <a:miter lim="800000"/>
            <a:headEnd/>
            <a:tailEnd/>
          </a:ln>
        </p:spPr>
        <p:txBody>
          <a:bodyPr wrap="square" lIns="155859" tIns="77930" rIns="155859" bIns="77930" anchor="ctr">
            <a:spAutoFit/>
          </a:bodyPr>
          <a:lstStyle/>
          <a:p>
            <a:pPr marL="0" marR="0" lvl="0" indent="0" algn="l" defTabSz="779252" rtl="0" eaLnBrk="1" fontAlgn="auto" latinLnBrk="1" hangingPunct="1">
              <a:lnSpc>
                <a:spcPct val="100000"/>
              </a:lnSpc>
              <a:spcBef>
                <a:spcPct val="20000"/>
              </a:spcBef>
              <a:spcAft>
                <a:spcPts val="0"/>
              </a:spcAft>
              <a:buClrTx/>
              <a:buSzTx/>
              <a:buFontTx/>
              <a:buNone/>
              <a:tabLst/>
              <a:defRPr/>
            </a:pPr>
            <a:r>
              <a:rPr lang="en-US" altLang="ko-KR" sz="1200" b="1">
                <a:solidFill>
                  <a:srgbClr val="0080FF"/>
                </a:solidFill>
                <a:latin typeface="Calibri" panose="020F0502020204030204" pitchFamily="34" charset="0"/>
                <a:cs typeface="Calibri" panose="020F0502020204030204" pitchFamily="34" charset="0"/>
              </a:rPr>
              <a:t>Spring Framework </a:t>
            </a:r>
            <a:r>
              <a:rPr lang="en-US" altLang="ko-KR" sz="1200" b="1">
                <a:solidFill>
                  <a:srgbClr val="808080"/>
                </a:solidFill>
                <a:latin typeface="Calibri" panose="020F0502020204030204" pitchFamily="34" charset="0"/>
                <a:cs typeface="Calibri" panose="020F0502020204030204" pitchFamily="34" charset="0"/>
                <a:sym typeface="Helvetica Neue" charset="0"/>
              </a:rPr>
              <a:t>| Hibernate</a:t>
            </a:r>
            <a:endParaRPr lang="en-US" sz="1200" b="1" kern="1200">
              <a:solidFill>
                <a:srgbClr val="808080"/>
              </a:solidFill>
              <a:latin typeface="Calibri" panose="020F0502020204030204" pitchFamily="34" charset="0"/>
              <a:ea typeface="+mn-ea"/>
              <a:cs typeface="Calibri" panose="020F0502020204030204" pitchFamily="34" charset="0"/>
            </a:endParaRPr>
          </a:p>
        </p:txBody>
      </p:sp>
      <p:sp>
        <p:nvSpPr>
          <p:cNvPr id="13" name="Line 2"/>
          <p:cNvSpPr>
            <a:spLocks noChangeShapeType="1"/>
          </p:cNvSpPr>
          <p:nvPr userDrawn="1"/>
        </p:nvSpPr>
        <p:spPr bwMode="auto">
          <a:xfrm>
            <a:off x="86458" y="4966886"/>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val="4134980146"/>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Line 2"/>
          <p:cNvSpPr>
            <a:spLocks noChangeShapeType="1"/>
          </p:cNvSpPr>
          <p:nvPr userDrawn="1"/>
        </p:nvSpPr>
        <p:spPr bwMode="auto">
          <a:xfrm>
            <a:off x="86458" y="304014"/>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
        <p:nvSpPr>
          <p:cNvPr id="12" name="TextBox 11"/>
          <p:cNvSpPr txBox="1">
            <a:spLocks noChangeArrowheads="1"/>
          </p:cNvSpPr>
          <p:nvPr userDrawn="1"/>
        </p:nvSpPr>
        <p:spPr bwMode="auto">
          <a:xfrm>
            <a:off x="0" y="4969714"/>
            <a:ext cx="1784168" cy="1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000" tIns="27000" rIns="27000" bIns="27000" anchor="ctr">
            <a:spAutoFit/>
          </a:bodyPr>
          <a:lstStyle>
            <a:lvl1pPr eaLnBrk="0" hangingPunct="0">
              <a:defRPr kumimoji="1" sz="1200">
                <a:solidFill>
                  <a:schemeClr val="tx1"/>
                </a:solidFill>
                <a:latin typeface="굴림" charset="-127"/>
                <a:ea typeface="굴림" charset="-127"/>
              </a:defRPr>
            </a:lvl1pPr>
            <a:lvl2pPr marL="742950" indent="-285750" eaLnBrk="0" hangingPunct="0">
              <a:defRPr kumimoji="1" sz="1200">
                <a:solidFill>
                  <a:schemeClr val="tx1"/>
                </a:solidFill>
                <a:latin typeface="굴림" charset="-127"/>
                <a:ea typeface="굴림" charset="-127"/>
              </a:defRPr>
            </a:lvl2pPr>
            <a:lvl3pPr marL="1143000" indent="-228600" eaLnBrk="0" hangingPunct="0">
              <a:defRPr kumimoji="1" sz="1200">
                <a:solidFill>
                  <a:schemeClr val="tx1"/>
                </a:solidFill>
                <a:latin typeface="굴림" charset="-127"/>
                <a:ea typeface="굴림" charset="-127"/>
              </a:defRPr>
            </a:lvl3pPr>
            <a:lvl4pPr marL="1600200" indent="-228600" eaLnBrk="0" hangingPunct="0">
              <a:defRPr kumimoji="1" sz="1200">
                <a:solidFill>
                  <a:schemeClr val="tx1"/>
                </a:solidFill>
                <a:latin typeface="굴림" charset="-127"/>
                <a:ea typeface="굴림" charset="-127"/>
              </a:defRPr>
            </a:lvl4pPr>
            <a:lvl5pPr marL="2057400" indent="-228600" eaLnBrk="0" hangingPunct="0">
              <a:defRPr kumimoji="1" sz="1200">
                <a:solidFill>
                  <a:schemeClr val="tx1"/>
                </a:solidFill>
                <a:latin typeface="굴림" charset="-127"/>
                <a:ea typeface="굴림" charset="-127"/>
              </a:defRPr>
            </a:lvl5pPr>
            <a:lvl6pPr marL="2514600" indent="-228600" algn="ctr" eaLnBrk="0" fontAlgn="base" hangingPunct="0">
              <a:spcBef>
                <a:spcPct val="0"/>
              </a:spcBef>
              <a:spcAft>
                <a:spcPct val="0"/>
              </a:spcAft>
              <a:defRPr kumimoji="1" sz="1200">
                <a:solidFill>
                  <a:schemeClr val="tx1"/>
                </a:solidFill>
                <a:latin typeface="굴림" charset="-127"/>
                <a:ea typeface="굴림" charset="-127"/>
              </a:defRPr>
            </a:lvl6pPr>
            <a:lvl7pPr marL="2971800" indent="-228600" algn="ctr" eaLnBrk="0" fontAlgn="base" hangingPunct="0">
              <a:spcBef>
                <a:spcPct val="0"/>
              </a:spcBef>
              <a:spcAft>
                <a:spcPct val="0"/>
              </a:spcAft>
              <a:defRPr kumimoji="1" sz="1200">
                <a:solidFill>
                  <a:schemeClr val="tx1"/>
                </a:solidFill>
                <a:latin typeface="굴림" charset="-127"/>
                <a:ea typeface="굴림" charset="-127"/>
              </a:defRPr>
            </a:lvl7pPr>
            <a:lvl8pPr marL="3429000" indent="-228600" algn="ctr" eaLnBrk="0" fontAlgn="base" hangingPunct="0">
              <a:spcBef>
                <a:spcPct val="0"/>
              </a:spcBef>
              <a:spcAft>
                <a:spcPct val="0"/>
              </a:spcAft>
              <a:defRPr kumimoji="1" sz="1200">
                <a:solidFill>
                  <a:schemeClr val="tx1"/>
                </a:solidFill>
                <a:latin typeface="굴림" charset="-127"/>
                <a:ea typeface="굴림" charset="-127"/>
              </a:defRPr>
            </a:lvl8pPr>
            <a:lvl9pPr marL="3886200" indent="-228600" algn="ctr" eaLnBrk="0" fontAlgn="base" hangingPunct="0">
              <a:spcBef>
                <a:spcPct val="0"/>
              </a:spcBef>
              <a:spcAft>
                <a:spcPct val="0"/>
              </a:spcAft>
              <a:defRPr kumimoji="1" sz="1200">
                <a:solidFill>
                  <a:schemeClr val="tx1"/>
                </a:solidFill>
                <a:latin typeface="굴림" charset="-127"/>
                <a:ea typeface="굴림" charset="-127"/>
              </a:defRPr>
            </a:lvl9pPr>
          </a:lstStyle>
          <a:p>
            <a:pPr algn="ctr" eaLnBrk="1" hangingPunct="1">
              <a:defRPr/>
            </a:pPr>
            <a:r>
              <a:rPr lang="en-US" altLang="ko-KR" sz="750" b="0">
                <a:solidFill>
                  <a:srgbClr val="7F7F7F"/>
                </a:solidFill>
                <a:latin typeface="LG스마트체2.0 SemiBold" panose="020B0600000101010101" pitchFamily="50" charset="-127"/>
                <a:ea typeface="LG스마트체2.0 SemiBold" panose="020B0600000101010101" pitchFamily="50" charset="-127"/>
              </a:rPr>
              <a:t>Copyrightⓒ. 2021. All Rights Reserved.</a:t>
            </a:r>
            <a:endParaRPr lang="ko-KR" altLang="en-US" sz="750">
              <a:solidFill>
                <a:srgbClr val="7F7F7F"/>
              </a:solidFill>
              <a:latin typeface="LG스마트체2.0 SemiBold" panose="020B0600000101010101" pitchFamily="50" charset="-127"/>
              <a:ea typeface="LG스마트체2.0 SemiBold" panose="020B0600000101010101" pitchFamily="50" charset="-127"/>
            </a:endParaRPr>
          </a:p>
        </p:txBody>
      </p:sp>
      <p:sp>
        <p:nvSpPr>
          <p:cNvPr id="16" name="직사각형 1"/>
          <p:cNvSpPr>
            <a:spLocks noChangeArrowheads="1"/>
          </p:cNvSpPr>
          <p:nvPr userDrawn="1"/>
        </p:nvSpPr>
        <p:spPr bwMode="auto">
          <a:xfrm>
            <a:off x="-1" y="0"/>
            <a:ext cx="5724127" cy="342048"/>
          </a:xfrm>
          <a:prstGeom prst="rect">
            <a:avLst/>
          </a:prstGeom>
          <a:noFill/>
          <a:ln w="9525">
            <a:noFill/>
            <a:miter lim="800000"/>
            <a:headEnd/>
            <a:tailEnd/>
          </a:ln>
        </p:spPr>
        <p:txBody>
          <a:bodyPr wrap="square" lIns="155859" tIns="77930" rIns="155859" bIns="77930" anchor="ctr">
            <a:spAutoFit/>
          </a:bodyPr>
          <a:lstStyle/>
          <a:p>
            <a:pPr marL="0" marR="0" lvl="0" indent="0" algn="l" defTabSz="779252" rtl="0" eaLnBrk="1" fontAlgn="auto" latinLnBrk="1" hangingPunct="1">
              <a:lnSpc>
                <a:spcPct val="100000"/>
              </a:lnSpc>
              <a:spcBef>
                <a:spcPct val="20000"/>
              </a:spcBef>
              <a:spcAft>
                <a:spcPts val="0"/>
              </a:spcAft>
              <a:buClrTx/>
              <a:buSzTx/>
              <a:buFontTx/>
              <a:buNone/>
              <a:tabLst/>
              <a:defRPr/>
            </a:pPr>
            <a:r>
              <a:rPr lang="en-US" altLang="ko-KR" sz="1200" b="1">
                <a:solidFill>
                  <a:srgbClr val="0080FF"/>
                </a:solidFill>
                <a:latin typeface="Calibri" panose="020F0502020204030204" pitchFamily="34" charset="0"/>
                <a:cs typeface="Calibri" panose="020F0502020204030204" pitchFamily="34" charset="0"/>
              </a:rPr>
              <a:t>Spring Framework </a:t>
            </a:r>
            <a:r>
              <a:rPr lang="en-US" altLang="ko-KR" sz="1200" b="1">
                <a:solidFill>
                  <a:srgbClr val="808080"/>
                </a:solidFill>
                <a:latin typeface="Calibri" panose="020F0502020204030204" pitchFamily="34" charset="0"/>
                <a:cs typeface="Calibri" panose="020F0502020204030204" pitchFamily="34" charset="0"/>
                <a:sym typeface="Helvetica Neue" charset="0"/>
              </a:rPr>
              <a:t>| </a:t>
            </a:r>
            <a:r>
              <a:rPr lang="en-US" altLang="ko-KR" sz="1200" b="1" kern="1200">
                <a:solidFill>
                  <a:srgbClr val="808080"/>
                </a:solidFill>
                <a:latin typeface="Calibri" panose="020F0502020204030204" pitchFamily="34" charset="0"/>
                <a:ea typeface="+mn-ea"/>
                <a:cs typeface="Calibri" panose="020F0502020204030204" pitchFamily="34" charset="0"/>
                <a:sym typeface="Helvetica Neue" charset="0"/>
              </a:rPr>
              <a:t>Hibernate - </a:t>
            </a:r>
            <a:r>
              <a:rPr lang="en-US" sz="1200" b="1" kern="1200">
                <a:solidFill>
                  <a:srgbClr val="808080"/>
                </a:solidFill>
                <a:latin typeface="Calibri" panose="020F0502020204030204" pitchFamily="34" charset="0"/>
                <a:ea typeface="+mn-ea"/>
                <a:cs typeface="Calibri" panose="020F0502020204030204" pitchFamily="34" charset="0"/>
              </a:rPr>
              <a:t>Relationship</a:t>
            </a:r>
          </a:p>
        </p:txBody>
      </p:sp>
      <p:sp>
        <p:nvSpPr>
          <p:cNvPr id="13" name="Line 2"/>
          <p:cNvSpPr>
            <a:spLocks noChangeShapeType="1"/>
          </p:cNvSpPr>
          <p:nvPr userDrawn="1"/>
        </p:nvSpPr>
        <p:spPr bwMode="auto">
          <a:xfrm>
            <a:off x="86458" y="4966886"/>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val="4261199555"/>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2FA79-0450-421D-AACD-B6448138B6B0}"/>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What is ORM:</a:t>
            </a:r>
            <a:endParaRPr lang="en-US" b="1" u="sng">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52C6274-A584-4250-8215-9810248172FC}"/>
              </a:ext>
            </a:extLst>
          </p:cNvPr>
          <p:cNvSpPr txBox="1"/>
          <p:nvPr/>
        </p:nvSpPr>
        <p:spPr>
          <a:xfrm>
            <a:off x="251520" y="536487"/>
            <a:ext cx="8640960" cy="246221"/>
          </a:xfrm>
          <a:prstGeom prst="rect">
            <a:avLst/>
          </a:prstGeom>
          <a:noFill/>
        </p:spPr>
        <p:txBody>
          <a:bodyPr wrap="square" rtlCol="0">
            <a:spAutoFit/>
          </a:bodyPr>
          <a:lstStyle/>
          <a:p>
            <a:pPr marL="285750" indent="-285750" latinLnBrk="0">
              <a:buFontTx/>
              <a:buChar char="-"/>
            </a:pPr>
            <a:r>
              <a:rPr lang="en-US" sz="1000">
                <a:latin typeface="Calibri" panose="020F0502020204030204" pitchFamily="34" charset="0"/>
                <a:cs typeface="Calibri" panose="020F0502020204030204" pitchFamily="34" charset="0"/>
              </a:rPr>
              <a:t>ORM stands for </a:t>
            </a:r>
            <a:r>
              <a:rPr lang="en-US" sz="1000" b="1">
                <a:latin typeface="Calibri" panose="020F0502020204030204" pitchFamily="34" charset="0"/>
                <a:cs typeface="Calibri" panose="020F0502020204030204" pitchFamily="34" charset="0"/>
              </a:rPr>
              <a:t>O</a:t>
            </a:r>
            <a:r>
              <a:rPr lang="en-US" sz="1000">
                <a:latin typeface="Calibri" panose="020F0502020204030204" pitchFamily="34" charset="0"/>
                <a:cs typeface="Calibri" panose="020F0502020204030204" pitchFamily="34" charset="0"/>
              </a:rPr>
              <a:t>bject-</a:t>
            </a:r>
            <a:r>
              <a:rPr lang="en-US" sz="1000" b="1">
                <a:latin typeface="Calibri" panose="020F0502020204030204" pitchFamily="34" charset="0"/>
                <a:cs typeface="Calibri" panose="020F0502020204030204" pitchFamily="34" charset="0"/>
              </a:rPr>
              <a:t>R</a:t>
            </a:r>
            <a:r>
              <a:rPr lang="en-US" sz="1000">
                <a:latin typeface="Calibri" panose="020F0502020204030204" pitchFamily="34" charset="0"/>
                <a:cs typeface="Calibri" panose="020F0502020204030204" pitchFamily="34" charset="0"/>
              </a:rPr>
              <a:t>elational </a:t>
            </a:r>
            <a:r>
              <a:rPr lang="en-US" sz="1000" b="1">
                <a:latin typeface="Calibri" panose="020F0502020204030204" pitchFamily="34" charset="0"/>
                <a:cs typeface="Calibri" panose="020F0502020204030204" pitchFamily="34" charset="0"/>
              </a:rPr>
              <a:t>M</a:t>
            </a:r>
            <a:r>
              <a:rPr lang="en-US" sz="1000">
                <a:latin typeface="Calibri" panose="020F0502020204030204" pitchFamily="34" charset="0"/>
                <a:cs typeface="Calibri" panose="020F0502020204030204" pitchFamily="34" charset="0"/>
              </a:rPr>
              <a:t>apping is a programming technique for converting data between relational databases and object oriented programming.</a:t>
            </a:r>
          </a:p>
        </p:txBody>
      </p:sp>
      <p:graphicFrame>
        <p:nvGraphicFramePr>
          <p:cNvPr id="4" name="Table 3">
            <a:extLst>
              <a:ext uri="{FF2B5EF4-FFF2-40B4-BE49-F238E27FC236}">
                <a16:creationId xmlns:a16="http://schemas.microsoft.com/office/drawing/2014/main" id="{149D09B6-BEDA-4D47-AD96-F94174476003}"/>
              </a:ext>
            </a:extLst>
          </p:cNvPr>
          <p:cNvGraphicFramePr>
            <a:graphicFrameLocks noGrp="1"/>
          </p:cNvGraphicFramePr>
          <p:nvPr>
            <p:extLst>
              <p:ext uri="{D42A27DB-BD31-4B8C-83A1-F6EECF244321}">
                <p14:modId xmlns:p14="http://schemas.microsoft.com/office/powerpoint/2010/main" val="357329095"/>
              </p:ext>
            </p:extLst>
          </p:nvPr>
        </p:nvGraphicFramePr>
        <p:xfrm>
          <a:off x="251520" y="782708"/>
          <a:ext cx="5184576" cy="1855440"/>
        </p:xfrm>
        <a:graphic>
          <a:graphicData uri="http://schemas.openxmlformats.org/drawingml/2006/table">
            <a:tbl>
              <a:tblPr/>
              <a:tblGrid>
                <a:gridCol w="360040">
                  <a:extLst>
                    <a:ext uri="{9D8B030D-6E8A-4147-A177-3AD203B41FA5}">
                      <a16:colId xmlns:a16="http://schemas.microsoft.com/office/drawing/2014/main" val="4151557103"/>
                    </a:ext>
                  </a:extLst>
                </a:gridCol>
                <a:gridCol w="4824536">
                  <a:extLst>
                    <a:ext uri="{9D8B030D-6E8A-4147-A177-3AD203B41FA5}">
                      <a16:colId xmlns:a16="http://schemas.microsoft.com/office/drawing/2014/main" val="2897216445"/>
                    </a:ext>
                  </a:extLst>
                </a:gridCol>
              </a:tblGrid>
              <a:tr h="194310">
                <a:tc>
                  <a:txBody>
                    <a:bodyPr/>
                    <a:lstStyle/>
                    <a:p>
                      <a:pPr algn="ctr" fontAlgn="t" latinLnBrk="0"/>
                      <a:r>
                        <a:rPr lang="en-US" sz="1000" b="1">
                          <a:effectLst/>
                          <a:latin typeface="Calibri" panose="020F0502020204030204" pitchFamily="34" charset="0"/>
                          <a:cs typeface="Calibri" panose="020F0502020204030204" pitchFamily="34" charset="0"/>
                        </a:rPr>
                        <a:t>No.</a:t>
                      </a:r>
                    </a:p>
                  </a:txBody>
                  <a:tcPr marL="39765" marR="39765" marT="39765" marB="3976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indent="0" algn="ctr" latinLnBrk="0">
                        <a:buFontTx/>
                        <a:buNone/>
                      </a:pPr>
                      <a:r>
                        <a:rPr lang="en-US" sz="1000" b="1">
                          <a:latin typeface="Calibri" panose="020F0502020204030204" pitchFamily="34" charset="0"/>
                          <a:cs typeface="Calibri" panose="020F0502020204030204" pitchFamily="34" charset="0"/>
                        </a:rPr>
                        <a:t>An ORM system has the following advantages over plain JDBC: </a:t>
                      </a:r>
                    </a:p>
                  </a:txBody>
                  <a:tcPr marL="39765" marR="39765" marT="39765" marB="3976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74931017"/>
                  </a:ext>
                </a:extLst>
              </a:tr>
              <a:tr h="194310">
                <a:tc>
                  <a:txBody>
                    <a:bodyPr/>
                    <a:lstStyle/>
                    <a:p>
                      <a:pPr algn="ctr" fontAlgn="t" latinLnBrk="0"/>
                      <a:r>
                        <a:rPr lang="en-US" sz="1000">
                          <a:effectLst/>
                          <a:latin typeface="Calibri" panose="020F0502020204030204" pitchFamily="34" charset="0"/>
                          <a:cs typeface="Calibri" panose="020F0502020204030204" pitchFamily="34" charset="0"/>
                        </a:rPr>
                        <a:t>1</a:t>
                      </a:r>
                    </a:p>
                  </a:txBody>
                  <a:tcPr marL="39765" marR="39765" marT="39765" marB="3976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latinLnBrk="0"/>
                      <a:r>
                        <a:rPr lang="en-US" sz="1000">
                          <a:effectLst/>
                          <a:latin typeface="Calibri" panose="020F0502020204030204" pitchFamily="34" charset="0"/>
                          <a:cs typeface="Calibri" panose="020F0502020204030204" pitchFamily="34" charset="0"/>
                        </a:rPr>
                        <a:t>Let’s business code access objects rather than DB tables.</a:t>
                      </a:r>
                    </a:p>
                  </a:txBody>
                  <a:tcPr marL="39765" marR="39765" marT="39765" marB="3976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0903283"/>
                  </a:ext>
                </a:extLst>
              </a:tr>
              <a:tr h="194310">
                <a:tc>
                  <a:txBody>
                    <a:bodyPr/>
                    <a:lstStyle/>
                    <a:p>
                      <a:pPr algn="ctr" fontAlgn="t" latinLnBrk="0"/>
                      <a:r>
                        <a:rPr lang="en-US" sz="1000">
                          <a:effectLst/>
                          <a:latin typeface="Calibri" panose="020F0502020204030204" pitchFamily="34" charset="0"/>
                          <a:cs typeface="Calibri" panose="020F0502020204030204" pitchFamily="34" charset="0"/>
                        </a:rPr>
                        <a:t>2</a:t>
                      </a:r>
                    </a:p>
                  </a:txBody>
                  <a:tcPr marL="39765" marR="39765" marT="39765" marB="3976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latinLnBrk="0"/>
                      <a:r>
                        <a:rPr lang="en-US" sz="1000">
                          <a:effectLst/>
                          <a:latin typeface="Calibri" panose="020F0502020204030204" pitchFamily="34" charset="0"/>
                          <a:cs typeface="Calibri" panose="020F0502020204030204" pitchFamily="34" charset="0"/>
                        </a:rPr>
                        <a:t>Hides details of SQL queries from OO logic.</a:t>
                      </a:r>
                    </a:p>
                  </a:txBody>
                  <a:tcPr marL="39765" marR="39765" marT="39765" marB="3976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0923599"/>
                  </a:ext>
                </a:extLst>
              </a:tr>
              <a:tr h="194310">
                <a:tc>
                  <a:txBody>
                    <a:bodyPr/>
                    <a:lstStyle/>
                    <a:p>
                      <a:pPr algn="ctr" fontAlgn="t" latinLnBrk="0"/>
                      <a:r>
                        <a:rPr lang="en-US" sz="1000">
                          <a:effectLst/>
                          <a:latin typeface="Calibri" panose="020F0502020204030204" pitchFamily="34" charset="0"/>
                          <a:cs typeface="Calibri" panose="020F0502020204030204" pitchFamily="34" charset="0"/>
                        </a:rPr>
                        <a:t>3</a:t>
                      </a:r>
                    </a:p>
                  </a:txBody>
                  <a:tcPr marL="39765" marR="39765" marT="39765" marB="3976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latinLnBrk="0"/>
                      <a:r>
                        <a:rPr lang="en-US" sz="1000">
                          <a:effectLst/>
                          <a:latin typeface="Calibri" panose="020F0502020204030204" pitchFamily="34" charset="0"/>
                          <a:cs typeface="Calibri" panose="020F0502020204030204" pitchFamily="34" charset="0"/>
                        </a:rPr>
                        <a:t>Based on JDBC 'under the hood.'</a:t>
                      </a:r>
                    </a:p>
                  </a:txBody>
                  <a:tcPr marL="39765" marR="39765" marT="39765" marB="3976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7833763"/>
                  </a:ext>
                </a:extLst>
              </a:tr>
              <a:tr h="194310">
                <a:tc>
                  <a:txBody>
                    <a:bodyPr/>
                    <a:lstStyle/>
                    <a:p>
                      <a:pPr algn="ctr" fontAlgn="t" latinLnBrk="0"/>
                      <a:r>
                        <a:rPr lang="en-US" sz="1000">
                          <a:effectLst/>
                          <a:latin typeface="Calibri" panose="020F0502020204030204" pitchFamily="34" charset="0"/>
                          <a:cs typeface="Calibri" panose="020F0502020204030204" pitchFamily="34" charset="0"/>
                        </a:rPr>
                        <a:t>4</a:t>
                      </a:r>
                    </a:p>
                  </a:txBody>
                  <a:tcPr marL="39765" marR="39765" marT="39765" marB="3976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latinLnBrk="0"/>
                      <a:r>
                        <a:rPr lang="en-US" sz="1000">
                          <a:effectLst/>
                          <a:latin typeface="Calibri" panose="020F0502020204030204" pitchFamily="34" charset="0"/>
                          <a:cs typeface="Calibri" panose="020F0502020204030204" pitchFamily="34" charset="0"/>
                        </a:rPr>
                        <a:t>No need to deal with the database implementation.</a:t>
                      </a:r>
                    </a:p>
                  </a:txBody>
                  <a:tcPr marL="39765" marR="39765" marT="39765" marB="3976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84613"/>
                  </a:ext>
                </a:extLst>
              </a:tr>
              <a:tr h="194310">
                <a:tc>
                  <a:txBody>
                    <a:bodyPr/>
                    <a:lstStyle/>
                    <a:p>
                      <a:pPr algn="ctr" fontAlgn="t" latinLnBrk="0"/>
                      <a:r>
                        <a:rPr lang="en-US" sz="1000">
                          <a:effectLst/>
                          <a:latin typeface="Calibri" panose="020F0502020204030204" pitchFamily="34" charset="0"/>
                          <a:cs typeface="Calibri" panose="020F0502020204030204" pitchFamily="34" charset="0"/>
                        </a:rPr>
                        <a:t>5</a:t>
                      </a:r>
                    </a:p>
                  </a:txBody>
                  <a:tcPr marL="39765" marR="39765" marT="39765" marB="3976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latinLnBrk="0"/>
                      <a:r>
                        <a:rPr lang="en-US" sz="1000">
                          <a:effectLst/>
                          <a:latin typeface="Calibri" panose="020F0502020204030204" pitchFamily="34" charset="0"/>
                          <a:cs typeface="Calibri" panose="020F0502020204030204" pitchFamily="34" charset="0"/>
                        </a:rPr>
                        <a:t>Entities based on business concepts rather than database structure.</a:t>
                      </a:r>
                    </a:p>
                  </a:txBody>
                  <a:tcPr marL="39765" marR="39765" marT="39765" marB="3976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5479620"/>
                  </a:ext>
                </a:extLst>
              </a:tr>
              <a:tr h="194310">
                <a:tc>
                  <a:txBody>
                    <a:bodyPr/>
                    <a:lstStyle/>
                    <a:p>
                      <a:pPr algn="ctr" fontAlgn="t" latinLnBrk="0"/>
                      <a:r>
                        <a:rPr lang="en-US" sz="1000">
                          <a:effectLst/>
                          <a:latin typeface="Calibri" panose="020F0502020204030204" pitchFamily="34" charset="0"/>
                          <a:cs typeface="Calibri" panose="020F0502020204030204" pitchFamily="34" charset="0"/>
                        </a:rPr>
                        <a:t>6</a:t>
                      </a:r>
                    </a:p>
                  </a:txBody>
                  <a:tcPr marL="39765" marR="39765" marT="39765" marB="3976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latinLnBrk="0"/>
                      <a:r>
                        <a:rPr lang="en-US" sz="1000">
                          <a:effectLst/>
                          <a:latin typeface="Calibri" panose="020F0502020204030204" pitchFamily="34" charset="0"/>
                          <a:cs typeface="Calibri" panose="020F0502020204030204" pitchFamily="34" charset="0"/>
                        </a:rPr>
                        <a:t>Transaction management and automatic key generation.</a:t>
                      </a:r>
                    </a:p>
                  </a:txBody>
                  <a:tcPr marL="39765" marR="39765" marT="39765" marB="3976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882310"/>
                  </a:ext>
                </a:extLst>
              </a:tr>
              <a:tr h="194310">
                <a:tc>
                  <a:txBody>
                    <a:bodyPr/>
                    <a:lstStyle/>
                    <a:p>
                      <a:pPr algn="ctr" fontAlgn="t" latinLnBrk="0"/>
                      <a:r>
                        <a:rPr lang="en-US" sz="1000">
                          <a:effectLst/>
                          <a:latin typeface="Calibri" panose="020F0502020204030204" pitchFamily="34" charset="0"/>
                          <a:cs typeface="Calibri" panose="020F0502020204030204" pitchFamily="34" charset="0"/>
                        </a:rPr>
                        <a:t>7</a:t>
                      </a:r>
                    </a:p>
                  </a:txBody>
                  <a:tcPr marL="39765" marR="39765" marT="39765" marB="3976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latinLnBrk="0"/>
                      <a:r>
                        <a:rPr lang="en-US" sz="1000">
                          <a:effectLst/>
                          <a:latin typeface="Calibri" panose="020F0502020204030204" pitchFamily="34" charset="0"/>
                          <a:cs typeface="Calibri" panose="020F0502020204030204" pitchFamily="34" charset="0"/>
                        </a:rPr>
                        <a:t>Fast development of application.</a:t>
                      </a:r>
                    </a:p>
                  </a:txBody>
                  <a:tcPr marL="39765" marR="39765" marT="39765" marB="3976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0384820"/>
                  </a:ext>
                </a:extLst>
              </a:tr>
            </a:tbl>
          </a:graphicData>
        </a:graphic>
      </p:graphicFrame>
      <p:graphicFrame>
        <p:nvGraphicFramePr>
          <p:cNvPr id="5" name="Table 4">
            <a:extLst>
              <a:ext uri="{FF2B5EF4-FFF2-40B4-BE49-F238E27FC236}">
                <a16:creationId xmlns:a16="http://schemas.microsoft.com/office/drawing/2014/main" id="{1EF51387-3D28-43EB-A7B3-39671633B31B}"/>
              </a:ext>
            </a:extLst>
          </p:cNvPr>
          <p:cNvGraphicFramePr>
            <a:graphicFrameLocks noGrp="1"/>
          </p:cNvGraphicFramePr>
          <p:nvPr>
            <p:extLst>
              <p:ext uri="{D42A27DB-BD31-4B8C-83A1-F6EECF244321}">
                <p14:modId xmlns:p14="http://schemas.microsoft.com/office/powerpoint/2010/main" val="3138369286"/>
              </p:ext>
            </p:extLst>
          </p:nvPr>
        </p:nvGraphicFramePr>
        <p:xfrm>
          <a:off x="251520" y="2920102"/>
          <a:ext cx="5184576" cy="1676400"/>
        </p:xfrm>
        <a:graphic>
          <a:graphicData uri="http://schemas.openxmlformats.org/drawingml/2006/table">
            <a:tbl>
              <a:tblPr/>
              <a:tblGrid>
                <a:gridCol w="360040">
                  <a:extLst>
                    <a:ext uri="{9D8B030D-6E8A-4147-A177-3AD203B41FA5}">
                      <a16:colId xmlns:a16="http://schemas.microsoft.com/office/drawing/2014/main" val="880682934"/>
                    </a:ext>
                  </a:extLst>
                </a:gridCol>
                <a:gridCol w="4824536">
                  <a:extLst>
                    <a:ext uri="{9D8B030D-6E8A-4147-A177-3AD203B41FA5}">
                      <a16:colId xmlns:a16="http://schemas.microsoft.com/office/drawing/2014/main" val="997336330"/>
                    </a:ext>
                  </a:extLst>
                </a:gridCol>
              </a:tblGrid>
              <a:tr h="0">
                <a:tc>
                  <a:txBody>
                    <a:bodyPr/>
                    <a:lstStyle/>
                    <a:p>
                      <a:pPr algn="ctr" fontAlgn="t"/>
                      <a:r>
                        <a:rPr lang="en-US" sz="1000" b="1">
                          <a:effectLst/>
                          <a:latin typeface="Calibri" panose="020F0502020204030204" pitchFamily="34" charset="0"/>
                          <a:cs typeface="Calibri" panose="020F0502020204030204" pitchFamily="34" charset="0"/>
                        </a:rPr>
                        <a:t>No.</a:t>
                      </a:r>
                    </a:p>
                  </a:txBody>
                  <a:tcPr marL="76200" marR="76200" marT="76200" marB="762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t"/>
                      <a:r>
                        <a:rPr lang="en-US" sz="1000" b="1">
                          <a:effectLst/>
                          <a:latin typeface="Calibri" panose="020F0502020204030204" pitchFamily="34" charset="0"/>
                          <a:cs typeface="Calibri" panose="020F0502020204030204" pitchFamily="34" charset="0"/>
                        </a:rPr>
                        <a:t>Solutions</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94864717"/>
                  </a:ext>
                </a:extLst>
              </a:tr>
              <a:tr h="0">
                <a:tc>
                  <a:txBody>
                    <a:bodyPr/>
                    <a:lstStyle/>
                    <a:p>
                      <a:pPr algn="ctr" fontAlgn="t"/>
                      <a:r>
                        <a:rPr lang="en-US" sz="1000">
                          <a:effectLst/>
                          <a:latin typeface="Calibri" panose="020F0502020204030204" pitchFamily="34" charset="0"/>
                          <a:cs typeface="Calibri" panose="020F0502020204030204" pitchFamily="34" charset="0"/>
                        </a:rPr>
                        <a:t>1</a:t>
                      </a:r>
                    </a:p>
                  </a:txBody>
                  <a:tcPr marL="76200" marR="76200" marT="76200" marB="762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US" sz="1000">
                          <a:effectLst/>
                          <a:latin typeface="Calibri" panose="020F0502020204030204" pitchFamily="34" charset="0"/>
                          <a:cs typeface="Calibri" panose="020F0502020204030204" pitchFamily="34" charset="0"/>
                        </a:rPr>
                        <a:t>An API to perform basic CRUD operations on objects of persistent classes.</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817645"/>
                  </a:ext>
                </a:extLst>
              </a:tr>
              <a:tr h="0">
                <a:tc>
                  <a:txBody>
                    <a:bodyPr/>
                    <a:lstStyle/>
                    <a:p>
                      <a:pPr algn="ctr" fontAlgn="t"/>
                      <a:r>
                        <a:rPr lang="en-US" sz="1000">
                          <a:effectLst/>
                          <a:latin typeface="Calibri" panose="020F0502020204030204" pitchFamily="34" charset="0"/>
                          <a:cs typeface="Calibri" panose="020F0502020204030204" pitchFamily="34" charset="0"/>
                        </a:rPr>
                        <a:t>2</a:t>
                      </a:r>
                    </a:p>
                  </a:txBody>
                  <a:tcPr marL="76200" marR="76200" marT="76200" marB="762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US" sz="1000">
                          <a:effectLst/>
                          <a:latin typeface="Calibri" panose="020F0502020204030204" pitchFamily="34" charset="0"/>
                          <a:cs typeface="Calibri" panose="020F0502020204030204" pitchFamily="34" charset="0"/>
                        </a:rPr>
                        <a:t>A language or API to specify queries that refer to classes and properties of classes.</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619096"/>
                  </a:ext>
                </a:extLst>
              </a:tr>
              <a:tr h="0">
                <a:tc>
                  <a:txBody>
                    <a:bodyPr/>
                    <a:lstStyle/>
                    <a:p>
                      <a:pPr algn="ctr" fontAlgn="t"/>
                      <a:r>
                        <a:rPr lang="en-US" sz="1000">
                          <a:effectLst/>
                          <a:latin typeface="Calibri" panose="020F0502020204030204" pitchFamily="34" charset="0"/>
                          <a:cs typeface="Calibri" panose="020F0502020204030204" pitchFamily="34" charset="0"/>
                        </a:rPr>
                        <a:t>3</a:t>
                      </a:r>
                    </a:p>
                  </a:txBody>
                  <a:tcPr marL="76200" marR="76200" marT="76200" marB="762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US" sz="1000">
                          <a:effectLst/>
                          <a:latin typeface="Calibri" panose="020F0502020204030204" pitchFamily="34" charset="0"/>
                          <a:cs typeface="Calibri" panose="020F0502020204030204" pitchFamily="34" charset="0"/>
                        </a:rPr>
                        <a:t>A configurable facility for specifying mapping metadata.</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84999"/>
                  </a:ext>
                </a:extLst>
              </a:tr>
              <a:tr h="0">
                <a:tc>
                  <a:txBody>
                    <a:bodyPr/>
                    <a:lstStyle/>
                    <a:p>
                      <a:pPr algn="ctr" fontAlgn="t"/>
                      <a:r>
                        <a:rPr lang="en-US" sz="1000">
                          <a:effectLst/>
                          <a:latin typeface="Calibri" panose="020F0502020204030204" pitchFamily="34" charset="0"/>
                          <a:cs typeface="Calibri" panose="020F0502020204030204" pitchFamily="34" charset="0"/>
                        </a:rPr>
                        <a:t>4</a:t>
                      </a:r>
                    </a:p>
                  </a:txBody>
                  <a:tcPr marL="76200" marR="76200" marT="76200" marB="762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US" sz="1000">
                          <a:effectLst/>
                          <a:latin typeface="Calibri" panose="020F0502020204030204" pitchFamily="34" charset="0"/>
                          <a:cs typeface="Calibri" panose="020F0502020204030204" pitchFamily="34" charset="0"/>
                        </a:rPr>
                        <a:t>A technique to interact with transactional objects to perform dirty checking, lazy association fetching, and other optimization functions.</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881792"/>
                  </a:ext>
                </a:extLst>
              </a:tr>
            </a:tbl>
          </a:graphicData>
        </a:graphic>
      </p:graphicFrame>
      <p:sp>
        <p:nvSpPr>
          <p:cNvPr id="8" name="TextBox 7">
            <a:extLst>
              <a:ext uri="{FF2B5EF4-FFF2-40B4-BE49-F238E27FC236}">
                <a16:creationId xmlns:a16="http://schemas.microsoft.com/office/drawing/2014/main" id="{1E5C0834-EFCB-4183-B4B7-FA819B88BAB9}"/>
              </a:ext>
            </a:extLst>
          </p:cNvPr>
          <p:cNvSpPr txBox="1"/>
          <p:nvPr/>
        </p:nvSpPr>
        <p:spPr>
          <a:xfrm>
            <a:off x="251520" y="2663934"/>
            <a:ext cx="4581726" cy="246221"/>
          </a:xfrm>
          <a:prstGeom prst="rect">
            <a:avLst/>
          </a:prstGeom>
          <a:noFill/>
        </p:spPr>
        <p:txBody>
          <a:bodyPr wrap="square" rtlCol="0">
            <a:spAutoFit/>
          </a:bodyPr>
          <a:lstStyle>
            <a:defPPr>
              <a:defRPr lang="ko-KR"/>
            </a:defPPr>
            <a:lvl1pPr marL="285750" indent="-285750" latinLnBrk="0">
              <a:buFontTx/>
              <a:buChar char="-"/>
              <a:defRPr sz="1000">
                <a:latin typeface="Calibri" panose="020F0502020204030204" pitchFamily="34" charset="0"/>
                <a:cs typeface="Calibri" panose="020F0502020204030204" pitchFamily="34" charset="0"/>
              </a:defRPr>
            </a:lvl1pPr>
          </a:lstStyle>
          <a:p>
            <a:r>
              <a:rPr lang="en-US"/>
              <a:t>An ORM solution consists of the following four entities</a:t>
            </a:r>
          </a:p>
        </p:txBody>
      </p:sp>
      <p:sp>
        <p:nvSpPr>
          <p:cNvPr id="10" name="TextBox 9">
            <a:extLst>
              <a:ext uri="{FF2B5EF4-FFF2-40B4-BE49-F238E27FC236}">
                <a16:creationId xmlns:a16="http://schemas.microsoft.com/office/drawing/2014/main" id="{CC26CCAB-1800-466E-9C43-3BCE394B4894}"/>
              </a:ext>
            </a:extLst>
          </p:cNvPr>
          <p:cNvSpPr txBox="1"/>
          <p:nvPr/>
        </p:nvSpPr>
        <p:spPr>
          <a:xfrm>
            <a:off x="5435657" y="2920102"/>
            <a:ext cx="3528831" cy="1631216"/>
          </a:xfrm>
          <a:prstGeom prst="rect">
            <a:avLst/>
          </a:prstGeom>
          <a:noFill/>
        </p:spPr>
        <p:txBody>
          <a:bodyPr wrap="square" rtlCol="0">
            <a:spAutoFit/>
          </a:bodyPr>
          <a:lstStyle>
            <a:defPPr>
              <a:defRPr lang="ko-KR"/>
            </a:defPPr>
            <a:lvl1pPr marL="285750" indent="-285750" latinLnBrk="0">
              <a:buFontTx/>
              <a:buChar char="-"/>
              <a:defRPr sz="1000">
                <a:latin typeface="Calibri" panose="020F0502020204030204" pitchFamily="34" charset="0"/>
                <a:cs typeface="Calibri" panose="020F0502020204030204" pitchFamily="34" charset="0"/>
              </a:defRPr>
            </a:lvl1pPr>
          </a:lstStyle>
          <a:p>
            <a:pPr marL="0" indent="0">
              <a:buNone/>
            </a:pPr>
            <a:r>
              <a:rPr lang="en-US" b="1"/>
              <a:t>Java ORM Frameworks</a:t>
            </a:r>
          </a:p>
          <a:p>
            <a:pPr marL="0" indent="0">
              <a:buNone/>
            </a:pPr>
            <a:r>
              <a:rPr lang="en-US"/>
              <a:t>There are several persistent frameworks and ORM options in Java. A persistent framework is an ORM service that stores and retrieves objects into a relational database.</a:t>
            </a:r>
          </a:p>
          <a:p>
            <a:r>
              <a:rPr lang="en-US"/>
              <a:t>Enterprise JavaBeans Entity Beans</a:t>
            </a:r>
          </a:p>
          <a:p>
            <a:r>
              <a:rPr lang="en-US"/>
              <a:t>Java Data Objects</a:t>
            </a:r>
          </a:p>
          <a:p>
            <a:r>
              <a:rPr lang="en-US"/>
              <a:t>Castor</a:t>
            </a:r>
          </a:p>
          <a:p>
            <a:r>
              <a:rPr lang="en-US"/>
              <a:t>TopLink</a:t>
            </a:r>
          </a:p>
          <a:p>
            <a:r>
              <a:rPr lang="en-US"/>
              <a:t>Spring DAO</a:t>
            </a:r>
          </a:p>
          <a:p>
            <a:r>
              <a:rPr lang="en-US" b="1">
                <a:highlight>
                  <a:srgbClr val="FFFF00"/>
                </a:highlight>
              </a:rPr>
              <a:t>Hibernate</a:t>
            </a:r>
          </a:p>
        </p:txBody>
      </p:sp>
    </p:spTree>
    <p:extLst>
      <p:ext uri="{BB962C8B-B14F-4D97-AF65-F5344CB8AC3E}">
        <p14:creationId xmlns:p14="http://schemas.microsoft.com/office/powerpoint/2010/main" val="73293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0CBC1F-3B51-4108-BDB5-97BD774D24B0}"/>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Config:</a:t>
            </a:r>
            <a:endParaRPr lang="en-US" b="1" u="sng">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632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2" name="Google Shape;112;p11" descr="Diagram&#10;&#10;Description automatically generated"/>
          <p:cNvPicPr preferRelativeResize="0"/>
          <p:nvPr/>
        </p:nvPicPr>
        <p:blipFill rotWithShape="1">
          <a:blip r:embed="rId3">
            <a:alphaModFix/>
          </a:blip>
          <a:srcRect/>
          <a:stretch/>
        </p:blipFill>
        <p:spPr>
          <a:xfrm>
            <a:off x="2339752" y="411510"/>
            <a:ext cx="3096344" cy="1507644"/>
          </a:xfrm>
          <a:prstGeom prst="rect">
            <a:avLst/>
          </a:prstGeom>
          <a:noFill/>
          <a:ln>
            <a:noFill/>
          </a:ln>
        </p:spPr>
      </p:pic>
      <p:sp>
        <p:nvSpPr>
          <p:cNvPr id="5" name="TextBox 4">
            <a:extLst>
              <a:ext uri="{FF2B5EF4-FFF2-40B4-BE49-F238E27FC236}">
                <a16:creationId xmlns:a16="http://schemas.microsoft.com/office/drawing/2014/main" id="{D6C6B40E-00F5-4680-B86B-A972B09B3438}"/>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Knowledge remind:</a:t>
            </a:r>
            <a:endParaRPr lang="en-US" b="1" u="sng">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068093B-C61B-4AB6-B3C7-2FE7AA4981D6}"/>
              </a:ext>
            </a:extLst>
          </p:cNvPr>
          <p:cNvSpPr txBox="1"/>
          <p:nvPr/>
        </p:nvSpPr>
        <p:spPr>
          <a:xfrm>
            <a:off x="251520" y="539856"/>
            <a:ext cx="1998752" cy="861774"/>
          </a:xfrm>
          <a:prstGeom prst="rect">
            <a:avLst/>
          </a:prstGeom>
          <a:noFill/>
        </p:spPr>
        <p:txBody>
          <a:bodyPr wrap="square">
            <a:spAutoFit/>
          </a:bodyPr>
          <a:lstStyle/>
          <a:p>
            <a:r>
              <a:rPr lang="en-US" sz="1000">
                <a:latin typeface="Calibri" panose="020F0502020204030204" pitchFamily="34" charset="0"/>
                <a:cs typeface="Calibri" panose="020F0502020204030204" pitchFamily="34" charset="0"/>
              </a:rPr>
              <a:t>Have three main relationship:</a:t>
            </a:r>
          </a:p>
          <a:p>
            <a:r>
              <a:rPr lang="en-US" sz="1000">
                <a:latin typeface="Calibri" panose="020F0502020204030204" pitchFamily="34" charset="0"/>
                <a:cs typeface="Calibri" panose="020F0502020204030204" pitchFamily="34" charset="0"/>
              </a:rPr>
              <a:t>  - 1 – 1 relationship	</a:t>
            </a:r>
          </a:p>
          <a:p>
            <a:r>
              <a:rPr lang="en-US" sz="1000">
                <a:latin typeface="Calibri" panose="020F0502020204030204" pitchFamily="34" charset="0"/>
                <a:cs typeface="Calibri" panose="020F0502020204030204" pitchFamily="34" charset="0"/>
              </a:rPr>
              <a:t>  - 1 – n relationship                                                    </a:t>
            </a:r>
          </a:p>
          <a:p>
            <a:r>
              <a:rPr lang="en-US" sz="1000">
                <a:latin typeface="Calibri" panose="020F0502020204030204" pitchFamily="34" charset="0"/>
                <a:cs typeface="Calibri" panose="020F0502020204030204" pitchFamily="34" charset="0"/>
              </a:rPr>
              <a:t>  - n – n relationship</a:t>
            </a:r>
          </a:p>
          <a:p>
            <a:r>
              <a:rPr lang="en-US" sz="1000">
                <a:latin typeface="Calibri" panose="020F0502020204030204" pitchFamily="34" charset="0"/>
                <a:cs typeface="Calibri" panose="020F0502020204030204" pitchFamily="34" charset="0"/>
              </a:rPr>
              <a:t>https://erdplus.com/</a:t>
            </a:r>
          </a:p>
        </p:txBody>
      </p:sp>
      <p:pic>
        <p:nvPicPr>
          <p:cNvPr id="8" name="Picture 7">
            <a:extLst>
              <a:ext uri="{FF2B5EF4-FFF2-40B4-BE49-F238E27FC236}">
                <a16:creationId xmlns:a16="http://schemas.microsoft.com/office/drawing/2014/main" id="{226041A1-7EA4-4D12-82B4-A2323319F222}"/>
              </a:ext>
            </a:extLst>
          </p:cNvPr>
          <p:cNvPicPr>
            <a:picLocks noChangeAspect="1"/>
          </p:cNvPicPr>
          <p:nvPr/>
        </p:nvPicPr>
        <p:blipFill>
          <a:blip r:embed="rId4"/>
          <a:stretch>
            <a:fillRect/>
          </a:stretch>
        </p:blipFill>
        <p:spPr>
          <a:xfrm>
            <a:off x="476005" y="2067694"/>
            <a:ext cx="8191989" cy="28083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07885D-C928-4FBC-8298-9B6C1CB95AEF}"/>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One to one:</a:t>
            </a:r>
            <a:endParaRPr lang="en-US" b="1" u="sng">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3F4B392-814A-4B50-ABBA-DA16E7623025}"/>
              </a:ext>
            </a:extLst>
          </p:cNvPr>
          <p:cNvSpPr txBox="1"/>
          <p:nvPr/>
        </p:nvSpPr>
        <p:spPr>
          <a:xfrm>
            <a:off x="251520" y="528863"/>
            <a:ext cx="8784976" cy="4454296"/>
          </a:xfrm>
          <a:prstGeom prst="rect">
            <a:avLst/>
          </a:prstGeom>
          <a:noFill/>
        </p:spPr>
        <p:txBody>
          <a:bodyPr wrap="square">
            <a:spAutoFit/>
          </a:bodyPr>
          <a:lstStyle/>
          <a:p>
            <a:pPr marL="171450" indent="-171450" latinLnBrk="0">
              <a:buFont typeface="Wingdings" panose="05000000000000000000" pitchFamily="2" charset="2"/>
              <a:buChar char="Ø"/>
            </a:pPr>
            <a:r>
              <a:rPr lang="en-GB" sz="1000">
                <a:latin typeface="Calibri" panose="020F0502020204030204" pitchFamily="34" charset="0"/>
                <a:cs typeface="Calibri" panose="020F0502020204030204" pitchFamily="34" charset="0"/>
              </a:rPr>
              <a:t>A </a:t>
            </a:r>
            <a:r>
              <a:rPr lang="en-GB" sz="1000" b="1">
                <a:latin typeface="Calibri" panose="020F0502020204030204" pitchFamily="34" charset="0"/>
                <a:cs typeface="Calibri" panose="020F0502020204030204" pitchFamily="34" charset="0"/>
              </a:rPr>
              <a:t>one-to-one</a:t>
            </a:r>
            <a:r>
              <a:rPr lang="en-GB" sz="1000">
                <a:latin typeface="Calibri" panose="020F0502020204030204" pitchFamily="34" charset="0"/>
                <a:cs typeface="Calibri" panose="020F0502020204030204" pitchFamily="34" charset="0"/>
              </a:rPr>
              <a:t> relationship refers to the relationship between two entities (tables) A and B in which only one element/row of A may only be linked to one element/row of B, and vice versa.</a:t>
            </a:r>
          </a:p>
          <a:p>
            <a:pPr marL="171450" indent="-171450" latinLnBrk="0">
              <a:buFont typeface="Wingdings" panose="05000000000000000000" pitchFamily="2" charset="2"/>
              <a:buChar char="Ø"/>
            </a:pPr>
            <a:r>
              <a:rPr lang="en-GB" sz="1000">
                <a:latin typeface="Calibri" panose="020F0502020204030204" pitchFamily="34" charset="0"/>
                <a:cs typeface="Calibri" panose="020F0502020204030204" pitchFamily="34" charset="0"/>
              </a:rPr>
              <a:t>Normally, </a:t>
            </a:r>
            <a:r>
              <a:rPr lang="en-GB" sz="1000" b="1">
                <a:latin typeface="Calibri" panose="020F0502020204030204" pitchFamily="34" charset="0"/>
                <a:cs typeface="Calibri" panose="020F0502020204030204" pitchFamily="34" charset="0"/>
              </a:rPr>
              <a:t>one to one </a:t>
            </a:r>
            <a:r>
              <a:rPr lang="en-GB" sz="1000">
                <a:latin typeface="Calibri" panose="020F0502020204030204" pitchFamily="34" charset="0"/>
                <a:cs typeface="Calibri" panose="020F0502020204030204" pitchFamily="34" charset="0"/>
              </a:rPr>
              <a:t>uses the </a:t>
            </a:r>
            <a:r>
              <a:rPr lang="en-GB" sz="1000" b="1">
                <a:highlight>
                  <a:srgbClr val="FFFF00"/>
                </a:highlight>
                <a:latin typeface="Calibri" panose="020F0502020204030204" pitchFamily="34" charset="0"/>
                <a:cs typeface="Calibri" panose="020F0502020204030204" pitchFamily="34" charset="0"/>
              </a:rPr>
              <a:t>foreign key</a:t>
            </a:r>
            <a:r>
              <a:rPr lang="en-GB" sz="1000">
                <a:latin typeface="Calibri" panose="020F0502020204030204" pitchFamily="34" charset="0"/>
                <a:cs typeface="Calibri" panose="020F0502020204030204" pitchFamily="34" charset="0"/>
              </a:rPr>
              <a:t> to join tables</a:t>
            </a:r>
            <a:endParaRPr lang="en-US" sz="1000">
              <a:latin typeface="Calibri" panose="020F0502020204030204" pitchFamily="34" charset="0"/>
              <a:cs typeface="Calibri" panose="020F0502020204030204" pitchFamily="34" charset="0"/>
            </a:endParaRPr>
          </a:p>
          <a:p>
            <a:pPr latinLnBrk="0">
              <a:lnSpc>
                <a:spcPct val="150000"/>
              </a:lnSpc>
            </a:pPr>
            <a:r>
              <a:rPr lang="en-US" sz="1000" b="1">
                <a:latin typeface="Calibri" panose="020F0502020204030204" pitchFamily="34" charset="0"/>
                <a:cs typeface="Calibri" panose="020F0502020204030204" pitchFamily="34" charset="0"/>
              </a:rPr>
              <a:t>@OneToOne</a:t>
            </a:r>
            <a:r>
              <a:rPr lang="en-US" sz="1000">
                <a:latin typeface="Calibri" panose="020F0502020204030204" pitchFamily="34" charset="0"/>
                <a:cs typeface="Calibri" panose="020F0502020204030204" pitchFamily="34" charset="0"/>
              </a:rPr>
              <a:t> Annotation is used for declaring a one-to-one relationship between two entities. </a:t>
            </a:r>
          </a:p>
          <a:p>
            <a:pPr latinLnBrk="0">
              <a:lnSpc>
                <a:spcPct val="150000"/>
              </a:lnSpc>
            </a:pPr>
            <a:r>
              <a:rPr lang="en-US" sz="1000">
                <a:latin typeface="Calibri" panose="020F0502020204030204" pitchFamily="34" charset="0"/>
                <a:cs typeface="Calibri" panose="020F0502020204030204" pitchFamily="34" charset="0"/>
              </a:rPr>
              <a:t>It has the following parameters:</a:t>
            </a:r>
          </a:p>
          <a:p>
            <a:pPr marL="228600" indent="-228600" latinLnBrk="0">
              <a:lnSpc>
                <a:spcPct val="150000"/>
              </a:lnSpc>
              <a:buAutoNum type="arabicPeriod"/>
            </a:pPr>
            <a:r>
              <a:rPr lang="en-US" sz="1000" b="1">
                <a:latin typeface="Calibri" panose="020F0502020204030204" pitchFamily="34" charset="0"/>
                <a:cs typeface="Calibri" panose="020F0502020204030204" pitchFamily="34" charset="0"/>
              </a:rPr>
              <a:t>Fetch&lt;Truy xuất&gt; </a:t>
            </a:r>
            <a:r>
              <a:rPr lang="en-US" sz="1000">
                <a:latin typeface="Calibri" panose="020F0502020204030204" pitchFamily="34" charset="0"/>
                <a:cs typeface="Calibri" panose="020F0502020204030204" pitchFamily="34" charset="0"/>
              </a:rPr>
              <a:t>- </a:t>
            </a:r>
            <a:r>
              <a:rPr lang="en-US" sz="1000">
                <a:highlight>
                  <a:srgbClr val="FFFF00"/>
                </a:highlight>
                <a:latin typeface="Calibri" panose="020F0502020204030204" pitchFamily="34" charset="0"/>
                <a:cs typeface="Calibri" panose="020F0502020204030204" pitchFamily="34" charset="0"/>
              </a:rPr>
              <a:t>Defines a strategy for fetching data </a:t>
            </a:r>
            <a:r>
              <a:rPr lang="en-US" sz="1000">
                <a:latin typeface="Calibri" panose="020F0502020204030204" pitchFamily="34" charset="0"/>
                <a:cs typeface="Calibri" panose="020F0502020204030204" pitchFamily="34" charset="0"/>
              </a:rPr>
              <a:t>from the database. EAGER is set to fetch by default.</a:t>
            </a:r>
          </a:p>
          <a:p>
            <a:pPr marL="227013" latinLnBrk="0">
              <a:lnSpc>
                <a:spcPct val="150000"/>
              </a:lnSpc>
            </a:pPr>
            <a:r>
              <a:rPr lang="en-US" sz="1000">
                <a:latin typeface="Calibri" panose="020F0502020204030204" pitchFamily="34" charset="0"/>
                <a:cs typeface="Calibri" panose="020F0502020204030204" pitchFamily="34" charset="0"/>
              </a:rPr>
              <a:t>&lt;xác định chiến lược truy xuất dữ liệu từ cơ sở dữ liệu. </a:t>
            </a:r>
            <a:r>
              <a:rPr lang="en-US" sz="1000">
                <a:highlight>
                  <a:srgbClr val="FFFF00"/>
                </a:highlight>
                <a:latin typeface="Calibri" panose="020F0502020204030204" pitchFamily="34" charset="0"/>
                <a:cs typeface="Calibri" panose="020F0502020204030204" pitchFamily="34" charset="0"/>
              </a:rPr>
              <a:t>Mặc định là EAGER </a:t>
            </a:r>
            <a:r>
              <a:rPr lang="en-US" sz="1000">
                <a:latin typeface="Calibri" panose="020F0502020204030204" pitchFamily="34" charset="0"/>
                <a:cs typeface="Calibri" panose="020F0502020204030204" pitchFamily="34" charset="0"/>
              </a:rPr>
              <a:t>&gt;</a:t>
            </a:r>
          </a:p>
          <a:p>
            <a:pPr marL="460375" lvl="1" indent="-233363" latinLnBrk="0">
              <a:lnSpc>
                <a:spcPct val="150000"/>
              </a:lnSpc>
              <a:buFontTx/>
              <a:buChar char="-"/>
            </a:pPr>
            <a:r>
              <a:rPr lang="en-US" sz="1000" b="1">
                <a:latin typeface="Calibri" panose="020F0502020204030204" pitchFamily="34" charset="0"/>
                <a:cs typeface="Calibri" panose="020F0502020204030204" pitchFamily="34" charset="0"/>
              </a:rPr>
              <a:t>FetchType.LAZY</a:t>
            </a:r>
            <a:r>
              <a:rPr lang="en-US" sz="1000">
                <a:latin typeface="Calibri" panose="020F0502020204030204" pitchFamily="34" charset="0"/>
                <a:cs typeface="Calibri" panose="020F0502020204030204" pitchFamily="34" charset="0"/>
              </a:rPr>
              <a:t>: data won't be initialized and loaded into a memory until an explicit call is made to it. (dữ liệu sẽ không được khởi tạo và nạp vào bộ nhớ khi chưa có một lời gọi rõ ràng </a:t>
            </a:r>
            <a:r>
              <a:rPr lang="en-US" sz="1000">
                <a:latin typeface="Calibri" panose="020F0502020204030204" pitchFamily="34" charset="0"/>
                <a:cs typeface="Calibri" panose="020F0502020204030204" pitchFamily="34" charset="0"/>
                <a:sym typeface="Wingdings" panose="05000000000000000000" pitchFamily="2" charset="2"/>
              </a:rPr>
              <a:t> </a:t>
            </a:r>
            <a:r>
              <a:rPr lang="en-US" sz="1000">
                <a:highlight>
                  <a:srgbClr val="FFFF00"/>
                </a:highlight>
                <a:latin typeface="Calibri" panose="020F0502020204030204" pitchFamily="34" charset="0"/>
                <a:cs typeface="Calibri" panose="020F0502020204030204" pitchFamily="34" charset="0"/>
                <a:sym typeface="Wingdings" panose="05000000000000000000" pitchFamily="2" charset="2"/>
              </a:rPr>
              <a:t>cho phép saving memory và improve code performance</a:t>
            </a:r>
            <a:r>
              <a:rPr lang="en-US" sz="1000">
                <a:latin typeface="Calibri" panose="020F0502020204030204" pitchFamily="34" charset="0"/>
                <a:cs typeface="Calibri" panose="020F0502020204030204" pitchFamily="34" charset="0"/>
                <a:sym typeface="Wingdings" panose="05000000000000000000" pitchFamily="2" charset="2"/>
              </a:rPr>
              <a:t>)</a:t>
            </a:r>
            <a:endParaRPr lang="en-US" sz="1000">
              <a:latin typeface="Calibri" panose="020F0502020204030204" pitchFamily="34" charset="0"/>
              <a:cs typeface="Calibri" panose="020F0502020204030204" pitchFamily="34" charset="0"/>
            </a:endParaRPr>
          </a:p>
          <a:p>
            <a:pPr marL="460375" lvl="1" indent="-233363" latinLnBrk="0">
              <a:lnSpc>
                <a:spcPct val="150000"/>
              </a:lnSpc>
              <a:buFontTx/>
              <a:buChar char="-"/>
            </a:pPr>
            <a:r>
              <a:rPr lang="en-US" sz="1000" b="1">
                <a:latin typeface="Calibri" panose="020F0502020204030204" pitchFamily="34" charset="0"/>
                <a:cs typeface="Calibri" panose="020F0502020204030204" pitchFamily="34" charset="0"/>
              </a:rPr>
              <a:t>FetchType.EAGER</a:t>
            </a:r>
            <a:r>
              <a:rPr lang="en-US" sz="1000">
                <a:latin typeface="Calibri" panose="020F0502020204030204" pitchFamily="34" charset="0"/>
                <a:cs typeface="Calibri" panose="020F0502020204030204" pitchFamily="34" charset="0"/>
              </a:rPr>
              <a:t>: data associating with that object will be initialized at the time and loaded into memory. (dữ liệu nào được gắn với object sẽ được khởi tạo ngay là được nạp vào memory </a:t>
            </a:r>
            <a:r>
              <a:rPr lang="en-US" sz="1000">
                <a:latin typeface="Calibri" panose="020F0502020204030204" pitchFamily="34" charset="0"/>
                <a:cs typeface="Calibri" panose="020F0502020204030204" pitchFamily="34" charset="0"/>
                <a:sym typeface="Wingdings" panose="05000000000000000000" pitchFamily="2" charset="2"/>
              </a:rPr>
              <a:t> </a:t>
            </a:r>
            <a:r>
              <a:rPr lang="en-US" sz="1000">
                <a:highlight>
                  <a:srgbClr val="FFFF00"/>
                </a:highlight>
                <a:latin typeface="Calibri" panose="020F0502020204030204" pitchFamily="34" charset="0"/>
                <a:cs typeface="Calibri" panose="020F0502020204030204" pitchFamily="34" charset="0"/>
                <a:sym typeface="Wingdings" panose="05000000000000000000" pitchFamily="2" charset="2"/>
              </a:rPr>
              <a:t>Không cần query nhiều lần để lấy dữ liệu</a:t>
            </a:r>
            <a:r>
              <a:rPr lang="en-US" sz="1000">
                <a:latin typeface="Calibri" panose="020F0502020204030204" pitchFamily="34" charset="0"/>
                <a:cs typeface="Calibri" panose="020F0502020204030204" pitchFamily="34" charset="0"/>
                <a:sym typeface="Wingdings" panose="05000000000000000000" pitchFamily="2" charset="2"/>
              </a:rPr>
              <a:t>)</a:t>
            </a:r>
            <a:endParaRPr lang="en-US" sz="1000">
              <a:latin typeface="Calibri" panose="020F0502020204030204" pitchFamily="34" charset="0"/>
              <a:cs typeface="Calibri" panose="020F0502020204030204" pitchFamily="34" charset="0"/>
            </a:endParaRPr>
          </a:p>
          <a:p>
            <a:pPr marL="460375" lvl="1" indent="-233363" latinLnBrk="0">
              <a:lnSpc>
                <a:spcPct val="150000"/>
              </a:lnSpc>
              <a:buFontTx/>
              <a:buChar char="-"/>
            </a:pPr>
            <a:endParaRPr lang="en-US" sz="1000">
              <a:latin typeface="Calibri" panose="020F0502020204030204" pitchFamily="34" charset="0"/>
              <a:cs typeface="Calibri" panose="020F0502020204030204" pitchFamily="34" charset="0"/>
            </a:endParaRPr>
          </a:p>
          <a:p>
            <a:pPr marL="228600" indent="-228600" latinLnBrk="0">
              <a:lnSpc>
                <a:spcPct val="150000"/>
              </a:lnSpc>
              <a:buFont typeface="+mj-lt"/>
              <a:buAutoNum type="arabicPeriod" startAt="2"/>
            </a:pPr>
            <a:r>
              <a:rPr lang="en-US" sz="1000" b="1">
                <a:latin typeface="Calibri" panose="020F0502020204030204" pitchFamily="34" charset="0"/>
                <a:cs typeface="Calibri" panose="020F0502020204030204" pitchFamily="34" charset="0"/>
              </a:rPr>
              <a:t>Cascade&lt;phân cấp&gt;</a:t>
            </a:r>
            <a:r>
              <a:rPr lang="en-US" sz="1000">
                <a:latin typeface="Calibri" panose="020F0502020204030204" pitchFamily="34" charset="0"/>
                <a:cs typeface="Calibri" panose="020F0502020204030204" pitchFamily="34" charset="0"/>
              </a:rPr>
              <a:t> - </a:t>
            </a:r>
            <a:r>
              <a:rPr lang="en-US" sz="1000">
                <a:highlight>
                  <a:srgbClr val="FFFF00"/>
                </a:highlight>
                <a:latin typeface="Calibri" panose="020F0502020204030204" pitchFamily="34" charset="0"/>
                <a:cs typeface="Calibri" panose="020F0502020204030204" pitchFamily="34" charset="0"/>
              </a:rPr>
              <a:t>Defines a set of cascadable operations </a:t>
            </a:r>
            <a:r>
              <a:rPr lang="en-US" sz="1000">
                <a:latin typeface="Calibri" panose="020F0502020204030204" pitchFamily="34" charset="0"/>
                <a:cs typeface="Calibri" panose="020F0502020204030204" pitchFamily="34" charset="0"/>
              </a:rPr>
              <a:t>that are applied to the associated entity.</a:t>
            </a:r>
          </a:p>
          <a:p>
            <a:pPr marL="227013" latinLnBrk="0">
              <a:lnSpc>
                <a:spcPct val="150000"/>
              </a:lnSpc>
            </a:pPr>
            <a:r>
              <a:rPr lang="en-US" sz="1000">
                <a:latin typeface="Calibri" panose="020F0502020204030204" pitchFamily="34" charset="0"/>
                <a:cs typeface="Calibri" panose="020F0502020204030204" pitchFamily="34" charset="0"/>
              </a:rPr>
              <a:t>Xác định một bộ các tiến trình phân cấp được áp dụng cho các thành phần liên kiết đến 1 Entity</a:t>
            </a:r>
          </a:p>
          <a:p>
            <a:pPr marL="460375" indent="-233363" latinLnBrk="0">
              <a:lnSpc>
                <a:spcPct val="150000"/>
              </a:lnSpc>
              <a:buFontTx/>
              <a:buChar char="-"/>
            </a:pPr>
            <a:r>
              <a:rPr lang="en-US" sz="1000" b="1">
                <a:latin typeface="Calibri" panose="020F0502020204030204" pitchFamily="34" charset="0"/>
                <a:cs typeface="Calibri" panose="020F0502020204030204" pitchFamily="34" charset="0"/>
              </a:rPr>
              <a:t>CascadeType.PERSIST</a:t>
            </a:r>
            <a:r>
              <a:rPr lang="en-US" sz="1000">
                <a:latin typeface="Calibri" panose="020F0502020204030204" pitchFamily="34" charset="0"/>
                <a:cs typeface="Calibri" panose="020F0502020204030204" pitchFamily="34" charset="0"/>
              </a:rPr>
              <a:t>: In this cascade operation, if the parent entity save() or persist() then all its related entity will also be save() or persist().</a:t>
            </a:r>
          </a:p>
          <a:p>
            <a:pPr marL="460375" indent="-233363" latinLnBrk="0">
              <a:lnSpc>
                <a:spcPct val="150000"/>
              </a:lnSpc>
              <a:buFontTx/>
              <a:buChar char="-"/>
            </a:pPr>
            <a:r>
              <a:rPr lang="en-US" sz="1000" b="1">
                <a:latin typeface="Calibri" panose="020F0502020204030204" pitchFamily="34" charset="0"/>
                <a:cs typeface="Calibri" panose="020F0502020204030204" pitchFamily="34" charset="0"/>
              </a:rPr>
              <a:t>CascadeType.MERGE</a:t>
            </a:r>
            <a:r>
              <a:rPr lang="en-US" sz="1000">
                <a:latin typeface="Calibri" panose="020F0502020204030204" pitchFamily="34" charset="0"/>
                <a:cs typeface="Calibri" panose="020F0502020204030204" pitchFamily="34" charset="0"/>
              </a:rPr>
              <a:t>: related entities are merged when the owning entity is merged</a:t>
            </a:r>
          </a:p>
          <a:p>
            <a:pPr marL="460375" indent="-233363" latinLnBrk="0">
              <a:lnSpc>
                <a:spcPct val="150000"/>
              </a:lnSpc>
              <a:buFontTx/>
              <a:buChar char="-"/>
            </a:pPr>
            <a:r>
              <a:rPr lang="en-US" sz="1000" b="1">
                <a:latin typeface="Calibri" panose="020F0502020204030204" pitchFamily="34" charset="0"/>
                <a:cs typeface="Calibri" panose="020F0502020204030204" pitchFamily="34" charset="0"/>
              </a:rPr>
              <a:t>CascadeType.REMOVE</a:t>
            </a:r>
            <a:r>
              <a:rPr lang="en-US" sz="1000">
                <a:latin typeface="Calibri" panose="020F0502020204030204" pitchFamily="34" charset="0"/>
                <a:cs typeface="Calibri" panose="020F0502020204030204" pitchFamily="34" charset="0"/>
              </a:rPr>
              <a:t>: parent entity is removed then all its related entities will also be removed</a:t>
            </a:r>
          </a:p>
          <a:p>
            <a:pPr marL="460375" indent="-233363" latinLnBrk="0">
              <a:lnSpc>
                <a:spcPct val="150000"/>
              </a:lnSpc>
              <a:buFontTx/>
              <a:buChar char="-"/>
            </a:pPr>
            <a:r>
              <a:rPr lang="en-US" sz="1000" b="1">
                <a:latin typeface="Calibri" panose="020F0502020204030204" pitchFamily="34" charset="0"/>
                <a:cs typeface="Calibri" panose="020F0502020204030204" pitchFamily="34" charset="0"/>
              </a:rPr>
              <a:t>CascadeType.DETACH</a:t>
            </a:r>
            <a:r>
              <a:rPr lang="en-US" sz="1000">
                <a:latin typeface="Calibri" panose="020F0502020204030204" pitchFamily="34" charset="0"/>
                <a:cs typeface="Calibri" panose="020F0502020204030204" pitchFamily="34" charset="0"/>
              </a:rPr>
              <a:t>:  parent is detached then all its related entities will also be detached.</a:t>
            </a:r>
          </a:p>
          <a:p>
            <a:pPr marL="460375" indent="-233363" latinLnBrk="0">
              <a:lnSpc>
                <a:spcPct val="150000"/>
              </a:lnSpc>
              <a:buFontTx/>
              <a:buChar char="-"/>
            </a:pPr>
            <a:r>
              <a:rPr lang="en-US" sz="1000" b="1">
                <a:latin typeface="Calibri" panose="020F0502020204030204" pitchFamily="34" charset="0"/>
                <a:cs typeface="Calibri" panose="020F0502020204030204" pitchFamily="34" charset="0"/>
              </a:rPr>
              <a:t>CascadeType.REFRESH</a:t>
            </a:r>
            <a:r>
              <a:rPr lang="en-US" sz="1000">
                <a:latin typeface="Calibri" panose="020F0502020204030204" pitchFamily="34" charset="0"/>
                <a:cs typeface="Calibri" panose="020F0502020204030204" pitchFamily="34" charset="0"/>
              </a:rPr>
              <a:t>: parent entity is refreshed then all its related entities will also be refreshed.</a:t>
            </a:r>
          </a:p>
          <a:p>
            <a:pPr marL="460375" indent="-233363" latinLnBrk="0">
              <a:lnSpc>
                <a:spcPct val="150000"/>
              </a:lnSpc>
              <a:buFontTx/>
              <a:buChar char="-"/>
            </a:pPr>
            <a:r>
              <a:rPr lang="en-US" sz="1000" b="1">
                <a:latin typeface="Calibri" panose="020F0502020204030204" pitchFamily="34" charset="0"/>
                <a:cs typeface="Calibri" panose="020F0502020204030204" pitchFamily="34" charset="0"/>
              </a:rPr>
              <a:t>CascadeType.ALL</a:t>
            </a:r>
            <a:r>
              <a:rPr lang="en-US" sz="1000">
                <a:latin typeface="Calibri" panose="020F0502020204030204" pitchFamily="34" charset="0"/>
                <a:cs typeface="Calibri" panose="020F0502020204030204" pitchFamily="34" charset="0"/>
              </a:rPr>
              <a:t>: above cascade operations can be applied to the entities related to the parent entity.</a:t>
            </a:r>
          </a:p>
        </p:txBody>
      </p:sp>
    </p:spTree>
    <p:extLst>
      <p:ext uri="{BB962C8B-B14F-4D97-AF65-F5344CB8AC3E}">
        <p14:creationId xmlns:p14="http://schemas.microsoft.com/office/powerpoint/2010/main" val="139244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0A94FE-3BAF-46E6-BD3D-E89C45C9AB07}"/>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One to one:</a:t>
            </a:r>
            <a:endParaRPr lang="en-US" b="1" u="sng">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ED8C0B4-C95D-493A-B911-B7590E09A30D}"/>
              </a:ext>
            </a:extLst>
          </p:cNvPr>
          <p:cNvSpPr txBox="1"/>
          <p:nvPr/>
        </p:nvSpPr>
        <p:spPr>
          <a:xfrm>
            <a:off x="251520" y="543672"/>
            <a:ext cx="8784976" cy="2222916"/>
          </a:xfrm>
          <a:prstGeom prst="rect">
            <a:avLst/>
          </a:prstGeom>
          <a:noFill/>
        </p:spPr>
        <p:txBody>
          <a:bodyPr wrap="square">
            <a:spAutoFit/>
          </a:bodyPr>
          <a:lstStyle>
            <a:defPPr>
              <a:defRPr lang="ko-KR"/>
            </a:defPPr>
            <a:lvl1pPr marL="171450" indent="-171450" latinLnBrk="0">
              <a:lnSpc>
                <a:spcPct val="150000"/>
              </a:lnSpc>
              <a:buFont typeface="Wingdings" panose="05000000000000000000" pitchFamily="2" charset="2"/>
              <a:buChar char="Ø"/>
              <a:defRPr sz="1000">
                <a:latin typeface="Calibri" panose="020F0502020204030204" pitchFamily="34" charset="0"/>
                <a:cs typeface="Calibri" panose="020F0502020204030204" pitchFamily="34" charset="0"/>
              </a:defRPr>
            </a:lvl1pPr>
            <a:lvl2pPr marL="460375" lvl="1" indent="-233363" latinLnBrk="0">
              <a:lnSpc>
                <a:spcPct val="150000"/>
              </a:lnSpc>
              <a:buFontTx/>
              <a:buChar char="-"/>
              <a:defRPr sz="1000" b="1">
                <a:latin typeface="Calibri" panose="020F0502020204030204" pitchFamily="34" charset="0"/>
                <a:cs typeface="Calibri" panose="020F0502020204030204" pitchFamily="34" charset="0"/>
              </a:defRPr>
            </a:lvl2pPr>
          </a:lstStyle>
          <a:p>
            <a:pPr marL="228600" indent="-228600">
              <a:buFont typeface="+mj-lt"/>
              <a:buAutoNum type="arabicPeriod" startAt="3"/>
            </a:pPr>
            <a:r>
              <a:rPr lang="en-US" b="1"/>
              <a:t>mappedBy (in the parent entity)</a:t>
            </a:r>
            <a:r>
              <a:rPr lang="en-US"/>
              <a:t> - Defines the entity that owns the relationship, the child entity.</a:t>
            </a:r>
          </a:p>
          <a:p>
            <a:pPr marL="228600" indent="-228600">
              <a:buFont typeface="+mj-lt"/>
              <a:buAutoNum type="arabicPeriod" startAt="3"/>
            </a:pPr>
            <a:r>
              <a:rPr lang="en-US" b="1"/>
              <a:t>orphanRemoval (in the parent entity)</a:t>
            </a:r>
            <a:r>
              <a:rPr lang="en-US"/>
              <a:t> – delete orphaned entities from the database which is no longer attached to their parent.</a:t>
            </a:r>
          </a:p>
          <a:p>
            <a:pPr marL="228600" indent="-228600">
              <a:buFont typeface="+mj-lt"/>
              <a:buAutoNum type="arabicPeriod" startAt="3"/>
            </a:pPr>
            <a:r>
              <a:rPr lang="en-US" b="1"/>
              <a:t>optional (in the child entity)</a:t>
            </a:r>
            <a:r>
              <a:rPr lang="en-US"/>
              <a:t> - Defines whether the relationship is optional. If set to false then a non-null relationship must always exist.</a:t>
            </a:r>
          </a:p>
          <a:p>
            <a:pPr marL="0" indent="0">
              <a:buNone/>
            </a:pPr>
            <a:endParaRPr lang="en-US"/>
          </a:p>
          <a:p>
            <a:pPr>
              <a:lnSpc>
                <a:spcPct val="100000"/>
              </a:lnSpc>
            </a:pPr>
            <a:r>
              <a:rPr lang="en-US"/>
              <a:t>In a bidirectional relationship, we have to specify the </a:t>
            </a:r>
            <a:r>
              <a:rPr lang="en-US" b="1"/>
              <a:t>@OneToOne </a:t>
            </a:r>
            <a:r>
              <a:rPr lang="en-US"/>
              <a:t>annotation in both entities. But only one entity is the owner of the association. Usually, the child entity owns the relationship and the parent entity is the inverse side of the relationship.</a:t>
            </a:r>
          </a:p>
          <a:p>
            <a:r>
              <a:rPr lang="en-US" b="1"/>
              <a:t>@JoinColumn</a:t>
            </a:r>
            <a:r>
              <a:rPr lang="en-US"/>
              <a:t> Annotation is used to specify the foreign key column in the owner of the relationship.</a:t>
            </a:r>
          </a:p>
          <a:p>
            <a:pPr lvl="1"/>
            <a:r>
              <a:rPr lang="en-US" b="0"/>
              <a:t>name: Defines the name of the foreign key column.</a:t>
            </a:r>
          </a:p>
          <a:p>
            <a:pPr lvl="1"/>
            <a:r>
              <a:rPr lang="en-US" b="0"/>
              <a:t>nullable: Defines whether the foreign key column is nullable. By default, it is true. (it also has unique, updatable,..)</a:t>
            </a:r>
          </a:p>
          <a:p>
            <a:pPr lvl="1"/>
            <a:r>
              <a:rPr lang="en-US" b="0"/>
              <a:t>referencedColumnName: defines the referenced column in the parent table.</a:t>
            </a:r>
          </a:p>
        </p:txBody>
      </p:sp>
    </p:spTree>
    <p:extLst>
      <p:ext uri="{BB962C8B-B14F-4D97-AF65-F5344CB8AC3E}">
        <p14:creationId xmlns:p14="http://schemas.microsoft.com/office/powerpoint/2010/main" val="121775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B8EF6-D8F6-43F3-BA48-AB0EA253FE98}"/>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One to many &amp; many to one:</a:t>
            </a:r>
            <a:endParaRPr lang="en-US" b="1" u="sng">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1505722-32E3-4EED-9830-F3195B0B2CFE}"/>
              </a:ext>
            </a:extLst>
          </p:cNvPr>
          <p:cNvSpPr txBox="1"/>
          <p:nvPr/>
        </p:nvSpPr>
        <p:spPr>
          <a:xfrm>
            <a:off x="251520" y="522467"/>
            <a:ext cx="8784976" cy="553998"/>
          </a:xfrm>
          <a:prstGeom prst="rect">
            <a:avLst/>
          </a:prstGeom>
          <a:noFill/>
        </p:spPr>
        <p:txBody>
          <a:bodyPr wrap="square">
            <a:spAutoFit/>
          </a:bodyPr>
          <a:lstStyle>
            <a:defPPr>
              <a:defRPr lang="ko-KR"/>
            </a:defPPr>
            <a:lvl1pPr marL="228600" indent="-228600" latinLnBrk="0">
              <a:lnSpc>
                <a:spcPct val="150000"/>
              </a:lnSpc>
              <a:buFont typeface="+mj-lt"/>
              <a:buAutoNum type="arabicPeriod" startAt="3"/>
              <a:defRPr sz="1000" b="1">
                <a:latin typeface="Calibri" panose="020F0502020204030204" pitchFamily="34" charset="0"/>
                <a:cs typeface="Calibri" panose="020F0502020204030204" pitchFamily="34" charset="0"/>
              </a:defRPr>
            </a:lvl1pPr>
            <a:lvl2pPr marL="460375" lvl="1" indent="-233363" latinLnBrk="0">
              <a:lnSpc>
                <a:spcPct val="150000"/>
              </a:lnSpc>
              <a:buFontTx/>
              <a:buChar char="-"/>
              <a:defRPr sz="1000" b="0">
                <a:latin typeface="Calibri" panose="020F0502020204030204" pitchFamily="34" charset="0"/>
                <a:cs typeface="Calibri" panose="020F0502020204030204" pitchFamily="34" charset="0"/>
              </a:defRPr>
            </a:lvl2pPr>
          </a:lstStyle>
          <a:p>
            <a:pPr marL="171450" indent="-171450">
              <a:lnSpc>
                <a:spcPct val="100000"/>
              </a:lnSpc>
              <a:buFont typeface="Wingdings" panose="05000000000000000000" pitchFamily="2" charset="2"/>
              <a:buChar char="Ø"/>
            </a:pPr>
            <a:r>
              <a:rPr lang="en-US" b="0"/>
              <a:t>A one-to-many relationship refers to the relationship between two entities/ tables A and B in which </a:t>
            </a:r>
            <a:r>
              <a:rPr lang="en-US" b="0">
                <a:highlight>
                  <a:srgbClr val="FFFF00"/>
                </a:highlight>
              </a:rPr>
              <a:t>one element/row of A may only be linked to many elements/rows of B</a:t>
            </a:r>
            <a:r>
              <a:rPr lang="en-US" b="0"/>
              <a:t>, </a:t>
            </a:r>
            <a:r>
              <a:rPr lang="en-US" b="0">
                <a:highlight>
                  <a:srgbClr val="FFFF00"/>
                </a:highlight>
              </a:rPr>
              <a:t>but a member of B is linked to only one element/row of A</a:t>
            </a:r>
            <a:r>
              <a:rPr lang="en-US" b="0"/>
              <a:t>.</a:t>
            </a:r>
          </a:p>
          <a:p>
            <a:pPr marL="171450" indent="-171450">
              <a:lnSpc>
                <a:spcPct val="100000"/>
              </a:lnSpc>
              <a:buFont typeface="Wingdings" panose="05000000000000000000" pitchFamily="2" charset="2"/>
              <a:buChar char="Ø"/>
            </a:pPr>
            <a:r>
              <a:rPr lang="en-US" b="0"/>
              <a:t>The opposite of one-to-many is many-to-one relationship.</a:t>
            </a:r>
          </a:p>
        </p:txBody>
      </p:sp>
      <p:pic>
        <p:nvPicPr>
          <p:cNvPr id="5" name="Picture 2" descr="Spring Data JPA One To Many Mapping">
            <a:extLst>
              <a:ext uri="{FF2B5EF4-FFF2-40B4-BE49-F238E27FC236}">
                <a16:creationId xmlns:a16="http://schemas.microsoft.com/office/drawing/2014/main" id="{FBACF53A-3F30-4921-963D-12088BE401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1076465"/>
            <a:ext cx="3384376" cy="14095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A3105C-9DBA-4E53-96E0-95A21B5A0744}"/>
              </a:ext>
            </a:extLst>
          </p:cNvPr>
          <p:cNvSpPr txBox="1"/>
          <p:nvPr/>
        </p:nvSpPr>
        <p:spPr>
          <a:xfrm>
            <a:off x="179512" y="2485985"/>
            <a:ext cx="8784976" cy="2145972"/>
          </a:xfrm>
          <a:prstGeom prst="rect">
            <a:avLst/>
          </a:prstGeom>
          <a:noFill/>
        </p:spPr>
        <p:txBody>
          <a:bodyPr wrap="square">
            <a:spAutoFit/>
          </a:bodyPr>
          <a:lstStyle>
            <a:defPPr>
              <a:defRPr lang="ko-KR"/>
            </a:defPPr>
            <a:lvl1pPr marL="171450" indent="-171450" latinLnBrk="0">
              <a:lnSpc>
                <a:spcPct val="150000"/>
              </a:lnSpc>
              <a:buFont typeface="Wingdings" panose="05000000000000000000" pitchFamily="2" charset="2"/>
              <a:buChar char="Ø"/>
              <a:defRPr sz="1000" b="0">
                <a:latin typeface="Calibri" panose="020F0502020204030204" pitchFamily="34" charset="0"/>
                <a:cs typeface="Calibri" panose="020F0502020204030204" pitchFamily="34" charset="0"/>
              </a:defRPr>
            </a:lvl1pPr>
            <a:lvl2pPr marL="460375" lvl="1" indent="-233363" latinLnBrk="0">
              <a:lnSpc>
                <a:spcPct val="150000"/>
              </a:lnSpc>
              <a:buFontTx/>
              <a:buChar char="-"/>
              <a:defRPr sz="1000" b="0">
                <a:latin typeface="Calibri" panose="020F0502020204030204" pitchFamily="34" charset="0"/>
                <a:cs typeface="Calibri" panose="020F0502020204030204" pitchFamily="34" charset="0"/>
              </a:defRPr>
            </a:lvl2pPr>
          </a:lstStyle>
          <a:p>
            <a:pPr marL="0" indent="0">
              <a:buNone/>
            </a:pPr>
            <a:r>
              <a:rPr lang="en-US" b="1"/>
              <a:t>@OneToMany </a:t>
            </a:r>
            <a:r>
              <a:rPr lang="en-US"/>
              <a:t>Annotation is </a:t>
            </a:r>
            <a:r>
              <a:rPr lang="en-US" b="1" u="sng"/>
              <a:t>used to define </a:t>
            </a:r>
            <a:r>
              <a:rPr lang="en-US" b="1" u="sng">
                <a:highlight>
                  <a:srgbClr val="FFFF00"/>
                </a:highlight>
              </a:rPr>
              <a:t>a parent </a:t>
            </a:r>
            <a:r>
              <a:rPr lang="en-US" b="1" u="sng"/>
              <a:t>in a relationship</a:t>
            </a:r>
            <a:r>
              <a:rPr lang="en-US"/>
              <a:t> between two entities in Spring Data JPA. It has following parameters:</a:t>
            </a:r>
          </a:p>
          <a:p>
            <a:pPr>
              <a:buFontTx/>
              <a:buChar char="-"/>
            </a:pPr>
            <a:r>
              <a:rPr lang="en-US" b="1"/>
              <a:t>fetch - Defines a strategy for fetching</a:t>
            </a:r>
            <a:r>
              <a:rPr lang="en-US"/>
              <a:t> data from the database. EAGER is set to fetch by default.</a:t>
            </a:r>
          </a:p>
          <a:p>
            <a:pPr>
              <a:buFontTx/>
              <a:buChar char="-"/>
            </a:pPr>
            <a:r>
              <a:rPr lang="en-US" b="1"/>
              <a:t>cascade</a:t>
            </a:r>
            <a:r>
              <a:rPr lang="en-US"/>
              <a:t> - Defines a set of cascadable operations that are applied to the associated entity.</a:t>
            </a:r>
          </a:p>
          <a:p>
            <a:pPr>
              <a:buFontTx/>
              <a:buChar char="-"/>
            </a:pPr>
            <a:r>
              <a:rPr lang="en-US" b="1"/>
              <a:t>mappedBy</a:t>
            </a:r>
            <a:r>
              <a:rPr lang="en-US"/>
              <a:t> - Defines the entity that owns the relationship which is the child entity.</a:t>
            </a:r>
          </a:p>
          <a:p>
            <a:pPr>
              <a:buFontTx/>
              <a:buChar char="-"/>
            </a:pPr>
            <a:r>
              <a:rPr lang="en-US" b="1"/>
              <a:t>orphanRemoval (in the parent entity) </a:t>
            </a:r>
            <a:r>
              <a:rPr lang="en-US"/>
              <a:t>– delete orphaned entities from the database which is no longer attached to its parent.</a:t>
            </a:r>
          </a:p>
          <a:p>
            <a:pPr marL="0" indent="0" algn="l" fontAlgn="base">
              <a:lnSpc>
                <a:spcPct val="150000"/>
              </a:lnSpc>
              <a:buNone/>
            </a:pPr>
            <a:r>
              <a:rPr lang="en-US" sz="1000" b="1"/>
              <a:t>@ManyToOne </a:t>
            </a:r>
            <a:r>
              <a:rPr lang="en-US" sz="1000"/>
              <a:t>Annotation is </a:t>
            </a:r>
            <a:r>
              <a:rPr lang="en-US" sz="1000" b="1" u="sng"/>
              <a:t>used to </a:t>
            </a:r>
            <a:r>
              <a:rPr lang="en-GB" sz="1000" b="1" u="sng"/>
              <a:t>define </a:t>
            </a:r>
            <a:r>
              <a:rPr lang="en-GB" sz="1000" b="1" u="sng">
                <a:highlight>
                  <a:srgbClr val="FFFF00"/>
                </a:highlight>
              </a:rPr>
              <a:t>a child </a:t>
            </a:r>
            <a:r>
              <a:rPr lang="en-GB" sz="1000" b="1" u="sng"/>
              <a:t>in a relationship</a:t>
            </a:r>
            <a:r>
              <a:rPr lang="en-GB" sz="1000" b="1"/>
              <a:t> </a:t>
            </a:r>
            <a:r>
              <a:rPr lang="en-GB" sz="1000"/>
              <a:t>between two entities in Spring Data JPA. It has following parameters:</a:t>
            </a:r>
          </a:p>
          <a:p>
            <a:pPr algn="l" fontAlgn="base">
              <a:lnSpc>
                <a:spcPct val="150000"/>
              </a:lnSpc>
              <a:buFontTx/>
              <a:buChar char="-"/>
            </a:pPr>
            <a:r>
              <a:rPr lang="en-US" sz="1000" b="1"/>
              <a:t>fetch</a:t>
            </a:r>
            <a:r>
              <a:rPr lang="en-US" sz="1000"/>
              <a:t> - </a:t>
            </a:r>
            <a:r>
              <a:rPr lang="en-GB" sz="1000" b="1"/>
              <a:t>Defines a strategy for fetching </a:t>
            </a:r>
            <a:r>
              <a:rPr lang="en-GB" sz="1000"/>
              <a:t>data from the database. EAGER is set to fetch by default.</a:t>
            </a:r>
          </a:p>
          <a:p>
            <a:pPr algn="l" fontAlgn="base">
              <a:lnSpc>
                <a:spcPct val="150000"/>
              </a:lnSpc>
              <a:buFontTx/>
              <a:buChar char="-"/>
            </a:pPr>
            <a:r>
              <a:rPr lang="en-GB" sz="1000" b="1"/>
              <a:t>cascade</a:t>
            </a:r>
            <a:r>
              <a:rPr lang="en-GB" sz="1000"/>
              <a:t> - Defines a set of cascadable operations that are applied to the associated entity.</a:t>
            </a:r>
          </a:p>
          <a:p>
            <a:pPr algn="l" fontAlgn="base">
              <a:lnSpc>
                <a:spcPct val="150000"/>
              </a:lnSpc>
              <a:buFontTx/>
              <a:buChar char="-"/>
            </a:pPr>
            <a:r>
              <a:rPr lang="en-GB" sz="1000" b="1"/>
              <a:t>optional </a:t>
            </a:r>
            <a:r>
              <a:rPr lang="en-GB" sz="1000"/>
              <a:t>– Defines  the compositition of the relationship between 2 entities. Default is true.</a:t>
            </a:r>
            <a:endParaRPr lang="en-GB" sz="1000" b="1"/>
          </a:p>
        </p:txBody>
      </p:sp>
    </p:spTree>
    <p:extLst>
      <p:ext uri="{BB962C8B-B14F-4D97-AF65-F5344CB8AC3E}">
        <p14:creationId xmlns:p14="http://schemas.microsoft.com/office/powerpoint/2010/main" val="165640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13010-0736-45B7-BBFA-477B8519C704}"/>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Many to Many:</a:t>
            </a:r>
            <a:endParaRPr lang="en-US" b="1" u="sng">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7B2D852-8685-411A-9C6D-2C1D0AE59281}"/>
              </a:ext>
            </a:extLst>
          </p:cNvPr>
          <p:cNvSpPr txBox="1"/>
          <p:nvPr/>
        </p:nvSpPr>
        <p:spPr>
          <a:xfrm>
            <a:off x="238550" y="538008"/>
            <a:ext cx="8797946" cy="553998"/>
          </a:xfrm>
          <a:prstGeom prst="rect">
            <a:avLst/>
          </a:prstGeom>
          <a:noFill/>
        </p:spPr>
        <p:txBody>
          <a:bodyPr wrap="square">
            <a:spAutoFit/>
          </a:bodyPr>
          <a:lstStyle>
            <a:defPPr>
              <a:defRPr lang="ko-KR"/>
            </a:defPPr>
            <a:lvl1pPr marL="171450" indent="-171450" latinLnBrk="0">
              <a:lnSpc>
                <a:spcPct val="100000"/>
              </a:lnSpc>
              <a:buFont typeface="Wingdings" panose="05000000000000000000" pitchFamily="2" charset="2"/>
              <a:buChar char="Ø"/>
              <a:defRPr sz="1000" b="0">
                <a:latin typeface="Calibri" panose="020F0502020204030204" pitchFamily="34" charset="0"/>
                <a:cs typeface="Calibri" panose="020F0502020204030204" pitchFamily="34" charset="0"/>
              </a:defRPr>
            </a:lvl1pPr>
            <a:lvl2pPr marL="460375" lvl="1" indent="-233363" latinLnBrk="0">
              <a:lnSpc>
                <a:spcPct val="150000"/>
              </a:lnSpc>
              <a:buFontTx/>
              <a:buChar char="-"/>
              <a:defRPr sz="1000" b="0">
                <a:latin typeface="Calibri" panose="020F0502020204030204" pitchFamily="34" charset="0"/>
                <a:cs typeface="Calibri" panose="020F0502020204030204" pitchFamily="34" charset="0"/>
              </a:defRPr>
            </a:lvl2pPr>
          </a:lstStyle>
          <a:p>
            <a:r>
              <a:rPr lang="en-US"/>
              <a:t>A many-to-many relationship refers to the relationship between two entities/ tables A and B in </a:t>
            </a:r>
            <a:r>
              <a:rPr lang="en-US">
                <a:highlight>
                  <a:srgbClr val="FFFF00"/>
                </a:highlight>
              </a:rPr>
              <a:t>which one element/row of A may only be associated with many elements/rows of B and vice versa.</a:t>
            </a:r>
          </a:p>
          <a:p>
            <a:r>
              <a:rPr lang="en-US">
                <a:highlight>
                  <a:srgbClr val="FFFF00"/>
                </a:highlight>
              </a:rPr>
              <a:t>To model this relationship in the database, you need to create three tables</a:t>
            </a:r>
            <a:r>
              <a:rPr lang="en-US"/>
              <a:t>.</a:t>
            </a:r>
          </a:p>
        </p:txBody>
      </p:sp>
      <p:pic>
        <p:nvPicPr>
          <p:cNvPr id="5" name="Picture 2" descr="Spring Data JPA Many To Many Mapping">
            <a:extLst>
              <a:ext uri="{FF2B5EF4-FFF2-40B4-BE49-F238E27FC236}">
                <a16:creationId xmlns:a16="http://schemas.microsoft.com/office/drawing/2014/main" id="{DB11091C-B08E-4BE4-B7C7-70DB4F40F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057182"/>
            <a:ext cx="3960440" cy="17209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14DF03-B878-4919-8B5F-C75271D85BC5}"/>
              </a:ext>
            </a:extLst>
          </p:cNvPr>
          <p:cNvSpPr txBox="1"/>
          <p:nvPr/>
        </p:nvSpPr>
        <p:spPr>
          <a:xfrm>
            <a:off x="179512" y="2778115"/>
            <a:ext cx="8784976" cy="1915140"/>
          </a:xfrm>
          <a:prstGeom prst="rect">
            <a:avLst/>
          </a:prstGeom>
          <a:noFill/>
        </p:spPr>
        <p:txBody>
          <a:bodyPr wrap="square">
            <a:spAutoFit/>
          </a:bodyPr>
          <a:lstStyle>
            <a:defPPr>
              <a:defRPr lang="ko-KR"/>
            </a:defPPr>
            <a:lvl1pPr marL="171450" indent="-171450" latinLnBrk="0">
              <a:lnSpc>
                <a:spcPct val="150000"/>
              </a:lnSpc>
              <a:buFont typeface="Wingdings" panose="05000000000000000000" pitchFamily="2" charset="2"/>
              <a:buChar char="Ø"/>
              <a:defRPr sz="1000" b="0">
                <a:latin typeface="Calibri" panose="020F0502020204030204" pitchFamily="34" charset="0"/>
                <a:cs typeface="Calibri" panose="020F0502020204030204" pitchFamily="34" charset="0"/>
              </a:defRPr>
            </a:lvl1pPr>
            <a:lvl2pPr marL="460375" lvl="1" indent="-233363" latinLnBrk="0">
              <a:lnSpc>
                <a:spcPct val="150000"/>
              </a:lnSpc>
              <a:buFontTx/>
              <a:buChar char="-"/>
              <a:defRPr sz="1000" b="0">
                <a:latin typeface="Calibri" panose="020F0502020204030204" pitchFamily="34" charset="0"/>
                <a:cs typeface="Calibri" panose="020F0502020204030204" pitchFamily="34" charset="0"/>
              </a:defRPr>
            </a:lvl2pPr>
          </a:lstStyle>
          <a:p>
            <a:pPr marL="0" indent="0">
              <a:buNone/>
            </a:pPr>
            <a:r>
              <a:rPr lang="en-US" b="1"/>
              <a:t>@ManyToMany</a:t>
            </a:r>
            <a:r>
              <a:rPr lang="en-US"/>
              <a:t> annotation is using for declaring many-to-many relationship between two entities. It has following parameters :</a:t>
            </a:r>
          </a:p>
          <a:p>
            <a:pPr>
              <a:buFontTx/>
              <a:buChar char="-"/>
            </a:pPr>
            <a:r>
              <a:rPr lang="en-US"/>
              <a:t>fetch - Defines a strategy for fetching data from the database. EAGER is set to fetch by default</a:t>
            </a:r>
          </a:p>
          <a:p>
            <a:pPr>
              <a:buFontTx/>
              <a:buChar char="-"/>
            </a:pPr>
            <a:r>
              <a:rPr lang="en-US"/>
              <a:t>cascade - Defines a set of cascadable operations that are applied to the associated entity.</a:t>
            </a:r>
          </a:p>
          <a:p>
            <a:pPr>
              <a:buFontTx/>
              <a:buChar char="-"/>
            </a:pPr>
            <a:r>
              <a:rPr lang="en-US"/>
              <a:t>mappedBy - Defines the entity that owns the relationship which is the child entity.</a:t>
            </a:r>
          </a:p>
          <a:p>
            <a:pPr marL="0" indent="0">
              <a:buNone/>
            </a:pPr>
            <a:r>
              <a:rPr lang="en-US" b="1"/>
              <a:t>@JoinTable</a:t>
            </a:r>
            <a:r>
              <a:rPr lang="en-US"/>
              <a:t> annotation defines the join table between two entities on the owner's side of the relationship. It has following parameters:</a:t>
            </a:r>
          </a:p>
          <a:p>
            <a:pPr>
              <a:buFontTx/>
              <a:buChar char="-"/>
            </a:pPr>
            <a:r>
              <a:rPr lang="en-US"/>
              <a:t>name - The name of the join table.</a:t>
            </a:r>
          </a:p>
          <a:p>
            <a:pPr>
              <a:buFontTx/>
              <a:buChar char="-"/>
            </a:pPr>
            <a:r>
              <a:rPr lang="en-US"/>
              <a:t>joinColumns - The foreign key columns of the join table which reference the child table of the entity owning the relationship.</a:t>
            </a:r>
          </a:p>
          <a:p>
            <a:pPr>
              <a:buFontTx/>
              <a:buChar char="-"/>
            </a:pPr>
            <a:r>
              <a:rPr lang="en-US"/>
              <a:t>inverseJoinColumns – same with joinColumns but for the entity not owning the relationship. </a:t>
            </a:r>
          </a:p>
        </p:txBody>
      </p:sp>
    </p:spTree>
    <p:extLst>
      <p:ext uri="{BB962C8B-B14F-4D97-AF65-F5344CB8AC3E}">
        <p14:creationId xmlns:p14="http://schemas.microsoft.com/office/powerpoint/2010/main" val="3339159516"/>
      </p:ext>
    </p:extLst>
  </p:cSld>
  <p:clrMapOvr>
    <a:masterClrMapping/>
  </p:clrMapOvr>
</p:sld>
</file>

<file path=ppt/theme/theme1.xml><?xml version="1.0" encoding="utf-8"?>
<a:theme xmlns:a="http://schemas.openxmlformats.org/drawingml/2006/main" name="OR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ibern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Hibernate - Relationshi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15911</TotalTime>
  <Words>1258</Words>
  <Application>Microsoft Office PowerPoint</Application>
  <PresentationFormat>On-screen Show (16:9)</PresentationFormat>
  <Paragraphs>96</Paragraphs>
  <Slides>7</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굴림</vt:lpstr>
      <vt:lpstr>LG스마트체2.0 SemiBold</vt:lpstr>
      <vt:lpstr>맑은 고딕</vt:lpstr>
      <vt:lpstr>Arial</vt:lpstr>
      <vt:lpstr>Calibri</vt:lpstr>
      <vt:lpstr>Wingdings</vt:lpstr>
      <vt:lpstr>ORM</vt:lpstr>
      <vt:lpstr>Hibernate</vt:lpstr>
      <vt:lpstr>Hibernate - Relationship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June</dc:creator>
  <cp:lastModifiedBy>Phan Khac Dien 20165855</cp:lastModifiedBy>
  <cp:revision>642</cp:revision>
  <cp:lastPrinted>2019-09-19T01:55:07Z</cp:lastPrinted>
  <dcterms:created xsi:type="dcterms:W3CDTF">2019-09-09T06:27:34Z</dcterms:created>
  <dcterms:modified xsi:type="dcterms:W3CDTF">2022-04-01T09:57:36Z</dcterms:modified>
</cp:coreProperties>
</file>