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55" r:id="rId4"/>
  </p:sldMasterIdLst>
  <p:notesMasterIdLst>
    <p:notesMasterId r:id="rId11"/>
  </p:notesMasterIdLst>
  <p:sldIdLst>
    <p:sldId id="265" r:id="rId5"/>
    <p:sldId id="266" r:id="rId6"/>
    <p:sldId id="267" r:id="rId7"/>
    <p:sldId id="268" r:id="rId8"/>
    <p:sldId id="269" r:id="rId9"/>
    <p:sldId id="270" r:id="rId10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6395" autoAdjust="0"/>
  </p:normalViewPr>
  <p:slideViewPr>
    <p:cSldViewPr>
      <p:cViewPr varScale="1">
        <p:scale>
          <a:sx n="147" d="100"/>
          <a:sy n="147" d="100"/>
        </p:scale>
        <p:origin x="1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24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8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58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3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SQL Architecture </a:t>
            </a:r>
            <a:endParaRPr lang="en-US" altLang="ko-KR" sz="1200" b="1" kern="1200">
              <a:solidFill>
                <a:srgbClr val="80808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SQL Architecture - Client Layer</a:t>
            </a:r>
            <a:endParaRPr lang="en-US" altLang="ko-KR" sz="1200" b="1" kern="1200">
              <a:solidFill>
                <a:srgbClr val="80808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SQL Architecture - Server layer</a:t>
            </a:r>
            <a:endParaRPr lang="en-US" altLang="ko-KR" sz="1200" b="1" kern="1200">
              <a:solidFill>
                <a:srgbClr val="80808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74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SQL Architecture - </a:t>
            </a:r>
            <a:r>
              <a:rPr lang="en-US" sz="1200" b="1" kern="1200">
                <a:solidFill>
                  <a:srgbClr val="80808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Storage Engine Layer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1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A508097-4208-473B-A7FF-268C1B11EF92}"/>
              </a:ext>
            </a:extLst>
          </p:cNvPr>
          <p:cNvSpPr txBox="1"/>
          <p:nvPr/>
        </p:nvSpPr>
        <p:spPr>
          <a:xfrm>
            <a:off x="117230" y="619747"/>
            <a:ext cx="8928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 latinLnBrk="0">
              <a:buFontTx/>
              <a:buChar char="-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 of MYSQL </a:t>
            </a:r>
            <a:r>
              <a:rPr lang="en-US" sz="12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describes the relation among the different components of MYSQL  System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 MYSQL follow </a:t>
            </a:r>
            <a:r>
              <a:rPr lang="en-US" sz="12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Client-Server Architecture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is designed so that end user (Clients) can access the resources from Computer (server) using various networking services.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fontAlgn="base" latinLnBrk="0">
              <a:buFontTx/>
              <a:buChar char="-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Architecture of MYSQL contain following major layer’s :</a:t>
            </a: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Client.</a:t>
            </a: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Storage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2F220-8AFE-4CD6-9BA8-41C1429D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347614"/>
            <a:ext cx="4824536" cy="35618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2492C4-A1E5-4679-9B88-CA20EED00FB8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 of MySQL:</a:t>
            </a:r>
            <a:endParaRPr lang="en-US" sz="14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7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7507F-9F38-4E22-B51F-D5DC2299CC25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 Layer:</a:t>
            </a:r>
            <a:endParaRPr lang="en-US" sz="14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3EF14-A655-4784-A430-CC9092944355}"/>
              </a:ext>
            </a:extLst>
          </p:cNvPr>
          <p:cNvSpPr txBox="1"/>
          <p:nvPr/>
        </p:nvSpPr>
        <p:spPr>
          <a:xfrm>
            <a:off x="107504" y="584690"/>
            <a:ext cx="8928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Tx/>
              <a:buChar char="-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opmost layer in the above diagram. </a:t>
            </a:r>
          </a:p>
          <a:p>
            <a:pPr marL="171450" indent="-171450" algn="l" fontAlgn="base" latinLnBrk="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Client give request instructions to the Serve with the help of Client Layer .</a:t>
            </a:r>
          </a:p>
          <a:p>
            <a:pPr marL="171450" indent="-171450" algn="l" fontAlgn="base" latinLnBrk="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Client </a:t>
            </a:r>
            <a:r>
              <a:rPr lang="en-US" sz="1200" b="0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make request through  </a:t>
            </a:r>
            <a:r>
              <a:rPr lang="en-US" sz="1200" b="1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Command Prompt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200" b="1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GUI  screen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1200" b="0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using valid </a:t>
            </a:r>
            <a:r>
              <a:rPr lang="en-US" sz="1200" b="1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MYSQL commands</a:t>
            </a:r>
            <a:r>
              <a:rPr lang="en-US" sz="1200" b="0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200" b="1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expressions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.If the Expressions and commands are valid then the output is obtained on the screen.  </a:t>
            </a:r>
          </a:p>
          <a:p>
            <a:pPr marL="171450" indent="-171450" algn="l" fontAlgn="base" latinLnBrk="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important services of client layer are :</a:t>
            </a: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Connection Handling.</a:t>
            </a: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Authentication.</a:t>
            </a: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1EE16-79C2-4497-A42F-C18E5C38931C}"/>
              </a:ext>
            </a:extLst>
          </p:cNvPr>
          <p:cNvSpPr txBox="1"/>
          <p:nvPr/>
        </p:nvSpPr>
        <p:spPr>
          <a:xfrm>
            <a:off x="0" y="2098647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vi-VN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Connection Handling:</a:t>
            </a:r>
            <a:endParaRPr lang="vi-VN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1D4B5-FFD2-4FDC-8422-285B01C55CD2}"/>
              </a:ext>
            </a:extLst>
          </p:cNvPr>
          <p:cNvSpPr txBox="1"/>
          <p:nvPr/>
        </p:nvSpPr>
        <p:spPr>
          <a:xfrm>
            <a:off x="107504" y="2306190"/>
            <a:ext cx="8928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client send request to the server and server will accept the request and the client is connected.</a:t>
            </a:r>
          </a:p>
          <a:p>
            <a:pPr marL="171450" indent="-171450" latinLnBrk="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1200" b="0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Client is connected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server at that time, a </a:t>
            </a:r>
            <a:r>
              <a:rPr lang="en-US" sz="1200" b="0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client get its own thread for its connection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With the help of this thread all the queries from client side is executed.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67552-9B23-4993-BB05-44BF745C4B90}"/>
              </a:ext>
            </a:extLst>
          </p:cNvPr>
          <p:cNvSpPr txBox="1"/>
          <p:nvPr/>
        </p:nvSpPr>
        <p:spPr>
          <a:xfrm>
            <a:off x="0" y="2952521"/>
            <a:ext cx="2277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Authentication</a:t>
            </a:r>
            <a:r>
              <a:rPr lang="vi-VN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2F49C-A7A3-46AA-8412-C0B310421B6D}"/>
              </a:ext>
            </a:extLst>
          </p:cNvPr>
          <p:cNvSpPr txBox="1"/>
          <p:nvPr/>
        </p:nvSpPr>
        <p:spPr>
          <a:xfrm>
            <a:off x="107504" y="3172446"/>
            <a:ext cx="8928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Authentication is performed on the server side when client is connected to the MYSQL server. </a:t>
            </a:r>
          </a:p>
          <a:p>
            <a:pPr marL="171450" indent="-17145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Authentication is done with the help of username and password.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67FF7-C3FF-4E86-B92D-AD8B88AE468D}"/>
              </a:ext>
            </a:extLst>
          </p:cNvPr>
          <p:cNvSpPr txBox="1"/>
          <p:nvPr/>
        </p:nvSpPr>
        <p:spPr>
          <a:xfrm>
            <a:off x="0" y="3633250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Security</a:t>
            </a:r>
            <a:r>
              <a:rPr lang="vi-VN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74E339-BA65-4571-8942-B80E4D1D08E7}"/>
              </a:ext>
            </a:extLst>
          </p:cNvPr>
          <p:cNvSpPr txBox="1"/>
          <p:nvPr/>
        </p:nvSpPr>
        <p:spPr>
          <a:xfrm>
            <a:off x="107504" y="3854036"/>
            <a:ext cx="8928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Tx/>
              <a:buChar char="-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atinLnBrk="0"/>
            <a:r>
              <a:rPr lang="en-US">
                <a:highlight>
                  <a:srgbClr val="FFFF00"/>
                </a:highlight>
              </a:rPr>
              <a:t>After</a:t>
            </a:r>
            <a:r>
              <a:rPr lang="en-US"/>
              <a:t> authentication when </a:t>
            </a:r>
            <a:r>
              <a:rPr lang="en-US">
                <a:highlight>
                  <a:srgbClr val="FFFF00"/>
                </a:highlight>
              </a:rPr>
              <a:t>the client gets connected </a:t>
            </a:r>
            <a:r>
              <a:rPr lang="en-US" b="1">
                <a:highlight>
                  <a:srgbClr val="FFFF00"/>
                </a:highlight>
              </a:rPr>
              <a:t>successfully</a:t>
            </a:r>
            <a:r>
              <a:rPr lang="en-US"/>
              <a:t> to MySQL server, the server will check that a particular client has the privileges to issue in certain queries against MySQL server.</a:t>
            </a:r>
          </a:p>
        </p:txBody>
      </p:sp>
    </p:spTree>
    <p:extLst>
      <p:ext uri="{BB962C8B-B14F-4D97-AF65-F5344CB8AC3E}">
        <p14:creationId xmlns:p14="http://schemas.microsoft.com/office/powerpoint/2010/main" val="342688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6D574-0A7D-42CF-8813-B1D5FC597963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u="sng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en-US" sz="14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Layer:</a:t>
            </a:r>
            <a:endParaRPr lang="en-US" sz="14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C4230-61FE-4590-8CA8-DC4854466DBE}"/>
              </a:ext>
            </a:extLst>
          </p:cNvPr>
          <p:cNvSpPr txBox="1"/>
          <p:nvPr/>
        </p:nvSpPr>
        <p:spPr>
          <a:xfrm>
            <a:off x="107504" y="555526"/>
            <a:ext cx="8928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The server layer is </a:t>
            </a:r>
            <a:r>
              <a:rPr lang="en-US" dirty="0">
                <a:highlight>
                  <a:srgbClr val="FFFF00"/>
                </a:highlight>
              </a:rPr>
              <a:t>responsible for all logical functionalities</a:t>
            </a:r>
            <a:r>
              <a:rPr lang="en-US" dirty="0"/>
              <a:t> of Relational Database Management System (RDMS) of MYSQL. </a:t>
            </a:r>
          </a:p>
          <a:p>
            <a:r>
              <a:rPr lang="en-US" dirty="0"/>
              <a:t>Also known as “</a:t>
            </a:r>
            <a:r>
              <a:rPr lang="en-US" i="1" dirty="0"/>
              <a:t>Brain of MYSQL Architecture</a:t>
            </a:r>
            <a:r>
              <a:rPr lang="en-US" dirty="0"/>
              <a:t>”. </a:t>
            </a:r>
          </a:p>
          <a:p>
            <a:r>
              <a:rPr lang="en-US" dirty="0"/>
              <a:t>The Client give request instructions to the Server &amp; The server gives the output as soon as the instruction is matched.  The various subcomponents of MYSQL server are: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FC242-9AB9-4468-9C4B-4562CAC84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03" b="7004"/>
          <a:stretch/>
        </p:blipFill>
        <p:spPr>
          <a:xfrm>
            <a:off x="971600" y="1492705"/>
            <a:ext cx="6480720" cy="3095269"/>
          </a:xfrm>
          <a:prstGeom prst="rect">
            <a:avLst/>
          </a:prstGeom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A47689-A3BD-4861-B2CA-603BA49C2B2D}"/>
              </a:ext>
            </a:extLst>
          </p:cNvPr>
          <p:cNvCxnSpPr/>
          <p:nvPr/>
        </p:nvCxnSpPr>
        <p:spPr>
          <a:xfrm flipH="1">
            <a:off x="2915816" y="2643758"/>
            <a:ext cx="7920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6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4DE269-4F60-4C45-86CE-B65639DA8EFF}"/>
              </a:ext>
            </a:extLst>
          </p:cNvPr>
          <p:cNvSpPr txBox="1"/>
          <p:nvPr/>
        </p:nvSpPr>
        <p:spPr>
          <a:xfrm>
            <a:off x="127424" y="532196"/>
            <a:ext cx="8856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/>
              <a:t>When Client </a:t>
            </a:r>
            <a:r>
              <a:rPr lang="en-US">
                <a:highlight>
                  <a:srgbClr val="FFFF00"/>
                </a:highlight>
              </a:rPr>
              <a:t>is connected to the server</a:t>
            </a:r>
            <a:r>
              <a:rPr lang="en-US"/>
              <a:t>, At that time, </a:t>
            </a:r>
            <a:r>
              <a:rPr lang="en-US">
                <a:highlight>
                  <a:srgbClr val="FFFF00"/>
                </a:highlight>
              </a:rPr>
              <a:t>a client get its own thread for its connection</a:t>
            </a:r>
            <a:r>
              <a:rPr lang="en-US"/>
              <a:t>. </a:t>
            </a:r>
          </a:p>
          <a:p>
            <a:r>
              <a:rPr lang="en-US"/>
              <a:t>This thread is provided by  thread handling  of Server Layer. Also, the queries of  client side  which is executed by the thread is also handled by Thread Handling module.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0400B-168D-49DC-B0E2-B3B3BF091074}"/>
              </a:ext>
            </a:extLst>
          </p:cNvPr>
          <p:cNvSpPr txBox="1"/>
          <p:nvPr/>
        </p:nvSpPr>
        <p:spPr>
          <a:xfrm>
            <a:off x="0" y="313562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Thread Handling: </a:t>
            </a:r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58228-6944-45C7-9E01-1294B31F4010}"/>
              </a:ext>
            </a:extLst>
          </p:cNvPr>
          <p:cNvSpPr txBox="1"/>
          <p:nvPr/>
        </p:nvSpPr>
        <p:spPr>
          <a:xfrm>
            <a:off x="0" y="1120162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Parser: </a:t>
            </a:r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C74DE-68F6-441E-A9E9-890B0F8CEC31}"/>
              </a:ext>
            </a:extLst>
          </p:cNvPr>
          <p:cNvSpPr txBox="1"/>
          <p:nvPr/>
        </p:nvSpPr>
        <p:spPr>
          <a:xfrm>
            <a:off x="127424" y="1333971"/>
            <a:ext cx="8856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A Parser is a type of Software Component that </a:t>
            </a:r>
            <a:r>
              <a:rPr lang="en-US" dirty="0">
                <a:highlight>
                  <a:srgbClr val="FFFF00"/>
                </a:highlight>
              </a:rPr>
              <a:t>built a data structure</a:t>
            </a:r>
            <a:r>
              <a:rPr lang="en-US" dirty="0"/>
              <a:t> (parse tree) of </a:t>
            </a:r>
            <a:r>
              <a:rPr lang="en-US" b="1" dirty="0"/>
              <a:t>given input</a:t>
            </a:r>
            <a:r>
              <a:rPr lang="en-US" dirty="0"/>
              <a:t>.</a:t>
            </a:r>
          </a:p>
          <a:p>
            <a:r>
              <a:rPr lang="en-US" dirty="0"/>
              <a:t>Before parsing lexical analysis is done i.e., </a:t>
            </a:r>
            <a:r>
              <a:rPr lang="en-US" b="1" dirty="0">
                <a:highlight>
                  <a:srgbClr val="FFFF00"/>
                </a:highlight>
              </a:rPr>
              <a:t>input</a:t>
            </a:r>
            <a:r>
              <a:rPr lang="en-US" dirty="0">
                <a:highlight>
                  <a:srgbClr val="FFFF00"/>
                </a:highlight>
              </a:rPr>
              <a:t> is broken into number of tokens</a:t>
            </a:r>
            <a:r>
              <a:rPr lang="en-US" dirty="0"/>
              <a:t>. </a:t>
            </a:r>
          </a:p>
          <a:p>
            <a:r>
              <a:rPr lang="en-US" dirty="0"/>
              <a:t>After the data is available in the smaller element's parser perform:</a:t>
            </a:r>
          </a:p>
          <a:p>
            <a:pPr lvl="1"/>
            <a:r>
              <a:rPr lang="en-US" dirty="0"/>
              <a:t>Syntax Analysis</a:t>
            </a:r>
          </a:p>
          <a:p>
            <a:pPr lvl="1"/>
            <a:r>
              <a:rPr lang="en-US" dirty="0"/>
              <a:t>Semantics  Analysis </a:t>
            </a:r>
          </a:p>
          <a:p>
            <a:pPr marL="168275" lvl="1" indent="0">
              <a:buNone/>
            </a:pPr>
            <a:r>
              <a:rPr lang="en-US" dirty="0"/>
              <a:t>after that parse tree is generated as output.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8C0F2-1E08-49FC-94F0-5C1426EBFF49}"/>
              </a:ext>
            </a:extLst>
          </p:cNvPr>
          <p:cNvSpPr txBox="1"/>
          <p:nvPr/>
        </p:nvSpPr>
        <p:spPr>
          <a:xfrm>
            <a:off x="0" y="2452705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Optimizer: </a:t>
            </a:r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9BE82-3039-45C5-98DC-8C833C90A26D}"/>
              </a:ext>
            </a:extLst>
          </p:cNvPr>
          <p:cNvSpPr txBox="1"/>
          <p:nvPr/>
        </p:nvSpPr>
        <p:spPr>
          <a:xfrm>
            <a:off x="127424" y="2673730"/>
            <a:ext cx="885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/>
              <a:t>As soon as the parsing is done, various types of optimization techniques are applied at Optimizer Block. </a:t>
            </a:r>
          </a:p>
          <a:p>
            <a:r>
              <a:rPr lang="en-US"/>
              <a:t>These techniques may include </a:t>
            </a:r>
            <a:r>
              <a:rPr lang="en-US">
                <a:highlight>
                  <a:srgbClr val="FFFF00"/>
                </a:highlight>
              </a:rPr>
              <a:t>rewriting the query</a:t>
            </a:r>
            <a:r>
              <a:rPr lang="en-US"/>
              <a:t>, </a:t>
            </a:r>
            <a:r>
              <a:rPr lang="en-US">
                <a:highlight>
                  <a:srgbClr val="FFFF00"/>
                </a:highlight>
              </a:rPr>
              <a:t>order of scanning of tables</a:t>
            </a:r>
            <a:r>
              <a:rPr lang="en-US"/>
              <a:t> and </a:t>
            </a:r>
            <a:r>
              <a:rPr lang="en-US">
                <a:highlight>
                  <a:srgbClr val="FFFF00"/>
                </a:highlight>
              </a:rPr>
              <a:t>choosing the right indexes to use</a:t>
            </a:r>
            <a:r>
              <a:rPr lang="en-US"/>
              <a:t>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698B8-AAC9-4E0B-995B-F2718FBB1942}"/>
              </a:ext>
            </a:extLst>
          </p:cNvPr>
          <p:cNvSpPr txBox="1"/>
          <p:nvPr/>
        </p:nvSpPr>
        <p:spPr>
          <a:xfrm>
            <a:off x="0" y="3116870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Query Cache: </a:t>
            </a:r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69A93-1C2E-4F8D-B2DB-8CA0283D4EE3}"/>
              </a:ext>
            </a:extLst>
          </p:cNvPr>
          <p:cNvSpPr txBox="1"/>
          <p:nvPr/>
        </p:nvSpPr>
        <p:spPr>
          <a:xfrm>
            <a:off x="129702" y="3335787"/>
            <a:ext cx="8854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1"/>
              <a:t>Query Cache</a:t>
            </a:r>
            <a:r>
              <a:rPr lang="en-US"/>
              <a:t> </a:t>
            </a:r>
            <a:r>
              <a:rPr lang="en-US">
                <a:highlight>
                  <a:srgbClr val="FFFF00"/>
                </a:highlight>
              </a:rPr>
              <a:t>stores the complete result</a:t>
            </a:r>
            <a:r>
              <a:rPr lang="en-US"/>
              <a:t> set for inputted query statement. </a:t>
            </a:r>
          </a:p>
          <a:p>
            <a:r>
              <a:rPr lang="en-US"/>
              <a:t>Eve </a:t>
            </a:r>
            <a:r>
              <a:rPr lang="en-US">
                <a:highlight>
                  <a:srgbClr val="FFFF00"/>
                </a:highlight>
              </a:rPr>
              <a:t>before Parsing </a:t>
            </a:r>
            <a:r>
              <a:rPr lang="en-US"/>
              <a:t>, </a:t>
            </a:r>
            <a:r>
              <a:rPr lang="en-US">
                <a:highlight>
                  <a:srgbClr val="FFFF00"/>
                </a:highlight>
              </a:rPr>
              <a:t>MYSQL Server consult </a:t>
            </a:r>
            <a:r>
              <a:rPr lang="en-US" b="1">
                <a:highlight>
                  <a:srgbClr val="FFFF00"/>
                </a:highlight>
              </a:rPr>
              <a:t>query cache</a:t>
            </a:r>
            <a:r>
              <a:rPr lang="en-US"/>
              <a:t>. When client write a query, if the query written by client is identical in the cache, then the server simply skip the parsing, optimization and even execution, it just simply display the output from the cache.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642E9-9BFB-4259-BB80-715F2E181216}"/>
              </a:ext>
            </a:extLst>
          </p:cNvPr>
          <p:cNvSpPr txBox="1"/>
          <p:nvPr/>
        </p:nvSpPr>
        <p:spPr>
          <a:xfrm>
            <a:off x="0" y="3904293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Buffer and Cache: </a:t>
            </a:r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72961-5715-4EC1-BF55-C45C7078FF22}"/>
              </a:ext>
            </a:extLst>
          </p:cNvPr>
          <p:cNvSpPr txBox="1"/>
          <p:nvPr/>
        </p:nvSpPr>
        <p:spPr>
          <a:xfrm>
            <a:off x="127424" y="4127837"/>
            <a:ext cx="8856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1"/>
              <a:t>Cache and buffer</a:t>
            </a:r>
            <a:r>
              <a:rPr lang="en-US"/>
              <a:t> will </a:t>
            </a:r>
            <a:r>
              <a:rPr lang="en-US">
                <a:highlight>
                  <a:srgbClr val="FFFF00"/>
                </a:highlight>
              </a:rPr>
              <a:t>store the previous query or problem asked by user</a:t>
            </a:r>
            <a:r>
              <a:rPr lang="en-US"/>
              <a:t>. </a:t>
            </a:r>
          </a:p>
          <a:p>
            <a:r>
              <a:rPr lang="en-US"/>
              <a:t>When </a:t>
            </a:r>
            <a:r>
              <a:rPr lang="en-US" b="1"/>
              <a:t>User</a:t>
            </a:r>
            <a:r>
              <a:rPr lang="en-US"/>
              <a:t> write a query then it firstly goes to </a:t>
            </a:r>
            <a:r>
              <a:rPr lang="en-US" b="1"/>
              <a:t>Query Cache</a:t>
            </a:r>
            <a:r>
              <a:rPr lang="en-US"/>
              <a:t>, then </a:t>
            </a:r>
            <a:r>
              <a:rPr lang="en-US" b="1"/>
              <a:t>Query cache</a:t>
            </a:r>
            <a:r>
              <a:rPr lang="en-US"/>
              <a:t> will check that the same query or problem is available in the cache.</a:t>
            </a:r>
          </a:p>
          <a:p>
            <a:r>
              <a:rPr lang="en-US"/>
              <a:t>If the same query is available then it will provide output without interfering Parser, Optimizer.</a:t>
            </a:r>
          </a:p>
        </p:txBody>
      </p:sp>
    </p:spTree>
    <p:extLst>
      <p:ext uri="{BB962C8B-B14F-4D97-AF65-F5344CB8AC3E}">
        <p14:creationId xmlns:p14="http://schemas.microsoft.com/office/powerpoint/2010/main" val="14443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6683B-7EA3-4A5A-9261-AB26D1AD1DCA}"/>
              </a:ext>
            </a:extLst>
          </p:cNvPr>
          <p:cNvSpPr txBox="1"/>
          <p:nvPr/>
        </p:nvSpPr>
        <p:spPr>
          <a:xfrm>
            <a:off x="0" y="313562"/>
            <a:ext cx="2277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400"/>
              <a:t>Storage Layer: </a:t>
            </a:r>
            <a:endParaRPr lang="vi-VN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0D78B-550D-424B-B834-2F93087FE8D7}"/>
              </a:ext>
            </a:extLst>
          </p:cNvPr>
          <p:cNvSpPr txBox="1"/>
          <p:nvPr/>
        </p:nvSpPr>
        <p:spPr>
          <a:xfrm>
            <a:off x="107504" y="555526"/>
            <a:ext cx="8928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This Layer of MySQL Architecture make it’s unique and most preferable for developers. </a:t>
            </a:r>
          </a:p>
          <a:p>
            <a:r>
              <a:rPr lang="en-US" dirty="0"/>
              <a:t>Due to this Layer is counted as the mostly used RDBMS and is widely used. </a:t>
            </a:r>
          </a:p>
          <a:p>
            <a:r>
              <a:rPr lang="en-US" dirty="0"/>
              <a:t>In MYSQL server, for different situations and requirement’s different types of Storage Engines are used:</a:t>
            </a:r>
          </a:p>
          <a:p>
            <a:pPr lvl="1"/>
            <a:r>
              <a:rPr lang="en-US" dirty="0"/>
              <a:t>InnoDB (default DB from MySQL 5.5)</a:t>
            </a:r>
          </a:p>
          <a:p>
            <a:pPr lvl="1"/>
            <a:r>
              <a:rPr lang="en-US" dirty="0"/>
              <a:t>MyISAM (default DB before MySQL 5.5)</a:t>
            </a:r>
          </a:p>
          <a:p>
            <a:pPr lvl="1"/>
            <a:r>
              <a:rPr lang="en-US" dirty="0"/>
              <a:t>NDB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Etc.…</a:t>
            </a:r>
          </a:p>
          <a:p>
            <a:pPr marL="168275" lvl="1" indent="0">
              <a:buNone/>
            </a:pPr>
            <a:r>
              <a:rPr lang="en-US" dirty="0"/>
              <a:t>These </a:t>
            </a:r>
            <a:r>
              <a:rPr lang="en-US" b="1" dirty="0"/>
              <a:t>Storage Engines</a:t>
            </a:r>
            <a:r>
              <a:rPr lang="en-US" dirty="0"/>
              <a:t> are used as pluggable storage engineer where tables created by user are plugged with them.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34448-247A-48B5-AD63-B3A1144A612F}"/>
              </a:ext>
            </a:extLst>
          </p:cNvPr>
          <p:cNvSpPr txBox="1"/>
          <p:nvPr/>
        </p:nvSpPr>
        <p:spPr>
          <a:xfrm>
            <a:off x="0" y="2218195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MyISAM: 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CFBF0-2EAB-4AE2-9BC7-FC598A315F33}"/>
              </a:ext>
            </a:extLst>
          </p:cNvPr>
          <p:cNvSpPr txBox="1"/>
          <p:nvPr/>
        </p:nvSpPr>
        <p:spPr>
          <a:xfrm>
            <a:off x="107504" y="2436829"/>
            <a:ext cx="89289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Được thiết kế để phù hợp với các table có thao tác đọc nhiều hơn thao tác thêm, sửa, xóa, vì: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b="1" dirty="0"/>
              <a:t>level-table locking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có </a:t>
            </a:r>
            <a:r>
              <a:rPr lang="en-US" dirty="0" err="1"/>
              <a:t>một</a:t>
            </a:r>
            <a:r>
              <a:rPr lang="en-US" dirty="0"/>
              <a:t> thao tác thêm (sửa/ xóa)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table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thêm (sửa/ xóa)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select (đọc)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kiệu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do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index full-text,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full-text.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tang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đọc,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transaction</a:t>
            </a:r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kiệu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256TB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rang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table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5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20AA8-E494-471F-BE70-F3AB77F38352}"/>
              </a:ext>
            </a:extLst>
          </p:cNvPr>
          <p:cNvSpPr txBox="1"/>
          <p:nvPr/>
        </p:nvSpPr>
        <p:spPr>
          <a:xfrm>
            <a:off x="0" y="313562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InnoDB: 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4D710-EC5A-43F0-B6D1-4BD526AF7382}"/>
              </a:ext>
            </a:extLst>
          </p:cNvPr>
          <p:cNvSpPr txBox="1"/>
          <p:nvPr/>
        </p:nvSpPr>
        <p:spPr>
          <a:xfrm>
            <a:off x="107504" y="532196"/>
            <a:ext cx="88569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vi-VN" dirty="0"/>
              <a:t>InnoDB </a:t>
            </a:r>
            <a:r>
              <a:rPr lang="vi-VN" dirty="0" err="1"/>
              <a:t>là</a:t>
            </a:r>
            <a:r>
              <a:rPr lang="vi-VN" dirty="0"/>
              <a:t> storage engine </a:t>
            </a:r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(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MySQL 8.0) khi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table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storage engine. Đây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storage engine cân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năng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.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cơ </a:t>
            </a:r>
            <a:r>
              <a:rPr lang="vi-VN" dirty="0" err="1"/>
              <a:t>chế</a:t>
            </a:r>
            <a:r>
              <a:rPr lang="vi-VN" dirty="0"/>
              <a:t> </a:t>
            </a:r>
            <a:r>
              <a:rPr lang="vi-VN" b="1" dirty="0" err="1"/>
              <a:t>row-level</a:t>
            </a:r>
            <a:r>
              <a:rPr lang="vi-VN" b="1" dirty="0"/>
              <a:t> </a:t>
            </a:r>
            <a:r>
              <a:rPr lang="vi-VN" b="1" dirty="0" err="1"/>
              <a:t>locking</a:t>
            </a:r>
            <a:r>
              <a:rPr lang="vi-VN" dirty="0"/>
              <a:t>: khi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thêm-</a:t>
            </a:r>
            <a:r>
              <a:rPr lang="vi-VN" dirty="0" err="1"/>
              <a:t>sửa</a:t>
            </a:r>
            <a:r>
              <a:rPr lang="vi-VN" dirty="0"/>
              <a:t>-</a:t>
            </a:r>
            <a:r>
              <a:rPr lang="vi-VN" dirty="0" err="1"/>
              <a:t>xóa</a:t>
            </a:r>
            <a:r>
              <a:rPr lang="vi-VN" dirty="0"/>
              <a:t> lên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ghi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ghi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ghi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vẫn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thêm-</a:t>
            </a:r>
            <a:r>
              <a:rPr lang="vi-VN" dirty="0" err="1"/>
              <a:t>sửa</a:t>
            </a:r>
            <a:r>
              <a:rPr lang="vi-VN" dirty="0"/>
              <a:t>-</a:t>
            </a:r>
            <a:r>
              <a:rPr lang="vi-VN" dirty="0" err="1"/>
              <a:t>xóa</a:t>
            </a:r>
            <a:r>
              <a:rPr lang="vi-VN" dirty="0"/>
              <a:t> bình </a:t>
            </a:r>
            <a:r>
              <a:rPr lang="vi-VN" dirty="0" err="1"/>
              <a:t>thường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InnoDB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đa 64TB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transaction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(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ngoại</a:t>
            </a:r>
            <a:r>
              <a:rPr lang="vi-VN" dirty="0"/>
              <a:t>).</a:t>
            </a:r>
          </a:p>
          <a:p>
            <a:pPr lvl="1"/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index</a:t>
            </a:r>
            <a:r>
              <a:rPr lang="vi-VN" dirty="0"/>
              <a:t> (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).</a:t>
            </a:r>
          </a:p>
          <a:p>
            <a:pPr lvl="1"/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index</a:t>
            </a:r>
            <a:r>
              <a:rPr lang="vi-VN" dirty="0"/>
              <a:t> </a:t>
            </a:r>
            <a:r>
              <a:rPr lang="vi-VN" dirty="0" err="1"/>
              <a:t>full-text</a:t>
            </a:r>
            <a:r>
              <a:rPr lang="vi-VN" dirty="0"/>
              <a:t>,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</a:t>
            </a:r>
            <a:r>
              <a:rPr lang="vi-VN" dirty="0" err="1"/>
              <a:t>full-text</a:t>
            </a:r>
            <a:r>
              <a:rPr lang="vi-VN" dirty="0"/>
              <a:t>.</a:t>
            </a:r>
          </a:p>
          <a:p>
            <a:pPr marL="171450" lvl="1">
              <a:buFontTx/>
              <a:buChar char="-"/>
            </a:pPr>
            <a:r>
              <a:rPr lang="vi-VN" dirty="0"/>
              <a:t>InnoDB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b="1" dirty="0"/>
              <a:t>Storage Engine</a:t>
            </a:r>
            <a:r>
              <a:rPr lang="vi-VN" dirty="0"/>
              <a:t> </a:t>
            </a:r>
            <a:r>
              <a:rPr lang="vi-VN" dirty="0" err="1"/>
              <a:t>đáng</a:t>
            </a:r>
            <a:r>
              <a:rPr lang="vi-VN" dirty="0"/>
              <a:t> </a:t>
            </a:r>
            <a:r>
              <a:rPr lang="vi-VN" dirty="0" err="1"/>
              <a:t>chú</a:t>
            </a:r>
            <a:r>
              <a:rPr lang="vi-VN" dirty="0"/>
              <a:t> ý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B9573-3F78-4C33-AE01-94980EA31790}"/>
              </a:ext>
            </a:extLst>
          </p:cNvPr>
          <p:cNvSpPr txBox="1"/>
          <p:nvPr/>
        </p:nvSpPr>
        <p:spPr>
          <a:xfrm>
            <a:off x="0" y="2427734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Memory: 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96784-F493-4AA1-992C-86BD29B584A2}"/>
              </a:ext>
            </a:extLst>
          </p:cNvPr>
          <p:cNvSpPr txBox="1"/>
          <p:nvPr/>
        </p:nvSpPr>
        <p:spPr>
          <a:xfrm>
            <a:off x="104144" y="2646373"/>
            <a:ext cx="88569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lưu trên </a:t>
            </a:r>
            <a:r>
              <a:rPr lang="vi-VN" dirty="0" err="1"/>
              <a:t>memory</a:t>
            </a:r>
            <a:r>
              <a:rPr lang="vi-VN" dirty="0"/>
              <a:t> (RAM). </a:t>
            </a:r>
          </a:p>
          <a:p>
            <a:r>
              <a:rPr lang="vi-VN" dirty="0"/>
              <a:t>Do </a:t>
            </a:r>
            <a:r>
              <a:rPr lang="vi-VN" dirty="0" err="1"/>
              <a:t>được</a:t>
            </a:r>
            <a:r>
              <a:rPr lang="vi-VN" dirty="0"/>
              <a:t> lưu trên </a:t>
            </a:r>
            <a:r>
              <a:rPr lang="vi-VN" dirty="0" err="1"/>
              <a:t>memory</a:t>
            </a:r>
            <a:r>
              <a:rPr lang="vi-VN" dirty="0"/>
              <a:t>, nên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trong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“</a:t>
            </a:r>
            <a:r>
              <a:rPr lang="vi-VN" dirty="0" err="1"/>
              <a:t>tổn</a:t>
            </a:r>
            <a:r>
              <a:rPr lang="vi-VN" dirty="0"/>
              <a:t> thương” (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) khi </a:t>
            </a:r>
            <a:r>
              <a:rPr lang="vi-VN" dirty="0" err="1"/>
              <a:t>gặp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như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crash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lỗi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cứng</a:t>
            </a:r>
            <a:r>
              <a:rPr lang="vi-VN" dirty="0"/>
              <a:t>,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reset</a:t>
            </a:r>
            <a:r>
              <a:rPr lang="vi-VN" dirty="0"/>
              <a:t>, hay…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.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storage engine </a:t>
            </a:r>
            <a:r>
              <a:rPr lang="vi-VN" dirty="0" err="1"/>
              <a:t>chỉ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khi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“</a:t>
            </a:r>
            <a:r>
              <a:rPr lang="vi-VN" dirty="0" err="1"/>
              <a:t>tạm</a:t>
            </a:r>
            <a:r>
              <a:rPr lang="vi-VN" dirty="0"/>
              <a:t>”,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cache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truy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</a:p>
          <a:p>
            <a:r>
              <a:rPr lang="vi-VN" dirty="0"/>
              <a:t>Ưu </a:t>
            </a:r>
            <a:r>
              <a:rPr lang="vi-VN" dirty="0" err="1"/>
              <a:t>điểm</a:t>
            </a:r>
            <a:r>
              <a:rPr lang="vi-VN" dirty="0"/>
              <a:t> duy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storage engine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do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truy </a:t>
            </a:r>
            <a:r>
              <a:rPr lang="vi-VN" dirty="0" err="1"/>
              <a:t>xuất</a:t>
            </a:r>
            <a:r>
              <a:rPr lang="vi-VN" dirty="0"/>
              <a:t> cao.</a:t>
            </a:r>
          </a:p>
        </p:txBody>
      </p:sp>
    </p:spTree>
    <p:extLst>
      <p:ext uri="{BB962C8B-B14F-4D97-AF65-F5344CB8AC3E}">
        <p14:creationId xmlns:p14="http://schemas.microsoft.com/office/powerpoint/2010/main" val="2959006795"/>
      </p:ext>
    </p:extLst>
  </p:cSld>
  <p:clrMapOvr>
    <a:masterClrMapping/>
  </p:clrMapOvr>
</p:sld>
</file>

<file path=ppt/theme/theme1.xml><?xml version="1.0" encoding="utf-8"?>
<a:theme xmlns:a="http://schemas.openxmlformats.org/drawingml/2006/main" name="My SQL Archit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ient Lay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rver Lay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eage Engine Lay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12723</TotalTime>
  <Words>1111</Words>
  <Application>Microsoft Office PowerPoint</Application>
  <PresentationFormat>On-screen Show (16:9)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굴림</vt:lpstr>
      <vt:lpstr>LG스마트체2.0 SemiBold</vt:lpstr>
      <vt:lpstr>맑은 고딕</vt:lpstr>
      <vt:lpstr>Arial</vt:lpstr>
      <vt:lpstr>Calibri</vt:lpstr>
      <vt:lpstr>Wingdings</vt:lpstr>
      <vt:lpstr>My SQL Architecture</vt:lpstr>
      <vt:lpstr>Client Layer</vt:lpstr>
      <vt:lpstr>Server Layer</vt:lpstr>
      <vt:lpstr>Storeage Engine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602</cp:revision>
  <cp:lastPrinted>2019-09-19T01:55:07Z</cp:lastPrinted>
  <dcterms:created xsi:type="dcterms:W3CDTF">2019-09-09T06:27:34Z</dcterms:created>
  <dcterms:modified xsi:type="dcterms:W3CDTF">2022-03-11T08:04:48Z</dcterms:modified>
</cp:coreProperties>
</file>