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395" autoAdjust="0"/>
  </p:normalViewPr>
  <p:slideViewPr>
    <p:cSldViewPr>
      <p:cViewPr varScale="1">
        <p:scale>
          <a:sx n="146" d="100"/>
          <a:sy n="146" d="100"/>
        </p:scale>
        <p:origin x="1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2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Entity relationship Diagram (ERD)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2492C4-A1E5-4679-9B88-CA20EED00FB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ERD theory: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6E95A-32B9-467E-B783-3FDD669AD3CC}"/>
              </a:ext>
            </a:extLst>
          </p:cNvPr>
          <p:cNvSpPr txBox="1"/>
          <p:nvPr/>
        </p:nvSpPr>
        <p:spPr>
          <a:xfrm>
            <a:off x="103271" y="619747"/>
            <a:ext cx="8784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latinLnBrk="0">
              <a:buFontTx/>
              <a:buChar char="-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sz="12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relationships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2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entity sets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stored in a database. 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entity is an object, a component of data. 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entity set is a collection of similar entities. These entities can have attributes that define its properties.</a:t>
            </a:r>
          </a:p>
          <a:p>
            <a:pPr marL="171450" indent="-171450" algn="l" latinLnBrk="0">
              <a:buFontTx/>
              <a:buChar char="-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defining the entities, their attributes, and showing the relationships between them, an </a:t>
            </a:r>
            <a:r>
              <a:rPr lang="en-US" sz="12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illustrates the logical structure of databases.</a:t>
            </a:r>
            <a:endParaRPr lang="en-US" sz="12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 latinLnBrk="0">
              <a:buFontTx/>
              <a:buChar char="-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 diagrams are used to sketch out the design of a database.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8F73E-5404-46D5-BC1B-B69F3A3D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51" y="1789511"/>
            <a:ext cx="4124637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8542C3-339A-46C3-A217-49BCF80A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" y="2194117"/>
            <a:ext cx="4626459" cy="2590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005F24-BFEF-4FF4-8071-29AC7DF0E4D5}"/>
              </a:ext>
            </a:extLst>
          </p:cNvPr>
          <p:cNvSpPr/>
          <p:nvPr/>
        </p:nvSpPr>
        <p:spPr>
          <a:xfrm>
            <a:off x="6012160" y="2571750"/>
            <a:ext cx="1224136" cy="93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7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CFDC9-8717-494D-8907-4A51F6A98267}"/>
              </a:ext>
            </a:extLst>
          </p:cNvPr>
          <p:cNvSpPr txBox="1"/>
          <p:nvPr/>
        </p:nvSpPr>
        <p:spPr>
          <a:xfrm>
            <a:off x="-2741" y="314235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b="1" i="0" u="sng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 ERD Symbols: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900A2-CBD9-42F3-894A-82DA703FCDB3}"/>
              </a:ext>
            </a:extLst>
          </p:cNvPr>
          <p:cNvSpPr txBox="1"/>
          <p:nvPr/>
        </p:nvSpPr>
        <p:spPr>
          <a:xfrm>
            <a:off x="185997" y="528913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There are five main components of an ERD: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599BF-4B07-41B0-9BC9-F42320AD254D}"/>
              </a:ext>
            </a:extLst>
          </p:cNvPr>
          <p:cNvSpPr/>
          <p:nvPr/>
        </p:nvSpPr>
        <p:spPr>
          <a:xfrm>
            <a:off x="323529" y="807554"/>
            <a:ext cx="1296143" cy="5760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2EEA0-7442-4F1C-8143-6E06197345CE}"/>
              </a:ext>
            </a:extLst>
          </p:cNvPr>
          <p:cNvGrpSpPr/>
          <p:nvPr/>
        </p:nvGrpSpPr>
        <p:grpSpPr>
          <a:xfrm>
            <a:off x="323528" y="1419622"/>
            <a:ext cx="1296144" cy="576064"/>
            <a:chOff x="323528" y="1419622"/>
            <a:chExt cx="1296144" cy="5760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E4D792-C0F0-4A3E-93E4-C82FA8DD33ED}"/>
                </a:ext>
              </a:extLst>
            </p:cNvPr>
            <p:cNvSpPr/>
            <p:nvPr/>
          </p:nvSpPr>
          <p:spPr>
            <a:xfrm>
              <a:off x="323528" y="1419622"/>
              <a:ext cx="1296144" cy="5760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4F3AA-47BF-411E-A065-1BA8FEC7647C}"/>
                </a:ext>
              </a:extLst>
            </p:cNvPr>
            <p:cNvSpPr/>
            <p:nvPr/>
          </p:nvSpPr>
          <p:spPr>
            <a:xfrm>
              <a:off x="395535" y="1491630"/>
              <a:ext cx="1152129" cy="4320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iamond 19">
            <a:extLst>
              <a:ext uri="{FF2B5EF4-FFF2-40B4-BE49-F238E27FC236}">
                <a16:creationId xmlns:a16="http://schemas.microsoft.com/office/drawing/2014/main" id="{84A685A6-B66B-4E85-9F0B-AF71E54958CA}"/>
              </a:ext>
            </a:extLst>
          </p:cNvPr>
          <p:cNvSpPr/>
          <p:nvPr/>
        </p:nvSpPr>
        <p:spPr>
          <a:xfrm>
            <a:off x="323527" y="2067694"/>
            <a:ext cx="1296144" cy="576064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33F018-A3CA-4FC1-B0D9-83FE8A3D108C}"/>
              </a:ext>
            </a:extLst>
          </p:cNvPr>
          <p:cNvSpPr/>
          <p:nvPr/>
        </p:nvSpPr>
        <p:spPr>
          <a:xfrm>
            <a:off x="323527" y="2715766"/>
            <a:ext cx="1296143" cy="57606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BADCAE-087B-4A71-98B8-D6AF3B63B268}"/>
              </a:ext>
            </a:extLst>
          </p:cNvPr>
          <p:cNvSpPr/>
          <p:nvPr/>
        </p:nvSpPr>
        <p:spPr>
          <a:xfrm>
            <a:off x="323526" y="4038523"/>
            <a:ext cx="1296143" cy="576064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57E7D1-D4EA-4BE5-AE07-47083F0AD744}"/>
              </a:ext>
            </a:extLst>
          </p:cNvPr>
          <p:cNvGrpSpPr/>
          <p:nvPr/>
        </p:nvGrpSpPr>
        <p:grpSpPr>
          <a:xfrm>
            <a:off x="327735" y="3385728"/>
            <a:ext cx="1296143" cy="576064"/>
            <a:chOff x="327735" y="3385728"/>
            <a:chExt cx="1296143" cy="57606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C9DEE5-5FA6-4FA9-8F3A-6C1E27C5FFE8}"/>
                </a:ext>
              </a:extLst>
            </p:cNvPr>
            <p:cNvSpPr/>
            <p:nvPr/>
          </p:nvSpPr>
          <p:spPr>
            <a:xfrm>
              <a:off x="327735" y="3385728"/>
              <a:ext cx="1296143" cy="57606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Attribute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AA3B97-559C-4BB4-AAC6-6DB9813008CD}"/>
                </a:ext>
              </a:extLst>
            </p:cNvPr>
            <p:cNvSpPr/>
            <p:nvPr/>
          </p:nvSpPr>
          <p:spPr>
            <a:xfrm>
              <a:off x="395535" y="3426456"/>
              <a:ext cx="1152129" cy="49933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BACAA9-571F-4145-B715-397CB5716C0A}"/>
              </a:ext>
            </a:extLst>
          </p:cNvPr>
          <p:cNvSpPr txBox="1"/>
          <p:nvPr/>
        </p:nvSpPr>
        <p:spPr>
          <a:xfrm>
            <a:off x="1619668" y="942674"/>
            <a:ext cx="7416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An </a:t>
            </a:r>
            <a:r>
              <a:rPr lang="en-US" b="1" dirty="0"/>
              <a:t>Entity</a:t>
            </a:r>
            <a:r>
              <a:rPr lang="en-US" dirty="0"/>
              <a:t> is an object or concept about which you want to store information.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170989-955D-4898-85F0-F078F80A01D7}"/>
              </a:ext>
            </a:extLst>
          </p:cNvPr>
          <p:cNvSpPr txBox="1"/>
          <p:nvPr/>
        </p:nvSpPr>
        <p:spPr>
          <a:xfrm>
            <a:off x="1619669" y="1491630"/>
            <a:ext cx="7416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A </a:t>
            </a:r>
            <a:r>
              <a:rPr lang="en-US" b="1" dirty="0"/>
              <a:t>Weak Entity</a:t>
            </a:r>
            <a:r>
              <a:rPr lang="en-US" dirty="0"/>
              <a:t> is an entity that must defined by a foreign key relationship with another entity as it cannot be uniquely identified by its own attributes alone.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78601-F1EC-4863-9F9A-D7BE500F74B1}"/>
              </a:ext>
            </a:extLst>
          </p:cNvPr>
          <p:cNvSpPr txBox="1"/>
          <p:nvPr/>
        </p:nvSpPr>
        <p:spPr>
          <a:xfrm>
            <a:off x="1619668" y="2195954"/>
            <a:ext cx="7416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1" dirty="0"/>
              <a:t>Actions</a:t>
            </a:r>
            <a:r>
              <a:rPr lang="en-US" dirty="0"/>
              <a:t>, which are represented by diamond shapes, show how two entities share information in the database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96343-BE3F-4912-A636-44F1C87DCA0F}"/>
              </a:ext>
            </a:extLst>
          </p:cNvPr>
          <p:cNvSpPr txBox="1"/>
          <p:nvPr/>
        </p:nvSpPr>
        <p:spPr>
          <a:xfrm>
            <a:off x="1619667" y="2870815"/>
            <a:ext cx="7416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1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0" dirty="0"/>
              <a:t>A </a:t>
            </a:r>
            <a:r>
              <a:rPr lang="en-US" dirty="0"/>
              <a:t>key attribute</a:t>
            </a:r>
            <a:r>
              <a:rPr lang="en-US" b="0" dirty="0"/>
              <a:t> is the unique, distinguishing characteristic of the entity.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6E0CC-01EE-4C92-8675-AE952008AB5A}"/>
              </a:ext>
            </a:extLst>
          </p:cNvPr>
          <p:cNvSpPr txBox="1"/>
          <p:nvPr/>
        </p:nvSpPr>
        <p:spPr>
          <a:xfrm>
            <a:off x="1623878" y="3546764"/>
            <a:ext cx="7412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1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0" dirty="0"/>
              <a:t>A </a:t>
            </a:r>
            <a:r>
              <a:rPr lang="en-US" dirty="0"/>
              <a:t>multivalued attribute</a:t>
            </a:r>
            <a:r>
              <a:rPr lang="en-US" b="0" dirty="0"/>
              <a:t> can have more than one. For example, an employee entity can have multiple skill values.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6F8FF0-86D6-43C5-B741-C2B5036A5B5F}"/>
              </a:ext>
            </a:extLst>
          </p:cNvPr>
          <p:cNvSpPr txBox="1"/>
          <p:nvPr/>
        </p:nvSpPr>
        <p:spPr>
          <a:xfrm>
            <a:off x="1619667" y="4207726"/>
            <a:ext cx="7412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1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0" dirty="0"/>
              <a:t>A </a:t>
            </a:r>
            <a:r>
              <a:rPr lang="en-US" dirty="0"/>
              <a:t>derived attribute</a:t>
            </a:r>
            <a:r>
              <a:rPr lang="en-US" b="0" dirty="0"/>
              <a:t> is based on another attribute. For example, an employee's monthly salary is based on the employee's annual salary.</a:t>
            </a:r>
          </a:p>
        </p:txBody>
      </p:sp>
    </p:spTree>
    <p:extLst>
      <p:ext uri="{BB962C8B-B14F-4D97-AF65-F5344CB8AC3E}">
        <p14:creationId xmlns:p14="http://schemas.microsoft.com/office/powerpoint/2010/main" val="373160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9273E-41CC-4D78-844E-57594CD2C664}"/>
              </a:ext>
            </a:extLst>
          </p:cNvPr>
          <p:cNvSpPr txBox="1"/>
          <p:nvPr/>
        </p:nvSpPr>
        <p:spPr>
          <a:xfrm>
            <a:off x="-2741" y="314235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b="1" i="0" u="sng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244F1-6C86-4FB0-9B1E-1D5ED6C71520}"/>
              </a:ext>
            </a:extLst>
          </p:cNvPr>
          <p:cNvSpPr txBox="1"/>
          <p:nvPr/>
        </p:nvSpPr>
        <p:spPr>
          <a:xfrm>
            <a:off x="179512" y="536094"/>
            <a:ext cx="43204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marL="0" indent="0">
              <a:buNone/>
            </a:pPr>
            <a:r>
              <a:rPr lang="en-US" dirty="0"/>
              <a:t>There are four types of relationship:</a:t>
            </a:r>
          </a:p>
          <a:p>
            <a:r>
              <a:rPr lang="en-US" b="1" dirty="0"/>
              <a:t>One to one:</a:t>
            </a:r>
            <a:r>
              <a:rPr lang="en-US" dirty="0"/>
              <a:t> One entity is related to another single entity known as one relationship.</a:t>
            </a:r>
          </a:p>
          <a:p>
            <a:pPr marL="169863" indent="0">
              <a:buNone/>
            </a:pPr>
            <a:r>
              <a:rPr lang="en-US" dirty="0"/>
              <a:t>Example, a person can have only one voter ID card, and so the relation among them will be one to one only.</a:t>
            </a:r>
          </a:p>
          <a:p>
            <a:pPr marL="169863" indent="0">
              <a:buNone/>
            </a:pPr>
            <a:endParaRPr lang="en-US" dirty="0"/>
          </a:p>
          <a:p>
            <a:r>
              <a:rPr lang="en-US" b="1" dirty="0"/>
              <a:t>One to many:</a:t>
            </a:r>
            <a:r>
              <a:rPr lang="en-US" dirty="0"/>
              <a:t> When an entity is related to more than one entity, then this relation is known as one-to-many relationships.</a:t>
            </a:r>
          </a:p>
          <a:p>
            <a:pPr marL="169863" indent="0">
              <a:buNone/>
            </a:pPr>
            <a:r>
              <a:rPr lang="en-US" dirty="0"/>
              <a:t>Example, a relation between customer and order. Here a customer can place many orders, but many customers cannot place an order.</a:t>
            </a:r>
          </a:p>
          <a:p>
            <a:endParaRPr lang="en-US" dirty="0"/>
          </a:p>
          <a:p>
            <a:r>
              <a:rPr lang="en-US" b="1" dirty="0"/>
              <a:t>Many to one:</a:t>
            </a:r>
            <a:r>
              <a:rPr lang="en-US" dirty="0"/>
              <a:t> When more than one entity is related to a single entity, this is called a many to one relationship.</a:t>
            </a:r>
          </a:p>
          <a:p>
            <a:pPr marL="169863" indent="0">
              <a:buNone/>
            </a:pPr>
            <a:r>
              <a:rPr lang="en-US" dirty="0"/>
              <a:t>Example, a relation between student and school, many students can study in a single school, but vice versa is not possible.</a:t>
            </a:r>
          </a:p>
          <a:p>
            <a:endParaRPr lang="en-US" dirty="0"/>
          </a:p>
          <a:p>
            <a:r>
              <a:rPr lang="en-US" b="1" dirty="0"/>
              <a:t>Many to many: </a:t>
            </a:r>
            <a:r>
              <a:rPr lang="en-US" dirty="0"/>
              <a:t>When more than one entity is related to more than one entity, this is called many to many relationships.</a:t>
            </a:r>
          </a:p>
          <a:p>
            <a:pPr marL="169863" indent="0">
              <a:buNone/>
            </a:pPr>
            <a:r>
              <a:rPr lang="en-US" dirty="0"/>
              <a:t>Example, a relation among students and subjects will be the best example for this as many students read many subjects and vice versa.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C8031-640E-41E4-8C6C-0F339362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68" y="503568"/>
            <a:ext cx="2520280" cy="209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5EBFC-7D32-4FC6-B8F3-21D349C6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25" y="2787774"/>
            <a:ext cx="4522567" cy="1584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310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A31B0-B822-47F6-AB4D-F3C6167009C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 ERD to Relational Database Schema: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F71E6-54FD-4444-8DE5-CACC58FF868E}"/>
              </a:ext>
            </a:extLst>
          </p:cNvPr>
          <p:cNvSpPr txBox="1"/>
          <p:nvPr/>
        </p:nvSpPr>
        <p:spPr>
          <a:xfrm>
            <a:off x="107504" y="608012"/>
            <a:ext cx="8856984" cy="148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Bước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chuyển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mỗi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loại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thể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một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loại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tương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ứng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Chuyển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mối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hợp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1-1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thể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một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thể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mối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hợp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1-N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lấy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khóa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bên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thể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nhiều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chuyển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khóa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ngoại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mối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N-N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hình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một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loại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mới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Bước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Kiểm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lại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dạng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chuẩn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của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mối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My SQL Archit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13207</TotalTime>
  <Words>502</Words>
  <Application>Microsoft Office PowerPoint</Application>
  <PresentationFormat>On-screen Show (16:9)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Gulim</vt:lpstr>
      <vt:lpstr>LG스마트체2.0 SemiBold</vt:lpstr>
      <vt:lpstr>Malgun Gothic</vt:lpstr>
      <vt:lpstr>Arial</vt:lpstr>
      <vt:lpstr>Calibri</vt:lpstr>
      <vt:lpstr>Wingdings</vt:lpstr>
      <vt:lpstr>My SQL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612</cp:revision>
  <cp:lastPrinted>2019-09-19T01:55:07Z</cp:lastPrinted>
  <dcterms:created xsi:type="dcterms:W3CDTF">2019-09-09T06:27:34Z</dcterms:created>
  <dcterms:modified xsi:type="dcterms:W3CDTF">2022-03-14T12:49:00Z</dcterms:modified>
</cp:coreProperties>
</file>