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</p:sldMasterIdLst>
  <p:notesMasterIdLst>
    <p:notesMasterId r:id="rId24"/>
  </p:notesMasterIdLst>
  <p:sldIdLst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395" autoAdjust="0"/>
  </p:normalViewPr>
  <p:slideViewPr>
    <p:cSldViewPr>
      <p:cViewPr varScale="1">
        <p:scale>
          <a:sx n="147" d="100"/>
          <a:sy n="147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24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19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22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54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54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SQL data types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DDL (Data Definition Language)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12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Schema &amp; Table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2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Foreign key &amp; Primary key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9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Constraints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15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Auto increment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75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Create index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80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2492C4-A1E5-4679-9B88-CA20EED00FB8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types: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6E95A-32B9-467E-B783-3FDD669AD3CC}"/>
              </a:ext>
            </a:extLst>
          </p:cNvPr>
          <p:cNvSpPr txBox="1"/>
          <p:nvPr/>
        </p:nvSpPr>
        <p:spPr>
          <a:xfrm>
            <a:off x="179512" y="560094"/>
            <a:ext cx="8784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latinLnBrk="0">
              <a:buFontTx/>
              <a:buChar char="-"/>
            </a:pPr>
            <a:r>
              <a:rPr lang="en-US" sz="12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3 data types in SQL: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endParaRPr lang="en-US" sz="1200" dirty="0">
              <a:solidFill>
                <a:srgbClr val="4444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CE656-A2E6-4F20-996C-C0108B1F0F25}"/>
              </a:ext>
            </a:extLst>
          </p:cNvPr>
          <p:cNvSpPr txBox="1"/>
          <p:nvPr/>
        </p:nvSpPr>
        <p:spPr>
          <a:xfrm>
            <a:off x="179512" y="1349973"/>
            <a:ext cx="1008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v"/>
              <a:defRPr sz="14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String: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0CA1C8-E9FC-424F-B420-05154B835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42589"/>
              </p:ext>
            </p:extLst>
          </p:nvPr>
        </p:nvGraphicFramePr>
        <p:xfrm>
          <a:off x="179512" y="1585461"/>
          <a:ext cx="8856984" cy="329014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1070703697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419028792"/>
                    </a:ext>
                  </a:extLst>
                </a:gridCol>
              </a:tblGrid>
              <a:tr h="17150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59629"/>
                  </a:ext>
                </a:extLst>
              </a:tr>
              <a:tr h="2700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FIXED length string (can contain letters, numbers, and special characters).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column length in characters - can be from 0 to 255. Default is 1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27186"/>
                  </a:ext>
                </a:extLst>
              </a:tr>
              <a:tr h="2700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VARIABLE length string (can contain letters, numbers, and special characters).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column length in characters - can be from 0 to 65535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383473"/>
                  </a:ext>
                </a:extLst>
              </a:tr>
              <a:tr h="2700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CHAR() But stores binary byte strings.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column length in bytes. Default is 1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49083"/>
                  </a:ext>
                </a:extLst>
              </a:tr>
              <a:tr h="2700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VARBINARY(size)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VARCHAR() But stores binary byte strings.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column length in bytes.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11306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TINYBLOB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BLOBs (Binary Large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). Max length: 255 bytes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77926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TINYTEXT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Holds a string with a maximum length of 255 characters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30069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Holds a string with a maximum length of 65,535 bytes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68723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BLOB(size)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BLOBs (Binary Large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). Holds up to 65,535 bytes of data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798468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MEDIUMTEXT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Holds a string with a maximum length of 16,777,215 characters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1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97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E8BB1-457E-4DD3-9BA3-5AF6D961E362}"/>
              </a:ext>
            </a:extLst>
          </p:cNvPr>
          <p:cNvSpPr txBox="1"/>
          <p:nvPr/>
        </p:nvSpPr>
        <p:spPr>
          <a:xfrm>
            <a:off x="179512" y="309022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Primary Key: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79BC80-D304-48BF-9421-8C7258AD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28913"/>
            <a:ext cx="57606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 PRIMARY KEY constraint uniquely identifies each record in a table.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Primary keys must contain UNIQUE values and cannot contain NULL values.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table can have only ONE primary key, this primary key can consist of single or multiple columns (fields).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71BC13-AE68-48BE-900A-E379AA602AF7}"/>
              </a:ext>
            </a:extLst>
          </p:cNvPr>
          <p:cNvGrpSpPr/>
          <p:nvPr/>
        </p:nvGrpSpPr>
        <p:grpSpPr>
          <a:xfrm>
            <a:off x="6156177" y="415156"/>
            <a:ext cx="2880320" cy="1707618"/>
            <a:chOff x="6156177" y="415156"/>
            <a:chExt cx="2880320" cy="1707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240658-16A7-4A9A-B8BD-B9C015AF1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177" y="415156"/>
              <a:ext cx="2880320" cy="17076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956815-7B19-4238-82C1-86C843FBF6AF}"/>
                </a:ext>
              </a:extLst>
            </p:cNvPr>
            <p:cNvSpPr/>
            <p:nvPr/>
          </p:nvSpPr>
          <p:spPr>
            <a:xfrm>
              <a:off x="6660231" y="1679470"/>
              <a:ext cx="2160240" cy="36004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F6CB6A-B269-443B-A496-8F0D99D3FAF7}"/>
              </a:ext>
            </a:extLst>
          </p:cNvPr>
          <p:cNvSpPr txBox="1"/>
          <p:nvPr/>
        </p:nvSpPr>
        <p:spPr>
          <a:xfrm>
            <a:off x="395535" y="2340917"/>
            <a:ext cx="57606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PRIMARY KEY on ALTER TABLE: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a PRIMARY KEY constraint on the "ID" column when the table is already created.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If you use ALTER TABLE to add a primary key, the primary key column(s) must have been declared to not contain NULL values (when the table was first created).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16A5D7-AE18-4FBF-A314-A94C98E4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236531"/>
            <a:ext cx="2880320" cy="2477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2280FB-A71A-4BDF-B81A-40B04E6A590E}"/>
              </a:ext>
            </a:extLst>
          </p:cNvPr>
          <p:cNvSpPr/>
          <p:nvPr/>
        </p:nvSpPr>
        <p:spPr>
          <a:xfrm>
            <a:off x="6732240" y="2352820"/>
            <a:ext cx="1296144" cy="1800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061E92-1301-4828-B370-53E420AEC1FC}"/>
              </a:ext>
            </a:extLst>
          </p:cNvPr>
          <p:cNvSpPr/>
          <p:nvPr/>
        </p:nvSpPr>
        <p:spPr>
          <a:xfrm>
            <a:off x="6732240" y="2744582"/>
            <a:ext cx="1296144" cy="1800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B76A2-E836-4B50-95D1-38EF9416CF47}"/>
              </a:ext>
            </a:extLst>
          </p:cNvPr>
          <p:cNvSpPr/>
          <p:nvPr/>
        </p:nvSpPr>
        <p:spPr>
          <a:xfrm>
            <a:off x="6468626" y="3939902"/>
            <a:ext cx="2423854" cy="7200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56D42-111B-4F61-AF14-B620A46DB890}"/>
              </a:ext>
            </a:extLst>
          </p:cNvPr>
          <p:cNvSpPr txBox="1"/>
          <p:nvPr/>
        </p:nvSpPr>
        <p:spPr>
          <a:xfrm>
            <a:off x="395535" y="3620889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To drop a PRIMARY KEY constraint, use the following SQL: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91249D7-2B76-4708-A68E-19DC36DED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26" y="3897888"/>
            <a:ext cx="1638529" cy="4477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436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D84E8F-1C02-47BC-8983-55BCEB83C5D9}"/>
              </a:ext>
            </a:extLst>
          </p:cNvPr>
          <p:cNvSpPr txBox="1"/>
          <p:nvPr/>
        </p:nvSpPr>
        <p:spPr>
          <a:xfrm>
            <a:off x="179512" y="309022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FOREIGN Key: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AC589-B6BE-4A04-A369-33AAB853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13" y="447521"/>
            <a:ext cx="4157509" cy="16561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3BF20C1-35FD-4AE2-9FB9-697DD0C6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2333"/>
            <a:ext cx="4617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FOREIGN KEY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constraint is used to prevent actions that would destroy links between tables.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 FOREIGN KEY is a field (or collection of fields) in one table, that refers to the 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PRIMARY KEY 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 another table.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table with the foreign key is called the child table, and the table with the primary key is called the referenced or parent table.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B2460-A14F-4ECA-8BF4-59FFCCB7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77016"/>
            <a:ext cx="5611008" cy="18290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547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4582D-5D86-4FFC-B3E8-FF8D0160AE31}"/>
              </a:ext>
            </a:extLst>
          </p:cNvPr>
          <p:cNvSpPr txBox="1"/>
          <p:nvPr/>
        </p:nvSpPr>
        <p:spPr>
          <a:xfrm>
            <a:off x="179512" y="309022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Check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FC39B-75A1-408D-8E4B-EE2AE47CD223}"/>
              </a:ext>
            </a:extLst>
          </p:cNvPr>
          <p:cNvSpPr txBox="1"/>
          <p:nvPr/>
        </p:nvSpPr>
        <p:spPr>
          <a:xfrm>
            <a:off x="395536" y="528913"/>
            <a:ext cx="5688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The CHECK constraint is used to limit the value range that can be placed in a column.</a:t>
            </a:r>
          </a:p>
          <a:p>
            <a:r>
              <a:rPr lang="en-US" dirty="0"/>
              <a:t>If you define a CHECK constraint on a column it will allow only certain values for this column.</a:t>
            </a:r>
          </a:p>
          <a:p>
            <a:r>
              <a:rPr lang="en-US" dirty="0"/>
              <a:t>If you define a CHECK constraint on a table, it can limit the values in certain columns based on values in other columns in the row.</a:t>
            </a:r>
          </a:p>
          <a:p>
            <a:pPr marL="0" indent="0">
              <a:buNone/>
            </a:pPr>
            <a:r>
              <a:rPr lang="en-US" dirty="0"/>
              <a:t>The following SQL creates a CHECK constraint on the "Age" column when the "Persons" table is created. The CHECK constraint ensures that the age of a person must be 18, or older: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6001C-0DCE-48D3-BFE4-3B4CF4EE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47521"/>
            <a:ext cx="2981741" cy="1562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7EB03-8240-4238-A116-D5D3B30C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08" y="2427734"/>
            <a:ext cx="5125165" cy="1819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6F57B-700D-4797-8C5E-117084AEE5F9}"/>
              </a:ext>
            </a:extLst>
          </p:cNvPr>
          <p:cNvSpPr txBox="1"/>
          <p:nvPr/>
        </p:nvSpPr>
        <p:spPr>
          <a:xfrm>
            <a:off x="395536" y="2814095"/>
            <a:ext cx="3540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Naming of a CHECK constraint, and defining a CHECK constraint on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389449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9435B-B1F8-4C61-96FD-8A040DFF0068}"/>
              </a:ext>
            </a:extLst>
          </p:cNvPr>
          <p:cNvSpPr txBox="1"/>
          <p:nvPr/>
        </p:nvSpPr>
        <p:spPr>
          <a:xfrm>
            <a:off x="179512" y="309022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Default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EB979-9F7D-4232-B6CA-8C8F6EE5F80A}"/>
              </a:ext>
            </a:extLst>
          </p:cNvPr>
          <p:cNvSpPr txBox="1"/>
          <p:nvPr/>
        </p:nvSpPr>
        <p:spPr>
          <a:xfrm>
            <a:off x="395536" y="529586"/>
            <a:ext cx="5339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The DEFAULT constraint is used to set a default value for a column.</a:t>
            </a:r>
          </a:p>
          <a:p>
            <a:r>
              <a:rPr lang="en-US" dirty="0"/>
              <a:t>The default value will be added to all new records, if no other value is specified.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79CC4-23E7-4875-A554-609B8C64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62" y="411510"/>
            <a:ext cx="3229426" cy="1533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AF509-BE91-4621-8135-2C1DF2F90CC2}"/>
              </a:ext>
            </a:extLst>
          </p:cNvPr>
          <p:cNvSpPr txBox="1"/>
          <p:nvPr/>
        </p:nvSpPr>
        <p:spPr>
          <a:xfrm>
            <a:off x="395536" y="2643758"/>
            <a:ext cx="5304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The DEFAULT constraint can also be used to insert system values, by using functions like CURRENT_DATE()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F991D-E7E9-4A75-9FF9-D51AA96E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49" y="2427734"/>
            <a:ext cx="3334215" cy="1133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612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BE90D2-B19D-464C-9E6E-96DB19B075D6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 increment: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28FEE-D1BD-43AB-A5A6-2938B189D01A}"/>
              </a:ext>
            </a:extLst>
          </p:cNvPr>
          <p:cNvSpPr txBox="1"/>
          <p:nvPr/>
        </p:nvSpPr>
        <p:spPr>
          <a:xfrm>
            <a:off x="185997" y="555526"/>
            <a:ext cx="8856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Auto-increment allows a unique number to be generated automatically when a new record is inserted into a table.</a:t>
            </a:r>
          </a:p>
          <a:p>
            <a:r>
              <a:rPr lang="en-US" dirty="0"/>
              <a:t>Often this is the primary key field that we would like to be created automatically every time a new record is inserted.</a:t>
            </a:r>
          </a:p>
          <a:p>
            <a:r>
              <a:rPr lang="en-US" dirty="0"/>
              <a:t>MySQL uses the AUTO_INCREMENT keyword to perform an auto-increment feature.</a:t>
            </a:r>
          </a:p>
          <a:p>
            <a:r>
              <a:rPr lang="en-US" dirty="0"/>
              <a:t>By default, the starting value for AUTO_INCREMENT is 1, and it will increment by 1 for each new record.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433CD-6CEA-4E43-98DA-B70ADB54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86523"/>
            <a:ext cx="3543795" cy="1571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0BBBB-A55D-420F-89AC-F0AB14D8C28A}"/>
              </a:ext>
            </a:extLst>
          </p:cNvPr>
          <p:cNvSpPr txBox="1"/>
          <p:nvPr/>
        </p:nvSpPr>
        <p:spPr>
          <a:xfrm>
            <a:off x="185998" y="2958367"/>
            <a:ext cx="8784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let the AUTO_INCREMENT sequence start with another value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C9D6F5-CC98-4DBD-BF98-4632CD35A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19822"/>
            <a:ext cx="3181794" cy="257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E15140-3F33-46D4-A712-04E462CCF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579862"/>
            <a:ext cx="3238952" cy="476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901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22BBF-71C9-47D4-93A0-FCAB575E61DC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index: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E95AF-3863-46CD-A7FD-4E6C0BCE348A}"/>
              </a:ext>
            </a:extLst>
          </p:cNvPr>
          <p:cNvSpPr txBox="1"/>
          <p:nvPr/>
        </p:nvSpPr>
        <p:spPr>
          <a:xfrm>
            <a:off x="179512" y="555526"/>
            <a:ext cx="88569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The CREATE INDEX statement is used to </a:t>
            </a:r>
            <a:r>
              <a:rPr lang="en-US" dirty="0">
                <a:highlight>
                  <a:srgbClr val="FFFF00"/>
                </a:highlight>
              </a:rPr>
              <a:t>create indexes in tables</a:t>
            </a:r>
            <a:r>
              <a:rPr lang="en-US" dirty="0"/>
              <a:t>.</a:t>
            </a:r>
          </a:p>
          <a:p>
            <a:r>
              <a:rPr lang="en-US" dirty="0"/>
              <a:t>Indexes are used to retrieve data from the database more quickly than otherwise. </a:t>
            </a:r>
            <a:r>
              <a:rPr lang="en-US" dirty="0">
                <a:highlight>
                  <a:srgbClr val="FFFF00"/>
                </a:highlight>
              </a:rPr>
              <a:t>The users cannot see the indexes</a:t>
            </a:r>
            <a:r>
              <a:rPr lang="en-US" dirty="0"/>
              <a:t>, they are just used to speed up searches/queries.</a:t>
            </a:r>
          </a:p>
          <a:p>
            <a:pPr marL="168275" indent="0">
              <a:buNone/>
            </a:pPr>
            <a:r>
              <a:rPr lang="en-US" b="1" dirty="0"/>
              <a:t>Note: </a:t>
            </a:r>
            <a:r>
              <a:rPr lang="en-US" dirty="0"/>
              <a:t>Updating a table with indexes takes more time than updating a table without (because the indexes also need an update). So, only create indexes on columns that will be frequently searched against.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20C6A-4C4F-4427-83CE-6FB366AA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7654"/>
            <a:ext cx="3153215" cy="457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4BC75-7907-4782-AA52-80D65B3C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2333592"/>
            <a:ext cx="3153215" cy="476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964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E73B79F-D107-43FC-B5B1-83069E5F619E}"/>
              </a:ext>
            </a:extLst>
          </p:cNvPr>
          <p:cNvSpPr txBox="1"/>
          <p:nvPr/>
        </p:nvSpPr>
        <p:spPr>
          <a:xfrm>
            <a:off x="179512" y="309022"/>
            <a:ext cx="3096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Clustered &amp; non-Clustered index: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5FEAF1-0C26-44AE-9FA5-DB7A839DD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40210"/>
              </p:ext>
            </p:extLst>
          </p:nvPr>
        </p:nvGraphicFramePr>
        <p:xfrm>
          <a:off x="251520" y="627534"/>
          <a:ext cx="8712970" cy="3804611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3036196507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4933851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89540503"/>
                    </a:ext>
                  </a:extLst>
                </a:gridCol>
              </a:tblGrid>
              <a:tr h="22376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marL="58886" marR="58886" marT="58886" marB="588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Clustered Index</a:t>
                      </a:r>
                    </a:p>
                  </a:txBody>
                  <a:tcPr marL="58886" marR="58886" marT="58886" marB="588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Non-Clustered Index</a:t>
                      </a:r>
                    </a:p>
                  </a:txBody>
                  <a:tcPr marL="58886" marR="58886" marT="58886" marB="588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5385"/>
                  </a:ext>
                </a:extLst>
              </a:tr>
              <a:tr h="608494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Definition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 latinLnBrk="0">
                        <a:buFontTx/>
                        <a:buChar char="-"/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clustered index is a table where the data for the rows are stored. </a:t>
                      </a:r>
                    </a:p>
                    <a:p>
                      <a:pPr marL="171450" indent="-171450" algn="l" fontAlgn="t" latinLnBrk="0">
                        <a:buFontTx/>
                        <a:buChar char="-"/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a relational database, if the table column contains a primary key, MySQL automatically creates a clustered index named </a:t>
                      </a: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 latinLnBrk="0">
                        <a:buFontTx/>
                        <a:buChar char="-"/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indexes other than PRIMARY indexes (clustered indexes) called a non-clustered index. </a:t>
                      </a:r>
                    </a:p>
                    <a:p>
                      <a:pPr marL="171450" indent="-171450" algn="l" fontAlgn="t" latinLnBrk="0">
                        <a:buFontTx/>
                        <a:buChar char="-"/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non-clustered indexes are also known as secondary indexes.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35444"/>
                  </a:ext>
                </a:extLst>
              </a:tr>
              <a:tr h="396502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for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can be used to sort the record and store the index in physical memory.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creates a logical ordering of data rows and uses pointers for accessing the physical data files.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27058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Its size is large.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Its size is small in comparison to a clustered index.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09384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Accessing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accesses the data very fast.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has slower accessed power in comparison to the clustered index.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340456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Storing Method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stores records in the leaf node of an index.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does not store records in the leaf node of an index that means it takes extra space for data.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592579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Additional Disk Space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does not require additional reports.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requires an additional space to store the index separately.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967749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of Key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uses the primary key as a clustered index.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can work with unique constraints that act as a composite key.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86605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Contains in Table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table can only one clustered index.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table can contain one or more than a non-clustered index.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149142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 Id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clustered index always contains an index id of 0.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non-clustered index always contains an index id&gt;0.</a:t>
                      </a:r>
                    </a:p>
                  </a:txBody>
                  <a:tcPr marL="39258" marR="39258" marT="39258" marB="392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4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74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D8AB4F-F8AE-4E74-B21D-376B95C36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48252"/>
              </p:ext>
            </p:extLst>
          </p:nvPr>
        </p:nvGraphicFramePr>
        <p:xfrm>
          <a:off x="179512" y="369982"/>
          <a:ext cx="8856984" cy="2083812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1070703697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419028792"/>
                    </a:ext>
                  </a:extLst>
                </a:gridCol>
              </a:tblGrid>
              <a:tr h="17150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59629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MEDIUMBLOB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BLOBs (Binary Large Objects). Holds up to 16,777,215 bytes of data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75662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LONGTEXT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Holds a string with a maximum length of 4,294,967,295 characters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12689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LONGBLOB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BLOBs (Binary Large Objects). Holds up to 4,294,967,295 bytes of data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81822"/>
                  </a:ext>
                </a:extLst>
              </a:tr>
              <a:tr h="36856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ENUM(val1, val2, val3, ...)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string object that can have only one value, chosen from a list of possible values. You can list up to 65535 values in an ENUM list. If a value is inserted that is not in the list, a blank value will be inserted. The values are sorted in the order you enter them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63821"/>
                  </a:ext>
                </a:extLst>
              </a:tr>
              <a:tr h="2700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SET(val1, val2, val3, ...)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string object that can have 0 or more values, chosen from a list of possible values. You can list up to 64 values in a SET list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8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0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484B3A-DEFD-404D-8D71-D2BD1D9BC05D}"/>
              </a:ext>
            </a:extLst>
          </p:cNvPr>
          <p:cNvSpPr txBox="1"/>
          <p:nvPr/>
        </p:nvSpPr>
        <p:spPr>
          <a:xfrm>
            <a:off x="179512" y="309022"/>
            <a:ext cx="1008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v"/>
              <a:defRPr sz="14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Numeric: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AD73F5-DAF2-4496-A6E6-D49B96CB0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48797"/>
              </p:ext>
            </p:extLst>
          </p:nvPr>
        </p:nvGraphicFramePr>
        <p:xfrm>
          <a:off x="179512" y="580703"/>
          <a:ext cx="8784976" cy="410986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20865467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1388914261"/>
                    </a:ext>
                  </a:extLst>
                </a:gridCol>
              </a:tblGrid>
              <a:tr h="13568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0526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BIT(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bit-value type. The number of bits per value is specified in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can hold a value from 1 to 64. The default value for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1.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14110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TINYINT(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very small integer. Signed range is from -128 to 127. Unsigned range is from 0 to 255.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display width (which is 255)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00839"/>
                  </a:ext>
                </a:extLst>
              </a:tr>
              <a:tr h="13568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is considered as false, nonzero values are considered as true.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9790"/>
                  </a:ext>
                </a:extLst>
              </a:tr>
              <a:tr h="13568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BOOL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97598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SMALLINT(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small integer. Signed range is from -32768 to 32767. Unsigned range is from 0 to 65535. The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display width (which is 255)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62272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MEDIUMINT(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medium integer. Signed range is from -8388608 to 8388607. Unsigned range is from 0 to 16777215. The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display width (which is 255)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13154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medium integer. Signed range is from -2147483648 to 2147483647. Unsigned range is from 0 to 4294967295.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display width (which is 255)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28192"/>
                  </a:ext>
                </a:extLst>
              </a:tr>
              <a:tr h="13568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INT(size)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49487"/>
                  </a:ext>
                </a:extLst>
              </a:tr>
              <a:tr h="29158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BIGINT(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large integer. Signed range is from -9223372036854775808 to 9223372036854775807. Unsigned range is from 0 to 18446744073709551615. The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display width (which is 255)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86333"/>
                  </a:ext>
                </a:extLst>
              </a:tr>
              <a:tr h="29158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floating point number. The total number of digits is specified in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 number of digits after the decimal point is specified in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parameter. This syntax is deprecated in MySQL 8.0.17, and it will be removed in future MySQL versions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75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58E43-3917-48BF-B68D-E1377B07B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40505"/>
              </p:ext>
            </p:extLst>
          </p:nvPr>
        </p:nvGraphicFramePr>
        <p:xfrm>
          <a:off x="179512" y="339502"/>
          <a:ext cx="8784976" cy="235812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20865467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1388914261"/>
                    </a:ext>
                  </a:extLst>
                </a:gridCol>
              </a:tblGrid>
              <a:tr h="13568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0526"/>
                  </a:ext>
                </a:extLst>
              </a:tr>
              <a:tr h="29158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FLOAT(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floating point number. MySQL uses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value to determine whether to use FLOAT or DOUBLE for the resulting data type. If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from 0 to 24, the data type becomes FLOAT(). If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from 25 to 53, the data type becomes DOUBLE()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0891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DOUBLE(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normal-size floating point number. The total number of digits is specified in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 number of digits after the decimal point is specified in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11855"/>
                  </a:ext>
                </a:extLst>
              </a:tr>
              <a:tr h="13568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 PRECISION(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426144"/>
                  </a:ext>
                </a:extLst>
              </a:tr>
              <a:tr h="29158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exact fixed-point number. The total number of digits is specified in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 number of digits after the decimal point is specified in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parameter. The maximum number for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65. The maximum number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 </a:t>
                      </a:r>
                      <a:r>
                        <a:rPr lang="en-US" sz="1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30. The default value for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10. The default value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 </a:t>
                      </a:r>
                      <a:r>
                        <a:rPr lang="en-US" sz="1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0.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58671"/>
                  </a:ext>
                </a:extLst>
              </a:tr>
              <a:tr h="13568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DECIMAL(size, d)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91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60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0A4F8-BD6C-467E-8D05-E85DD76F26F3}"/>
              </a:ext>
            </a:extLst>
          </p:cNvPr>
          <p:cNvSpPr txBox="1"/>
          <p:nvPr/>
        </p:nvSpPr>
        <p:spPr>
          <a:xfrm>
            <a:off x="179512" y="309022"/>
            <a:ext cx="1440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Date and Time: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D9BECA-D4ED-43BE-81CF-2D2B13664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05756"/>
              </p:ext>
            </p:extLst>
          </p:nvPr>
        </p:nvGraphicFramePr>
        <p:xfrm>
          <a:off x="179512" y="586021"/>
          <a:ext cx="8784976" cy="3524808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3858836517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532207197"/>
                    </a:ext>
                  </a:extLst>
                </a:gridCol>
              </a:tblGrid>
              <a:tr h="23450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415075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date. </a:t>
                      </a:r>
                    </a:p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Format: YYYY-MM-DD. </a:t>
                      </a:r>
                    </a:p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supported range is from '1000-01-01' to '9999-12-31'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36401"/>
                  </a:ext>
                </a:extLst>
              </a:tr>
              <a:tr h="5039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DATETIME(</a:t>
                      </a:r>
                      <a:r>
                        <a:rPr lang="en-US" sz="1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fsp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date and time combination. </a:t>
                      </a:r>
                    </a:p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Format: YYYY-MM-DD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hh:mm:ss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supported range is from '1000-01-01 00:00:00' to '9999-12-31 23:59:59’. </a:t>
                      </a:r>
                    </a:p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Adding DEFAULT and ON UPDATE in the column definition to get automatic initialization and updating to the current date and time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66464"/>
                  </a:ext>
                </a:extLst>
              </a:tr>
              <a:tr h="77335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TIMESTAMP(</a:t>
                      </a:r>
                      <a:r>
                        <a:rPr lang="en-US" sz="1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fsp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timestamp. TIMESTAMP values are stored as the number of seconds since the Unix epoch ('1970-01-01 00:00:00' UTC). Format: YYYY-MM-DD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hh:mm:ss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47280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TIME(</a:t>
                      </a:r>
                      <a:r>
                        <a:rPr lang="en-US" sz="1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fsp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time. Format: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hh:mm:ss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 supported range is from '-838:59:59' to '838:59:59'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95517"/>
                  </a:ext>
                </a:extLst>
              </a:tr>
              <a:tr h="369214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year in four-digit format. Values allowed in four-digit format: 1901 to 2155, and 0000.</a:t>
                      </a:r>
                      <a:b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MySQL 8.0 does not support year in two-digit format.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0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96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771A1-B876-4511-A31A-BF5AD993747D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DDL (Data Definitely language):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405D8-1690-43BB-9B88-17B6105C8F62}"/>
              </a:ext>
            </a:extLst>
          </p:cNvPr>
          <p:cNvSpPr txBox="1"/>
          <p:nvPr/>
        </p:nvSpPr>
        <p:spPr>
          <a:xfrm>
            <a:off x="179512" y="551991"/>
            <a:ext cx="8784976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DDL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là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ngôn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ngữ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định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nghĩa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dữ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liệu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gồm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câu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lệnh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(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Tạo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mới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</a:rPr>
              <a:t> Database/table)</a:t>
            </a:r>
          </a:p>
          <a:p>
            <a: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ALTER (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Sửa</a:t>
            </a:r>
            <a:r>
              <a:rPr lang="en-US" sz="1100" dirty="0">
                <a:latin typeface="Calibri" panose="020F0502020204030204" pitchFamily="34" charset="0"/>
              </a:rPr>
              <a:t>, </a:t>
            </a:r>
            <a:r>
              <a:rPr lang="en-US" sz="1100" dirty="0" err="1">
                <a:latin typeface="Calibri" panose="020F0502020204030204" pitchFamily="34" charset="0"/>
              </a:rPr>
              <a:t>thêm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cột</a:t>
            </a:r>
            <a:r>
              <a:rPr lang="en-US" sz="1100" dirty="0">
                <a:latin typeface="Calibri" panose="020F0502020204030204" pitchFamily="34" charset="0"/>
              </a:rPr>
              <a:t>, </a:t>
            </a:r>
            <a:r>
              <a:rPr lang="en-US" sz="1100" dirty="0" err="1">
                <a:latin typeface="Calibri" panose="020F0502020204030204" pitchFamily="34" charset="0"/>
              </a:rPr>
              <a:t>chỉnh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sửa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cột</a:t>
            </a:r>
            <a:r>
              <a:rPr lang="en-US" sz="1100" dirty="0">
                <a:latin typeface="Calibri" panose="020F0502020204030204" pitchFamily="34" charset="0"/>
              </a:rPr>
              <a:t>, </a:t>
            </a:r>
            <a:r>
              <a:rPr lang="en-US" sz="1100" dirty="0" err="1">
                <a:latin typeface="Calibri" panose="020F0502020204030204" pitchFamily="34" charset="0"/>
              </a:rPr>
              <a:t>xóa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cột</a:t>
            </a:r>
            <a:r>
              <a:rPr lang="en-US" sz="1100" dirty="0">
                <a:latin typeface="Calibri" panose="020F0502020204030204" pitchFamily="34" charset="0"/>
              </a:rPr>
              <a:t>, </a:t>
            </a:r>
            <a:r>
              <a:rPr lang="en-US" sz="1100" dirty="0" err="1">
                <a:latin typeface="Calibri" panose="020F0502020204030204" pitchFamily="34" charset="0"/>
              </a:rPr>
              <a:t>đổi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tên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cột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hoặc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đổi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tên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bảng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DROP (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Xóa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bảng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khỏi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database, dung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trong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alter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để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xóa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cột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ra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khỏi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bảng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7701C-EC94-46E0-A009-4AD7559453A6}"/>
              </a:ext>
            </a:extLst>
          </p:cNvPr>
          <p:cNvSpPr txBox="1"/>
          <p:nvPr/>
        </p:nvSpPr>
        <p:spPr>
          <a:xfrm>
            <a:off x="179512" y="1502663"/>
            <a:ext cx="1440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Create: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323CE-1CE8-41BD-AFB9-DD0A5C14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9661"/>
            <a:ext cx="2829320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D8263-8E91-496B-93D6-57CA75B51B36}"/>
              </a:ext>
            </a:extLst>
          </p:cNvPr>
          <p:cNvSpPr txBox="1"/>
          <p:nvPr/>
        </p:nvSpPr>
        <p:spPr>
          <a:xfrm>
            <a:off x="4860032" y="1502662"/>
            <a:ext cx="1440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Alter: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D8338F-B4CE-403B-A891-C7FD1445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779661"/>
            <a:ext cx="2829320" cy="17052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11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AD2AB-3C91-4AB5-8DBA-DC9F9DAD5467}"/>
              </a:ext>
            </a:extLst>
          </p:cNvPr>
          <p:cNvSpPr txBox="1"/>
          <p:nvPr/>
        </p:nvSpPr>
        <p:spPr>
          <a:xfrm>
            <a:off x="179512" y="555526"/>
            <a:ext cx="8856984" cy="4465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marR="0" indent="-171450">
              <a:lnSpc>
                <a:spcPct val="107000"/>
              </a:lnSpc>
              <a:spcBef>
                <a:spcPts val="0"/>
              </a:spcBef>
              <a:buFontTx/>
              <a:buChar char="-"/>
              <a:defRPr sz="1100"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  <a:lvl2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  <a:defRPr sz="1100"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2pPr>
          </a:lstStyle>
          <a:p>
            <a:pPr latinLnBrk="0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namespace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table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đễ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</a:p>
          <a:p>
            <a:pPr latinLnBrk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schema </a:t>
            </a:r>
            <a:r>
              <a:rPr lang="en-US" dirty="0" err="1"/>
              <a:t>trong</a:t>
            </a:r>
            <a:r>
              <a:rPr lang="en-US" dirty="0"/>
              <a:t> CSDL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schema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dbo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CD2F0-4334-45B4-81F4-39E52B17DE3B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Schema: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3BE23-A74B-420D-89D9-A4EF6A777A9A}"/>
              </a:ext>
            </a:extLst>
          </p:cNvPr>
          <p:cNvSpPr txBox="1"/>
          <p:nvPr/>
        </p:nvSpPr>
        <p:spPr>
          <a:xfrm>
            <a:off x="0" y="115704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6C30C-0EA9-4309-A699-5BD6E3CD8DDE}"/>
              </a:ext>
            </a:extLst>
          </p:cNvPr>
          <p:cNvSpPr txBox="1"/>
          <p:nvPr/>
        </p:nvSpPr>
        <p:spPr>
          <a:xfrm>
            <a:off x="179512" y="1400596"/>
            <a:ext cx="8784976" cy="11711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marR="0" indent="-171450" latinLnBrk="0">
              <a:lnSpc>
                <a:spcPct val="107000"/>
              </a:lnSpc>
              <a:spcBef>
                <a:spcPts val="0"/>
              </a:spcBef>
              <a:buFontTx/>
              <a:buChar char="-"/>
              <a:defRPr sz="1100"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  <a:lvl2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  <a:defRPr sz="1100"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2pPr>
          </a:lstStyle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(table) </a:t>
            </a:r>
            <a:r>
              <a:rPr lang="en-US" dirty="0" err="1"/>
              <a:t>thuộc</a:t>
            </a:r>
            <a:r>
              <a:rPr lang="en-US" dirty="0"/>
              <a:t> 1 database. </a:t>
            </a:r>
          </a:p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tên</a:t>
            </a:r>
            <a:r>
              <a:rPr lang="en-US" dirty="0"/>
              <a:t> table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(column)</a:t>
            </a:r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(primary key)</a:t>
            </a:r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(Foreign key)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8B264-029B-4D21-9A74-EB8C0C94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15" y="1400596"/>
            <a:ext cx="1933845" cy="31341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14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C37D7-63B7-4A8B-BCE5-415CAE70044E}"/>
              </a:ext>
            </a:extLst>
          </p:cNvPr>
          <p:cNvSpPr txBox="1"/>
          <p:nvPr/>
        </p:nvSpPr>
        <p:spPr>
          <a:xfrm>
            <a:off x="179512" y="555526"/>
            <a:ext cx="885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Constraints </a:t>
            </a: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can be specified when the table is created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with the CREATE TABLE statement, or after the table is created with the ALTER TABLE statement.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7CD66-4D27-4C30-9770-D963788B75A8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Constraints: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CB14-CAAD-45CB-8270-F2BBDEF7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34248"/>
            <a:ext cx="2629267" cy="1343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EFA25CF-56ED-4ACB-A565-E3D27B33C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56724"/>
              </p:ext>
            </p:extLst>
          </p:nvPr>
        </p:nvGraphicFramePr>
        <p:xfrm>
          <a:off x="181422" y="2499742"/>
          <a:ext cx="8856984" cy="237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34">
                  <a:extLst>
                    <a:ext uri="{9D8B030D-6E8A-4147-A177-3AD203B41FA5}">
                      <a16:colId xmlns:a16="http://schemas.microsoft.com/office/drawing/2014/main" val="2975217370"/>
                    </a:ext>
                  </a:extLst>
                </a:gridCol>
                <a:gridCol w="7562750">
                  <a:extLst>
                    <a:ext uri="{9D8B030D-6E8A-4147-A177-3AD203B41FA5}">
                      <a16:colId xmlns:a16="http://schemas.microsoft.com/office/drawing/2014/main" val="2850781467"/>
                    </a:ext>
                  </a:extLst>
                </a:gridCol>
              </a:tblGrid>
              <a:tr h="239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Describe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210695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that a column cannot have a NULL  value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125716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that all values in column are different, have no duplicates.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50921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combination of a NOT NULL and UNIQUE. Uniquely identifies each row in a table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7514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 to other tables through value of referenced column. Referenced column must be unique in referenced table.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948667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Ensures that the values in a column satisfies a specific condition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978102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Sets a default value for a column if no value is specified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189694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 to create and retrieve data from the database very quickly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346EE-B8B2-47B9-97C8-5C5D36EC0E5F}"/>
              </a:ext>
            </a:extLst>
          </p:cNvPr>
          <p:cNvSpPr txBox="1"/>
          <p:nvPr/>
        </p:nvSpPr>
        <p:spPr>
          <a:xfrm>
            <a:off x="179512" y="309022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Not null &amp; Unique: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8BD252-E1B3-4190-9F90-C696F2F76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29586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NOT NULL: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By default, a column can hold 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values.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NOT NULL 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enforces a column to </a:t>
            </a:r>
            <a:r>
              <a:rPr lang="en-US" altLang="en-US" sz="12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accept </a:t>
            </a:r>
            <a:r>
              <a:rPr lang="en-US" altLang="en-US" sz="12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values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atinLnBrk="0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Unique: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constraint ensures that all values in a column are different, </a:t>
            </a: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don’t have duplicates.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Can have many </a:t>
            </a:r>
            <a:r>
              <a:rPr lang="en-US" altLang="en-US" sz="12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constraints per table</a:t>
            </a:r>
          </a:p>
          <a:p>
            <a:pPr marL="171450" indent="-171450" latinLnBrk="0">
              <a:buFontTx/>
              <a:buChar char="-"/>
            </a:pPr>
            <a:r>
              <a:rPr lang="fr-F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Can define a UNIQUE contraint on multiple columns.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DDB67-8E2D-488A-BA0C-86EB0E83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11710"/>
            <a:ext cx="4196447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6ADB8C-C60C-4A96-BBA7-3D5AA4C144D2}"/>
              </a:ext>
            </a:extLst>
          </p:cNvPr>
          <p:cNvSpPr/>
          <p:nvPr/>
        </p:nvSpPr>
        <p:spPr>
          <a:xfrm>
            <a:off x="2627784" y="2499742"/>
            <a:ext cx="237626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C9938-2BB8-4FCB-BB31-65A30B1A3C40}"/>
              </a:ext>
            </a:extLst>
          </p:cNvPr>
          <p:cNvSpPr/>
          <p:nvPr/>
        </p:nvSpPr>
        <p:spPr>
          <a:xfrm>
            <a:off x="2627784" y="4011910"/>
            <a:ext cx="316835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14275"/>
      </p:ext>
    </p:extLst>
  </p:cSld>
  <p:clrMapOvr>
    <a:masterClrMapping/>
  </p:clrMapOvr>
</p:sld>
</file>

<file path=ppt/theme/theme1.xml><?xml version="1.0" encoding="utf-8"?>
<a:theme xmlns:a="http://schemas.openxmlformats.org/drawingml/2006/main" name="SQL data typ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DL (Data Definition Languag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chema &amp; 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reign key &amp; Primary k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strai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uto incr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reate ind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13945</TotalTime>
  <Words>2246</Words>
  <Application>Microsoft Office PowerPoint</Application>
  <PresentationFormat>On-screen Show (16:9)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Gulim</vt:lpstr>
      <vt:lpstr>LG스마트체2.0 SemiBold</vt:lpstr>
      <vt:lpstr>Malgun Gothic</vt:lpstr>
      <vt:lpstr>Arial</vt:lpstr>
      <vt:lpstr>Calibri</vt:lpstr>
      <vt:lpstr>Wingdings</vt:lpstr>
      <vt:lpstr>SQL data types</vt:lpstr>
      <vt:lpstr>DDL (Data Definition Language)</vt:lpstr>
      <vt:lpstr>Schema &amp; Table</vt:lpstr>
      <vt:lpstr>Foreign key &amp; Primary key</vt:lpstr>
      <vt:lpstr>Constraints</vt:lpstr>
      <vt:lpstr>Auto increment</vt:lpstr>
      <vt:lpstr>Create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643</cp:revision>
  <cp:lastPrinted>2019-09-19T01:55:07Z</cp:lastPrinted>
  <dcterms:created xsi:type="dcterms:W3CDTF">2019-09-09T06:27:34Z</dcterms:created>
  <dcterms:modified xsi:type="dcterms:W3CDTF">2022-03-16T09:49:56Z</dcterms:modified>
</cp:coreProperties>
</file>