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267" r:id="rId3"/>
    <p:sldId id="265" r:id="rId4"/>
    <p:sldId id="266" r:id="rId5"/>
    <p:sldId id="268" r:id="rId6"/>
    <p:sldId id="270" r:id="rId7"/>
    <p:sldId id="271" r:id="rId8"/>
  </p:sldIdLst>
  <p:sldSz cx="9144000" cy="5143500" type="screen16x9"/>
  <p:notesSz cx="6805613" cy="9939338"/>
  <p:defaultTextStyle>
    <a:defPPr>
      <a:defRPr lang="ko-KR"/>
    </a:defPPr>
    <a:lvl1pPr marL="0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n Khac Dien 20165855" initials="PKD2" lastIdx="1" clrIdx="0">
    <p:extLst>
      <p:ext uri="{19B8F6BF-5375-455C-9EA6-DF929625EA0E}">
        <p15:presenceInfo xmlns:p15="http://schemas.microsoft.com/office/powerpoint/2012/main" userId="S::dien.pk165855@sis.hust.edu.vn::7543e4e4-d625-40dc-9bf6-31f751e530d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C7004C"/>
    <a:srgbClr val="50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96395" autoAdjust="0"/>
  </p:normalViewPr>
  <p:slideViewPr>
    <p:cSldViewPr>
      <p:cViewPr varScale="1">
        <p:scale>
          <a:sx n="146" d="100"/>
          <a:sy n="146" d="100"/>
        </p:scale>
        <p:origin x="11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28" y="-10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F1C7C-30AB-4920-B892-D59D8900ACC9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1463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7BB8-14F5-43C8-9EE9-7B7176E0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24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2"/>
          <p:cNvSpPr>
            <a:spLocks noChangeShapeType="1"/>
          </p:cNvSpPr>
          <p:nvPr userDrawn="1"/>
        </p:nvSpPr>
        <p:spPr bwMode="auto">
          <a:xfrm>
            <a:off x="86458" y="304014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0" y="4969714"/>
            <a:ext cx="1784168" cy="16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000" tIns="27000" rIns="27000" bIns="27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750" b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2021. All Rights Reserved.</a:t>
            </a:r>
            <a:endParaRPr lang="ko-KR" altLang="en-US" sz="75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6" name="직사각형 1"/>
          <p:cNvSpPr>
            <a:spLocks noChangeArrowheads="1"/>
          </p:cNvSpPr>
          <p:nvPr userDrawn="1"/>
        </p:nvSpPr>
        <p:spPr bwMode="auto">
          <a:xfrm>
            <a:off x="-1" y="0"/>
            <a:ext cx="5724127" cy="34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5859" tIns="77930" rIns="155859" bIns="77930" anchor="ctr">
            <a:spAutoFit/>
          </a:bodyPr>
          <a:lstStyle/>
          <a:p>
            <a:pPr marL="0" marR="0" lvl="0" indent="0" algn="l" defTabSz="779252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>
                <a:solidFill>
                  <a:srgbClr val="008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n-US" altLang="ko-KR" sz="1200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 charset="0"/>
              </a:rPr>
              <a:t>| SQL – Basic</a:t>
            </a:r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86458" y="4966886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10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ql-drop-truncate/" TargetMode="External"/><Relationship Id="rId2" Type="http://schemas.openxmlformats.org/officeDocument/2006/relationships/hyperlink" Target="https://www.geeksforgeeks.org/sql-create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eeksforgeeks.org/sql-alter-rename/" TargetMode="External"/><Relationship Id="rId5" Type="http://schemas.openxmlformats.org/officeDocument/2006/relationships/hyperlink" Target="https://www.geeksforgeeks.org/sql-comments/" TargetMode="External"/><Relationship Id="rId4" Type="http://schemas.openxmlformats.org/officeDocument/2006/relationships/hyperlink" Target="https://www.geeksforgeeks.org/sql-alter-add-drop-modify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geeksforgeeks.org/sql-select-clause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ifference-between-grant-and-revoke/" TargetMode="External"/><Relationship Id="rId2" Type="http://schemas.openxmlformats.org/officeDocument/2006/relationships/hyperlink" Target="https://www.geeksforgeeks.org/mysql-grant-revoke-privilege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eeksforgeeks.org/sql-transaction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32123838-70FC-4497-AD57-0DD6C2DDAF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" t="3426" b="4074"/>
          <a:stretch/>
        </p:blipFill>
        <p:spPr bwMode="auto">
          <a:xfrm>
            <a:off x="1691680" y="339502"/>
            <a:ext cx="5688632" cy="458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08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B556A-7DCF-486C-AAD6-F5C815C12327}"/>
              </a:ext>
            </a:extLst>
          </p:cNvPr>
          <p:cNvSpPr txBox="1"/>
          <p:nvPr/>
        </p:nvSpPr>
        <p:spPr>
          <a:xfrm>
            <a:off x="0" y="311970"/>
            <a:ext cx="4581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 typeface="Wingdings" panose="05000000000000000000" pitchFamily="2" charset="2"/>
              <a:buChar char="q"/>
            </a:pPr>
            <a:r>
              <a:rPr lang="en-US"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Definition Language (DDL):</a:t>
            </a:r>
            <a:endParaRPr lang="en-US" sz="1200" b="1" u="sng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14AC7-AE98-4033-9870-C08F784260B6}"/>
              </a:ext>
            </a:extLst>
          </p:cNvPr>
          <p:cNvSpPr txBox="1"/>
          <p:nvPr/>
        </p:nvSpPr>
        <p:spPr>
          <a:xfrm>
            <a:off x="179512" y="534597"/>
            <a:ext cx="885698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latinLnBrk="0">
              <a:buFontTx/>
              <a:buChar char="-"/>
              <a:defRPr sz="1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algn="just" fontAlgn="base">
              <a:buFont typeface="Arial" panose="020B0604020202020204" pitchFamily="34" charset="0"/>
              <a:buChar char="•"/>
              <a:defRPr sz="1000" b="1" i="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  <a:lvl5pPr lvl="4">
              <a:lnSpc>
                <a:spcPct val="107000"/>
              </a:lnSpc>
              <a:defRPr sz="10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r>
              <a:rPr lang="en-US"/>
              <a:t>Used to define the database schema. </a:t>
            </a:r>
          </a:p>
          <a:p>
            <a:r>
              <a:rPr lang="en-US"/>
              <a:t>Used to create, modify, and delete database structures but not data. </a:t>
            </a:r>
          </a:p>
          <a:p>
            <a:r>
              <a:rPr lang="en-US"/>
              <a:t>These commands are normally not used by a general user, who should be accessing the database via an application.</a:t>
            </a:r>
          </a:p>
          <a:p>
            <a:r>
              <a:rPr lang="en-US"/>
              <a:t>List of DDL commands: </a:t>
            </a:r>
          </a:p>
          <a:p>
            <a:pPr lvl="1"/>
            <a:r>
              <a:rPr lang="en-US" b="0">
                <a:hlinkClick r:id="rId2"/>
              </a:rPr>
              <a:t>CREATE</a:t>
            </a:r>
            <a:r>
              <a:rPr lang="en-US" b="0"/>
              <a:t>: This command is used to create the database or its objects (like table, index, function, views, store procedure, and triggers).</a:t>
            </a:r>
          </a:p>
          <a:p>
            <a:pPr lvl="1"/>
            <a:r>
              <a:rPr lang="en-US" b="0">
                <a:hlinkClick r:id="rId3"/>
              </a:rPr>
              <a:t>DROP</a:t>
            </a:r>
            <a:r>
              <a:rPr lang="en-US" b="0"/>
              <a:t>: This command is used to delete objects from the database.</a:t>
            </a:r>
          </a:p>
          <a:p>
            <a:pPr lvl="1"/>
            <a:r>
              <a:rPr lang="en-US" b="0">
                <a:hlinkClick r:id="rId4"/>
              </a:rPr>
              <a:t>ALTER</a:t>
            </a:r>
            <a:r>
              <a:rPr lang="en-US" b="0"/>
              <a:t>: This is used to alter the structure of the database.</a:t>
            </a:r>
          </a:p>
          <a:p>
            <a:pPr lvl="1"/>
            <a:r>
              <a:rPr lang="en-US" b="0">
                <a:hlinkClick r:id="rId3"/>
              </a:rPr>
              <a:t>TRUNCATE</a:t>
            </a:r>
            <a:r>
              <a:rPr lang="en-US" b="0"/>
              <a:t>: This is used to remove all records from a table, including all spaces allocated for the records are removed.</a:t>
            </a:r>
          </a:p>
          <a:p>
            <a:pPr lvl="1"/>
            <a:r>
              <a:rPr lang="en-US" b="0">
                <a:hlinkClick r:id="rId5"/>
              </a:rPr>
              <a:t>COMMENT</a:t>
            </a:r>
            <a:r>
              <a:rPr lang="en-US" b="0"/>
              <a:t>: This is used to add comments to the data dictionary.</a:t>
            </a:r>
          </a:p>
          <a:p>
            <a:pPr lvl="1"/>
            <a:r>
              <a:rPr lang="en-US" b="0">
                <a:hlinkClick r:id="rId6"/>
              </a:rPr>
              <a:t>RENAME</a:t>
            </a:r>
            <a:r>
              <a:rPr lang="en-US" b="0"/>
              <a:t>: This is used to rename an object existing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5746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2492C4-A1E5-4679-9B88-CA20EED00FB8}"/>
              </a:ext>
            </a:extLst>
          </p:cNvPr>
          <p:cNvSpPr txBox="1"/>
          <p:nvPr/>
        </p:nvSpPr>
        <p:spPr>
          <a:xfrm>
            <a:off x="0" y="311970"/>
            <a:ext cx="4581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 typeface="Wingdings" panose="05000000000000000000" pitchFamily="2" charset="2"/>
              <a:buChar char="q"/>
            </a:pPr>
            <a:r>
              <a:rPr lang="en-US"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Manipulating Language (DML):</a:t>
            </a:r>
            <a:endParaRPr lang="en-US" sz="1200" b="1" u="sng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6E95A-32B9-467E-B783-3FDD669AD3CC}"/>
              </a:ext>
            </a:extLst>
          </p:cNvPr>
          <p:cNvSpPr txBox="1"/>
          <p:nvPr/>
        </p:nvSpPr>
        <p:spPr>
          <a:xfrm>
            <a:off x="179512" y="528913"/>
            <a:ext cx="8856984" cy="3612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latinLnBrk="0">
              <a:buFontTx/>
              <a:buChar char="-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Manipulate of data present in the database</a:t>
            </a:r>
          </a:p>
          <a:p>
            <a:pPr marL="171450" indent="-171450" algn="l" latinLnBrk="0">
              <a:buFontTx/>
              <a:buChar char="-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Includes most of the SQL statements.</a:t>
            </a:r>
          </a:p>
          <a:p>
            <a:pPr marL="171450" indent="-171450" algn="l" latinLnBrk="0">
              <a:buFontTx/>
              <a:buChar char="-"/>
            </a:pPr>
            <a:r>
              <a:rPr lang="en-US" sz="10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List of DML commands: </a:t>
            </a:r>
          </a:p>
          <a:p>
            <a:pPr marL="171450" indent="-171450" algn="l" latinLnBrk="0">
              <a:buFontTx/>
              <a:buChar char="-"/>
            </a:pPr>
            <a:endParaRPr lang="en-US" sz="1000" b="0" i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1076" lvl="1" indent="-171450" algn="just" fontAlgn="base">
              <a:buFont typeface="Arial" panose="020B0604020202020204" pitchFamily="34" charset="0"/>
              <a:buChar char="•"/>
            </a:pPr>
            <a:r>
              <a:rPr lang="en-US" sz="1000" b="1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INSERT</a:t>
            </a:r>
            <a:r>
              <a:rPr lang="en-US" sz="10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: 	It is used to insert data into a table.</a:t>
            </a:r>
          </a:p>
          <a:p>
            <a:pPr marL="561076" lvl="1" indent="-171450" algn="just" fontAlgn="base">
              <a:buFont typeface="Arial" panose="020B0604020202020204" pitchFamily="34" charset="0"/>
              <a:buChar char="•"/>
            </a:pPr>
            <a:endParaRPr lang="en-US" sz="1000" b="0" i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1076" lvl="1" indent="-171450" algn="just" fontAlgn="base">
              <a:buFont typeface="Arial" panose="020B0604020202020204" pitchFamily="34" charset="0"/>
              <a:buChar char="•"/>
            </a:pPr>
            <a:endParaRPr lang="en-US" sz="1000" b="0" i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1076" lvl="1" indent="-171450" algn="just" fontAlgn="base">
              <a:buFont typeface="Arial" panose="020B0604020202020204" pitchFamily="34" charset="0"/>
              <a:buChar char="•"/>
            </a:pPr>
            <a:r>
              <a:rPr lang="en-US" sz="1000" b="1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UPDATE:</a:t>
            </a:r>
            <a:r>
              <a:rPr lang="en-US" sz="10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	It is used to update existing data within a table.</a:t>
            </a:r>
          </a:p>
          <a:p>
            <a:pPr marL="561076" lvl="1" indent="-171450" algn="just" fontAlgn="base">
              <a:buFont typeface="Arial" panose="020B0604020202020204" pitchFamily="34" charset="0"/>
              <a:buChar char="•"/>
            </a:pPr>
            <a:endParaRPr lang="en-US" sz="1000" b="0" i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1076" lvl="1" indent="-171450" algn="just" fontAlgn="base">
              <a:buFont typeface="Arial" panose="020B0604020202020204" pitchFamily="34" charset="0"/>
              <a:buChar char="•"/>
            </a:pPr>
            <a:endParaRPr lang="en-US" sz="1000" b="0" i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1076" lvl="1" indent="-171450" algn="just" fontAlgn="base">
              <a:buFont typeface="Arial" panose="020B0604020202020204" pitchFamily="34" charset="0"/>
              <a:buChar char="•"/>
            </a:pPr>
            <a:r>
              <a:rPr lang="en-US" sz="1000" b="1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DELETE</a:t>
            </a:r>
            <a:r>
              <a:rPr lang="en-US" sz="10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: 	It is used to delete records from a database table</a:t>
            </a:r>
          </a:p>
          <a:p>
            <a:pPr lvl="4">
              <a:lnSpc>
                <a:spcPct val="107000"/>
              </a:lnSpc>
            </a:pPr>
            <a:r>
              <a:rPr lang="en-US" sz="10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DELETE:</a:t>
            </a:r>
            <a:r>
              <a: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xóa</a:t>
            </a:r>
            <a:r>
              <a: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ghi</a:t>
            </a:r>
            <a:r>
              <a: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sz="100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khỏi</a:t>
            </a:r>
            <a:r>
              <a: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Table, </a:t>
            </a:r>
            <a:r>
              <a:rPr lang="en-US" sz="100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khôi</a:t>
            </a:r>
            <a:r>
              <a: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phục</a:t>
            </a:r>
            <a:r>
              <a: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endParaRPr lang="en-US" sz="10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4">
              <a:lnSpc>
                <a:spcPct val="107000"/>
              </a:lnSpc>
            </a:pPr>
            <a:r>
              <a:rPr lang="en-US" sz="10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TRUNCATE:</a:t>
            </a:r>
            <a:r>
              <a: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xóa</a:t>
            </a:r>
            <a:r>
              <a: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ghi</a:t>
            </a:r>
            <a:r>
              <a: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sz="100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khỏi</a:t>
            </a:r>
            <a:r>
              <a: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TABLE, </a:t>
            </a:r>
            <a:r>
              <a:rPr lang="en-US" sz="100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khôi</a:t>
            </a:r>
            <a:r>
              <a: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phục</a:t>
            </a:r>
            <a:r>
              <a: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endParaRPr lang="en-US" sz="10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4">
              <a:lnSpc>
                <a:spcPct val="107000"/>
              </a:lnSpc>
              <a:spcAft>
                <a:spcPts val="800"/>
              </a:spcAft>
            </a:pPr>
            <a:r>
              <a:rPr lang="en-US" sz="10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</a:t>
            </a:r>
            <a:r>
              <a: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00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xóa</a:t>
            </a:r>
            <a:r>
              <a: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luôn</a:t>
            </a:r>
            <a:r>
              <a: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table ra </a:t>
            </a:r>
            <a:r>
              <a:rPr lang="en-US" sz="100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khỏi</a:t>
            </a:r>
            <a:r>
              <a: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Database</a:t>
            </a:r>
            <a:endParaRPr lang="en-US" sz="1000" b="0" i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1076" lvl="1" indent="-171450" algn="just" fontAlgn="base">
              <a:buFont typeface="Arial" panose="020B0604020202020204" pitchFamily="34" charset="0"/>
              <a:buChar char="•"/>
            </a:pPr>
            <a:r>
              <a:rPr lang="en-US" sz="1000" b="1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LOCK:</a:t>
            </a:r>
            <a:r>
              <a:rPr lang="en-US" sz="10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	Table control concurrency.</a:t>
            </a:r>
          </a:p>
          <a:p>
            <a:pPr marL="561076" lvl="1" indent="-171450" algn="just" fontAlgn="base">
              <a:buFont typeface="Arial" panose="020B0604020202020204" pitchFamily="34" charset="0"/>
              <a:buChar char="•"/>
            </a:pPr>
            <a:endParaRPr lang="en-US" sz="1000" b="0" i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1076" lvl="1" indent="-171450" algn="just" fontAlgn="base">
              <a:buFont typeface="Arial" panose="020B0604020202020204" pitchFamily="34" charset="0"/>
              <a:buChar char="•"/>
            </a:pPr>
            <a:endParaRPr lang="en-US" sz="1000" b="0" i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1076" lvl="1" indent="-171450" algn="just" fontAlgn="base">
              <a:buFont typeface="Arial" panose="020B0604020202020204" pitchFamily="34" charset="0"/>
              <a:buChar char="•"/>
            </a:pPr>
            <a:r>
              <a:rPr lang="en-US" sz="1000" b="1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CALL: 	</a:t>
            </a:r>
            <a:r>
              <a:rPr lang="en-US" sz="10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Call a PL/SQL or JAVA subprogram.</a:t>
            </a:r>
          </a:p>
          <a:p>
            <a:pPr marL="561076" lvl="1" indent="-171450" algn="just" fontAlgn="base">
              <a:buFont typeface="Arial" panose="020B0604020202020204" pitchFamily="34" charset="0"/>
              <a:buChar char="•"/>
            </a:pPr>
            <a:endParaRPr lang="en-US" sz="1000" b="0" i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1076" lvl="1" indent="-171450" algn="just" fontAlgn="base">
              <a:buFont typeface="Arial" panose="020B0604020202020204" pitchFamily="34" charset="0"/>
              <a:buChar char="•"/>
            </a:pPr>
            <a:endParaRPr lang="en-US" sz="1000" b="0" i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1076" lvl="1" indent="-171450" algn="just" fontAlgn="base">
              <a:buFont typeface="Arial" panose="020B0604020202020204" pitchFamily="34" charset="0"/>
              <a:buChar char="•"/>
            </a:pPr>
            <a:r>
              <a:rPr lang="en-US" sz="1000" b="1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EXPLAIN PLAN:</a:t>
            </a:r>
            <a:r>
              <a:rPr lang="en-US" sz="10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	It describes the access path to data.</a:t>
            </a:r>
          </a:p>
          <a:p>
            <a:pPr marL="561076" lvl="1" indent="-171450" algn="just" fontAlgn="base">
              <a:buFont typeface="Arial" panose="020B0604020202020204" pitchFamily="34" charset="0"/>
              <a:buChar char="•"/>
            </a:pPr>
            <a:endParaRPr lang="en-US" sz="1000" b="0" i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EA36D1-BDCF-4177-B617-537D957FB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086659"/>
            <a:ext cx="2808312" cy="3087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CA8F35-369A-49E4-B691-5465A25FB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510170"/>
            <a:ext cx="2160240" cy="3948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25411F-706D-4CD4-BC73-C90C39A26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483" y="2064582"/>
            <a:ext cx="2334227" cy="1795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5597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E20B9F-95CB-4C4E-A2AE-D6B40DC17604}"/>
              </a:ext>
            </a:extLst>
          </p:cNvPr>
          <p:cNvSpPr txBox="1"/>
          <p:nvPr/>
        </p:nvSpPr>
        <p:spPr>
          <a:xfrm>
            <a:off x="0" y="311970"/>
            <a:ext cx="4581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 typeface="Wingdings" panose="05000000000000000000" pitchFamily="2" charset="2"/>
              <a:buChar char="q"/>
            </a:pPr>
            <a:r>
              <a:rPr lang="en-US"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Query Language (DQL):</a:t>
            </a:r>
            <a:endParaRPr lang="en-US" sz="1200" b="1" u="sng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A617AD-1ACE-4515-B214-44D596CA5E13}"/>
              </a:ext>
            </a:extLst>
          </p:cNvPr>
          <p:cNvSpPr txBox="1"/>
          <p:nvPr/>
        </p:nvSpPr>
        <p:spPr>
          <a:xfrm>
            <a:off x="179512" y="528913"/>
            <a:ext cx="885698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latinLnBrk="0">
              <a:buFontTx/>
              <a:buChar char="-"/>
              <a:defRPr sz="1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algn="just" fontAlgn="base">
              <a:buFont typeface="Arial" panose="020B0604020202020204" pitchFamily="34" charset="0"/>
              <a:buChar char="•"/>
              <a:defRPr sz="1000" b="0" i="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  <a:lvl5pPr lvl="4">
              <a:lnSpc>
                <a:spcPct val="107000"/>
              </a:lnSpc>
              <a:defRPr sz="10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r>
              <a:rPr lang="en-US"/>
              <a:t>Used for performing queries on the data within schema objects. </a:t>
            </a:r>
          </a:p>
          <a:p>
            <a:r>
              <a:rPr lang="en-US"/>
              <a:t>The purpose of the DQL Command is to get some schema relation based on the query passed to it. </a:t>
            </a:r>
          </a:p>
          <a:p>
            <a:r>
              <a:rPr lang="en-US"/>
              <a:t>Allows getting data from the database and imposing order upon it. </a:t>
            </a:r>
          </a:p>
          <a:p>
            <a:r>
              <a:rPr lang="en-US"/>
              <a:t>It includes the SELECT statement. This command allows getting the data out of the database to perform operations with it. </a:t>
            </a:r>
          </a:p>
          <a:p>
            <a:r>
              <a:rPr lang="en-US"/>
              <a:t>When a </a:t>
            </a:r>
            <a:r>
              <a:rPr lang="en-US" b="1"/>
              <a:t>SELECT</a:t>
            </a:r>
            <a:r>
              <a:rPr lang="en-US"/>
              <a:t> is fired against a table or tables, the result is compiled into a further temporary table, which is displayed or perhaps received by the program i.e., a front-end.</a:t>
            </a:r>
          </a:p>
          <a:p>
            <a:r>
              <a:rPr lang="en-US"/>
              <a:t>List of DQL: </a:t>
            </a:r>
          </a:p>
          <a:p>
            <a:pPr lvl="1"/>
            <a:r>
              <a:rPr lang="en-US">
                <a:hlinkClick r:id="rId2"/>
              </a:rPr>
              <a:t>SELECT</a:t>
            </a:r>
            <a:r>
              <a:rPr lang="en-US"/>
              <a:t>: It is used to retrieve data from the database.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D7D430-79CB-47A1-BE49-2FF481D45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931163"/>
            <a:ext cx="2114845" cy="2762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881717-1621-4E69-91CC-90DAE43C6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1931163"/>
            <a:ext cx="2724530" cy="48584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56267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C6CE9-80A6-4172-A04D-F62B46FA5851}"/>
              </a:ext>
            </a:extLst>
          </p:cNvPr>
          <p:cNvSpPr txBox="1"/>
          <p:nvPr/>
        </p:nvSpPr>
        <p:spPr>
          <a:xfrm>
            <a:off x="179512" y="540854"/>
            <a:ext cx="885698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latinLnBrk="0">
              <a:buFontTx/>
              <a:buChar char="-"/>
              <a:defRPr sz="1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algn="just" fontAlgn="base">
              <a:buFont typeface="Arial" panose="020B0604020202020204" pitchFamily="34" charset="0"/>
              <a:buChar char="•"/>
              <a:defRPr sz="1000" b="0" i="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  <a:lvl5pPr lvl="4">
              <a:lnSpc>
                <a:spcPct val="107000"/>
              </a:lnSpc>
              <a:defRPr sz="10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r>
              <a:rPr lang="en-US"/>
              <a:t>DCL includes commands such as GRANT and REVOKE which mainly deal with the rights, permissions, and other controls of the database system. </a:t>
            </a:r>
          </a:p>
          <a:p>
            <a:r>
              <a:rPr lang="en-US"/>
              <a:t>List of  DCL commands: </a:t>
            </a:r>
          </a:p>
          <a:p>
            <a:pPr lvl="1"/>
            <a:r>
              <a:rPr lang="en-US">
                <a:hlinkClick r:id="rId2"/>
              </a:rPr>
              <a:t>GRANT: </a:t>
            </a:r>
            <a:r>
              <a:rPr lang="en-US"/>
              <a:t>This command gives users access privileges to the database.</a:t>
            </a:r>
          </a:p>
          <a:p>
            <a:pPr lvl="1"/>
            <a:r>
              <a:rPr lang="en-US">
                <a:hlinkClick r:id="rId3"/>
              </a:rPr>
              <a:t>REVOKE:</a:t>
            </a:r>
            <a:r>
              <a:rPr lang="en-US"/>
              <a:t> This command withdraws the user’s access privileges given by using the GRANT command.</a:t>
            </a:r>
          </a:p>
          <a:p>
            <a:r>
              <a:rPr lang="en-US"/>
              <a:t>Though many resources claim there to be another category of SQL clauses </a:t>
            </a:r>
            <a:r>
              <a:rPr lang="en-US">
                <a:highlight>
                  <a:srgbClr val="FFFF00"/>
                </a:highlight>
              </a:rPr>
              <a:t>TCL – Transaction Control Language</a:t>
            </a:r>
            <a:r>
              <a:rPr lang="en-US"/>
              <a:t>. So, we will see in detail about TCL as well. TCL commands deal with the </a:t>
            </a:r>
            <a:r>
              <a:rPr lang="en-US">
                <a:hlinkClick r:id="rId4"/>
              </a:rPr>
              <a:t>transaction within the database</a:t>
            </a:r>
            <a:r>
              <a:rPr lang="en-US"/>
              <a:t>. </a:t>
            </a:r>
          </a:p>
          <a:p>
            <a:r>
              <a:rPr lang="en-US"/>
              <a:t>List of TCL commands: </a:t>
            </a:r>
          </a:p>
          <a:p>
            <a:pPr lvl="1"/>
            <a:r>
              <a:rPr lang="en-US">
                <a:hlinkClick r:id="rId4"/>
              </a:rPr>
              <a:t>COMMIT</a:t>
            </a:r>
            <a:r>
              <a:rPr lang="en-US"/>
              <a:t>: Commits a Transaction.</a:t>
            </a:r>
          </a:p>
          <a:p>
            <a:pPr lvl="1"/>
            <a:r>
              <a:rPr lang="en-US">
                <a:hlinkClick r:id="rId4"/>
              </a:rPr>
              <a:t>ROLLBACK</a:t>
            </a:r>
            <a:r>
              <a:rPr lang="en-US"/>
              <a:t>: Rollbacks a transaction in case of any error occurs.</a:t>
            </a:r>
          </a:p>
          <a:p>
            <a:pPr lvl="1"/>
            <a:r>
              <a:rPr lang="en-US">
                <a:hlinkClick r:id="rId4"/>
              </a:rPr>
              <a:t>SAVEPOINT</a:t>
            </a:r>
            <a:r>
              <a:rPr lang="en-US"/>
              <a:t>: Sets a save point within a transaction.</a:t>
            </a:r>
          </a:p>
          <a:p>
            <a:pPr lvl="1"/>
            <a:r>
              <a:rPr lang="en-US">
                <a:hlinkClick r:id="rId4"/>
              </a:rPr>
              <a:t>SET TRANSACTION:</a:t>
            </a:r>
            <a:r>
              <a:rPr lang="en-US"/>
              <a:t> Specify characteristics for the transaction.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8D961E-141F-416C-80B4-B06E35B7AE13}"/>
              </a:ext>
            </a:extLst>
          </p:cNvPr>
          <p:cNvSpPr txBox="1"/>
          <p:nvPr/>
        </p:nvSpPr>
        <p:spPr>
          <a:xfrm>
            <a:off x="0" y="311970"/>
            <a:ext cx="4581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 typeface="Wingdings" panose="05000000000000000000" pitchFamily="2" charset="2"/>
              <a:buChar char="q"/>
            </a:pPr>
            <a:r>
              <a:rPr lang="en-US"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Control Language (DCL):</a:t>
            </a:r>
            <a:endParaRPr lang="en-US" sz="1200" b="1" u="sng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49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E08F14-24F7-4318-B36E-736FEAB92BDF}"/>
              </a:ext>
            </a:extLst>
          </p:cNvPr>
          <p:cNvSpPr txBox="1"/>
          <p:nvPr/>
        </p:nvSpPr>
        <p:spPr>
          <a:xfrm>
            <a:off x="0" y="311970"/>
            <a:ext cx="4581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 typeface="Wingdings" panose="05000000000000000000" pitchFamily="2" charset="2"/>
              <a:buChar char="q"/>
            </a:pPr>
            <a:r>
              <a:rPr lang="en-US" sz="1200" b="1" u="sng">
                <a:latin typeface="Calibri" panose="020F0502020204030204" pitchFamily="34" charset="0"/>
                <a:cs typeface="Calibri" panose="020F0502020204030204" pitchFamily="34" charset="0"/>
              </a:rPr>
              <a:t>Aliases key word</a:t>
            </a:r>
            <a:r>
              <a:rPr lang="en-US"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200" b="1" u="sng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5CB1C-8A43-4760-A892-241B7E71F2DB}"/>
              </a:ext>
            </a:extLst>
          </p:cNvPr>
          <p:cNvSpPr txBox="1"/>
          <p:nvPr/>
        </p:nvSpPr>
        <p:spPr>
          <a:xfrm>
            <a:off x="179512" y="542464"/>
            <a:ext cx="88569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latinLnBrk="0">
              <a:buFontTx/>
              <a:buChar char="-"/>
              <a:defRPr sz="1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algn="just" fontAlgn="base">
              <a:buFont typeface="Arial" panose="020B0604020202020204" pitchFamily="34" charset="0"/>
              <a:buChar char="•"/>
              <a:defRPr sz="1000" b="0" i="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  <a:lvl5pPr lvl="4">
              <a:lnSpc>
                <a:spcPct val="107000"/>
              </a:lnSpc>
              <a:defRPr sz="10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r>
              <a:rPr lang="en-US"/>
              <a:t>Aliases are used to give a table, or a column in a table a temporary name.</a:t>
            </a:r>
          </a:p>
          <a:p>
            <a:r>
              <a:rPr lang="en-US"/>
              <a:t>Aliases are often used to make column names more readable.</a:t>
            </a:r>
          </a:p>
          <a:p>
            <a:r>
              <a:rPr lang="en-US"/>
              <a:t>An alias only exists for the duration of that query.</a:t>
            </a:r>
          </a:p>
          <a:p>
            <a:r>
              <a:rPr lang="en-US"/>
              <a:t>An alias is created with the </a:t>
            </a:r>
            <a:r>
              <a:rPr lang="en-US" b="1"/>
              <a:t>AS</a:t>
            </a:r>
            <a:r>
              <a:rPr lang="en-US"/>
              <a:t> keyword.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6F66C5-E2E7-4433-A177-ECBC640B2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26997"/>
            <a:ext cx="2857899" cy="5048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EF9020-63DC-4C77-8D01-DC01DFF4A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782" y="1511087"/>
            <a:ext cx="2755530" cy="5208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C4F2B5-B940-43C7-9258-662010722D24}"/>
              </a:ext>
            </a:extLst>
          </p:cNvPr>
          <p:cNvSpPr txBox="1"/>
          <p:nvPr/>
        </p:nvSpPr>
        <p:spPr>
          <a:xfrm>
            <a:off x="1407209" y="1317417"/>
            <a:ext cx="12925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Alias Column Syntax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0BC3D-56B3-43C2-8425-C487C969BDD1}"/>
              </a:ext>
            </a:extLst>
          </p:cNvPr>
          <p:cNvSpPr txBox="1"/>
          <p:nvPr/>
        </p:nvSpPr>
        <p:spPr>
          <a:xfrm>
            <a:off x="5421950" y="1311812"/>
            <a:ext cx="116119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Alias Table Syntax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723F1F-27D4-41BB-B457-05BBBFE41395}"/>
              </a:ext>
            </a:extLst>
          </p:cNvPr>
          <p:cNvSpPr txBox="1"/>
          <p:nvPr/>
        </p:nvSpPr>
        <p:spPr>
          <a:xfrm>
            <a:off x="0" y="2150735"/>
            <a:ext cx="4581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 typeface="Wingdings" panose="05000000000000000000" pitchFamily="2" charset="2"/>
              <a:buChar char="q"/>
            </a:pPr>
            <a:r>
              <a:rPr lang="en-US" sz="1200" b="1" u="sng">
                <a:latin typeface="Calibri" panose="020F0502020204030204" pitchFamily="34" charset="0"/>
                <a:cs typeface="Calibri" panose="020F0502020204030204" pitchFamily="34" charset="0"/>
              </a:rPr>
              <a:t>Group by key word</a:t>
            </a:r>
            <a:r>
              <a:rPr lang="en-US"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200" b="1" u="sng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62DE59-A56E-4FBF-8D73-87EEB76ED4DB}"/>
              </a:ext>
            </a:extLst>
          </p:cNvPr>
          <p:cNvSpPr txBox="1"/>
          <p:nvPr/>
        </p:nvSpPr>
        <p:spPr>
          <a:xfrm>
            <a:off x="179512" y="2367920"/>
            <a:ext cx="88569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latinLnBrk="0">
              <a:buFontTx/>
              <a:buChar char="-"/>
              <a:defRPr sz="1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algn="just" fontAlgn="base">
              <a:buFont typeface="Arial" panose="020B0604020202020204" pitchFamily="34" charset="0"/>
              <a:buChar char="•"/>
              <a:defRPr sz="1000" b="0" i="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  <a:lvl5pPr lvl="4">
              <a:lnSpc>
                <a:spcPct val="107000"/>
              </a:lnSpc>
              <a:defRPr sz="10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r>
              <a:rPr lang="en-US"/>
              <a:t>Groups rows that have the same value into summary rows.</a:t>
            </a:r>
          </a:p>
          <a:p>
            <a:r>
              <a:rPr lang="en-US"/>
              <a:t>Often use with aggregate function (COUNT(), MAX(), MIN(), SUM(), AVG()) to group the result set by one or more columns.</a:t>
            </a:r>
          </a:p>
          <a:p>
            <a:r>
              <a:rPr lang="en-US"/>
              <a:t>Syntax: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944E3F8-326A-48F0-96FB-BB5E31998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953486"/>
            <a:ext cx="2048161" cy="10860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5025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1F636-A652-4C2D-9B6A-CAB381932625}"/>
              </a:ext>
            </a:extLst>
          </p:cNvPr>
          <p:cNvSpPr txBox="1"/>
          <p:nvPr/>
        </p:nvSpPr>
        <p:spPr>
          <a:xfrm>
            <a:off x="0" y="311970"/>
            <a:ext cx="4581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 typeface="Wingdings" panose="05000000000000000000" pitchFamily="2" charset="2"/>
              <a:buChar char="q"/>
            </a:pPr>
            <a:r>
              <a:rPr lang="en-US" sz="1200" b="1" u="sng">
                <a:latin typeface="Calibri" panose="020F0502020204030204" pitchFamily="34" charset="0"/>
                <a:cs typeface="Calibri" panose="020F0502020204030204" pitchFamily="34" charset="0"/>
              </a:rPr>
              <a:t>Having key word</a:t>
            </a:r>
            <a:r>
              <a:rPr lang="en-US"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200" b="1" u="sng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A7B9D-C2B7-4626-BB59-3AAF1C428018}"/>
              </a:ext>
            </a:extLst>
          </p:cNvPr>
          <p:cNvSpPr txBox="1"/>
          <p:nvPr/>
        </p:nvSpPr>
        <p:spPr>
          <a:xfrm>
            <a:off x="179512" y="541747"/>
            <a:ext cx="88569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latinLnBrk="0">
              <a:buFontTx/>
              <a:buChar char="-"/>
              <a:defRPr sz="1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algn="just" fontAlgn="base">
              <a:buFont typeface="Arial" panose="020B0604020202020204" pitchFamily="34" charset="0"/>
              <a:buChar char="•"/>
              <a:defRPr sz="1000" b="0" i="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  <a:lvl5pPr lvl="4">
              <a:lnSpc>
                <a:spcPct val="107000"/>
              </a:lnSpc>
              <a:defRPr sz="10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r>
              <a:rPr lang="en-US"/>
              <a:t>The HAVING clause was added to SQL </a:t>
            </a:r>
            <a:r>
              <a:rPr lang="en-US">
                <a:highlight>
                  <a:srgbClr val="FFFF00"/>
                </a:highlight>
              </a:rPr>
              <a:t>because the </a:t>
            </a:r>
            <a:r>
              <a:rPr lang="en-US" b="1">
                <a:highlight>
                  <a:srgbClr val="FFFF00"/>
                </a:highlight>
              </a:rPr>
              <a:t>WHERE</a:t>
            </a:r>
            <a:r>
              <a:rPr lang="en-US">
                <a:highlight>
                  <a:srgbClr val="FFFF00"/>
                </a:highlight>
              </a:rPr>
              <a:t> keyword cannot be used with aggregate functions</a:t>
            </a:r>
            <a:r>
              <a:rPr lang="en-US"/>
              <a:t>.</a:t>
            </a:r>
          </a:p>
          <a:p>
            <a:r>
              <a:rPr lang="en-US"/>
              <a:t>Syntax: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1F526-A226-4A4D-A246-B214E464D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41857"/>
            <a:ext cx="2210108" cy="13527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AB0CE8-049F-4F03-867C-7FB5C18F3F58}"/>
              </a:ext>
            </a:extLst>
          </p:cNvPr>
          <p:cNvSpPr txBox="1"/>
          <p:nvPr/>
        </p:nvSpPr>
        <p:spPr>
          <a:xfrm>
            <a:off x="0" y="2316757"/>
            <a:ext cx="4581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 typeface="Wingdings" panose="05000000000000000000" pitchFamily="2" charset="2"/>
              <a:buChar char="q"/>
            </a:pPr>
            <a:r>
              <a:rPr lang="en-US" sz="1200" b="1" u="sng">
                <a:latin typeface="Calibri" panose="020F0502020204030204" pitchFamily="34" charset="0"/>
                <a:cs typeface="Calibri" panose="020F0502020204030204" pitchFamily="34" charset="0"/>
              </a:rPr>
              <a:t>Order by key word</a:t>
            </a:r>
            <a:r>
              <a:rPr lang="en-US"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200" b="1" u="sng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D2EE90-5832-4A0F-9293-E574791A8864}"/>
              </a:ext>
            </a:extLst>
          </p:cNvPr>
          <p:cNvSpPr txBox="1"/>
          <p:nvPr/>
        </p:nvSpPr>
        <p:spPr>
          <a:xfrm>
            <a:off x="179512" y="2545264"/>
            <a:ext cx="88569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latinLnBrk="0">
              <a:buFontTx/>
              <a:buChar char="-"/>
              <a:defRPr sz="1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algn="just" fontAlgn="base">
              <a:buFont typeface="Arial" panose="020B0604020202020204" pitchFamily="34" charset="0"/>
              <a:buChar char="•"/>
              <a:defRPr sz="1000" b="0" i="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  <a:lvl5pPr lvl="4">
              <a:lnSpc>
                <a:spcPct val="107000"/>
              </a:lnSpc>
              <a:defRPr sz="10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r>
              <a:rPr lang="en-US"/>
              <a:t>The </a:t>
            </a:r>
            <a:r>
              <a:rPr lang="en-US" b="1"/>
              <a:t>ORDER BY </a:t>
            </a:r>
            <a:r>
              <a:rPr lang="en-US"/>
              <a:t>keyword is used to </a:t>
            </a:r>
            <a:r>
              <a:rPr lang="en-US">
                <a:highlight>
                  <a:srgbClr val="FFFF00"/>
                </a:highlight>
              </a:rPr>
              <a:t>sort the result-set in ascending or descending</a:t>
            </a:r>
            <a:r>
              <a:rPr lang="en-US"/>
              <a:t> order.</a:t>
            </a:r>
          </a:p>
          <a:p>
            <a:r>
              <a:rPr lang="en-US">
                <a:highlight>
                  <a:srgbClr val="FFFF00"/>
                </a:highlight>
              </a:rPr>
              <a:t>ascending order by default</a:t>
            </a:r>
            <a:r>
              <a:rPr lang="en-US"/>
              <a:t>. To sort the records in descending order, use the </a:t>
            </a:r>
            <a:r>
              <a:rPr lang="en-US" b="1"/>
              <a:t>DESC</a:t>
            </a:r>
            <a:r>
              <a:rPr lang="en-US"/>
              <a:t> keyword.</a:t>
            </a:r>
          </a:p>
          <a:p>
            <a:r>
              <a:rPr lang="en-US"/>
              <a:t>Syntax: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D3E2C7-45AD-462E-BCD0-F19E6057A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099262"/>
            <a:ext cx="3515216" cy="7906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4404023"/>
      </p:ext>
    </p:extLst>
  </p:cSld>
  <p:clrMapOvr>
    <a:masterClrMapping/>
  </p:clrMapOvr>
</p:sld>
</file>

<file path=ppt/theme/theme1.xml><?xml version="1.0" encoding="utf-8"?>
<a:theme xmlns:a="http://schemas.openxmlformats.org/drawingml/2006/main" name="My SQL Archit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13578</TotalTime>
  <Words>734</Words>
  <Application>Microsoft Office PowerPoint</Application>
  <PresentationFormat>On-screen Show (16:9)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굴림</vt:lpstr>
      <vt:lpstr>LG스마트체2.0 SemiBold</vt:lpstr>
      <vt:lpstr>맑은 고딕</vt:lpstr>
      <vt:lpstr>Arial</vt:lpstr>
      <vt:lpstr>Calibri</vt:lpstr>
      <vt:lpstr>Wingdings</vt:lpstr>
      <vt:lpstr>My SQL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</dc:creator>
  <cp:lastModifiedBy>Phan Khac Dien 20165855</cp:lastModifiedBy>
  <cp:revision>633</cp:revision>
  <cp:lastPrinted>2019-09-19T01:55:07Z</cp:lastPrinted>
  <dcterms:created xsi:type="dcterms:W3CDTF">2019-09-09T06:27:34Z</dcterms:created>
  <dcterms:modified xsi:type="dcterms:W3CDTF">2022-03-17T08:47:01Z</dcterms:modified>
</cp:coreProperties>
</file>