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51" r:id="rId2"/>
    <p:sldMasterId id="2147483653" r:id="rId3"/>
    <p:sldMasterId id="2147483661" r:id="rId4"/>
    <p:sldMasterId id="2147483655" r:id="rId5"/>
    <p:sldMasterId id="2147483657" r:id="rId6"/>
  </p:sldMasterIdLst>
  <p:notesMasterIdLst>
    <p:notesMasterId r:id="rId14"/>
  </p:notesMasterIdLst>
  <p:handoutMasterIdLst>
    <p:handoutMasterId r:id="rId15"/>
  </p:handoutMasterIdLst>
  <p:sldIdLst>
    <p:sldId id="272" r:id="rId7"/>
    <p:sldId id="273" r:id="rId8"/>
    <p:sldId id="278" r:id="rId9"/>
    <p:sldId id="274" r:id="rId10"/>
    <p:sldId id="275" r:id="rId11"/>
    <p:sldId id="276" r:id="rId12"/>
    <p:sldId id="277" r:id="rId13"/>
  </p:sldIdLst>
  <p:sldSz cx="9144000" cy="5143500" type="screen16x9"/>
  <p:notesSz cx="6805613" cy="9939338"/>
  <p:defaultTextStyle>
    <a:defPPr>
      <a:defRPr lang="ko-KR"/>
    </a:defPPr>
    <a:lvl1pPr marL="0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an Khac Dien 20165855" initials="PKD2" lastIdx="1" clrIdx="0">
    <p:extLst>
      <p:ext uri="{19B8F6BF-5375-455C-9EA6-DF929625EA0E}">
        <p15:presenceInfo xmlns:p15="http://schemas.microsoft.com/office/powerpoint/2012/main" userId="S::dien.pk165855@sis.hust.edu.vn::7543e4e4-d625-40dc-9bf6-31f751e530d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3D7"/>
    <a:srgbClr val="C7004C"/>
    <a:srgbClr val="50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6395" autoAdjust="0"/>
  </p:normalViewPr>
  <p:slideViewPr>
    <p:cSldViewPr>
      <p:cViewPr varScale="1">
        <p:scale>
          <a:sx n="147" d="100"/>
          <a:sy n="147" d="100"/>
        </p:scale>
        <p:origin x="34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8" d="100"/>
          <a:sy n="78" d="100"/>
        </p:scale>
        <p:origin x="3978" y="108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184C621-8A19-4B94-BD0A-FAFC80E891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C31DF6-B036-450C-9940-B9DA384940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0DAB8-47DF-4A34-BEF3-0AED0F3F152B}" type="datetimeFigureOut">
              <a:rPr lang="en-US" smtClean="0"/>
              <a:t>18/03/2022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A58DE4-2903-4ECE-97E3-15AB2CD546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03A5F7-69CB-486F-B8CE-A11DC11D3D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44A921-7E0A-41B7-A3B4-10DB5087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14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F1C7C-30AB-4920-B892-D59D8900ACC9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1463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7BB8-14F5-43C8-9EE9-7B7176E05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0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873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19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713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724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48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498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2"/>
          <p:cNvSpPr>
            <a:spLocks noChangeShapeType="1"/>
          </p:cNvSpPr>
          <p:nvPr userDrawn="1"/>
        </p:nvSpPr>
        <p:spPr bwMode="auto">
          <a:xfrm>
            <a:off x="86458" y="304014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0" y="4969714"/>
            <a:ext cx="1784168" cy="169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7000" tIns="27000" rIns="27000" bIns="27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750" b="0">
                <a:solidFill>
                  <a:srgbClr val="7F7F7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Copyrightⓒ. 2021. All Rights Reserved.</a:t>
            </a:r>
            <a:endParaRPr lang="ko-KR" altLang="en-US" sz="750">
              <a:solidFill>
                <a:srgbClr val="7F7F7F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6" name="직사각형 1"/>
          <p:cNvSpPr>
            <a:spLocks noChangeArrowheads="1"/>
          </p:cNvSpPr>
          <p:nvPr userDrawn="1"/>
        </p:nvSpPr>
        <p:spPr bwMode="auto">
          <a:xfrm>
            <a:off x="-1" y="0"/>
            <a:ext cx="5724127" cy="34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5859" tIns="77930" rIns="155859" bIns="77930" anchor="ctr">
            <a:spAutoFit/>
          </a:bodyPr>
          <a:lstStyle/>
          <a:p>
            <a:pPr marL="0" marR="0" lvl="0" indent="0" algn="l" defTabSz="779252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>
                <a:solidFill>
                  <a:srgbClr val="008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 </a:t>
            </a:r>
            <a:r>
              <a:rPr lang="en-US" altLang="ko-KR" sz="1200" b="1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 charset="0"/>
              </a:rPr>
              <a:t>| Built-in Function</a:t>
            </a:r>
            <a:endParaRPr lang="en-US" altLang="ko-KR" sz="1200" b="1" dirty="0">
              <a:solidFill>
                <a:srgbClr val="808080"/>
              </a:solidFill>
              <a:latin typeface="Calibri" panose="020F0502020204030204" pitchFamily="34" charset="0"/>
              <a:cs typeface="Calibri" panose="020F0502020204030204" pitchFamily="34" charset="0"/>
              <a:sym typeface="Helvetica Neue" charset="0"/>
            </a:endParaRPr>
          </a:p>
        </p:txBody>
      </p:sp>
      <p:sp>
        <p:nvSpPr>
          <p:cNvPr id="13" name="Line 2"/>
          <p:cNvSpPr>
            <a:spLocks noChangeShapeType="1"/>
          </p:cNvSpPr>
          <p:nvPr userDrawn="1"/>
        </p:nvSpPr>
        <p:spPr bwMode="auto">
          <a:xfrm>
            <a:off x="86458" y="4966886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368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2"/>
          <p:cNvSpPr>
            <a:spLocks noChangeShapeType="1"/>
          </p:cNvSpPr>
          <p:nvPr userDrawn="1"/>
        </p:nvSpPr>
        <p:spPr bwMode="auto">
          <a:xfrm>
            <a:off x="86458" y="304014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0" y="4969714"/>
            <a:ext cx="1784168" cy="169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7000" tIns="27000" rIns="27000" bIns="27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750" b="0">
                <a:solidFill>
                  <a:srgbClr val="7F7F7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Copyrightⓒ. 2021. All Rights Reserved.</a:t>
            </a:r>
            <a:endParaRPr lang="ko-KR" altLang="en-US" sz="750">
              <a:solidFill>
                <a:srgbClr val="7F7F7F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6" name="직사각형 1"/>
          <p:cNvSpPr>
            <a:spLocks noChangeArrowheads="1"/>
          </p:cNvSpPr>
          <p:nvPr userDrawn="1"/>
        </p:nvSpPr>
        <p:spPr bwMode="auto">
          <a:xfrm>
            <a:off x="-1" y="0"/>
            <a:ext cx="5724127" cy="34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5859" tIns="77930" rIns="155859" bIns="77930" anchor="ctr">
            <a:spAutoFit/>
          </a:bodyPr>
          <a:lstStyle/>
          <a:p>
            <a:pPr marL="0" marR="0" lvl="0" indent="0" algn="l" defTabSz="779252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>
                <a:solidFill>
                  <a:srgbClr val="008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 </a:t>
            </a:r>
            <a:r>
              <a:rPr lang="en-US" altLang="ko-KR" sz="1200" b="1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 charset="0"/>
              </a:rPr>
              <a:t>| Built-in Function – Convert Function</a:t>
            </a:r>
            <a:endParaRPr lang="en-US" altLang="ko-KR" sz="1200" b="1" dirty="0">
              <a:solidFill>
                <a:srgbClr val="808080"/>
              </a:solidFill>
              <a:latin typeface="Calibri" panose="020F0502020204030204" pitchFamily="34" charset="0"/>
              <a:cs typeface="Calibri" panose="020F0502020204030204" pitchFamily="34" charset="0"/>
              <a:sym typeface="Helvetica Neue" charset="0"/>
            </a:endParaRPr>
          </a:p>
        </p:txBody>
      </p:sp>
      <p:sp>
        <p:nvSpPr>
          <p:cNvPr id="13" name="Line 2"/>
          <p:cNvSpPr>
            <a:spLocks noChangeShapeType="1"/>
          </p:cNvSpPr>
          <p:nvPr userDrawn="1"/>
        </p:nvSpPr>
        <p:spPr bwMode="auto">
          <a:xfrm>
            <a:off x="86458" y="4966886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912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2"/>
          <p:cNvSpPr>
            <a:spLocks noChangeShapeType="1"/>
          </p:cNvSpPr>
          <p:nvPr userDrawn="1"/>
        </p:nvSpPr>
        <p:spPr bwMode="auto">
          <a:xfrm>
            <a:off x="86458" y="304014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0" y="4969714"/>
            <a:ext cx="1784168" cy="169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7000" tIns="27000" rIns="27000" bIns="27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750" b="0">
                <a:solidFill>
                  <a:srgbClr val="7F7F7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Copyrightⓒ. 2021. All Rights Reserved.</a:t>
            </a:r>
            <a:endParaRPr lang="ko-KR" altLang="en-US" sz="750">
              <a:solidFill>
                <a:srgbClr val="7F7F7F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6" name="직사각형 1"/>
          <p:cNvSpPr>
            <a:spLocks noChangeArrowheads="1"/>
          </p:cNvSpPr>
          <p:nvPr userDrawn="1"/>
        </p:nvSpPr>
        <p:spPr bwMode="auto">
          <a:xfrm>
            <a:off x="-1" y="0"/>
            <a:ext cx="5724127" cy="34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5859" tIns="77930" rIns="155859" bIns="77930" anchor="ctr">
            <a:spAutoFit/>
          </a:bodyPr>
          <a:lstStyle/>
          <a:p>
            <a:pPr marL="0" marR="0" lvl="0" indent="0" algn="l" defTabSz="779252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>
                <a:solidFill>
                  <a:srgbClr val="008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 </a:t>
            </a:r>
            <a:r>
              <a:rPr lang="en-US" altLang="ko-KR" sz="1200" b="1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 charset="0"/>
              </a:rPr>
              <a:t>| Built-in Function – Date time Function</a:t>
            </a:r>
            <a:endParaRPr lang="en-US" altLang="ko-KR" sz="1200" b="1" dirty="0">
              <a:solidFill>
                <a:srgbClr val="808080"/>
              </a:solidFill>
              <a:latin typeface="Calibri" panose="020F0502020204030204" pitchFamily="34" charset="0"/>
              <a:cs typeface="Calibri" panose="020F0502020204030204" pitchFamily="34" charset="0"/>
              <a:sym typeface="Helvetica Neue" charset="0"/>
            </a:endParaRPr>
          </a:p>
        </p:txBody>
      </p:sp>
      <p:sp>
        <p:nvSpPr>
          <p:cNvPr id="13" name="Line 2"/>
          <p:cNvSpPr>
            <a:spLocks noChangeShapeType="1"/>
          </p:cNvSpPr>
          <p:nvPr userDrawn="1"/>
        </p:nvSpPr>
        <p:spPr bwMode="auto">
          <a:xfrm>
            <a:off x="86458" y="4966886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411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2"/>
          <p:cNvSpPr>
            <a:spLocks noChangeShapeType="1"/>
          </p:cNvSpPr>
          <p:nvPr userDrawn="1"/>
        </p:nvSpPr>
        <p:spPr bwMode="auto">
          <a:xfrm>
            <a:off x="86458" y="304014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0" y="4969714"/>
            <a:ext cx="1784168" cy="169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7000" tIns="27000" rIns="27000" bIns="27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750" b="0">
                <a:solidFill>
                  <a:srgbClr val="7F7F7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Copyrightⓒ. 2021. All Rights Reserved.</a:t>
            </a:r>
            <a:endParaRPr lang="ko-KR" altLang="en-US" sz="750">
              <a:solidFill>
                <a:srgbClr val="7F7F7F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6" name="직사각형 1"/>
          <p:cNvSpPr>
            <a:spLocks noChangeArrowheads="1"/>
          </p:cNvSpPr>
          <p:nvPr userDrawn="1"/>
        </p:nvSpPr>
        <p:spPr bwMode="auto">
          <a:xfrm>
            <a:off x="-1" y="0"/>
            <a:ext cx="5724127" cy="34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5859" tIns="77930" rIns="155859" bIns="77930" anchor="ctr">
            <a:spAutoFit/>
          </a:bodyPr>
          <a:lstStyle/>
          <a:p>
            <a:pPr marL="0" marR="0" lvl="0" indent="0" algn="l" defTabSz="779252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>
                <a:solidFill>
                  <a:srgbClr val="008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 </a:t>
            </a:r>
            <a:r>
              <a:rPr lang="en-US" altLang="ko-KR" sz="1200" b="1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 charset="0"/>
              </a:rPr>
              <a:t>| Built-in Function – String Function</a:t>
            </a:r>
            <a:endParaRPr lang="en-US" altLang="ko-KR" sz="1200" b="1" dirty="0">
              <a:solidFill>
                <a:srgbClr val="808080"/>
              </a:solidFill>
              <a:latin typeface="Calibri" panose="020F0502020204030204" pitchFamily="34" charset="0"/>
              <a:cs typeface="Calibri" panose="020F0502020204030204" pitchFamily="34" charset="0"/>
              <a:sym typeface="Helvetica Neue" charset="0"/>
            </a:endParaRPr>
          </a:p>
        </p:txBody>
      </p:sp>
      <p:sp>
        <p:nvSpPr>
          <p:cNvPr id="13" name="Line 2"/>
          <p:cNvSpPr>
            <a:spLocks noChangeShapeType="1"/>
          </p:cNvSpPr>
          <p:nvPr userDrawn="1"/>
        </p:nvSpPr>
        <p:spPr bwMode="auto">
          <a:xfrm>
            <a:off x="86458" y="4966886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77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2"/>
          <p:cNvSpPr>
            <a:spLocks noChangeShapeType="1"/>
          </p:cNvSpPr>
          <p:nvPr userDrawn="1"/>
        </p:nvSpPr>
        <p:spPr bwMode="auto">
          <a:xfrm>
            <a:off x="86458" y="304014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0" y="4969714"/>
            <a:ext cx="1784168" cy="169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7000" tIns="27000" rIns="27000" bIns="27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750" b="0">
                <a:solidFill>
                  <a:srgbClr val="7F7F7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Copyrightⓒ. 2021. All Rights Reserved.</a:t>
            </a:r>
            <a:endParaRPr lang="ko-KR" altLang="en-US" sz="750">
              <a:solidFill>
                <a:srgbClr val="7F7F7F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6" name="직사각형 1"/>
          <p:cNvSpPr>
            <a:spLocks noChangeArrowheads="1"/>
          </p:cNvSpPr>
          <p:nvPr userDrawn="1"/>
        </p:nvSpPr>
        <p:spPr bwMode="auto">
          <a:xfrm>
            <a:off x="-1" y="0"/>
            <a:ext cx="5724127" cy="34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5859" tIns="77930" rIns="155859" bIns="77930" anchor="ctr">
            <a:spAutoFit/>
          </a:bodyPr>
          <a:lstStyle/>
          <a:p>
            <a:pPr marL="0" marR="0" lvl="0" indent="0" algn="l" defTabSz="779252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>
                <a:solidFill>
                  <a:srgbClr val="008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 </a:t>
            </a:r>
            <a:r>
              <a:rPr lang="en-US" altLang="ko-KR" sz="1200" b="1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 charset="0"/>
              </a:rPr>
              <a:t>| Built-in Function – Aggregate</a:t>
            </a:r>
            <a:endParaRPr lang="en-US" altLang="ko-KR" sz="1200" b="1" dirty="0">
              <a:solidFill>
                <a:srgbClr val="808080"/>
              </a:solidFill>
              <a:latin typeface="Calibri" panose="020F0502020204030204" pitchFamily="34" charset="0"/>
              <a:cs typeface="Calibri" panose="020F0502020204030204" pitchFamily="34" charset="0"/>
              <a:sym typeface="Helvetica Neue" charset="0"/>
            </a:endParaRPr>
          </a:p>
        </p:txBody>
      </p:sp>
      <p:sp>
        <p:nvSpPr>
          <p:cNvPr id="13" name="Line 2"/>
          <p:cNvSpPr>
            <a:spLocks noChangeShapeType="1"/>
          </p:cNvSpPr>
          <p:nvPr userDrawn="1"/>
        </p:nvSpPr>
        <p:spPr bwMode="auto">
          <a:xfrm>
            <a:off x="86458" y="4966886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30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2"/>
          <p:cNvSpPr>
            <a:spLocks noChangeShapeType="1"/>
          </p:cNvSpPr>
          <p:nvPr userDrawn="1"/>
        </p:nvSpPr>
        <p:spPr bwMode="auto">
          <a:xfrm>
            <a:off x="86458" y="304014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0" y="4969714"/>
            <a:ext cx="1784168" cy="169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7000" tIns="27000" rIns="27000" bIns="27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750" b="0">
                <a:solidFill>
                  <a:srgbClr val="7F7F7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Copyrightⓒ. 2021. All Rights Reserved.</a:t>
            </a:r>
            <a:endParaRPr lang="ko-KR" altLang="en-US" sz="750">
              <a:solidFill>
                <a:srgbClr val="7F7F7F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6" name="직사각형 1"/>
          <p:cNvSpPr>
            <a:spLocks noChangeArrowheads="1"/>
          </p:cNvSpPr>
          <p:nvPr userDrawn="1"/>
        </p:nvSpPr>
        <p:spPr bwMode="auto">
          <a:xfrm>
            <a:off x="-1" y="0"/>
            <a:ext cx="5724127" cy="34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5859" tIns="77930" rIns="155859" bIns="77930" anchor="ctr">
            <a:spAutoFit/>
          </a:bodyPr>
          <a:lstStyle/>
          <a:p>
            <a:pPr marL="0" marR="0" lvl="0" indent="0" algn="l" defTabSz="779252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>
                <a:solidFill>
                  <a:srgbClr val="008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 </a:t>
            </a:r>
            <a:r>
              <a:rPr lang="en-US" altLang="ko-KR" sz="1200" b="1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 charset="0"/>
              </a:rPr>
              <a:t>| Built-in Function – Union &amp; Union All</a:t>
            </a:r>
            <a:endParaRPr lang="en-US" altLang="ko-KR" sz="1200" b="1" dirty="0">
              <a:solidFill>
                <a:srgbClr val="808080"/>
              </a:solidFill>
              <a:latin typeface="Calibri" panose="020F0502020204030204" pitchFamily="34" charset="0"/>
              <a:cs typeface="Calibri" panose="020F0502020204030204" pitchFamily="34" charset="0"/>
              <a:sym typeface="Helvetica Neue" charset="0"/>
            </a:endParaRPr>
          </a:p>
        </p:txBody>
      </p:sp>
      <p:sp>
        <p:nvSpPr>
          <p:cNvPr id="13" name="Line 2"/>
          <p:cNvSpPr>
            <a:spLocks noChangeShapeType="1"/>
          </p:cNvSpPr>
          <p:nvPr userDrawn="1"/>
        </p:nvSpPr>
        <p:spPr bwMode="auto">
          <a:xfrm>
            <a:off x="86458" y="4966886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949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mysql-first" TargetMode="External"/><Relationship Id="rId3" Type="http://schemas.openxmlformats.org/officeDocument/2006/relationships/hyperlink" Target="https://www.javatpoint.com/mysql-sum" TargetMode="External"/><Relationship Id="rId7" Type="http://schemas.openxmlformats.org/officeDocument/2006/relationships/hyperlink" Target="https://www.javatpoint.com/mysql-group_concat-function" TargetMode="External"/><Relationship Id="rId2" Type="http://schemas.openxmlformats.org/officeDocument/2006/relationships/hyperlink" Target="https://www.javatpoint.com/mysql-count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javatpoint.com/mysql-max" TargetMode="External"/><Relationship Id="rId5" Type="http://schemas.openxmlformats.org/officeDocument/2006/relationships/hyperlink" Target="https://www.javatpoint.com/mysql-min" TargetMode="External"/><Relationship Id="rId4" Type="http://schemas.openxmlformats.org/officeDocument/2006/relationships/hyperlink" Target="https://www.javatpoint.com/mysql-average" TargetMode="External"/><Relationship Id="rId9" Type="http://schemas.openxmlformats.org/officeDocument/2006/relationships/hyperlink" Target="https://www.javatpoint.com/mysql-las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05808C-5D41-4214-94E3-106DB5D4D1EE}"/>
              </a:ext>
            </a:extLst>
          </p:cNvPr>
          <p:cNvSpPr txBox="1"/>
          <p:nvPr/>
        </p:nvSpPr>
        <p:spPr>
          <a:xfrm>
            <a:off x="0" y="311970"/>
            <a:ext cx="45817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 fontAlgn="base" latinLnBrk="0">
              <a:buFont typeface="Wingdings" panose="05000000000000000000" pitchFamily="2" charset="2"/>
              <a:buChar char="q"/>
            </a:pPr>
            <a:r>
              <a:rPr lang="en-US" sz="1200" b="1" u="sng">
                <a:latin typeface="Calibri" panose="020F0502020204030204" pitchFamily="34" charset="0"/>
                <a:cs typeface="Calibri" panose="020F0502020204030204" pitchFamily="34" charset="0"/>
              </a:rPr>
              <a:t>Convert function</a:t>
            </a:r>
            <a:r>
              <a:rPr lang="en-US" sz="12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200" b="1" u="sng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9CE61A-02F5-4187-AD41-73CDA0BBF774}"/>
              </a:ext>
            </a:extLst>
          </p:cNvPr>
          <p:cNvSpPr txBox="1"/>
          <p:nvPr/>
        </p:nvSpPr>
        <p:spPr>
          <a:xfrm>
            <a:off x="179512" y="539184"/>
            <a:ext cx="88569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latinLnBrk="0">
              <a:buFontTx/>
              <a:buChar char="-"/>
              <a:defRPr sz="1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61076" lvl="1" indent="-171450" algn="just" fontAlgn="base">
              <a:buFont typeface="Arial" panose="020B0604020202020204" pitchFamily="34" charset="0"/>
              <a:buChar char="•"/>
              <a:defRPr sz="1000" b="0" i="0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2pPr>
            <a:lvl5pPr lvl="4">
              <a:lnSpc>
                <a:spcPct val="107000"/>
              </a:lnSpc>
              <a:defRPr sz="10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r>
              <a:rPr lang="en-US"/>
              <a:t>Converts a value into the specified datatype or character set.</a:t>
            </a:r>
          </a:p>
          <a:p>
            <a:r>
              <a:rPr lang="en-US"/>
              <a:t>Syntax: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5A16C2-C049-412A-AE7F-C1E60BF73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939294"/>
            <a:ext cx="1638529" cy="2762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29A4D5-DD7D-48D0-AEF8-D4EB1067B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937813"/>
            <a:ext cx="2146212" cy="2777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E0A3262-727C-40BA-8A8E-2EA3AD8AF140}"/>
              </a:ext>
            </a:extLst>
          </p:cNvPr>
          <p:cNvGraphicFramePr>
            <a:graphicFrameLocks noGrp="1"/>
          </p:cNvGraphicFramePr>
          <p:nvPr/>
        </p:nvGraphicFramePr>
        <p:xfrm>
          <a:off x="179512" y="1307643"/>
          <a:ext cx="8784976" cy="3249892"/>
        </p:xfrm>
        <a:graphic>
          <a:graphicData uri="http://schemas.openxmlformats.org/drawingml/2006/table">
            <a:tbl>
              <a:tblPr/>
              <a:tblGrid>
                <a:gridCol w="864096">
                  <a:extLst>
                    <a:ext uri="{9D8B030D-6E8A-4147-A177-3AD203B41FA5}">
                      <a16:colId xmlns:a16="http://schemas.microsoft.com/office/drawing/2014/main" val="2762274768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621457861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3067289488"/>
                    </a:ext>
                  </a:extLst>
                </a:gridCol>
              </a:tblGrid>
              <a:tr h="200168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9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Parameter</a:t>
                      </a:r>
                    </a:p>
                  </a:txBody>
                  <a:tcPr marL="85178" marR="42589" marT="42589" marB="425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 latinLnBrk="0"/>
                      <a:r>
                        <a:rPr lang="en-US" sz="9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85178" marR="42589" marT="42589" marB="425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effectLst/>
                        </a:rPr>
                        <a:t>Description</a:t>
                      </a:r>
                    </a:p>
                  </a:txBody>
                  <a:tcPr marL="42589" marR="42589" marT="42589" marB="4258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020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9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  <a:endParaRPr lang="en-US" sz="9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178" marR="42589" marT="42589" marB="425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 latinLnBrk="0"/>
                      <a:r>
                        <a:rPr lang="en-US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Required. The value to convert</a:t>
                      </a:r>
                    </a:p>
                  </a:txBody>
                  <a:tcPr marL="85178" marR="42589" marT="42589" marB="425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effectLst/>
                        </a:rPr>
                        <a:t>Required. The value to convert</a:t>
                      </a:r>
                    </a:p>
                  </a:txBody>
                  <a:tcPr marL="42589" marR="42589" marT="42589" marB="4258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73868"/>
                  </a:ext>
                </a:extLst>
              </a:tr>
              <a:tr h="0">
                <a:tc rowSpan="11">
                  <a:txBody>
                    <a:bodyPr/>
                    <a:lstStyle/>
                    <a:p>
                      <a:pPr algn="l" fontAlgn="t" latinLnBrk="0"/>
                      <a:r>
                        <a:rPr lang="en-US" sz="9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lang="en-US" sz="9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178" marR="42589" marT="42589" marB="4258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0"/>
                      <a:r>
                        <a:rPr lang="en-US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Required. The datatype to convert to. Can be one of the following:</a:t>
                      </a:r>
                      <a:endParaRPr lang="en-US" sz="9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178" marR="42589" marT="42589" marB="425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Required. The datatype to convert to. Can be one of the following:</a:t>
                      </a:r>
                      <a:endParaRPr lang="en-US" sz="800" dirty="0"/>
                    </a:p>
                  </a:txBody>
                  <a:tcPr marL="42589" marR="42589" marT="42589" marB="4258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35506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t"/>
                      <a:endParaRPr lang="en-US" sz="800" dirty="0">
                        <a:effectLst/>
                      </a:endParaRPr>
                    </a:p>
                  </a:txBody>
                  <a:tcPr marL="85178" marR="42589" marT="42589" marB="4258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9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</a:p>
                  </a:txBody>
                  <a:tcPr marL="85178" marR="42589" marT="42589" marB="425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9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42589" marR="42589" marT="42589" marB="425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65866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t"/>
                      <a:endParaRPr lang="en-US" sz="800" dirty="0">
                        <a:effectLst/>
                      </a:endParaRPr>
                    </a:p>
                  </a:txBody>
                  <a:tcPr marL="85178" marR="42589" marT="42589" marB="4258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 latinLnBrk="0"/>
                      <a:r>
                        <a:rPr lang="en-US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</a:t>
                      </a:r>
                    </a:p>
                  </a:txBody>
                  <a:tcPr marL="85178" marR="42589" marT="42589" marB="425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Converts </a:t>
                      </a:r>
                      <a:r>
                        <a:rPr lang="en-US" sz="9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  <a:r>
                        <a:rPr lang="en-US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to DATE. Format: "YYYY-MM-DD"</a:t>
                      </a:r>
                    </a:p>
                  </a:txBody>
                  <a:tcPr marL="42589" marR="42589" marT="42589" marB="425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8799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t"/>
                      <a:endParaRPr lang="en-US" sz="800" dirty="0">
                        <a:effectLst/>
                      </a:endParaRPr>
                    </a:p>
                  </a:txBody>
                  <a:tcPr marL="85178" marR="42589" marT="42589" marB="4258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 latinLnBrk="0"/>
                      <a:r>
                        <a:rPr lang="en-US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DATETIME</a:t>
                      </a:r>
                    </a:p>
                  </a:txBody>
                  <a:tcPr marL="85178" marR="42589" marT="42589" marB="425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Converts </a:t>
                      </a:r>
                      <a:r>
                        <a:rPr lang="en-US" sz="9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  <a:r>
                        <a:rPr lang="en-US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to DATETIME. Format: "YYYY-MM-DD HH:MM:SS"</a:t>
                      </a:r>
                    </a:p>
                  </a:txBody>
                  <a:tcPr marL="42589" marR="42589" marT="42589" marB="425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3068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t"/>
                      <a:endParaRPr lang="en-US" sz="800" dirty="0">
                        <a:effectLst/>
                      </a:endParaRPr>
                    </a:p>
                  </a:txBody>
                  <a:tcPr marL="85178" marR="42589" marT="42589" marB="4258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 latinLnBrk="0"/>
                      <a:r>
                        <a:rPr lang="en-US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DECIMAL</a:t>
                      </a:r>
                    </a:p>
                  </a:txBody>
                  <a:tcPr marL="85178" marR="42589" marT="42589" marB="425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Converts </a:t>
                      </a:r>
                      <a:r>
                        <a:rPr lang="en-US" sz="9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  <a:r>
                        <a:rPr lang="en-US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to DECIMAL. Use the optional M and D parameters to specify the maximum number of digits (M) and the number of digits following the decimal point (D).</a:t>
                      </a:r>
                    </a:p>
                  </a:txBody>
                  <a:tcPr marL="42589" marR="42589" marT="42589" marB="425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7700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t"/>
                      <a:endParaRPr lang="en-US" sz="800" dirty="0">
                        <a:effectLst/>
                      </a:endParaRPr>
                    </a:p>
                  </a:txBody>
                  <a:tcPr marL="85178" marR="42589" marT="42589" marB="4258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 latinLnBrk="0"/>
                      <a:r>
                        <a:rPr lang="en-US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</a:t>
                      </a:r>
                    </a:p>
                  </a:txBody>
                  <a:tcPr marL="85178" marR="42589" marT="42589" marB="425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Converts </a:t>
                      </a:r>
                      <a:r>
                        <a:rPr lang="en-US" sz="9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  <a:r>
                        <a:rPr lang="en-US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to TIME. Format: "HH:MM:SS"</a:t>
                      </a:r>
                    </a:p>
                  </a:txBody>
                  <a:tcPr marL="42589" marR="42589" marT="42589" marB="425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68415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t"/>
                      <a:endParaRPr lang="en-US" sz="800" dirty="0">
                        <a:effectLst/>
                      </a:endParaRPr>
                    </a:p>
                  </a:txBody>
                  <a:tcPr marL="85178" marR="42589" marT="42589" marB="4258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 latinLnBrk="0"/>
                      <a:r>
                        <a:rPr lang="en-US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CHAR</a:t>
                      </a:r>
                    </a:p>
                  </a:txBody>
                  <a:tcPr marL="85178" marR="42589" marT="42589" marB="425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Converts </a:t>
                      </a:r>
                      <a:r>
                        <a:rPr lang="en-US" sz="9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  <a:r>
                        <a:rPr lang="en-US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to CHAR (a fixed length string)</a:t>
                      </a:r>
                    </a:p>
                  </a:txBody>
                  <a:tcPr marL="42589" marR="42589" marT="42589" marB="425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3821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t"/>
                      <a:endParaRPr lang="en-US" sz="800" dirty="0">
                        <a:effectLst/>
                      </a:endParaRPr>
                    </a:p>
                  </a:txBody>
                  <a:tcPr marL="85178" marR="42589" marT="42589" marB="4258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 latinLnBrk="0"/>
                      <a:r>
                        <a:rPr lang="en-US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NCHAR</a:t>
                      </a:r>
                    </a:p>
                  </a:txBody>
                  <a:tcPr marL="85178" marR="42589" marT="42589" marB="425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Converts </a:t>
                      </a:r>
                      <a:r>
                        <a:rPr lang="en-US" sz="9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  <a:r>
                        <a:rPr lang="en-US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to NCHAR (like CHAR, but produces a string with the national character set)</a:t>
                      </a:r>
                    </a:p>
                  </a:txBody>
                  <a:tcPr marL="42589" marR="42589" marT="42589" marB="425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37179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t"/>
                      <a:endParaRPr lang="en-US" sz="800" dirty="0">
                        <a:effectLst/>
                      </a:endParaRPr>
                    </a:p>
                  </a:txBody>
                  <a:tcPr marL="85178" marR="42589" marT="42589" marB="4258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 latinLnBrk="0"/>
                      <a:r>
                        <a:rPr lang="en-US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SIGNED</a:t>
                      </a:r>
                    </a:p>
                  </a:txBody>
                  <a:tcPr marL="85178" marR="42589" marT="42589" marB="425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Converts </a:t>
                      </a:r>
                      <a:r>
                        <a:rPr lang="en-US" sz="9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  <a:r>
                        <a:rPr lang="en-US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to SIGNED (a signed 64-bit integer)</a:t>
                      </a:r>
                    </a:p>
                  </a:txBody>
                  <a:tcPr marL="42589" marR="42589" marT="42589" marB="425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87827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t"/>
                      <a:endParaRPr lang="en-US" sz="800" dirty="0">
                        <a:effectLst/>
                      </a:endParaRPr>
                    </a:p>
                  </a:txBody>
                  <a:tcPr marL="85178" marR="42589" marT="42589" marB="4258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 latinLnBrk="0"/>
                      <a:r>
                        <a:rPr lang="en-US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UNSIGNED</a:t>
                      </a:r>
                    </a:p>
                  </a:txBody>
                  <a:tcPr marL="85178" marR="42589" marT="42589" marB="425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Converts </a:t>
                      </a:r>
                      <a:r>
                        <a:rPr lang="en-US" sz="9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  <a:r>
                        <a:rPr lang="en-US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to UNSIGNED (an unsigned 64-bit integer)</a:t>
                      </a:r>
                    </a:p>
                  </a:txBody>
                  <a:tcPr marL="42589" marR="42589" marT="42589" marB="425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36828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t"/>
                      <a:endParaRPr lang="en-US" sz="800" dirty="0">
                        <a:effectLst/>
                      </a:endParaRPr>
                    </a:p>
                  </a:txBody>
                  <a:tcPr marL="85178" marR="42589" marT="42589" marB="4258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 latinLnBrk="0"/>
                      <a:r>
                        <a:rPr lang="en-US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BINARY</a:t>
                      </a:r>
                    </a:p>
                  </a:txBody>
                  <a:tcPr marL="85178" marR="42589" marT="42589" marB="425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Converts </a:t>
                      </a:r>
                      <a:r>
                        <a:rPr lang="en-US" sz="9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  <a:r>
                        <a:rPr lang="en-US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to BINARY (a binary string)</a:t>
                      </a:r>
                    </a:p>
                  </a:txBody>
                  <a:tcPr marL="42589" marR="42589" marT="42589" marB="425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605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9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charset</a:t>
                      </a:r>
                      <a:endParaRPr lang="en-US" sz="9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178" marR="42589" marT="42589" marB="425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 latinLnBrk="0"/>
                      <a:r>
                        <a:rPr lang="en-US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Required. The character set to convert to</a:t>
                      </a:r>
                    </a:p>
                  </a:txBody>
                  <a:tcPr marL="85178" marR="42589" marT="42589" marB="425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effectLst/>
                        </a:rPr>
                        <a:t>Required. The character set to convert to</a:t>
                      </a:r>
                    </a:p>
                  </a:txBody>
                  <a:tcPr marL="42589" marR="42589" marT="42589" marB="4258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397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62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7CA710-EE70-49FE-B98A-654CE263E175}"/>
              </a:ext>
            </a:extLst>
          </p:cNvPr>
          <p:cNvSpPr txBox="1"/>
          <p:nvPr/>
        </p:nvSpPr>
        <p:spPr>
          <a:xfrm>
            <a:off x="0" y="311970"/>
            <a:ext cx="45817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 fontAlgn="base" latinLnBrk="0">
              <a:buFont typeface="Wingdings" panose="05000000000000000000" pitchFamily="2" charset="2"/>
              <a:buChar char="q"/>
            </a:pPr>
            <a:r>
              <a:rPr lang="en-US" sz="1200" b="1" u="sng">
                <a:latin typeface="Calibri" panose="020F0502020204030204" pitchFamily="34" charset="0"/>
                <a:cs typeface="Calibri" panose="020F0502020204030204" pitchFamily="34" charset="0"/>
              </a:rPr>
              <a:t>Date time function</a:t>
            </a:r>
            <a:r>
              <a:rPr lang="en-US" sz="12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200" b="1" u="sng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03CBEF-01EB-4FC5-B497-F99684E74B31}"/>
              </a:ext>
            </a:extLst>
          </p:cNvPr>
          <p:cNvSpPr txBox="1"/>
          <p:nvPr/>
        </p:nvSpPr>
        <p:spPr>
          <a:xfrm>
            <a:off x="179512" y="588969"/>
            <a:ext cx="8784976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latinLnBrk="0">
              <a:buFontTx/>
              <a:buChar char="-"/>
              <a:defRPr sz="1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61076" lvl="1" indent="-171450" algn="just" fontAlgn="base">
              <a:buFont typeface="Arial" panose="020B0604020202020204" pitchFamily="34" charset="0"/>
              <a:buChar char="•"/>
              <a:defRPr sz="1000" b="0" i="0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2pPr>
            <a:lvl5pPr lvl="4">
              <a:lnSpc>
                <a:spcPct val="107000"/>
              </a:lnSpc>
              <a:defRPr sz="10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>
              <a:buFont typeface="Wingdings" panose="05000000000000000000" pitchFamily="2" charset="2"/>
              <a:buChar char="Ø"/>
            </a:pPr>
            <a:r>
              <a:rPr lang="en-US" b="1"/>
              <a:t>ADDDATE()</a:t>
            </a:r>
            <a:r>
              <a:rPr lang="en-US"/>
              <a:t>: add a period of times to date.</a:t>
            </a:r>
          </a:p>
          <a:p>
            <a:r>
              <a:rPr lang="en-US"/>
              <a:t>Syntax: has two types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/>
              <a:t>	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ADDDATE</a:t>
            </a:r>
            <a:r>
              <a:rPr lang="en-US">
                <a:latin typeface="Consolas" panose="020B0609020204030204" pitchFamily="49" charset="0"/>
              </a:rPr>
              <a:t> (</a:t>
            </a:r>
            <a:r>
              <a:rPr lang="en-US" i="1">
                <a:latin typeface="Consolas" panose="020B0609020204030204" pitchFamily="49" charset="0"/>
              </a:rPr>
              <a:t>date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Interval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i="1">
                <a:latin typeface="Consolas" panose="020B0609020204030204" pitchFamily="49" charset="0"/>
              </a:rPr>
              <a:t>Value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i="1">
                <a:latin typeface="Consolas" panose="020B0609020204030204" pitchFamily="49" charset="0"/>
              </a:rPr>
              <a:t>add_unit</a:t>
            </a:r>
            <a:r>
              <a:rPr lang="en-US">
                <a:latin typeface="Consolas" panose="020B0609020204030204" pitchFamily="49" charset="0"/>
              </a:rPr>
              <a:t>)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/>
              <a:t>		Ex: 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SELECT ADDDATE</a:t>
            </a:r>
            <a:r>
              <a:rPr lang="en-US">
                <a:latin typeface="Consolas" panose="020B0609020204030204" pitchFamily="49" charset="0"/>
              </a:rPr>
              <a:t> (</a:t>
            </a:r>
            <a:r>
              <a:rPr lang="en-US">
                <a:solidFill>
                  <a:schemeClr val="accent6"/>
                </a:solidFill>
                <a:latin typeface="Consolas" panose="020B0609020204030204" pitchFamily="49" charset="0"/>
              </a:rPr>
              <a:t>'2019-01-02'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INTERVAL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chemeClr val="accent6"/>
                </a:solidFill>
                <a:latin typeface="Consolas" panose="020B0609020204030204" pitchFamily="49" charset="0"/>
              </a:rPr>
              <a:t>31</a:t>
            </a:r>
            <a:r>
              <a:rPr lang="en-US">
                <a:latin typeface="Consolas" panose="020B0609020204030204" pitchFamily="49" charset="0"/>
              </a:rPr>
              <a:t> DAY);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/>
              <a:t>			=&gt; results = 2019 – 02 – 02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/>
              <a:t>	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ADDDATE</a:t>
            </a:r>
            <a:r>
              <a:rPr lang="en-US">
                <a:latin typeface="Consolas" panose="020B0609020204030204" pitchFamily="49" charset="0"/>
              </a:rPr>
              <a:t> (</a:t>
            </a:r>
            <a:r>
              <a:rPr lang="en-US" i="1">
                <a:latin typeface="Consolas" panose="020B0609020204030204" pitchFamily="49" charset="0"/>
              </a:rPr>
              <a:t>date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i="1">
                <a:latin typeface="Consolas" panose="020B0609020204030204" pitchFamily="49" charset="0"/>
              </a:rPr>
              <a:t>days</a:t>
            </a:r>
            <a:r>
              <a:rPr lang="en-US">
                <a:latin typeface="Consolas" panose="020B0609020204030204" pitchFamily="49" charset="0"/>
              </a:rPr>
              <a:t>)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/>
              <a:t>		Ex: 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SELECT ADDDATE</a:t>
            </a:r>
            <a:r>
              <a:rPr lang="en-US">
                <a:latin typeface="Consolas" panose="020B0609020204030204" pitchFamily="49" charset="0"/>
              </a:rPr>
              <a:t> (</a:t>
            </a:r>
            <a:r>
              <a:rPr lang="en-US">
                <a:solidFill>
                  <a:schemeClr val="accent6"/>
                </a:solidFill>
                <a:latin typeface="Consolas" panose="020B0609020204030204" pitchFamily="49" charset="0"/>
              </a:rPr>
              <a:t>'2019-01-02'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chemeClr val="accent6"/>
                </a:solidFill>
                <a:latin typeface="Consolas" panose="020B0609020204030204" pitchFamily="49" charset="0"/>
              </a:rPr>
              <a:t>31</a:t>
            </a:r>
            <a:r>
              <a:rPr lang="en-US"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/>
              <a:t>			=&gt; results = 2019 – 02 – 02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/>
          </a:p>
          <a:p>
            <a:pPr>
              <a:buFont typeface="Wingdings" panose="05000000000000000000" pitchFamily="2" charset="2"/>
              <a:buChar char="Ø"/>
            </a:pPr>
            <a:r>
              <a:rPr lang="en-US" b="1"/>
              <a:t>DATEDIFF(): </a:t>
            </a:r>
            <a:r>
              <a:rPr lang="en-US"/>
              <a:t>returns the number of days between two date values.</a:t>
            </a:r>
          </a:p>
          <a:p>
            <a:r>
              <a:rPr lang="en-US"/>
              <a:t>Syntax:</a:t>
            </a:r>
          </a:p>
          <a:p>
            <a:pPr marL="0" indent="0">
              <a:buNone/>
            </a:pP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i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DATEDIFF 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date1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date2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Char char="Ø"/>
            </a:pPr>
            <a:endParaRPr lang="en-US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/>
              <a:t>DAY(), MONTH(), YEAR()</a:t>
            </a:r>
          </a:p>
          <a:p>
            <a:r>
              <a:rPr lang="en-US"/>
              <a:t>Syntax: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DAY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MONTH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YEAR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>
                <a:solidFill>
                  <a:srgbClr val="000000"/>
                </a:solidFill>
              </a:rPr>
              <a:t>Ex: 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SELECT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DAY(</a:t>
            </a:r>
            <a:r>
              <a:rPr lang="en-US">
                <a:solidFill>
                  <a:schemeClr val="accent6"/>
                </a:solidFill>
                <a:latin typeface="Consolas" panose="020B0609020204030204" pitchFamily="49" charset="0"/>
              </a:rPr>
              <a:t>"2017-06-15 09:34:21"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</a:rPr>
              <a:t>		Ex: 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SELECT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MONTH(</a:t>
            </a:r>
            <a:r>
              <a:rPr lang="en-US">
                <a:solidFill>
                  <a:schemeClr val="accent6"/>
                </a:solidFill>
                <a:latin typeface="Consolas" panose="020B0609020204030204" pitchFamily="49" charset="0"/>
              </a:rPr>
              <a:t>"2017-06-15 09:34:21"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</a:rPr>
              <a:t>		Ex: 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SELECT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YEAR(</a:t>
            </a:r>
            <a:r>
              <a:rPr lang="en-US">
                <a:solidFill>
                  <a:schemeClr val="accent6"/>
                </a:solidFill>
                <a:latin typeface="Consolas" panose="020B0609020204030204" pitchFamily="49" charset="0"/>
              </a:rPr>
              <a:t>"2017-06-15 09:34:21"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33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EA59F2-F4ED-49ED-951B-95E4FC0E9706}"/>
              </a:ext>
            </a:extLst>
          </p:cNvPr>
          <p:cNvSpPr txBox="1"/>
          <p:nvPr/>
        </p:nvSpPr>
        <p:spPr>
          <a:xfrm>
            <a:off x="0" y="311970"/>
            <a:ext cx="45817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 fontAlgn="base" latinLnBrk="0">
              <a:buFont typeface="Wingdings" panose="05000000000000000000" pitchFamily="2" charset="2"/>
              <a:buChar char="q"/>
            </a:pPr>
            <a:r>
              <a:rPr lang="en-US" sz="1200" b="1" u="sng">
                <a:latin typeface="Calibri" panose="020F0502020204030204" pitchFamily="34" charset="0"/>
                <a:cs typeface="Calibri" panose="020F0502020204030204" pitchFamily="34" charset="0"/>
              </a:rPr>
              <a:t>String function</a:t>
            </a:r>
            <a:r>
              <a:rPr lang="en-US" sz="12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200" b="1" u="sng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3809A0-9971-47EC-99D3-5EDF2A1440D6}"/>
              </a:ext>
            </a:extLst>
          </p:cNvPr>
          <p:cNvSpPr txBox="1"/>
          <p:nvPr/>
        </p:nvSpPr>
        <p:spPr>
          <a:xfrm>
            <a:off x="179512" y="588969"/>
            <a:ext cx="8784976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latinLnBrk="0">
              <a:buFontTx/>
              <a:buChar char="-"/>
              <a:defRPr sz="1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61076" lvl="1" indent="-171450" algn="just" fontAlgn="base">
              <a:buFont typeface="Arial" panose="020B0604020202020204" pitchFamily="34" charset="0"/>
              <a:buChar char="•"/>
              <a:defRPr sz="1000" b="0" i="0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2pPr>
            <a:lvl5pPr lvl="4">
              <a:lnSpc>
                <a:spcPct val="107000"/>
              </a:lnSpc>
              <a:defRPr sz="10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>
              <a:buFont typeface="Wingdings" panose="05000000000000000000" pitchFamily="2" charset="2"/>
              <a:buChar char="Ø"/>
            </a:pPr>
            <a:r>
              <a:rPr lang="en-US" b="1"/>
              <a:t>RTRIM(), LTRIM(): </a:t>
            </a:r>
            <a:r>
              <a:rPr lang="en-US"/>
              <a:t>Loại bỏ khoảng trắng khỏi một chuỗi từ phía trái hoặc phải </a:t>
            </a:r>
          </a:p>
          <a:p>
            <a:r>
              <a:rPr lang="en-US"/>
              <a:t>Syntax: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b="0" i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RTRIM 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LTRIM 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Char char="Ø"/>
            </a:pPr>
            <a:endParaRPr lang="en-US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>
                <a:solidFill>
                  <a:srgbClr val="000000"/>
                </a:solidFill>
              </a:rPr>
              <a:t>SUBSTRING(): </a:t>
            </a:r>
            <a:r>
              <a:rPr lang="en-US">
                <a:solidFill>
                  <a:srgbClr val="000000"/>
                </a:solidFill>
              </a:rPr>
              <a:t>e</a:t>
            </a:r>
            <a:r>
              <a:rPr lang="en-US"/>
              <a:t>xtracts a substring from a string (starting at any position).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SUBSTRING 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>
                <a:solidFill>
                  <a:srgbClr val="000000"/>
                </a:solidFill>
              </a:rPr>
              <a:t>LENGTH(): </a:t>
            </a:r>
            <a:r>
              <a:rPr lang="en-US"/>
              <a:t>returns the length of a string (in bytes)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</a:rPr>
              <a:t>	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LENGTH 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/>
              <a:t>CHAR_LENGTH() </a:t>
            </a:r>
            <a:r>
              <a:rPr lang="en-US"/>
              <a:t>/ </a:t>
            </a:r>
            <a:r>
              <a:rPr lang="en-US" b="1"/>
              <a:t>CHARACTER_LENGTH() </a:t>
            </a:r>
            <a:r>
              <a:rPr lang="en-US"/>
              <a:t>: return the length of a string (in characters).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CHAR_LENGTH 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>
              <a:buFont typeface="Wingdings" panose="05000000000000000000" pitchFamily="2" charset="2"/>
              <a:buChar char="Ø"/>
            </a:pPr>
            <a:r>
              <a:rPr lang="en-US" b="1"/>
              <a:t>POSITION(): </a:t>
            </a:r>
            <a:r>
              <a:rPr lang="en-US"/>
              <a:t>returns the position of the first occurrence of a substring in a string. If the substring is not found within the original string, this function returns 0.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POSITION 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 </a:t>
            </a:r>
            <a:r>
              <a:rPr lang="en-US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7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81EED1-6751-4CAC-BA3C-271A49D7FCBE}"/>
              </a:ext>
            </a:extLst>
          </p:cNvPr>
          <p:cNvSpPr txBox="1"/>
          <p:nvPr/>
        </p:nvSpPr>
        <p:spPr>
          <a:xfrm>
            <a:off x="172981" y="544978"/>
            <a:ext cx="878497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latinLnBrk="0">
              <a:buFont typeface="Wingdings" panose="05000000000000000000" pitchFamily="2" charset="2"/>
              <a:buChar char="Ø"/>
              <a:defRPr sz="1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61076" lvl="1" indent="-171450" algn="just" fontAlgn="base">
              <a:buFont typeface="Arial" panose="020B0604020202020204" pitchFamily="34" charset="0"/>
              <a:buChar char="•"/>
              <a:defRPr sz="1000" b="0" i="0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2pPr>
            <a:lvl5pPr lvl="4">
              <a:lnSpc>
                <a:spcPct val="107000"/>
              </a:lnSpc>
              <a:defRPr sz="10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>
              <a:buFontTx/>
              <a:buChar char="-"/>
            </a:pPr>
            <a:r>
              <a:rPr lang="en-US" b="0"/>
              <a:t>Used to perform calculations on multiple values and return the result in a single value like the average of all values, the sum of all values, and maximum &amp; minimum value among certain groups of values. </a:t>
            </a:r>
          </a:p>
          <a:p>
            <a:pPr>
              <a:buFontTx/>
              <a:buChar char="-"/>
            </a:pPr>
            <a:r>
              <a:rPr lang="en-US" b="0">
                <a:highlight>
                  <a:srgbClr val="FFFF00"/>
                </a:highlight>
              </a:rPr>
              <a:t>Mostly use the aggregate functions with </a:t>
            </a:r>
            <a:r>
              <a:rPr lang="en-US">
                <a:highlight>
                  <a:srgbClr val="FFFF00"/>
                </a:highlight>
              </a:rPr>
              <a:t>SELECT</a:t>
            </a:r>
            <a:r>
              <a:rPr lang="en-US" b="0">
                <a:highlight>
                  <a:srgbClr val="FFFF00"/>
                </a:highlight>
              </a:rPr>
              <a:t> statements </a:t>
            </a:r>
            <a:r>
              <a:rPr lang="en-US" b="0"/>
              <a:t>in the data query languages.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F379AB-2082-40FE-8C29-C14F0D8D3AF1}"/>
              </a:ext>
            </a:extLst>
          </p:cNvPr>
          <p:cNvSpPr txBox="1"/>
          <p:nvPr/>
        </p:nvSpPr>
        <p:spPr>
          <a:xfrm>
            <a:off x="0" y="311970"/>
            <a:ext cx="45817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 fontAlgn="base" latinLnBrk="0">
              <a:buFont typeface="Wingdings" panose="05000000000000000000" pitchFamily="2" charset="2"/>
              <a:buChar char="q"/>
            </a:pPr>
            <a:r>
              <a:rPr lang="en-US" sz="1200" b="1" u="sng">
                <a:latin typeface="Calibri" panose="020F0502020204030204" pitchFamily="34" charset="0"/>
                <a:cs typeface="Calibri" panose="020F0502020204030204" pitchFamily="34" charset="0"/>
              </a:rPr>
              <a:t>Aggregate function</a:t>
            </a:r>
            <a:r>
              <a:rPr lang="en-US" sz="12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200" b="1" u="sng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8D545C1-1489-40C6-A942-D70DC05C2B3C}"/>
              </a:ext>
            </a:extLst>
          </p:cNvPr>
          <p:cNvGraphicFramePr>
            <a:graphicFrameLocks noGrp="1"/>
          </p:cNvGraphicFramePr>
          <p:nvPr/>
        </p:nvGraphicFramePr>
        <p:xfrm>
          <a:off x="251520" y="1170039"/>
          <a:ext cx="8640960" cy="2788454"/>
        </p:xfrm>
        <a:graphic>
          <a:graphicData uri="http://schemas.openxmlformats.org/drawingml/2006/table">
            <a:tbl>
              <a:tblPr/>
              <a:tblGrid>
                <a:gridCol w="2016224">
                  <a:extLst>
                    <a:ext uri="{9D8B030D-6E8A-4147-A177-3AD203B41FA5}">
                      <a16:colId xmlns:a16="http://schemas.microsoft.com/office/drawing/2014/main" val="3201027988"/>
                    </a:ext>
                  </a:extLst>
                </a:gridCol>
                <a:gridCol w="6624736">
                  <a:extLst>
                    <a:ext uri="{9D8B030D-6E8A-4147-A177-3AD203B41FA5}">
                      <a16:colId xmlns:a16="http://schemas.microsoft.com/office/drawing/2014/main" val="1283253911"/>
                    </a:ext>
                  </a:extLst>
                </a:gridCol>
              </a:tblGrid>
              <a:tr h="33810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Aggregate Function</a:t>
                      </a:r>
                    </a:p>
                  </a:txBody>
                  <a:tcPr marL="88975" marR="88975" marT="88975" marB="8897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Descriptions</a:t>
                      </a:r>
                    </a:p>
                  </a:txBody>
                  <a:tcPr marL="88975" marR="88975" marT="88975" marB="8897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88525"/>
                  </a:ext>
                </a:extLst>
              </a:tr>
              <a:tr h="30535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u="none" strike="noStrike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2"/>
                        </a:rPr>
                        <a:t>count()</a:t>
                      </a:r>
                    </a:p>
                  </a:txBody>
                  <a:tcPr marL="59317" marR="59317" marT="59317" marB="5931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 fontAlgn="t">
                        <a:buFontTx/>
                        <a:buChar char="-"/>
                      </a:pPr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Returns the number of rows, including rows with NULL values in a group.</a:t>
                      </a:r>
                    </a:p>
                  </a:txBody>
                  <a:tcPr marL="59317" marR="59317" marT="59317" marB="5931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800476"/>
                  </a:ext>
                </a:extLst>
              </a:tr>
              <a:tr h="30535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u="none" strike="noStrike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3"/>
                        </a:rPr>
                        <a:t>sum()</a:t>
                      </a:r>
                    </a:p>
                  </a:txBody>
                  <a:tcPr marL="59317" marR="59317" marT="59317" marB="5931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 fontAlgn="t">
                        <a:buFontTx/>
                        <a:buChar char="-"/>
                      </a:pPr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Returns the total summed values (Non-NULL) in a set.</a:t>
                      </a:r>
                    </a:p>
                  </a:txBody>
                  <a:tcPr marL="59317" marR="59317" marT="59317" marB="5931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179662"/>
                  </a:ext>
                </a:extLst>
              </a:tr>
              <a:tr h="30535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u="none" strike="noStrike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4"/>
                        </a:rPr>
                        <a:t>average()</a:t>
                      </a:r>
                    </a:p>
                  </a:txBody>
                  <a:tcPr marL="59317" marR="59317" marT="59317" marB="5931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 fontAlgn="t">
                        <a:buFontTx/>
                        <a:buChar char="-"/>
                      </a:pPr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Returns the average value of an expression.</a:t>
                      </a:r>
                    </a:p>
                  </a:txBody>
                  <a:tcPr marL="59317" marR="59317" marT="59317" marB="5931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725404"/>
                  </a:ext>
                </a:extLst>
              </a:tr>
              <a:tr h="30535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u="none" strike="noStrike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5"/>
                        </a:rPr>
                        <a:t>min()</a:t>
                      </a:r>
                    </a:p>
                  </a:txBody>
                  <a:tcPr marL="59317" marR="59317" marT="59317" marB="5931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 fontAlgn="t">
                        <a:buFontTx/>
                        <a:buChar char="-"/>
                      </a:pPr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Returns the minimum (lowest) value in a set.</a:t>
                      </a:r>
                    </a:p>
                  </a:txBody>
                  <a:tcPr marL="59317" marR="59317" marT="59317" marB="5931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216606"/>
                  </a:ext>
                </a:extLst>
              </a:tr>
              <a:tr h="30535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u="none" strike="noStrike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6"/>
                        </a:rPr>
                        <a:t>max()</a:t>
                      </a:r>
                    </a:p>
                  </a:txBody>
                  <a:tcPr marL="59317" marR="59317" marT="59317" marB="5931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 fontAlgn="t">
                        <a:buFontTx/>
                        <a:buChar char="-"/>
                      </a:pPr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Returns the maximum (highest) value in a set.</a:t>
                      </a:r>
                    </a:p>
                  </a:txBody>
                  <a:tcPr marL="59317" marR="59317" marT="59317" marB="5931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3112"/>
                  </a:ext>
                </a:extLst>
              </a:tr>
              <a:tr h="30535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u="none" strike="noStrike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7"/>
                        </a:rPr>
                        <a:t>groutp_concat()</a:t>
                      </a:r>
                    </a:p>
                  </a:txBody>
                  <a:tcPr marL="59317" marR="59317" marT="59317" marB="5931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 fontAlgn="t">
                        <a:buFontTx/>
                        <a:buChar char="-"/>
                      </a:pPr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Returns a concatenated string.</a:t>
                      </a:r>
                    </a:p>
                  </a:txBody>
                  <a:tcPr marL="59317" marR="59317" marT="59317" marB="5931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690390"/>
                  </a:ext>
                </a:extLst>
              </a:tr>
              <a:tr h="30535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u="none" strike="noStrike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8"/>
                        </a:rPr>
                        <a:t>first()</a:t>
                      </a:r>
                    </a:p>
                  </a:txBody>
                  <a:tcPr marL="59317" marR="59317" marT="59317" marB="5931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 fontAlgn="t">
                        <a:buFontTx/>
                        <a:buChar char="-"/>
                      </a:pPr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Returns the first value of an expression.</a:t>
                      </a:r>
                    </a:p>
                  </a:txBody>
                  <a:tcPr marL="59317" marR="59317" marT="59317" marB="5931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601950"/>
                  </a:ext>
                </a:extLst>
              </a:tr>
              <a:tr h="30535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u="none" strike="noStrike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9"/>
                        </a:rPr>
                        <a:t>last()</a:t>
                      </a:r>
                    </a:p>
                  </a:txBody>
                  <a:tcPr marL="59317" marR="59317" marT="59317" marB="5931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 fontAlgn="t">
                        <a:buFontTx/>
                        <a:buChar char="-"/>
                      </a:pPr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Returns the last value of an expression.</a:t>
                      </a:r>
                    </a:p>
                  </a:txBody>
                  <a:tcPr marL="59317" marR="59317" marT="59317" marB="5931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249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852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CA3EA7-55F6-4DF9-B2BA-793639ED3515}"/>
              </a:ext>
            </a:extLst>
          </p:cNvPr>
          <p:cNvSpPr txBox="1"/>
          <p:nvPr/>
        </p:nvSpPr>
        <p:spPr>
          <a:xfrm>
            <a:off x="0" y="311970"/>
            <a:ext cx="45817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 fontAlgn="base" latinLnBrk="0">
              <a:buFont typeface="Wingdings" panose="05000000000000000000" pitchFamily="2" charset="2"/>
              <a:buChar char="q"/>
            </a:pPr>
            <a:r>
              <a:rPr lang="en-US" sz="1200" b="1" u="sng">
                <a:latin typeface="Calibri" panose="020F0502020204030204" pitchFamily="34" charset="0"/>
                <a:cs typeface="Calibri" panose="020F0502020204030204" pitchFamily="34" charset="0"/>
              </a:rPr>
              <a:t>Union &amp; Union all</a:t>
            </a:r>
            <a:r>
              <a:rPr lang="en-US" sz="12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200" b="1" u="sng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FDE9F8-9E5A-40B3-B5E0-DE8EDC87B60F}"/>
              </a:ext>
            </a:extLst>
          </p:cNvPr>
          <p:cNvSpPr txBox="1"/>
          <p:nvPr/>
        </p:nvSpPr>
        <p:spPr>
          <a:xfrm>
            <a:off x="185997" y="535913"/>
            <a:ext cx="6186203" cy="386721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latinLnBrk="0">
              <a:buFont typeface="Wingdings" panose="05000000000000000000" pitchFamily="2" charset="2"/>
              <a:buChar char="Ø"/>
              <a:defRPr sz="1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61076" lvl="1" indent="-171450" algn="just" fontAlgn="base">
              <a:buFont typeface="Arial" panose="020B0604020202020204" pitchFamily="34" charset="0"/>
              <a:buChar char="•"/>
              <a:defRPr sz="1000" b="0" i="0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2pPr>
            <a:lvl5pPr lvl="4">
              <a:lnSpc>
                <a:spcPct val="107000"/>
              </a:lnSpc>
              <a:defRPr sz="10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>
              <a:buFontTx/>
              <a:buChar char="-"/>
            </a:pPr>
            <a:r>
              <a:rPr lang="en-US" b="0"/>
              <a:t>Used in the database for combining the result set from multiple tables. </a:t>
            </a:r>
          </a:p>
          <a:p>
            <a:pPr>
              <a:buFontTx/>
              <a:buChar char="-"/>
            </a:pPr>
            <a:r>
              <a:rPr lang="en-US" b="0"/>
              <a:t>These operators allow us to use multiple SELECT queries, retrieve the desired results, and then combine them into a final output.</a:t>
            </a:r>
          </a:p>
          <a:p>
            <a:r>
              <a:rPr lang="en-US"/>
              <a:t>Union:</a:t>
            </a:r>
            <a:r>
              <a:rPr lang="en-US" b="0"/>
              <a:t> </a:t>
            </a:r>
            <a:r>
              <a:rPr lang="en-US" b="0" i="0">
                <a:solidFill>
                  <a:srgbClr val="333333"/>
                </a:solidFill>
                <a:effectLst/>
              </a:rPr>
              <a:t> </a:t>
            </a:r>
          </a:p>
          <a:p>
            <a:pPr lvl="1" latinLnBrk="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333333"/>
                </a:solidFill>
                <a:highlight>
                  <a:srgbClr val="FFFF00"/>
                </a:highlight>
              </a:rPr>
              <a:t>R</a:t>
            </a:r>
            <a:r>
              <a:rPr lang="en-US" b="0" i="0">
                <a:solidFill>
                  <a:srgbClr val="333333"/>
                </a:solidFill>
                <a:effectLst/>
                <a:highlight>
                  <a:srgbClr val="FFFF00"/>
                </a:highlight>
              </a:rPr>
              <a:t>emove the duplicate rows </a:t>
            </a:r>
            <a:r>
              <a:rPr lang="en-US" b="0" i="0">
                <a:solidFill>
                  <a:srgbClr val="333333"/>
                </a:solidFill>
                <a:effectLst/>
              </a:rPr>
              <a:t>from the tables</a:t>
            </a:r>
          </a:p>
          <a:p>
            <a:pPr lvl="1" latinLnBrk="0">
              <a:buFont typeface="Wingdings" panose="05000000000000000000" pitchFamily="2" charset="2"/>
              <a:buChar char="§"/>
            </a:pPr>
            <a:r>
              <a:rPr lang="en-US" i="0">
                <a:solidFill>
                  <a:srgbClr val="333333"/>
                </a:solidFill>
                <a:effectLst/>
              </a:rPr>
              <a:t>Union basic r</a:t>
            </a:r>
            <a:r>
              <a:rPr lang="en-US">
                <a:solidFill>
                  <a:srgbClr val="333333"/>
                </a:solidFill>
              </a:rPr>
              <a:t>ule:</a:t>
            </a:r>
          </a:p>
          <a:p>
            <a:pPr marL="1063625" lvl="2" indent="-317500" latinLnBrk="0">
              <a:buFont typeface="Arial" panose="020B0604020202020204" pitchFamily="34" charset="0"/>
              <a:buChar char="•"/>
            </a:pPr>
            <a:r>
              <a:rPr lang="en-US" sz="1000" b="0" i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000" b="0" i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number and order of the columns </a:t>
            </a:r>
            <a:r>
              <a:rPr lang="en-US" sz="1000" b="0" i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should be the </a:t>
            </a:r>
            <a:r>
              <a:rPr lang="en-US" sz="1000" b="0" i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same in all queries</a:t>
            </a:r>
            <a:r>
              <a:rPr lang="en-US" sz="1000" b="0" i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063625" lvl="2" indent="-317500" latinLnBrk="0">
              <a:buFont typeface="Arial" panose="020B0604020202020204" pitchFamily="34" charset="0"/>
              <a:buChar char="•"/>
            </a:pPr>
            <a:r>
              <a:rPr lang="en-US" sz="1000" b="0" i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corresponding columns position of each select query must have a compatible data type.</a:t>
            </a:r>
          </a:p>
          <a:p>
            <a:pPr marL="1063625" lvl="2" indent="-317500" latinLnBrk="0">
              <a:buFont typeface="Arial" panose="020B0604020202020204" pitchFamily="34" charset="0"/>
              <a:buChar char="•"/>
            </a:pPr>
            <a:r>
              <a:rPr lang="en-US" sz="1000" b="0" i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column name selected in the different SELECT queries must be in the same order.</a:t>
            </a:r>
          </a:p>
          <a:p>
            <a:pPr marL="1063625" lvl="2" indent="-317500" latinLnBrk="0">
              <a:buFont typeface="Arial" panose="020B0604020202020204" pitchFamily="34" charset="0"/>
              <a:buChar char="•"/>
            </a:pPr>
            <a:r>
              <a:rPr lang="en-US" sz="1000" b="0" i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column name of the first SELECT query will be the column names of the output.</a:t>
            </a:r>
            <a:endParaRPr lang="en-US" sz="1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1076" lvl="3" indent="-171450" latinLnBrk="0">
              <a:buFont typeface="Wingdings" panose="05000000000000000000" pitchFamily="2" charset="2"/>
              <a:buChar char="§"/>
            </a:pPr>
            <a:r>
              <a:rPr lang="en-US" sz="1000" b="0" i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Union </a:t>
            </a:r>
            <a:r>
              <a:rPr lang="en-US" sz="100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and Join are different things:</a:t>
            </a:r>
          </a:p>
          <a:p>
            <a:pPr marL="1082675" lvl="4" indent="-336550" latinLnBrk="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</a:rPr>
              <a:t>JOIN combines data from multiple different tables, whereas UNION combines data from multiple similar tables.</a:t>
            </a:r>
          </a:p>
          <a:p>
            <a:pPr marL="1082675" lvl="4" indent="-336550" latinLnBrk="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</a:rPr>
              <a:t>JOIN appends the output horizontally, whereas UNION combines the result set vertically.</a:t>
            </a:r>
          </a:p>
          <a:p>
            <a:pPr marL="561076" lvl="5" indent="-171450" latinLnBrk="0">
              <a:buFont typeface="Wingdings" panose="05000000000000000000" pitchFamily="2" charset="2"/>
              <a:buChar char="§"/>
            </a:pPr>
            <a:r>
              <a:rPr lang="en-US" sz="1000" b="0"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</a:p>
          <a:p>
            <a:pPr marL="389626" lvl="5" latinLnBrk="0"/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000">
                <a:solidFill>
                  <a:schemeClr val="accent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SELECT</a:t>
            </a:r>
            <a:r>
              <a:rPr lang="en-US" sz="1000">
                <a:latin typeface="Consolas" panose="020B0609020204030204" pitchFamily="49" charset="0"/>
                <a:cs typeface="Calibri" panose="020F0502020204030204" pitchFamily="34" charset="0"/>
              </a:rPr>
              <a:t> column_list </a:t>
            </a:r>
            <a:r>
              <a:rPr lang="en-US" sz="1000">
                <a:solidFill>
                  <a:schemeClr val="accent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FROM</a:t>
            </a:r>
            <a:r>
              <a:rPr lang="en-US" sz="1000">
                <a:latin typeface="Consolas" panose="020B0609020204030204" pitchFamily="49" charset="0"/>
                <a:cs typeface="Calibri" panose="020F0502020204030204" pitchFamily="34" charset="0"/>
              </a:rPr>
              <a:t> table1</a:t>
            </a:r>
          </a:p>
          <a:p>
            <a:pPr marL="389626" lvl="5" latinLnBrk="0"/>
            <a:r>
              <a:rPr lang="en-US" sz="1000"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  <a:r>
              <a:rPr lang="en-US" sz="1000">
                <a:solidFill>
                  <a:schemeClr val="accent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UNION</a:t>
            </a:r>
          </a:p>
          <a:p>
            <a:pPr marL="389626" lvl="5" latinLnBrk="0"/>
            <a:r>
              <a:rPr lang="en-US" sz="1000"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  <a:r>
              <a:rPr lang="en-US" sz="1000">
                <a:solidFill>
                  <a:schemeClr val="accent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SELECT</a:t>
            </a:r>
            <a:r>
              <a:rPr lang="en-US" sz="1000">
                <a:latin typeface="Consolas" panose="020B0609020204030204" pitchFamily="49" charset="0"/>
                <a:cs typeface="Calibri" panose="020F0502020204030204" pitchFamily="34" charset="0"/>
              </a:rPr>
              <a:t> column_list </a:t>
            </a:r>
            <a:r>
              <a:rPr lang="en-US" sz="1000">
                <a:solidFill>
                  <a:schemeClr val="accent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FROM</a:t>
            </a:r>
            <a:r>
              <a:rPr lang="en-US" sz="1000">
                <a:latin typeface="Consolas" panose="020B0609020204030204" pitchFamily="49" charset="0"/>
                <a:cs typeface="Calibri" panose="020F0502020204030204" pitchFamily="34" charset="0"/>
              </a:rPr>
              <a:t> table2;</a:t>
            </a:r>
            <a:endParaRPr lang="en-US" b="0" i="0">
              <a:solidFill>
                <a:srgbClr val="000000"/>
              </a:solidFill>
              <a:effectLst/>
            </a:endParaRPr>
          </a:p>
          <a:p>
            <a:pPr marL="171450" lvl="4" indent="-171450" latinLnBrk="0">
              <a:buFont typeface="Wingdings" panose="05000000000000000000" pitchFamily="2" charset="2"/>
              <a:buChar char="Ø"/>
            </a:pPr>
            <a:r>
              <a:rPr lang="en-US"/>
              <a:t>Union all:</a:t>
            </a:r>
          </a:p>
          <a:p>
            <a:pPr marL="561076" lvl="5" indent="-171450" latinLnBrk="0">
              <a:buFont typeface="Wingdings" panose="05000000000000000000" pitchFamily="2" charset="2"/>
              <a:buChar char="§"/>
            </a:pPr>
            <a:r>
              <a:rPr lang="en-US" sz="1050">
                <a:solidFill>
                  <a:srgbClr val="333333"/>
                </a:solidFill>
                <a:latin typeface="inter-regular"/>
              </a:rPr>
              <a:t>D</a:t>
            </a:r>
            <a:r>
              <a:rPr lang="en-US" sz="1050" b="0" i="0">
                <a:solidFill>
                  <a:srgbClr val="333333"/>
                </a:solidFill>
                <a:effectLst/>
                <a:latin typeface="inter-regular"/>
              </a:rPr>
              <a:t>oes not remove the duplicate rows from the output of the SELECT statements.</a:t>
            </a:r>
          </a:p>
          <a:p>
            <a:pPr marL="561076" lvl="5" indent="-171450" latinLnBrk="0">
              <a:buFont typeface="Wingdings" panose="05000000000000000000" pitchFamily="2" charset="2"/>
              <a:buChar char="§"/>
            </a:pPr>
            <a:r>
              <a:rPr lang="en-US" sz="1050">
                <a:solidFill>
                  <a:srgbClr val="333333"/>
                </a:solidFill>
                <a:latin typeface="inter-regular"/>
                <a:cs typeface="Calibri" panose="020F0502020204030204" pitchFamily="34" charset="0"/>
              </a:rPr>
              <a:t>Syntax:</a:t>
            </a:r>
          </a:p>
          <a:p>
            <a:pPr marL="389626" lvl="5" latinLnBrk="0"/>
            <a:r>
              <a:rPr lang="en-US" sz="1050" i="0">
                <a:solidFill>
                  <a:srgbClr val="333333"/>
                </a:solidFill>
                <a:effectLst/>
                <a:latin typeface="inter-regular"/>
                <a:cs typeface="Calibri" panose="020F0502020204030204" pitchFamily="34" charset="0"/>
              </a:rPr>
              <a:t>	</a:t>
            </a:r>
            <a:r>
              <a:rPr lang="en-US" sz="1000">
                <a:solidFill>
                  <a:schemeClr val="accent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SELECT </a:t>
            </a:r>
            <a:r>
              <a:rPr lang="en-US" sz="1000">
                <a:latin typeface="Consolas" panose="020B0609020204030204" pitchFamily="49" charset="0"/>
                <a:cs typeface="Calibri" panose="020F0502020204030204" pitchFamily="34" charset="0"/>
              </a:rPr>
              <a:t>column_list</a:t>
            </a:r>
            <a:r>
              <a:rPr lang="en-US" sz="1000">
                <a:solidFill>
                  <a:schemeClr val="accent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FROM </a:t>
            </a:r>
            <a:r>
              <a:rPr lang="en-US" sz="1000">
                <a:latin typeface="Consolas" panose="020B0609020204030204" pitchFamily="49" charset="0"/>
                <a:cs typeface="Calibri" panose="020F0502020204030204" pitchFamily="34" charset="0"/>
              </a:rPr>
              <a:t>table1</a:t>
            </a:r>
            <a:br>
              <a:rPr lang="en-US" sz="1000">
                <a:solidFill>
                  <a:schemeClr val="accent1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00">
                <a:solidFill>
                  <a:schemeClr val="accent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UNION ALL</a:t>
            </a:r>
            <a:br>
              <a:rPr lang="en-US" sz="1000">
                <a:solidFill>
                  <a:schemeClr val="accent1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00">
                <a:solidFill>
                  <a:schemeClr val="accent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SELECT </a:t>
            </a:r>
            <a:r>
              <a:rPr lang="en-US" sz="1000">
                <a:latin typeface="Consolas" panose="020B0609020204030204" pitchFamily="49" charset="0"/>
                <a:cs typeface="Calibri" panose="020F0502020204030204" pitchFamily="34" charset="0"/>
              </a:rPr>
              <a:t>column_list</a:t>
            </a:r>
            <a:r>
              <a:rPr lang="en-US" sz="1000">
                <a:solidFill>
                  <a:schemeClr val="accent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FROM </a:t>
            </a:r>
            <a:r>
              <a:rPr lang="en-US" sz="1000">
                <a:latin typeface="Consolas" panose="020B0609020204030204" pitchFamily="49" charset="0"/>
                <a:cs typeface="Calibri" panose="020F0502020204030204" pitchFamily="34" charset="0"/>
              </a:rPr>
              <a:t>table2;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317E6C-DFF5-471E-B4AE-FB101DCC1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1304639"/>
            <a:ext cx="2880320" cy="15030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7D1095-8222-4FC5-9660-8F82CEFCFADA}"/>
              </a:ext>
            </a:extLst>
          </p:cNvPr>
          <p:cNvCxnSpPr>
            <a:cxnSpLocks/>
          </p:cNvCxnSpPr>
          <p:nvPr/>
        </p:nvCxnSpPr>
        <p:spPr>
          <a:xfrm flipV="1">
            <a:off x="2699792" y="2139702"/>
            <a:ext cx="3456384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4530BC0-6334-4C2D-ABB4-2719C3FA0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4" y="3435846"/>
            <a:ext cx="2880319" cy="91353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6423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EE6841-8D7B-486F-8373-5D1B1F5ED47A}"/>
              </a:ext>
            </a:extLst>
          </p:cNvPr>
          <p:cNvSpPr txBox="1"/>
          <p:nvPr/>
        </p:nvSpPr>
        <p:spPr>
          <a:xfrm>
            <a:off x="0" y="311970"/>
            <a:ext cx="45817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 fontAlgn="base" latinLnBrk="0">
              <a:buFont typeface="Wingdings" panose="05000000000000000000" pitchFamily="2" charset="2"/>
              <a:buChar char="q"/>
            </a:pPr>
            <a:r>
              <a:rPr lang="en-US" sz="1200" b="1" u="sng">
                <a:latin typeface="Calibri" panose="020F0502020204030204" pitchFamily="34" charset="0"/>
                <a:cs typeface="Calibri" panose="020F0502020204030204" pitchFamily="34" charset="0"/>
              </a:rPr>
              <a:t>Select … into … from …</a:t>
            </a:r>
            <a:r>
              <a:rPr lang="en-US" sz="12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200" b="1" u="sng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F6BE40-3D5C-4F52-B2E8-7897086E3493}"/>
              </a:ext>
            </a:extLst>
          </p:cNvPr>
          <p:cNvSpPr txBox="1"/>
          <p:nvPr/>
        </p:nvSpPr>
        <p:spPr>
          <a:xfrm>
            <a:off x="179512" y="537089"/>
            <a:ext cx="8856984" cy="1230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50" b="1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Chọn</a:t>
            </a:r>
            <a:r>
              <a:rPr lang="en-US" sz="105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50" b="0" i="0" u="sng" strike="noStrike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dữ liệu nào đó</a:t>
            </a:r>
            <a:r>
              <a:rPr lang="en-US" sz="1050" b="1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vào</a:t>
            </a:r>
            <a:r>
              <a:rPr lang="en-US" sz="105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50" b="0" i="0" u="sng" strike="noStrike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bảng mới</a:t>
            </a:r>
            <a:r>
              <a:rPr lang="en-US" sz="1050" b="1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từ</a:t>
            </a:r>
            <a:r>
              <a:rPr lang="en-US" sz="105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50" b="0" i="0" u="sng" strike="noStrike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bảng cũ</a:t>
            </a:r>
          </a:p>
          <a:p>
            <a:pPr marL="171450" indent="-171450">
              <a:buFontTx/>
              <a:buChar char="-"/>
            </a:pPr>
            <a:r>
              <a:rPr lang="en-US" sz="105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  <a:endParaRPr lang="en-US" sz="1000">
              <a:effectLst/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1F4E79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	SELECT</a:t>
            </a:r>
            <a:r>
              <a:rPr lang="en-US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*</a:t>
            </a:r>
            <a:endParaRPr lang="en-US" sz="1000"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1F4E79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	INTO </a:t>
            </a:r>
            <a:r>
              <a:rPr lang="en-US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bảng_mới [IN database_khác]</a:t>
            </a:r>
            <a:endParaRPr lang="en-US" sz="1000"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1F4E79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	FROM </a:t>
            </a:r>
            <a:r>
              <a:rPr lang="en-US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bảng_cũ</a:t>
            </a:r>
            <a:endParaRPr lang="en-US" sz="1000"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1F4E79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	WHERE</a:t>
            </a:r>
            <a:r>
              <a:rPr lang="en-US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điều_kiện;</a:t>
            </a:r>
            <a:endParaRPr lang="en-US" sz="100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0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Rất tiếc là chỉ dùng được cho SQL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A4D361-99C1-45E0-8802-1B76AFA11216}"/>
              </a:ext>
            </a:extLst>
          </p:cNvPr>
          <p:cNvSpPr txBox="1"/>
          <p:nvPr/>
        </p:nvSpPr>
        <p:spPr>
          <a:xfrm>
            <a:off x="0" y="1718687"/>
            <a:ext cx="45817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 fontAlgn="base" latinLnBrk="0">
              <a:buFont typeface="Wingdings" panose="05000000000000000000" pitchFamily="2" charset="2"/>
              <a:buChar char="q"/>
            </a:pPr>
            <a:r>
              <a:rPr lang="en-US" sz="1200" b="1" u="sng">
                <a:latin typeface="Calibri" panose="020F0502020204030204" pitchFamily="34" charset="0"/>
                <a:cs typeface="Calibri" panose="020F0502020204030204" pitchFamily="34" charset="0"/>
              </a:rPr>
              <a:t>Insert into … select … from …</a:t>
            </a:r>
            <a:r>
              <a:rPr lang="en-US" sz="12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200" b="1" u="sng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3761EE-50F0-4494-8877-E0B5D5583728}"/>
              </a:ext>
            </a:extLst>
          </p:cNvPr>
          <p:cNvSpPr txBox="1"/>
          <p:nvPr/>
        </p:nvSpPr>
        <p:spPr>
          <a:xfrm>
            <a:off x="179512" y="1943483"/>
            <a:ext cx="8856984" cy="137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8275" indent="-168275">
              <a:buFontTx/>
              <a:buChar char="-"/>
            </a:pPr>
            <a:r>
              <a:rPr lang="en-US" sz="1000" b="1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Insert into</a:t>
            </a:r>
            <a:r>
              <a:rPr lang="en-US" sz="10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0" i="0" u="sng" strike="noStrike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bảng mới</a:t>
            </a:r>
            <a:r>
              <a:rPr lang="en-US" sz="10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-US" sz="10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0" i="0" u="sng" strike="noStrike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dữ liệu nào đó</a:t>
            </a:r>
            <a:r>
              <a:rPr lang="en-US" sz="10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sz="10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0" i="0" u="sng" strike="noStrike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bảng cũ</a:t>
            </a:r>
            <a:r>
              <a:rPr lang="en-US" sz="10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en-US" sz="10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0" i="0" u="sng" strike="noStrike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điều kiện gì đó.</a:t>
            </a:r>
          </a:p>
          <a:p>
            <a:pPr marL="168275" indent="-168275">
              <a:buFontTx/>
              <a:buChar char="-"/>
            </a:pPr>
            <a:r>
              <a:rPr lang="en-US" sz="1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Điều kiện : </a:t>
            </a:r>
            <a:endParaRPr lang="en-US" sz="100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0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yêu cầu các kiểu dữ liệu trong các bảng nguồn và đích phù hợp.</a:t>
            </a:r>
            <a:endParaRPr lang="en-US" sz="100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 các bản ghi hiện có trong bảng đích không bị ảnh hưởng.</a:t>
            </a:r>
            <a:endParaRPr lang="en-US" sz="1000" u="sng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68275" indent="-168275">
              <a:buFontTx/>
              <a:buChar char="-"/>
            </a:pPr>
            <a:r>
              <a:rPr lang="en-US" sz="105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</a:p>
          <a:p>
            <a:pPr marL="0" lvl="3"/>
            <a:r>
              <a:rPr lang="en-US" sz="1000">
                <a:solidFill>
                  <a:srgbClr val="1F4E79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	INSERT INTO  </a:t>
            </a:r>
            <a:r>
              <a:rPr lang="en-US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bảng_2</a:t>
            </a:r>
            <a:endParaRPr lang="en-US" sz="1000"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marL="0" lvl="3"/>
            <a:r>
              <a:rPr lang="en-US" sz="1000">
                <a:solidFill>
                  <a:srgbClr val="1F4E79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	SELECT</a:t>
            </a:r>
            <a:r>
              <a:rPr lang="en-US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* </a:t>
            </a:r>
            <a:r>
              <a:rPr lang="en-US" sz="1000">
                <a:solidFill>
                  <a:srgbClr val="1F4E79"/>
                </a:solidFill>
                <a:latin typeface="Consolas" panose="020B0609020204030204" pitchFamily="49" charset="0"/>
              </a:rPr>
              <a:t>FROM</a:t>
            </a:r>
            <a:r>
              <a:rPr lang="en-US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 bảng_1</a:t>
            </a:r>
            <a:endParaRPr lang="en-US" sz="1000"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marL="0" lvl="3"/>
            <a:r>
              <a:rPr lang="en-US" sz="1000">
                <a:solidFill>
                  <a:srgbClr val="1F4E79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	WHERE</a:t>
            </a:r>
            <a:r>
              <a:rPr lang="en-US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điều_kiện;</a:t>
            </a:r>
            <a:endParaRPr lang="en-US" sz="1000">
              <a:effectLst/>
              <a:latin typeface="Consolas" panose="020B0609020204030204" pitchFamily="49" charset="0"/>
              <a:ea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B2D053-8EDA-4767-A7A4-A8C375796016}"/>
              </a:ext>
            </a:extLst>
          </p:cNvPr>
          <p:cNvSpPr txBox="1"/>
          <p:nvPr/>
        </p:nvSpPr>
        <p:spPr>
          <a:xfrm>
            <a:off x="0" y="3230855"/>
            <a:ext cx="45817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 fontAlgn="base" latinLnBrk="0">
              <a:buFont typeface="Wingdings" panose="05000000000000000000" pitchFamily="2" charset="2"/>
              <a:buChar char="q"/>
            </a:pPr>
            <a:r>
              <a:rPr lang="en-US" sz="1200" b="1" u="sng">
                <a:latin typeface="Calibri" panose="020F0502020204030204" pitchFamily="34" charset="0"/>
                <a:cs typeface="Calibri" panose="020F0502020204030204" pitchFamily="34" charset="0"/>
              </a:rPr>
              <a:t>Cast():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C2B3A5-4C1E-402E-8016-358D9A9EDE89}"/>
              </a:ext>
            </a:extLst>
          </p:cNvPr>
          <p:cNvSpPr txBox="1"/>
          <p:nvPr/>
        </p:nvSpPr>
        <p:spPr>
          <a:xfrm>
            <a:off x="192660" y="3458905"/>
            <a:ext cx="884383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latinLnBrk="0">
              <a:buFontTx/>
              <a:buChar char="-"/>
              <a:defRPr sz="10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61076" lvl="1" indent="-171450" algn="just" fontAlgn="base">
              <a:buFont typeface="Arial" panose="020B0604020202020204" pitchFamily="34" charset="0"/>
              <a:buChar char="•"/>
              <a:defRPr sz="1000" b="0" i="0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2pPr>
            <a:lvl5pPr lvl="4">
              <a:lnSpc>
                <a:spcPct val="107000"/>
              </a:lnSpc>
              <a:defRPr sz="10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r>
              <a:rPr lang="en-US"/>
              <a:t>The CAST() function converts a value (of any type) into the specified datatype.</a:t>
            </a:r>
          </a:p>
          <a:p>
            <a:r>
              <a:rPr lang="en-US"/>
              <a:t>Syntax: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Example: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>
                <a:solidFill>
                  <a:srgbClr val="1F4E79"/>
                </a:solidFill>
                <a:latin typeface="Consolas" panose="020B0609020204030204" pitchFamily="49" charset="0"/>
                <a:cs typeface="+mn-cs"/>
              </a:rPr>
              <a:t>SELECT </a:t>
            </a:r>
            <a:r>
              <a:rPr lang="en-US">
                <a:latin typeface="Consolas" panose="020B0609020204030204" pitchFamily="49" charset="0"/>
                <a:cs typeface="+mn-cs"/>
              </a:rPr>
              <a:t>CAST(</a:t>
            </a:r>
            <a:r>
              <a:rPr lang="en-US">
                <a:solidFill>
                  <a:schemeClr val="accent6"/>
                </a:solidFill>
                <a:latin typeface="Consolas" panose="020B0609020204030204" pitchFamily="49" charset="0"/>
                <a:cs typeface="+mn-cs"/>
              </a:rPr>
              <a:t>150</a:t>
            </a:r>
            <a:r>
              <a:rPr lang="en-US">
                <a:solidFill>
                  <a:srgbClr val="1F4E79"/>
                </a:solidFill>
                <a:latin typeface="Consolas" panose="020B0609020204030204" pitchFamily="49" charset="0"/>
                <a:cs typeface="+mn-cs"/>
              </a:rPr>
              <a:t> AS </a:t>
            </a:r>
            <a:r>
              <a:rPr lang="en-US">
                <a:latin typeface="Consolas" panose="020B0609020204030204" pitchFamily="49" charset="0"/>
                <a:cs typeface="+mn-cs"/>
              </a:rPr>
              <a:t>CHAR);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+mn-cs"/>
              </a:rPr>
              <a:t>	</a:t>
            </a:r>
            <a:r>
              <a:rPr lang="en-US">
                <a:solidFill>
                  <a:srgbClr val="1F4E79"/>
                </a:solidFill>
                <a:latin typeface="Consolas" panose="020B0609020204030204" pitchFamily="49" charset="0"/>
                <a:cs typeface="+mn-cs"/>
              </a:rPr>
              <a:t>SELECT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CAST</a:t>
            </a:r>
            <a:r>
              <a:rPr lang="en-US" b="0" i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("14:06:10" </a:t>
            </a:r>
            <a:r>
              <a:rPr lang="en-US">
                <a:solidFill>
                  <a:srgbClr val="1F4E79"/>
                </a:solidFill>
                <a:latin typeface="Consolas" panose="020B0609020204030204" pitchFamily="49" charset="0"/>
                <a:cs typeface="+mn-cs"/>
              </a:rPr>
              <a:t>AS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>
                <a:latin typeface="Consolas" panose="020B0609020204030204" pitchFamily="49" charset="0"/>
                <a:cs typeface="+mn-cs"/>
              </a:rPr>
              <a:t>TIME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i="0">
              <a:solidFill>
                <a:srgbClr val="000000"/>
              </a:solidFill>
              <a:effectLst/>
              <a:latin typeface="Consolas" panose="020B0609020204030204" pitchFamily="49" charset="0"/>
              <a:cs typeface="+mn-cs"/>
            </a:endParaRP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cs typeface="+mn-cs"/>
              </a:rPr>
              <a:t>	</a:t>
            </a:r>
            <a:r>
              <a:rPr lang="en-US">
                <a:solidFill>
                  <a:srgbClr val="1F4E79"/>
                </a:solidFill>
                <a:latin typeface="Consolas" panose="020B0609020204030204" pitchFamily="49" charset="0"/>
                <a:cs typeface="+mn-cs"/>
              </a:rPr>
              <a:t>SELECT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CAST(</a:t>
            </a:r>
            <a:r>
              <a:rPr lang="en-US" b="0" i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5-10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1F4E79"/>
                </a:solidFill>
                <a:latin typeface="Consolas" panose="020B0609020204030204" pitchFamily="49" charset="0"/>
                <a:cs typeface="+mn-cs"/>
              </a:rPr>
              <a:t>AS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1F4E79"/>
                </a:solidFill>
                <a:latin typeface="Consolas" panose="020B0609020204030204" pitchFamily="49" charset="0"/>
                <a:cs typeface="+mn-cs"/>
              </a:rPr>
              <a:t>SIGNED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>
              <a:latin typeface="Consolas" panose="020B0609020204030204" pitchFamily="49" charset="0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867E42-EB18-46A0-8530-6B5722B5C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795886"/>
            <a:ext cx="1512168" cy="2349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33747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8929466"/>
      </p:ext>
    </p:extLst>
  </p:cSld>
  <p:clrMapOvr>
    <a:masterClrMapping/>
  </p:clrMapOvr>
</p:sld>
</file>

<file path=ppt/theme/theme1.xml><?xml version="1.0" encoding="utf-8"?>
<a:theme xmlns:a="http://schemas.openxmlformats.org/drawingml/2006/main" name="origin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ve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ate ti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tr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Aggreg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Union &amp; Union Al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15568</TotalTime>
  <Words>1035</Words>
  <Application>Microsoft Office PowerPoint</Application>
  <PresentationFormat>On-screen Show (16:9)</PresentationFormat>
  <Paragraphs>138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7</vt:i4>
      </vt:variant>
    </vt:vector>
  </HeadingPairs>
  <TitlesOfParts>
    <vt:vector size="22" baseType="lpstr">
      <vt:lpstr>굴림</vt:lpstr>
      <vt:lpstr>inter-regular</vt:lpstr>
      <vt:lpstr>LG스마트체2.0 SemiBold</vt:lpstr>
      <vt:lpstr>맑은 고딕</vt:lpstr>
      <vt:lpstr>Arial</vt:lpstr>
      <vt:lpstr>Calibri</vt:lpstr>
      <vt:lpstr>Consolas</vt:lpstr>
      <vt:lpstr>times new roman</vt:lpstr>
      <vt:lpstr>Wingdings</vt:lpstr>
      <vt:lpstr>original</vt:lpstr>
      <vt:lpstr>Convert</vt:lpstr>
      <vt:lpstr>Date time</vt:lpstr>
      <vt:lpstr>String</vt:lpstr>
      <vt:lpstr>Aggregate</vt:lpstr>
      <vt:lpstr>Union &amp; Union 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June</dc:creator>
  <cp:lastModifiedBy>Phan Khac Dien 20165855</cp:lastModifiedBy>
  <cp:revision>663</cp:revision>
  <cp:lastPrinted>2019-09-19T01:55:07Z</cp:lastPrinted>
  <dcterms:created xsi:type="dcterms:W3CDTF">2019-09-09T06:27:34Z</dcterms:created>
  <dcterms:modified xsi:type="dcterms:W3CDTF">2022-03-18T15:54:55Z</dcterms:modified>
</cp:coreProperties>
</file>