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7"/>
  </p:notesMasterIdLst>
  <p:handoutMasterIdLst>
    <p:handoutMasterId r:id="rId8"/>
  </p:handoutMasterIdLst>
  <p:sldIdLst>
    <p:sldId id="272" r:id="rId2"/>
    <p:sldId id="273" r:id="rId3"/>
    <p:sldId id="274" r:id="rId4"/>
    <p:sldId id="275" r:id="rId5"/>
    <p:sldId id="276" r:id="rId6"/>
  </p:sldIdLst>
  <p:sldSz cx="9144000" cy="5143500" type="screen16x9"/>
  <p:notesSz cx="6805613" cy="9939338"/>
  <p:defaultTextStyle>
    <a:defPPr>
      <a:defRPr lang="ko-KR"/>
    </a:defPPr>
    <a:lvl1pPr marL="0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an Khac Dien 20165855" initials="PKD2" lastIdx="1" clrIdx="0">
    <p:extLst>
      <p:ext uri="{19B8F6BF-5375-455C-9EA6-DF929625EA0E}">
        <p15:presenceInfo xmlns:p15="http://schemas.microsoft.com/office/powerpoint/2012/main" userId="S::dien.pk165855@sis.hust.edu.vn::7543e4e4-d625-40dc-9bf6-31f751e530d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  <a:srgbClr val="C7004C"/>
    <a:srgbClr val="50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6395" autoAdjust="0"/>
  </p:normalViewPr>
  <p:slideViewPr>
    <p:cSldViewPr>
      <p:cViewPr varScale="1">
        <p:scale>
          <a:sx n="147" d="100"/>
          <a:sy n="147" d="100"/>
        </p:scale>
        <p:origin x="34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8" d="100"/>
          <a:sy n="78" d="100"/>
        </p:scale>
        <p:origin x="3978" y="108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184C621-8A19-4B94-BD0A-FAFC80E891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C31DF6-B036-450C-9940-B9DA384940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0DAB8-47DF-4A34-BEF3-0AED0F3F152B}" type="datetimeFigureOut">
              <a:rPr lang="en-US" smtClean="0"/>
              <a:t>20/03/2022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A58DE4-2903-4ECE-97E3-15AB2CD546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03A5F7-69CB-486F-B8CE-A11DC11D3D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4A921-7E0A-41B7-A3B4-10DB5087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14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F1C7C-30AB-4920-B892-D59D8900ACC9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1463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7BB8-14F5-43C8-9EE9-7B7176E0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0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873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2"/>
          <p:cNvSpPr>
            <a:spLocks noChangeShapeType="1"/>
          </p:cNvSpPr>
          <p:nvPr userDrawn="1"/>
        </p:nvSpPr>
        <p:spPr bwMode="auto">
          <a:xfrm>
            <a:off x="86458" y="304014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0" y="4969714"/>
            <a:ext cx="1784168" cy="169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000" tIns="27000" rIns="27000" bIns="27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750" b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Copyrightⓒ. 2021. All Rights Reserved.</a:t>
            </a:r>
            <a:endParaRPr lang="ko-KR" altLang="en-US" sz="750">
              <a:solidFill>
                <a:srgbClr val="7F7F7F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6" name="직사각형 1"/>
          <p:cNvSpPr>
            <a:spLocks noChangeArrowheads="1"/>
          </p:cNvSpPr>
          <p:nvPr userDrawn="1"/>
        </p:nvSpPr>
        <p:spPr bwMode="auto">
          <a:xfrm>
            <a:off x="-1" y="0"/>
            <a:ext cx="5724127" cy="34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5859" tIns="77930" rIns="155859" bIns="77930" anchor="ctr">
            <a:spAutoFit/>
          </a:bodyPr>
          <a:lstStyle/>
          <a:p>
            <a:pPr marL="0" marR="0" lvl="0" indent="0" algn="l" defTabSz="779252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>
                <a:solidFill>
                  <a:srgbClr val="008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 </a:t>
            </a:r>
            <a:r>
              <a:rPr lang="en-US" altLang="ko-KR" sz="1200" b="1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 charset="0"/>
              </a:rPr>
              <a:t>| Advance DML</a:t>
            </a:r>
          </a:p>
        </p:txBody>
      </p:sp>
      <p:sp>
        <p:nvSpPr>
          <p:cNvPr id="13" name="Line 2"/>
          <p:cNvSpPr>
            <a:spLocks noChangeShapeType="1"/>
          </p:cNvSpPr>
          <p:nvPr userDrawn="1"/>
        </p:nvSpPr>
        <p:spPr bwMode="auto">
          <a:xfrm>
            <a:off x="86458" y="4966886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68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05808C-5D41-4214-94E3-106DB5D4D1EE}"/>
              </a:ext>
            </a:extLst>
          </p:cNvPr>
          <p:cNvSpPr txBox="1"/>
          <p:nvPr/>
        </p:nvSpPr>
        <p:spPr>
          <a:xfrm>
            <a:off x="0" y="311970"/>
            <a:ext cx="4581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fontAlgn="base" latinLnBrk="0">
              <a:buFont typeface="Wingdings" panose="05000000000000000000" pitchFamily="2" charset="2"/>
              <a:buChar char="q"/>
            </a:pPr>
            <a:r>
              <a:rPr lang="en-US" sz="1200" b="1" u="sng">
                <a:latin typeface="Calibri" panose="020F0502020204030204" pitchFamily="34" charset="0"/>
                <a:cs typeface="Calibri" panose="020F0502020204030204" pitchFamily="34" charset="0"/>
              </a:rPr>
              <a:t>Join</a:t>
            </a:r>
            <a:r>
              <a:rPr lang="en-US" sz="12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200" b="1" u="sng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CE61A-02F5-4187-AD41-73CDA0BBF774}"/>
              </a:ext>
            </a:extLst>
          </p:cNvPr>
          <p:cNvSpPr txBox="1"/>
          <p:nvPr/>
        </p:nvSpPr>
        <p:spPr>
          <a:xfrm>
            <a:off x="179512" y="539184"/>
            <a:ext cx="88569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latinLnBrk="0">
              <a:buFontTx/>
              <a:buChar char="-"/>
              <a:defRPr sz="1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61076" lvl="1" indent="-171450" algn="just" fontAlgn="base">
              <a:buFont typeface="Arial" panose="020B0604020202020204" pitchFamily="34" charset="0"/>
              <a:buChar char="•"/>
              <a:defRPr sz="1000" b="0" i="0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2pPr>
            <a:lvl5pPr lvl="4">
              <a:lnSpc>
                <a:spcPct val="107000"/>
              </a:lnSpc>
              <a:defRPr sz="10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r>
              <a:rPr lang="en-US"/>
              <a:t>Use to combine rows from one or more tables, based on a related column between them.</a:t>
            </a:r>
          </a:p>
          <a:p>
            <a:r>
              <a:rPr lang="en-US" b="1"/>
              <a:t>Example</a:t>
            </a: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E942B24-84A6-4F8D-91FE-017577340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305723"/>
              </p:ext>
            </p:extLst>
          </p:nvPr>
        </p:nvGraphicFramePr>
        <p:xfrm>
          <a:off x="185737" y="1131590"/>
          <a:ext cx="2370040" cy="947792"/>
        </p:xfrm>
        <a:graphic>
          <a:graphicData uri="http://schemas.openxmlformats.org/drawingml/2006/table">
            <a:tbl>
              <a:tblPr/>
              <a:tblGrid>
                <a:gridCol w="641847">
                  <a:extLst>
                    <a:ext uri="{9D8B030D-6E8A-4147-A177-3AD203B41FA5}">
                      <a16:colId xmlns:a16="http://schemas.microsoft.com/office/drawing/2014/main" val="33864777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814110720"/>
                    </a:ext>
                  </a:extLst>
                </a:gridCol>
                <a:gridCol w="864097">
                  <a:extLst>
                    <a:ext uri="{9D8B030D-6E8A-4147-A177-3AD203B41FA5}">
                      <a16:colId xmlns:a16="http://schemas.microsoft.com/office/drawing/2014/main" val="3459987067"/>
                    </a:ext>
                  </a:extLst>
                </a:gridCol>
              </a:tblGrid>
              <a:tr h="234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OrderID</a:t>
                      </a:r>
                    </a:p>
                  </a:txBody>
                  <a:tcPr marL="99787" marR="49894" marT="49894" marB="4989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CustomerID</a:t>
                      </a:r>
                    </a:p>
                  </a:txBody>
                  <a:tcPr marL="49894" marR="49894" marT="49894" marB="4989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OrderDate</a:t>
                      </a:r>
                    </a:p>
                  </a:txBody>
                  <a:tcPr marL="49894" marR="49894" marT="49894" marB="4989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00135"/>
                  </a:ext>
                </a:extLst>
              </a:tr>
              <a:tr h="234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10308</a:t>
                      </a:r>
                    </a:p>
                  </a:txBody>
                  <a:tcPr marL="99787" marR="49894" marT="49894" marB="4989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49894" marR="49894" marT="49894" marB="4989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1996-09-18</a:t>
                      </a:r>
                    </a:p>
                  </a:txBody>
                  <a:tcPr marL="49894" marR="49894" marT="49894" marB="4989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395315"/>
                  </a:ext>
                </a:extLst>
              </a:tr>
              <a:tr h="234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10309</a:t>
                      </a:r>
                    </a:p>
                  </a:txBody>
                  <a:tcPr marL="99787" marR="49894" marT="49894" marB="4989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</a:t>
                      </a:r>
                    </a:p>
                  </a:txBody>
                  <a:tcPr marL="49894" marR="49894" marT="49894" marB="4989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1996-09-19</a:t>
                      </a:r>
                    </a:p>
                  </a:txBody>
                  <a:tcPr marL="49894" marR="49894" marT="49894" marB="4989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83726"/>
                  </a:ext>
                </a:extLst>
              </a:tr>
              <a:tr h="234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10310</a:t>
                      </a:r>
                    </a:p>
                  </a:txBody>
                  <a:tcPr marL="99787" marR="49894" marT="49894" marB="4989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77</a:t>
                      </a:r>
                    </a:p>
                  </a:txBody>
                  <a:tcPr marL="49894" marR="49894" marT="49894" marB="4989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1996-09-20</a:t>
                      </a:r>
                    </a:p>
                  </a:txBody>
                  <a:tcPr marL="49894" marR="49894" marT="49894" marB="4989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5622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325F8F3-435F-4D31-AA67-2534FBBA9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684437"/>
              </p:ext>
            </p:extLst>
          </p:nvPr>
        </p:nvGraphicFramePr>
        <p:xfrm>
          <a:off x="2771801" y="1131590"/>
          <a:ext cx="3960439" cy="947792"/>
        </p:xfrm>
        <a:graphic>
          <a:graphicData uri="http://schemas.openxmlformats.org/drawingml/2006/table">
            <a:tbl>
              <a:tblPr/>
              <a:tblGrid>
                <a:gridCol w="864095">
                  <a:extLst>
                    <a:ext uri="{9D8B030D-6E8A-4147-A177-3AD203B41FA5}">
                      <a16:colId xmlns:a16="http://schemas.microsoft.com/office/drawing/2014/main" val="325103632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99289381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7850125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861660224"/>
                    </a:ext>
                  </a:extLst>
                </a:gridCol>
              </a:tblGrid>
              <a:tr h="234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>
                          <a:effectLst/>
                        </a:rPr>
                        <a:t>CustomerID</a:t>
                      </a:r>
                    </a:p>
                  </a:txBody>
                  <a:tcPr marL="99787" marR="49894" marT="49894" marB="4989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>
                          <a:effectLst/>
                        </a:rPr>
                        <a:t>CustomerName</a:t>
                      </a:r>
                    </a:p>
                  </a:txBody>
                  <a:tcPr marL="49894" marR="49894" marT="49894" marB="4989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>
                          <a:effectLst/>
                        </a:rPr>
                        <a:t>ContactName</a:t>
                      </a:r>
                    </a:p>
                  </a:txBody>
                  <a:tcPr marL="49894" marR="49894" marT="49894" marB="4989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>
                          <a:effectLst/>
                        </a:rPr>
                        <a:t>Country</a:t>
                      </a:r>
                    </a:p>
                  </a:txBody>
                  <a:tcPr marL="49894" marR="49894" marT="49894" marB="4989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819024"/>
                  </a:ext>
                </a:extLst>
              </a:tr>
              <a:tr h="234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1</a:t>
                      </a:r>
                    </a:p>
                  </a:txBody>
                  <a:tcPr marL="99787" marR="49894" marT="49894" marB="4989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Alfreds Futterkiste</a:t>
                      </a:r>
                    </a:p>
                  </a:txBody>
                  <a:tcPr marL="49894" marR="49894" marT="49894" marB="4989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Maria Anders</a:t>
                      </a:r>
                    </a:p>
                  </a:txBody>
                  <a:tcPr marL="49894" marR="49894" marT="49894" marB="4989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Germany</a:t>
                      </a:r>
                    </a:p>
                  </a:txBody>
                  <a:tcPr marL="49894" marR="49894" marT="49894" marB="4989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654798"/>
                  </a:ext>
                </a:extLst>
              </a:tr>
              <a:tr h="234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2</a:t>
                      </a:r>
                    </a:p>
                  </a:txBody>
                  <a:tcPr marL="99787" marR="49894" marT="49894" marB="4989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900">
                          <a:effectLst/>
                        </a:rPr>
                        <a:t>Ana Trujillo</a:t>
                      </a:r>
                    </a:p>
                  </a:txBody>
                  <a:tcPr marL="49894" marR="49894" marT="49894" marB="4989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Ana Trujillo</a:t>
                      </a:r>
                    </a:p>
                  </a:txBody>
                  <a:tcPr marL="49894" marR="49894" marT="49894" marB="4989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Mexico</a:t>
                      </a:r>
                    </a:p>
                  </a:txBody>
                  <a:tcPr marL="49894" marR="49894" marT="49894" marB="4989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35884"/>
                  </a:ext>
                </a:extLst>
              </a:tr>
              <a:tr h="234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3</a:t>
                      </a:r>
                    </a:p>
                  </a:txBody>
                  <a:tcPr marL="99787" marR="49894" marT="49894" marB="4989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Antonio Moreno</a:t>
                      </a:r>
                    </a:p>
                  </a:txBody>
                  <a:tcPr marL="49894" marR="49894" marT="49894" marB="4989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Antonio Moreno</a:t>
                      </a:r>
                    </a:p>
                  </a:txBody>
                  <a:tcPr marL="49894" marR="49894" marT="49894" marB="4989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Mexico</a:t>
                      </a:r>
                    </a:p>
                  </a:txBody>
                  <a:tcPr marL="49894" marR="49894" marT="49894" marB="4989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8546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E999604-F627-4C3F-A378-9D344703A589}"/>
              </a:ext>
            </a:extLst>
          </p:cNvPr>
          <p:cNvSpPr txBox="1"/>
          <p:nvPr/>
        </p:nvSpPr>
        <p:spPr>
          <a:xfrm>
            <a:off x="179512" y="942252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>
                <a:latin typeface="Calibri" panose="020F0502020204030204" pitchFamily="34" charset="0"/>
                <a:cs typeface="Calibri" panose="020F0502020204030204" pitchFamily="34" charset="0"/>
              </a:rPr>
              <a:t>Orders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121216-B43F-41EC-AC67-73039A2E3C1C}"/>
              </a:ext>
            </a:extLst>
          </p:cNvPr>
          <p:cNvSpPr txBox="1"/>
          <p:nvPr/>
        </p:nvSpPr>
        <p:spPr>
          <a:xfrm>
            <a:off x="2771800" y="942252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>
                <a:latin typeface="Calibri" panose="020F0502020204030204" pitchFamily="34" charset="0"/>
                <a:cs typeface="Calibri" panose="020F0502020204030204" pitchFamily="34" charset="0"/>
              </a:rPr>
              <a:t>Customers table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0571486-B7AF-4C7A-9A61-69981B43F53B}"/>
              </a:ext>
            </a:extLst>
          </p:cNvPr>
          <p:cNvGrpSpPr/>
          <p:nvPr/>
        </p:nvGrpSpPr>
        <p:grpSpPr>
          <a:xfrm>
            <a:off x="1197015" y="2079382"/>
            <a:ext cx="2160240" cy="341346"/>
            <a:chOff x="1197015" y="2079382"/>
            <a:chExt cx="2160240" cy="341346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565B3CB-A9E8-4C3E-BCA2-D9E4A70CFE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9632" y="2079382"/>
              <a:ext cx="0" cy="288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695D702-CA52-48AA-9153-1C1635B37808}"/>
                </a:ext>
              </a:extLst>
            </p:cNvPr>
            <p:cNvCxnSpPr>
              <a:cxnSpLocks/>
            </p:cNvCxnSpPr>
            <p:nvPr/>
          </p:nvCxnSpPr>
          <p:spPr>
            <a:xfrm>
              <a:off x="1259632" y="2367414"/>
              <a:ext cx="19442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4B594AB-9568-4004-B4FE-DAEBBD119F22}"/>
                </a:ext>
              </a:extLst>
            </p:cNvPr>
            <p:cNvCxnSpPr/>
            <p:nvPr/>
          </p:nvCxnSpPr>
          <p:spPr>
            <a:xfrm flipV="1">
              <a:off x="3203848" y="2079382"/>
              <a:ext cx="0" cy="288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DFF3BCC-7120-4F19-B49C-E64B2749C750}"/>
                </a:ext>
              </a:extLst>
            </p:cNvPr>
            <p:cNvSpPr txBox="1"/>
            <p:nvPr/>
          </p:nvSpPr>
          <p:spPr>
            <a:xfrm>
              <a:off x="1197015" y="2174507"/>
              <a:ext cx="21602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>
                  <a:latin typeface="Calibri" panose="020F0502020204030204" pitchFamily="34" charset="0"/>
                  <a:cs typeface="Calibri" panose="020F0502020204030204" pitchFamily="34" charset="0"/>
                </a:rPr>
                <a:t>The relationship between two tables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590EEC1-48AA-447A-8379-23B5411EBE9A}"/>
              </a:ext>
            </a:extLst>
          </p:cNvPr>
          <p:cNvSpPr txBox="1"/>
          <p:nvPr/>
        </p:nvSpPr>
        <p:spPr>
          <a:xfrm>
            <a:off x="179512" y="2408279"/>
            <a:ext cx="88569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Apply below SQL statement:</a:t>
            </a:r>
          </a:p>
          <a:p>
            <a:r>
              <a:rPr lang="en-US" sz="1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SELECT</a:t>
            </a:r>
            <a:r>
              <a:rPr lang="en-US" sz="1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Orders.OrderID, Customers.CustomerName, Orders.OrderDate</a:t>
            </a:r>
            <a:br>
              <a:rPr lang="en-US" sz="1000">
                <a:latin typeface="Consolas" panose="020B0609020204030204" pitchFamily="49" charset="0"/>
              </a:rPr>
            </a:br>
            <a:r>
              <a:rPr lang="en-US" sz="1000">
                <a:latin typeface="Consolas" panose="020B0609020204030204" pitchFamily="49" charset="0"/>
              </a:rPr>
              <a:t>	</a:t>
            </a:r>
            <a:r>
              <a:rPr lang="en-US" sz="1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Orders</a:t>
            </a:r>
            <a:br>
              <a:rPr lang="en-US" sz="1000">
                <a:latin typeface="Consolas" panose="020B0609020204030204" pitchFamily="49" charset="0"/>
              </a:rPr>
            </a:br>
            <a:r>
              <a:rPr lang="en-US" sz="1000">
                <a:latin typeface="Consolas" panose="020B0609020204030204" pitchFamily="49" charset="0"/>
              </a:rPr>
              <a:t>	</a:t>
            </a:r>
            <a:r>
              <a:rPr lang="en-US" sz="1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en-US" sz="1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 </a:t>
            </a:r>
            <a:r>
              <a:rPr lang="en-US" sz="1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Orders.CustomerID=Customers.CustomerID;</a:t>
            </a:r>
            <a:endParaRPr lang="en-US" sz="1000">
              <a:latin typeface="Consolas" panose="020B0609020204030204" pitchFamily="49" charset="0"/>
            </a:endParaRP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32DFB5AF-AACF-4700-972C-1924320A3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371878"/>
              </p:ext>
            </p:extLst>
          </p:nvPr>
        </p:nvGraphicFramePr>
        <p:xfrm>
          <a:off x="179513" y="3301066"/>
          <a:ext cx="4392487" cy="473896"/>
        </p:xfrm>
        <a:graphic>
          <a:graphicData uri="http://schemas.openxmlformats.org/drawingml/2006/table">
            <a:tbl>
              <a:tblPr/>
              <a:tblGrid>
                <a:gridCol w="954888">
                  <a:extLst>
                    <a:ext uri="{9D8B030D-6E8A-4147-A177-3AD203B41FA5}">
                      <a16:colId xmlns:a16="http://schemas.microsoft.com/office/drawing/2014/main" val="19974488"/>
                    </a:ext>
                  </a:extLst>
                </a:gridCol>
                <a:gridCol w="1972759">
                  <a:extLst>
                    <a:ext uri="{9D8B030D-6E8A-4147-A177-3AD203B41FA5}">
                      <a16:colId xmlns:a16="http://schemas.microsoft.com/office/drawing/2014/main" val="1730126896"/>
                    </a:ext>
                  </a:extLst>
                </a:gridCol>
                <a:gridCol w="1464840">
                  <a:extLst>
                    <a:ext uri="{9D8B030D-6E8A-4147-A177-3AD203B41FA5}">
                      <a16:colId xmlns:a16="http://schemas.microsoft.com/office/drawing/2014/main" val="2833081719"/>
                    </a:ext>
                  </a:extLst>
                </a:gridCol>
              </a:tblGrid>
              <a:tr h="234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>
                          <a:effectLst/>
                        </a:rPr>
                        <a:t>OrderID</a:t>
                      </a:r>
                    </a:p>
                  </a:txBody>
                  <a:tcPr marL="99787" marR="49894" marT="49894" marB="4989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>
                          <a:effectLst/>
                        </a:rPr>
                        <a:t>CustomerName</a:t>
                      </a:r>
                    </a:p>
                  </a:txBody>
                  <a:tcPr marL="49894" marR="49894" marT="49894" marB="4989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>
                          <a:effectLst/>
                        </a:rPr>
                        <a:t>OrderDate</a:t>
                      </a:r>
                    </a:p>
                  </a:txBody>
                  <a:tcPr marL="49894" marR="49894" marT="49894" marB="4989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881013"/>
                  </a:ext>
                </a:extLst>
              </a:tr>
              <a:tr h="234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10308</a:t>
                      </a:r>
                    </a:p>
                  </a:txBody>
                  <a:tcPr marL="99787" marR="49894" marT="49894" marB="4989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900">
                          <a:effectLst/>
                        </a:rPr>
                        <a:t>Ana Trujillo</a:t>
                      </a:r>
                    </a:p>
                  </a:txBody>
                  <a:tcPr marL="49894" marR="49894" marT="49894" marB="4989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9/18/1996</a:t>
                      </a:r>
                    </a:p>
                  </a:txBody>
                  <a:tcPr marL="49894" marR="49894" marT="49894" marB="4989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120783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B3C13C71-AC0E-41DB-87A4-D547A62A8EEA}"/>
              </a:ext>
            </a:extLst>
          </p:cNvPr>
          <p:cNvSpPr txBox="1"/>
          <p:nvPr/>
        </p:nvSpPr>
        <p:spPr>
          <a:xfrm>
            <a:off x="179512" y="3103716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>
                <a:latin typeface="Calibri" panose="020F0502020204030204" pitchFamily="34" charset="0"/>
                <a:cs typeface="Calibri" panose="020F0502020204030204" pitchFamily="34" charset="0"/>
              </a:rPr>
              <a:t>Result table</a:t>
            </a:r>
          </a:p>
        </p:txBody>
      </p:sp>
    </p:spTree>
    <p:extLst>
      <p:ext uri="{BB962C8B-B14F-4D97-AF65-F5344CB8AC3E}">
        <p14:creationId xmlns:p14="http://schemas.microsoft.com/office/powerpoint/2010/main" val="394362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B42988F-FEF1-45CD-90C4-A17EEBC5F67A}"/>
              </a:ext>
            </a:extLst>
          </p:cNvPr>
          <p:cNvSpPr txBox="1"/>
          <p:nvPr/>
        </p:nvSpPr>
        <p:spPr>
          <a:xfrm>
            <a:off x="107504" y="313562"/>
            <a:ext cx="89289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latinLnBrk="0">
              <a:buFontTx/>
              <a:buChar char="-"/>
              <a:defRPr sz="1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61076" lvl="1" indent="-171450" algn="just" fontAlgn="base">
              <a:buFont typeface="Arial" panose="020B0604020202020204" pitchFamily="34" charset="0"/>
              <a:buChar char="•"/>
              <a:defRPr sz="1000" b="0" i="0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2pPr>
            <a:lvl5pPr lvl="4">
              <a:lnSpc>
                <a:spcPct val="107000"/>
              </a:lnSpc>
              <a:defRPr sz="10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0" indent="0">
              <a:buNone/>
            </a:pPr>
            <a:r>
              <a:rPr lang="en-US" b="1" u="sng"/>
              <a:t>Different Types of SQL Joins:</a:t>
            </a:r>
            <a:endParaRPr lang="en-US"/>
          </a:p>
          <a:p>
            <a:pPr lvl="1"/>
            <a:r>
              <a:rPr lang="en-US"/>
              <a:t>(INNER) JOIN: Returns records that have </a:t>
            </a:r>
            <a:r>
              <a:rPr lang="en-US">
                <a:highlight>
                  <a:srgbClr val="FFFF00"/>
                </a:highlight>
              </a:rPr>
              <a:t>matching values in both tables</a:t>
            </a:r>
          </a:p>
          <a:p>
            <a:pPr lvl="1"/>
            <a:r>
              <a:rPr lang="en-US"/>
              <a:t>LEFT (OUTER) JOIN: Returns all records from </a:t>
            </a:r>
            <a:r>
              <a:rPr lang="en-US">
                <a:highlight>
                  <a:srgbClr val="FFFF00"/>
                </a:highlight>
              </a:rPr>
              <a:t>the left table, and the matched records from the right table</a:t>
            </a:r>
          </a:p>
          <a:p>
            <a:pPr lvl="1"/>
            <a:r>
              <a:rPr lang="en-US"/>
              <a:t>RIGHT (OUTER) JOIN: Returns all records from </a:t>
            </a:r>
            <a:r>
              <a:rPr lang="en-US">
                <a:highlight>
                  <a:srgbClr val="FFFF00"/>
                </a:highlight>
              </a:rPr>
              <a:t>the right table, and the matched records from the left table</a:t>
            </a:r>
          </a:p>
          <a:p>
            <a:pPr lvl="1"/>
            <a:r>
              <a:rPr lang="en-US"/>
              <a:t>FULL (OUTER) JOIN: Returns all records when there is </a:t>
            </a:r>
            <a:r>
              <a:rPr lang="en-US">
                <a:highlight>
                  <a:srgbClr val="FFFF00"/>
                </a:highlight>
              </a:rPr>
              <a:t>a match in either left or right table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C0C8223-BA53-486A-9D8A-A7056751034B}"/>
              </a:ext>
            </a:extLst>
          </p:cNvPr>
          <p:cNvGrpSpPr/>
          <p:nvPr/>
        </p:nvGrpSpPr>
        <p:grpSpPr>
          <a:xfrm>
            <a:off x="1475656" y="1347614"/>
            <a:ext cx="894323" cy="2892920"/>
            <a:chOff x="198923" y="1347615"/>
            <a:chExt cx="894323" cy="2892920"/>
          </a:xfrm>
        </p:grpSpPr>
        <p:pic>
          <p:nvPicPr>
            <p:cNvPr id="2060" name="Picture 12" descr="SQL INNER JOIN">
              <a:extLst>
                <a:ext uri="{FF2B5EF4-FFF2-40B4-BE49-F238E27FC236}">
                  <a16:creationId xmlns:a16="http://schemas.microsoft.com/office/drawing/2014/main" id="{A1E876DA-95B7-4409-8405-52002C78B3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355" y="1347615"/>
              <a:ext cx="893891" cy="648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1" name="Picture 13" descr="SQL LEFT JOIN">
              <a:extLst>
                <a:ext uri="{FF2B5EF4-FFF2-40B4-BE49-F238E27FC236}">
                  <a16:creationId xmlns:a16="http://schemas.microsoft.com/office/drawing/2014/main" id="{B7847B3D-537A-4D39-B377-2FB8AB1A3F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355" y="2093270"/>
              <a:ext cx="893891" cy="648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SQL RIGHT JOIN">
              <a:extLst>
                <a:ext uri="{FF2B5EF4-FFF2-40B4-BE49-F238E27FC236}">
                  <a16:creationId xmlns:a16="http://schemas.microsoft.com/office/drawing/2014/main" id="{F36107A4-AD74-43AB-A585-15AF326049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924" y="2846809"/>
              <a:ext cx="893891" cy="648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3" name="Picture 15" descr="SQL FULL OUTER JOIN">
              <a:extLst>
                <a:ext uri="{FF2B5EF4-FFF2-40B4-BE49-F238E27FC236}">
                  <a16:creationId xmlns:a16="http://schemas.microsoft.com/office/drawing/2014/main" id="{F250A6C2-841D-4803-BEC0-C70F8B275E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923" y="3592464"/>
              <a:ext cx="893891" cy="648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5" name="Picture 17" descr="Isn't SQL A left join B, just A? - Stack Overflow">
            <a:extLst>
              <a:ext uri="{FF2B5EF4-FFF2-40B4-BE49-F238E27FC236}">
                <a16:creationId xmlns:a16="http://schemas.microsoft.com/office/drawing/2014/main" id="{206BB9FD-10D0-41A5-8C98-43D00868F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147755"/>
            <a:ext cx="4824536" cy="379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47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6D7DF8-6284-4A97-987A-A88103EE5B3C}"/>
              </a:ext>
            </a:extLst>
          </p:cNvPr>
          <p:cNvSpPr txBox="1"/>
          <p:nvPr/>
        </p:nvSpPr>
        <p:spPr>
          <a:xfrm>
            <a:off x="0" y="312889"/>
            <a:ext cx="9108504" cy="4331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fontAlgn="base" latinLnBrk="0">
              <a:buFont typeface="Wingdings" panose="05000000000000000000" pitchFamily="2" charset="2"/>
              <a:buChar char="q"/>
            </a:pPr>
            <a:r>
              <a:rPr lang="en-US" sz="1000" b="1" u="sng">
                <a:latin typeface="Calibri" panose="020F0502020204030204" pitchFamily="34" charset="0"/>
                <a:cs typeface="Calibri" panose="020F0502020204030204" pitchFamily="34" charset="0"/>
              </a:rPr>
              <a:t>Inner Join</a:t>
            </a:r>
            <a:r>
              <a:rPr lang="en-US" sz="10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000" b="1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selects records that have matching values in both tables.</a:t>
            </a:r>
          </a:p>
          <a:p>
            <a:pPr algn="l" fontAlgn="base" latinLnBrk="0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05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05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column_name(s)</a:t>
            </a:r>
            <a:br>
              <a:rPr lang="en-US" sz="1050"/>
            </a:br>
            <a:r>
              <a:rPr lang="en-US" sz="1050"/>
              <a:t>	</a:t>
            </a:r>
            <a:r>
              <a:rPr lang="en-US" sz="105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5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</a:t>
            </a:r>
            <a:br>
              <a:rPr lang="en-US" sz="1050"/>
            </a:br>
            <a:r>
              <a:rPr lang="en-US" sz="1050"/>
              <a:t>	</a:t>
            </a:r>
            <a:r>
              <a:rPr lang="en-US" sz="105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en-US" sz="105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05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table2</a:t>
            </a:r>
            <a:br>
              <a:rPr lang="en-US" sz="105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05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05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table1.column_name </a:t>
            </a:r>
            <a:r>
              <a:rPr lang="en-US" sz="105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table2.column_name</a:t>
            </a:r>
          </a:p>
          <a:p>
            <a:pPr marL="171450" indent="-171450" algn="l" fontAlgn="base" latinLnBrk="0">
              <a:buFont typeface="Wingdings" panose="05000000000000000000" pitchFamily="2" charset="2"/>
              <a:buChar char="q"/>
            </a:pPr>
            <a:r>
              <a:rPr lang="en-US" sz="10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Left Join:</a:t>
            </a: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return all records from left table (table1), and the matching records from right table (table2). The result is 0 records from the right side, if there is no match.</a:t>
            </a:r>
          </a:p>
          <a:p>
            <a:pPr algn="l" fontAlgn="base" latinLnBrk="0"/>
            <a:r>
              <a:rPr lang="en-US" sz="10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column_name(s)</a:t>
            </a:r>
            <a:br>
              <a:rPr lang="en-US" sz="1000"/>
            </a:br>
            <a:r>
              <a:rPr lang="en-US" sz="1000"/>
              <a:t>	</a:t>
            </a:r>
            <a:r>
              <a:rPr lang="en-US" sz="1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</a:t>
            </a:r>
            <a:br>
              <a:rPr lang="en-US" sz="1000"/>
            </a:br>
            <a:r>
              <a:rPr lang="en-US" sz="1000"/>
              <a:t>	</a:t>
            </a:r>
            <a:r>
              <a:rPr lang="en-US" sz="1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table2</a:t>
            </a:r>
            <a:br>
              <a:rPr lang="en-US" sz="10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table1.column_name </a:t>
            </a:r>
            <a:r>
              <a:rPr lang="en-US" sz="1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table2.column_name</a:t>
            </a:r>
            <a:r>
              <a:rPr lang="en-US" sz="1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71450" indent="-171450" algn="l" fontAlgn="base" latinLnBrk="0">
              <a:buFont typeface="Wingdings" panose="05000000000000000000" pitchFamily="2" charset="2"/>
              <a:buChar char="q"/>
            </a:pPr>
            <a:r>
              <a:rPr lang="en-US" sz="10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Right Join:</a:t>
            </a: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return all records from right table (table2), and the matching records from the left table (table1). The result is 0 records from the left side, if there is no match.</a:t>
            </a:r>
          </a:p>
          <a:p>
            <a:pPr algn="l" fontAlgn="base" latinLnBrk="0"/>
            <a:r>
              <a:rPr lang="en-US" sz="10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column_name(s)</a:t>
            </a:r>
            <a:br>
              <a:rPr lang="en-US" sz="1000"/>
            </a:br>
            <a:r>
              <a:rPr lang="en-US" sz="1000"/>
              <a:t>	</a:t>
            </a:r>
            <a:r>
              <a:rPr lang="en-US" sz="1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</a:t>
            </a:r>
            <a:br>
              <a:rPr lang="en-US" sz="1000"/>
            </a:br>
            <a:r>
              <a:rPr lang="en-US" sz="1000"/>
              <a:t>	</a:t>
            </a:r>
            <a:r>
              <a:rPr lang="en-US" sz="1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table2</a:t>
            </a:r>
            <a:br>
              <a:rPr lang="en-US" sz="10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table1.column_name </a:t>
            </a:r>
            <a:r>
              <a:rPr lang="en-US" sz="1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table2.column_name</a:t>
            </a:r>
            <a:r>
              <a:rPr lang="en-US" sz="1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71450" indent="-171450" algn="l" fontAlgn="base" latinLnBrk="0">
              <a:buFont typeface="Wingdings" panose="05000000000000000000" pitchFamily="2" charset="2"/>
              <a:buChar char="q"/>
            </a:pPr>
            <a:r>
              <a:rPr lang="en-US" sz="10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 Join:</a:t>
            </a: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0" i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returns all records when there is a match in left (table1) or right (table2) table records.</a:t>
            </a:r>
          </a:p>
          <a:p>
            <a:pPr algn="l" fontAlgn="base" latinLnBrk="0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column_name(s)</a:t>
            </a:r>
            <a:br>
              <a:rPr lang="en-US" sz="1000"/>
            </a:br>
            <a:r>
              <a:rPr lang="en-US" sz="1000"/>
              <a:t>	</a:t>
            </a:r>
            <a:r>
              <a:rPr lang="en-US" sz="1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</a:t>
            </a:r>
            <a:br>
              <a:rPr lang="en-US" sz="1000"/>
            </a:br>
            <a:r>
              <a:rPr lang="en-US" sz="1000"/>
              <a:t>	</a:t>
            </a:r>
            <a:r>
              <a:rPr lang="en-US" sz="1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FULL</a:t>
            </a:r>
            <a:r>
              <a:rPr lang="en-US" sz="1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OUTER</a:t>
            </a:r>
            <a:r>
              <a:rPr lang="en-US" sz="1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table2</a:t>
            </a:r>
            <a:br>
              <a:rPr lang="en-US" sz="10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table1.column_name </a:t>
            </a:r>
            <a:r>
              <a:rPr lang="en-US" sz="1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table2.column_name</a:t>
            </a:r>
            <a:br>
              <a:rPr lang="en-US" sz="10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sz="1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 fontAlgn="base" latinLnBrk="0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 Chúng ta đéo có full join trong MySQL </a:t>
            </a: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 nên nếu các bạn muốn fullHD thì hãy dung Union hoặc Union all hoặc cross join như bên dưới.</a:t>
            </a:r>
          </a:p>
          <a:p>
            <a:pPr marL="171450" indent="-171450" algn="l" fontAlgn="base" latinLnBrk="0">
              <a:buFont typeface="Wingdings" panose="05000000000000000000" pitchFamily="2" charset="2"/>
              <a:buChar char="q"/>
            </a:pPr>
            <a:r>
              <a:rPr lang="en-US" sz="10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Cross Join: </a:t>
            </a: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returns all records from both tables (table1 and table2).</a:t>
            </a:r>
          </a:p>
          <a:p>
            <a:pPr algn="l" fontAlgn="base" latinLnBrk="0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05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05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column_name(s)</a:t>
            </a:r>
            <a:br>
              <a:rPr lang="en-US" sz="1050"/>
            </a:br>
            <a:r>
              <a:rPr lang="en-US" sz="1050"/>
              <a:t>	</a:t>
            </a:r>
            <a:r>
              <a:rPr lang="en-US" sz="105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5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</a:t>
            </a:r>
            <a:br>
              <a:rPr lang="en-US" sz="1050"/>
            </a:br>
            <a:r>
              <a:rPr lang="en-US" sz="1050"/>
              <a:t>	</a:t>
            </a:r>
            <a:r>
              <a:rPr lang="en-US" sz="105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CROSS</a:t>
            </a:r>
            <a:r>
              <a:rPr lang="en-US" sz="105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05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table2</a:t>
            </a:r>
            <a:r>
              <a:rPr lang="en-US" sz="105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 fontAlgn="base" latinLnBrk="0"/>
            <a:r>
              <a:rPr lang="en-US" sz="105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 Hơi khó hiểu nên hỏi lại</a:t>
            </a:r>
            <a:endParaRPr lang="en-US" sz="1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698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DCE22-FA72-4EB4-A7B3-A468F882113A}"/>
              </a:ext>
            </a:extLst>
          </p:cNvPr>
          <p:cNvSpPr txBox="1"/>
          <p:nvPr/>
        </p:nvSpPr>
        <p:spPr>
          <a:xfrm>
            <a:off x="0" y="312889"/>
            <a:ext cx="9108504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fontAlgn="base" latinLnBrk="0">
              <a:buFont typeface="Wingdings" panose="05000000000000000000" pitchFamily="2" charset="2"/>
              <a:buChar char="q"/>
            </a:pPr>
            <a:r>
              <a:rPr lang="en-US" sz="1050" b="1" u="sng">
                <a:latin typeface="Calibri" panose="020F0502020204030204" pitchFamily="34" charset="0"/>
                <a:cs typeface="Calibri" panose="020F0502020204030204" pitchFamily="34" charset="0"/>
              </a:rPr>
              <a:t>Self Join</a:t>
            </a:r>
            <a:r>
              <a:rPr lang="en-US" sz="105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05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a regular, but the table is joined with itself.</a:t>
            </a:r>
          </a:p>
          <a:p>
            <a:pPr algn="l" fontAlgn="base" latinLnBrk="0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05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05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column_name(s)</a:t>
            </a:r>
            <a:br>
              <a:rPr lang="en-US" sz="1050"/>
            </a:br>
            <a:r>
              <a:rPr lang="en-US" sz="1050"/>
              <a:t>	</a:t>
            </a:r>
            <a:r>
              <a:rPr lang="en-US" sz="105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5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 T1, table1 T2</a:t>
            </a:r>
            <a:br>
              <a:rPr lang="en-US" sz="1050"/>
            </a:br>
            <a:r>
              <a:rPr lang="en-US" sz="1050"/>
              <a:t>	</a:t>
            </a:r>
            <a:r>
              <a:rPr lang="en-US" sz="105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05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sz="105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l" fontAlgn="base" latinLnBrk="0">
              <a:buFont typeface="Wingdings" panose="05000000000000000000" pitchFamily="2" charset="2"/>
              <a:buChar char="q"/>
            </a:pPr>
            <a:r>
              <a:rPr lang="en-US" sz="10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Join three tables:</a:t>
            </a:r>
          </a:p>
          <a:p>
            <a:pPr algn="l" fontAlgn="base" latinLnBrk="0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05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05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column_name(s)</a:t>
            </a:r>
            <a:br>
              <a:rPr lang="en-US" sz="1050"/>
            </a:br>
            <a:r>
              <a:rPr lang="en-US" sz="1050"/>
              <a:t>	</a:t>
            </a:r>
            <a:r>
              <a:rPr lang="en-US" sz="105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5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((</a:t>
            </a:r>
            <a:r>
              <a:rPr lang="en-US" sz="105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 T1</a:t>
            </a:r>
            <a:br>
              <a:rPr lang="en-US" sz="1050"/>
            </a:br>
            <a:r>
              <a:rPr lang="en-US" sz="1050"/>
              <a:t>	</a:t>
            </a:r>
            <a:r>
              <a:rPr lang="en-US" sz="105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en-US" sz="105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05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table1 T2 </a:t>
            </a:r>
            <a:r>
              <a:rPr lang="en-US" sz="105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05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condition</a:t>
            </a:r>
            <a:r>
              <a:rPr lang="en-US" sz="105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050"/>
            </a:br>
            <a:r>
              <a:rPr lang="en-US" sz="1050"/>
              <a:t>	</a:t>
            </a:r>
            <a:r>
              <a:rPr lang="en-US" sz="105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en-US" sz="105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05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table1 T3 </a:t>
            </a:r>
            <a:r>
              <a:rPr lang="en-US" sz="105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05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i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condition</a:t>
            </a:r>
            <a:r>
              <a:rPr lang="en-US" sz="105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l" fontAlgn="base" latinLnBrk="0">
              <a:buFont typeface="Wingdings" panose="05000000000000000000" pitchFamily="2" charset="2"/>
              <a:buChar char="q"/>
            </a:pPr>
            <a:r>
              <a:rPr lang="en-US" sz="10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Subquery:</a:t>
            </a:r>
          </a:p>
          <a:p>
            <a:pPr marL="561076" lvl="1" indent="-171450" fontAlgn="base" latinLnBrk="0">
              <a:buFontTx/>
              <a:buChar char="-"/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MySQL subquery is a query nested within another query such as SELECT, INSERT, UPDATE or DELETE. Also, a subquery can be nested within another subquery.</a:t>
            </a:r>
          </a:p>
          <a:p>
            <a:pPr marL="561076" lvl="1" indent="-171450" fontAlgn="base" latinLnBrk="0">
              <a:buFontTx/>
              <a:buChar char="-"/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MySQL subquery is called an inner query while the query that contains the subquery is called an outer query. </a:t>
            </a:r>
          </a:p>
          <a:p>
            <a:pPr marL="561076" lvl="1" indent="-171450" fontAlgn="base" latinLnBrk="0">
              <a:buFontTx/>
              <a:buChar char="-"/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subquery can be used anywhere that expression is used and must be closed in parentheses.</a:t>
            </a:r>
          </a:p>
          <a:p>
            <a:pPr marL="561076" lvl="1" indent="-171450" fontAlgn="base" latinLnBrk="0">
              <a:buFontTx/>
              <a:buChar char="-"/>
            </a:pPr>
            <a:r>
              <a:rPr lang="en-US" sz="10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  <a:p>
            <a:pPr marL="561076" lvl="1" indent="-171450" fontAlgn="base" latinLnBrk="0">
              <a:buFontTx/>
              <a:buChar char="-"/>
            </a:pPr>
            <a:endParaRPr lang="en-US" sz="1000" b="1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1076" lvl="1" indent="-171450" fontAlgn="base" latinLnBrk="0">
              <a:buFontTx/>
              <a:buChar char="-"/>
            </a:pPr>
            <a:endParaRPr lang="en-US" sz="1000" b="1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1076" lvl="1" indent="-171450" fontAlgn="base" latinLnBrk="0">
              <a:buFontTx/>
              <a:buChar char="-"/>
            </a:pPr>
            <a:endParaRPr lang="en-US" sz="1000" b="1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1076" lvl="1" indent="-171450" fontAlgn="base" latinLnBrk="0">
              <a:buFontTx/>
              <a:buChar char="-"/>
            </a:pPr>
            <a:endParaRPr lang="en-US" sz="1000" b="1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1076" lvl="1" indent="-171450" fontAlgn="base" latinLnBrk="0">
              <a:buFontTx/>
              <a:buChar char="-"/>
            </a:pPr>
            <a:endParaRPr lang="en-US" sz="1000" b="1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 latinLnBrk="0"/>
            <a:endParaRPr lang="en-US" sz="1000" b="1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1076" lvl="1" indent="-171450" fontAlgn="base" latinLnBrk="0">
              <a:buFontTx/>
              <a:buChar char="-"/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Subquery types: check in sql 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1EE8AC-B4EB-49E2-810C-57EB74371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427734"/>
            <a:ext cx="2520280" cy="101404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29089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F0A29B-1BD0-4B2A-A770-0AF41CFE3F25}"/>
              </a:ext>
            </a:extLst>
          </p:cNvPr>
          <p:cNvSpPr txBox="1"/>
          <p:nvPr/>
        </p:nvSpPr>
        <p:spPr>
          <a:xfrm>
            <a:off x="0" y="312889"/>
            <a:ext cx="910850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fontAlgn="base" latinLnBrk="0">
              <a:buFont typeface="Wingdings" panose="05000000000000000000" pitchFamily="2" charset="2"/>
              <a:buChar char="q"/>
            </a:pPr>
            <a:r>
              <a:rPr lang="en-US" sz="105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Common Table Expression (CTE):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7690FA-4686-4257-9490-015A7D45FF7A}"/>
              </a:ext>
            </a:extLst>
          </p:cNvPr>
          <p:cNvSpPr txBox="1"/>
          <p:nvPr/>
        </p:nvSpPr>
        <p:spPr>
          <a:xfrm>
            <a:off x="179512" y="502973"/>
            <a:ext cx="885698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fontAlgn="base" latinLnBrk="0">
              <a:buFontTx/>
              <a:buChar char="-"/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MySQL, </a:t>
            </a:r>
            <a:r>
              <a:rPr lang="en-US" sz="100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it is a temporary result set has a range</a:t>
            </a: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within </a:t>
            </a:r>
            <a:r>
              <a:rPr lang="en-US" sz="100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 single SQL statement</a:t>
            </a: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 algn="l" fontAlgn="base" latinLnBrk="0">
              <a:buFontTx/>
              <a:buChar char="-"/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CTE can be </a:t>
            </a:r>
            <a:r>
              <a:rPr lang="en-US" sz="100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referenced any place</a:t>
            </a: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within that statement </a:t>
            </a:r>
            <a:r>
              <a:rPr lang="en-US" sz="100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multiples times </a:t>
            </a:r>
          </a:p>
          <a:p>
            <a:pPr marL="171450" indent="-171450" algn="l" fontAlgn="base" latinLnBrk="0">
              <a:buFontTx/>
              <a:buChar char="-"/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1000" b="1" i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‘With’</a:t>
            </a: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clause to define a CTE</a:t>
            </a:r>
          </a:p>
          <a:p>
            <a:pPr marL="171450" indent="-171450" algn="l" fontAlgn="base" latinLnBrk="0">
              <a:buFontTx/>
              <a:buChar char="-"/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CTE is </a:t>
            </a:r>
            <a:r>
              <a:rPr lang="en-US" sz="100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always use with</a:t>
            </a: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i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000" b="1" i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</a:t>
            </a: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000" b="1" i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</a:t>
            </a: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1000" b="1" i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Delete</a:t>
            </a:r>
          </a:p>
          <a:p>
            <a:pPr marL="171450" indent="-171450" algn="l" fontAlgn="base" latinLnBrk="0">
              <a:buFontTx/>
              <a:buChar char="-"/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CTE is </a:t>
            </a:r>
            <a:r>
              <a:rPr lang="en-US" sz="100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similar in function and scope </a:t>
            </a: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100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 derived table</a:t>
            </a: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SQL</a:t>
            </a:r>
          </a:p>
          <a:p>
            <a:pPr marL="171450" indent="-171450" algn="l" fontAlgn="base" latinLnBrk="0">
              <a:buFontTx/>
              <a:buChar char="-"/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</a:p>
          <a:p>
            <a:pPr algn="l" fontAlgn="base" latinLnBrk="0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000" b="0" i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cte_name (column_names) </a:t>
            </a:r>
            <a:r>
              <a:rPr lang="en-US" sz="1000" b="0" i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(query);</a:t>
            </a:r>
          </a:p>
          <a:p>
            <a:pPr algn="l" fontAlgn="base" latinLnBrk="0"/>
            <a:endParaRPr lang="en-US" sz="1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826270"/>
      </p:ext>
    </p:extLst>
  </p:cSld>
  <p:clrMapOvr>
    <a:masterClrMapping/>
  </p:clrMapOvr>
</p:sld>
</file>

<file path=ppt/theme/theme1.xml><?xml version="1.0" encoding="utf-8"?>
<a:theme xmlns:a="http://schemas.openxmlformats.org/drawingml/2006/main" name="origin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15933</TotalTime>
  <Words>746</Words>
  <Application>Microsoft Office PowerPoint</Application>
  <PresentationFormat>On-screen Show (16:9)</PresentationFormat>
  <Paragraphs>84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굴림</vt:lpstr>
      <vt:lpstr>LG스마트체2.0 SemiBold</vt:lpstr>
      <vt:lpstr>맑은 고딕</vt:lpstr>
      <vt:lpstr>Arial</vt:lpstr>
      <vt:lpstr>Calibri</vt:lpstr>
      <vt:lpstr>Consolas</vt:lpstr>
      <vt:lpstr>Verdana</vt:lpstr>
      <vt:lpstr>Wingdings</vt:lpstr>
      <vt:lpstr>original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June</dc:creator>
  <cp:lastModifiedBy>Phan Khac Dien 20165855</cp:lastModifiedBy>
  <cp:revision>682</cp:revision>
  <cp:lastPrinted>2019-09-19T01:55:07Z</cp:lastPrinted>
  <dcterms:created xsi:type="dcterms:W3CDTF">2019-09-09T06:27:34Z</dcterms:created>
  <dcterms:modified xsi:type="dcterms:W3CDTF">2022-03-20T08:42:56Z</dcterms:modified>
</cp:coreProperties>
</file>