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  <p:sldMasterId id="2147483678" r:id="rId3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Lora" pitchFamily="2" charset="0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8"/>
      <p:bold r:id="rId59"/>
      <p:italic r:id="rId60"/>
      <p:boldItalic r:id="rId61"/>
    </p:embeddedFont>
    <p:embeddedFont>
      <p:font typeface="Palatino Linotype" panose="02040502050505030304" pitchFamily="18" charset="0"/>
      <p:regular r:id="rId62"/>
      <p:bold r:id="rId63"/>
      <p:italic r:id="rId64"/>
      <p:boldItalic r:id="rId65"/>
    </p:embeddedFont>
    <p:embeddedFont>
      <p:font typeface="Quattrocento Sans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IdcLQlKtEmHSDMrS424pu+TV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4.xml"/><Relationship Id="rId7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4" name="Google Shape;14;p47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47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0" name="Google Shape;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9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9"/>
          <p:cNvSpPr/>
          <p:nvPr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9"/>
          <p:cNvSpPr>
            <a:spLocks noGrp="1"/>
          </p:cNvSpPr>
          <p:nvPr>
            <p:ph type="pic" idx="2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59"/>
          <p:cNvSpPr/>
          <p:nvPr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0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Google Shape;57;p60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0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0"/>
          <p:cNvSpPr>
            <a:spLocks noGrp="1"/>
          </p:cNvSpPr>
          <p:nvPr>
            <p:ph type="pic" idx="2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60"/>
          <p:cNvSpPr/>
          <p:nvPr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0"/>
          <p:cNvSpPr>
            <a:spLocks noGrp="1"/>
          </p:cNvSpPr>
          <p:nvPr>
            <p:ph type="pic" idx="3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60"/>
          <p:cNvSpPr>
            <a:spLocks noGrp="1"/>
          </p:cNvSpPr>
          <p:nvPr>
            <p:ph type="pic" idx="4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Google Shape;65;p6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1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1"/>
          <p:cNvSpPr/>
          <p:nvPr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1"/>
          <p:cNvSpPr>
            <a:spLocks noGrp="1"/>
          </p:cNvSpPr>
          <p:nvPr>
            <p:ph type="pic" idx="2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61"/>
          <p:cNvSpPr/>
          <p:nvPr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1"/>
          <p:cNvSpPr>
            <a:spLocks noGrp="1"/>
          </p:cNvSpPr>
          <p:nvPr>
            <p:ph type="pic" idx="3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61"/>
          <p:cNvSpPr/>
          <p:nvPr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1"/>
          <p:cNvSpPr>
            <a:spLocks noGrp="1"/>
          </p:cNvSpPr>
          <p:nvPr>
            <p:ph type="pic" idx="4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73" name="Google Shape;73;p61"/>
          <p:cNvGrpSpPr/>
          <p:nvPr/>
        </p:nvGrpSpPr>
        <p:grpSpPr>
          <a:xfrm rot="-54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74" name="Google Shape;74;p61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61"/>
          <p:cNvGrpSpPr/>
          <p:nvPr/>
        </p:nvGrpSpPr>
        <p:grpSpPr>
          <a:xfrm rot="-54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77" name="Google Shape;77;p61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1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61"/>
          <p:cNvGrpSpPr/>
          <p:nvPr/>
        </p:nvGrpSpPr>
        <p:grpSpPr>
          <a:xfrm rot="-54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80" name="Google Shape;80;p61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1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S LAYOUT_22">
  <p:cSld name="IMAGE AND CONTENTS LAYOUT_2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2"/>
          <p:cNvSpPr/>
          <p:nvPr/>
        </p:nvSpPr>
        <p:spPr>
          <a:xfrm>
            <a:off x="-1" y="-1"/>
            <a:ext cx="57737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2"/>
          <p:cNvSpPr>
            <a:spLocks noGrp="1"/>
          </p:cNvSpPr>
          <p:nvPr>
            <p:ph type="pic" idx="2"/>
          </p:nvPr>
        </p:nvSpPr>
        <p:spPr>
          <a:xfrm>
            <a:off x="5773782" y="0"/>
            <a:ext cx="641821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85" name="Google Shape;85;p62"/>
          <p:cNvGrpSpPr/>
          <p:nvPr/>
        </p:nvGrpSpPr>
        <p:grpSpPr>
          <a:xfrm rot="10800000">
            <a:off x="4421055" y="393901"/>
            <a:ext cx="720080" cy="720080"/>
            <a:chOff x="546346" y="5762189"/>
            <a:chExt cx="720080" cy="720080"/>
          </a:xfrm>
        </p:grpSpPr>
        <p:sp>
          <p:nvSpPr>
            <p:cNvPr id="86" name="Google Shape;86;p62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2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62"/>
          <p:cNvGrpSpPr/>
          <p:nvPr/>
        </p:nvGrpSpPr>
        <p:grpSpPr>
          <a:xfrm>
            <a:off x="546346" y="5762189"/>
            <a:ext cx="720080" cy="720080"/>
            <a:chOff x="546346" y="5762189"/>
            <a:chExt cx="720080" cy="720080"/>
          </a:xfrm>
        </p:grpSpPr>
        <p:sp>
          <p:nvSpPr>
            <p:cNvPr id="89" name="Google Shape;89;p62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2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ND CONTENTS LAYOUT_22">
  <p:cSld name="1_IMAGE AND CONTENTS LAYOUT_2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>
            <a:spLocks noGrp="1"/>
          </p:cNvSpPr>
          <p:nvPr>
            <p:ph type="pic" idx="2"/>
          </p:nvPr>
        </p:nvSpPr>
        <p:spPr>
          <a:xfrm>
            <a:off x="0" y="-826"/>
            <a:ext cx="12192185" cy="68590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AND CONTENTS LAYOUT_22">
  <p:cSld name="2_IMAGE AND CONTENTS LAYOUT_2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4"/>
          <p:cNvSpPr>
            <a:spLocks noGrp="1"/>
          </p:cNvSpPr>
          <p:nvPr>
            <p:ph type="pic" idx="2"/>
          </p:nvPr>
        </p:nvSpPr>
        <p:spPr>
          <a:xfrm>
            <a:off x="215733" y="1148862"/>
            <a:ext cx="11760532" cy="55093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5"/>
          <p:cNvSpPr/>
          <p:nvPr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rgbClr val="94E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5"/>
          <p:cNvSpPr>
            <a:spLocks noGrp="1"/>
          </p:cNvSpPr>
          <p:nvPr>
            <p:ph type="pic" idx="2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5"/>
          <p:cNvSpPr txBox="1">
            <a:spLocks noGrp="1"/>
          </p:cNvSpPr>
          <p:nvPr>
            <p:ph type="title"/>
          </p:nvPr>
        </p:nvSpPr>
        <p:spPr>
          <a:xfrm>
            <a:off x="0" y="269852"/>
            <a:ext cx="12192000" cy="71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99" name="Google Shape;99;p65"/>
          <p:cNvGrpSpPr/>
          <p:nvPr/>
        </p:nvGrpSpPr>
        <p:grpSpPr>
          <a:xfrm rot="-5400000">
            <a:off x="10717958" y="5625244"/>
            <a:ext cx="720080" cy="720080"/>
            <a:chOff x="546346" y="5762189"/>
            <a:chExt cx="720080" cy="720080"/>
          </a:xfrm>
        </p:grpSpPr>
        <p:sp>
          <p:nvSpPr>
            <p:cNvPr id="100" name="Google Shape;100;p65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5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Images &amp; Contents Layout">
  <p:cSld name="28_Images &amp;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6"/>
          <p:cNvSpPr>
            <a:spLocks noGrp="1"/>
          </p:cNvSpPr>
          <p:nvPr>
            <p:ph type="pic" idx="2"/>
          </p:nvPr>
        </p:nvSpPr>
        <p:spPr>
          <a:xfrm>
            <a:off x="948984" y="1526647"/>
            <a:ext cx="4186909" cy="30146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66"/>
          <p:cNvSpPr>
            <a:spLocks noGrp="1"/>
          </p:cNvSpPr>
          <p:nvPr>
            <p:ph type="pic" idx="3"/>
          </p:nvPr>
        </p:nvSpPr>
        <p:spPr>
          <a:xfrm>
            <a:off x="7056108" y="1526647"/>
            <a:ext cx="4175763" cy="30146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66"/>
          <p:cNvSpPr txBox="1">
            <a:spLocks noGrp="1"/>
          </p:cNvSpPr>
          <p:nvPr>
            <p:ph type="title"/>
          </p:nvPr>
        </p:nvSpPr>
        <p:spPr>
          <a:xfrm>
            <a:off x="0" y="269852"/>
            <a:ext cx="12192000" cy="71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7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67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6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7"/>
          <p:cNvSpPr/>
          <p:nvPr/>
        </p:nvSpPr>
        <p:spPr>
          <a:xfrm>
            <a:off x="7056000" y="766354"/>
            <a:ext cx="5136000" cy="60916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8"/>
          <p:cNvSpPr>
            <a:spLocks noGrp="1"/>
          </p:cNvSpPr>
          <p:nvPr>
            <p:ph type="pic" idx="2"/>
          </p:nvPr>
        </p:nvSpPr>
        <p:spPr>
          <a:xfrm>
            <a:off x="3681556" y="4363"/>
            <a:ext cx="350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68"/>
          <p:cNvSpPr>
            <a:spLocks noGrp="1"/>
          </p:cNvSpPr>
          <p:nvPr>
            <p:ph type="pic" idx="3"/>
          </p:nvPr>
        </p:nvSpPr>
        <p:spPr>
          <a:xfrm>
            <a:off x="0" y="0"/>
            <a:ext cx="3504000" cy="33569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68"/>
          <p:cNvSpPr>
            <a:spLocks noGrp="1"/>
          </p:cNvSpPr>
          <p:nvPr>
            <p:ph type="pic" idx="4"/>
          </p:nvPr>
        </p:nvSpPr>
        <p:spPr>
          <a:xfrm>
            <a:off x="0" y="3501008"/>
            <a:ext cx="3504000" cy="33569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16" name="Google Shape;116;p68"/>
          <p:cNvGrpSpPr/>
          <p:nvPr/>
        </p:nvGrpSpPr>
        <p:grpSpPr>
          <a:xfrm rot="10800000">
            <a:off x="11114869" y="393901"/>
            <a:ext cx="720080" cy="720080"/>
            <a:chOff x="546346" y="5762189"/>
            <a:chExt cx="720080" cy="720080"/>
          </a:xfrm>
        </p:grpSpPr>
        <p:sp>
          <p:nvSpPr>
            <p:cNvPr id="117" name="Google Shape;117;p68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9"/>
          <p:cNvSpPr>
            <a:spLocks noGrp="1"/>
          </p:cNvSpPr>
          <p:nvPr>
            <p:ph type="pic" idx="2"/>
          </p:nvPr>
        </p:nvSpPr>
        <p:spPr>
          <a:xfrm>
            <a:off x="6180000" y="451800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69"/>
          <p:cNvSpPr>
            <a:spLocks noGrp="1"/>
          </p:cNvSpPr>
          <p:nvPr>
            <p:ph type="pic" idx="3"/>
          </p:nvPr>
        </p:nvSpPr>
        <p:spPr>
          <a:xfrm>
            <a:off x="0" y="451800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69"/>
          <p:cNvSpPr>
            <a:spLocks noGrp="1"/>
          </p:cNvSpPr>
          <p:nvPr>
            <p:ph type="pic" idx="4"/>
          </p:nvPr>
        </p:nvSpPr>
        <p:spPr>
          <a:xfrm>
            <a:off x="6180000" y="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69"/>
          <p:cNvSpPr>
            <a:spLocks noGrp="1"/>
          </p:cNvSpPr>
          <p:nvPr>
            <p:ph type="pic" idx="5"/>
          </p:nvPr>
        </p:nvSpPr>
        <p:spPr>
          <a:xfrm>
            <a:off x="0" y="0"/>
            <a:ext cx="6012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69"/>
          <p:cNvSpPr/>
          <p:nvPr/>
        </p:nvSpPr>
        <p:spPr>
          <a:xfrm>
            <a:off x="226423" y="2528900"/>
            <a:ext cx="11739154" cy="18002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Break Layout">
  <p:cSld name="7_Section Break Layout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>
            <a:spLocks noGrp="1"/>
          </p:cNvSpPr>
          <p:nvPr>
            <p:ph type="pic" idx="2"/>
          </p:nvPr>
        </p:nvSpPr>
        <p:spPr>
          <a:xfrm>
            <a:off x="0" y="228600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70"/>
          <p:cNvSpPr>
            <a:spLocks noGrp="1"/>
          </p:cNvSpPr>
          <p:nvPr>
            <p:ph type="pic" idx="3"/>
          </p:nvPr>
        </p:nvSpPr>
        <p:spPr>
          <a:xfrm>
            <a:off x="4063200" y="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70"/>
          <p:cNvSpPr>
            <a:spLocks noGrp="1"/>
          </p:cNvSpPr>
          <p:nvPr>
            <p:ph type="pic" idx="4"/>
          </p:nvPr>
        </p:nvSpPr>
        <p:spPr>
          <a:xfrm>
            <a:off x="8126400" y="228600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70"/>
          <p:cNvSpPr>
            <a:spLocks noGrp="1"/>
          </p:cNvSpPr>
          <p:nvPr>
            <p:ph type="pic" idx="5"/>
          </p:nvPr>
        </p:nvSpPr>
        <p:spPr>
          <a:xfrm>
            <a:off x="4063200" y="4572000"/>
            <a:ext cx="4065600" cy="22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70"/>
          <p:cNvSpPr/>
          <p:nvPr/>
        </p:nvSpPr>
        <p:spPr>
          <a:xfrm>
            <a:off x="4063200" y="2276872"/>
            <a:ext cx="4063200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&amp; Contents Layout">
  <p:cSld name="9_Images &amp; Contents Layout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1"/>
          <p:cNvSpPr/>
          <p:nvPr/>
        </p:nvSpPr>
        <p:spPr>
          <a:xfrm>
            <a:off x="719402" y="539930"/>
            <a:ext cx="10728000" cy="41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1"/>
          <p:cNvSpPr>
            <a:spLocks noGrp="1"/>
          </p:cNvSpPr>
          <p:nvPr>
            <p:ph type="pic" idx="2"/>
          </p:nvPr>
        </p:nvSpPr>
        <p:spPr>
          <a:xfrm>
            <a:off x="8827363" y="686435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71"/>
          <p:cNvSpPr>
            <a:spLocks noGrp="1"/>
          </p:cNvSpPr>
          <p:nvPr>
            <p:ph type="pic" idx="3"/>
          </p:nvPr>
        </p:nvSpPr>
        <p:spPr>
          <a:xfrm>
            <a:off x="6189682" y="2683988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71"/>
          <p:cNvSpPr>
            <a:spLocks noGrp="1"/>
          </p:cNvSpPr>
          <p:nvPr>
            <p:ph type="pic" idx="4"/>
          </p:nvPr>
        </p:nvSpPr>
        <p:spPr>
          <a:xfrm>
            <a:off x="912000" y="2683988"/>
            <a:ext cx="508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71"/>
          <p:cNvSpPr>
            <a:spLocks noGrp="1"/>
          </p:cNvSpPr>
          <p:nvPr>
            <p:ph type="pic" idx="5"/>
          </p:nvPr>
        </p:nvSpPr>
        <p:spPr>
          <a:xfrm>
            <a:off x="8827363" y="2683988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71"/>
          <p:cNvSpPr>
            <a:spLocks noGrp="1"/>
          </p:cNvSpPr>
          <p:nvPr>
            <p:ph type="pic" idx="6"/>
          </p:nvPr>
        </p:nvSpPr>
        <p:spPr>
          <a:xfrm>
            <a:off x="3549682" y="686435"/>
            <a:ext cx="508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71"/>
          <p:cNvSpPr>
            <a:spLocks noGrp="1"/>
          </p:cNvSpPr>
          <p:nvPr>
            <p:ph type="pic" idx="7"/>
          </p:nvPr>
        </p:nvSpPr>
        <p:spPr>
          <a:xfrm>
            <a:off x="912000" y="686435"/>
            <a:ext cx="2448000" cy="18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39" name="Google Shape;13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2"/>
          <p:cNvSpPr>
            <a:spLocks noGrp="1"/>
          </p:cNvSpPr>
          <p:nvPr>
            <p:ph type="pic" idx="2"/>
          </p:nvPr>
        </p:nvSpPr>
        <p:spPr>
          <a:xfrm>
            <a:off x="716828" y="3486206"/>
            <a:ext cx="6408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72"/>
          <p:cNvSpPr>
            <a:spLocks noGrp="1"/>
          </p:cNvSpPr>
          <p:nvPr>
            <p:ph type="pic" idx="3"/>
          </p:nvPr>
        </p:nvSpPr>
        <p:spPr>
          <a:xfrm>
            <a:off x="9420597" y="3486206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72"/>
          <p:cNvSpPr>
            <a:spLocks noGrp="1"/>
          </p:cNvSpPr>
          <p:nvPr>
            <p:ph type="pic" idx="4"/>
          </p:nvPr>
        </p:nvSpPr>
        <p:spPr>
          <a:xfrm>
            <a:off x="9420597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72"/>
          <p:cNvSpPr>
            <a:spLocks noGrp="1"/>
          </p:cNvSpPr>
          <p:nvPr>
            <p:ph type="pic" idx="5"/>
          </p:nvPr>
        </p:nvSpPr>
        <p:spPr>
          <a:xfrm>
            <a:off x="716828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72"/>
          <p:cNvSpPr>
            <a:spLocks noGrp="1"/>
          </p:cNvSpPr>
          <p:nvPr>
            <p:ph type="pic" idx="6"/>
          </p:nvPr>
        </p:nvSpPr>
        <p:spPr>
          <a:xfrm>
            <a:off x="2894828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72"/>
          <p:cNvSpPr>
            <a:spLocks noGrp="1"/>
          </p:cNvSpPr>
          <p:nvPr>
            <p:ph type="pic" idx="7"/>
          </p:nvPr>
        </p:nvSpPr>
        <p:spPr>
          <a:xfrm>
            <a:off x="5072828" y="513805"/>
            <a:ext cx="2052000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2"/>
          <p:cNvSpPr/>
          <p:nvPr/>
        </p:nvSpPr>
        <p:spPr>
          <a:xfrm>
            <a:off x="7244655" y="1"/>
            <a:ext cx="2052000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S LAYOUT_27">
  <p:cSld name="IMAGE AND CONTENTS LAYOUT_2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3"/>
          <p:cNvSpPr/>
          <p:nvPr/>
        </p:nvSpPr>
        <p:spPr>
          <a:xfrm>
            <a:off x="6093413" y="-1"/>
            <a:ext cx="6096001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3"/>
          <p:cNvSpPr>
            <a:spLocks noGrp="1"/>
          </p:cNvSpPr>
          <p:nvPr>
            <p:ph type="pic" idx="2"/>
          </p:nvPr>
        </p:nvSpPr>
        <p:spPr>
          <a:xfrm>
            <a:off x="4533269" y="1150261"/>
            <a:ext cx="2412000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2" name="Google Shape;152;p73"/>
          <p:cNvSpPr>
            <a:spLocks noGrp="1"/>
          </p:cNvSpPr>
          <p:nvPr>
            <p:ph type="pic" idx="3"/>
          </p:nvPr>
        </p:nvSpPr>
        <p:spPr>
          <a:xfrm>
            <a:off x="4533269" y="4561207"/>
            <a:ext cx="2412000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73"/>
          <p:cNvSpPr>
            <a:spLocks noGrp="1"/>
          </p:cNvSpPr>
          <p:nvPr>
            <p:ph type="pic" idx="4"/>
          </p:nvPr>
        </p:nvSpPr>
        <p:spPr>
          <a:xfrm>
            <a:off x="2883891" y="551019"/>
            <a:ext cx="1548000" cy="23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73"/>
          <p:cNvSpPr>
            <a:spLocks noGrp="1"/>
          </p:cNvSpPr>
          <p:nvPr>
            <p:ph type="pic" idx="5"/>
          </p:nvPr>
        </p:nvSpPr>
        <p:spPr>
          <a:xfrm>
            <a:off x="2883891" y="3012492"/>
            <a:ext cx="1548000" cy="12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73"/>
          <p:cNvSpPr>
            <a:spLocks noGrp="1"/>
          </p:cNvSpPr>
          <p:nvPr>
            <p:ph type="pic" idx="6"/>
          </p:nvPr>
        </p:nvSpPr>
        <p:spPr>
          <a:xfrm>
            <a:off x="0" y="2321756"/>
            <a:ext cx="2772000" cy="12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73"/>
          <p:cNvSpPr>
            <a:spLocks noGrp="1"/>
          </p:cNvSpPr>
          <p:nvPr>
            <p:ph type="pic" idx="7"/>
          </p:nvPr>
        </p:nvSpPr>
        <p:spPr>
          <a:xfrm>
            <a:off x="2890419" y="4393964"/>
            <a:ext cx="1548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73"/>
          <p:cNvSpPr>
            <a:spLocks noGrp="1"/>
          </p:cNvSpPr>
          <p:nvPr>
            <p:ph type="pic" idx="8"/>
          </p:nvPr>
        </p:nvSpPr>
        <p:spPr>
          <a:xfrm>
            <a:off x="4533269" y="2855734"/>
            <a:ext cx="2412000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73"/>
          <p:cNvSpPr>
            <a:spLocks noGrp="1"/>
          </p:cNvSpPr>
          <p:nvPr>
            <p:ph type="pic" idx="9"/>
          </p:nvPr>
        </p:nvSpPr>
        <p:spPr>
          <a:xfrm>
            <a:off x="0" y="3703228"/>
            <a:ext cx="2772000" cy="12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59" name="Google Shape;159;p73"/>
          <p:cNvGrpSpPr/>
          <p:nvPr/>
        </p:nvGrpSpPr>
        <p:grpSpPr>
          <a:xfrm rot="-5400000">
            <a:off x="11112593" y="5798497"/>
            <a:ext cx="720080" cy="720080"/>
            <a:chOff x="546346" y="5762189"/>
            <a:chExt cx="720080" cy="720080"/>
          </a:xfrm>
        </p:grpSpPr>
        <p:sp>
          <p:nvSpPr>
            <p:cNvPr id="160" name="Google Shape;160;p73"/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3"/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l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LAYOUT">
  <p:cSld name="2_IMAGE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74"/>
          <p:cNvGrpSpPr/>
          <p:nvPr/>
        </p:nvGrpSpPr>
        <p:grpSpPr>
          <a:xfrm flipH="1">
            <a:off x="4268277" y="2096236"/>
            <a:ext cx="7923714" cy="3380234"/>
            <a:chOff x="0" y="1992982"/>
            <a:chExt cx="3028115" cy="3380234"/>
          </a:xfrm>
        </p:grpSpPr>
        <p:sp>
          <p:nvSpPr>
            <p:cNvPr id="164" name="Google Shape;164;p74"/>
            <p:cNvSpPr/>
            <p:nvPr/>
          </p:nvSpPr>
          <p:spPr>
            <a:xfrm>
              <a:off x="0" y="1992982"/>
              <a:ext cx="2958637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4"/>
            <p:cNvSpPr/>
            <p:nvPr/>
          </p:nvSpPr>
          <p:spPr>
            <a:xfrm>
              <a:off x="2986842" y="1992982"/>
              <a:ext cx="41273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6" name="Google Shape;16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447" y="1731899"/>
            <a:ext cx="3675829" cy="466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4"/>
          <p:cNvSpPr>
            <a:spLocks noGrp="1"/>
          </p:cNvSpPr>
          <p:nvPr>
            <p:ph type="pic" idx="2"/>
          </p:nvPr>
        </p:nvSpPr>
        <p:spPr>
          <a:xfrm>
            <a:off x="1010193" y="2096236"/>
            <a:ext cx="2743201" cy="33802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74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9" name="Google Shape;169;p74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Images and Contents Layout">
  <p:cSld name="11_Images and Contents Layou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5"/>
          <p:cNvGrpSpPr/>
          <p:nvPr/>
        </p:nvGrpSpPr>
        <p:grpSpPr>
          <a:xfrm>
            <a:off x="6473211" y="529630"/>
            <a:ext cx="5760640" cy="2937987"/>
            <a:chOff x="-612576" y="1705002"/>
            <a:chExt cx="5688632" cy="2537858"/>
          </a:xfrm>
        </p:grpSpPr>
        <p:sp>
          <p:nvSpPr>
            <p:cNvPr id="173" name="Google Shape;173;p75"/>
            <p:cNvSpPr/>
            <p:nvPr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75" descr="E:\002-KIMS BUSINESS\000-B-KIMS-소스 분류-2014\00-kims-작업건별-재료모음\002-일러-모니터-모바일-타블렛\laptop-0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3358" y="1705002"/>
              <a:ext cx="4456634" cy="2516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75"/>
          <p:cNvSpPr>
            <a:spLocks noGrp="1"/>
          </p:cNvSpPr>
          <p:nvPr>
            <p:ph type="pic" idx="2"/>
          </p:nvPr>
        </p:nvSpPr>
        <p:spPr>
          <a:xfrm>
            <a:off x="8035116" y="898584"/>
            <a:ext cx="2736304" cy="2037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76" name="Google Shape;176;p75"/>
          <p:cNvGrpSpPr/>
          <p:nvPr/>
        </p:nvGrpSpPr>
        <p:grpSpPr>
          <a:xfrm>
            <a:off x="6473211" y="3363597"/>
            <a:ext cx="5760640" cy="2937987"/>
            <a:chOff x="-612576" y="1705002"/>
            <a:chExt cx="5688632" cy="2537858"/>
          </a:xfrm>
        </p:grpSpPr>
        <p:sp>
          <p:nvSpPr>
            <p:cNvPr id="177" name="Google Shape;177;p75"/>
            <p:cNvSpPr/>
            <p:nvPr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75" descr="E:\002-KIMS BUSINESS\000-B-KIMS-소스 분류-2014\00-kims-작업건별-재료모음\002-일러-모니터-모바일-타블렛\laptop-0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3358" y="1705002"/>
              <a:ext cx="4456634" cy="2516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75"/>
          <p:cNvSpPr>
            <a:spLocks noGrp="1"/>
          </p:cNvSpPr>
          <p:nvPr>
            <p:ph type="pic" idx="3"/>
          </p:nvPr>
        </p:nvSpPr>
        <p:spPr>
          <a:xfrm>
            <a:off x="8035116" y="3732551"/>
            <a:ext cx="2736304" cy="2037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0" name="Google Shape;180;p75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5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6"/>
          <p:cNvSpPr txBox="1">
            <a:spLocks noGrp="1"/>
          </p:cNvSpPr>
          <p:nvPr>
            <p:ph type="body" idx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7"/>
          <p:cNvSpPr txBox="1">
            <a:spLocks noGrp="1"/>
          </p:cNvSpPr>
          <p:nvPr>
            <p:ph type="body" idx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6" name="Google Shape;186;p77"/>
          <p:cNvSpPr/>
          <p:nvPr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7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7"/>
          <p:cNvSpPr/>
          <p:nvPr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7"/>
          <p:cNvSpPr txBox="1"/>
          <p:nvPr/>
        </p:nvSpPr>
        <p:spPr>
          <a:xfrm>
            <a:off x="711704" y="1637233"/>
            <a:ext cx="22322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You can Resize without losing quality</a:t>
            </a:r>
            <a:endParaRPr sz="14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7"/>
          <p:cNvSpPr txBox="1"/>
          <p:nvPr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You can Change Fill Color &amp;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Line Color</a:t>
            </a:r>
            <a:endParaRPr sz="14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7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www.allppt.com</a:t>
            </a:r>
            <a:endParaRPr sz="14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7"/>
          <p:cNvSpPr txBox="1"/>
          <p:nvPr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FREE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rPr>
              <a:t>PPT TEMPLATES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3"/>
          <p:cNvSpPr/>
          <p:nvPr/>
        </p:nvSpPr>
        <p:spPr>
          <a:xfrm>
            <a:off x="4102773" y="0"/>
            <a:ext cx="399448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3"/>
          <p:cNvSpPr txBox="1">
            <a:spLocks noGrp="1"/>
          </p:cNvSpPr>
          <p:nvPr>
            <p:ph type="body" idx="1"/>
          </p:nvPr>
        </p:nvSpPr>
        <p:spPr>
          <a:xfrm>
            <a:off x="0" y="460308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7" name="Google Shape;197;p53"/>
          <p:cNvSpPr txBox="1">
            <a:spLocks noGrp="1"/>
          </p:cNvSpPr>
          <p:nvPr>
            <p:ph type="body" idx="2"/>
          </p:nvPr>
        </p:nvSpPr>
        <p:spPr>
          <a:xfrm>
            <a:off x="-148" y="5299468"/>
            <a:ext cx="12192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98" name="Google Shape;19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9962" y="1172225"/>
            <a:ext cx="1752061" cy="28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7309" y="3265847"/>
            <a:ext cx="1244874" cy="75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3"/>
          <p:cNvSpPr/>
          <p:nvPr/>
        </p:nvSpPr>
        <p:spPr>
          <a:xfrm>
            <a:off x="8225797" y="-1"/>
            <a:ext cx="15513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3"/>
          <p:cNvSpPr/>
          <p:nvPr/>
        </p:nvSpPr>
        <p:spPr>
          <a:xfrm>
            <a:off x="3819099" y="0"/>
            <a:ext cx="15513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1" name="Google Shape;21;p5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2" name="Google Shape;22;p54"/>
          <p:cNvSpPr txBox="1">
            <a:spLocks noGrp="1"/>
          </p:cNvSpPr>
          <p:nvPr>
            <p:ph type="sldNum" idx="12"/>
          </p:nvPr>
        </p:nvSpPr>
        <p:spPr>
          <a:xfrm>
            <a:off x="10834761" y="6295270"/>
            <a:ext cx="4601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lide layout">
  <p:cSld name="1_Cover slide layou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8"/>
          <p:cNvSpPr txBox="1">
            <a:spLocks noGrp="1"/>
          </p:cNvSpPr>
          <p:nvPr>
            <p:ph type="body" idx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4" name="Google Shape;204;p78"/>
          <p:cNvSpPr txBox="1">
            <a:spLocks noGrp="1"/>
          </p:cNvSpPr>
          <p:nvPr>
            <p:ph type="title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205" name="Google Shape;205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2799" y="928052"/>
            <a:ext cx="2213201" cy="143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8872"/>
            <a:ext cx="12192000" cy="41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7" name="Google Shape;27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8" name="Google Shape;28;p5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9"/>
          <p:cNvSpPr/>
          <p:nvPr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913" y="3335252"/>
            <a:ext cx="1802732" cy="292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50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0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39" name="Google Shape;39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6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accen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Google Shape;43;p57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22" y="4890455"/>
            <a:ext cx="12192000" cy="173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505" y="192505"/>
            <a:ext cx="11790948" cy="647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728" y="5912018"/>
            <a:ext cx="1244874" cy="75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1328738" y="2671763"/>
            <a:ext cx="6030912" cy="1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Java OOPs</a:t>
            </a:r>
            <a:endParaRPr/>
          </a:p>
        </p:txBody>
      </p:sp>
      <p:grpSp>
        <p:nvGrpSpPr>
          <p:cNvPr id="212" name="Google Shape;212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213" name="Google Shape;213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10" y="2556390"/>
            <a:ext cx="7527379" cy="227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0"/>
          <p:cNvSpPr txBox="1"/>
          <p:nvPr/>
        </p:nvSpPr>
        <p:spPr>
          <a:xfrm>
            <a:off x="1107583" y="1017431"/>
            <a:ext cx="95561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/>
        </p:nvSpPr>
        <p:spPr>
          <a:xfrm>
            <a:off x="242551" y="191037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1081825" y="807007"/>
            <a:ext cx="9028090" cy="12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truyền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1081825" y="2039780"/>
            <a:ext cx="34515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24" name="Google Shape;3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9790" y="2520076"/>
            <a:ext cx="86201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 txBox="1"/>
          <p:nvPr/>
        </p:nvSpPr>
        <p:spPr>
          <a:xfrm>
            <a:off x="242551" y="295633"/>
            <a:ext cx="29492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overloading: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081825" y="807007"/>
            <a:ext cx="90280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cùng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sách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truyền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phân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biệt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này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truyền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31" name="Google Shape;3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661" y="1961682"/>
            <a:ext cx="7126311" cy="485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/>
        </p:nvSpPr>
        <p:spPr>
          <a:xfrm>
            <a:off x="321971" y="334851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Attribute: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1081825" y="640263"/>
            <a:ext cx="90280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Bao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gồm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hay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321970" y="2960181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Method: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1081825" y="3161712"/>
            <a:ext cx="90280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tập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hợp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câu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lệnh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nhóm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hoạt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5853" y="1098452"/>
            <a:ext cx="4449652" cy="176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4816" y="3972313"/>
            <a:ext cx="5482108" cy="288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9514268" y="6355135"/>
            <a:ext cx="27721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https://www.w3schools.com/java/java_class_attributes.asp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12187-473D-46BE-AEFE-2BEA3ADAF9B6}"/>
              </a:ext>
            </a:extLst>
          </p:cNvPr>
          <p:cNvSpPr txBox="1"/>
          <p:nvPr/>
        </p:nvSpPr>
        <p:spPr>
          <a:xfrm>
            <a:off x="8336924" y="493059"/>
            <a:ext cx="323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 variables of Class</a:t>
            </a:r>
          </a:p>
          <a:p>
            <a:r>
              <a:rPr lang="en-US" dirty="0"/>
              <a:t>Non-static: instance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180304" y="347730"/>
            <a:ext cx="27303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Access Modifier: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811369" y="901521"/>
            <a:ext cx="1059502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loại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Access Modifier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Java: Access Modifier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Non- access Modifier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Access modifier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xác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phạm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,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4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phạm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Access Modifier: private, default, protected, public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Ngoài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ra,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còn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Non-access Modifier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static, abstract, synchronized, native, volatile, transient,...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49" name="Google Shape;3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977" y="3179918"/>
            <a:ext cx="8493969" cy="25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293" y="450784"/>
            <a:ext cx="7442682" cy="59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6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360" name="Google Shape;360;p16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Tính chất của OOPs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1" name="Google Shape;361;p16"/>
            <p:cNvSpPr txBox="1"/>
            <p:nvPr/>
          </p:nvSpPr>
          <p:spPr>
            <a:xfrm>
              <a:off x="4814923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02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363" name="Google Shape;363;p16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366" name="Google Shape;366;p16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Abstraction: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850006" y="704183"/>
            <a:ext cx="10097036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cài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đặt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người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trọng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người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gửi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nhắn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người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cần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soạn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text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gửi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tin.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phân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nhắn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trọng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tâm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tâm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850006" y="2700128"/>
            <a:ext cx="106508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đoạn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Design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implementation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 class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8222087" y="6550223"/>
            <a:ext cx="39699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https://viettuts.vn/java/abstract-class-trong-java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81" y="1818402"/>
            <a:ext cx="6335513" cy="402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6274" y="1215039"/>
            <a:ext cx="5606612" cy="463196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 txBox="1"/>
          <p:nvPr/>
        </p:nvSpPr>
        <p:spPr>
          <a:xfrm>
            <a:off x="3469537" y="6550223"/>
            <a:ext cx="60981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https://creately.com/blog/diagrams/uml-diagram-types-examples/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301781" y="631065"/>
            <a:ext cx="183611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Design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/>
          <p:nvPr/>
        </p:nvSpPr>
        <p:spPr>
          <a:xfrm>
            <a:off x="257577" y="334851"/>
            <a:ext cx="1970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 class: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90" name="Google Shape;390;p19"/>
          <p:cNvSpPr txBox="1"/>
          <p:nvPr/>
        </p:nvSpPr>
        <p:spPr>
          <a:xfrm>
            <a:off x="927279" y="798490"/>
            <a:ext cx="104318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non-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abtract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257577" y="1477572"/>
            <a:ext cx="22409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Abstract method: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56068" y="1846904"/>
            <a:ext cx="99038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thì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93" name="Google Shape;39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069" y="2519127"/>
            <a:ext cx="7371428" cy="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9069" y="3271508"/>
            <a:ext cx="73723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/>
          <p:nvPr/>
        </p:nvSpPr>
        <p:spPr>
          <a:xfrm>
            <a:off x="0" y="658402"/>
            <a:ext cx="31883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 dirty="0" err="1">
                <a:solidFill>
                  <a:srgbClr val="FFFFFF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rPr>
              <a:t> Dung </a:t>
            </a:r>
            <a:endParaRPr sz="4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grpSp>
        <p:nvGrpSpPr>
          <p:cNvPr id="226" name="Google Shape;226;p2"/>
          <p:cNvGrpSpPr/>
          <p:nvPr/>
        </p:nvGrpSpPr>
        <p:grpSpPr>
          <a:xfrm>
            <a:off x="3968164" y="548875"/>
            <a:ext cx="7110694" cy="780795"/>
            <a:chOff x="4745820" y="1491808"/>
            <a:chExt cx="7110694" cy="780795"/>
          </a:xfrm>
        </p:grpSpPr>
        <p:sp>
          <p:nvSpPr>
            <p:cNvPr id="227" name="Google Shape;227;p2"/>
            <p:cNvSpPr txBox="1"/>
            <p:nvPr/>
          </p:nvSpPr>
          <p:spPr>
            <a:xfrm>
              <a:off x="5737242" y="1739676"/>
              <a:ext cx="6119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GIỚI THIỆU TỔNG QUAN VỀ OOPs 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28" name="Google Shape;228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29" name="Google Shape;229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30" name="Google Shape;230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01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231" name="Google Shape;231;p2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232" name="Google Shape;232;p2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grpSp>
        <p:nvGrpSpPr>
          <p:cNvPr id="235" name="Google Shape;235;p2"/>
          <p:cNvGrpSpPr/>
          <p:nvPr/>
        </p:nvGrpSpPr>
        <p:grpSpPr>
          <a:xfrm>
            <a:off x="3964152" y="1796148"/>
            <a:ext cx="6070579" cy="780795"/>
            <a:chOff x="4745820" y="1491808"/>
            <a:chExt cx="6070579" cy="780795"/>
          </a:xfrm>
        </p:grpSpPr>
        <p:sp>
          <p:nvSpPr>
            <p:cNvPr id="236" name="Google Shape;236;p2"/>
            <p:cNvSpPr txBox="1"/>
            <p:nvPr/>
          </p:nvSpPr>
          <p:spPr>
            <a:xfrm>
              <a:off x="5724363" y="1726797"/>
              <a:ext cx="50920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TÍNH CHẤT CỦA OOPS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37" name="Google Shape;237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38" name="Google Shape;238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39" name="Google Shape;239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02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240" name="Google Shape;240;p2"/>
          <p:cNvGrpSpPr/>
          <p:nvPr/>
        </p:nvGrpSpPr>
        <p:grpSpPr>
          <a:xfrm>
            <a:off x="3960140" y="3043421"/>
            <a:ext cx="6096337" cy="780795"/>
            <a:chOff x="4745820" y="1491808"/>
            <a:chExt cx="6096337" cy="780795"/>
          </a:xfrm>
        </p:grpSpPr>
        <p:sp>
          <p:nvSpPr>
            <p:cNvPr id="241" name="Google Shape;241;p2"/>
            <p:cNvSpPr txBox="1"/>
            <p:nvPr/>
          </p:nvSpPr>
          <p:spPr>
            <a:xfrm>
              <a:off x="5750121" y="1739675"/>
              <a:ext cx="50920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STATIC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42" name="Google Shape;242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3" name="Google Shape;243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44" name="Google Shape;244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03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grpSp>
        <p:nvGrpSpPr>
          <p:cNvPr id="245" name="Google Shape;245;p2"/>
          <p:cNvGrpSpPr/>
          <p:nvPr/>
        </p:nvGrpSpPr>
        <p:grpSpPr>
          <a:xfrm>
            <a:off x="3956128" y="4290694"/>
            <a:ext cx="7956829" cy="780795"/>
            <a:chOff x="4745820" y="1491808"/>
            <a:chExt cx="7956829" cy="780795"/>
          </a:xfrm>
        </p:grpSpPr>
        <p:sp>
          <p:nvSpPr>
            <p:cNvPr id="246" name="Google Shape;246;p2"/>
            <p:cNvSpPr txBox="1"/>
            <p:nvPr/>
          </p:nvSpPr>
          <p:spPr>
            <a:xfrm>
              <a:off x="5750121" y="1752555"/>
              <a:ext cx="6952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Palatino Linotype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FINAL </a:t>
              </a:r>
              <a:endParaRPr sz="18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247" name="Google Shape;247;p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8" name="Google Shape;248;p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249" name="Google Shape;249;p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600"/>
                  <a:buFont typeface="Arial"/>
                  <a:buNone/>
                </a:pPr>
                <a:r>
                  <a:rPr lang="en-US" sz="3600" b="1" i="0" u="none" strike="noStrike" cap="none" dirty="0">
                    <a:solidFill>
                      <a:srgbClr val="FFFFFF"/>
                    </a:solidFill>
                    <a:latin typeface="Arial" panose="020B0604020202020204" pitchFamily="34" charset="0"/>
                    <a:sym typeface="Arial"/>
                  </a:rPr>
                  <a:t>04</a:t>
                </a:r>
                <a:endParaRPr sz="3600" b="1" i="0" u="none" strike="noStrike" cap="none" dirty="0">
                  <a:solidFill>
                    <a:srgbClr val="FFFFFF"/>
                  </a:solidFill>
                  <a:latin typeface="Arial" panose="020B0604020202020204" pitchFamily="34" charset="0"/>
                  <a:sym typeface="Arial"/>
                </a:endParaRPr>
              </a:p>
            </p:txBody>
          </p:sp>
        </p:grpSp>
      </p:grpSp>
      <p:sp>
        <p:nvSpPr>
          <p:cNvPr id="250" name="Google Shape;250;p2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Interface: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880050" y="843313"/>
            <a:ext cx="10431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thuật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hoàn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toàn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cũng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 panose="020B0604020202020204" pitchFamily="34" charset="0"/>
              </a:rPr>
              <a:t>biểu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diễn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public, 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theo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public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method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method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thân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tập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hợp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(abstract).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interface,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cứ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abstract.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bởi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8569817" y="6506595"/>
            <a:ext cx="36221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https://viettuts.vn/java/interface-trong-java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840" y="913393"/>
            <a:ext cx="9134408" cy="463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7685" y="935794"/>
            <a:ext cx="4529788" cy="162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7396" y="2900422"/>
            <a:ext cx="4430365" cy="3249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231820" y="231820"/>
            <a:ext cx="4984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giữa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/>
        </p:nvSpPr>
        <p:spPr>
          <a:xfrm>
            <a:off x="123106" y="123110"/>
            <a:ext cx="34386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sym typeface="Arial"/>
              </a:rPr>
              <a:t>Abstract Class vs Interface: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19" name="Google Shape;4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106" y="492442"/>
            <a:ext cx="8156919" cy="506909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 txBox="1"/>
          <p:nvPr/>
        </p:nvSpPr>
        <p:spPr>
          <a:xfrm>
            <a:off x="6095999" y="6550223"/>
            <a:ext cx="60981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https://viettuts.vn/java/su-khac-nhau-giua-abstract-class-va-interface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35EE7-AB7B-4716-9052-B6E6AF24944E}"/>
              </a:ext>
            </a:extLst>
          </p:cNvPr>
          <p:cNvSpPr txBox="1"/>
          <p:nvPr/>
        </p:nvSpPr>
        <p:spPr>
          <a:xfrm>
            <a:off x="8175813" y="2316312"/>
            <a:ext cx="4016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final: </a:t>
            </a:r>
            <a:r>
              <a:rPr lang="en-US" dirty="0" err="1">
                <a:latin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</a:rPr>
              <a:t> hay method </a:t>
            </a:r>
            <a:r>
              <a:rPr lang="en-US" dirty="0" err="1">
                <a:latin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final </a:t>
            </a:r>
            <a:r>
              <a:rPr lang="en-US" dirty="0" err="1">
                <a:latin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</a:rPr>
              <a:t> đ</a:t>
            </a:r>
            <a:r>
              <a:rPr lang="vi-VN" dirty="0"/>
              <a:t>ơ</a:t>
            </a:r>
            <a:r>
              <a:rPr lang="en-US" dirty="0">
                <a:latin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</a:rPr>
              <a:t>giản</a:t>
            </a:r>
            <a:r>
              <a:rPr lang="en-US" dirty="0">
                <a:latin typeface="Arial" panose="020B0604020202020204" pitchFamily="34" charset="0"/>
              </a:rPr>
              <a:t> “final” </a:t>
            </a:r>
            <a:r>
              <a:rPr lang="en-US" dirty="0" err="1">
                <a:latin typeface="Arial" panose="020B0604020202020204" pitchFamily="34" charset="0"/>
              </a:rPr>
              <a:t>nh</a:t>
            </a:r>
            <a:r>
              <a:rPr lang="vi-VN" dirty="0"/>
              <a:t>ư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</a:rPr>
              <a:t> keyword </a:t>
            </a:r>
            <a:r>
              <a:rPr lang="en-US" dirty="0" err="1">
                <a:latin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A2E2C-4E42-43AA-9B17-67C651592DAF}"/>
              </a:ext>
            </a:extLst>
          </p:cNvPr>
          <p:cNvSpPr txBox="1"/>
          <p:nvPr/>
        </p:nvSpPr>
        <p:spPr>
          <a:xfrm>
            <a:off x="123106" y="5623090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Abstract class </a:t>
            </a:r>
            <a:r>
              <a:rPr lang="en-US" dirty="0" err="1">
                <a:latin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thể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khởi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tạo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3BB6-507C-4A3A-B8C9-28CE8672F3B5}"/>
              </a:ext>
            </a:extLst>
          </p:cNvPr>
          <p:cNvSpPr txBox="1"/>
          <p:nvPr/>
        </p:nvSpPr>
        <p:spPr>
          <a:xfrm>
            <a:off x="4444095" y="5594213"/>
            <a:ext cx="3212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Interface </a:t>
            </a:r>
            <a:r>
              <a:rPr lang="en-US" b="1" dirty="0" err="1">
                <a:latin typeface="Arial" panose="020B0604020202020204" pitchFamily="34" charset="0"/>
              </a:rPr>
              <a:t>không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thể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hàm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khởi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tạo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D06B3-5CD9-44E5-AB42-A7555D08EB08}"/>
              </a:ext>
            </a:extLst>
          </p:cNvPr>
          <p:cNvSpPr txBox="1"/>
          <p:nvPr/>
        </p:nvSpPr>
        <p:spPr>
          <a:xfrm>
            <a:off x="761999" y="1511957"/>
            <a:ext cx="326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abstract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12EC7-5E8F-41F0-9A0F-9554BF218FD7}"/>
              </a:ext>
            </a:extLst>
          </p:cNvPr>
          <p:cNvSpPr txBox="1"/>
          <p:nvPr/>
        </p:nvSpPr>
        <p:spPr>
          <a:xfrm>
            <a:off x="8773084" y="4046645"/>
            <a:ext cx="3095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interfaces:</a:t>
            </a:r>
          </a:p>
          <a:p>
            <a:r>
              <a:rPr lang="en-US" dirty="0"/>
              <a:t>+ Dependency injection</a:t>
            </a:r>
          </a:p>
          <a:p>
            <a:r>
              <a:rPr lang="en-US" dirty="0"/>
              <a:t>+ Dependency inversion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Encapsulation: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991673" y="704183"/>
            <a:ext cx="9852338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vị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duy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class,package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…).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khỏi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còn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đạt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private.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setter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getter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đổi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326" y="3154355"/>
            <a:ext cx="6337188" cy="336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33" name="Google Shape;433;p25"/>
          <p:cNvSpPr txBox="1"/>
          <p:nvPr/>
        </p:nvSpPr>
        <p:spPr>
          <a:xfrm>
            <a:off x="1094704" y="875505"/>
            <a:ext cx="8332631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java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giữa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 (superclass)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con (subclass).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con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hưởng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public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protected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phép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đến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private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cha.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tưởng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ra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mới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xây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dựng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tồn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tồn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cha,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đồng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thời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thêm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Cú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extends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478" y="5092347"/>
            <a:ext cx="3458058" cy="135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 txBox="1"/>
          <p:nvPr/>
        </p:nvSpPr>
        <p:spPr>
          <a:xfrm>
            <a:off x="8119056" y="6465720"/>
            <a:ext cx="407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https://viettuts.vn/java/tinh-ke-thua-trong-java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Inheritance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043190" y="1172348"/>
            <a:ext cx="68258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298" y="1839458"/>
            <a:ext cx="56292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/>
        </p:nvSpPr>
        <p:spPr>
          <a:xfrm>
            <a:off x="1043190" y="4825359"/>
            <a:ext cx="81458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giảm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thiểu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hóa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ngôn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ngữ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support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java.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/>
        </p:nvSpPr>
        <p:spPr>
          <a:xfrm>
            <a:off x="257577" y="334851"/>
            <a:ext cx="1970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Is-a: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553790" y="686001"/>
            <a:ext cx="1112734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phụ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hai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loại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</a:p>
          <a:p>
            <a:pPr marL="627063" lvl="8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</a:rPr>
              <a:t>class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</a:p>
          <a:p>
            <a:pPr marL="627063" lvl="8" indent="-285750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Interface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</a:p>
          <a:p>
            <a:pPr marL="268288" lvl="8" indent="-268288" algn="just">
              <a:lnSpc>
                <a:spcPct val="15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</a:p>
          <a:p>
            <a:pPr lvl="8"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Khoai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tây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rau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buýt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tiện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v.v. </a:t>
            </a:r>
          </a:p>
          <a:p>
            <a:pPr lvl="8"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những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chất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chiều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rằng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ngôi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đều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ở.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xác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extend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implement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thì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cụ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tuân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theo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Is-A.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257577" y="3309718"/>
            <a:ext cx="18803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22476" y="3694904"/>
            <a:ext cx="1132053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còn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composition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cũng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chiếu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cùng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chiếc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ô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đuôi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v.v.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vậy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tôi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chủ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yếu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Has-A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28" descr="IS-A and HAS-A relationshi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443" y="108653"/>
            <a:ext cx="55340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2992" y="3290003"/>
            <a:ext cx="7790476" cy="31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302" y="2530257"/>
            <a:ext cx="5266667" cy="16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02" y="228903"/>
            <a:ext cx="7838095" cy="2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302" y="4374468"/>
            <a:ext cx="5580952" cy="2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/>
        </p:nvSpPr>
        <p:spPr>
          <a:xfrm>
            <a:off x="6691822" y="6208096"/>
            <a:ext cx="55809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https://www.c-sharpcorner.com/UploadFile/3614a6/is-a-and-has-a-relationship-in-java/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258" name="Google Shape;258;p3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TỔNG QUAN VỀ OOPs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9" name="Google Shape;259;p3"/>
            <p:cNvSpPr txBox="1"/>
            <p:nvPr/>
          </p:nvSpPr>
          <p:spPr>
            <a:xfrm>
              <a:off x="4814923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01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261" name="Google Shape;261;p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264" name="Google Shape;264;p3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Polymorphism: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1146220" y="862885"/>
            <a:ext cx="98997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(Polymorphism) 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niệm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lúc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(comp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il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e)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lúc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(runtime)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runtime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 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(overriding)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compile time (</a:t>
            </a:r>
            <a:r>
              <a:rPr lang="en-US" sz="1600" b="0" i="0" u="none" strike="noStrike" cap="none" dirty="0">
                <a:solidFill>
                  <a:srgbClr val="273239"/>
                </a:solidFill>
                <a:latin typeface="Arial" panose="020B0604020202020204" pitchFamily="34" charset="0"/>
                <a:sym typeface="Arial"/>
              </a:rPr>
              <a:t>static polymorphism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(overloading)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/>
        </p:nvSpPr>
        <p:spPr>
          <a:xfrm>
            <a:off x="463639" y="296214"/>
            <a:ext cx="2627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Overloading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1171977" y="837127"/>
            <a:ext cx="96076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Overloading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xảy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nhiều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nhau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lượng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chồng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khả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đọc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78" name="Google Shape;47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157" y="1932038"/>
            <a:ext cx="7244869" cy="37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/>
          <p:nvPr/>
        </p:nvSpPr>
        <p:spPr>
          <a:xfrm>
            <a:off x="463639" y="296214"/>
            <a:ext cx="2627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Overriding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1171977" y="665546"/>
            <a:ext cx="960764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xảy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cài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đặt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bởi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(method overriding)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runtime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Nguyên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tắc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85" name="Google Shape;48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146" y="2691698"/>
            <a:ext cx="6066667" cy="39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/>
        </p:nvSpPr>
        <p:spPr>
          <a:xfrm>
            <a:off x="1413455" y="606973"/>
            <a:ext cx="1004874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@Override: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nghĩa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supperclass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Nếu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đánh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dấu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@Override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xác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cha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hiểu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hợp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lệ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dịch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lỗi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@Override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Annotation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này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chúng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tránh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lỗi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91" name="Google Shape;49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1626" y="2602952"/>
            <a:ext cx="6419044" cy="393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/>
          <p:nvPr/>
        </p:nvSpPr>
        <p:spPr>
          <a:xfrm>
            <a:off x="257577" y="334851"/>
            <a:ext cx="34386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Overloading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Overriding: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497" name="Google Shape;4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431" y="835858"/>
            <a:ext cx="8365137" cy="50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5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503" name="Google Shape;503;p35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Static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5041218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03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506" name="Google Shape;506;p35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09" name="Google Shape;509;p35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17" name="Google Shape;517;p36"/>
          <p:cNvSpPr txBox="1"/>
          <p:nvPr/>
        </p:nvSpPr>
        <p:spPr>
          <a:xfrm>
            <a:off x="1043188" y="978794"/>
            <a:ext cx="1114881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chính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nhớ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chiếu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chung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cả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mỗi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	   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ty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nhân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trường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học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sinh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...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 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lấy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nhớ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chỉ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lần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Class Area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thời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gian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tải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              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=&gt;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nhớ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hiệu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quả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tiết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kiệm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nhớ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18" name="Google Shape;5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803" y="2685632"/>
            <a:ext cx="8771932" cy="312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655" y="425740"/>
            <a:ext cx="8345444" cy="604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/>
        </p:nvSpPr>
        <p:spPr>
          <a:xfrm>
            <a:off x="730875" y="317301"/>
            <a:ext cx="939191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8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chứ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cần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instance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thay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đổi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29" name="Google Shape;52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8198" y="1685411"/>
            <a:ext cx="6515645" cy="485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0659" y="5248280"/>
            <a:ext cx="3476190" cy="11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/>
          <p:nvPr/>
        </p:nvSpPr>
        <p:spPr>
          <a:xfrm>
            <a:off x="412124" y="309093"/>
            <a:ext cx="2820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Hạn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chế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708338" y="678425"/>
            <a:ext cx="107281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hai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chính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non-static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trực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tiếp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non-static.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	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this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super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ngữ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cảnh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37" name="Google Shape;5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616" y="1695556"/>
            <a:ext cx="8716622" cy="415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endParaRPr sz="3200" b="1" dirty="0"/>
          </a:p>
        </p:txBody>
      </p:sp>
      <p:sp>
        <p:nvSpPr>
          <p:cNvPr id="272" name="Google Shape;272;p4"/>
          <p:cNvSpPr txBox="1"/>
          <p:nvPr/>
        </p:nvSpPr>
        <p:spPr>
          <a:xfrm>
            <a:off x="850006" y="1326524"/>
            <a:ext cx="10831133" cy="410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(OOP-Object-Oriented Programming)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hay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suất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hóa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việc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mở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rộng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phần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mềm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bởi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việc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niệm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(Class)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(Object)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Trừu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(Abstraction)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gói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(Encapsulation)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(Inheritance)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(Polymorphism)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273" name="Google Shape;2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2323" y="2571750"/>
            <a:ext cx="4619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/>
        </p:nvSpPr>
        <p:spPr>
          <a:xfrm>
            <a:off x="412124" y="309093"/>
            <a:ext cx="2820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Khối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953037" y="850006"/>
            <a:ext cx="692883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static.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trước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main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lúc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tải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951" y="1907390"/>
            <a:ext cx="7355046" cy="444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1"/>
          <p:cNvGrpSpPr/>
          <p:nvPr/>
        </p:nvGrpSpPr>
        <p:grpSpPr>
          <a:xfrm>
            <a:off x="4868215" y="2625091"/>
            <a:ext cx="6586390" cy="1508105"/>
            <a:chOff x="4086018" y="1392096"/>
            <a:chExt cx="5124123" cy="1508105"/>
          </a:xfrm>
        </p:grpSpPr>
        <p:sp>
          <p:nvSpPr>
            <p:cNvPr id="550" name="Google Shape;550;p41"/>
            <p:cNvSpPr txBox="1"/>
            <p:nvPr/>
          </p:nvSpPr>
          <p:spPr>
            <a:xfrm>
              <a:off x="4086018" y="2315426"/>
              <a:ext cx="512412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Palatino Linotype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Từ khóa final </a:t>
              </a:r>
              <a:endParaRPr sz="32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51" name="Google Shape;551;p41"/>
            <p:cNvSpPr txBox="1"/>
            <p:nvPr/>
          </p:nvSpPr>
          <p:spPr>
            <a:xfrm>
              <a:off x="5041218" y="1392096"/>
              <a:ext cx="136707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Palatino Linotype"/>
                <a:buNone/>
              </a:pPr>
              <a:r>
                <a:rPr lang="en-US" sz="5400" b="1" i="0" u="none" strike="noStrike" cap="none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04</a:t>
              </a:r>
              <a:endParaRPr sz="54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553" name="Google Shape;553;p41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832919" y="3250194"/>
            <a:ext cx="1367073" cy="860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1511929" y="3648547"/>
            <a:ext cx="45719" cy="461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343997" y="3648547"/>
            <a:ext cx="360316" cy="49335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257577" y="334851"/>
            <a:ext cx="3438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564" name="Google Shape;564;p42"/>
          <p:cNvSpPr txBox="1"/>
          <p:nvPr/>
        </p:nvSpPr>
        <p:spPr>
          <a:xfrm>
            <a:off x="1163391" y="914400"/>
            <a:ext cx="98652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thay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đổi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biến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65" name="Google Shape;5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156" y="1371600"/>
            <a:ext cx="8674123" cy="484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/>
          <p:nvPr/>
        </p:nvSpPr>
        <p:spPr>
          <a:xfrm>
            <a:off x="1163391" y="914400"/>
            <a:ext cx="9865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ghi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đè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final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71" name="Google Shape;57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227" y="1407501"/>
            <a:ext cx="8419900" cy="503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/>
          <p:nvPr/>
        </p:nvSpPr>
        <p:spPr>
          <a:xfrm>
            <a:off x="1163391" y="914400"/>
            <a:ext cx="98652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thừa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final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577" name="Google Shape;57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" y="1421840"/>
            <a:ext cx="8665497" cy="436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5"/>
          <p:cNvSpPr txBox="1">
            <a:spLocks noGrp="1"/>
          </p:cNvSpPr>
          <p:nvPr>
            <p:ph type="body" idx="1"/>
          </p:nvPr>
        </p:nvSpPr>
        <p:spPr>
          <a:xfrm>
            <a:off x="0" y="4603084"/>
            <a:ext cx="12192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583" name="Google Shape;583;p45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84" name="Google Shape;584;p45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>
            <a:spLocks noGrp="1"/>
          </p:cNvSpPr>
          <p:nvPr>
            <p:ph type="body" idx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C5F"/>
              </a:buClr>
              <a:buSzPts val="2400"/>
              <a:buNone/>
            </a:pPr>
            <a:r>
              <a:rPr lang="en-US" sz="2400" b="1" i="0" dirty="0">
                <a:solidFill>
                  <a:srgbClr val="244C5F"/>
                </a:solidFill>
              </a:rPr>
              <a:t>THẾ MẠNH CỦA OOPS SO VỚI NGÔN NGỮ LẬP TRÌNH HƯỚNG THỦ TỤC</a:t>
            </a:r>
            <a:endParaRPr dirty="0"/>
          </a:p>
        </p:txBody>
      </p:sp>
      <p:sp>
        <p:nvSpPr>
          <p:cNvPr id="279" name="Google Shape;279;p5"/>
          <p:cNvSpPr txBox="1"/>
          <p:nvPr/>
        </p:nvSpPr>
        <p:spPr>
          <a:xfrm>
            <a:off x="850006" y="1326524"/>
            <a:ext cx="10831133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giúp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việc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phát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triển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dễ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thủ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dẽ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dàng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quản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lý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code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dấu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tin,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thủ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tục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truy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toàn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cục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ở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bất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kỳ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nơi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nào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Lập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trình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hướng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khả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mô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phỏng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sự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kiện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tế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hiệu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quả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hơn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/>
        </p:nvSpPr>
        <p:spPr>
          <a:xfrm>
            <a:off x="296215" y="322461"/>
            <a:ext cx="2936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 (Class)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991673" y="691793"/>
            <a:ext cx="9646276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nhóm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thuộc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chung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mẫu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1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ra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liệu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lệnh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Interface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348" y="4403066"/>
            <a:ext cx="8703235" cy="234795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"/>
          <p:cNvSpPr txBox="1"/>
          <p:nvPr/>
        </p:nvSpPr>
        <p:spPr>
          <a:xfrm>
            <a:off x="3809979" y="4009348"/>
            <a:ext cx="47751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đơn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giản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/>
        </p:nvSpPr>
        <p:spPr>
          <a:xfrm>
            <a:off x="296215" y="322461"/>
            <a:ext cx="29363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 TƯỢNG (Object)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991673" y="691793"/>
            <a:ext cx="9646276" cy="574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thực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vi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máy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cà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phê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xe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đạp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quạt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...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đặc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điểm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Trạng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diện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vi: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Đại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diện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vi (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chức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năng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gửi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tiền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rút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tiền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,...</a:t>
            </a:r>
            <a:endParaRPr sz="1600" b="0" i="0" u="none" strike="noStrike" cap="none" dirty="0">
              <a:solidFill>
                <a:srgbClr val="333333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tính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thường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cài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đặt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thông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qua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ID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nhất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ID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này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ẩn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với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user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ngoài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Tuy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nhiên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nội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bộ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máy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ảo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JVM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danh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từng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333333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Bút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chì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A,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màu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trắng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...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thái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vi.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(Object)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(Class)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mẫu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hoặc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đó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ra.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vậy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hiện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quả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Cách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trong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Java: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từ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khóa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new,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newInstance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(),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clone(),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factory…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7015766" y="6488668"/>
            <a:ext cx="6098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https://viettuts.vn/java/lop-va-doi-tuong-trong-java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/>
        </p:nvSpPr>
        <p:spPr>
          <a:xfrm>
            <a:off x="321971" y="334851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081825" y="807007"/>
            <a:ext cx="9028090" cy="25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một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dạng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biệt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phương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thức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sử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dụng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Java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gọi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thời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điểm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cho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Quy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tắc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phải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giống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tên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lớp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chứa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,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trả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về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tường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minh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của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Constructor: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7453647" y="6488668"/>
            <a:ext cx="6098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https://viettuts.vn/java/constructor-trong-java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/>
        </p:nvSpPr>
        <p:spPr>
          <a:xfrm>
            <a:off x="242551" y="191037"/>
            <a:ext cx="29492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Constructor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081825" y="807007"/>
            <a:ext cx="902809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Là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constructor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không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có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tham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số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Cung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cấp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các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giá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trị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mặc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định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như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0, null 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tùy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vào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kiểu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dữ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liệu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)…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tới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đối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tượng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được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khởi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tạo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Cú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pháp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631" y="2057220"/>
            <a:ext cx="73818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 txBox="1"/>
          <p:nvPr/>
        </p:nvSpPr>
        <p:spPr>
          <a:xfrm>
            <a:off x="1081825" y="2875170"/>
            <a:ext cx="34515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Ví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dụ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sym typeface="Arial"/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7631" y="3350295"/>
            <a:ext cx="73437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ver and End Slide Master">
  <a:themeElements>
    <a:clrScheme name="allppt-palnt-dol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2750</Words>
  <Application>Microsoft Office PowerPoint</Application>
  <PresentationFormat>Widescreen</PresentationFormat>
  <Paragraphs>179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Calibri</vt:lpstr>
      <vt:lpstr>Wingdings</vt:lpstr>
      <vt:lpstr>Arial</vt:lpstr>
      <vt:lpstr>Quattrocento Sans</vt:lpstr>
      <vt:lpstr>Times New Roman</vt:lpstr>
      <vt:lpstr>Lora</vt:lpstr>
      <vt:lpstr>Noto Sans Symbols</vt:lpstr>
      <vt:lpstr>Palatino Linotype</vt:lpstr>
      <vt:lpstr>Open Sans</vt:lpstr>
      <vt:lpstr>Viola template</vt:lpstr>
      <vt:lpstr>Contents Slide Master</vt:lpstr>
      <vt:lpstr>Cover and End Slide Master</vt:lpstr>
      <vt:lpstr>Java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OOPs</dc:title>
  <dc:creator>Tran Van Phon (FWA.EC)</dc:creator>
  <cp:lastModifiedBy>Phan Khac Dien 20165855</cp:lastModifiedBy>
  <cp:revision>12</cp:revision>
  <dcterms:created xsi:type="dcterms:W3CDTF">2021-08-16T01:30:40Z</dcterms:created>
  <dcterms:modified xsi:type="dcterms:W3CDTF">2022-07-18T14:11:57Z</dcterms:modified>
</cp:coreProperties>
</file>