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07200" cy="9939338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3vV3VkyPdJauoLtD7Bk0uBWWP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12" name="Google Shape;112;p10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19" name="Google Shape;119;p11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27" name="Google Shape;127;p12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34" name="Google Shape;134;p13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47" name="Google Shape;147;p15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55" name="Google Shape;155;p16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62" name="Google Shape;162;p17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69" name="Google Shape;169;p18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0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82" name="Google Shape;182;p20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89" name="Google Shape;189;p21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96" name="Google Shape;196;p22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03" name="Google Shape;203;p23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10" name="Google Shape;210;p24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17" name="Google Shape;217;p25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75" name="Google Shape;75;p5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83" name="Google Shape;83;p6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91" name="Google Shape;91;p7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04" name="Google Shape;104;p9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Google Shape;10;p28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8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2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17" name="Google Shape;17;p2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20" name="Google Shape;20;p30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0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23" name="Google Shape;23;p30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8126070" y="4721452"/>
            <a:ext cx="345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01377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dirty="0"/>
              <a:t>Java </a:t>
            </a:r>
            <a:br>
              <a:rPr lang="en-US" dirty="0"/>
            </a:br>
            <a:r>
              <a:rPr lang="en-US" dirty="0"/>
              <a:t>Virtual Machine</a:t>
            </a:r>
            <a:endParaRPr dirty="0"/>
          </a:p>
        </p:txBody>
      </p:sp>
      <p:grpSp>
        <p:nvGrpSpPr>
          <p:cNvPr id="36" name="Google Shape;36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37" name="Google Shape;37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"/>
          <p:cNvSpPr txBox="1"/>
          <p:nvPr/>
        </p:nvSpPr>
        <p:spPr>
          <a:xfrm>
            <a:off x="6232633" y="3945145"/>
            <a:ext cx="15792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Nguyen Duc Kien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/>
        </p:nvSpPr>
        <p:spPr>
          <a:xfrm>
            <a:off x="273125" y="773250"/>
            <a:ext cx="85887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Classes will be loaded by this component. Bootstrap Class Loader, Extension Class Loader, and Application Class Loader are the three Class Loaders that will help in achieving it.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Bootstrap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: Responsible for loading classes from the bootstrap class path, nothing but 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runtime.jar (all the standard lib like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java.lang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.*,…).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Highest priority will be given to this loader.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Extension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:  Responsible for loading extension classes which are included inside the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ext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folder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jre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\lib) like OJDBC, MQ lib,… 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Application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: Responsible for loading local application level class path, path mentioned Environment Variable, etc.</a:t>
            </a:r>
            <a:endParaRPr dirty="0">
              <a:latin typeface="+mn-lt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🡺 The above Class Loaders will follow Delegation Hierarchy Algorithm while loading the class files. </a:t>
            </a:r>
            <a:endParaRPr dirty="0">
              <a:latin typeface="+mn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322579" y="225469"/>
            <a:ext cx="8356734" cy="52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Step 1: Loading</a:t>
            </a:r>
            <a:endParaRPr sz="1400" b="1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/>
        </p:nvSpPr>
        <p:spPr>
          <a:xfrm>
            <a:off x="344169" y="300811"/>
            <a:ext cx="8455661" cy="102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The order of its hierarchy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Application Class Loader 🡪 Extension Class Loader 🡪 Bootstrap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. 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Bootstrap Class Loader is always given the higher priority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, next is Extension Class Loader and then Application Class Loader.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2" name="Google Shape;122;p11" descr="Java - Delegation Hierarchy Algorithm - Programmer Sou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360" y="1323207"/>
            <a:ext cx="4907280" cy="317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1"/>
          <p:cNvSpPr txBox="1"/>
          <p:nvPr/>
        </p:nvSpPr>
        <p:spPr>
          <a:xfrm>
            <a:off x="1691641" y="4428893"/>
            <a:ext cx="6065518" cy="5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Delegation Hierarchy Algorithm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/>
        </p:nvSpPr>
        <p:spPr>
          <a:xfrm>
            <a:off x="273114" y="1034431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Verify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: Once the class files are loaded to the memory, there is a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verify phase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where the bytecode class file are verified if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the class files conform to standards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. If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verification fails we will get the verification error.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Prepare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: For all static variables memory will be allocated and assigned with default values.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tạo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biến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statics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và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assigned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giá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trị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mặc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định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(primitive: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mặc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định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là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0))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Resolve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: All symbolic memory references are replaced with the original references.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tham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chiếu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đến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thư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viện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khi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import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trong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code)</a:t>
            </a:r>
            <a:endParaRPr dirty="0">
              <a:latin typeface="+mn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12"/>
          <p:cNvSpPr txBox="1"/>
          <p:nvPr/>
        </p:nvSpPr>
        <p:spPr>
          <a:xfrm>
            <a:off x="322579" y="225470"/>
            <a:ext cx="8356734" cy="60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Step 2: Linking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/>
        </p:nvSpPr>
        <p:spPr>
          <a:xfrm>
            <a:off x="491478" y="1034431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All static variables are assigned with the original values, and also executes the static block at this point.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Trả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về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value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mà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dev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đã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gán</a:t>
            </a:r>
            <a:endParaRPr sz="1400" b="0" i="0" u="none" strike="noStrike" cap="none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72041" y="249966"/>
            <a:ext cx="8356734" cy="52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Step 3: Initialization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ctrTitle"/>
          </p:nvPr>
        </p:nvSpPr>
        <p:spPr>
          <a:xfrm>
            <a:off x="2022225" y="199235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Run-time </a:t>
            </a:r>
            <a:br>
              <a:rPr lang="en-US" sz="3200"/>
            </a:br>
            <a:r>
              <a:rPr lang="en-US" sz="3200"/>
              <a:t>Data Area</a:t>
            </a:r>
            <a:endParaRPr sz="3200"/>
          </a:p>
        </p:txBody>
      </p:sp>
      <p:sp>
        <p:nvSpPr>
          <p:cNvPr id="143" name="Google Shape;143;p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322579" y="354162"/>
            <a:ext cx="8455661" cy="80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JVM need runtime data area to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store the class files and execute them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The Runtime Data Area is divided into five major components: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6023"/>
            <a:ext cx="9145586" cy="251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1282697" y="4366260"/>
            <a:ext cx="6535424" cy="47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Five components of Runtime Data Areas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263655" y="931439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- Method Area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All the class-level data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(kind of global variables in class) will be stored here, including static variables. There is only one method area per JVM, and it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 shared resource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- Heap Area: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All the Objects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and their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corresponding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instance variables will be stored here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There is also one Heap Area per JVM. Since the Method and Heap areas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share memory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for multiple threads, the data stored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not thread-safe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</a:t>
            </a:r>
            <a:endParaRPr dirty="0">
              <a:latin typeface="+mj-lt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362516" y="307116"/>
            <a:ext cx="8356800" cy="54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Method and Heap memory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273115" y="797748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For each thread, a separate runtime stack will be created. For every method call, one entry will be made in the stack memory which is called Stack Frame.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All local variables will be created in the stack memory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The stack area is thread-safe since it is not a shared resource. The Stack Frame is divided into three sub entities:</a:t>
            </a:r>
            <a:endParaRPr sz="1400" b="0" i="0" u="none" strike="noStrike" cap="none" dirty="0">
              <a:solidFill>
                <a:srgbClr val="FF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7620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Local Variable Array: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Related to the method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how many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local variables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are involved and the corresponding values will be stored here.</a:t>
            </a:r>
            <a:endParaRPr dirty="0">
              <a:latin typeface="+mj-lt"/>
            </a:endParaRPr>
          </a:p>
          <a:p>
            <a:pPr marL="7620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Operand stack: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If any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intermediate operation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is required to perform, operand stack acts as runtime workspace to perform the operation.</a:t>
            </a:r>
            <a:endParaRPr dirty="0">
              <a:latin typeface="+mj-lt"/>
            </a:endParaRPr>
          </a:p>
          <a:p>
            <a:pPr marL="7620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Frame data: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In the case of any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exception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, the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catch block information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will be maintained in the frame data.</a:t>
            </a:r>
            <a:endParaRPr dirty="0">
              <a:latin typeface="+mj-lt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72041" y="249967"/>
            <a:ext cx="8356734" cy="54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Stack memory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273114" y="1125294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- PC Registers: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Each thread will have separate PC Registers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, to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hold the address of current executing instruction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once the instruction is executed, the PC register will be updated with the next instruction.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- Native Method stacks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:  Native Method Stack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holds native method information related to native platforms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For every thread, a separate native method stack will be created.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⇨For example, if we're running the JVM on Windows, it will contain Windows-related information. Likewise, if we're running on Linux, it will have all the Linux-related information we need.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Or a repeat code which compile to the new machine code for better performance by JIT</a:t>
            </a:r>
            <a:endParaRPr sz="1400" b="0" i="0" u="none" strike="noStrike" cap="none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PC register and native method stacks memory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ctrTitle"/>
          </p:nvPr>
        </p:nvSpPr>
        <p:spPr>
          <a:xfrm>
            <a:off x="2022225" y="2204002"/>
            <a:ext cx="3837555" cy="7364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Execution Engine</a:t>
            </a:r>
            <a:endParaRPr sz="3200"/>
          </a:p>
        </p:txBody>
      </p:sp>
      <p:sp>
        <p:nvSpPr>
          <p:cNvPr id="178" name="Google Shape;178;p1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dirty="0">
                <a:latin typeface="+mj-lt"/>
              </a:rPr>
              <a:t>Outline</a:t>
            </a:r>
            <a:endParaRPr sz="2800" dirty="0">
              <a:highlight>
                <a:srgbClr val="FFCD00"/>
              </a:highlight>
              <a:latin typeface="+mj-lt"/>
            </a:endParaRPr>
          </a:p>
        </p:txBody>
      </p:sp>
      <p:sp>
        <p:nvSpPr>
          <p:cNvPr id="51" name="Google Shape;51;p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Overview</a:t>
            </a:r>
            <a:endParaRPr dirty="0">
              <a:latin typeface="+mj-lt"/>
            </a:endParaRP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Class Loader Subsystem</a:t>
            </a:r>
            <a:endParaRPr dirty="0">
              <a:latin typeface="+mj-lt"/>
            </a:endParaRP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Run-time Data Areas</a:t>
            </a:r>
            <a:endParaRPr dirty="0">
              <a:latin typeface="+mj-lt"/>
            </a:endParaRP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Execution engine</a:t>
            </a:r>
            <a:endParaRPr dirty="0">
              <a:latin typeface="+mj-lt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" name="Google Shape;53;p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322579" y="35416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bytecode, which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assigned to the Runtime Data Area, will be executed by the Execution Engine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The Execution Engine reads the bytecode and executes it piece by piece. It separated to 4 part: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1" y="1628713"/>
            <a:ext cx="8780776" cy="245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/>
        </p:nvSpPr>
        <p:spPr>
          <a:xfrm>
            <a:off x="273115" y="95067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interpreter interprets the bytecode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faster but executes slowly. The disadvantage of the interpreter is that when one method is called multiple times, every time a new interpretation is required.</a:t>
            </a:r>
            <a:endParaRPr>
              <a:latin typeface="+mj-lt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Interpreter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273115" y="67635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JIT Compiler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neutralizes the disadvantage of the interpreter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The Execution Engine will be using the help of the interpreter in converting byte code, but when it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finds repeated 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it uses the JIT compiler, which compiles the entire bytecode and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changes it to native 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Intermediate Code Generator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: Produces intermediate code.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Code Optimizer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: Responsible for optimizing the intermediate code generated above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Target Code Generator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: Responsible for Generating Native Machine Code.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Profiler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: A special component, responsible for finding hotspots, i.e. whether the method is called multiple times or not.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372041" y="249967"/>
            <a:ext cx="8356734" cy="42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JIT(Just In Time ) compiler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257875" y="920192"/>
            <a:ext cx="8455800" cy="3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Methods are not compiled when they are called the first time. The JVM maintains a call count, which is incremented every time the method is called.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methods are interpreted by the JVM until the call count exceeds the JIT compilation threshold.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Very frequently used methods are compiled as soon as the JVM has started, and less frequently used methods are compiled later.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After a method is compiled by JIT, its call count is reset to zero.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call count of a method reaches a JIT recompilation threshold, JIT compiler compiles method a second time.</a:t>
            </a:r>
            <a:endParaRPr sz="1400" b="0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Working process of JIT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257875" y="920192"/>
            <a:ext cx="8455661" cy="250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-Garbage Collector: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Collects and removes unreferenced objects from heap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to reclaim heap space. Garbage Collection can be triggered by calling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System.gc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(), but the execution is not guaranteed. Garbage collection of the JVM collects the objects that are created.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-Java Native Interface (JNI):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JNI will be interacting with the Native Method Libraries and provides the Native Libraries required for the Execution Engine.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🡺Example: When classes in java library doesn’t support the platform-dependent features needed by the application. To let your java code to access the library already written in any other language by JNI.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372041" y="249967"/>
            <a:ext cx="8356734" cy="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Garbage collector and Java Native Interface (JNI)</a:t>
            </a:r>
            <a:endParaRPr sz="1400" b="1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257875" y="92019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most important JVM Components related to performance are: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Heap</a:t>
            </a:r>
            <a:endParaRPr sz="1400" b="0" i="0" u="none" strike="noStrike" cap="none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JIT (Just in time) Compiler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Garbage collection (compiles bytecode to machine code at runtime and improves the performance of Java applications.)</a:t>
            </a:r>
            <a:endParaRPr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There are many JVM to which option we can config: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Increasing and decreasing the heap size for managing object for best performance.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Selecting different garbage collectors, depending on your requirement.</a:t>
            </a:r>
            <a:endParaRPr>
              <a:latin typeface="+mj-l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Some note and conclusion of JVM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3600"/>
              <a:buFont typeface="Quattrocento Sans"/>
              <a:buNone/>
            </a:pPr>
            <a:r>
              <a:rPr lang="en-US" sz="3600" b="1" i="1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-US" sz="3600" b="1" i="1" u="none" strike="noStrike" cap="none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-US" sz="3600" b="1" i="1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2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ora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2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31" name="Google Shape;231;p2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22225" y="177899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Overview</a:t>
            </a:r>
            <a:endParaRPr sz="3200"/>
          </a:p>
        </p:txBody>
      </p:sp>
      <p:sp>
        <p:nvSpPr>
          <p:cNvPr id="62" name="Google Shape;62;p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365159" y="854392"/>
            <a:ext cx="8290326" cy="384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JVM (Java Virtual Machine) is an abstract machine that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one of the thing which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enables your computer to run a Java program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 Virtual Machine is a software implementation of a physical machine. Java was developed with the concept of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WORA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(Write Once Run Anywhere), which runs on a VM.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compiler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compiles the Java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.java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file into a Java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.class file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, then that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.class file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is input into the JVM, which loads and executes the class file.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361950" marR="0" lvl="0" indent="-196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421506" y="228600"/>
            <a:ext cx="83568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What is JVM?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0" name="Google Shape;70;p4" descr="How does Java program work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8511" y="3262876"/>
            <a:ext cx="5943601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/>
        </p:nvSpPr>
        <p:spPr>
          <a:xfrm>
            <a:off x="2960134" y="4070607"/>
            <a:ext cx="33018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Working flow of Java Program</a:t>
            </a:r>
            <a:endParaRPr sz="1400" b="1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/>
        </p:nvSpPr>
        <p:spPr>
          <a:xfrm>
            <a:off x="365159" y="679282"/>
            <a:ext cx="8290326" cy="384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Once source code (.java file) is compiled on one platform (bytecode is formed .class file), that bytecode can be executed (interpreted) on any other platform running a JVM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421506" y="228601"/>
            <a:ext cx="8356734" cy="45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Wora (</a:t>
            </a:r>
            <a:r>
              <a:rPr lang="en-US" b="1" dirty="0">
                <a:latin typeface="+mj-lt"/>
                <a:ea typeface="Quattrocento Sans"/>
                <a:cs typeface="Quattrocento Sans"/>
                <a:sym typeface="Quattrocento Sans"/>
              </a:rPr>
              <a:t>write once run anywhere)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in Java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9" name="Google Shape;79;p5" descr="https://lh6.googleusercontent.com/iBOjgtJePy75D_7lpGcsAup7iEutIfMHwPV9dDmbyWG2dr3T14El-TR9QPzPOjKCLOZHT1V0vpP9ugN9HNPtVZ2pDcVN-2d6UhJylyGDnS0YwZweTluGve6OXP3o-OmrHuJ6anI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720" y="1485900"/>
            <a:ext cx="4069080" cy="340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346827" y="679281"/>
            <a:ext cx="4253046" cy="404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JDK (Java Development tool </a:t>
            </a:r>
            <a:r>
              <a:rPr lang="en-US" dirty="0">
                <a:latin typeface="+mj-lt"/>
                <a:ea typeface="Quattrocento Sans"/>
                <a:cs typeface="Quattrocento Sans"/>
                <a:sym typeface="Quattrocento Sans"/>
              </a:rPr>
              <a:t>K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it)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contains tools required to write Java programs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, and JRE to execute them.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JRE (Java </a:t>
            </a:r>
            <a:r>
              <a:rPr lang="en-US" dirty="0">
                <a:latin typeface="+mj-lt"/>
                <a:ea typeface="Quattrocento Sans"/>
                <a:cs typeface="Quattrocento Sans"/>
                <a:sym typeface="Quattrocento Sans"/>
              </a:rPr>
              <a:t>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un-time Environment)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contains class libraries, JVM, and other supporting files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It does not contain any tool for Java development like a debugger, compiler, etc.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JVM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provides a platform-independent way of executing Java source 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361950" marR="0" lvl="0" indent="-196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421506" y="228600"/>
            <a:ext cx="8356734" cy="4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Relationship between JVM, JRE &amp; JDK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7" name="Google Shape;87;p6" descr="JRE contains JVM and class libraries and JDK contains JRE, compilers, debuggers, and JavaDo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8688" y="822466"/>
            <a:ext cx="3894408" cy="3756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421506" y="45720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JVM structure</a:t>
            </a: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4" name="Google Shape;94;p7" descr="JVM Architecture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496402"/>
            <a:ext cx="6670513" cy="459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ctrTitle"/>
          </p:nvPr>
        </p:nvSpPr>
        <p:spPr>
          <a:xfrm>
            <a:off x="2022225" y="210581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Class Loader Subsystem</a:t>
            </a:r>
            <a:endParaRPr sz="3200"/>
          </a:p>
        </p:txBody>
      </p:sp>
      <p:sp>
        <p:nvSpPr>
          <p:cNvPr id="100" name="Google Shape;100;p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322579" y="328712"/>
            <a:ext cx="8455800" cy="3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Java 's dynamic class loading functionality is handled by the ClassLoader subsystem. It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loads, links. and initializes the class file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when it refers to a class for the first time at runtime, not compile time.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9090" y="1734393"/>
            <a:ext cx="6176318" cy="239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1562</Words>
  <Application>Microsoft Office PowerPoint</Application>
  <PresentationFormat>On-screen Show (16:9)</PresentationFormat>
  <Paragraphs>127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Quattrocento Sans</vt:lpstr>
      <vt:lpstr>Arial</vt:lpstr>
      <vt:lpstr>Lora</vt:lpstr>
      <vt:lpstr>Noto Sans Symbols</vt:lpstr>
      <vt:lpstr>Viola template</vt:lpstr>
      <vt:lpstr>Java  Virtual Machine</vt:lpstr>
      <vt:lpstr>Outline</vt:lpstr>
      <vt:lpstr>Overview</vt:lpstr>
      <vt:lpstr>PowerPoint Presentation</vt:lpstr>
      <vt:lpstr>PowerPoint Presentation</vt:lpstr>
      <vt:lpstr>PowerPoint Presentation</vt:lpstr>
      <vt:lpstr>PowerPoint Presentation</vt:lpstr>
      <vt:lpstr>Class Loader Subsystem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Run-time  Data Area</vt:lpstr>
      <vt:lpstr>PowerPoint Presentation</vt:lpstr>
      <vt:lpstr>PowerPoint Presentation</vt:lpstr>
      <vt:lpstr>PowerPoint Presentation</vt:lpstr>
      <vt:lpstr>PowerPoint Presentation</vt:lpstr>
      <vt:lpstr>Execution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Virtual Machine</dc:title>
  <dc:creator>Pikachu Lalala</dc:creator>
  <cp:lastModifiedBy>Sherlock (Phan Khắc Diễn)</cp:lastModifiedBy>
  <cp:revision>13</cp:revision>
  <cp:lastPrinted>2022-02-23T02:52:52Z</cp:lastPrinted>
  <dcterms:modified xsi:type="dcterms:W3CDTF">2022-02-24T09:24:28Z</dcterms:modified>
</cp:coreProperties>
</file>