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70" r:id="rId14"/>
    <p:sldId id="272" r:id="rId15"/>
    <p:sldId id="273" r:id="rId16"/>
    <p:sldId id="274" r:id="rId17"/>
    <p:sldId id="275" r:id="rId18"/>
    <p:sldId id="276" r:id="rId19"/>
    <p:sldId id="277" r:id="rId20"/>
    <p:sldId id="278" r:id="rId21"/>
    <p:sldId id="279" r:id="rId22"/>
    <p:sldId id="280" r:id="rId23"/>
  </p:sldIdLst>
  <p:sldSz cx="9144000" cy="5143500" type="screen16x9"/>
  <p:notesSz cx="6858000" cy="9144000"/>
  <p:embeddedFontLst>
    <p:embeddedFont>
      <p:font typeface="Lora" panose="020B0604020202020204" charset="0"/>
      <p:regular r:id="rId25"/>
      <p:bold r:id="rId26"/>
      <p:italic r:id="rId27"/>
      <p:boldItalic r:id="rId28"/>
    </p:embeddedFont>
    <p:embeddedFont>
      <p:font typeface="Quattrocento Sans"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9" roundtripDataSignature="AMtx7mhLFoc0FslZGFx1X/JGiTbl5CTP1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142" d="100"/>
          <a:sy n="142" d="100"/>
        </p:scale>
        <p:origin x="636"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customschemas.google.com/relationships/presentationmetadata" Target="metadata"/><Relationship Id="rId21" Type="http://schemas.openxmlformats.org/officeDocument/2006/relationships/slide" Target="slides/slide20.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1pPr>
            <a:lvl2pPr marL="914400" marR="0" lvl="1"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2pPr>
            <a:lvl3pPr marL="1371600" marR="0" lvl="2"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3pPr>
            <a:lvl4pPr marL="1828800" marR="0" lvl="3"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4pPr>
            <a:lvl5pPr marL="2286000" marR="0" lvl="4"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5pPr>
            <a:lvl6pPr marL="2743200" marR="0" lvl="5"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6pPr>
            <a:lvl7pPr marL="3200400" marR="0" lvl="6"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7pPr>
            <a:lvl8pPr marL="3657600" marR="0" lvl="7"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8pPr>
            <a:lvl9pPr marL="4114800" marR="0" lvl="8"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 name="Google Shape;3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7" name="Google Shape;1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a:t>Sửa lại ảnh </a:t>
            </a:r>
            <a:endParaRPr/>
          </a:p>
        </p:txBody>
      </p:sp>
      <p:sp>
        <p:nvSpPr>
          <p:cNvPr id="132" name="Google Shape;132;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t>12</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8" name="Google Shape;13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2" name="Google Shape;162;p1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8" name="Google Shape;188;p2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3" name="Google Shape;193;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 name="Google Shape;198;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 name="Google Shape;4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4" name="Google Shape;204;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0" name="Google Shape;210;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 name="Google Shape;219;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a:t>Sửa lại ảnh </a:t>
            </a:r>
            <a:endParaRPr/>
          </a:p>
        </p:txBody>
      </p:sp>
      <p:sp>
        <p:nvSpPr>
          <p:cNvPr id="66" name="Google Shape;66;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t>4</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a:t>Sửa lại ảnh </a:t>
            </a:r>
            <a:endParaRPr/>
          </a:p>
        </p:txBody>
      </p:sp>
      <p:sp>
        <p:nvSpPr>
          <p:cNvPr id="73" name="Google Shape;73;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t>5</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a:t>Sửa lại ảnh </a:t>
            </a:r>
            <a:endParaRPr/>
          </a:p>
        </p:txBody>
      </p:sp>
      <p:sp>
        <p:nvSpPr>
          <p:cNvPr id="87" name="Google Shape;87;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t>7</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a:t>Sửa lại ảnh </a:t>
            </a:r>
            <a:endParaRPr/>
          </a:p>
        </p:txBody>
      </p:sp>
      <p:sp>
        <p:nvSpPr>
          <p:cNvPr id="100" name="Google Shape;100;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t>9</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8"/>
        <p:cNvGrpSpPr/>
        <p:nvPr/>
      </p:nvGrpSpPr>
      <p:grpSpPr>
        <a:xfrm>
          <a:off x="0" y="0"/>
          <a:ext cx="0" cy="0"/>
          <a:chOff x="0" y="0"/>
          <a:chExt cx="0" cy="0"/>
        </a:xfrm>
      </p:grpSpPr>
      <p:sp>
        <p:nvSpPr>
          <p:cNvPr id="9" name="Google Shape;9;p27"/>
          <p:cNvSpPr txBox="1">
            <a:spLocks noGrp="1"/>
          </p:cNvSpPr>
          <p:nvPr>
            <p:ph type="ctrTitle"/>
          </p:nvPr>
        </p:nvSpPr>
        <p:spPr>
          <a:xfrm>
            <a:off x="996630" y="2003888"/>
            <a:ext cx="4523700" cy="1159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cxnSp>
        <p:nvCxnSpPr>
          <p:cNvPr id="10" name="Google Shape;10;p27"/>
          <p:cNvCxnSpPr/>
          <p:nvPr/>
        </p:nvCxnSpPr>
        <p:spPr>
          <a:xfrm>
            <a:off x="-6025" y="3676512"/>
            <a:ext cx="9162000" cy="0"/>
          </a:xfrm>
          <a:prstGeom prst="straightConnector1">
            <a:avLst/>
          </a:prstGeom>
          <a:noFill/>
          <a:ln w="9525" cap="flat" cmpd="sng">
            <a:solidFill>
              <a:srgbClr val="000000"/>
            </a:solidFill>
            <a:prstDash val="solid"/>
            <a:round/>
            <a:headEnd type="none" w="sm" len="sm"/>
            <a:tailEnd type="none" w="sm" len="sm"/>
          </a:ln>
        </p:spPr>
      </p:cxnSp>
      <p:sp>
        <p:nvSpPr>
          <p:cNvPr id="11" name="Google Shape;11;p27"/>
          <p:cNvSpPr/>
          <p:nvPr/>
        </p:nvSpPr>
        <p:spPr>
          <a:xfrm>
            <a:off x="1117950" y="3393000"/>
            <a:ext cx="567000" cy="567000"/>
          </a:xfrm>
          <a:prstGeom prst="ellipse">
            <a:avLst/>
          </a:prstGeom>
          <a:solidFill>
            <a:srgbClr val="FFC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2"/>
        <p:cNvGrpSpPr/>
        <p:nvPr/>
      </p:nvGrpSpPr>
      <p:grpSpPr>
        <a:xfrm>
          <a:off x="0" y="0"/>
          <a:ext cx="0" cy="0"/>
          <a:chOff x="0" y="0"/>
          <a:chExt cx="0" cy="0"/>
        </a:xfrm>
      </p:grpSpPr>
      <p:cxnSp>
        <p:nvCxnSpPr>
          <p:cNvPr id="13" name="Google Shape;13;p28"/>
          <p:cNvCxnSpPr/>
          <p:nvPr/>
        </p:nvCxnSpPr>
        <p:spPr>
          <a:xfrm>
            <a:off x="0" y="1131725"/>
            <a:ext cx="1375800" cy="0"/>
          </a:xfrm>
          <a:prstGeom prst="straightConnector1">
            <a:avLst/>
          </a:prstGeom>
          <a:noFill/>
          <a:ln w="9525" cap="flat" cmpd="sng">
            <a:solidFill>
              <a:srgbClr val="CCCCCC"/>
            </a:solidFill>
            <a:prstDash val="solid"/>
            <a:round/>
            <a:headEnd type="none" w="sm" len="sm"/>
            <a:tailEnd type="none" w="sm" len="sm"/>
          </a:ln>
        </p:spPr>
      </p:cxnSp>
      <p:sp>
        <p:nvSpPr>
          <p:cNvPr id="14" name="Google Shape;14;p28"/>
          <p:cNvSpPr/>
          <p:nvPr/>
        </p:nvSpPr>
        <p:spPr>
          <a:xfrm>
            <a:off x="817475" y="928767"/>
            <a:ext cx="405900" cy="405900"/>
          </a:xfrm>
          <a:prstGeom prst="ellipse">
            <a:avLst/>
          </a:prstGeom>
          <a:solidFill>
            <a:srgbClr val="FFC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8"/>
          <p:cNvSpPr txBox="1">
            <a:spLocks noGrp="1"/>
          </p:cNvSpPr>
          <p:nvPr>
            <p:ph type="title"/>
          </p:nvPr>
        </p:nvSpPr>
        <p:spPr>
          <a:xfrm>
            <a:off x="1381250" y="922668"/>
            <a:ext cx="3878400" cy="435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00000"/>
              </a:buClr>
              <a:buSzPts val="2000"/>
              <a:buFont typeface="Lora"/>
              <a:buNone/>
              <a:defRPr sz="2000" b="1">
                <a:latin typeface="Lora"/>
                <a:ea typeface="Lora"/>
                <a:cs typeface="Lora"/>
                <a:sym typeface="Lora"/>
              </a:defRPr>
            </a:lvl1pPr>
            <a:lvl2pPr lvl="1" algn="l">
              <a:lnSpc>
                <a:spcPct val="100000"/>
              </a:lnSpc>
              <a:spcBef>
                <a:spcPts val="0"/>
              </a:spcBef>
              <a:spcAft>
                <a:spcPts val="0"/>
              </a:spcAft>
              <a:buSzPts val="2000"/>
              <a:buFont typeface="Lora"/>
              <a:buNone/>
              <a:defRPr sz="2000" b="1">
                <a:highlight>
                  <a:srgbClr val="FFFFFF"/>
                </a:highlight>
                <a:latin typeface="Lora"/>
                <a:ea typeface="Lora"/>
                <a:cs typeface="Lora"/>
                <a:sym typeface="Lora"/>
              </a:defRPr>
            </a:lvl2pPr>
            <a:lvl3pPr lvl="2" algn="l">
              <a:lnSpc>
                <a:spcPct val="100000"/>
              </a:lnSpc>
              <a:spcBef>
                <a:spcPts val="0"/>
              </a:spcBef>
              <a:spcAft>
                <a:spcPts val="0"/>
              </a:spcAft>
              <a:buSzPts val="2000"/>
              <a:buFont typeface="Lora"/>
              <a:buNone/>
              <a:defRPr sz="2000" b="1">
                <a:highlight>
                  <a:srgbClr val="FFFFFF"/>
                </a:highlight>
                <a:latin typeface="Lora"/>
                <a:ea typeface="Lora"/>
                <a:cs typeface="Lora"/>
                <a:sym typeface="Lora"/>
              </a:defRPr>
            </a:lvl3pPr>
            <a:lvl4pPr lvl="3" algn="l">
              <a:lnSpc>
                <a:spcPct val="100000"/>
              </a:lnSpc>
              <a:spcBef>
                <a:spcPts val="0"/>
              </a:spcBef>
              <a:spcAft>
                <a:spcPts val="0"/>
              </a:spcAft>
              <a:buSzPts val="2000"/>
              <a:buFont typeface="Lora"/>
              <a:buNone/>
              <a:defRPr sz="2000" b="1">
                <a:highlight>
                  <a:srgbClr val="FFFFFF"/>
                </a:highlight>
                <a:latin typeface="Lora"/>
                <a:ea typeface="Lora"/>
                <a:cs typeface="Lora"/>
                <a:sym typeface="Lora"/>
              </a:defRPr>
            </a:lvl4pPr>
            <a:lvl5pPr lvl="4" algn="l">
              <a:lnSpc>
                <a:spcPct val="100000"/>
              </a:lnSpc>
              <a:spcBef>
                <a:spcPts val="0"/>
              </a:spcBef>
              <a:spcAft>
                <a:spcPts val="0"/>
              </a:spcAft>
              <a:buSzPts val="2000"/>
              <a:buFont typeface="Lora"/>
              <a:buNone/>
              <a:defRPr sz="2000" b="1">
                <a:highlight>
                  <a:srgbClr val="FFFFFF"/>
                </a:highlight>
                <a:latin typeface="Lora"/>
                <a:ea typeface="Lora"/>
                <a:cs typeface="Lora"/>
                <a:sym typeface="Lora"/>
              </a:defRPr>
            </a:lvl5pPr>
            <a:lvl6pPr lvl="5" algn="l">
              <a:lnSpc>
                <a:spcPct val="100000"/>
              </a:lnSpc>
              <a:spcBef>
                <a:spcPts val="0"/>
              </a:spcBef>
              <a:spcAft>
                <a:spcPts val="0"/>
              </a:spcAft>
              <a:buSzPts val="2000"/>
              <a:buFont typeface="Lora"/>
              <a:buNone/>
              <a:defRPr sz="2000" b="1">
                <a:highlight>
                  <a:srgbClr val="FFFFFF"/>
                </a:highlight>
                <a:latin typeface="Lora"/>
                <a:ea typeface="Lora"/>
                <a:cs typeface="Lora"/>
                <a:sym typeface="Lora"/>
              </a:defRPr>
            </a:lvl6pPr>
            <a:lvl7pPr lvl="6" algn="l">
              <a:lnSpc>
                <a:spcPct val="100000"/>
              </a:lnSpc>
              <a:spcBef>
                <a:spcPts val="0"/>
              </a:spcBef>
              <a:spcAft>
                <a:spcPts val="0"/>
              </a:spcAft>
              <a:buSzPts val="2000"/>
              <a:buFont typeface="Lora"/>
              <a:buNone/>
              <a:defRPr sz="2000" b="1">
                <a:highlight>
                  <a:srgbClr val="FFFFFF"/>
                </a:highlight>
                <a:latin typeface="Lora"/>
                <a:ea typeface="Lora"/>
                <a:cs typeface="Lora"/>
                <a:sym typeface="Lora"/>
              </a:defRPr>
            </a:lvl7pPr>
            <a:lvl8pPr lvl="7" algn="l">
              <a:lnSpc>
                <a:spcPct val="100000"/>
              </a:lnSpc>
              <a:spcBef>
                <a:spcPts val="0"/>
              </a:spcBef>
              <a:spcAft>
                <a:spcPts val="0"/>
              </a:spcAft>
              <a:buSzPts val="2000"/>
              <a:buFont typeface="Lora"/>
              <a:buNone/>
              <a:defRPr sz="2000" b="1">
                <a:highlight>
                  <a:srgbClr val="FFFFFF"/>
                </a:highlight>
                <a:latin typeface="Lora"/>
                <a:ea typeface="Lora"/>
                <a:cs typeface="Lora"/>
                <a:sym typeface="Lora"/>
              </a:defRPr>
            </a:lvl8pPr>
            <a:lvl9pPr lvl="8" algn="l">
              <a:lnSpc>
                <a:spcPct val="100000"/>
              </a:lnSpc>
              <a:spcBef>
                <a:spcPts val="0"/>
              </a:spcBef>
              <a:spcAft>
                <a:spcPts val="0"/>
              </a:spcAft>
              <a:buSzPts val="2000"/>
              <a:buFont typeface="Lora"/>
              <a:buNone/>
              <a:defRPr sz="2000" b="1">
                <a:highlight>
                  <a:srgbClr val="FFFFFF"/>
                </a:highlight>
                <a:latin typeface="Lora"/>
                <a:ea typeface="Lora"/>
                <a:cs typeface="Lora"/>
                <a:sym typeface="Lora"/>
              </a:defRPr>
            </a:lvl9pPr>
          </a:lstStyle>
          <a:p>
            <a:endParaRPr/>
          </a:p>
        </p:txBody>
      </p:sp>
      <p:sp>
        <p:nvSpPr>
          <p:cNvPr id="16" name="Google Shape;16;p28"/>
          <p:cNvSpPr txBox="1">
            <a:spLocks noGrp="1"/>
          </p:cNvSpPr>
          <p:nvPr>
            <p:ph type="body" idx="1"/>
          </p:nvPr>
        </p:nvSpPr>
        <p:spPr>
          <a:xfrm>
            <a:off x="1381250" y="1616470"/>
            <a:ext cx="6809700" cy="3112200"/>
          </a:xfrm>
          <a:prstGeom prst="rect">
            <a:avLst/>
          </a:prstGeom>
          <a:noFill/>
          <a:ln>
            <a:noFill/>
          </a:ln>
        </p:spPr>
        <p:txBody>
          <a:bodyPr spcFirstLastPara="1" wrap="square" lIns="91425" tIns="91425" rIns="91425" bIns="91425" anchor="t" anchorCtr="0">
            <a:noAutofit/>
          </a:bodyPr>
          <a:lstStyle>
            <a:lvl1pPr marL="457200" lvl="0" indent="-381000" algn="l">
              <a:lnSpc>
                <a:spcPct val="100000"/>
              </a:lnSpc>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marL="914400" lvl="1" indent="-355600" algn="l">
              <a:lnSpc>
                <a:spcPct val="100000"/>
              </a:lnSpc>
              <a:spcBef>
                <a:spcPts val="48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marL="1371600" lvl="2" indent="-355600" algn="l">
              <a:lnSpc>
                <a:spcPct val="100000"/>
              </a:lnSpc>
              <a:spcBef>
                <a:spcPts val="48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marL="1828800" lvl="3" indent="-342900" algn="l">
              <a:lnSpc>
                <a:spcPct val="100000"/>
              </a:lnSpc>
              <a:spcBef>
                <a:spcPts val="36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marL="2286000" lvl="4" indent="-342900" algn="l">
              <a:lnSpc>
                <a:spcPct val="100000"/>
              </a:lnSpc>
              <a:spcBef>
                <a:spcPts val="36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marL="2743200" lvl="5" indent="-342900" algn="l">
              <a:lnSpc>
                <a:spcPct val="100000"/>
              </a:lnSpc>
              <a:spcBef>
                <a:spcPts val="36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marL="3200400" lvl="6" indent="-342900" algn="l">
              <a:lnSpc>
                <a:spcPct val="100000"/>
              </a:lnSpc>
              <a:spcBef>
                <a:spcPts val="36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marL="3657600" lvl="7" indent="-342900" algn="l">
              <a:lnSpc>
                <a:spcPct val="100000"/>
              </a:lnSpc>
              <a:spcBef>
                <a:spcPts val="36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marL="4114800" lvl="8" indent="-342900" algn="l">
              <a:lnSpc>
                <a:spcPct val="100000"/>
              </a:lnSpc>
              <a:spcBef>
                <a:spcPts val="36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a:endParaRPr/>
          </a:p>
        </p:txBody>
      </p:sp>
      <p:cxnSp>
        <p:nvCxnSpPr>
          <p:cNvPr id="17" name="Google Shape;17;p28"/>
          <p:cNvCxnSpPr/>
          <p:nvPr/>
        </p:nvCxnSpPr>
        <p:spPr>
          <a:xfrm>
            <a:off x="5265650" y="1131725"/>
            <a:ext cx="3878400" cy="0"/>
          </a:xfrm>
          <a:prstGeom prst="straightConnector1">
            <a:avLst/>
          </a:prstGeom>
          <a:noFill/>
          <a:ln w="9525" cap="flat" cmpd="sng">
            <a:solidFill>
              <a:srgbClr val="CCCCCC"/>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8"/>
        <p:cNvGrpSpPr/>
        <p:nvPr/>
      </p:nvGrpSpPr>
      <p:grpSpPr>
        <a:xfrm>
          <a:off x="0" y="0"/>
          <a:ext cx="0" cy="0"/>
          <a:chOff x="0" y="0"/>
          <a:chExt cx="0" cy="0"/>
        </a:xfrm>
      </p:grpSpPr>
      <p:sp>
        <p:nvSpPr>
          <p:cNvPr id="19" name="Google Shape;19;p29"/>
          <p:cNvSpPr txBox="1">
            <a:spLocks noGrp="1"/>
          </p:cNvSpPr>
          <p:nvPr>
            <p:ph type="subTitle" idx="1"/>
          </p:nvPr>
        </p:nvSpPr>
        <p:spPr>
          <a:xfrm>
            <a:off x="2022300" y="2815923"/>
            <a:ext cx="5591400" cy="78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1400"/>
              <a:buNone/>
              <a:defRPr sz="1400">
                <a:highlight>
                  <a:srgbClr val="FFCD00"/>
                </a:highlight>
              </a:defRPr>
            </a:lvl1pPr>
            <a:lvl2pPr lvl="1" algn="l">
              <a:lnSpc>
                <a:spcPct val="100000"/>
              </a:lnSpc>
              <a:spcBef>
                <a:spcPts val="0"/>
              </a:spcBef>
              <a:spcAft>
                <a:spcPts val="0"/>
              </a:spcAft>
              <a:buClr>
                <a:schemeClr val="dk2"/>
              </a:buClr>
              <a:buSzPts val="1400"/>
              <a:buNone/>
              <a:defRPr sz="1400">
                <a:solidFill>
                  <a:schemeClr val="dk2"/>
                </a:solidFill>
                <a:highlight>
                  <a:srgbClr val="FFCD00"/>
                </a:highlight>
              </a:defRPr>
            </a:lvl2pPr>
            <a:lvl3pPr lvl="2" algn="l">
              <a:lnSpc>
                <a:spcPct val="100000"/>
              </a:lnSpc>
              <a:spcBef>
                <a:spcPts val="0"/>
              </a:spcBef>
              <a:spcAft>
                <a:spcPts val="0"/>
              </a:spcAft>
              <a:buClr>
                <a:schemeClr val="dk2"/>
              </a:buClr>
              <a:buSzPts val="1400"/>
              <a:buNone/>
              <a:defRPr sz="1400">
                <a:solidFill>
                  <a:schemeClr val="dk2"/>
                </a:solidFill>
                <a:highlight>
                  <a:srgbClr val="FFCD00"/>
                </a:highlight>
              </a:defRPr>
            </a:lvl3pPr>
            <a:lvl4pPr lvl="3" algn="l">
              <a:lnSpc>
                <a:spcPct val="100000"/>
              </a:lnSpc>
              <a:spcBef>
                <a:spcPts val="0"/>
              </a:spcBef>
              <a:spcAft>
                <a:spcPts val="0"/>
              </a:spcAft>
              <a:buClr>
                <a:schemeClr val="dk2"/>
              </a:buClr>
              <a:buSzPts val="1400"/>
              <a:buNone/>
              <a:defRPr sz="1400">
                <a:solidFill>
                  <a:schemeClr val="dk2"/>
                </a:solidFill>
                <a:highlight>
                  <a:srgbClr val="FFCD00"/>
                </a:highlight>
              </a:defRPr>
            </a:lvl4pPr>
            <a:lvl5pPr lvl="4" algn="l">
              <a:lnSpc>
                <a:spcPct val="100000"/>
              </a:lnSpc>
              <a:spcBef>
                <a:spcPts val="0"/>
              </a:spcBef>
              <a:spcAft>
                <a:spcPts val="0"/>
              </a:spcAft>
              <a:buClr>
                <a:schemeClr val="dk2"/>
              </a:buClr>
              <a:buSzPts val="1400"/>
              <a:buNone/>
              <a:defRPr sz="1400">
                <a:solidFill>
                  <a:schemeClr val="dk2"/>
                </a:solidFill>
                <a:highlight>
                  <a:srgbClr val="FFCD00"/>
                </a:highlight>
              </a:defRPr>
            </a:lvl5pPr>
            <a:lvl6pPr lvl="5" algn="l">
              <a:lnSpc>
                <a:spcPct val="100000"/>
              </a:lnSpc>
              <a:spcBef>
                <a:spcPts val="0"/>
              </a:spcBef>
              <a:spcAft>
                <a:spcPts val="0"/>
              </a:spcAft>
              <a:buClr>
                <a:schemeClr val="dk2"/>
              </a:buClr>
              <a:buSzPts val="1400"/>
              <a:buNone/>
              <a:defRPr sz="1400">
                <a:solidFill>
                  <a:schemeClr val="dk2"/>
                </a:solidFill>
                <a:highlight>
                  <a:srgbClr val="FFCD00"/>
                </a:highlight>
              </a:defRPr>
            </a:lvl6pPr>
            <a:lvl7pPr lvl="6" algn="l">
              <a:lnSpc>
                <a:spcPct val="100000"/>
              </a:lnSpc>
              <a:spcBef>
                <a:spcPts val="0"/>
              </a:spcBef>
              <a:spcAft>
                <a:spcPts val="0"/>
              </a:spcAft>
              <a:buClr>
                <a:schemeClr val="dk2"/>
              </a:buClr>
              <a:buSzPts val="1400"/>
              <a:buNone/>
              <a:defRPr sz="1400">
                <a:solidFill>
                  <a:schemeClr val="dk2"/>
                </a:solidFill>
                <a:highlight>
                  <a:srgbClr val="FFCD00"/>
                </a:highlight>
              </a:defRPr>
            </a:lvl7pPr>
            <a:lvl8pPr lvl="7" algn="l">
              <a:lnSpc>
                <a:spcPct val="100000"/>
              </a:lnSpc>
              <a:spcBef>
                <a:spcPts val="0"/>
              </a:spcBef>
              <a:spcAft>
                <a:spcPts val="0"/>
              </a:spcAft>
              <a:buClr>
                <a:schemeClr val="dk2"/>
              </a:buClr>
              <a:buSzPts val="1400"/>
              <a:buNone/>
              <a:defRPr sz="1400">
                <a:solidFill>
                  <a:schemeClr val="dk2"/>
                </a:solidFill>
                <a:highlight>
                  <a:srgbClr val="FFCD00"/>
                </a:highlight>
              </a:defRPr>
            </a:lvl8pPr>
            <a:lvl9pPr lvl="8" algn="l">
              <a:lnSpc>
                <a:spcPct val="100000"/>
              </a:lnSpc>
              <a:spcBef>
                <a:spcPts val="0"/>
              </a:spcBef>
              <a:spcAft>
                <a:spcPts val="0"/>
              </a:spcAft>
              <a:buClr>
                <a:schemeClr val="dk2"/>
              </a:buClr>
              <a:buSzPts val="1400"/>
              <a:buNone/>
              <a:defRPr sz="1400">
                <a:solidFill>
                  <a:schemeClr val="dk2"/>
                </a:solidFill>
                <a:highlight>
                  <a:srgbClr val="FFCD00"/>
                </a:highlight>
              </a:defRPr>
            </a:lvl9pPr>
          </a:lstStyle>
          <a:p>
            <a:endParaRPr/>
          </a:p>
        </p:txBody>
      </p:sp>
      <p:cxnSp>
        <p:nvCxnSpPr>
          <p:cNvPr id="20" name="Google Shape;20;p29"/>
          <p:cNvCxnSpPr/>
          <p:nvPr/>
        </p:nvCxnSpPr>
        <p:spPr>
          <a:xfrm>
            <a:off x="-6025" y="2571762"/>
            <a:ext cx="1984500" cy="0"/>
          </a:xfrm>
          <a:prstGeom prst="straightConnector1">
            <a:avLst/>
          </a:prstGeom>
          <a:noFill/>
          <a:ln w="9525" cap="flat" cmpd="sng">
            <a:solidFill>
              <a:srgbClr val="CCCCCC"/>
            </a:solidFill>
            <a:prstDash val="solid"/>
            <a:round/>
            <a:headEnd type="none" w="sm" len="sm"/>
            <a:tailEnd type="none" w="sm" len="sm"/>
          </a:ln>
        </p:spPr>
      </p:cxnSp>
      <p:sp>
        <p:nvSpPr>
          <p:cNvPr id="21" name="Google Shape;21;p29"/>
          <p:cNvSpPr/>
          <p:nvPr/>
        </p:nvSpPr>
        <p:spPr>
          <a:xfrm>
            <a:off x="1117950" y="2288250"/>
            <a:ext cx="567000" cy="567000"/>
          </a:xfrm>
          <a:prstGeom prst="ellipse">
            <a:avLst/>
          </a:prstGeom>
          <a:solidFill>
            <a:srgbClr val="FFC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9"/>
          <p:cNvSpPr txBox="1">
            <a:spLocks noGrp="1"/>
          </p:cNvSpPr>
          <p:nvPr>
            <p:ph type="ctrTitle"/>
          </p:nvPr>
        </p:nvSpPr>
        <p:spPr>
          <a:xfrm>
            <a:off x="2022225" y="1693523"/>
            <a:ext cx="3787800" cy="1159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cxnSp>
        <p:nvCxnSpPr>
          <p:cNvPr id="23" name="Google Shape;23;p29"/>
          <p:cNvCxnSpPr/>
          <p:nvPr/>
        </p:nvCxnSpPr>
        <p:spPr>
          <a:xfrm>
            <a:off x="5898975" y="2571750"/>
            <a:ext cx="3251100" cy="0"/>
          </a:xfrm>
          <a:prstGeom prst="straightConnector1">
            <a:avLst/>
          </a:prstGeom>
          <a:noFill/>
          <a:ln w="9525" cap="flat" cmpd="sng">
            <a:solidFill>
              <a:srgbClr val="CCCCCC"/>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4"/>
        <p:cNvGrpSpPr/>
        <p:nvPr/>
      </p:nvGrpSpPr>
      <p:grpSpPr>
        <a:xfrm>
          <a:off x="0" y="0"/>
          <a:ext cx="0" cy="0"/>
          <a:chOff x="0" y="0"/>
          <a:chExt cx="0" cy="0"/>
        </a:xfrm>
      </p:grpSpPr>
      <p:sp>
        <p:nvSpPr>
          <p:cNvPr id="25" name="Google Shape;25;p30"/>
          <p:cNvSpPr txBox="1">
            <a:spLocks noGrp="1"/>
          </p:cNvSpPr>
          <p:nvPr>
            <p:ph type="ctrTitle"/>
          </p:nvPr>
        </p:nvSpPr>
        <p:spPr>
          <a:xfrm>
            <a:off x="1143000" y="841772"/>
            <a:ext cx="6858000" cy="1790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4500"/>
              <a:buNone/>
              <a:defRPr sz="4500"/>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a:endParaRPr/>
          </a:p>
        </p:txBody>
      </p:sp>
      <p:sp>
        <p:nvSpPr>
          <p:cNvPr id="26" name="Google Shape;26;p30"/>
          <p:cNvSpPr txBox="1">
            <a:spLocks noGrp="1"/>
          </p:cNvSpPr>
          <p:nvPr>
            <p:ph type="subTitle" idx="1"/>
          </p:nvPr>
        </p:nvSpPr>
        <p:spPr>
          <a:xfrm>
            <a:off x="1143000" y="2701528"/>
            <a:ext cx="6858000" cy="1241822"/>
          </a:xfrm>
          <a:prstGeom prst="rect">
            <a:avLst/>
          </a:prstGeom>
          <a:noFill/>
          <a:ln>
            <a:noFill/>
          </a:ln>
        </p:spPr>
        <p:txBody>
          <a:bodyPr spcFirstLastPara="1" wrap="square" lIns="91425" tIns="91425" rIns="91425" bIns="91425" anchor="t" anchorCtr="0">
            <a:noAutofit/>
          </a:bodyPr>
          <a:lstStyle>
            <a:lvl1pPr lvl="0" algn="ctr">
              <a:lnSpc>
                <a:spcPct val="100000"/>
              </a:lnSpc>
              <a:spcBef>
                <a:spcPts val="600"/>
              </a:spcBef>
              <a:spcAft>
                <a:spcPts val="0"/>
              </a:spcAft>
              <a:buSzPts val="1800"/>
              <a:buNone/>
              <a:defRPr sz="1800"/>
            </a:lvl1pPr>
            <a:lvl2pPr lvl="1" algn="ctr">
              <a:lnSpc>
                <a:spcPct val="100000"/>
              </a:lnSpc>
              <a:spcBef>
                <a:spcPts val="480"/>
              </a:spcBef>
              <a:spcAft>
                <a:spcPts val="0"/>
              </a:spcAft>
              <a:buSzPts val="1500"/>
              <a:buNone/>
              <a:defRPr sz="1500"/>
            </a:lvl2pPr>
            <a:lvl3pPr lvl="2" algn="ctr">
              <a:lnSpc>
                <a:spcPct val="100000"/>
              </a:lnSpc>
              <a:spcBef>
                <a:spcPts val="480"/>
              </a:spcBef>
              <a:spcAft>
                <a:spcPts val="0"/>
              </a:spcAft>
              <a:buSzPts val="1400"/>
              <a:buNone/>
              <a:defRPr sz="1400"/>
            </a:lvl3pPr>
            <a:lvl4pPr lvl="3" algn="ctr">
              <a:lnSpc>
                <a:spcPct val="100000"/>
              </a:lnSpc>
              <a:spcBef>
                <a:spcPts val="360"/>
              </a:spcBef>
              <a:spcAft>
                <a:spcPts val="0"/>
              </a:spcAft>
              <a:buSzPts val="1200"/>
              <a:buNone/>
              <a:defRPr sz="1200"/>
            </a:lvl4pPr>
            <a:lvl5pPr lvl="4" algn="ctr">
              <a:lnSpc>
                <a:spcPct val="100000"/>
              </a:lnSpc>
              <a:spcBef>
                <a:spcPts val="360"/>
              </a:spcBef>
              <a:spcAft>
                <a:spcPts val="0"/>
              </a:spcAft>
              <a:buSzPts val="1200"/>
              <a:buNone/>
              <a:defRPr sz="1200"/>
            </a:lvl5pPr>
            <a:lvl6pPr lvl="5" algn="ctr">
              <a:lnSpc>
                <a:spcPct val="100000"/>
              </a:lnSpc>
              <a:spcBef>
                <a:spcPts val="360"/>
              </a:spcBef>
              <a:spcAft>
                <a:spcPts val="0"/>
              </a:spcAft>
              <a:buSzPts val="1200"/>
              <a:buNone/>
              <a:defRPr sz="1200"/>
            </a:lvl6pPr>
            <a:lvl7pPr lvl="6" algn="ctr">
              <a:lnSpc>
                <a:spcPct val="100000"/>
              </a:lnSpc>
              <a:spcBef>
                <a:spcPts val="360"/>
              </a:spcBef>
              <a:spcAft>
                <a:spcPts val="0"/>
              </a:spcAft>
              <a:buSzPts val="1200"/>
              <a:buNone/>
              <a:defRPr sz="1200"/>
            </a:lvl7pPr>
            <a:lvl8pPr lvl="7" algn="ctr">
              <a:lnSpc>
                <a:spcPct val="100000"/>
              </a:lnSpc>
              <a:spcBef>
                <a:spcPts val="360"/>
              </a:spcBef>
              <a:spcAft>
                <a:spcPts val="0"/>
              </a:spcAft>
              <a:buSzPts val="1200"/>
              <a:buNone/>
              <a:defRPr sz="1200"/>
            </a:lvl8pPr>
            <a:lvl9pPr lvl="8" algn="ctr">
              <a:lnSpc>
                <a:spcPct val="100000"/>
              </a:lnSpc>
              <a:spcBef>
                <a:spcPts val="360"/>
              </a:spcBef>
              <a:spcAft>
                <a:spcPts val="0"/>
              </a:spcAft>
              <a:buSzPts val="1200"/>
              <a:buNone/>
              <a:defRPr sz="1200"/>
            </a:lvl9pPr>
          </a:lstStyle>
          <a:p>
            <a:endParaRPr/>
          </a:p>
        </p:txBody>
      </p:sp>
      <p:sp>
        <p:nvSpPr>
          <p:cNvPr id="27" name="Google Shape;27;p3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 name="Google Shape;28;p3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 name="Google Shape;29;p30"/>
          <p:cNvSpPr txBox="1">
            <a:spLocks noGrp="1"/>
          </p:cNvSpPr>
          <p:nvPr>
            <p:ph type="sldNum" idx="12"/>
          </p:nvPr>
        </p:nvSpPr>
        <p:spPr>
          <a:xfrm>
            <a:off x="8126070" y="4721452"/>
            <a:ext cx="345101" cy="273844"/>
          </a:xfrm>
          <a:prstGeom prst="rect">
            <a:avLst/>
          </a:prstGeom>
          <a:noFill/>
          <a:ln>
            <a:noFill/>
          </a:ln>
        </p:spPr>
        <p:txBody>
          <a:bodyPr spcFirstLastPara="1" wrap="square" lIns="68575" tIns="34275" rIns="68575" bIns="34275"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letely blank">
  <p:cSld name="Completely blank">
    <p:spTree>
      <p:nvGrpSpPr>
        <p:cNvPr id="1" name="Shape 3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26"/>
          <p:cNvSpPr txBox="1">
            <a:spLocks noGrp="1"/>
          </p:cNvSpPr>
          <p:nvPr>
            <p:ph type="body" idx="1"/>
          </p:nvPr>
        </p:nvSpPr>
        <p:spPr>
          <a:xfrm>
            <a:off x="1381250" y="1616470"/>
            <a:ext cx="6809700" cy="3112200"/>
          </a:xfrm>
          <a:prstGeom prst="rect">
            <a:avLst/>
          </a:prstGeom>
          <a:noFill/>
          <a:ln>
            <a:noFill/>
          </a:ln>
        </p:spPr>
        <p:txBody>
          <a:bodyPr spcFirstLastPara="1" wrap="square" lIns="91425" tIns="91425" rIns="91425" bIns="91425" anchor="t" anchorCtr="0">
            <a:noAutofit/>
          </a:bodyPr>
          <a:lstStyle>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rgbClr val="000000"/>
                </a:solidFill>
                <a:latin typeface="Quattrocento Sans"/>
                <a:ea typeface="Quattrocento Sans"/>
                <a:cs typeface="Quattrocento Sans"/>
                <a:sym typeface="Quattrocento Sans"/>
              </a:defRPr>
            </a:lvl1pPr>
            <a:lvl2pPr marL="914400" marR="0" lvl="1" indent="-355600" algn="l" rtl="0">
              <a:lnSpc>
                <a:spcPct val="100000"/>
              </a:lnSpc>
              <a:spcBef>
                <a:spcPts val="48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2pPr>
            <a:lvl3pPr marL="1371600" marR="0" lvl="2" indent="-355600" algn="l" rtl="0">
              <a:lnSpc>
                <a:spcPct val="100000"/>
              </a:lnSpc>
              <a:spcBef>
                <a:spcPts val="48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3pPr>
            <a:lvl4pPr marL="1828800" marR="0" lvl="3" indent="-342900" algn="l" rtl="0">
              <a:lnSpc>
                <a:spcPct val="100000"/>
              </a:lnSpc>
              <a:spcBef>
                <a:spcPts val="36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4pPr>
            <a:lvl5pPr marL="2286000" marR="0" lvl="4" indent="-342900" algn="l" rtl="0">
              <a:lnSpc>
                <a:spcPct val="100000"/>
              </a:lnSpc>
              <a:spcBef>
                <a:spcPts val="36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5pPr>
            <a:lvl6pPr marL="2743200" marR="0" lvl="5" indent="-342900" algn="l" rtl="0">
              <a:lnSpc>
                <a:spcPct val="100000"/>
              </a:lnSpc>
              <a:spcBef>
                <a:spcPts val="36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6pPr>
            <a:lvl7pPr marL="3200400" marR="0" lvl="6" indent="-342900" algn="l" rtl="0">
              <a:lnSpc>
                <a:spcPct val="100000"/>
              </a:lnSpc>
              <a:spcBef>
                <a:spcPts val="36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7pPr>
            <a:lvl8pPr marL="3657600" marR="0" lvl="7" indent="-342900" algn="l" rtl="0">
              <a:lnSpc>
                <a:spcPct val="100000"/>
              </a:lnSpc>
              <a:spcBef>
                <a:spcPts val="36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8pPr>
            <a:lvl9pPr marL="4114800" marR="0" lvl="8" indent="-342900" algn="l" rtl="0">
              <a:lnSpc>
                <a:spcPct val="100000"/>
              </a:lnSpc>
              <a:spcBef>
                <a:spcPts val="36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9pPr>
          </a:lstStyle>
          <a:p>
            <a:endParaRPr/>
          </a:p>
        </p:txBody>
      </p:sp>
      <p:sp>
        <p:nvSpPr>
          <p:cNvPr id="7" name="Google Shape;7;p26"/>
          <p:cNvSpPr txBox="1">
            <a:spLocks noGrp="1"/>
          </p:cNvSpPr>
          <p:nvPr>
            <p:ph type="title"/>
          </p:nvPr>
        </p:nvSpPr>
        <p:spPr>
          <a:xfrm>
            <a:off x="1381250" y="937117"/>
            <a:ext cx="6809700" cy="4356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1pPr>
            <a:lvl2pPr marR="0" lvl="1"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2pPr>
            <a:lvl3pPr marR="0" lvl="2"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3pPr>
            <a:lvl4pPr marR="0" lvl="3"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4pPr>
            <a:lvl5pPr marR="0" lvl="4"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5pPr>
            <a:lvl6pPr marR="0" lvl="5"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6pPr>
            <a:lvl7pPr marR="0" lvl="6"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7pPr>
            <a:lvl8pPr marR="0" lvl="7"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8pPr>
            <a:lvl9pPr marR="0" lvl="8"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jpg"/><Relationship Id="rId4" Type="http://schemas.openxmlformats.org/officeDocument/2006/relationships/image" Target="../media/image12.jp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Google Shape;35;p1"/>
          <p:cNvSpPr txBox="1">
            <a:spLocks noGrp="1"/>
          </p:cNvSpPr>
          <p:nvPr>
            <p:ph type="ctrTitle"/>
          </p:nvPr>
        </p:nvSpPr>
        <p:spPr>
          <a:xfrm>
            <a:off x="996630" y="2003888"/>
            <a:ext cx="6013770" cy="1159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Clr>
                <a:srgbClr val="000000"/>
              </a:buClr>
              <a:buSzPts val="3600"/>
              <a:buNone/>
            </a:pPr>
            <a:r>
              <a:rPr lang="en-US">
                <a:latin typeface="+mj-lt"/>
              </a:rPr>
              <a:t>Memory manangement</a:t>
            </a:r>
            <a:br>
              <a:rPr lang="en-US">
                <a:latin typeface="+mj-lt"/>
              </a:rPr>
            </a:br>
            <a:r>
              <a:rPr lang="en-US">
                <a:latin typeface="+mj-lt"/>
              </a:rPr>
              <a:t>in Java</a:t>
            </a:r>
            <a:endParaRPr>
              <a:latin typeface="+mj-lt"/>
            </a:endParaRPr>
          </a:p>
        </p:txBody>
      </p:sp>
      <p:grpSp>
        <p:nvGrpSpPr>
          <p:cNvPr id="36" name="Google Shape;36;p1"/>
          <p:cNvGrpSpPr/>
          <p:nvPr/>
        </p:nvGrpSpPr>
        <p:grpSpPr>
          <a:xfrm>
            <a:off x="1299165" y="3511424"/>
            <a:ext cx="215966" cy="342399"/>
            <a:chOff x="6718575" y="2318625"/>
            <a:chExt cx="256950" cy="407375"/>
          </a:xfrm>
        </p:grpSpPr>
        <p:sp>
          <p:nvSpPr>
            <p:cNvPr id="37" name="Google Shape;37;p1"/>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j-lt"/>
                <a:ea typeface="Arial"/>
                <a:cs typeface="Arial"/>
                <a:sym typeface="Arial"/>
              </a:endParaRPr>
            </a:p>
          </p:txBody>
        </p:sp>
        <p:sp>
          <p:nvSpPr>
            <p:cNvPr id="38" name="Google Shape;38;p1"/>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j-lt"/>
                <a:ea typeface="Arial"/>
                <a:cs typeface="Arial"/>
                <a:sym typeface="Arial"/>
              </a:endParaRPr>
            </a:p>
          </p:txBody>
        </p:sp>
        <p:sp>
          <p:nvSpPr>
            <p:cNvPr id="39" name="Google Shape;39;p1"/>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j-lt"/>
                <a:ea typeface="Arial"/>
                <a:cs typeface="Arial"/>
                <a:sym typeface="Arial"/>
              </a:endParaRPr>
            </a:p>
          </p:txBody>
        </p:sp>
        <p:sp>
          <p:nvSpPr>
            <p:cNvPr id="40" name="Google Shape;40;p1"/>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j-lt"/>
                <a:ea typeface="Arial"/>
                <a:cs typeface="Arial"/>
                <a:sym typeface="Arial"/>
              </a:endParaRPr>
            </a:p>
          </p:txBody>
        </p:sp>
        <p:sp>
          <p:nvSpPr>
            <p:cNvPr id="41" name="Google Shape;41;p1"/>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j-lt"/>
                <a:ea typeface="Arial"/>
                <a:cs typeface="Arial"/>
                <a:sym typeface="Arial"/>
              </a:endParaRPr>
            </a:p>
          </p:txBody>
        </p:sp>
        <p:sp>
          <p:nvSpPr>
            <p:cNvPr id="42" name="Google Shape;42;p1"/>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j-lt"/>
                <a:ea typeface="Arial"/>
                <a:cs typeface="Arial"/>
                <a:sym typeface="Arial"/>
              </a:endParaRPr>
            </a:p>
          </p:txBody>
        </p:sp>
        <p:sp>
          <p:nvSpPr>
            <p:cNvPr id="43" name="Google Shape;43;p1"/>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j-lt"/>
                <a:ea typeface="Arial"/>
                <a:cs typeface="Arial"/>
                <a:sym typeface="Arial"/>
              </a:endParaRPr>
            </a:p>
          </p:txBody>
        </p:sp>
        <p:sp>
          <p:nvSpPr>
            <p:cNvPr id="44" name="Google Shape;44;p1"/>
            <p:cNvSpPr/>
            <p:nvPr/>
          </p:nvSpPr>
          <p:spPr>
            <a:xfrm>
              <a:off x="6795900" y="2628550"/>
              <a:ext cx="102300" cy="25"/>
            </a:xfrm>
            <a:custGeom>
              <a:avLst/>
              <a:gdLst/>
              <a:ahLst/>
              <a:cxnLst/>
              <a:rect l="l" t="t" r="r" b="b"/>
              <a:pathLst>
                <a:path w="4092" h="1" fill="none" extrusionOk="0">
                  <a:moveTo>
                    <a:pt x="0" y="1"/>
                  </a:moveTo>
                  <a:lnTo>
                    <a:pt x="4092"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j-lt"/>
                <a:ea typeface="Arial"/>
                <a:cs typeface="Arial"/>
                <a:sym typeface="Arial"/>
              </a:endParaRPr>
            </a:p>
          </p:txBody>
        </p:sp>
      </p:grpSp>
      <p:sp>
        <p:nvSpPr>
          <p:cNvPr id="45" name="Google Shape;45;p1"/>
          <p:cNvSpPr txBox="1"/>
          <p:nvPr/>
        </p:nvSpPr>
        <p:spPr>
          <a:xfrm>
            <a:off x="6232633" y="3945145"/>
            <a:ext cx="157927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mj-lt"/>
                <a:ea typeface="Arial"/>
                <a:cs typeface="Arial"/>
                <a:sym typeface="Arial"/>
              </a:rPr>
              <a:t>Nguyen Duc Kien</a:t>
            </a:r>
            <a:endParaRPr sz="1400" b="0" i="0" u="none" strike="noStrike" cap="none">
              <a:solidFill>
                <a:srgbClr val="000000"/>
              </a:solidFill>
              <a:latin typeface="+mj-lt"/>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p10" descr="Java Virtual Machine Memory Model for Java 8"/>
          <p:cNvPicPr preferRelativeResize="0"/>
          <p:nvPr/>
        </p:nvPicPr>
        <p:blipFill rotWithShape="1">
          <a:blip r:embed="rId3">
            <a:alphaModFix/>
          </a:blip>
          <a:srcRect/>
          <a:stretch/>
        </p:blipFill>
        <p:spPr>
          <a:xfrm>
            <a:off x="2743200" y="800100"/>
            <a:ext cx="3657599" cy="1630680"/>
          </a:xfrm>
          <a:prstGeom prst="rect">
            <a:avLst/>
          </a:prstGeom>
          <a:noFill/>
          <a:ln>
            <a:noFill/>
          </a:ln>
        </p:spPr>
      </p:pic>
      <p:sp>
        <p:nvSpPr>
          <p:cNvPr id="110" name="Google Shape;110;p10"/>
          <p:cNvSpPr txBox="1"/>
          <p:nvPr/>
        </p:nvSpPr>
        <p:spPr>
          <a:xfrm>
            <a:off x="0" y="-1950"/>
            <a:ext cx="9144000" cy="870630"/>
          </a:xfrm>
          <a:prstGeom prst="rect">
            <a:avLst/>
          </a:prstGeom>
          <a:noFill/>
          <a:ln>
            <a:noFill/>
          </a:ln>
        </p:spPr>
        <p:txBody>
          <a:bodyPr spcFirstLastPara="1" wrap="square" lIns="91425" tIns="91425" rIns="91425" bIns="91425" anchor="t" anchorCtr="0">
            <a:noAutofit/>
          </a:bodyPr>
          <a:lstStyle/>
          <a:p>
            <a:pPr marL="361950" marR="0" lvl="0" indent="-285750" algn="just" rtl="0">
              <a:lnSpc>
                <a:spcPct val="150000"/>
              </a:lnSpc>
              <a:spcBef>
                <a:spcPts val="0"/>
              </a:spcBef>
              <a:spcAft>
                <a:spcPts val="0"/>
              </a:spcAft>
              <a:buClr>
                <a:srgbClr val="FFCD00"/>
              </a:buClr>
              <a:buSzPts val="1400"/>
              <a:buFont typeface="Arial"/>
              <a:buChar char="•"/>
            </a:pPr>
            <a:r>
              <a:rPr lang="en-US" sz="1000" b="0" i="0" u="none" strike="noStrike" cap="none" dirty="0">
                <a:solidFill>
                  <a:srgbClr val="000000"/>
                </a:solidFill>
                <a:latin typeface="+mj-lt"/>
                <a:ea typeface="Quattrocento Sans"/>
                <a:cs typeface="Quattrocento Sans"/>
                <a:sym typeface="Quattrocento Sans"/>
              </a:rPr>
              <a:t>The heap itself is divided into a 2 parts: </a:t>
            </a:r>
            <a:r>
              <a:rPr lang="en-US" sz="1000" b="0" i="0" u="none" strike="noStrike" cap="none" dirty="0">
                <a:solidFill>
                  <a:srgbClr val="000000"/>
                </a:solidFill>
                <a:highlight>
                  <a:srgbClr val="FFFF00"/>
                </a:highlight>
                <a:latin typeface="+mj-lt"/>
                <a:ea typeface="Quattrocento Sans"/>
                <a:cs typeface="Quattrocento Sans"/>
                <a:sym typeface="Quattrocento Sans"/>
              </a:rPr>
              <a:t>Young</a:t>
            </a:r>
            <a:r>
              <a:rPr lang="en-US" sz="1000" b="0" i="0" u="none" strike="noStrike" cap="none" dirty="0">
                <a:solidFill>
                  <a:srgbClr val="000000"/>
                </a:solidFill>
                <a:latin typeface="+mj-lt"/>
                <a:ea typeface="Quattrocento Sans"/>
                <a:cs typeface="Quattrocento Sans"/>
                <a:sym typeface="Quattrocento Sans"/>
              </a:rPr>
              <a:t> and </a:t>
            </a:r>
            <a:r>
              <a:rPr lang="en-US" sz="1000" b="0" i="0" u="none" strike="noStrike" cap="none" dirty="0">
                <a:solidFill>
                  <a:srgbClr val="000000"/>
                </a:solidFill>
                <a:highlight>
                  <a:srgbClr val="FFFF00"/>
                </a:highlight>
                <a:latin typeface="+mj-lt"/>
                <a:ea typeface="Quattrocento Sans"/>
                <a:cs typeface="Quattrocento Sans"/>
                <a:sym typeface="Quattrocento Sans"/>
              </a:rPr>
              <a:t>Old generation</a:t>
            </a:r>
            <a:r>
              <a:rPr lang="en-US" sz="1000" b="0" i="0" u="none" strike="noStrike" cap="none" dirty="0">
                <a:solidFill>
                  <a:srgbClr val="000000"/>
                </a:solidFill>
                <a:latin typeface="+mj-lt"/>
                <a:ea typeface="Quattrocento Sans"/>
                <a:cs typeface="Quattrocento Sans"/>
                <a:sym typeface="Quattrocento Sans"/>
              </a:rPr>
              <a:t>.</a:t>
            </a:r>
            <a:endParaRPr sz="1000" b="0" i="0" u="none" strike="noStrike" cap="none" dirty="0">
              <a:solidFill>
                <a:srgbClr val="000000"/>
              </a:solidFill>
              <a:latin typeface="+mj-lt"/>
              <a:ea typeface="Arial"/>
              <a:cs typeface="Arial"/>
              <a:sym typeface="Arial"/>
            </a:endParaRPr>
          </a:p>
          <a:p>
            <a:pPr marL="361950" marR="0" lvl="0" indent="-285750" algn="just" rtl="0">
              <a:lnSpc>
                <a:spcPct val="150000"/>
              </a:lnSpc>
              <a:spcBef>
                <a:spcPts val="0"/>
              </a:spcBef>
              <a:spcAft>
                <a:spcPts val="0"/>
              </a:spcAft>
              <a:buClr>
                <a:srgbClr val="FFCD00"/>
              </a:buClr>
              <a:buSzPts val="1400"/>
              <a:buFont typeface="Arial"/>
              <a:buChar char="•"/>
            </a:pPr>
            <a:r>
              <a:rPr lang="en-US" sz="1000" b="0" i="0" u="none" strike="noStrike" cap="none" dirty="0">
                <a:solidFill>
                  <a:srgbClr val="000000"/>
                </a:solidFill>
                <a:latin typeface="+mj-lt"/>
                <a:ea typeface="Quattrocento Sans"/>
                <a:cs typeface="Quattrocento Sans"/>
                <a:sym typeface="Quattrocento Sans"/>
              </a:rPr>
              <a:t>Each of them has its own garbage collector which facilitates the process of garbage collection.</a:t>
            </a:r>
            <a:endParaRPr sz="1000" b="0" i="0" u="none" strike="noStrike" cap="none" dirty="0">
              <a:solidFill>
                <a:srgbClr val="000000"/>
              </a:solidFill>
              <a:latin typeface="+mj-lt"/>
              <a:ea typeface="Arial"/>
              <a:cs typeface="Arial"/>
              <a:sym typeface="Arial"/>
            </a:endParaRPr>
          </a:p>
          <a:p>
            <a:pPr marL="361950" marR="0" lvl="0" indent="-285750" algn="just" rtl="0">
              <a:lnSpc>
                <a:spcPct val="150000"/>
              </a:lnSpc>
              <a:spcBef>
                <a:spcPts val="0"/>
              </a:spcBef>
              <a:spcAft>
                <a:spcPts val="0"/>
              </a:spcAft>
              <a:buClr>
                <a:srgbClr val="FFCD00"/>
              </a:buClr>
              <a:buSzPts val="1400"/>
              <a:buFont typeface="Arial"/>
              <a:buChar char="•"/>
            </a:pPr>
            <a:r>
              <a:rPr lang="en-US" sz="1000" b="0" i="0" u="none" strike="noStrike" cap="none" dirty="0">
                <a:solidFill>
                  <a:srgbClr val="000000"/>
                </a:solidFill>
                <a:latin typeface="+mj-lt"/>
                <a:ea typeface="Quattrocento Sans"/>
                <a:cs typeface="Quattrocento Sans"/>
                <a:sym typeface="Quattrocento Sans"/>
              </a:rPr>
              <a:t>The maximum stack and the heap sizes are not predefined — this depends on the running machine.</a:t>
            </a:r>
            <a:endParaRPr sz="1000" b="0" i="0" u="none" strike="noStrike" cap="none" dirty="0">
              <a:solidFill>
                <a:srgbClr val="000000"/>
              </a:solidFill>
              <a:latin typeface="+mj-lt"/>
              <a:ea typeface="Arial"/>
              <a:cs typeface="Arial"/>
              <a:sym typeface="Arial"/>
            </a:endParaRPr>
          </a:p>
          <a:p>
            <a:pPr marL="76200" marR="0" lvl="0" indent="0" algn="just" rtl="0">
              <a:lnSpc>
                <a:spcPct val="150000"/>
              </a:lnSpc>
              <a:spcBef>
                <a:spcPts val="0"/>
              </a:spcBef>
              <a:spcAft>
                <a:spcPts val="0"/>
              </a:spcAft>
              <a:buClr>
                <a:srgbClr val="FFCD00"/>
              </a:buClr>
              <a:buSzPts val="1400"/>
              <a:buFont typeface="Quattrocento Sans"/>
              <a:buNone/>
            </a:pPr>
            <a:endParaRPr sz="1000" b="0" i="0" u="none" strike="noStrike" cap="none" dirty="0">
              <a:solidFill>
                <a:srgbClr val="000000"/>
              </a:solidFill>
              <a:latin typeface="+mj-lt"/>
              <a:ea typeface="Quattrocento Sans"/>
              <a:cs typeface="Quattrocento Sans"/>
              <a:sym typeface="Quattrocento Sans"/>
            </a:endParaRPr>
          </a:p>
        </p:txBody>
      </p:sp>
      <p:sp>
        <p:nvSpPr>
          <p:cNvPr id="4" name="Google Shape;115;p11">
            <a:extLst>
              <a:ext uri="{FF2B5EF4-FFF2-40B4-BE49-F238E27FC236}">
                <a16:creationId xmlns:a16="http://schemas.microsoft.com/office/drawing/2014/main" id="{DAEC8107-E463-418D-98D5-0179FB641BCE}"/>
              </a:ext>
            </a:extLst>
          </p:cNvPr>
          <p:cNvSpPr txBox="1"/>
          <p:nvPr/>
        </p:nvSpPr>
        <p:spPr>
          <a:xfrm>
            <a:off x="0" y="2042160"/>
            <a:ext cx="4572000" cy="3101340"/>
          </a:xfrm>
          <a:prstGeom prst="rect">
            <a:avLst/>
          </a:prstGeom>
          <a:noFill/>
          <a:ln>
            <a:noFill/>
          </a:ln>
        </p:spPr>
        <p:txBody>
          <a:bodyPr spcFirstLastPara="1" wrap="square" lIns="91425" tIns="91425" rIns="91425" bIns="91425" anchor="t" anchorCtr="0">
            <a:noAutofit/>
          </a:bodyPr>
          <a:lstStyle/>
          <a:p>
            <a:pPr marL="76200" algn="ctr">
              <a:lnSpc>
                <a:spcPct val="150000"/>
              </a:lnSpc>
              <a:buClr>
                <a:srgbClr val="FFCD00"/>
              </a:buClr>
              <a:buSzPts val="1400"/>
            </a:pPr>
            <a:r>
              <a:rPr lang="en-US" sz="1000" b="1" dirty="0">
                <a:latin typeface="+mj-lt"/>
                <a:ea typeface="Quattrocento Sans"/>
                <a:cs typeface="Quattrocento Sans"/>
                <a:sym typeface="Quattrocento Sans"/>
              </a:rPr>
              <a:t>Young generation</a:t>
            </a:r>
            <a:endParaRPr lang="en-US" sz="1000" b="0" i="0" u="none" strike="noStrike" cap="none" dirty="0">
              <a:solidFill>
                <a:srgbClr val="000000"/>
              </a:solidFill>
              <a:latin typeface="+mj-lt"/>
              <a:ea typeface="Quattrocento Sans"/>
              <a:cs typeface="Quattrocento Sans"/>
              <a:sym typeface="Quattrocento Sans"/>
            </a:endParaRPr>
          </a:p>
          <a:p>
            <a:pPr marL="361950" marR="0" lvl="0" indent="-285750" algn="just" rtl="0">
              <a:lnSpc>
                <a:spcPct val="150000"/>
              </a:lnSpc>
              <a:spcBef>
                <a:spcPts val="0"/>
              </a:spcBef>
              <a:spcAft>
                <a:spcPts val="0"/>
              </a:spcAft>
              <a:buClr>
                <a:srgbClr val="FFCD00"/>
              </a:buClr>
              <a:buSzPts val="1400"/>
              <a:buFont typeface="Arial"/>
              <a:buChar char="•"/>
            </a:pPr>
            <a:r>
              <a:rPr lang="en-US" sz="1000" b="0" i="0" u="none" strike="noStrike" cap="none" dirty="0">
                <a:solidFill>
                  <a:srgbClr val="000000"/>
                </a:solidFill>
                <a:latin typeface="+mj-lt"/>
                <a:ea typeface="Quattrocento Sans"/>
                <a:cs typeface="Quattrocento Sans"/>
                <a:sym typeface="Quattrocento Sans"/>
              </a:rPr>
              <a:t>Young generation is the </a:t>
            </a:r>
            <a:r>
              <a:rPr lang="en-US" sz="1000" b="1" i="0" u="none" strike="noStrike" cap="none" dirty="0">
                <a:solidFill>
                  <a:srgbClr val="000000"/>
                </a:solidFill>
                <a:latin typeface="+mj-lt"/>
                <a:ea typeface="Quattrocento Sans"/>
                <a:cs typeface="Quattrocento Sans"/>
                <a:sym typeface="Quattrocento Sans"/>
              </a:rPr>
              <a:t>memory space where all the new objects are created</a:t>
            </a:r>
            <a:r>
              <a:rPr lang="en-US" sz="1000" b="0" i="0" u="none" strike="noStrike" cap="none" dirty="0">
                <a:solidFill>
                  <a:srgbClr val="000000"/>
                </a:solidFill>
                <a:latin typeface="+mj-lt"/>
                <a:ea typeface="Quattrocento Sans"/>
                <a:cs typeface="Quattrocento Sans"/>
                <a:sym typeface="Quattrocento Sans"/>
              </a:rPr>
              <a:t>.</a:t>
            </a:r>
            <a:endParaRPr sz="1000" b="0" i="0" u="none" strike="noStrike" cap="none" dirty="0">
              <a:solidFill>
                <a:srgbClr val="000000"/>
              </a:solidFill>
              <a:latin typeface="+mj-lt"/>
              <a:ea typeface="Arial"/>
              <a:cs typeface="Arial"/>
              <a:sym typeface="Arial"/>
            </a:endParaRPr>
          </a:p>
          <a:p>
            <a:pPr marL="361950" marR="0" lvl="0" indent="-285750" algn="just" rtl="0">
              <a:lnSpc>
                <a:spcPct val="150000"/>
              </a:lnSpc>
              <a:spcBef>
                <a:spcPts val="0"/>
              </a:spcBef>
              <a:spcAft>
                <a:spcPts val="0"/>
              </a:spcAft>
              <a:buClr>
                <a:srgbClr val="FFCD00"/>
              </a:buClr>
              <a:buSzPts val="1400"/>
              <a:buFont typeface="Arial"/>
              <a:buChar char="•"/>
            </a:pPr>
            <a:r>
              <a:rPr lang="en-US" sz="1000" b="0" i="0" u="none" strike="noStrike" cap="none" dirty="0">
                <a:solidFill>
                  <a:srgbClr val="000000"/>
                </a:solidFill>
                <a:latin typeface="+mj-lt"/>
                <a:ea typeface="Quattrocento Sans"/>
                <a:cs typeface="Quattrocento Sans"/>
                <a:sym typeface="Quattrocento Sans"/>
              </a:rPr>
              <a:t>Garbage collection in the Young Generation memory space is called </a:t>
            </a:r>
            <a:r>
              <a:rPr lang="en-US" sz="1000" b="1" i="0" u="none" strike="noStrike" cap="none" dirty="0">
                <a:solidFill>
                  <a:srgbClr val="000000"/>
                </a:solidFill>
                <a:latin typeface="+mj-lt"/>
                <a:ea typeface="Quattrocento Sans"/>
                <a:cs typeface="Quattrocento Sans"/>
                <a:sym typeface="Quattrocento Sans"/>
              </a:rPr>
              <a:t>Minor Garbage Collector.</a:t>
            </a:r>
            <a:endParaRPr sz="1000" b="0" i="0" u="none" strike="noStrike" cap="none" dirty="0">
              <a:solidFill>
                <a:srgbClr val="000000"/>
              </a:solidFill>
              <a:latin typeface="+mj-lt"/>
              <a:ea typeface="Arial"/>
              <a:cs typeface="Arial"/>
              <a:sym typeface="Arial"/>
            </a:endParaRPr>
          </a:p>
          <a:p>
            <a:pPr marL="361950" marR="0" lvl="0" indent="-285750" algn="just" rtl="0">
              <a:lnSpc>
                <a:spcPct val="150000"/>
              </a:lnSpc>
              <a:spcBef>
                <a:spcPts val="0"/>
              </a:spcBef>
              <a:spcAft>
                <a:spcPts val="0"/>
              </a:spcAft>
              <a:buClr>
                <a:srgbClr val="FFCD00"/>
              </a:buClr>
              <a:buSzPts val="1400"/>
              <a:buFont typeface="Arial"/>
              <a:buChar char="•"/>
            </a:pPr>
            <a:r>
              <a:rPr lang="en-US" sz="1000" b="0" i="0" u="none" strike="noStrike" cap="none" dirty="0">
                <a:solidFill>
                  <a:srgbClr val="000000"/>
                </a:solidFill>
                <a:latin typeface="+mj-lt"/>
                <a:ea typeface="Quattrocento Sans"/>
                <a:cs typeface="Quattrocento Sans"/>
                <a:sym typeface="Quattrocento Sans"/>
              </a:rPr>
              <a:t>Young Generation is divided into three parts namely </a:t>
            </a:r>
            <a:r>
              <a:rPr lang="en-US" sz="1000" b="1" i="0" u="none" strike="noStrike" cap="none" dirty="0">
                <a:solidFill>
                  <a:srgbClr val="000000"/>
                </a:solidFill>
                <a:latin typeface="+mj-lt"/>
                <a:ea typeface="Quattrocento Sans"/>
                <a:cs typeface="Quattrocento Sans"/>
                <a:sym typeface="Quattrocento Sans"/>
              </a:rPr>
              <a:t>Eden Memory space</a:t>
            </a:r>
            <a:r>
              <a:rPr lang="en-US" sz="1000" b="0" i="0" u="none" strike="noStrike" cap="none" dirty="0">
                <a:solidFill>
                  <a:srgbClr val="000000"/>
                </a:solidFill>
                <a:latin typeface="+mj-lt"/>
                <a:ea typeface="Quattrocento Sans"/>
                <a:cs typeface="Quattrocento Sans"/>
                <a:sym typeface="Quattrocento Sans"/>
              </a:rPr>
              <a:t> and </a:t>
            </a:r>
            <a:r>
              <a:rPr lang="en-US" sz="1000" b="1" i="0" u="none" strike="noStrike" cap="none" dirty="0">
                <a:solidFill>
                  <a:srgbClr val="000000"/>
                </a:solidFill>
                <a:latin typeface="+mj-lt"/>
                <a:ea typeface="Quattrocento Sans"/>
                <a:cs typeface="Quattrocento Sans"/>
                <a:sym typeface="Quattrocento Sans"/>
              </a:rPr>
              <a:t>two Survivor Memory</a:t>
            </a:r>
            <a:r>
              <a:rPr lang="en-US" sz="1000" b="0" i="0" u="none" strike="noStrike" cap="none" dirty="0">
                <a:solidFill>
                  <a:srgbClr val="000000"/>
                </a:solidFill>
                <a:latin typeface="+mj-lt"/>
                <a:ea typeface="Quattrocento Sans"/>
                <a:cs typeface="Quattrocento Sans"/>
                <a:sym typeface="Quattrocento Sans"/>
              </a:rPr>
              <a:t> spaces which facilitates for Minor garbage collector at working.</a:t>
            </a:r>
            <a:endParaRPr sz="1000" b="0" i="0" u="none" strike="noStrike" cap="none" dirty="0">
              <a:solidFill>
                <a:srgbClr val="000000"/>
              </a:solidFill>
              <a:latin typeface="+mj-lt"/>
              <a:ea typeface="Arial"/>
              <a:cs typeface="Arial"/>
              <a:sym typeface="Arial"/>
            </a:endParaRPr>
          </a:p>
          <a:p>
            <a:pPr marL="361950" marR="0" lvl="0" indent="-285750" algn="just" rtl="0">
              <a:lnSpc>
                <a:spcPct val="150000"/>
              </a:lnSpc>
              <a:spcBef>
                <a:spcPts val="0"/>
              </a:spcBef>
              <a:spcAft>
                <a:spcPts val="0"/>
              </a:spcAft>
              <a:buClr>
                <a:srgbClr val="FFCD00"/>
              </a:buClr>
              <a:buSzPts val="1400"/>
              <a:buFont typeface="Arial"/>
              <a:buChar char="•"/>
            </a:pPr>
            <a:r>
              <a:rPr lang="en-US" sz="1000" b="0" i="0" u="none" strike="noStrike" cap="none" dirty="0">
                <a:solidFill>
                  <a:srgbClr val="000000"/>
                </a:solidFill>
                <a:latin typeface="+mj-lt"/>
                <a:ea typeface="Quattrocento Sans"/>
                <a:cs typeface="Quattrocento Sans"/>
                <a:sym typeface="Quattrocento Sans"/>
              </a:rPr>
              <a:t>Minor garbage collection checks the survivor objects and move them to the other survivor space. Thus, one of the survivor space is always empty.</a:t>
            </a:r>
            <a:endParaRPr sz="1000" b="0" i="0" u="none" strike="noStrike" cap="none" dirty="0">
              <a:solidFill>
                <a:srgbClr val="000000"/>
              </a:solidFill>
              <a:latin typeface="+mj-lt"/>
              <a:ea typeface="Arial"/>
              <a:cs typeface="Arial"/>
              <a:sym typeface="Arial"/>
            </a:endParaRPr>
          </a:p>
          <a:p>
            <a:pPr marL="361950" marR="0" lvl="0" indent="-285750" algn="just" rtl="0">
              <a:lnSpc>
                <a:spcPct val="150000"/>
              </a:lnSpc>
              <a:spcBef>
                <a:spcPts val="0"/>
              </a:spcBef>
              <a:spcAft>
                <a:spcPts val="0"/>
              </a:spcAft>
              <a:buClr>
                <a:srgbClr val="FFCD00"/>
              </a:buClr>
              <a:buSzPts val="1400"/>
              <a:buFont typeface="Arial"/>
              <a:buChar char="•"/>
            </a:pPr>
            <a:r>
              <a:rPr lang="en-US" sz="1000" b="0" i="0" u="none" strike="noStrike" cap="none" dirty="0">
                <a:solidFill>
                  <a:srgbClr val="000000"/>
                </a:solidFill>
                <a:latin typeface="+mj-lt"/>
                <a:ea typeface="Quattrocento Sans"/>
                <a:cs typeface="Quattrocento Sans"/>
                <a:sym typeface="Quattrocento Sans"/>
              </a:rPr>
              <a:t>Objects that are survived after many cycles of garbage collection, are moved to the Old generation memory space.</a:t>
            </a:r>
            <a:endParaRPr sz="1000" b="0" i="0" u="none" strike="noStrike" cap="none" dirty="0">
              <a:solidFill>
                <a:srgbClr val="000000"/>
              </a:solidFill>
              <a:latin typeface="+mj-lt"/>
              <a:ea typeface="Arial"/>
              <a:cs typeface="Arial"/>
              <a:sym typeface="Arial"/>
            </a:endParaRPr>
          </a:p>
          <a:p>
            <a:pPr marL="361950" marR="0" lvl="0" indent="-196850" algn="just" rtl="0">
              <a:lnSpc>
                <a:spcPct val="150000"/>
              </a:lnSpc>
              <a:spcBef>
                <a:spcPts val="0"/>
              </a:spcBef>
              <a:spcAft>
                <a:spcPts val="0"/>
              </a:spcAft>
              <a:buClr>
                <a:srgbClr val="FFCD00"/>
              </a:buClr>
              <a:buSzPts val="1400"/>
              <a:buFont typeface="Arial"/>
              <a:buNone/>
            </a:pPr>
            <a:endParaRPr sz="1000" b="1" i="0" u="none" strike="noStrike" cap="none" dirty="0">
              <a:solidFill>
                <a:srgbClr val="000000"/>
              </a:solidFill>
              <a:latin typeface="+mj-lt"/>
              <a:ea typeface="Quattrocento Sans"/>
              <a:cs typeface="Quattrocento Sans"/>
              <a:sym typeface="Quattrocento Sans"/>
            </a:endParaRPr>
          </a:p>
        </p:txBody>
      </p:sp>
      <p:sp>
        <p:nvSpPr>
          <p:cNvPr id="5" name="Google Shape;121;p12">
            <a:extLst>
              <a:ext uri="{FF2B5EF4-FFF2-40B4-BE49-F238E27FC236}">
                <a16:creationId xmlns:a16="http://schemas.microsoft.com/office/drawing/2014/main" id="{00D72738-1BAD-4BF6-82DC-39753F2AFB3F}"/>
              </a:ext>
            </a:extLst>
          </p:cNvPr>
          <p:cNvSpPr txBox="1"/>
          <p:nvPr/>
        </p:nvSpPr>
        <p:spPr>
          <a:xfrm>
            <a:off x="4572001" y="2038290"/>
            <a:ext cx="4572000" cy="3105210"/>
          </a:xfrm>
          <a:prstGeom prst="rect">
            <a:avLst/>
          </a:prstGeom>
          <a:noFill/>
          <a:ln>
            <a:noFill/>
          </a:ln>
        </p:spPr>
        <p:txBody>
          <a:bodyPr spcFirstLastPara="1" wrap="square" lIns="91425" tIns="91425" rIns="91425" bIns="91425" anchor="t" anchorCtr="0">
            <a:noAutofit/>
          </a:bodyPr>
          <a:lstStyle/>
          <a:p>
            <a:pPr marL="76200" algn="ctr">
              <a:lnSpc>
                <a:spcPct val="150000"/>
              </a:lnSpc>
              <a:buClr>
                <a:srgbClr val="FFCD00"/>
              </a:buClr>
              <a:buSzPts val="1400"/>
            </a:pPr>
            <a:r>
              <a:rPr lang="en-US" sz="1000" b="1" dirty="0">
                <a:latin typeface="+mj-lt"/>
                <a:ea typeface="Quattrocento Sans"/>
                <a:cs typeface="Quattrocento Sans"/>
                <a:sym typeface="Quattrocento Sans"/>
              </a:rPr>
              <a:t>Old generation</a:t>
            </a:r>
            <a:endParaRPr lang="en-US" sz="1000" b="0" i="0" u="none" strike="noStrike" cap="none" dirty="0">
              <a:solidFill>
                <a:srgbClr val="000000"/>
              </a:solidFill>
              <a:latin typeface="+mj-lt"/>
              <a:ea typeface="Quattrocento Sans"/>
              <a:cs typeface="Quattrocento Sans"/>
              <a:sym typeface="Quattrocento Sans"/>
            </a:endParaRPr>
          </a:p>
          <a:p>
            <a:pPr marL="361950" marR="0" lvl="0" indent="-285750" algn="just" rtl="0">
              <a:lnSpc>
                <a:spcPct val="150000"/>
              </a:lnSpc>
              <a:spcBef>
                <a:spcPts val="0"/>
              </a:spcBef>
              <a:spcAft>
                <a:spcPts val="0"/>
              </a:spcAft>
              <a:buClr>
                <a:srgbClr val="FFCD00"/>
              </a:buClr>
              <a:buSzPts val="1400"/>
              <a:buFont typeface="Arial"/>
              <a:buChar char="•"/>
            </a:pPr>
            <a:r>
              <a:rPr lang="en-US" sz="1000" b="0" i="0" u="none" strike="noStrike" cap="none" dirty="0">
                <a:solidFill>
                  <a:srgbClr val="000000"/>
                </a:solidFill>
                <a:latin typeface="+mj-lt"/>
                <a:ea typeface="Quattrocento Sans"/>
                <a:cs typeface="Quattrocento Sans"/>
                <a:sym typeface="Quattrocento Sans"/>
              </a:rPr>
              <a:t>Old Generation memory contains the </a:t>
            </a:r>
            <a:r>
              <a:rPr lang="en-US" sz="1000" b="1" i="0" u="none" strike="noStrike" cap="none" dirty="0">
                <a:solidFill>
                  <a:srgbClr val="000000"/>
                </a:solidFill>
                <a:latin typeface="+mj-lt"/>
                <a:ea typeface="Quattrocento Sans"/>
                <a:cs typeface="Quattrocento Sans"/>
                <a:sym typeface="Quattrocento Sans"/>
              </a:rPr>
              <a:t>objects that are long lived </a:t>
            </a:r>
            <a:r>
              <a:rPr lang="en-US" sz="1000" b="0" i="0" u="none" strike="noStrike" cap="none" dirty="0">
                <a:solidFill>
                  <a:srgbClr val="000000"/>
                </a:solidFill>
                <a:latin typeface="+mj-lt"/>
                <a:ea typeface="Quattrocento Sans"/>
                <a:cs typeface="Quattrocento Sans"/>
                <a:sym typeface="Quattrocento Sans"/>
              </a:rPr>
              <a:t>and survived after many rounds of Minor garbage collection.</a:t>
            </a:r>
            <a:endParaRPr sz="1000" b="0" i="0" u="none" strike="noStrike" cap="none" dirty="0">
              <a:solidFill>
                <a:srgbClr val="000000"/>
              </a:solidFill>
              <a:latin typeface="+mj-lt"/>
              <a:ea typeface="Arial"/>
              <a:cs typeface="Arial"/>
              <a:sym typeface="Arial"/>
            </a:endParaRPr>
          </a:p>
          <a:p>
            <a:pPr marL="361950" marR="0" lvl="0" indent="-285750" algn="just" rtl="0">
              <a:lnSpc>
                <a:spcPct val="150000"/>
              </a:lnSpc>
              <a:spcBef>
                <a:spcPts val="0"/>
              </a:spcBef>
              <a:spcAft>
                <a:spcPts val="0"/>
              </a:spcAft>
              <a:buClr>
                <a:srgbClr val="FFCD00"/>
              </a:buClr>
              <a:buSzPts val="1400"/>
              <a:buFont typeface="Arial"/>
              <a:buChar char="•"/>
            </a:pPr>
            <a:r>
              <a:rPr lang="en-US" sz="1000" b="0" i="0" u="none" strike="noStrike" cap="none" dirty="0">
                <a:solidFill>
                  <a:srgbClr val="000000"/>
                </a:solidFill>
                <a:latin typeface="+mj-lt"/>
                <a:ea typeface="Quattrocento Sans"/>
                <a:cs typeface="Quattrocento Sans"/>
                <a:sym typeface="Quattrocento Sans"/>
              </a:rPr>
              <a:t>Garbage collection in the Old Generation memory space is called </a:t>
            </a:r>
            <a:r>
              <a:rPr lang="en-US" sz="1000" b="1" i="0" u="none" strike="noStrike" cap="none" dirty="0">
                <a:solidFill>
                  <a:srgbClr val="000000"/>
                </a:solidFill>
                <a:latin typeface="+mj-lt"/>
                <a:ea typeface="Quattrocento Sans"/>
                <a:cs typeface="Quattrocento Sans"/>
                <a:sym typeface="Quattrocento Sans"/>
              </a:rPr>
              <a:t>Major garbage collector </a:t>
            </a:r>
            <a:r>
              <a:rPr lang="en-US" sz="1000" b="0" i="0" u="none" strike="noStrike" cap="none" dirty="0">
                <a:solidFill>
                  <a:srgbClr val="000000"/>
                </a:solidFill>
                <a:latin typeface="+mj-lt"/>
                <a:ea typeface="Quattrocento Sans"/>
                <a:cs typeface="Quattrocento Sans"/>
                <a:sym typeface="Quattrocento Sans"/>
              </a:rPr>
              <a:t>and usually takes much longer than Minor garbage collection.</a:t>
            </a:r>
            <a:endParaRPr sz="1000" b="0" i="0" u="none" strike="noStrike" cap="none" dirty="0">
              <a:solidFill>
                <a:srgbClr val="000000"/>
              </a:solidFill>
              <a:latin typeface="+mj-lt"/>
              <a:ea typeface="Arial"/>
              <a:cs typeface="Arial"/>
              <a:sym typeface="Arial"/>
            </a:endParaRPr>
          </a:p>
          <a:p>
            <a:pPr marL="361950" marR="0" lvl="0" indent="-285750" algn="just" rtl="0">
              <a:lnSpc>
                <a:spcPct val="150000"/>
              </a:lnSpc>
              <a:spcBef>
                <a:spcPts val="0"/>
              </a:spcBef>
              <a:spcAft>
                <a:spcPts val="0"/>
              </a:spcAft>
              <a:buClr>
                <a:srgbClr val="FFCD00"/>
              </a:buClr>
              <a:buSzPts val="1400"/>
              <a:buFont typeface="Arial"/>
              <a:buChar char="•"/>
            </a:pPr>
            <a:r>
              <a:rPr lang="en-US" sz="1000" b="0" i="0" u="none" strike="noStrike" cap="none" dirty="0">
                <a:solidFill>
                  <a:srgbClr val="000000"/>
                </a:solidFill>
                <a:latin typeface="+mj-lt"/>
                <a:ea typeface="Quattrocento Sans"/>
                <a:cs typeface="Quattrocento Sans"/>
                <a:sym typeface="Quattrocento Sans"/>
              </a:rPr>
              <a:t>When Old generation memory space is filled with objects, major garbage collector will be performed.</a:t>
            </a:r>
            <a:endParaRPr sz="1000" b="0" i="0" u="none" strike="noStrike" cap="none" dirty="0">
              <a:solidFill>
                <a:srgbClr val="000000"/>
              </a:solidFill>
              <a:latin typeface="+mj-lt"/>
              <a:ea typeface="Quattrocento Sans"/>
              <a:cs typeface="Quattrocento Sans"/>
              <a:sym typeface="Quattrocento Sans"/>
            </a:endParaRPr>
          </a:p>
          <a:p>
            <a:pPr marL="361950" marR="0" lvl="0" indent="-285750" algn="just" rtl="0">
              <a:lnSpc>
                <a:spcPct val="150000"/>
              </a:lnSpc>
              <a:spcBef>
                <a:spcPts val="0"/>
              </a:spcBef>
              <a:spcAft>
                <a:spcPts val="0"/>
              </a:spcAft>
              <a:buClr>
                <a:srgbClr val="FFCD00"/>
              </a:buClr>
              <a:buSzPts val="1400"/>
              <a:buFont typeface="Arial"/>
              <a:buChar char="•"/>
            </a:pPr>
            <a:r>
              <a:rPr lang="en-US" sz="1000" b="0" i="0" u="none" strike="noStrike" cap="none" dirty="0">
                <a:solidFill>
                  <a:srgbClr val="000000"/>
                </a:solidFill>
                <a:latin typeface="+mj-lt"/>
                <a:ea typeface="Quattrocento Sans"/>
                <a:cs typeface="Quattrocento Sans"/>
                <a:sym typeface="Quattrocento Sans"/>
              </a:rPr>
              <a:t>Number of Major garbage collections less than number of Minor garbage collections, so the time taken by Major also more than Minor.</a:t>
            </a:r>
            <a:endParaRPr sz="1000" b="0" i="0" u="none" strike="noStrike" cap="none" dirty="0">
              <a:solidFill>
                <a:srgbClr val="000000"/>
              </a:solidFill>
              <a:latin typeface="+mj-lt"/>
              <a:ea typeface="Arial"/>
              <a:cs typeface="Arial"/>
              <a:sym typeface="Arial"/>
            </a:endParaRPr>
          </a:p>
          <a:p>
            <a:pPr marL="76200" marR="0" lvl="0" indent="0" algn="just" rtl="0">
              <a:lnSpc>
                <a:spcPct val="150000"/>
              </a:lnSpc>
              <a:spcBef>
                <a:spcPts val="0"/>
              </a:spcBef>
              <a:spcAft>
                <a:spcPts val="0"/>
              </a:spcAft>
              <a:buClr>
                <a:srgbClr val="FFCD00"/>
              </a:buClr>
              <a:buSzPts val="1400"/>
              <a:buFont typeface="Quattrocento Sans"/>
              <a:buNone/>
            </a:pPr>
            <a:endParaRPr sz="1000" b="1" i="0" u="none" strike="noStrike" cap="none" dirty="0">
              <a:solidFill>
                <a:srgbClr val="000000"/>
              </a:solidFill>
              <a:latin typeface="+mj-lt"/>
              <a:ea typeface="Quattrocento Sans"/>
              <a:cs typeface="Quattrocento Sans"/>
              <a:sym typeface="Quattrocento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3"/>
          <p:cNvSpPr txBox="1">
            <a:spLocks noGrp="1"/>
          </p:cNvSpPr>
          <p:nvPr>
            <p:ph type="ctrTitle"/>
          </p:nvPr>
        </p:nvSpPr>
        <p:spPr>
          <a:xfrm>
            <a:off x="2022225" y="2204002"/>
            <a:ext cx="3837555" cy="736496"/>
          </a:xfrm>
          <a:prstGeom prst="rect">
            <a:avLst/>
          </a:prstGeom>
          <a:solidFill>
            <a:schemeClr val="lt1"/>
          </a:solidFill>
          <a:ln>
            <a:noFill/>
          </a:ln>
        </p:spPr>
        <p:txBody>
          <a:bodyPr spcFirstLastPara="1" wrap="square" lIns="91425" tIns="91425" rIns="91425" bIns="91425" anchor="b" anchorCtr="0">
            <a:noAutofit/>
          </a:bodyPr>
          <a:lstStyle/>
          <a:p>
            <a:pPr marL="457200" lvl="0" indent="-381000" algn="l" rtl="0">
              <a:lnSpc>
                <a:spcPct val="150000"/>
              </a:lnSpc>
              <a:spcBef>
                <a:spcPts val="0"/>
              </a:spcBef>
              <a:spcAft>
                <a:spcPts val="0"/>
              </a:spcAft>
              <a:buClr>
                <a:srgbClr val="000000"/>
              </a:buClr>
              <a:buSzPts val="3200"/>
              <a:buNone/>
            </a:pPr>
            <a:r>
              <a:rPr lang="en-US" sz="3200" dirty="0">
                <a:latin typeface="+mj-lt"/>
              </a:rPr>
              <a:t>Reference Types</a:t>
            </a:r>
            <a:endParaRPr sz="3200" dirty="0">
              <a:latin typeface="+mj-lt"/>
            </a:endParaRPr>
          </a:p>
        </p:txBody>
      </p:sp>
      <p:sp>
        <p:nvSpPr>
          <p:cNvPr id="128" name="Google Shape;128;p13"/>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400"/>
              <a:buFont typeface="Lora"/>
              <a:buNone/>
            </a:pPr>
            <a:r>
              <a:rPr lang="en-US" sz="2400" b="0" i="0" u="none" strike="noStrike" cap="none">
                <a:solidFill>
                  <a:schemeClr val="dk1"/>
                </a:solidFill>
                <a:latin typeface="+mj-lt"/>
                <a:ea typeface="Lora"/>
                <a:cs typeface="Lora"/>
                <a:sym typeface="Lora"/>
              </a:rPr>
              <a:t>4</a:t>
            </a:r>
            <a:endParaRPr sz="2400" b="0" i="0" u="none" strike="noStrike" cap="none">
              <a:solidFill>
                <a:schemeClr val="dk1"/>
              </a:solidFill>
              <a:latin typeface="+mj-lt"/>
              <a:ea typeface="Lora"/>
              <a:cs typeface="Lora"/>
              <a:sym typeface="Lor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p:nvPr/>
        </p:nvSpPr>
        <p:spPr>
          <a:xfrm>
            <a:off x="322575" y="323682"/>
            <a:ext cx="8371843" cy="3280622"/>
          </a:xfrm>
          <a:prstGeom prst="rect">
            <a:avLst/>
          </a:prstGeom>
          <a:noFill/>
          <a:ln>
            <a:noFill/>
          </a:ln>
        </p:spPr>
        <p:txBody>
          <a:bodyPr spcFirstLastPara="1" wrap="square" lIns="91425" tIns="91425" rIns="91425" bIns="91425" anchor="t" anchorCtr="0">
            <a:noAutofit/>
          </a:bodyPr>
          <a:lstStyle/>
          <a:p>
            <a:pPr marL="361950" marR="0" lvl="0" indent="-285750" algn="just" rtl="0">
              <a:lnSpc>
                <a:spcPct val="150000"/>
              </a:lnSpc>
              <a:spcBef>
                <a:spcPts val="0"/>
              </a:spcBef>
              <a:spcAft>
                <a:spcPts val="0"/>
              </a:spcAft>
              <a:buClr>
                <a:srgbClr val="FFCD00"/>
              </a:buClr>
              <a:buSzPts val="1400"/>
              <a:buFont typeface="Arial"/>
              <a:buChar char="•"/>
            </a:pPr>
            <a:r>
              <a:rPr lang="en-US" sz="1400" b="1" i="0" u="none" strike="noStrike" cap="none" dirty="0">
                <a:solidFill>
                  <a:srgbClr val="000000"/>
                </a:solidFill>
                <a:latin typeface="+mj-lt"/>
                <a:ea typeface="Quattrocento Sans"/>
                <a:cs typeface="Quattrocento Sans"/>
                <a:sym typeface="Quattrocento Sans"/>
              </a:rPr>
              <a:t>The arrows representing the references </a:t>
            </a:r>
            <a:r>
              <a:rPr lang="en-US" sz="1400" b="0" i="0" u="none" strike="noStrike" cap="none" dirty="0">
                <a:solidFill>
                  <a:srgbClr val="000000"/>
                </a:solidFill>
                <a:latin typeface="+mj-lt"/>
                <a:ea typeface="Quattrocento Sans"/>
                <a:cs typeface="Quattrocento Sans"/>
                <a:sym typeface="Quattrocento Sans"/>
              </a:rPr>
              <a:t>to the objects from the heap are actually of different types as 4 different types of references: strong, weak, soft, and phantom references.</a:t>
            </a:r>
            <a:endParaRPr sz="1400" b="0" i="0" u="none" strike="noStrike" cap="none" dirty="0">
              <a:solidFill>
                <a:srgbClr val="000000"/>
              </a:solidFill>
              <a:latin typeface="+mj-lt"/>
              <a:ea typeface="Arial"/>
              <a:cs typeface="Arial"/>
              <a:sym typeface="Arial"/>
            </a:endParaRPr>
          </a:p>
          <a:p>
            <a:pPr marL="361950" marR="0" lvl="0" indent="-285750" algn="just" rtl="0">
              <a:lnSpc>
                <a:spcPct val="150000"/>
              </a:lnSpc>
              <a:spcBef>
                <a:spcPts val="0"/>
              </a:spcBef>
              <a:spcAft>
                <a:spcPts val="0"/>
              </a:spcAft>
              <a:buClr>
                <a:srgbClr val="FFCD00"/>
              </a:buClr>
              <a:buSzPts val="1400"/>
              <a:buFont typeface="Arial"/>
              <a:buChar char="•"/>
            </a:pPr>
            <a:r>
              <a:rPr lang="en-US" sz="1400" b="0" i="0" u="none" strike="noStrike" cap="none" dirty="0">
                <a:solidFill>
                  <a:srgbClr val="000000"/>
                </a:solidFill>
                <a:latin typeface="+mj-lt"/>
                <a:ea typeface="Quattrocento Sans"/>
                <a:cs typeface="Quattrocento Sans"/>
                <a:sym typeface="Quattrocento Sans"/>
              </a:rPr>
              <a:t>The difference between the types of references is that the objects on the heap they refer to </a:t>
            </a:r>
            <a:r>
              <a:rPr lang="en-US" sz="1400" b="1" i="0" u="none" strike="noStrike" cap="none" dirty="0">
                <a:solidFill>
                  <a:srgbClr val="000000"/>
                </a:solidFill>
                <a:latin typeface="+mj-lt"/>
                <a:ea typeface="Quattrocento Sans"/>
                <a:cs typeface="Quattrocento Sans"/>
                <a:sym typeface="Quattrocento Sans"/>
              </a:rPr>
              <a:t>are eligible for garbage collecting </a:t>
            </a:r>
            <a:r>
              <a:rPr lang="en-US" sz="1400" b="0" i="0" u="none" strike="noStrike" cap="none" dirty="0">
                <a:solidFill>
                  <a:srgbClr val="000000"/>
                </a:solidFill>
                <a:latin typeface="+mj-lt"/>
                <a:ea typeface="Quattrocento Sans"/>
                <a:cs typeface="Quattrocento Sans"/>
                <a:sym typeface="Quattrocento Sans"/>
              </a:rPr>
              <a:t>under the different criteria</a:t>
            </a:r>
            <a:endParaRPr sz="1400" b="0" i="0" u="none" strike="noStrike" cap="none" dirty="0">
              <a:solidFill>
                <a:srgbClr val="000000"/>
              </a:solidFill>
              <a:latin typeface="+mj-lt"/>
              <a:ea typeface="Quattrocento Sans"/>
              <a:cs typeface="Quattrocento Sans"/>
              <a:sym typeface="Quattrocento Sans"/>
            </a:endParaRPr>
          </a:p>
        </p:txBody>
      </p:sp>
      <p:pic>
        <p:nvPicPr>
          <p:cNvPr id="135" name="Google Shape;135;p14" descr="Garbage eligible objects"/>
          <p:cNvPicPr preferRelativeResize="0"/>
          <p:nvPr/>
        </p:nvPicPr>
        <p:blipFill rotWithShape="1">
          <a:blip r:embed="rId3">
            <a:alphaModFix/>
          </a:blip>
          <a:srcRect/>
          <a:stretch/>
        </p:blipFill>
        <p:spPr>
          <a:xfrm>
            <a:off x="1775460" y="1784172"/>
            <a:ext cx="5466072" cy="322307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p:nvPr/>
        </p:nvSpPr>
        <p:spPr>
          <a:xfrm>
            <a:off x="0" y="0"/>
            <a:ext cx="9144000" cy="5143500"/>
          </a:xfrm>
          <a:prstGeom prst="rect">
            <a:avLst/>
          </a:prstGeom>
          <a:noFill/>
          <a:ln>
            <a:noFill/>
          </a:ln>
        </p:spPr>
        <p:txBody>
          <a:bodyPr spcFirstLastPara="1" wrap="square" lIns="91425" tIns="91425" rIns="91425" bIns="91425" anchor="t" anchorCtr="0">
            <a:noAutofit/>
          </a:bodyPr>
          <a:lstStyle/>
          <a:p>
            <a:pPr marL="361950" marR="0" lvl="0" indent="-285750" algn="just" rtl="0">
              <a:lnSpc>
                <a:spcPct val="150000"/>
              </a:lnSpc>
              <a:spcBef>
                <a:spcPts val="0"/>
              </a:spcBef>
              <a:spcAft>
                <a:spcPts val="0"/>
              </a:spcAft>
              <a:buClr>
                <a:srgbClr val="FFCD00"/>
              </a:buClr>
              <a:buSzPts val="1400"/>
              <a:buFont typeface="Arial"/>
              <a:buChar char="•"/>
            </a:pPr>
            <a:r>
              <a:rPr lang="en-US" sz="1000" b="1" i="0" u="none" strike="noStrike" cap="none" dirty="0">
                <a:solidFill>
                  <a:srgbClr val="000000"/>
                </a:solidFill>
                <a:latin typeface="+mj-lt"/>
                <a:ea typeface="Quattrocento Sans"/>
                <a:cs typeface="Quattrocento Sans"/>
                <a:sym typeface="Quattrocento Sans"/>
              </a:rPr>
              <a:t>Strong Reference: </a:t>
            </a:r>
            <a:r>
              <a:rPr lang="en-US" sz="1000" b="0" i="0" u="none" strike="noStrike" cap="none" dirty="0">
                <a:solidFill>
                  <a:srgbClr val="000000"/>
                </a:solidFill>
                <a:latin typeface="+mj-lt"/>
                <a:ea typeface="Quattrocento Sans"/>
                <a:cs typeface="Quattrocento Sans"/>
                <a:sym typeface="Quattrocento Sans"/>
              </a:rPr>
              <a:t>These are the most popular reference types that we all are used to like the example StringBuilder. The object on the heap which is not garbage collected while there is a strong reference pointing to it.</a:t>
            </a:r>
            <a:endParaRPr sz="1000" b="0" i="0" u="none" strike="noStrike" cap="none" dirty="0">
              <a:solidFill>
                <a:srgbClr val="000000"/>
              </a:solidFill>
              <a:latin typeface="+mj-lt"/>
              <a:ea typeface="Arial"/>
              <a:cs typeface="Arial"/>
              <a:sym typeface="Arial"/>
            </a:endParaRPr>
          </a:p>
          <a:p>
            <a:pPr marL="76200" marR="0" lvl="0" indent="0" algn="just" rtl="0">
              <a:lnSpc>
                <a:spcPct val="150000"/>
              </a:lnSpc>
              <a:spcBef>
                <a:spcPts val="0"/>
              </a:spcBef>
              <a:spcAft>
                <a:spcPts val="0"/>
              </a:spcAft>
              <a:buClr>
                <a:srgbClr val="FFCD00"/>
              </a:buClr>
              <a:buSzPts val="1400"/>
              <a:buFont typeface="Quattrocento Sans"/>
              <a:buNone/>
            </a:pPr>
            <a:endParaRPr sz="1000" b="0" i="0" u="none" strike="noStrike" cap="none" dirty="0">
              <a:solidFill>
                <a:srgbClr val="000000"/>
              </a:solidFill>
              <a:latin typeface="+mj-lt"/>
              <a:ea typeface="Quattrocento Sans"/>
              <a:cs typeface="Quattrocento Sans"/>
              <a:sym typeface="Quattrocento Sans"/>
            </a:endParaRPr>
          </a:p>
          <a:p>
            <a:pPr marL="76200" marR="0" lvl="0" indent="0" algn="just" rtl="0">
              <a:lnSpc>
                <a:spcPct val="150000"/>
              </a:lnSpc>
              <a:spcBef>
                <a:spcPts val="0"/>
              </a:spcBef>
              <a:spcAft>
                <a:spcPts val="0"/>
              </a:spcAft>
              <a:buClr>
                <a:srgbClr val="FFCD00"/>
              </a:buClr>
              <a:buSzPts val="1400"/>
              <a:buFont typeface="Quattrocento Sans"/>
              <a:buNone/>
            </a:pPr>
            <a:endParaRPr sz="1000" b="0" i="0" u="none" strike="noStrike" cap="none" dirty="0">
              <a:solidFill>
                <a:srgbClr val="000000"/>
              </a:solidFill>
              <a:latin typeface="+mj-lt"/>
              <a:ea typeface="Quattrocento Sans"/>
              <a:cs typeface="Quattrocento Sans"/>
              <a:sym typeface="Quattrocento Sans"/>
            </a:endParaRPr>
          </a:p>
          <a:p>
            <a:pPr marL="361950" marR="0" lvl="0" indent="-285750" algn="just" rtl="0">
              <a:lnSpc>
                <a:spcPct val="150000"/>
              </a:lnSpc>
              <a:spcBef>
                <a:spcPts val="0"/>
              </a:spcBef>
              <a:spcAft>
                <a:spcPts val="0"/>
              </a:spcAft>
              <a:buClr>
                <a:srgbClr val="FFCD00"/>
              </a:buClr>
              <a:buSzPts val="1400"/>
              <a:buFont typeface="Arial"/>
              <a:buChar char="•"/>
            </a:pPr>
            <a:r>
              <a:rPr lang="en-US" sz="1000" b="1" i="0" u="none" strike="noStrike" cap="none" dirty="0">
                <a:solidFill>
                  <a:srgbClr val="000000"/>
                </a:solidFill>
                <a:latin typeface="+mj-lt"/>
                <a:ea typeface="Quattrocento Sans"/>
                <a:cs typeface="Quattrocento Sans"/>
                <a:sym typeface="Quattrocento Sans"/>
              </a:rPr>
              <a:t>Weak Reference: </a:t>
            </a:r>
            <a:r>
              <a:rPr lang="en-US" sz="1000" b="0" i="0" u="none" strike="noStrike" cap="none" dirty="0">
                <a:solidFill>
                  <a:srgbClr val="000000"/>
                </a:solidFill>
                <a:latin typeface="+mj-lt"/>
                <a:ea typeface="Quattrocento Sans"/>
                <a:cs typeface="Quattrocento Sans"/>
                <a:sym typeface="Quattrocento Sans"/>
              </a:rPr>
              <a:t>weak reference is most likely not survive after the next garbage collection process. A weak reference is created as follows:</a:t>
            </a:r>
          </a:p>
          <a:p>
            <a:pPr marL="361950" marR="0" lvl="0" indent="-285750" algn="just" rtl="0">
              <a:lnSpc>
                <a:spcPct val="150000"/>
              </a:lnSpc>
              <a:spcBef>
                <a:spcPts val="0"/>
              </a:spcBef>
              <a:spcAft>
                <a:spcPts val="0"/>
              </a:spcAft>
              <a:buClr>
                <a:srgbClr val="FFCD00"/>
              </a:buClr>
              <a:buSzPts val="1400"/>
              <a:buFont typeface="Arial"/>
              <a:buChar char="•"/>
            </a:pPr>
            <a:endParaRPr lang="en-US" sz="1000" dirty="0">
              <a:latin typeface="+mj-lt"/>
              <a:sym typeface="Quattrocento Sans"/>
            </a:endParaRPr>
          </a:p>
          <a:p>
            <a:pPr marL="361950" marR="0" lvl="0" indent="-285750" algn="just" rtl="0">
              <a:lnSpc>
                <a:spcPct val="150000"/>
              </a:lnSpc>
              <a:spcBef>
                <a:spcPts val="0"/>
              </a:spcBef>
              <a:spcAft>
                <a:spcPts val="0"/>
              </a:spcAft>
              <a:buClr>
                <a:srgbClr val="FFCD00"/>
              </a:buClr>
              <a:buSzPts val="1400"/>
              <a:buFont typeface="Arial"/>
              <a:buChar char="•"/>
            </a:pPr>
            <a:endParaRPr lang="en-US" sz="1000" dirty="0">
              <a:latin typeface="+mj-lt"/>
              <a:sym typeface="Quattrocento Sans"/>
            </a:endParaRPr>
          </a:p>
          <a:p>
            <a:pPr marL="361950" lvl="0" indent="-285750" algn="just">
              <a:lnSpc>
                <a:spcPct val="150000"/>
              </a:lnSpc>
              <a:buClr>
                <a:srgbClr val="FFCD00"/>
              </a:buClr>
              <a:buSzPts val="1400"/>
              <a:buFont typeface="Arial"/>
              <a:buChar char="•"/>
            </a:pPr>
            <a:r>
              <a:rPr lang="en-US" sz="1000" b="1" dirty="0">
                <a:ea typeface="Quattrocento Sans"/>
                <a:cs typeface="Quattrocento Sans"/>
                <a:sym typeface="Quattrocento Sans"/>
              </a:rPr>
              <a:t>Soft Reference </a:t>
            </a:r>
            <a:r>
              <a:rPr lang="en-US" sz="1000" dirty="0">
                <a:ea typeface="Quattrocento Sans"/>
                <a:cs typeface="Quattrocento Sans"/>
                <a:sym typeface="Quattrocento Sans"/>
              </a:rPr>
              <a:t>are going to be garbage collected only when your application is running low on memory. Java guarantees that all soft referenced objects are cleaned up before it throws an </a:t>
            </a:r>
            <a:r>
              <a:rPr lang="en-US" sz="1000" b="1" dirty="0">
                <a:solidFill>
                  <a:srgbClr val="FF0000"/>
                </a:solidFill>
                <a:ea typeface="Quattrocento Sans"/>
                <a:cs typeface="Quattrocento Sans"/>
                <a:sym typeface="Quattrocento Sans"/>
              </a:rPr>
              <a:t>Out Of Memory Error</a:t>
            </a:r>
            <a:r>
              <a:rPr lang="en-US" sz="1000" b="1" dirty="0">
                <a:ea typeface="Quattrocento Sans"/>
                <a:cs typeface="Quattrocento Sans"/>
                <a:sym typeface="Quattrocento Sans"/>
              </a:rPr>
              <a:t>. </a:t>
            </a:r>
            <a:r>
              <a:rPr lang="en-US" sz="1000" dirty="0">
                <a:ea typeface="Quattrocento Sans"/>
                <a:cs typeface="Quattrocento Sans"/>
                <a:sym typeface="Quattrocento Sans"/>
              </a:rPr>
              <a:t>A soft reference is created as follows:</a:t>
            </a:r>
            <a:endParaRPr lang="en-US" sz="1000" dirty="0"/>
          </a:p>
          <a:p>
            <a:pPr marL="361950" lvl="0" indent="-196850" algn="just">
              <a:lnSpc>
                <a:spcPct val="150000"/>
              </a:lnSpc>
              <a:buClr>
                <a:srgbClr val="FFCD00"/>
              </a:buClr>
              <a:buSzPts val="1400"/>
            </a:pPr>
            <a:endParaRPr lang="en-US" sz="1000" dirty="0">
              <a:ea typeface="Quattrocento Sans"/>
              <a:cs typeface="Quattrocento Sans"/>
              <a:sym typeface="Quattrocento Sans"/>
            </a:endParaRPr>
          </a:p>
          <a:p>
            <a:pPr marL="361950" lvl="0" indent="-196850" algn="just">
              <a:lnSpc>
                <a:spcPct val="150000"/>
              </a:lnSpc>
              <a:buClr>
                <a:srgbClr val="FFCD00"/>
              </a:buClr>
              <a:buSzPts val="1400"/>
            </a:pPr>
            <a:endParaRPr lang="en-US" sz="1000" dirty="0">
              <a:ea typeface="Quattrocento Sans"/>
              <a:cs typeface="Quattrocento Sans"/>
              <a:sym typeface="Quattrocento Sans"/>
            </a:endParaRPr>
          </a:p>
          <a:p>
            <a:pPr marL="361950" lvl="0" indent="-285750" algn="just">
              <a:lnSpc>
                <a:spcPct val="150000"/>
              </a:lnSpc>
              <a:buClr>
                <a:srgbClr val="FFCD00"/>
              </a:buClr>
              <a:buSzPts val="1400"/>
              <a:buFont typeface="Arial"/>
              <a:buChar char="•"/>
            </a:pPr>
            <a:r>
              <a:rPr lang="en-US" sz="1000" b="1" dirty="0">
                <a:ea typeface="Quattrocento Sans"/>
                <a:cs typeface="Quattrocento Sans"/>
                <a:sym typeface="Quattrocento Sans"/>
              </a:rPr>
              <a:t>Phantom reference: </a:t>
            </a:r>
            <a:r>
              <a:rPr lang="en-US" sz="1000" dirty="0">
                <a:ea typeface="Quattrocento Sans"/>
                <a:cs typeface="Quattrocento Sans"/>
                <a:sym typeface="Quattrocento Sans"/>
              </a:rPr>
              <a:t>Used to schedule post-mortem cleanup actions, since we know for sure that objects are no longer alive. Used only sur with a reference queue, since the .get() method of such references will always return null. These types of references are considered preferable to finalizers.</a:t>
            </a:r>
          </a:p>
        </p:txBody>
      </p:sp>
      <p:pic>
        <p:nvPicPr>
          <p:cNvPr id="141" name="Google Shape;141;p15"/>
          <p:cNvPicPr preferRelativeResize="0"/>
          <p:nvPr/>
        </p:nvPicPr>
        <p:blipFill rotWithShape="1">
          <a:blip r:embed="rId3">
            <a:alphaModFix/>
          </a:blip>
          <a:srcRect/>
          <a:stretch/>
        </p:blipFill>
        <p:spPr>
          <a:xfrm>
            <a:off x="1155697" y="613030"/>
            <a:ext cx="5943600" cy="446405"/>
          </a:xfrm>
          <a:prstGeom prst="rect">
            <a:avLst/>
          </a:prstGeom>
          <a:noFill/>
          <a:ln>
            <a:noFill/>
          </a:ln>
        </p:spPr>
      </p:pic>
      <p:pic>
        <p:nvPicPr>
          <p:cNvPr id="142" name="Google Shape;142;p15"/>
          <p:cNvPicPr preferRelativeResize="0"/>
          <p:nvPr/>
        </p:nvPicPr>
        <p:blipFill rotWithShape="1">
          <a:blip r:embed="rId4">
            <a:alphaModFix/>
          </a:blip>
          <a:srcRect/>
          <a:stretch/>
        </p:blipFill>
        <p:spPr>
          <a:xfrm>
            <a:off x="1155697" y="1363451"/>
            <a:ext cx="6315075" cy="233680"/>
          </a:xfrm>
          <a:prstGeom prst="rect">
            <a:avLst/>
          </a:prstGeom>
          <a:noFill/>
          <a:ln>
            <a:noFill/>
          </a:ln>
        </p:spPr>
      </p:pic>
      <p:pic>
        <p:nvPicPr>
          <p:cNvPr id="5" name="Google Shape;148;p16">
            <a:extLst>
              <a:ext uri="{FF2B5EF4-FFF2-40B4-BE49-F238E27FC236}">
                <a16:creationId xmlns:a16="http://schemas.microsoft.com/office/drawing/2014/main" id="{5EB3BA04-C22E-4B54-A118-CE8F285C1750}"/>
              </a:ext>
            </a:extLst>
          </p:cNvPr>
          <p:cNvPicPr preferRelativeResize="0"/>
          <p:nvPr/>
        </p:nvPicPr>
        <p:blipFill rotWithShape="1">
          <a:blip r:embed="rId5">
            <a:alphaModFix/>
          </a:blip>
          <a:srcRect/>
          <a:stretch/>
        </p:blipFill>
        <p:spPr>
          <a:xfrm>
            <a:off x="1155697" y="2297473"/>
            <a:ext cx="6267450" cy="250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7"/>
          <p:cNvSpPr txBox="1">
            <a:spLocks noGrp="1"/>
          </p:cNvSpPr>
          <p:nvPr>
            <p:ph type="ctrTitle"/>
          </p:nvPr>
        </p:nvSpPr>
        <p:spPr>
          <a:xfrm>
            <a:off x="2022225" y="2572250"/>
            <a:ext cx="3837555" cy="736496"/>
          </a:xfrm>
          <a:prstGeom prst="rect">
            <a:avLst/>
          </a:prstGeom>
          <a:solidFill>
            <a:schemeClr val="lt1"/>
          </a:solidFill>
          <a:ln>
            <a:noFill/>
          </a:ln>
        </p:spPr>
        <p:txBody>
          <a:bodyPr spcFirstLastPara="1" wrap="square" lIns="91425" tIns="91425" rIns="91425" bIns="91425" anchor="b" anchorCtr="0">
            <a:noAutofit/>
          </a:bodyPr>
          <a:lstStyle/>
          <a:p>
            <a:pPr marL="457200" lvl="0" indent="-381000" algn="l" rtl="0">
              <a:lnSpc>
                <a:spcPct val="150000"/>
              </a:lnSpc>
              <a:spcBef>
                <a:spcPts val="0"/>
              </a:spcBef>
              <a:spcAft>
                <a:spcPts val="0"/>
              </a:spcAft>
              <a:buClr>
                <a:srgbClr val="000000"/>
              </a:buClr>
              <a:buSzPts val="3200"/>
              <a:buNone/>
            </a:pPr>
            <a:r>
              <a:rPr lang="en-US" sz="3200" dirty="0">
                <a:latin typeface="+mj-lt"/>
              </a:rPr>
              <a:t>Garbage Collection</a:t>
            </a:r>
            <a:endParaRPr sz="3200" dirty="0">
              <a:latin typeface="+mj-lt"/>
            </a:endParaRPr>
          </a:p>
        </p:txBody>
      </p:sp>
      <p:sp>
        <p:nvSpPr>
          <p:cNvPr id="154" name="Google Shape;154;p17"/>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400"/>
              <a:buFont typeface="Lora"/>
              <a:buNone/>
            </a:pPr>
            <a:r>
              <a:rPr lang="en-US" sz="2400" b="0" i="0" u="none" strike="noStrike" cap="none">
                <a:solidFill>
                  <a:schemeClr val="dk1"/>
                </a:solidFill>
                <a:latin typeface="+mj-lt"/>
                <a:ea typeface="Lora"/>
                <a:cs typeface="Lora"/>
                <a:sym typeface="Lora"/>
              </a:rPr>
              <a:t>5</a:t>
            </a:r>
            <a:endParaRPr sz="2400" b="0" i="0" u="none" strike="noStrike" cap="none">
              <a:solidFill>
                <a:schemeClr val="dk1"/>
              </a:solidFill>
              <a:latin typeface="+mj-lt"/>
              <a:ea typeface="Lora"/>
              <a:cs typeface="Lora"/>
              <a:sym typeface="Lor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8"/>
          <p:cNvSpPr txBox="1"/>
          <p:nvPr/>
        </p:nvSpPr>
        <p:spPr>
          <a:xfrm>
            <a:off x="307335" y="333269"/>
            <a:ext cx="8371843" cy="3280622"/>
          </a:xfrm>
          <a:prstGeom prst="rect">
            <a:avLst/>
          </a:prstGeom>
          <a:noFill/>
          <a:ln>
            <a:noFill/>
          </a:ln>
        </p:spPr>
        <p:txBody>
          <a:bodyPr spcFirstLastPara="1" wrap="square" lIns="91425" tIns="91425" rIns="91425" bIns="91425" anchor="t" anchorCtr="0">
            <a:noAutofit/>
          </a:bodyPr>
          <a:lstStyle/>
          <a:p>
            <a:pPr marL="361950" marR="0" lvl="0" indent="-285750" algn="just" rtl="0">
              <a:lnSpc>
                <a:spcPct val="150000"/>
              </a:lnSpc>
              <a:spcBef>
                <a:spcPts val="0"/>
              </a:spcBef>
              <a:spcAft>
                <a:spcPts val="0"/>
              </a:spcAft>
              <a:buClr>
                <a:srgbClr val="FFCD00"/>
              </a:buClr>
              <a:buSzPts val="1400"/>
              <a:buFont typeface="Arial"/>
              <a:buChar char="•"/>
            </a:pPr>
            <a:r>
              <a:rPr lang="en-US" sz="1400" b="1" i="0" u="none" strike="noStrike" cap="none" dirty="0">
                <a:solidFill>
                  <a:srgbClr val="000000"/>
                </a:solidFill>
                <a:latin typeface="+mj-lt"/>
                <a:ea typeface="Quattrocento Sans"/>
                <a:cs typeface="Quattrocento Sans"/>
                <a:sym typeface="Quattrocento Sans"/>
              </a:rPr>
              <a:t>Depending on the type of reference </a:t>
            </a:r>
            <a:r>
              <a:rPr lang="en-US" sz="1400" b="0" i="0" u="none" strike="noStrike" cap="none" dirty="0">
                <a:solidFill>
                  <a:srgbClr val="000000"/>
                </a:solidFill>
                <a:latin typeface="+mj-lt"/>
                <a:ea typeface="Quattrocento Sans"/>
                <a:cs typeface="Quattrocento Sans"/>
                <a:sym typeface="Quattrocento Sans"/>
              </a:rPr>
              <a:t>that a variable from the stack holds to an object from the heap, at a certain point in time, that object becomes eligible for the garbage collector.</a:t>
            </a:r>
            <a:endParaRPr sz="1400" b="0" i="0" u="none" strike="noStrike" cap="none" dirty="0">
              <a:solidFill>
                <a:srgbClr val="000000"/>
              </a:solidFill>
              <a:latin typeface="+mj-lt"/>
              <a:ea typeface="Arial"/>
              <a:cs typeface="Arial"/>
              <a:sym typeface="Arial"/>
            </a:endParaRPr>
          </a:p>
          <a:p>
            <a:pPr marL="361950" marR="0" lvl="0" indent="-285750" algn="just" rtl="0">
              <a:lnSpc>
                <a:spcPct val="150000"/>
              </a:lnSpc>
              <a:spcBef>
                <a:spcPts val="0"/>
              </a:spcBef>
              <a:spcAft>
                <a:spcPts val="0"/>
              </a:spcAft>
              <a:buClr>
                <a:srgbClr val="FFCD00"/>
              </a:buClr>
              <a:buSzPts val="1400"/>
              <a:buFont typeface="Arial"/>
              <a:buChar char="•"/>
            </a:pPr>
            <a:r>
              <a:rPr lang="en-US" sz="1400" b="0" i="0" u="none" strike="noStrike" cap="none" dirty="0">
                <a:solidFill>
                  <a:srgbClr val="000000"/>
                </a:solidFill>
                <a:latin typeface="+mj-lt"/>
                <a:ea typeface="Quattrocento Sans"/>
                <a:cs typeface="Quattrocento Sans"/>
                <a:sym typeface="Quattrocento Sans"/>
              </a:rPr>
              <a:t>This process is triggered automatically by Java, and it is up to Java when and whether or not to start this process. We could explicitly call </a:t>
            </a:r>
            <a:r>
              <a:rPr lang="en-US" sz="1400" b="0" i="0" u="none" strike="noStrike" cap="none" dirty="0" err="1">
                <a:solidFill>
                  <a:srgbClr val="FF0000"/>
                </a:solidFill>
                <a:latin typeface="+mj-lt"/>
                <a:ea typeface="Quattrocento Sans"/>
                <a:cs typeface="Quattrocento Sans"/>
                <a:sym typeface="Quattrocento Sans"/>
              </a:rPr>
              <a:t>System.gc</a:t>
            </a:r>
            <a:r>
              <a:rPr lang="en-US" sz="1400" b="0" i="0" u="none" strike="noStrike" cap="none" dirty="0">
                <a:solidFill>
                  <a:srgbClr val="FF0000"/>
                </a:solidFill>
                <a:latin typeface="+mj-lt"/>
                <a:ea typeface="Quattrocento Sans"/>
                <a:cs typeface="Quattrocento Sans"/>
                <a:sym typeface="Quattrocento Sans"/>
              </a:rPr>
              <a:t>() </a:t>
            </a:r>
            <a:r>
              <a:rPr lang="en-US" sz="1400" b="0" i="0" u="none" strike="noStrike" cap="none" dirty="0">
                <a:solidFill>
                  <a:schemeClr val="dk1"/>
                </a:solidFill>
                <a:latin typeface="+mj-lt"/>
                <a:ea typeface="Quattrocento Sans"/>
                <a:cs typeface="Quattrocento Sans"/>
                <a:sym typeface="Quattrocento Sans"/>
              </a:rPr>
              <a:t>to garbage objects but it’s not advised.</a:t>
            </a:r>
            <a:endParaRPr sz="1400" b="0" i="0" u="none" strike="noStrike" cap="none" dirty="0">
              <a:solidFill>
                <a:srgbClr val="FF0000"/>
              </a:solidFill>
              <a:latin typeface="+mj-lt"/>
              <a:ea typeface="Quattrocento Sans"/>
              <a:cs typeface="Quattrocento Sans"/>
              <a:sym typeface="Quattrocento Sans"/>
            </a:endParaRPr>
          </a:p>
          <a:p>
            <a:pPr marL="361950" marR="0" lvl="0" indent="-285750" algn="just" rtl="0">
              <a:lnSpc>
                <a:spcPct val="150000"/>
              </a:lnSpc>
              <a:spcBef>
                <a:spcPts val="0"/>
              </a:spcBef>
              <a:spcAft>
                <a:spcPts val="0"/>
              </a:spcAft>
              <a:buClr>
                <a:srgbClr val="FFCD00"/>
              </a:buClr>
              <a:buSzPts val="1400"/>
              <a:buFont typeface="Arial"/>
              <a:buChar char="•"/>
            </a:pPr>
            <a:r>
              <a:rPr lang="en-US" sz="1400" b="0" i="0" u="none" strike="noStrike" cap="none" dirty="0">
                <a:solidFill>
                  <a:srgbClr val="000000"/>
                </a:solidFill>
                <a:latin typeface="+mj-lt"/>
                <a:ea typeface="Quattrocento Sans"/>
                <a:cs typeface="Quattrocento Sans"/>
                <a:sym typeface="Quattrocento Sans"/>
              </a:rPr>
              <a:t>It is actually an expensive process. When the </a:t>
            </a:r>
            <a:r>
              <a:rPr lang="en-US" sz="1400" b="1" i="0" u="none" strike="noStrike" cap="none" dirty="0">
                <a:solidFill>
                  <a:srgbClr val="000000"/>
                </a:solidFill>
                <a:latin typeface="+mj-lt"/>
                <a:ea typeface="Quattrocento Sans"/>
                <a:cs typeface="Quattrocento Sans"/>
                <a:sym typeface="Quattrocento Sans"/>
              </a:rPr>
              <a:t>garbage collector runs</a:t>
            </a:r>
            <a:r>
              <a:rPr lang="en-US" sz="1400" b="0" i="0" u="none" strike="noStrike" cap="none" dirty="0">
                <a:solidFill>
                  <a:srgbClr val="000000"/>
                </a:solidFill>
                <a:latin typeface="+mj-lt"/>
                <a:ea typeface="Quattrocento Sans"/>
                <a:cs typeface="Quattrocento Sans"/>
                <a:sym typeface="Quattrocento Sans"/>
              </a:rPr>
              <a:t>, all threads in </a:t>
            </a:r>
            <a:r>
              <a:rPr lang="en-US" sz="1400" b="1" i="0" u="none" strike="noStrike" cap="none" dirty="0">
                <a:solidFill>
                  <a:srgbClr val="000000"/>
                </a:solidFill>
                <a:latin typeface="+mj-lt"/>
                <a:ea typeface="Quattrocento Sans"/>
                <a:cs typeface="Quattrocento Sans"/>
                <a:sym typeface="Quattrocento Sans"/>
              </a:rPr>
              <a:t>your application are paused.</a:t>
            </a:r>
            <a:endParaRPr sz="1400" b="0" i="0" u="none" strike="noStrike" cap="none" dirty="0">
              <a:solidFill>
                <a:srgbClr val="000000"/>
              </a:solidFill>
              <a:latin typeface="+mj-lt"/>
              <a:ea typeface="Quattrocento Sans"/>
              <a:cs typeface="Quattrocento Sans"/>
              <a:sym typeface="Quattrocento Sans"/>
            </a:endParaRPr>
          </a:p>
          <a:p>
            <a:pPr marL="76200" marR="0" lvl="0" indent="0" algn="just" rtl="0">
              <a:lnSpc>
                <a:spcPct val="150000"/>
              </a:lnSpc>
              <a:spcBef>
                <a:spcPts val="0"/>
              </a:spcBef>
              <a:spcAft>
                <a:spcPts val="0"/>
              </a:spcAft>
              <a:buClr>
                <a:srgbClr val="FFCD00"/>
              </a:buClr>
              <a:buSzPts val="1400"/>
              <a:buFont typeface="Quattrocento Sans"/>
              <a:buNone/>
            </a:pPr>
            <a:endParaRPr sz="1400" b="1" i="0" u="none" strike="noStrike" cap="none" dirty="0">
              <a:solidFill>
                <a:srgbClr val="000000"/>
              </a:solidFill>
              <a:latin typeface="+mj-lt"/>
              <a:ea typeface="Quattrocento Sans"/>
              <a:cs typeface="Quattrocento Sans"/>
              <a:sym typeface="Quattrocento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9"/>
          <p:cNvSpPr/>
          <p:nvPr/>
        </p:nvSpPr>
        <p:spPr>
          <a:xfrm>
            <a:off x="175260" y="569660"/>
            <a:ext cx="5577840" cy="4434534"/>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65" name="Google Shape;165;p19"/>
          <p:cNvSpPr/>
          <p:nvPr/>
        </p:nvSpPr>
        <p:spPr>
          <a:xfrm>
            <a:off x="411480" y="1095134"/>
            <a:ext cx="2362200" cy="3550920"/>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66" name="Google Shape;166;p19"/>
          <p:cNvSpPr/>
          <p:nvPr/>
        </p:nvSpPr>
        <p:spPr>
          <a:xfrm>
            <a:off x="2969253" y="1095134"/>
            <a:ext cx="1097400" cy="3550800"/>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67" name="Google Shape;167;p19"/>
          <p:cNvSpPr/>
          <p:nvPr/>
        </p:nvSpPr>
        <p:spPr>
          <a:xfrm>
            <a:off x="6195060" y="569660"/>
            <a:ext cx="2750820" cy="4434534"/>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68" name="Google Shape;168;p19"/>
          <p:cNvSpPr txBox="1"/>
          <p:nvPr/>
        </p:nvSpPr>
        <p:spPr>
          <a:xfrm>
            <a:off x="1013460" y="1323734"/>
            <a:ext cx="12954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19"/>
          <p:cNvSpPr txBox="1"/>
          <p:nvPr/>
        </p:nvSpPr>
        <p:spPr>
          <a:xfrm>
            <a:off x="1013460" y="1174968"/>
            <a:ext cx="904246" cy="605308"/>
          </a:xfrm>
          <a:prstGeom prst="rect">
            <a:avLst/>
          </a:prstGeom>
          <a:noFill/>
          <a:ln>
            <a:noFill/>
          </a:ln>
        </p:spPr>
        <p:txBody>
          <a:bodyPr spcFirstLastPara="1" wrap="square" lIns="91425" tIns="91425" rIns="91425" bIns="91425" anchor="t" anchorCtr="0">
            <a:noAutofit/>
          </a:bodyPr>
          <a:lstStyle/>
          <a:p>
            <a:pPr marL="76200" marR="0" lvl="0" indent="0" algn="ctr" rtl="0">
              <a:lnSpc>
                <a:spcPct val="150000"/>
              </a:lnSpc>
              <a:spcBef>
                <a:spcPts val="0"/>
              </a:spcBef>
              <a:spcAft>
                <a:spcPts val="0"/>
              </a:spcAft>
              <a:buClr>
                <a:srgbClr val="FFCD00"/>
              </a:buClr>
              <a:buSzPts val="1400"/>
              <a:buFont typeface="Quattrocento Sans"/>
              <a:buNone/>
            </a:pPr>
            <a:r>
              <a:rPr lang="en-US" sz="1400" b="1" i="0" u="none" strike="noStrike" cap="none">
                <a:solidFill>
                  <a:srgbClr val="000000"/>
                </a:solidFill>
                <a:latin typeface="Quattrocento Sans"/>
                <a:ea typeface="Quattrocento Sans"/>
                <a:cs typeface="Quattrocento Sans"/>
                <a:sym typeface="Quattrocento Sans"/>
              </a:rPr>
              <a:t>EDEN</a:t>
            </a:r>
            <a:endParaRPr sz="1400" b="1" i="0" u="none" strike="noStrike" cap="none">
              <a:solidFill>
                <a:srgbClr val="000000"/>
              </a:solidFill>
              <a:latin typeface="Quattrocento Sans"/>
              <a:ea typeface="Quattrocento Sans"/>
              <a:cs typeface="Quattrocento Sans"/>
              <a:sym typeface="Quattrocento Sans"/>
            </a:endParaRPr>
          </a:p>
        </p:txBody>
      </p:sp>
      <p:sp>
        <p:nvSpPr>
          <p:cNvPr id="170" name="Google Shape;170;p19"/>
          <p:cNvSpPr txBox="1"/>
          <p:nvPr/>
        </p:nvSpPr>
        <p:spPr>
          <a:xfrm>
            <a:off x="3083557" y="1174968"/>
            <a:ext cx="904246" cy="605308"/>
          </a:xfrm>
          <a:prstGeom prst="rect">
            <a:avLst/>
          </a:prstGeom>
          <a:noFill/>
          <a:ln>
            <a:noFill/>
          </a:ln>
        </p:spPr>
        <p:txBody>
          <a:bodyPr spcFirstLastPara="1" wrap="square" lIns="91425" tIns="91425" rIns="91425" bIns="91425" anchor="t" anchorCtr="0">
            <a:noAutofit/>
          </a:bodyPr>
          <a:lstStyle/>
          <a:p>
            <a:pPr marL="76200" marR="0" lvl="0" indent="0" algn="ctr" rtl="0">
              <a:lnSpc>
                <a:spcPct val="150000"/>
              </a:lnSpc>
              <a:spcBef>
                <a:spcPts val="0"/>
              </a:spcBef>
              <a:spcAft>
                <a:spcPts val="0"/>
              </a:spcAft>
              <a:buClr>
                <a:srgbClr val="FFCD00"/>
              </a:buClr>
              <a:buSzPts val="1400"/>
              <a:buFont typeface="Quattrocento Sans"/>
              <a:buNone/>
            </a:pPr>
            <a:r>
              <a:rPr lang="en-US" sz="1400" b="1" i="0" u="none" strike="noStrike" cap="none">
                <a:solidFill>
                  <a:srgbClr val="000000"/>
                </a:solidFill>
                <a:latin typeface="Quattrocento Sans"/>
                <a:ea typeface="Quattrocento Sans"/>
                <a:cs typeface="Quattrocento Sans"/>
                <a:sym typeface="Quattrocento Sans"/>
              </a:rPr>
              <a:t>S0</a:t>
            </a:r>
            <a:endParaRPr sz="1400" b="1" i="0" u="none" strike="noStrike" cap="none">
              <a:solidFill>
                <a:srgbClr val="000000"/>
              </a:solidFill>
              <a:latin typeface="Quattrocento Sans"/>
              <a:ea typeface="Quattrocento Sans"/>
              <a:cs typeface="Quattrocento Sans"/>
              <a:sym typeface="Quattrocento Sans"/>
            </a:endParaRPr>
          </a:p>
        </p:txBody>
      </p:sp>
      <p:sp>
        <p:nvSpPr>
          <p:cNvPr id="171" name="Google Shape;171;p19"/>
          <p:cNvSpPr txBox="1"/>
          <p:nvPr/>
        </p:nvSpPr>
        <p:spPr>
          <a:xfrm>
            <a:off x="6595110" y="569660"/>
            <a:ext cx="1950720" cy="605308"/>
          </a:xfrm>
          <a:prstGeom prst="rect">
            <a:avLst/>
          </a:prstGeom>
          <a:noFill/>
          <a:ln>
            <a:noFill/>
          </a:ln>
        </p:spPr>
        <p:txBody>
          <a:bodyPr spcFirstLastPara="1" wrap="square" lIns="91425" tIns="91425" rIns="91425" bIns="91425" anchor="t" anchorCtr="0">
            <a:noAutofit/>
          </a:bodyPr>
          <a:lstStyle/>
          <a:p>
            <a:pPr marL="76200" marR="0" lvl="0" indent="0" algn="ctr" rtl="0">
              <a:lnSpc>
                <a:spcPct val="150000"/>
              </a:lnSpc>
              <a:spcBef>
                <a:spcPts val="0"/>
              </a:spcBef>
              <a:spcAft>
                <a:spcPts val="0"/>
              </a:spcAft>
              <a:buClr>
                <a:srgbClr val="FFCD00"/>
              </a:buClr>
              <a:buSzPts val="1400"/>
              <a:buFont typeface="Quattrocento Sans"/>
              <a:buNone/>
            </a:pPr>
            <a:r>
              <a:rPr lang="en-US" sz="1400" b="1" i="0" u="none" strike="noStrike" cap="none">
                <a:solidFill>
                  <a:srgbClr val="000000"/>
                </a:solidFill>
                <a:latin typeface="Quattrocento Sans"/>
                <a:ea typeface="Quattrocento Sans"/>
                <a:cs typeface="Quattrocento Sans"/>
                <a:sym typeface="Quattrocento Sans"/>
              </a:rPr>
              <a:t>OLD MEMORY</a:t>
            </a:r>
            <a:endParaRPr sz="1400" b="1" i="0" u="none" strike="noStrike" cap="none">
              <a:solidFill>
                <a:srgbClr val="000000"/>
              </a:solidFill>
              <a:latin typeface="Quattrocento Sans"/>
              <a:ea typeface="Quattrocento Sans"/>
              <a:cs typeface="Quattrocento Sans"/>
              <a:sym typeface="Quattrocento Sans"/>
            </a:endParaRPr>
          </a:p>
        </p:txBody>
      </p:sp>
      <p:sp>
        <p:nvSpPr>
          <p:cNvPr id="172" name="Google Shape;172;p19"/>
          <p:cNvSpPr/>
          <p:nvPr/>
        </p:nvSpPr>
        <p:spPr>
          <a:xfrm>
            <a:off x="4236720" y="1095134"/>
            <a:ext cx="1097280" cy="3550920"/>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73" name="Google Shape;173;p19"/>
          <p:cNvSpPr txBox="1"/>
          <p:nvPr/>
        </p:nvSpPr>
        <p:spPr>
          <a:xfrm>
            <a:off x="4333237" y="1174968"/>
            <a:ext cx="904246" cy="605308"/>
          </a:xfrm>
          <a:prstGeom prst="rect">
            <a:avLst/>
          </a:prstGeom>
          <a:noFill/>
          <a:ln>
            <a:noFill/>
          </a:ln>
        </p:spPr>
        <p:txBody>
          <a:bodyPr spcFirstLastPara="1" wrap="square" lIns="91425" tIns="91425" rIns="91425" bIns="91425" anchor="t" anchorCtr="0">
            <a:noAutofit/>
          </a:bodyPr>
          <a:lstStyle/>
          <a:p>
            <a:pPr marL="76200" marR="0" lvl="0" indent="0" algn="ctr" rtl="0">
              <a:lnSpc>
                <a:spcPct val="150000"/>
              </a:lnSpc>
              <a:spcBef>
                <a:spcPts val="0"/>
              </a:spcBef>
              <a:spcAft>
                <a:spcPts val="0"/>
              </a:spcAft>
              <a:buClr>
                <a:srgbClr val="FFCD00"/>
              </a:buClr>
              <a:buSzPts val="1400"/>
              <a:buFont typeface="Quattrocento Sans"/>
              <a:buNone/>
            </a:pPr>
            <a:r>
              <a:rPr lang="en-US" sz="1400" b="1" i="0" u="none" strike="noStrike" cap="none">
                <a:solidFill>
                  <a:srgbClr val="000000"/>
                </a:solidFill>
                <a:latin typeface="Quattrocento Sans"/>
                <a:ea typeface="Quattrocento Sans"/>
                <a:cs typeface="Quattrocento Sans"/>
                <a:sym typeface="Quattrocento Sans"/>
              </a:rPr>
              <a:t>S1</a:t>
            </a:r>
            <a:endParaRPr sz="1400" b="1" i="0" u="none" strike="noStrike" cap="none">
              <a:solidFill>
                <a:srgbClr val="000000"/>
              </a:solidFill>
              <a:latin typeface="Quattrocento Sans"/>
              <a:ea typeface="Quattrocento Sans"/>
              <a:cs typeface="Quattrocento Sans"/>
              <a:sym typeface="Quattrocento Sans"/>
            </a:endParaRPr>
          </a:p>
        </p:txBody>
      </p:sp>
      <p:sp>
        <p:nvSpPr>
          <p:cNvPr id="174" name="Google Shape;174;p19"/>
          <p:cNvSpPr txBox="1"/>
          <p:nvPr/>
        </p:nvSpPr>
        <p:spPr>
          <a:xfrm>
            <a:off x="2037083" y="569660"/>
            <a:ext cx="1950720" cy="605308"/>
          </a:xfrm>
          <a:prstGeom prst="rect">
            <a:avLst/>
          </a:prstGeom>
          <a:noFill/>
          <a:ln>
            <a:noFill/>
          </a:ln>
        </p:spPr>
        <p:txBody>
          <a:bodyPr spcFirstLastPara="1" wrap="square" lIns="91425" tIns="91425" rIns="91425" bIns="91425" anchor="t" anchorCtr="0">
            <a:noAutofit/>
          </a:bodyPr>
          <a:lstStyle/>
          <a:p>
            <a:pPr marL="76200" marR="0" lvl="0" indent="0" algn="ctr" rtl="0">
              <a:lnSpc>
                <a:spcPct val="150000"/>
              </a:lnSpc>
              <a:spcBef>
                <a:spcPts val="0"/>
              </a:spcBef>
              <a:spcAft>
                <a:spcPts val="0"/>
              </a:spcAft>
              <a:buClr>
                <a:srgbClr val="FFCD00"/>
              </a:buClr>
              <a:buSzPts val="1400"/>
              <a:buFont typeface="Quattrocento Sans"/>
              <a:buNone/>
            </a:pPr>
            <a:r>
              <a:rPr lang="en-US" sz="1400" b="1" i="0" u="none" strike="noStrike" cap="none">
                <a:solidFill>
                  <a:srgbClr val="000000"/>
                </a:solidFill>
                <a:latin typeface="Quattrocento Sans"/>
                <a:ea typeface="Quattrocento Sans"/>
                <a:cs typeface="Quattrocento Sans"/>
                <a:sym typeface="Quattrocento Sans"/>
              </a:rPr>
              <a:t>YOUNG MEMORY</a:t>
            </a:r>
            <a:endParaRPr sz="1400" b="1" i="0" u="none" strike="noStrike" cap="none">
              <a:solidFill>
                <a:srgbClr val="000000"/>
              </a:solidFill>
              <a:latin typeface="Quattrocento Sans"/>
              <a:ea typeface="Quattrocento Sans"/>
              <a:cs typeface="Quattrocento Sans"/>
              <a:sym typeface="Quattrocento Sans"/>
            </a:endParaRPr>
          </a:p>
        </p:txBody>
      </p:sp>
      <p:sp>
        <p:nvSpPr>
          <p:cNvPr id="175" name="Google Shape;175;p19"/>
          <p:cNvSpPr/>
          <p:nvPr/>
        </p:nvSpPr>
        <p:spPr>
          <a:xfrm>
            <a:off x="579120" y="2321954"/>
            <a:ext cx="2026920" cy="1829106"/>
          </a:xfrm>
          <a:prstGeom prst="ellipse">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OBJ</a:t>
            </a:r>
            <a:endParaRPr sz="1400" b="0" i="0" u="none" strike="noStrike" cap="none">
              <a:solidFill>
                <a:schemeClr val="lt1"/>
              </a:solidFill>
              <a:latin typeface="Arial"/>
              <a:ea typeface="Arial"/>
              <a:cs typeface="Arial"/>
              <a:sym typeface="Arial"/>
            </a:endParaRPr>
          </a:p>
        </p:txBody>
      </p:sp>
      <p:sp>
        <p:nvSpPr>
          <p:cNvPr id="176" name="Google Shape;176;p19"/>
          <p:cNvSpPr/>
          <p:nvPr/>
        </p:nvSpPr>
        <p:spPr>
          <a:xfrm>
            <a:off x="1134108" y="2779230"/>
            <a:ext cx="916943" cy="914553"/>
          </a:xfrm>
          <a:prstGeom prst="ellipse">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OBJ</a:t>
            </a:r>
            <a:endParaRPr sz="1400" b="0" i="0" u="none" strike="noStrike" cap="none">
              <a:solidFill>
                <a:schemeClr val="lt1"/>
              </a:solidFill>
              <a:latin typeface="Arial"/>
              <a:ea typeface="Arial"/>
              <a:cs typeface="Arial"/>
              <a:sym typeface="Arial"/>
            </a:endParaRPr>
          </a:p>
        </p:txBody>
      </p:sp>
      <p:sp>
        <p:nvSpPr>
          <p:cNvPr id="177" name="Google Shape;177;p19"/>
          <p:cNvSpPr/>
          <p:nvPr/>
        </p:nvSpPr>
        <p:spPr>
          <a:xfrm>
            <a:off x="579119" y="2321952"/>
            <a:ext cx="2026920" cy="1829106"/>
          </a:xfrm>
          <a:prstGeom prst="ellipse">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OBJ</a:t>
            </a:r>
            <a:endParaRPr sz="1400" b="0" i="0" u="none" strike="noStrike" cap="none">
              <a:solidFill>
                <a:schemeClr val="lt1"/>
              </a:solidFill>
              <a:latin typeface="Arial"/>
              <a:ea typeface="Arial"/>
              <a:cs typeface="Arial"/>
              <a:sym typeface="Arial"/>
            </a:endParaRPr>
          </a:p>
        </p:txBody>
      </p:sp>
      <p:sp>
        <p:nvSpPr>
          <p:cNvPr id="178" name="Google Shape;178;p19"/>
          <p:cNvSpPr/>
          <p:nvPr/>
        </p:nvSpPr>
        <p:spPr>
          <a:xfrm>
            <a:off x="1134108" y="2779228"/>
            <a:ext cx="916943" cy="914553"/>
          </a:xfrm>
          <a:prstGeom prst="ellipse">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OBJ</a:t>
            </a:r>
            <a:endParaRPr sz="1400" b="0" i="0" u="none" strike="noStrike" cap="none">
              <a:solidFill>
                <a:schemeClr val="lt1"/>
              </a:solidFill>
              <a:latin typeface="Arial"/>
              <a:ea typeface="Arial"/>
              <a:cs typeface="Arial"/>
              <a:sym typeface="Arial"/>
            </a:endParaRPr>
          </a:p>
        </p:txBody>
      </p:sp>
      <p:sp>
        <p:nvSpPr>
          <p:cNvPr id="179" name="Google Shape;179;p19"/>
          <p:cNvSpPr/>
          <p:nvPr/>
        </p:nvSpPr>
        <p:spPr>
          <a:xfrm>
            <a:off x="4556760" y="2981159"/>
            <a:ext cx="502920" cy="510693"/>
          </a:xfrm>
          <a:prstGeom prst="ellipse">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600"/>
              <a:buFont typeface="Arial"/>
              <a:buNone/>
            </a:pPr>
            <a:r>
              <a:rPr lang="en-US" sz="600" b="0" i="0" u="none" strike="noStrike" cap="none">
                <a:solidFill>
                  <a:schemeClr val="lt1"/>
                </a:solidFill>
                <a:latin typeface="Arial"/>
                <a:ea typeface="Arial"/>
                <a:cs typeface="Arial"/>
                <a:sym typeface="Arial"/>
              </a:rPr>
              <a:t>OBJ</a:t>
            </a:r>
            <a:endParaRPr sz="600" b="0" i="0" u="none" strike="noStrike" cap="none">
              <a:solidFill>
                <a:schemeClr val="lt1"/>
              </a:solidFill>
              <a:latin typeface="Arial"/>
              <a:ea typeface="Arial"/>
              <a:cs typeface="Arial"/>
              <a:sym typeface="Arial"/>
            </a:endParaRPr>
          </a:p>
        </p:txBody>
      </p:sp>
      <p:sp>
        <p:nvSpPr>
          <p:cNvPr id="180" name="Google Shape;180;p19"/>
          <p:cNvSpPr/>
          <p:nvPr/>
        </p:nvSpPr>
        <p:spPr>
          <a:xfrm>
            <a:off x="3012443" y="2695334"/>
            <a:ext cx="1046400" cy="1074300"/>
          </a:xfrm>
          <a:prstGeom prst="ellipse">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OBJ</a:t>
            </a:r>
            <a:endParaRPr sz="1400" b="0" i="0" u="none" strike="noStrike" cap="none">
              <a:solidFill>
                <a:schemeClr val="lt1"/>
              </a:solidFill>
              <a:latin typeface="Arial"/>
              <a:ea typeface="Arial"/>
              <a:cs typeface="Arial"/>
              <a:sym typeface="Arial"/>
            </a:endParaRPr>
          </a:p>
        </p:txBody>
      </p:sp>
      <p:sp>
        <p:nvSpPr>
          <p:cNvPr id="181" name="Google Shape;181;p19"/>
          <p:cNvSpPr/>
          <p:nvPr/>
        </p:nvSpPr>
        <p:spPr>
          <a:xfrm>
            <a:off x="579119" y="2321954"/>
            <a:ext cx="2026920" cy="1829106"/>
          </a:xfrm>
          <a:prstGeom prst="ellipse">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OBJ</a:t>
            </a:r>
            <a:endParaRPr sz="1400" b="0" i="0" u="none" strike="noStrike" cap="none">
              <a:solidFill>
                <a:schemeClr val="lt1"/>
              </a:solidFill>
              <a:latin typeface="Arial"/>
              <a:ea typeface="Arial"/>
              <a:cs typeface="Arial"/>
              <a:sym typeface="Arial"/>
            </a:endParaRPr>
          </a:p>
        </p:txBody>
      </p:sp>
      <p:sp>
        <p:nvSpPr>
          <p:cNvPr id="182" name="Google Shape;182;p19"/>
          <p:cNvSpPr/>
          <p:nvPr/>
        </p:nvSpPr>
        <p:spPr>
          <a:xfrm>
            <a:off x="1134108" y="2779230"/>
            <a:ext cx="916943" cy="914553"/>
          </a:xfrm>
          <a:prstGeom prst="ellipse">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OBJ</a:t>
            </a:r>
            <a:endParaRPr sz="1400" b="0" i="0" u="none" strike="noStrike" cap="none">
              <a:solidFill>
                <a:schemeClr val="lt1"/>
              </a:solidFill>
              <a:latin typeface="Arial"/>
              <a:ea typeface="Arial"/>
              <a:cs typeface="Arial"/>
              <a:sym typeface="Arial"/>
            </a:endParaRPr>
          </a:p>
        </p:txBody>
      </p:sp>
      <p:sp>
        <p:nvSpPr>
          <p:cNvPr id="183" name="Google Shape;183;p19"/>
          <p:cNvSpPr/>
          <p:nvPr/>
        </p:nvSpPr>
        <p:spPr>
          <a:xfrm>
            <a:off x="3284220" y="2977197"/>
            <a:ext cx="502920" cy="510693"/>
          </a:xfrm>
          <a:prstGeom prst="ellipse">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600"/>
              <a:buFont typeface="Arial"/>
              <a:buNone/>
            </a:pPr>
            <a:r>
              <a:rPr lang="en-US" sz="600" b="0" i="0" u="none" strike="noStrike" cap="none">
                <a:solidFill>
                  <a:schemeClr val="lt1"/>
                </a:solidFill>
                <a:latin typeface="Arial"/>
                <a:ea typeface="Arial"/>
                <a:cs typeface="Arial"/>
                <a:sym typeface="Arial"/>
              </a:rPr>
              <a:t>OBJ</a:t>
            </a:r>
            <a:endParaRPr sz="600" b="0" i="0" u="none" strike="noStrike" cap="none">
              <a:solidFill>
                <a:schemeClr val="lt1"/>
              </a:solidFill>
              <a:latin typeface="Arial"/>
              <a:ea typeface="Arial"/>
              <a:cs typeface="Arial"/>
              <a:sym typeface="Arial"/>
            </a:endParaRPr>
          </a:p>
        </p:txBody>
      </p:sp>
      <p:sp>
        <p:nvSpPr>
          <p:cNvPr id="184" name="Google Shape;184;p19"/>
          <p:cNvSpPr/>
          <p:nvPr/>
        </p:nvSpPr>
        <p:spPr>
          <a:xfrm>
            <a:off x="4262123" y="2657463"/>
            <a:ext cx="1046474" cy="1074420"/>
          </a:xfrm>
          <a:prstGeom prst="ellipse">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OBJ</a:t>
            </a:r>
            <a:endParaRPr sz="1400" b="0" i="0" u="none" strike="noStrike" cap="none">
              <a:solidFill>
                <a:schemeClr val="lt1"/>
              </a:solidFill>
              <a:latin typeface="Arial"/>
              <a:ea typeface="Arial"/>
              <a:cs typeface="Arial"/>
              <a:sym typeface="Arial"/>
            </a:endParaRPr>
          </a:p>
        </p:txBody>
      </p:sp>
      <p:sp>
        <p:nvSpPr>
          <p:cNvPr id="185" name="Google Shape;185;p19"/>
          <p:cNvSpPr txBox="1"/>
          <p:nvPr/>
        </p:nvSpPr>
        <p:spPr>
          <a:xfrm>
            <a:off x="2176059" y="78481"/>
            <a:ext cx="4954436" cy="605308"/>
          </a:xfrm>
          <a:prstGeom prst="rect">
            <a:avLst/>
          </a:prstGeom>
          <a:noFill/>
          <a:ln>
            <a:noFill/>
          </a:ln>
        </p:spPr>
        <p:txBody>
          <a:bodyPr spcFirstLastPara="1" wrap="square" lIns="91425" tIns="91425" rIns="91425" bIns="91425" anchor="t" anchorCtr="0">
            <a:noAutofit/>
          </a:bodyPr>
          <a:lstStyle/>
          <a:p>
            <a:pPr marL="76200" marR="0" lvl="0" indent="0" algn="ctr" rtl="0">
              <a:lnSpc>
                <a:spcPct val="150000"/>
              </a:lnSpc>
              <a:spcBef>
                <a:spcPts val="0"/>
              </a:spcBef>
              <a:spcAft>
                <a:spcPts val="0"/>
              </a:spcAft>
              <a:buClr>
                <a:srgbClr val="FFCD00"/>
              </a:buClr>
              <a:buSzPts val="1400"/>
              <a:buFont typeface="Quattrocento Sans"/>
              <a:buNone/>
            </a:pPr>
            <a:r>
              <a:rPr lang="en-US" sz="1400" b="1" i="0" u="none" strike="noStrike" cap="none">
                <a:solidFill>
                  <a:srgbClr val="000000"/>
                </a:solidFill>
                <a:latin typeface="Quattrocento Sans"/>
                <a:ea typeface="Quattrocento Sans"/>
                <a:cs typeface="Quattrocento Sans"/>
                <a:sym typeface="Quattrocento Sans"/>
              </a:rPr>
              <a:t>Step of garbage collection </a:t>
            </a:r>
            <a:endParaRPr sz="1400" b="1" i="0" u="none" strike="noStrike" cap="none">
              <a:solidFill>
                <a:srgbClr val="000000"/>
              </a:solidFill>
              <a:latin typeface="Quattrocento Sans"/>
              <a:ea typeface="Quattrocento Sans"/>
              <a:cs typeface="Quattrocento Sans"/>
              <a:sym typeface="Quattrocento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5"/>
                                        </p:tgtEl>
                                        <p:attrNameLst>
                                          <p:attrName>style.visibility</p:attrName>
                                        </p:attrNameLst>
                                      </p:cBhvr>
                                      <p:to>
                                        <p:strVal val="visible"/>
                                      </p:to>
                                    </p:set>
                                    <p:animEffect transition="in" filter="fade">
                                      <p:cBhvr>
                                        <p:cTn id="7" dur="500"/>
                                        <p:tgtEl>
                                          <p:spTgt spid="17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75"/>
                                        </p:tgtEl>
                                      </p:cBhvr>
                                    </p:animEffect>
                                    <p:set>
                                      <p:cBhvr>
                                        <p:cTn id="12" dur="1" fill="hold">
                                          <p:stCondLst>
                                            <p:cond delay="500"/>
                                          </p:stCondLst>
                                        </p:cTn>
                                        <p:tgtEl>
                                          <p:spTgt spid="175"/>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176"/>
                                        </p:tgtEl>
                                        <p:attrNameLst>
                                          <p:attrName>style.visibility</p:attrName>
                                        </p:attrNameLst>
                                      </p:cBhvr>
                                      <p:to>
                                        <p:strVal val="visible"/>
                                      </p:to>
                                    </p:set>
                                    <p:animEffect transition="in" filter="fade">
                                      <p:cBhvr>
                                        <p:cTn id="15" dur="500"/>
                                        <p:tgtEl>
                                          <p:spTgt spid="17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77"/>
                                        </p:tgtEl>
                                        <p:attrNameLst>
                                          <p:attrName>style.visibility</p:attrName>
                                        </p:attrNameLst>
                                      </p:cBhvr>
                                      <p:to>
                                        <p:strVal val="visible"/>
                                      </p:to>
                                    </p:set>
                                    <p:animEffect transition="in" filter="fade">
                                      <p:cBhvr>
                                        <p:cTn id="20" dur="500"/>
                                        <p:tgtEl>
                                          <p:spTgt spid="17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177"/>
                                        </p:tgtEl>
                                      </p:cBhvr>
                                    </p:animEffect>
                                    <p:set>
                                      <p:cBhvr>
                                        <p:cTn id="25" dur="1" fill="hold">
                                          <p:stCondLst>
                                            <p:cond delay="500"/>
                                          </p:stCondLst>
                                        </p:cTn>
                                        <p:tgtEl>
                                          <p:spTgt spid="177"/>
                                        </p:tgtEl>
                                        <p:attrNameLst>
                                          <p:attrName>style.visibility</p:attrName>
                                        </p:attrNameLst>
                                      </p:cBhvr>
                                      <p:to>
                                        <p:strVal val="hidden"/>
                                      </p:to>
                                    </p:set>
                                  </p:childTnLst>
                                </p:cTn>
                              </p:par>
                              <p:par>
                                <p:cTn id="26" presetID="10" presetClass="entr" presetSubtype="0" fill="hold" nodeType="withEffect">
                                  <p:stCondLst>
                                    <p:cond delay="0"/>
                                  </p:stCondLst>
                                  <p:childTnLst>
                                    <p:set>
                                      <p:cBhvr>
                                        <p:cTn id="27" dur="1" fill="hold">
                                          <p:stCondLst>
                                            <p:cond delay="0"/>
                                          </p:stCondLst>
                                        </p:cTn>
                                        <p:tgtEl>
                                          <p:spTgt spid="178"/>
                                        </p:tgtEl>
                                        <p:attrNameLst>
                                          <p:attrName>style.visibility</p:attrName>
                                        </p:attrNameLst>
                                      </p:cBhvr>
                                      <p:to>
                                        <p:strVal val="visible"/>
                                      </p:to>
                                    </p:set>
                                    <p:animEffect transition="in" filter="fade">
                                      <p:cBhvr>
                                        <p:cTn id="28" dur="500"/>
                                        <p:tgtEl>
                                          <p:spTgt spid="17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nodeType="clickEffect">
                                  <p:stCondLst>
                                    <p:cond delay="0"/>
                                  </p:stCondLst>
                                  <p:childTnLst>
                                    <p:animEffect transition="out" filter="fade">
                                      <p:cBhvr>
                                        <p:cTn id="32" dur="500"/>
                                        <p:tgtEl>
                                          <p:spTgt spid="176"/>
                                        </p:tgtEl>
                                      </p:cBhvr>
                                    </p:animEffect>
                                    <p:set>
                                      <p:cBhvr>
                                        <p:cTn id="33" dur="1" fill="hold">
                                          <p:stCondLst>
                                            <p:cond delay="500"/>
                                          </p:stCondLst>
                                        </p:cTn>
                                        <p:tgtEl>
                                          <p:spTgt spid="176"/>
                                        </p:tgtEl>
                                        <p:attrNameLst>
                                          <p:attrName>style.visibility</p:attrName>
                                        </p:attrNameLst>
                                      </p:cBhvr>
                                      <p:to>
                                        <p:strVal val="hidden"/>
                                      </p:to>
                                    </p:set>
                                  </p:childTnLst>
                                </p:cTn>
                              </p:par>
                              <p:par>
                                <p:cTn id="34" presetID="10" presetClass="entr" presetSubtype="0" fill="hold" nodeType="withEffect">
                                  <p:stCondLst>
                                    <p:cond delay="0"/>
                                  </p:stCondLst>
                                  <p:childTnLst>
                                    <p:set>
                                      <p:cBhvr>
                                        <p:cTn id="35" dur="1" fill="hold">
                                          <p:stCondLst>
                                            <p:cond delay="0"/>
                                          </p:stCondLst>
                                        </p:cTn>
                                        <p:tgtEl>
                                          <p:spTgt spid="179"/>
                                        </p:tgtEl>
                                        <p:attrNameLst>
                                          <p:attrName>style.visibility</p:attrName>
                                        </p:attrNameLst>
                                      </p:cBhvr>
                                      <p:to>
                                        <p:strVal val="visible"/>
                                      </p:to>
                                    </p:set>
                                    <p:animEffect transition="in" filter="fade">
                                      <p:cBhvr>
                                        <p:cTn id="36" dur="500"/>
                                        <p:tgtEl>
                                          <p:spTgt spid="179"/>
                                        </p:tgtEl>
                                      </p:cBhvr>
                                    </p:animEffect>
                                  </p:childTnLst>
                                </p:cTn>
                              </p:par>
                            </p:childTnLst>
                          </p:cTn>
                        </p:par>
                        <p:par>
                          <p:cTn id="37" fill="hold">
                            <p:stCondLst>
                              <p:cond delay="500"/>
                            </p:stCondLst>
                            <p:childTnLst>
                              <p:par>
                                <p:cTn id="38" presetID="10" presetClass="exit" presetSubtype="0" fill="hold" nodeType="afterEffect">
                                  <p:stCondLst>
                                    <p:cond delay="0"/>
                                  </p:stCondLst>
                                  <p:childTnLst>
                                    <p:animEffect transition="out" filter="fade">
                                      <p:cBhvr>
                                        <p:cTn id="39" dur="500"/>
                                        <p:tgtEl>
                                          <p:spTgt spid="179"/>
                                        </p:tgtEl>
                                      </p:cBhvr>
                                    </p:animEffect>
                                    <p:set>
                                      <p:cBhvr>
                                        <p:cTn id="40" dur="1" fill="hold">
                                          <p:stCondLst>
                                            <p:cond delay="500"/>
                                          </p:stCondLst>
                                        </p:cTn>
                                        <p:tgtEl>
                                          <p:spTgt spid="179"/>
                                        </p:tgtEl>
                                        <p:attrNameLst>
                                          <p:attrName>style.visibility</p:attrName>
                                        </p:attrNameLst>
                                      </p:cBhvr>
                                      <p:to>
                                        <p:strVal val="hidden"/>
                                      </p:to>
                                    </p:set>
                                  </p:childTnLst>
                                </p:cTn>
                              </p:par>
                            </p:childTnLst>
                          </p:cTn>
                        </p:par>
                        <p:par>
                          <p:cTn id="41" fill="hold">
                            <p:stCondLst>
                              <p:cond delay="1000"/>
                            </p:stCondLst>
                            <p:childTnLst>
                              <p:par>
                                <p:cTn id="42" presetID="10" presetClass="exit" presetSubtype="0" fill="hold" nodeType="afterEffect">
                                  <p:stCondLst>
                                    <p:cond delay="0"/>
                                  </p:stCondLst>
                                  <p:childTnLst>
                                    <p:animEffect transition="out" filter="fade">
                                      <p:cBhvr>
                                        <p:cTn id="43" dur="500"/>
                                        <p:tgtEl>
                                          <p:spTgt spid="178"/>
                                        </p:tgtEl>
                                      </p:cBhvr>
                                    </p:animEffect>
                                    <p:set>
                                      <p:cBhvr>
                                        <p:cTn id="44" dur="1" fill="hold">
                                          <p:stCondLst>
                                            <p:cond delay="500"/>
                                          </p:stCondLst>
                                        </p:cTn>
                                        <p:tgtEl>
                                          <p:spTgt spid="178"/>
                                        </p:tgtEl>
                                        <p:attrNameLst>
                                          <p:attrName>style.visibility</p:attrName>
                                        </p:attrNameLst>
                                      </p:cBhvr>
                                      <p:to>
                                        <p:strVal val="hidden"/>
                                      </p:to>
                                    </p:set>
                                  </p:childTnLst>
                                </p:cTn>
                              </p:par>
                              <p:par>
                                <p:cTn id="45" presetID="10" presetClass="entr" presetSubtype="0" fill="hold" nodeType="withEffect">
                                  <p:stCondLst>
                                    <p:cond delay="0"/>
                                  </p:stCondLst>
                                  <p:childTnLst>
                                    <p:set>
                                      <p:cBhvr>
                                        <p:cTn id="46" dur="1" fill="hold">
                                          <p:stCondLst>
                                            <p:cond delay="0"/>
                                          </p:stCondLst>
                                        </p:cTn>
                                        <p:tgtEl>
                                          <p:spTgt spid="180"/>
                                        </p:tgtEl>
                                        <p:attrNameLst>
                                          <p:attrName>style.visibility</p:attrName>
                                        </p:attrNameLst>
                                      </p:cBhvr>
                                      <p:to>
                                        <p:strVal val="visible"/>
                                      </p:to>
                                    </p:set>
                                    <p:animEffect transition="in" filter="fade">
                                      <p:cBhvr>
                                        <p:cTn id="47" dur="500"/>
                                        <p:tgtEl>
                                          <p:spTgt spid="18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81"/>
                                        </p:tgtEl>
                                        <p:attrNameLst>
                                          <p:attrName>style.visibility</p:attrName>
                                        </p:attrNameLst>
                                      </p:cBhvr>
                                      <p:to>
                                        <p:strVal val="visible"/>
                                      </p:to>
                                    </p:set>
                                    <p:animEffect transition="in" filter="fade">
                                      <p:cBhvr>
                                        <p:cTn id="52" dur="500"/>
                                        <p:tgtEl>
                                          <p:spTgt spid="18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500"/>
                                        <p:tgtEl>
                                          <p:spTgt spid="181"/>
                                        </p:tgtEl>
                                      </p:cBhvr>
                                    </p:animEffect>
                                    <p:set>
                                      <p:cBhvr>
                                        <p:cTn id="57" dur="1" fill="hold">
                                          <p:stCondLst>
                                            <p:cond delay="500"/>
                                          </p:stCondLst>
                                        </p:cTn>
                                        <p:tgtEl>
                                          <p:spTgt spid="181"/>
                                        </p:tgtEl>
                                        <p:attrNameLst>
                                          <p:attrName>style.visibility</p:attrName>
                                        </p:attrNameLst>
                                      </p:cBhvr>
                                      <p:to>
                                        <p:strVal val="hidden"/>
                                      </p:to>
                                    </p:set>
                                  </p:childTnLst>
                                </p:cTn>
                              </p:par>
                              <p:par>
                                <p:cTn id="58" presetID="10" presetClass="entr" presetSubtype="0" fill="hold" nodeType="withEffect">
                                  <p:stCondLst>
                                    <p:cond delay="0"/>
                                  </p:stCondLst>
                                  <p:childTnLst>
                                    <p:set>
                                      <p:cBhvr>
                                        <p:cTn id="59" dur="1" fill="hold">
                                          <p:stCondLst>
                                            <p:cond delay="0"/>
                                          </p:stCondLst>
                                        </p:cTn>
                                        <p:tgtEl>
                                          <p:spTgt spid="182"/>
                                        </p:tgtEl>
                                        <p:attrNameLst>
                                          <p:attrName>style.visibility</p:attrName>
                                        </p:attrNameLst>
                                      </p:cBhvr>
                                      <p:to>
                                        <p:strVal val="visible"/>
                                      </p:to>
                                    </p:set>
                                    <p:animEffect transition="in" filter="fade">
                                      <p:cBhvr>
                                        <p:cTn id="60" dur="500"/>
                                        <p:tgtEl>
                                          <p:spTgt spid="182"/>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nodeType="clickEffect">
                                  <p:stCondLst>
                                    <p:cond delay="0"/>
                                  </p:stCondLst>
                                  <p:childTnLst>
                                    <p:animEffect transition="out" filter="fade">
                                      <p:cBhvr>
                                        <p:cTn id="64" dur="500"/>
                                        <p:tgtEl>
                                          <p:spTgt spid="180"/>
                                        </p:tgtEl>
                                      </p:cBhvr>
                                    </p:animEffect>
                                    <p:set>
                                      <p:cBhvr>
                                        <p:cTn id="65" dur="1" fill="hold">
                                          <p:stCondLst>
                                            <p:cond delay="500"/>
                                          </p:stCondLst>
                                        </p:cTn>
                                        <p:tgtEl>
                                          <p:spTgt spid="180"/>
                                        </p:tgtEl>
                                        <p:attrNameLst>
                                          <p:attrName>style.visibility</p:attrName>
                                        </p:attrNameLst>
                                      </p:cBhvr>
                                      <p:to>
                                        <p:strVal val="hidden"/>
                                      </p:to>
                                    </p:set>
                                  </p:childTnLst>
                                </p:cTn>
                              </p:par>
                              <p:par>
                                <p:cTn id="66" presetID="10" presetClass="entr" presetSubtype="0" fill="hold" nodeType="withEffect">
                                  <p:stCondLst>
                                    <p:cond delay="0"/>
                                  </p:stCondLst>
                                  <p:childTnLst>
                                    <p:set>
                                      <p:cBhvr>
                                        <p:cTn id="67" dur="1" fill="hold">
                                          <p:stCondLst>
                                            <p:cond delay="0"/>
                                          </p:stCondLst>
                                        </p:cTn>
                                        <p:tgtEl>
                                          <p:spTgt spid="183"/>
                                        </p:tgtEl>
                                        <p:attrNameLst>
                                          <p:attrName>style.visibility</p:attrName>
                                        </p:attrNameLst>
                                      </p:cBhvr>
                                      <p:to>
                                        <p:strVal val="visible"/>
                                      </p:to>
                                    </p:set>
                                    <p:animEffect transition="in" filter="fade">
                                      <p:cBhvr>
                                        <p:cTn id="68" dur="500"/>
                                        <p:tgtEl>
                                          <p:spTgt spid="183"/>
                                        </p:tgtEl>
                                      </p:cBhvr>
                                    </p:animEffect>
                                  </p:childTnLst>
                                </p:cTn>
                              </p:par>
                            </p:childTnLst>
                          </p:cTn>
                        </p:par>
                        <p:par>
                          <p:cTn id="69" fill="hold">
                            <p:stCondLst>
                              <p:cond delay="500"/>
                            </p:stCondLst>
                            <p:childTnLst>
                              <p:par>
                                <p:cTn id="70" presetID="10" presetClass="exit" presetSubtype="0" fill="hold" nodeType="afterEffect">
                                  <p:stCondLst>
                                    <p:cond delay="0"/>
                                  </p:stCondLst>
                                  <p:childTnLst>
                                    <p:animEffect transition="out" filter="fade">
                                      <p:cBhvr>
                                        <p:cTn id="71" dur="500"/>
                                        <p:tgtEl>
                                          <p:spTgt spid="183"/>
                                        </p:tgtEl>
                                      </p:cBhvr>
                                    </p:animEffect>
                                    <p:set>
                                      <p:cBhvr>
                                        <p:cTn id="72" dur="1" fill="hold">
                                          <p:stCondLst>
                                            <p:cond delay="500"/>
                                          </p:stCondLst>
                                        </p:cTn>
                                        <p:tgtEl>
                                          <p:spTgt spid="183"/>
                                        </p:tgtEl>
                                        <p:attrNameLst>
                                          <p:attrName>style.visibility</p:attrName>
                                        </p:attrNameLst>
                                      </p:cBhvr>
                                      <p:to>
                                        <p:strVal val="hidden"/>
                                      </p:to>
                                    </p:set>
                                  </p:childTnLst>
                                </p:cTn>
                              </p:par>
                              <p:par>
                                <p:cTn id="73" presetID="10" presetClass="exit" presetSubtype="0" fill="hold" nodeType="withEffect">
                                  <p:stCondLst>
                                    <p:cond delay="0"/>
                                  </p:stCondLst>
                                  <p:childTnLst>
                                    <p:animEffect transition="out" filter="fade">
                                      <p:cBhvr>
                                        <p:cTn id="74" dur="500"/>
                                        <p:tgtEl>
                                          <p:spTgt spid="182"/>
                                        </p:tgtEl>
                                      </p:cBhvr>
                                    </p:animEffect>
                                    <p:set>
                                      <p:cBhvr>
                                        <p:cTn id="75" dur="1" fill="hold">
                                          <p:stCondLst>
                                            <p:cond delay="500"/>
                                          </p:stCondLst>
                                        </p:cTn>
                                        <p:tgtEl>
                                          <p:spTgt spid="182"/>
                                        </p:tgtEl>
                                        <p:attrNameLst>
                                          <p:attrName>style.visibility</p:attrName>
                                        </p:attrNameLst>
                                      </p:cBhvr>
                                      <p:to>
                                        <p:strVal val="hidden"/>
                                      </p:to>
                                    </p:set>
                                  </p:childTnLst>
                                </p:cTn>
                              </p:par>
                              <p:par>
                                <p:cTn id="76" presetID="10" presetClass="entr" presetSubtype="0" fill="hold" nodeType="withEffect">
                                  <p:stCondLst>
                                    <p:cond delay="0"/>
                                  </p:stCondLst>
                                  <p:childTnLst>
                                    <p:set>
                                      <p:cBhvr>
                                        <p:cTn id="77" dur="1" fill="hold">
                                          <p:stCondLst>
                                            <p:cond delay="0"/>
                                          </p:stCondLst>
                                        </p:cTn>
                                        <p:tgtEl>
                                          <p:spTgt spid="184"/>
                                        </p:tgtEl>
                                        <p:attrNameLst>
                                          <p:attrName>style.visibility</p:attrName>
                                        </p:attrNameLst>
                                      </p:cBhvr>
                                      <p:to>
                                        <p:strVal val="visible"/>
                                      </p:to>
                                    </p:set>
                                    <p:animEffect transition="in" filter="fade">
                                      <p:cBhvr>
                                        <p:cTn id="78" dur="500"/>
                                        <p:tgtEl>
                                          <p:spTgt spid="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pic>
        <p:nvPicPr>
          <p:cNvPr id="190" name="Google Shape;190;p20" descr="Image title"/>
          <p:cNvPicPr preferRelativeResize="0"/>
          <p:nvPr/>
        </p:nvPicPr>
        <p:blipFill rotWithShape="1">
          <a:blip r:embed="rId3">
            <a:alphaModFix/>
          </a:blip>
          <a:srcRect/>
          <a:stretch/>
        </p:blipFill>
        <p:spPr>
          <a:xfrm>
            <a:off x="1120134" y="246696"/>
            <a:ext cx="6979926" cy="469106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1"/>
          <p:cNvSpPr txBox="1"/>
          <p:nvPr/>
        </p:nvSpPr>
        <p:spPr>
          <a:xfrm>
            <a:off x="307335" y="333269"/>
            <a:ext cx="8371843" cy="3280622"/>
          </a:xfrm>
          <a:prstGeom prst="rect">
            <a:avLst/>
          </a:prstGeom>
          <a:noFill/>
          <a:ln>
            <a:noFill/>
          </a:ln>
        </p:spPr>
        <p:txBody>
          <a:bodyPr spcFirstLastPara="1" wrap="square" lIns="91425" tIns="91425" rIns="91425" bIns="91425" anchor="t" anchorCtr="0">
            <a:noAutofit/>
          </a:bodyPr>
          <a:lstStyle/>
          <a:p>
            <a:pPr marL="361950" marR="0" lvl="0" indent="-285750" algn="just" rtl="0">
              <a:lnSpc>
                <a:spcPct val="150000"/>
              </a:lnSpc>
              <a:spcBef>
                <a:spcPts val="0"/>
              </a:spcBef>
              <a:spcAft>
                <a:spcPts val="0"/>
              </a:spcAft>
              <a:buClr>
                <a:srgbClr val="FFCD00"/>
              </a:buClr>
              <a:buSzPts val="1400"/>
              <a:buFont typeface="Arial"/>
              <a:buChar char="•"/>
            </a:pPr>
            <a:r>
              <a:rPr lang="en-US" sz="1400" b="0" i="0" u="none" strike="noStrike" cap="none" dirty="0">
                <a:solidFill>
                  <a:srgbClr val="000000"/>
                </a:solidFill>
                <a:latin typeface="+mj-lt"/>
                <a:ea typeface="Quattrocento Sans"/>
                <a:cs typeface="Quattrocento Sans"/>
                <a:sym typeface="Quattrocento Sans"/>
              </a:rPr>
              <a:t>The Metaspace which is changed from PERM since Java 8, is used to store the meta data about your loaded classes in the JVM. </a:t>
            </a:r>
            <a:endParaRPr sz="1400" b="0" i="0" u="none" strike="noStrike" cap="none" dirty="0">
              <a:solidFill>
                <a:srgbClr val="000000"/>
              </a:solidFill>
              <a:latin typeface="+mj-lt"/>
              <a:ea typeface="Quattrocento Sans"/>
              <a:cs typeface="Quattrocento Sans"/>
              <a:sym typeface="Quattrocento Sans"/>
            </a:endParaRPr>
          </a:p>
          <a:p>
            <a:pPr marL="361950" marR="0" lvl="0" indent="-285750" algn="just" rtl="0">
              <a:lnSpc>
                <a:spcPct val="150000"/>
              </a:lnSpc>
              <a:spcBef>
                <a:spcPts val="0"/>
              </a:spcBef>
              <a:spcAft>
                <a:spcPts val="0"/>
              </a:spcAft>
              <a:buClr>
                <a:srgbClr val="FFCD00"/>
              </a:buClr>
              <a:buSzPts val="1400"/>
              <a:buFont typeface="Arial"/>
              <a:buChar char="•"/>
            </a:pPr>
            <a:r>
              <a:rPr lang="en-US" sz="1400" b="0" i="0" u="none" strike="noStrike" cap="none" dirty="0">
                <a:solidFill>
                  <a:srgbClr val="000000"/>
                </a:solidFill>
                <a:latin typeface="+mj-lt"/>
                <a:ea typeface="Quattrocento Sans"/>
                <a:cs typeface="Quattrocento Sans"/>
                <a:sym typeface="Quattrocento Sans"/>
              </a:rPr>
              <a:t>From those Garbage Collection working process, </a:t>
            </a:r>
            <a:r>
              <a:rPr lang="en-US" sz="1400" b="1" i="0" u="none" strike="noStrike" cap="none" dirty="0">
                <a:solidFill>
                  <a:srgbClr val="FF0000"/>
                </a:solidFill>
                <a:latin typeface="+mj-lt"/>
                <a:ea typeface="Quattrocento Sans"/>
                <a:cs typeface="Quattrocento Sans"/>
                <a:sym typeface="Quattrocento Sans"/>
              </a:rPr>
              <a:t>the leak memory</a:t>
            </a:r>
            <a:r>
              <a:rPr lang="en-US" sz="1400" b="0" i="0" u="none" strike="noStrike" cap="none" dirty="0">
                <a:solidFill>
                  <a:srgbClr val="000000"/>
                </a:solidFill>
                <a:latin typeface="+mj-lt"/>
                <a:ea typeface="Quattrocento Sans"/>
                <a:cs typeface="Quattrocento Sans"/>
                <a:sym typeface="Quattrocento Sans"/>
              </a:rPr>
              <a:t> problem usually </a:t>
            </a:r>
            <a:r>
              <a:rPr lang="en-US" sz="1400" b="1" i="0" u="none" strike="noStrike" cap="none" dirty="0">
                <a:solidFill>
                  <a:srgbClr val="000000"/>
                </a:solidFill>
                <a:latin typeface="+mj-lt"/>
                <a:ea typeface="Quattrocento Sans"/>
                <a:cs typeface="Quattrocento Sans"/>
                <a:sym typeface="Quattrocento Sans"/>
              </a:rPr>
              <a:t>happened in old generation </a:t>
            </a:r>
            <a:r>
              <a:rPr lang="en-US" sz="1400" b="0" i="0" u="none" strike="noStrike" cap="none" dirty="0">
                <a:solidFill>
                  <a:srgbClr val="000000"/>
                </a:solidFill>
                <a:latin typeface="+mj-lt"/>
                <a:ea typeface="Quattrocento Sans"/>
                <a:cs typeface="Quattrocento Sans"/>
                <a:sym typeface="Quattrocento Sans"/>
              </a:rPr>
              <a:t>when major garbage collector cannot reduce objects. And it would take the form of </a:t>
            </a:r>
            <a:r>
              <a:rPr lang="en-US" sz="1400" b="0" i="1" u="none" strike="noStrike" cap="none" dirty="0">
                <a:solidFill>
                  <a:srgbClr val="FF0000"/>
                </a:solidFill>
                <a:latin typeface="+mj-lt"/>
                <a:ea typeface="Quattrocento Sans"/>
                <a:cs typeface="Quattrocento Sans"/>
                <a:sym typeface="Quattrocento Sans"/>
              </a:rPr>
              <a:t>java.lang.OutOfMemoryError: PermGen</a:t>
            </a:r>
            <a:r>
              <a:rPr lang="en-US" sz="1400" b="0" i="0" u="none" strike="noStrike" cap="none" dirty="0">
                <a:solidFill>
                  <a:srgbClr val="FF0000"/>
                </a:solidFill>
                <a:latin typeface="+mj-lt"/>
                <a:ea typeface="Quattrocento Sans"/>
                <a:cs typeface="Quattrocento Sans"/>
                <a:sym typeface="Quattrocento Sans"/>
              </a:rPr>
              <a:t> </a:t>
            </a:r>
            <a:r>
              <a:rPr lang="en-US" sz="1400" b="0" i="1" u="none" strike="noStrike" cap="none" dirty="0">
                <a:solidFill>
                  <a:srgbClr val="FF0000"/>
                </a:solidFill>
                <a:latin typeface="+mj-lt"/>
                <a:ea typeface="Quattrocento Sans"/>
                <a:cs typeface="Quattrocento Sans"/>
                <a:sym typeface="Quattrocento Sans"/>
              </a:rPr>
              <a:t>space.</a:t>
            </a:r>
            <a:endParaRPr sz="1400" b="0" i="0" u="none" strike="noStrike" cap="none" dirty="0">
              <a:solidFill>
                <a:srgbClr val="000000"/>
              </a:solidFill>
              <a:latin typeface="+mj-lt"/>
              <a:ea typeface="Arial"/>
              <a:cs typeface="Arial"/>
              <a:sym typeface="Arial"/>
            </a:endParaRPr>
          </a:p>
          <a:p>
            <a:pPr marL="76200" marR="0" lvl="0" indent="0" algn="just" rtl="0">
              <a:lnSpc>
                <a:spcPct val="150000"/>
              </a:lnSpc>
              <a:spcBef>
                <a:spcPts val="0"/>
              </a:spcBef>
              <a:spcAft>
                <a:spcPts val="0"/>
              </a:spcAft>
              <a:buClr>
                <a:srgbClr val="FFCD00"/>
              </a:buClr>
              <a:buSzPts val="1400"/>
              <a:buFont typeface="Quattrocento Sans"/>
              <a:buNone/>
            </a:pPr>
            <a:endParaRPr sz="1400" b="0" i="0" u="none" strike="noStrike" cap="none" dirty="0">
              <a:solidFill>
                <a:srgbClr val="FF0000"/>
              </a:solidFill>
              <a:latin typeface="+mj-lt"/>
              <a:ea typeface="Quattrocento Sans"/>
              <a:cs typeface="Quattrocento Sans"/>
              <a:sym typeface="Quattrocento Sans"/>
            </a:endParaRPr>
          </a:p>
          <a:p>
            <a:pPr marL="361950" marR="0" lvl="0" indent="-196850" algn="just" rtl="0">
              <a:lnSpc>
                <a:spcPct val="150000"/>
              </a:lnSpc>
              <a:spcBef>
                <a:spcPts val="0"/>
              </a:spcBef>
              <a:spcAft>
                <a:spcPts val="0"/>
              </a:spcAft>
              <a:buClr>
                <a:srgbClr val="FFCD00"/>
              </a:buClr>
              <a:buSzPts val="1400"/>
              <a:buFont typeface="Arial"/>
              <a:buNone/>
            </a:pPr>
            <a:endParaRPr sz="1400" b="0" i="0" u="none" strike="noStrike" cap="none" dirty="0">
              <a:solidFill>
                <a:srgbClr val="000000"/>
              </a:solidFill>
              <a:latin typeface="+mj-lt"/>
              <a:ea typeface="Quattrocento Sans"/>
              <a:cs typeface="Quattrocento Sans"/>
              <a:sym typeface="Quattrocento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2"/>
          <p:cNvSpPr txBox="1">
            <a:spLocks noGrp="1"/>
          </p:cNvSpPr>
          <p:nvPr>
            <p:ph type="ctrTitle"/>
          </p:nvPr>
        </p:nvSpPr>
        <p:spPr>
          <a:xfrm>
            <a:off x="2022225" y="2561320"/>
            <a:ext cx="3837555" cy="736496"/>
          </a:xfrm>
          <a:prstGeom prst="rect">
            <a:avLst/>
          </a:prstGeom>
          <a:solidFill>
            <a:schemeClr val="lt1"/>
          </a:solidFill>
          <a:ln>
            <a:noFill/>
          </a:ln>
        </p:spPr>
        <p:txBody>
          <a:bodyPr spcFirstLastPara="1" wrap="square" lIns="91425" tIns="91425" rIns="91425" bIns="91425" anchor="b" anchorCtr="0">
            <a:noAutofit/>
          </a:bodyPr>
          <a:lstStyle/>
          <a:p>
            <a:pPr marL="457200" lvl="0" indent="-381000" algn="l" rtl="0">
              <a:lnSpc>
                <a:spcPct val="150000"/>
              </a:lnSpc>
              <a:spcBef>
                <a:spcPts val="0"/>
              </a:spcBef>
              <a:spcAft>
                <a:spcPts val="0"/>
              </a:spcAft>
              <a:buClr>
                <a:srgbClr val="000000"/>
              </a:buClr>
              <a:buSzPts val="3200"/>
              <a:buNone/>
            </a:pPr>
            <a:r>
              <a:rPr lang="en-US" sz="3200" dirty="0">
                <a:latin typeface="+mj-lt"/>
              </a:rPr>
              <a:t>String </a:t>
            </a:r>
            <a:br>
              <a:rPr lang="en-US" sz="3200" dirty="0">
                <a:latin typeface="+mj-lt"/>
              </a:rPr>
            </a:br>
            <a:r>
              <a:rPr lang="en-US" sz="3200" dirty="0">
                <a:latin typeface="+mj-lt"/>
              </a:rPr>
              <a:t>In Memory</a:t>
            </a:r>
            <a:endParaRPr sz="3200" dirty="0">
              <a:latin typeface="+mj-lt"/>
            </a:endParaRPr>
          </a:p>
        </p:txBody>
      </p:sp>
      <p:sp>
        <p:nvSpPr>
          <p:cNvPr id="201" name="Google Shape;201;p22"/>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400"/>
              <a:buFont typeface="Lora"/>
              <a:buNone/>
            </a:pPr>
            <a:r>
              <a:rPr lang="en-US" sz="2400" b="0" i="0" u="none" strike="noStrike" cap="none">
                <a:solidFill>
                  <a:schemeClr val="dk1"/>
                </a:solidFill>
                <a:latin typeface="+mj-lt"/>
                <a:ea typeface="Lora"/>
                <a:cs typeface="Lora"/>
                <a:sym typeface="Lora"/>
              </a:rPr>
              <a:t>6</a:t>
            </a:r>
            <a:endParaRPr sz="2400" b="0" i="0" u="none" strike="noStrike" cap="none">
              <a:solidFill>
                <a:schemeClr val="dk1"/>
              </a:solidFill>
              <a:latin typeface="+mj-lt"/>
              <a:ea typeface="Lora"/>
              <a:cs typeface="Lora"/>
              <a:sym typeface="Lor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2"/>
          <p:cNvSpPr txBox="1">
            <a:spLocks noGrp="1"/>
          </p:cNvSpPr>
          <p:nvPr>
            <p:ph type="title"/>
          </p:nvPr>
        </p:nvSpPr>
        <p:spPr>
          <a:xfrm>
            <a:off x="1381250" y="922668"/>
            <a:ext cx="3878400" cy="435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2800"/>
              <a:buNone/>
            </a:pPr>
            <a:r>
              <a:rPr lang="en-US" sz="2800">
                <a:latin typeface="+mj-lt"/>
              </a:rPr>
              <a:t>Outline</a:t>
            </a:r>
            <a:endParaRPr sz="2800">
              <a:highlight>
                <a:srgbClr val="FFCD00"/>
              </a:highlight>
              <a:latin typeface="+mj-lt"/>
            </a:endParaRPr>
          </a:p>
        </p:txBody>
      </p:sp>
      <p:sp>
        <p:nvSpPr>
          <p:cNvPr id="51" name="Google Shape;51;p2"/>
          <p:cNvSpPr txBox="1">
            <a:spLocks noGrp="1"/>
          </p:cNvSpPr>
          <p:nvPr>
            <p:ph type="body" idx="1"/>
          </p:nvPr>
        </p:nvSpPr>
        <p:spPr>
          <a:xfrm>
            <a:off x="1381250" y="1616470"/>
            <a:ext cx="6809700" cy="3112200"/>
          </a:xfrm>
          <a:prstGeom prst="rect">
            <a:avLst/>
          </a:prstGeom>
          <a:noFill/>
          <a:ln>
            <a:noFill/>
          </a:ln>
        </p:spPr>
        <p:txBody>
          <a:bodyPr spcFirstLastPara="1" wrap="square" lIns="91425" tIns="91425" rIns="91425" bIns="91425" anchor="t" anchorCtr="0">
            <a:noAutofit/>
          </a:bodyPr>
          <a:lstStyle/>
          <a:p>
            <a:pPr marL="533400" lvl="0" indent="-457200" algn="l" rtl="0">
              <a:lnSpc>
                <a:spcPct val="150000"/>
              </a:lnSpc>
              <a:spcBef>
                <a:spcPts val="0"/>
              </a:spcBef>
              <a:spcAft>
                <a:spcPts val="0"/>
              </a:spcAft>
              <a:buSzPts val="2000"/>
              <a:buFont typeface="Arial"/>
              <a:buAutoNum type="arabicPeriod"/>
            </a:pPr>
            <a:r>
              <a:rPr lang="en-US" sz="2000" b="1">
                <a:latin typeface="+mj-lt"/>
              </a:rPr>
              <a:t>Overview</a:t>
            </a:r>
            <a:endParaRPr>
              <a:latin typeface="+mj-lt"/>
            </a:endParaRPr>
          </a:p>
          <a:p>
            <a:pPr marL="533400" lvl="0" indent="-457200" algn="l" rtl="0">
              <a:lnSpc>
                <a:spcPct val="150000"/>
              </a:lnSpc>
              <a:spcBef>
                <a:spcPts val="0"/>
              </a:spcBef>
              <a:spcAft>
                <a:spcPts val="0"/>
              </a:spcAft>
              <a:buSzPts val="2000"/>
              <a:buFont typeface="Arial"/>
              <a:buAutoNum type="arabicPeriod"/>
            </a:pPr>
            <a:r>
              <a:rPr lang="en-US" sz="2000" b="1">
                <a:latin typeface="+mj-lt"/>
              </a:rPr>
              <a:t>Stack memory</a:t>
            </a:r>
            <a:endParaRPr sz="2000" b="1">
              <a:latin typeface="+mj-lt"/>
            </a:endParaRPr>
          </a:p>
          <a:p>
            <a:pPr marL="533400" lvl="0" indent="-457200" algn="l" rtl="0">
              <a:lnSpc>
                <a:spcPct val="150000"/>
              </a:lnSpc>
              <a:spcBef>
                <a:spcPts val="0"/>
              </a:spcBef>
              <a:spcAft>
                <a:spcPts val="0"/>
              </a:spcAft>
              <a:buSzPts val="2000"/>
              <a:buFont typeface="Arial"/>
              <a:buAutoNum type="arabicPeriod"/>
            </a:pPr>
            <a:r>
              <a:rPr lang="en-US" sz="2000" b="1">
                <a:latin typeface="+mj-lt"/>
              </a:rPr>
              <a:t>Heap memory</a:t>
            </a:r>
            <a:endParaRPr sz="2000" b="1">
              <a:latin typeface="+mj-lt"/>
            </a:endParaRPr>
          </a:p>
          <a:p>
            <a:pPr marL="533400" lvl="0" indent="-457200" algn="l" rtl="0">
              <a:lnSpc>
                <a:spcPct val="150000"/>
              </a:lnSpc>
              <a:spcBef>
                <a:spcPts val="0"/>
              </a:spcBef>
              <a:spcAft>
                <a:spcPts val="0"/>
              </a:spcAft>
              <a:buSzPts val="2000"/>
              <a:buFont typeface="Arial"/>
              <a:buAutoNum type="arabicPeriod"/>
            </a:pPr>
            <a:r>
              <a:rPr lang="en-US" sz="2000" b="1">
                <a:latin typeface="+mj-lt"/>
              </a:rPr>
              <a:t>Reference types</a:t>
            </a:r>
            <a:endParaRPr>
              <a:latin typeface="+mj-lt"/>
            </a:endParaRPr>
          </a:p>
          <a:p>
            <a:pPr marL="533400" lvl="0" indent="-457200" algn="l" rtl="0">
              <a:lnSpc>
                <a:spcPct val="150000"/>
              </a:lnSpc>
              <a:spcBef>
                <a:spcPts val="0"/>
              </a:spcBef>
              <a:spcAft>
                <a:spcPts val="0"/>
              </a:spcAft>
              <a:buSzPts val="2000"/>
              <a:buFont typeface="Arial"/>
              <a:buAutoNum type="arabicPeriod"/>
            </a:pPr>
            <a:r>
              <a:rPr lang="en-US" sz="2000" b="1">
                <a:latin typeface="+mj-lt"/>
              </a:rPr>
              <a:t>Garbage collection</a:t>
            </a:r>
            <a:endParaRPr>
              <a:latin typeface="+mj-lt"/>
            </a:endParaRPr>
          </a:p>
          <a:p>
            <a:pPr marL="533400" lvl="0" indent="-457200" algn="l" rtl="0">
              <a:lnSpc>
                <a:spcPct val="150000"/>
              </a:lnSpc>
              <a:spcBef>
                <a:spcPts val="0"/>
              </a:spcBef>
              <a:spcAft>
                <a:spcPts val="0"/>
              </a:spcAft>
              <a:buSzPts val="2000"/>
              <a:buFont typeface="Arial"/>
              <a:buAutoNum type="arabicPeriod"/>
            </a:pPr>
            <a:r>
              <a:rPr lang="en-US" sz="2000" b="1">
                <a:latin typeface="+mj-lt"/>
              </a:rPr>
              <a:t>String in memory</a:t>
            </a:r>
            <a:endParaRPr sz="2000" b="1">
              <a:latin typeface="+mj-lt"/>
            </a:endParaRPr>
          </a:p>
        </p:txBody>
      </p:sp>
      <p:grpSp>
        <p:nvGrpSpPr>
          <p:cNvPr id="52" name="Google Shape;52;p2"/>
          <p:cNvGrpSpPr/>
          <p:nvPr/>
        </p:nvGrpSpPr>
        <p:grpSpPr>
          <a:xfrm>
            <a:off x="916458" y="1019750"/>
            <a:ext cx="214625" cy="214625"/>
            <a:chOff x="2594050" y="1631825"/>
            <a:chExt cx="439625" cy="439625"/>
          </a:xfrm>
        </p:grpSpPr>
        <p:sp>
          <p:nvSpPr>
            <p:cNvPr id="53" name="Google Shape;53;p2"/>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j-lt"/>
                <a:ea typeface="Arial"/>
                <a:cs typeface="Arial"/>
                <a:sym typeface="Arial"/>
              </a:endParaRPr>
            </a:p>
          </p:txBody>
        </p:sp>
        <p:sp>
          <p:nvSpPr>
            <p:cNvPr id="54" name="Google Shape;54;p2"/>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j-lt"/>
                <a:ea typeface="Arial"/>
                <a:cs typeface="Arial"/>
                <a:sym typeface="Arial"/>
              </a:endParaRPr>
            </a:p>
          </p:txBody>
        </p:sp>
        <p:sp>
          <p:nvSpPr>
            <p:cNvPr id="55" name="Google Shape;55;p2"/>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j-lt"/>
                <a:ea typeface="Arial"/>
                <a:cs typeface="Arial"/>
                <a:sym typeface="Arial"/>
              </a:endParaRPr>
            </a:p>
          </p:txBody>
        </p:sp>
        <p:sp>
          <p:nvSpPr>
            <p:cNvPr id="56" name="Google Shape;56;p2"/>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j-lt"/>
                <a:ea typeface="Arial"/>
                <a:cs typeface="Arial"/>
                <a:sym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3"/>
          <p:cNvSpPr txBox="1"/>
          <p:nvPr/>
        </p:nvSpPr>
        <p:spPr>
          <a:xfrm>
            <a:off x="307335" y="333269"/>
            <a:ext cx="8371843" cy="3280622"/>
          </a:xfrm>
          <a:prstGeom prst="rect">
            <a:avLst/>
          </a:prstGeom>
          <a:noFill/>
          <a:ln>
            <a:noFill/>
          </a:ln>
        </p:spPr>
        <p:txBody>
          <a:bodyPr spcFirstLastPara="1" wrap="square" lIns="91425" tIns="91425" rIns="91425" bIns="91425" anchor="t" anchorCtr="0">
            <a:noAutofit/>
          </a:bodyPr>
          <a:lstStyle/>
          <a:p>
            <a:pPr marL="361950" marR="0" lvl="0" indent="-285750" algn="just" rtl="0">
              <a:lnSpc>
                <a:spcPct val="150000"/>
              </a:lnSpc>
              <a:spcBef>
                <a:spcPts val="0"/>
              </a:spcBef>
              <a:spcAft>
                <a:spcPts val="0"/>
              </a:spcAft>
              <a:buClr>
                <a:srgbClr val="FFCD00"/>
              </a:buClr>
              <a:buSzPts val="1400"/>
              <a:buFont typeface="Arial"/>
              <a:buChar char="•"/>
            </a:pPr>
            <a:r>
              <a:rPr lang="en-US" sz="1400" b="0" i="0" u="none" strike="noStrike" cap="none" dirty="0">
                <a:solidFill>
                  <a:srgbClr val="000000"/>
                </a:solidFill>
                <a:latin typeface="Quattrocento Sans"/>
                <a:ea typeface="Quattrocento Sans"/>
                <a:cs typeface="Quattrocento Sans"/>
                <a:sym typeface="Quattrocento Sans"/>
              </a:rPr>
              <a:t>String could be created either by using the new keyword (like any other object) or, by assigning value to the literal (like any other primitive data type). Like the below example:</a:t>
            </a:r>
            <a:endParaRPr sz="1400" b="0" i="0" u="none" strike="noStrike" cap="none" dirty="0">
              <a:solidFill>
                <a:srgbClr val="000000"/>
              </a:solidFill>
              <a:latin typeface="Arial"/>
              <a:ea typeface="Arial"/>
              <a:cs typeface="Arial"/>
              <a:sym typeface="Arial"/>
            </a:endParaRPr>
          </a:p>
          <a:p>
            <a:pPr marL="361950" marR="0" lvl="0" indent="-196850" algn="just" rtl="0">
              <a:lnSpc>
                <a:spcPct val="150000"/>
              </a:lnSpc>
              <a:spcBef>
                <a:spcPts val="0"/>
              </a:spcBef>
              <a:spcAft>
                <a:spcPts val="0"/>
              </a:spcAft>
              <a:buClr>
                <a:srgbClr val="FFCD00"/>
              </a:buClr>
              <a:buSzPts val="1400"/>
              <a:buFont typeface="Arial"/>
              <a:buNone/>
            </a:pPr>
            <a:endParaRPr sz="1400" b="0" i="0" u="none" strike="noStrike" cap="none" dirty="0">
              <a:solidFill>
                <a:srgbClr val="FF0000"/>
              </a:solidFill>
              <a:latin typeface="Quattrocento Sans"/>
              <a:ea typeface="Quattrocento Sans"/>
              <a:cs typeface="Quattrocento Sans"/>
              <a:sym typeface="Quattrocento Sans"/>
            </a:endParaRPr>
          </a:p>
          <a:p>
            <a:pPr marL="361950" marR="0" lvl="0" indent="-196850" algn="just" rtl="0">
              <a:lnSpc>
                <a:spcPct val="150000"/>
              </a:lnSpc>
              <a:spcBef>
                <a:spcPts val="0"/>
              </a:spcBef>
              <a:spcAft>
                <a:spcPts val="0"/>
              </a:spcAft>
              <a:buClr>
                <a:srgbClr val="FFCD00"/>
              </a:buClr>
              <a:buSzPts val="1400"/>
              <a:buFont typeface="Arial"/>
              <a:buNone/>
            </a:pPr>
            <a:endParaRPr sz="1400" b="0" i="0" u="none" strike="noStrike" cap="none" dirty="0">
              <a:solidFill>
                <a:srgbClr val="FF0000"/>
              </a:solidFill>
              <a:latin typeface="Quattrocento Sans"/>
              <a:ea typeface="Quattrocento Sans"/>
              <a:cs typeface="Quattrocento Sans"/>
              <a:sym typeface="Quattrocento Sans"/>
            </a:endParaRPr>
          </a:p>
          <a:p>
            <a:pPr marL="361950" marR="0" lvl="0" indent="-196850" algn="just" rtl="0">
              <a:lnSpc>
                <a:spcPct val="150000"/>
              </a:lnSpc>
              <a:spcBef>
                <a:spcPts val="0"/>
              </a:spcBef>
              <a:spcAft>
                <a:spcPts val="0"/>
              </a:spcAft>
              <a:buClr>
                <a:srgbClr val="FFCD00"/>
              </a:buClr>
              <a:buSzPts val="1400"/>
              <a:buFont typeface="Arial"/>
              <a:buNone/>
            </a:pPr>
            <a:endParaRPr sz="1400" b="0" i="0" u="none" strike="noStrike" cap="none" dirty="0">
              <a:solidFill>
                <a:srgbClr val="FF0000"/>
              </a:solidFill>
              <a:latin typeface="Quattrocento Sans"/>
              <a:ea typeface="Quattrocento Sans"/>
              <a:cs typeface="Quattrocento Sans"/>
              <a:sym typeface="Quattrocento Sans"/>
            </a:endParaRPr>
          </a:p>
          <a:p>
            <a:pPr marL="361950" marR="0" lvl="0" indent="-196850" algn="just" rtl="0">
              <a:lnSpc>
                <a:spcPct val="150000"/>
              </a:lnSpc>
              <a:spcBef>
                <a:spcPts val="0"/>
              </a:spcBef>
              <a:spcAft>
                <a:spcPts val="0"/>
              </a:spcAft>
              <a:buClr>
                <a:srgbClr val="FFCD00"/>
              </a:buClr>
              <a:buSzPts val="1400"/>
              <a:buFont typeface="Arial"/>
              <a:buNone/>
            </a:pPr>
            <a:endParaRPr sz="1400" b="0" i="0" u="none" strike="noStrike" cap="none" dirty="0">
              <a:solidFill>
                <a:srgbClr val="FF0000"/>
              </a:solidFill>
              <a:latin typeface="Quattrocento Sans"/>
              <a:ea typeface="Quattrocento Sans"/>
              <a:cs typeface="Quattrocento Sans"/>
              <a:sym typeface="Quattrocento Sans"/>
            </a:endParaRPr>
          </a:p>
          <a:p>
            <a:pPr marL="361950" marR="0" lvl="0" indent="-196850" algn="just" rtl="0">
              <a:lnSpc>
                <a:spcPct val="150000"/>
              </a:lnSpc>
              <a:spcBef>
                <a:spcPts val="0"/>
              </a:spcBef>
              <a:spcAft>
                <a:spcPts val="0"/>
              </a:spcAft>
              <a:buClr>
                <a:srgbClr val="FFCD00"/>
              </a:buClr>
              <a:buSzPts val="1400"/>
              <a:buFont typeface="Arial"/>
              <a:buNone/>
            </a:pPr>
            <a:endParaRPr sz="1400" b="0" i="0" u="none" strike="noStrike" cap="none" dirty="0">
              <a:solidFill>
                <a:srgbClr val="FF0000"/>
              </a:solidFill>
              <a:latin typeface="Quattrocento Sans"/>
              <a:ea typeface="Quattrocento Sans"/>
              <a:cs typeface="Quattrocento Sans"/>
              <a:sym typeface="Quattrocento Sans"/>
            </a:endParaRPr>
          </a:p>
          <a:p>
            <a:pPr marL="361950" marR="0" lvl="0" indent="-196850" algn="just" rtl="0">
              <a:lnSpc>
                <a:spcPct val="150000"/>
              </a:lnSpc>
              <a:spcBef>
                <a:spcPts val="0"/>
              </a:spcBef>
              <a:spcAft>
                <a:spcPts val="0"/>
              </a:spcAft>
              <a:buClr>
                <a:srgbClr val="FFCD00"/>
              </a:buClr>
              <a:buSzPts val="1400"/>
              <a:buFont typeface="Arial"/>
              <a:buNone/>
            </a:pPr>
            <a:endParaRPr sz="1400" b="0" i="0" u="none" strike="noStrike" cap="none" dirty="0">
              <a:solidFill>
                <a:srgbClr val="FF0000"/>
              </a:solidFill>
              <a:latin typeface="Quattrocento Sans"/>
              <a:ea typeface="Quattrocento Sans"/>
              <a:cs typeface="Quattrocento Sans"/>
              <a:sym typeface="Quattrocento Sans"/>
            </a:endParaRPr>
          </a:p>
          <a:p>
            <a:pPr marL="361950" marR="0" lvl="0" indent="-196850" algn="just" rtl="0">
              <a:lnSpc>
                <a:spcPct val="150000"/>
              </a:lnSpc>
              <a:spcBef>
                <a:spcPts val="0"/>
              </a:spcBef>
              <a:spcAft>
                <a:spcPts val="0"/>
              </a:spcAft>
              <a:buClr>
                <a:srgbClr val="FFCD00"/>
              </a:buClr>
              <a:buSzPts val="1400"/>
              <a:buFont typeface="Arial"/>
              <a:buNone/>
            </a:pPr>
            <a:endParaRPr sz="1400" b="0" i="0" u="none" strike="noStrike" cap="none" dirty="0">
              <a:solidFill>
                <a:srgbClr val="FF0000"/>
              </a:solidFill>
              <a:latin typeface="Quattrocento Sans"/>
              <a:ea typeface="Quattrocento Sans"/>
              <a:cs typeface="Quattrocento Sans"/>
              <a:sym typeface="Quattrocento Sans"/>
            </a:endParaRPr>
          </a:p>
          <a:p>
            <a:pPr marL="76200" marR="0" lvl="0" indent="0" algn="just" rtl="0">
              <a:lnSpc>
                <a:spcPct val="150000"/>
              </a:lnSpc>
              <a:spcBef>
                <a:spcPts val="0"/>
              </a:spcBef>
              <a:spcAft>
                <a:spcPts val="0"/>
              </a:spcAft>
              <a:buClr>
                <a:srgbClr val="FFCD00"/>
              </a:buClr>
              <a:buSzPts val="1400"/>
              <a:buFont typeface="Quattrocento Sans"/>
              <a:buNone/>
            </a:pPr>
            <a:endParaRPr sz="1400" b="0" i="0" u="none" strike="noStrike" cap="none" dirty="0">
              <a:solidFill>
                <a:srgbClr val="FF0000"/>
              </a:solidFill>
              <a:latin typeface="Quattrocento Sans"/>
              <a:ea typeface="Quattrocento Sans"/>
              <a:cs typeface="Quattrocento Sans"/>
              <a:sym typeface="Quattrocento Sans"/>
            </a:endParaRPr>
          </a:p>
          <a:p>
            <a:pPr marL="361950" marR="0" lvl="0" indent="-285750" algn="just" rtl="0">
              <a:lnSpc>
                <a:spcPct val="150000"/>
              </a:lnSpc>
              <a:spcBef>
                <a:spcPts val="0"/>
              </a:spcBef>
              <a:spcAft>
                <a:spcPts val="0"/>
              </a:spcAft>
              <a:buClr>
                <a:srgbClr val="FFCD00"/>
              </a:buClr>
              <a:buSzPts val="1400"/>
              <a:buFont typeface="Arial"/>
              <a:buChar char="•"/>
            </a:pPr>
            <a:r>
              <a:rPr lang="en-US" sz="1400" b="0" i="1" u="none" strike="noStrike" cap="none" dirty="0">
                <a:solidFill>
                  <a:srgbClr val="000000"/>
                </a:solidFill>
                <a:latin typeface="Quattrocento Sans"/>
                <a:ea typeface="Quattrocento Sans"/>
                <a:cs typeface="Quattrocento Sans"/>
                <a:sym typeface="Quattrocento Sans"/>
              </a:rPr>
              <a:t>new String(“Hello how are you”)</a:t>
            </a:r>
            <a:r>
              <a:rPr lang="en-US" sz="1400" b="0" i="0" u="none" strike="noStrike" cap="none" dirty="0">
                <a:solidFill>
                  <a:srgbClr val="000000"/>
                </a:solidFill>
                <a:latin typeface="Quattrocento Sans"/>
                <a:ea typeface="Quattrocento Sans"/>
                <a:cs typeface="Quattrocento Sans"/>
                <a:sym typeface="Quattrocento Sans"/>
              </a:rPr>
              <a:t> stores on </a:t>
            </a:r>
            <a:r>
              <a:rPr lang="en-US" sz="1400" b="1" i="0" u="none" strike="noStrike" cap="none" dirty="0">
                <a:solidFill>
                  <a:srgbClr val="000000"/>
                </a:solidFill>
                <a:latin typeface="Quattrocento Sans"/>
                <a:ea typeface="Quattrocento Sans"/>
                <a:cs typeface="Quattrocento Sans"/>
                <a:sym typeface="Quattrocento Sans"/>
              </a:rPr>
              <a:t>heap memory normally</a:t>
            </a:r>
            <a:r>
              <a:rPr lang="en-US" sz="1400" b="0" i="0" u="none" strike="noStrike" cap="none" dirty="0">
                <a:solidFill>
                  <a:srgbClr val="000000"/>
                </a:solidFill>
                <a:latin typeface="Quattrocento Sans"/>
                <a:ea typeface="Quattrocento Sans"/>
                <a:cs typeface="Quattrocento Sans"/>
                <a:sym typeface="Quattrocento Sans"/>
              </a:rPr>
              <a:t> like every object. But, </a:t>
            </a:r>
            <a:r>
              <a:rPr lang="en-US" sz="1400" b="0" i="1" u="none" strike="noStrike" cap="none" dirty="0">
                <a:solidFill>
                  <a:srgbClr val="000000"/>
                </a:solidFill>
                <a:latin typeface="Quattrocento Sans"/>
                <a:ea typeface="Quattrocento Sans"/>
                <a:cs typeface="Quattrocento Sans"/>
                <a:sym typeface="Quattrocento Sans"/>
              </a:rPr>
              <a:t>object “</a:t>
            </a:r>
            <a:r>
              <a:rPr lang="en-US" sz="1400" b="0" i="1" u="none" strike="noStrike" cap="none" dirty="0" err="1">
                <a:solidFill>
                  <a:srgbClr val="000000"/>
                </a:solidFill>
                <a:latin typeface="Quattrocento Sans"/>
                <a:ea typeface="Quattrocento Sans"/>
                <a:cs typeface="Quattrocento Sans"/>
                <a:sym typeface="Quattrocento Sans"/>
              </a:rPr>
              <a:t>Helloworld</a:t>
            </a:r>
            <a:r>
              <a:rPr lang="en-US" sz="1400" b="0" i="1" u="none" strike="noStrike" cap="none" dirty="0">
                <a:solidFill>
                  <a:srgbClr val="000000"/>
                </a:solidFill>
                <a:latin typeface="Quattrocento Sans"/>
                <a:ea typeface="Quattrocento Sans"/>
                <a:cs typeface="Quattrocento Sans"/>
                <a:sym typeface="Quattrocento Sans"/>
              </a:rPr>
              <a:t>” </a:t>
            </a:r>
            <a:r>
              <a:rPr lang="en-US" sz="1400" b="0" i="0" u="none" strike="noStrike" cap="none" dirty="0">
                <a:solidFill>
                  <a:srgbClr val="000000"/>
                </a:solidFill>
                <a:latin typeface="Quattrocento Sans"/>
                <a:ea typeface="Quattrocento Sans"/>
                <a:cs typeface="Quattrocento Sans"/>
                <a:sym typeface="Quattrocento Sans"/>
              </a:rPr>
              <a:t>(also call string literal) stores on another heap memory ’s area, called </a:t>
            </a:r>
            <a:r>
              <a:rPr lang="en-US" sz="1400" b="1" i="0" u="none" strike="noStrike" cap="none" dirty="0">
                <a:solidFill>
                  <a:srgbClr val="000000"/>
                </a:solidFill>
                <a:latin typeface="Quattrocento Sans"/>
                <a:ea typeface="Quattrocento Sans"/>
                <a:cs typeface="Quattrocento Sans"/>
                <a:sym typeface="Quattrocento Sans"/>
              </a:rPr>
              <a:t>String Constant pool</a:t>
            </a:r>
            <a:r>
              <a:rPr lang="en-US" sz="1400" b="0" i="0" u="none" strike="noStrike" cap="none" dirty="0">
                <a:solidFill>
                  <a:srgbClr val="000000"/>
                </a:solidFill>
                <a:latin typeface="Quattrocento Sans"/>
                <a:ea typeface="Quattrocento Sans"/>
                <a:cs typeface="Quattrocento Sans"/>
                <a:sym typeface="Quattrocento Sans"/>
              </a:rPr>
              <a:t>.</a:t>
            </a:r>
            <a:endParaRPr sz="1400" b="0" i="0" u="none" strike="noStrike" cap="none" dirty="0">
              <a:solidFill>
                <a:srgbClr val="FF0000"/>
              </a:solidFill>
              <a:latin typeface="Quattrocento Sans"/>
              <a:ea typeface="Quattrocento Sans"/>
              <a:cs typeface="Quattrocento Sans"/>
              <a:sym typeface="Quattrocento Sans"/>
            </a:endParaRPr>
          </a:p>
          <a:p>
            <a:pPr marL="361950" marR="0" lvl="0" indent="-196850" algn="just" rtl="0">
              <a:lnSpc>
                <a:spcPct val="150000"/>
              </a:lnSpc>
              <a:spcBef>
                <a:spcPts val="0"/>
              </a:spcBef>
              <a:spcAft>
                <a:spcPts val="0"/>
              </a:spcAft>
              <a:buClr>
                <a:srgbClr val="FFCD00"/>
              </a:buClr>
              <a:buSzPts val="1400"/>
              <a:buFont typeface="Arial"/>
              <a:buNone/>
            </a:pPr>
            <a:endParaRPr sz="1400" b="0" i="0" u="none" strike="noStrike" cap="none" dirty="0">
              <a:solidFill>
                <a:srgbClr val="000000"/>
              </a:solidFill>
              <a:latin typeface="Quattrocento Sans"/>
              <a:ea typeface="Quattrocento Sans"/>
              <a:cs typeface="Quattrocento Sans"/>
              <a:sym typeface="Quattrocento Sans"/>
            </a:endParaRPr>
          </a:p>
        </p:txBody>
      </p:sp>
      <p:pic>
        <p:nvPicPr>
          <p:cNvPr id="207" name="Google Shape;207;p23"/>
          <p:cNvPicPr preferRelativeResize="0"/>
          <p:nvPr/>
        </p:nvPicPr>
        <p:blipFill rotWithShape="1">
          <a:blip r:embed="rId3">
            <a:alphaModFix/>
          </a:blip>
          <a:srcRect/>
          <a:stretch/>
        </p:blipFill>
        <p:spPr>
          <a:xfrm>
            <a:off x="1918653" y="1160146"/>
            <a:ext cx="5564187" cy="245044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4"/>
          <p:cNvSpPr txBox="1"/>
          <p:nvPr/>
        </p:nvSpPr>
        <p:spPr>
          <a:xfrm>
            <a:off x="204787" y="333269"/>
            <a:ext cx="8794433" cy="1408126"/>
          </a:xfrm>
          <a:prstGeom prst="rect">
            <a:avLst/>
          </a:prstGeom>
          <a:noFill/>
          <a:ln>
            <a:noFill/>
          </a:ln>
        </p:spPr>
        <p:txBody>
          <a:bodyPr spcFirstLastPara="1" wrap="square" lIns="91425" tIns="91425" rIns="91425" bIns="91425" anchor="t" anchorCtr="0">
            <a:noAutofit/>
          </a:bodyPr>
          <a:lstStyle/>
          <a:p>
            <a:pPr marL="361950" marR="0" lvl="0" indent="-285750" algn="just" rtl="0">
              <a:lnSpc>
                <a:spcPct val="150000"/>
              </a:lnSpc>
              <a:spcBef>
                <a:spcPts val="0"/>
              </a:spcBef>
              <a:spcAft>
                <a:spcPts val="0"/>
              </a:spcAft>
              <a:buClr>
                <a:srgbClr val="FFCD00"/>
              </a:buClr>
              <a:buSzPts val="1400"/>
              <a:buFont typeface="Arial"/>
              <a:buChar char="•"/>
            </a:pPr>
            <a:r>
              <a:rPr lang="en-US" sz="1400" b="0" i="0" u="none" strike="noStrike" cap="none" dirty="0">
                <a:solidFill>
                  <a:srgbClr val="000000"/>
                </a:solidFill>
                <a:latin typeface="+mj-lt"/>
                <a:ea typeface="Quattrocento Sans"/>
                <a:cs typeface="Quattrocento Sans"/>
                <a:sym typeface="Quattrocento Sans"/>
              </a:rPr>
              <a:t>JVM creates a String object with the given value in a String constant pool.</a:t>
            </a:r>
            <a:endParaRPr sz="1400" b="0" i="0" u="none" strike="noStrike" cap="none" dirty="0">
              <a:solidFill>
                <a:srgbClr val="000000"/>
              </a:solidFill>
              <a:latin typeface="+mj-lt"/>
              <a:sym typeface="Arial"/>
            </a:endParaRPr>
          </a:p>
          <a:p>
            <a:pPr marL="361950" marR="0" lvl="0" indent="-285750" algn="just" rtl="0">
              <a:lnSpc>
                <a:spcPct val="150000"/>
              </a:lnSpc>
              <a:spcBef>
                <a:spcPts val="0"/>
              </a:spcBef>
              <a:spcAft>
                <a:spcPts val="0"/>
              </a:spcAft>
              <a:buClr>
                <a:srgbClr val="FFCD00"/>
              </a:buClr>
              <a:buSzPts val="1400"/>
              <a:buFont typeface="Arial"/>
              <a:buChar char="•"/>
            </a:pPr>
            <a:r>
              <a:rPr lang="en-US" sz="1400" b="0" i="0" u="none" strike="noStrike" cap="none" dirty="0">
                <a:solidFill>
                  <a:srgbClr val="000000"/>
                </a:solidFill>
                <a:latin typeface="+mj-lt"/>
                <a:ea typeface="Quattrocento Sans"/>
                <a:cs typeface="Quattrocento Sans"/>
                <a:sym typeface="Quattrocento Sans"/>
              </a:rPr>
              <a:t>And whenever we try to create another String as the code below. JVM </a:t>
            </a:r>
            <a:r>
              <a:rPr lang="en-US" sz="1400" b="1" i="0" u="none" strike="noStrike" cap="none" dirty="0">
                <a:solidFill>
                  <a:srgbClr val="000000"/>
                </a:solidFill>
                <a:latin typeface="+mj-lt"/>
                <a:ea typeface="Quattrocento Sans"/>
                <a:cs typeface="Quattrocento Sans"/>
                <a:sym typeface="Quattrocento Sans"/>
              </a:rPr>
              <a:t>verifies whether any String object with the same value exists</a:t>
            </a:r>
            <a:r>
              <a:rPr lang="en-US" sz="1400" b="0" i="0" u="none" strike="noStrike" cap="none" dirty="0">
                <a:solidFill>
                  <a:srgbClr val="000000"/>
                </a:solidFill>
                <a:latin typeface="+mj-lt"/>
                <a:ea typeface="Quattrocento Sans"/>
                <a:cs typeface="Quattrocento Sans"/>
                <a:sym typeface="Quattrocento Sans"/>
              </a:rPr>
              <a:t> in the String constant pool, </a:t>
            </a:r>
            <a:r>
              <a:rPr lang="en-US" sz="1400" b="1" i="0" u="none" strike="noStrike" cap="none" dirty="0">
                <a:solidFill>
                  <a:srgbClr val="000000"/>
                </a:solidFill>
                <a:latin typeface="+mj-lt"/>
                <a:ea typeface="Quattrocento Sans"/>
                <a:cs typeface="Quattrocento Sans"/>
                <a:sym typeface="Quattrocento Sans"/>
              </a:rPr>
              <a:t>if so, instead of creating a new object JVM assigns the reference of existing object to the new variable.</a:t>
            </a:r>
            <a:endParaRPr sz="1400" b="0" i="0" u="none" strike="noStrike" cap="none" dirty="0">
              <a:solidFill>
                <a:srgbClr val="FF0000"/>
              </a:solidFill>
              <a:latin typeface="+mj-lt"/>
              <a:ea typeface="Quattrocento Sans"/>
              <a:cs typeface="Quattrocento Sans"/>
              <a:sym typeface="Quattrocento Sans"/>
            </a:endParaRPr>
          </a:p>
        </p:txBody>
      </p:sp>
      <p:pic>
        <p:nvPicPr>
          <p:cNvPr id="213" name="Google Shape;213;p24"/>
          <p:cNvPicPr preferRelativeResize="0"/>
          <p:nvPr/>
        </p:nvPicPr>
        <p:blipFill rotWithShape="1">
          <a:blip r:embed="rId3">
            <a:alphaModFix/>
          </a:blip>
          <a:srcRect/>
          <a:stretch/>
        </p:blipFill>
        <p:spPr>
          <a:xfrm>
            <a:off x="1105712" y="1886689"/>
            <a:ext cx="3105150" cy="361950"/>
          </a:xfrm>
          <a:prstGeom prst="rect">
            <a:avLst/>
          </a:prstGeom>
          <a:noFill/>
          <a:ln>
            <a:noFill/>
          </a:ln>
        </p:spPr>
      </p:pic>
      <p:pic>
        <p:nvPicPr>
          <p:cNvPr id="214" name="Google Shape;214;p24" descr="https://www.tutorialspoint.com/assets/questions/media/26217/storage_strings.jpg"/>
          <p:cNvPicPr preferRelativeResize="0"/>
          <p:nvPr/>
        </p:nvPicPr>
        <p:blipFill rotWithShape="1">
          <a:blip r:embed="rId4">
            <a:alphaModFix/>
          </a:blip>
          <a:srcRect/>
          <a:stretch/>
        </p:blipFill>
        <p:spPr>
          <a:xfrm>
            <a:off x="204787" y="2275535"/>
            <a:ext cx="4473893" cy="2192020"/>
          </a:xfrm>
          <a:prstGeom prst="rect">
            <a:avLst/>
          </a:prstGeom>
          <a:noFill/>
          <a:ln>
            <a:noFill/>
          </a:ln>
        </p:spPr>
      </p:pic>
      <p:pic>
        <p:nvPicPr>
          <p:cNvPr id="215" name="Google Shape;215;p24" descr="https://www.tutorialspoint.com/assets/questions/media/26217/verify_storage_strings.jpg"/>
          <p:cNvPicPr preferRelativeResize="0"/>
          <p:nvPr/>
        </p:nvPicPr>
        <p:blipFill rotWithShape="1">
          <a:blip r:embed="rId5">
            <a:alphaModFix/>
          </a:blip>
          <a:srcRect/>
          <a:stretch/>
        </p:blipFill>
        <p:spPr>
          <a:xfrm>
            <a:off x="4719024" y="2275535"/>
            <a:ext cx="4320540" cy="2192020"/>
          </a:xfrm>
          <a:prstGeom prst="rect">
            <a:avLst/>
          </a:prstGeom>
          <a:noFill/>
          <a:ln>
            <a:noFill/>
          </a:ln>
        </p:spPr>
      </p:pic>
      <p:pic>
        <p:nvPicPr>
          <p:cNvPr id="216" name="Google Shape;216;p24"/>
          <p:cNvPicPr preferRelativeResize="0"/>
          <p:nvPr/>
        </p:nvPicPr>
        <p:blipFill rotWithShape="1">
          <a:blip r:embed="rId6">
            <a:alphaModFix/>
          </a:blip>
          <a:srcRect/>
          <a:stretch/>
        </p:blipFill>
        <p:spPr>
          <a:xfrm>
            <a:off x="5412444" y="1942160"/>
            <a:ext cx="2933700" cy="3048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2">
                                            <p:txEl>
                                              <p:pRg st="0" end="0"/>
                                            </p:txEl>
                                          </p:spTgt>
                                        </p:tgtEl>
                                        <p:attrNameLst>
                                          <p:attrName>style.visibility</p:attrName>
                                        </p:attrNameLst>
                                      </p:cBhvr>
                                      <p:to>
                                        <p:strVal val="visible"/>
                                      </p:to>
                                    </p:set>
                                    <p:animEffect transition="in" filter="fade">
                                      <p:cBhvr>
                                        <p:cTn id="7" dur="500"/>
                                        <p:tgtEl>
                                          <p:spTgt spid="2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2">
                                            <p:txEl>
                                              <p:pRg st="1" end="1"/>
                                            </p:txEl>
                                          </p:spTgt>
                                        </p:tgtEl>
                                        <p:attrNameLst>
                                          <p:attrName>style.visibility</p:attrName>
                                        </p:attrNameLst>
                                      </p:cBhvr>
                                      <p:to>
                                        <p:strVal val="visible"/>
                                      </p:to>
                                    </p:set>
                                    <p:animEffect transition="in" filter="fade">
                                      <p:cBhvr>
                                        <p:cTn id="12" dur="500"/>
                                        <p:tgtEl>
                                          <p:spTgt spid="2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4"/>
                                        </p:tgtEl>
                                        <p:attrNameLst>
                                          <p:attrName>style.visibility</p:attrName>
                                        </p:attrNameLst>
                                      </p:cBhvr>
                                      <p:to>
                                        <p:strVal val="visible"/>
                                      </p:to>
                                    </p:set>
                                    <p:animEffect transition="in" filter="fade">
                                      <p:cBhvr>
                                        <p:cTn id="17" dur="500"/>
                                        <p:tgtEl>
                                          <p:spTgt spid="214"/>
                                        </p:tgtEl>
                                      </p:cBhvr>
                                    </p:animEffect>
                                  </p:childTnLst>
                                </p:cTn>
                              </p:par>
                              <p:par>
                                <p:cTn id="18" presetID="10" presetClass="entr" presetSubtype="0" fill="hold" nodeType="withEffect">
                                  <p:stCondLst>
                                    <p:cond delay="0"/>
                                  </p:stCondLst>
                                  <p:childTnLst>
                                    <p:set>
                                      <p:cBhvr>
                                        <p:cTn id="19" dur="1" fill="hold">
                                          <p:stCondLst>
                                            <p:cond delay="0"/>
                                          </p:stCondLst>
                                        </p:cTn>
                                        <p:tgtEl>
                                          <p:spTgt spid="213"/>
                                        </p:tgtEl>
                                        <p:attrNameLst>
                                          <p:attrName>style.visibility</p:attrName>
                                        </p:attrNameLst>
                                      </p:cBhvr>
                                      <p:to>
                                        <p:strVal val="visible"/>
                                      </p:to>
                                    </p:set>
                                    <p:animEffect transition="in" filter="fade">
                                      <p:cBhvr>
                                        <p:cTn id="20" dur="500"/>
                                        <p:tgtEl>
                                          <p:spTgt spid="2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16"/>
                                        </p:tgtEl>
                                        <p:attrNameLst>
                                          <p:attrName>style.visibility</p:attrName>
                                        </p:attrNameLst>
                                      </p:cBhvr>
                                      <p:to>
                                        <p:strVal val="visible"/>
                                      </p:to>
                                    </p:set>
                                    <p:animEffect transition="in" filter="fade">
                                      <p:cBhvr>
                                        <p:cTn id="25" dur="500"/>
                                        <p:tgtEl>
                                          <p:spTgt spid="216"/>
                                        </p:tgtEl>
                                      </p:cBhvr>
                                    </p:animEffect>
                                  </p:childTnLst>
                                </p:cTn>
                              </p:par>
                              <p:par>
                                <p:cTn id="26" presetID="10" presetClass="entr" presetSubtype="0" fill="hold" nodeType="withEffect">
                                  <p:stCondLst>
                                    <p:cond delay="0"/>
                                  </p:stCondLst>
                                  <p:childTnLst>
                                    <p:set>
                                      <p:cBhvr>
                                        <p:cTn id="27" dur="1" fill="hold">
                                          <p:stCondLst>
                                            <p:cond delay="0"/>
                                          </p:stCondLst>
                                        </p:cTn>
                                        <p:tgtEl>
                                          <p:spTgt spid="215"/>
                                        </p:tgtEl>
                                        <p:attrNameLst>
                                          <p:attrName>style.visibility</p:attrName>
                                        </p:attrNameLst>
                                      </p:cBhvr>
                                      <p:to>
                                        <p:strVal val="visible"/>
                                      </p:to>
                                    </p:set>
                                    <p:animEffect transition="in" filter="fade">
                                      <p:cBhvr>
                                        <p:cTn id="28" dur="500"/>
                                        <p:tgtEl>
                                          <p:spTgt spid="2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5"/>
          <p:cNvSpPr txBox="1">
            <a:spLocks noGrp="1"/>
          </p:cNvSpPr>
          <p:nvPr>
            <p:ph type="subTitle" idx="4294967295"/>
          </p:nvPr>
        </p:nvSpPr>
        <p:spPr>
          <a:xfrm>
            <a:off x="2371500" y="2093775"/>
            <a:ext cx="5021400" cy="78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CD00"/>
              </a:buClr>
              <a:buSzPts val="3600"/>
              <a:buFont typeface="Quattrocento Sans"/>
              <a:buNone/>
            </a:pPr>
            <a:r>
              <a:rPr lang="en-US" sz="3600" b="1" i="1" u="none" strike="noStrike" cap="none">
                <a:solidFill>
                  <a:srgbClr val="000000"/>
                </a:solidFill>
                <a:latin typeface="Lora"/>
                <a:ea typeface="Lora"/>
                <a:cs typeface="Lora"/>
                <a:sym typeface="Lora"/>
              </a:rPr>
              <a:t>Any </a:t>
            </a:r>
            <a:r>
              <a:rPr lang="en-US" sz="3600" b="1" i="1" u="none" strike="noStrike" cap="none">
                <a:solidFill>
                  <a:srgbClr val="000000"/>
                </a:solidFill>
                <a:highlight>
                  <a:srgbClr val="FFCD00"/>
                </a:highlight>
                <a:latin typeface="Lora"/>
                <a:ea typeface="Lora"/>
                <a:cs typeface="Lora"/>
                <a:sym typeface="Lora"/>
              </a:rPr>
              <a:t>questions</a:t>
            </a:r>
            <a:r>
              <a:rPr lang="en-US" sz="3600" b="1" i="1" u="none" strike="noStrike" cap="none">
                <a:solidFill>
                  <a:srgbClr val="000000"/>
                </a:solidFill>
                <a:latin typeface="Lora"/>
                <a:ea typeface="Lora"/>
                <a:cs typeface="Lora"/>
                <a:sym typeface="Lora"/>
              </a:rPr>
              <a:t> ?</a:t>
            </a:r>
            <a:endParaRPr sz="2400" b="0" i="0" u="none" strike="noStrike" cap="none">
              <a:solidFill>
                <a:srgbClr val="000000"/>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FFCD00"/>
              </a:buClr>
              <a:buSzPts val="1800"/>
              <a:buFont typeface="Quattrocento Sans"/>
              <a:buNone/>
            </a:pPr>
            <a:endParaRPr sz="1800" b="0" i="0" u="none" strike="noStrike" cap="none">
              <a:solidFill>
                <a:schemeClr val="dk1"/>
              </a:solidFill>
              <a:latin typeface="Quattrocento Sans"/>
              <a:ea typeface="Quattrocento Sans"/>
              <a:cs typeface="Quattrocento Sans"/>
              <a:sym typeface="Quattrocento Sans"/>
            </a:endParaRPr>
          </a:p>
        </p:txBody>
      </p:sp>
      <p:cxnSp>
        <p:nvCxnSpPr>
          <p:cNvPr id="222" name="Google Shape;222;p25"/>
          <p:cNvCxnSpPr/>
          <p:nvPr/>
        </p:nvCxnSpPr>
        <p:spPr>
          <a:xfrm>
            <a:off x="6450" y="1428750"/>
            <a:ext cx="2397300" cy="0"/>
          </a:xfrm>
          <a:prstGeom prst="straightConnector1">
            <a:avLst/>
          </a:prstGeom>
          <a:noFill/>
          <a:ln w="9525" cap="flat" cmpd="sng">
            <a:solidFill>
              <a:srgbClr val="CCCCCC"/>
            </a:solidFill>
            <a:prstDash val="solid"/>
            <a:round/>
            <a:headEnd type="none" w="sm" len="sm"/>
            <a:tailEnd type="none" w="sm" len="sm"/>
          </a:ln>
        </p:spPr>
      </p:cxnSp>
      <p:sp>
        <p:nvSpPr>
          <p:cNvPr id="223" name="Google Shape;223;p25"/>
          <p:cNvSpPr txBox="1">
            <a:spLocks noGrp="1"/>
          </p:cNvSpPr>
          <p:nvPr>
            <p:ph type="ctrTitle" idx="4294967295"/>
          </p:nvPr>
        </p:nvSpPr>
        <p:spPr>
          <a:xfrm>
            <a:off x="2371625" y="816550"/>
            <a:ext cx="4908000" cy="1159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6000"/>
              <a:buFont typeface="Lora"/>
              <a:buNone/>
            </a:pPr>
            <a:r>
              <a:rPr lang="en-US" sz="6000" b="1" i="0" u="none" strike="noStrike" cap="none">
                <a:solidFill>
                  <a:srgbClr val="000000"/>
                </a:solidFill>
                <a:latin typeface="Lora"/>
                <a:ea typeface="Lora"/>
                <a:cs typeface="Lora"/>
                <a:sym typeface="Lora"/>
              </a:rPr>
              <a:t>Thanks!</a:t>
            </a:r>
            <a:endParaRPr sz="2000" b="1" i="0" u="none" strike="noStrike" cap="none">
              <a:solidFill>
                <a:srgbClr val="000000"/>
              </a:solidFill>
              <a:latin typeface="Lora"/>
              <a:ea typeface="Lora"/>
              <a:cs typeface="Lora"/>
              <a:sym typeface="Lora"/>
            </a:endParaRPr>
          </a:p>
        </p:txBody>
      </p:sp>
      <p:cxnSp>
        <p:nvCxnSpPr>
          <p:cNvPr id="224" name="Google Shape;224;p25"/>
          <p:cNvCxnSpPr/>
          <p:nvPr/>
        </p:nvCxnSpPr>
        <p:spPr>
          <a:xfrm>
            <a:off x="5589800" y="1428750"/>
            <a:ext cx="3554100" cy="0"/>
          </a:xfrm>
          <a:prstGeom prst="straightConnector1">
            <a:avLst/>
          </a:prstGeom>
          <a:noFill/>
          <a:ln w="9525" cap="flat" cmpd="sng">
            <a:solidFill>
              <a:srgbClr val="CCCCCC"/>
            </a:solidFill>
            <a:prstDash val="solid"/>
            <a:round/>
            <a:headEnd type="none" w="sm" len="sm"/>
            <a:tailEnd type="none" w="sm" len="sm"/>
          </a:ln>
        </p:spPr>
      </p:cxnSp>
      <p:sp>
        <p:nvSpPr>
          <p:cNvPr id="225" name="Google Shape;225;p25"/>
          <p:cNvSpPr/>
          <p:nvPr/>
        </p:nvSpPr>
        <p:spPr>
          <a:xfrm>
            <a:off x="832213" y="859200"/>
            <a:ext cx="1139100" cy="1139100"/>
          </a:xfrm>
          <a:prstGeom prst="ellipse">
            <a:avLst/>
          </a:prstGeom>
          <a:solidFill>
            <a:srgbClr val="FFC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26" name="Google Shape;226;p25"/>
          <p:cNvGrpSpPr/>
          <p:nvPr/>
        </p:nvGrpSpPr>
        <p:grpSpPr>
          <a:xfrm>
            <a:off x="1148888" y="1190759"/>
            <a:ext cx="505722" cy="475767"/>
            <a:chOff x="5972700" y="2330200"/>
            <a:chExt cx="411625" cy="387275"/>
          </a:xfrm>
        </p:grpSpPr>
        <p:sp>
          <p:nvSpPr>
            <p:cNvPr id="227" name="Google Shape;227;p25"/>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25"/>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3"/>
          <p:cNvSpPr txBox="1">
            <a:spLocks noGrp="1"/>
          </p:cNvSpPr>
          <p:nvPr>
            <p:ph type="ctrTitle"/>
          </p:nvPr>
        </p:nvSpPr>
        <p:spPr>
          <a:xfrm>
            <a:off x="2022225" y="1778990"/>
            <a:ext cx="3837555" cy="1159800"/>
          </a:xfrm>
          <a:prstGeom prst="rect">
            <a:avLst/>
          </a:prstGeom>
          <a:solidFill>
            <a:schemeClr val="lt1"/>
          </a:solidFill>
          <a:ln>
            <a:noFill/>
          </a:ln>
        </p:spPr>
        <p:txBody>
          <a:bodyPr spcFirstLastPara="1" wrap="square" lIns="91425" tIns="91425" rIns="91425" bIns="91425" anchor="b" anchorCtr="0">
            <a:noAutofit/>
          </a:bodyPr>
          <a:lstStyle/>
          <a:p>
            <a:pPr marL="457200" lvl="0" indent="-381000" algn="l" rtl="0">
              <a:lnSpc>
                <a:spcPct val="150000"/>
              </a:lnSpc>
              <a:spcBef>
                <a:spcPts val="0"/>
              </a:spcBef>
              <a:spcAft>
                <a:spcPts val="0"/>
              </a:spcAft>
              <a:buClr>
                <a:srgbClr val="000000"/>
              </a:buClr>
              <a:buSzPts val="3200"/>
              <a:buNone/>
            </a:pPr>
            <a:r>
              <a:rPr lang="en-US" sz="3200">
                <a:latin typeface="+mj-lt"/>
              </a:rPr>
              <a:t>Overview</a:t>
            </a:r>
            <a:endParaRPr sz="3200">
              <a:latin typeface="+mj-lt"/>
            </a:endParaRPr>
          </a:p>
        </p:txBody>
      </p:sp>
      <p:sp>
        <p:nvSpPr>
          <p:cNvPr id="62" name="Google Shape;62;p3"/>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400"/>
              <a:buFont typeface="Lora"/>
              <a:buNone/>
            </a:pPr>
            <a:r>
              <a:rPr lang="en-US" sz="2400" b="0" i="0" u="none" strike="noStrike" cap="none">
                <a:solidFill>
                  <a:schemeClr val="dk1"/>
                </a:solidFill>
                <a:latin typeface="+mj-lt"/>
                <a:ea typeface="Lora"/>
                <a:cs typeface="Lora"/>
                <a:sym typeface="Lora"/>
              </a:rPr>
              <a:t>1</a:t>
            </a:r>
            <a:endParaRPr sz="1400" b="0" i="0" u="none" strike="noStrike" cap="none">
              <a:solidFill>
                <a:srgbClr val="000000"/>
              </a:solidFill>
              <a:latin typeface="+mj-lt"/>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4"/>
          <p:cNvSpPr txBox="1"/>
          <p:nvPr/>
        </p:nvSpPr>
        <p:spPr>
          <a:xfrm>
            <a:off x="365159" y="239077"/>
            <a:ext cx="8290326" cy="3842868"/>
          </a:xfrm>
          <a:prstGeom prst="rect">
            <a:avLst/>
          </a:prstGeom>
          <a:noFill/>
          <a:ln>
            <a:noFill/>
          </a:ln>
        </p:spPr>
        <p:txBody>
          <a:bodyPr spcFirstLastPara="1" wrap="square" lIns="91425" tIns="91425" rIns="91425" bIns="91425" anchor="t" anchorCtr="0">
            <a:noAutofit/>
          </a:bodyPr>
          <a:lstStyle/>
          <a:p>
            <a:pPr marL="361950" marR="0" lvl="0" indent="-285750" algn="just" rtl="0">
              <a:lnSpc>
                <a:spcPct val="150000"/>
              </a:lnSpc>
              <a:spcBef>
                <a:spcPts val="0"/>
              </a:spcBef>
              <a:spcAft>
                <a:spcPts val="0"/>
              </a:spcAft>
              <a:buClr>
                <a:srgbClr val="FFCD00"/>
              </a:buClr>
              <a:buSzPts val="1400"/>
              <a:buFont typeface="Arial"/>
              <a:buChar char="•"/>
            </a:pPr>
            <a:r>
              <a:rPr lang="en-US" sz="1400" b="0" i="0" u="none" strike="noStrike" cap="none" dirty="0">
                <a:solidFill>
                  <a:srgbClr val="000000"/>
                </a:solidFill>
                <a:highlight>
                  <a:srgbClr val="FFFF00"/>
                </a:highlight>
                <a:latin typeface="+mj-lt"/>
                <a:ea typeface="Quattrocento Sans"/>
                <a:cs typeface="Quattrocento Sans"/>
                <a:sym typeface="Quattrocento Sans"/>
              </a:rPr>
              <a:t>Unlike C++, Java has automatic memory management</a:t>
            </a:r>
            <a:r>
              <a:rPr lang="en-US" sz="1400" b="0" i="0" u="none" strike="noStrike" cap="none" dirty="0">
                <a:solidFill>
                  <a:srgbClr val="000000"/>
                </a:solidFill>
                <a:latin typeface="+mj-lt"/>
                <a:ea typeface="Quattrocento Sans"/>
                <a:cs typeface="Quattrocento Sans"/>
                <a:sym typeface="Quattrocento Sans"/>
              </a:rPr>
              <a:t>, a nice and quiet </a:t>
            </a:r>
            <a:r>
              <a:rPr lang="en-US" sz="1400" b="0" i="0" u="none" strike="noStrike" cap="none" dirty="0">
                <a:solidFill>
                  <a:srgbClr val="000000"/>
                </a:solidFill>
                <a:highlight>
                  <a:srgbClr val="FFFF00"/>
                </a:highlight>
                <a:latin typeface="+mj-lt"/>
                <a:ea typeface="Quattrocento Sans"/>
                <a:cs typeface="Quattrocento Sans"/>
                <a:sym typeface="Quattrocento Sans"/>
              </a:rPr>
              <a:t>garbage collector</a:t>
            </a:r>
            <a:r>
              <a:rPr lang="en-US" sz="1400" b="0" i="0" u="none" strike="noStrike" cap="none" dirty="0">
                <a:solidFill>
                  <a:srgbClr val="000000"/>
                </a:solidFill>
                <a:latin typeface="+mj-lt"/>
                <a:ea typeface="Quattrocento Sans"/>
                <a:cs typeface="Quattrocento Sans"/>
                <a:sym typeface="Quattrocento Sans"/>
              </a:rPr>
              <a:t> that works in the background to clean up the unused objects and free up some memory.</a:t>
            </a:r>
            <a:endParaRPr sz="1400" b="0" i="0" u="none" strike="noStrike" cap="none" dirty="0">
              <a:solidFill>
                <a:srgbClr val="000000"/>
              </a:solidFill>
              <a:latin typeface="+mj-lt"/>
              <a:sym typeface="Arial"/>
            </a:endParaRPr>
          </a:p>
          <a:p>
            <a:pPr marL="361950" marR="0" lvl="0" indent="-285750" algn="just" rtl="0">
              <a:lnSpc>
                <a:spcPct val="150000"/>
              </a:lnSpc>
              <a:spcBef>
                <a:spcPts val="0"/>
              </a:spcBef>
              <a:spcAft>
                <a:spcPts val="0"/>
              </a:spcAft>
              <a:buClr>
                <a:srgbClr val="FFCD00"/>
              </a:buClr>
              <a:buSzPts val="1400"/>
              <a:buFont typeface="Arial"/>
              <a:buChar char="•"/>
            </a:pPr>
            <a:r>
              <a:rPr lang="en-US" sz="1400" b="0" i="0" u="none" strike="noStrike" cap="none" dirty="0">
                <a:solidFill>
                  <a:srgbClr val="000000"/>
                </a:solidFill>
                <a:latin typeface="+mj-lt"/>
                <a:ea typeface="Quattrocento Sans"/>
                <a:cs typeface="Quattrocento Sans"/>
                <a:sym typeface="Quattrocento Sans"/>
              </a:rPr>
              <a:t>While this process is automatic in Java, it </a:t>
            </a:r>
            <a:r>
              <a:rPr lang="en-US" sz="1400" b="1" i="0" u="none" strike="noStrike" cap="none" dirty="0">
                <a:solidFill>
                  <a:srgbClr val="000000"/>
                </a:solidFill>
                <a:latin typeface="+mj-lt"/>
                <a:ea typeface="Quattrocento Sans"/>
                <a:cs typeface="Quattrocento Sans"/>
                <a:sym typeface="Quattrocento Sans"/>
              </a:rPr>
              <a:t>does not guarantee that all objects has been de</a:t>
            </a:r>
            <a:r>
              <a:rPr lang="en-US" b="1" dirty="0">
                <a:latin typeface="+mj-lt"/>
                <a:ea typeface="Quattrocento Sans"/>
                <a:cs typeface="Quattrocento Sans"/>
                <a:sym typeface="Quattrocento Sans"/>
              </a:rPr>
              <a:t>l</a:t>
            </a:r>
            <a:r>
              <a:rPr lang="en-US" sz="1400" b="1" i="0" u="none" strike="noStrike" cap="none" dirty="0">
                <a:solidFill>
                  <a:srgbClr val="000000"/>
                </a:solidFill>
                <a:latin typeface="+mj-lt"/>
                <a:ea typeface="Quattrocento Sans"/>
                <a:cs typeface="Quattrocento Sans"/>
                <a:sym typeface="Quattrocento Sans"/>
              </a:rPr>
              <a:t>e</a:t>
            </a:r>
            <a:r>
              <a:rPr lang="en-US" b="1" dirty="0">
                <a:latin typeface="+mj-lt"/>
                <a:ea typeface="Quattrocento Sans"/>
                <a:cs typeface="Quattrocento Sans"/>
                <a:sym typeface="Quattrocento Sans"/>
              </a:rPr>
              <a:t>t</a:t>
            </a:r>
            <a:r>
              <a:rPr lang="en-US" sz="1400" b="1" i="0" u="none" strike="noStrike" cap="none" dirty="0">
                <a:solidFill>
                  <a:srgbClr val="000000"/>
                </a:solidFill>
                <a:latin typeface="+mj-lt"/>
                <a:ea typeface="Quattrocento Sans"/>
                <a:cs typeface="Quattrocento Sans"/>
                <a:sym typeface="Quattrocento Sans"/>
              </a:rPr>
              <a:t>ed by Garbage collector</a:t>
            </a:r>
            <a:r>
              <a:rPr lang="en-US" sz="1400" b="0" i="0" u="none" strike="noStrike" cap="none" dirty="0">
                <a:solidFill>
                  <a:srgbClr val="000000"/>
                </a:solidFill>
                <a:latin typeface="+mj-lt"/>
                <a:ea typeface="Quattrocento Sans"/>
                <a:cs typeface="Quattrocento Sans"/>
                <a:sym typeface="Quattrocento Sans"/>
              </a:rPr>
              <a:t> because it’s not eligible for garbage collecting even if we’re no longer using them ⇨ This might cause the </a:t>
            </a:r>
            <a:r>
              <a:rPr lang="en-US" sz="1400" b="0" i="0" u="none" strike="noStrike" cap="none" dirty="0" err="1">
                <a:solidFill>
                  <a:srgbClr val="FF0000"/>
                </a:solidFill>
                <a:latin typeface="+mj-lt"/>
                <a:ea typeface="Quattrocento Sans"/>
                <a:cs typeface="Quattrocento Sans"/>
                <a:sym typeface="Quattrocento Sans"/>
              </a:rPr>
              <a:t>OutOfMemoryError</a:t>
            </a:r>
            <a:r>
              <a:rPr lang="en-US" sz="1400" b="0" i="0" u="none" strike="noStrike" cap="none" dirty="0">
                <a:solidFill>
                  <a:srgbClr val="000000"/>
                </a:solidFill>
                <a:latin typeface="+mj-lt"/>
                <a:ea typeface="Quattrocento Sans"/>
                <a:cs typeface="Quattrocento Sans"/>
                <a:sym typeface="Quattrocento Sans"/>
              </a:rPr>
              <a:t>. </a:t>
            </a:r>
            <a:endParaRPr sz="1400" b="0" i="0" u="none" strike="noStrike" cap="none" dirty="0">
              <a:solidFill>
                <a:srgbClr val="000000"/>
              </a:solidFill>
              <a:latin typeface="+mj-lt"/>
              <a:sym typeface="Arial"/>
            </a:endParaRPr>
          </a:p>
          <a:p>
            <a:pPr marL="76200" marR="0" lvl="0" indent="0" algn="just" rtl="0">
              <a:lnSpc>
                <a:spcPct val="150000"/>
              </a:lnSpc>
              <a:spcBef>
                <a:spcPts val="0"/>
              </a:spcBef>
              <a:spcAft>
                <a:spcPts val="0"/>
              </a:spcAft>
              <a:buClr>
                <a:srgbClr val="FFCD00"/>
              </a:buClr>
              <a:buSzPts val="1400"/>
              <a:buFont typeface="Quattrocento Sans"/>
              <a:buNone/>
            </a:pPr>
            <a:r>
              <a:rPr lang="en-US" sz="1400" b="0" i="0" u="none" strike="noStrike" cap="none" dirty="0">
                <a:solidFill>
                  <a:srgbClr val="000000"/>
                </a:solidFill>
                <a:latin typeface="+mj-lt"/>
                <a:ea typeface="Quattrocento Sans"/>
                <a:cs typeface="Quattrocento Sans"/>
                <a:sym typeface="Quattrocento Sans"/>
              </a:rPr>
              <a:t>🡺 So knowing how memory actually works in Java is important, as it gives you the advantage of </a:t>
            </a:r>
            <a:r>
              <a:rPr lang="en-US" sz="1400" b="1" i="0" u="none" strike="noStrike" cap="none" dirty="0">
                <a:solidFill>
                  <a:srgbClr val="000000"/>
                </a:solidFill>
                <a:latin typeface="+mj-lt"/>
                <a:ea typeface="Quattrocento Sans"/>
                <a:cs typeface="Quattrocento Sans"/>
                <a:sym typeface="Quattrocento Sans"/>
              </a:rPr>
              <a:t>writing high-performance</a:t>
            </a:r>
            <a:r>
              <a:rPr lang="en-US" sz="1400" b="0" i="0" u="none" strike="noStrike" cap="none" dirty="0">
                <a:solidFill>
                  <a:srgbClr val="000000"/>
                </a:solidFill>
                <a:latin typeface="+mj-lt"/>
                <a:ea typeface="Quattrocento Sans"/>
                <a:cs typeface="Quattrocento Sans"/>
                <a:sym typeface="Quattrocento Sans"/>
              </a:rPr>
              <a:t> and </a:t>
            </a:r>
            <a:r>
              <a:rPr lang="en-US" sz="1400" b="1" i="0" u="none" strike="noStrike" cap="none" dirty="0">
                <a:solidFill>
                  <a:srgbClr val="000000"/>
                </a:solidFill>
                <a:latin typeface="+mj-lt"/>
                <a:ea typeface="Quattrocento Sans"/>
                <a:cs typeface="Quattrocento Sans"/>
                <a:sym typeface="Quattrocento Sans"/>
              </a:rPr>
              <a:t>optimized applications.</a:t>
            </a:r>
            <a:endParaRPr sz="1400" b="1" i="0" u="none" strike="noStrike" cap="none" dirty="0">
              <a:solidFill>
                <a:srgbClr val="000000"/>
              </a:solidFill>
              <a:latin typeface="+mj-lt"/>
              <a:ea typeface="Quattrocento Sans"/>
              <a:cs typeface="Quattrocento Sans"/>
              <a:sym typeface="Quattrocento Sans"/>
            </a:endParaRPr>
          </a:p>
          <a:p>
            <a:pPr marL="76200" marR="0" lvl="0" indent="0" algn="just" rtl="0">
              <a:lnSpc>
                <a:spcPct val="150000"/>
              </a:lnSpc>
              <a:spcBef>
                <a:spcPts val="0"/>
              </a:spcBef>
              <a:spcAft>
                <a:spcPts val="0"/>
              </a:spcAft>
              <a:buClr>
                <a:srgbClr val="FFCD00"/>
              </a:buClr>
              <a:buSzPts val="1400"/>
              <a:buFont typeface="Quattrocento Sans"/>
              <a:buNone/>
            </a:pPr>
            <a:endParaRPr sz="1400" b="0" i="0" u="none" strike="noStrike" cap="none" dirty="0">
              <a:solidFill>
                <a:srgbClr val="000000"/>
              </a:solidFill>
              <a:latin typeface="+mj-lt"/>
              <a:ea typeface="Quattrocento Sans"/>
              <a:cs typeface="Quattrocento Sans"/>
              <a:sym typeface="Quattrocento Sans"/>
            </a:endParaRPr>
          </a:p>
          <a:p>
            <a:pPr marL="76200" marR="0" lvl="0" indent="0" algn="just" rtl="0">
              <a:lnSpc>
                <a:spcPct val="150000"/>
              </a:lnSpc>
              <a:spcBef>
                <a:spcPts val="0"/>
              </a:spcBef>
              <a:spcAft>
                <a:spcPts val="0"/>
              </a:spcAft>
              <a:buClr>
                <a:srgbClr val="FFCD00"/>
              </a:buClr>
              <a:buSzPts val="1400"/>
              <a:buFont typeface="Quattrocento Sans"/>
              <a:buNone/>
            </a:pPr>
            <a:r>
              <a:rPr lang="en-US" sz="1400" b="0" i="0" u="none" strike="noStrike" cap="none" dirty="0">
                <a:solidFill>
                  <a:srgbClr val="000000"/>
                </a:solidFill>
                <a:latin typeface="+mj-lt"/>
                <a:ea typeface="Quattrocento Sans"/>
                <a:cs typeface="Quattrocento Sans"/>
                <a:sym typeface="Quattrocento Sans"/>
              </a:rPr>
              <a:t> </a:t>
            </a:r>
            <a:endParaRPr sz="1400" b="0" i="0" u="none" strike="noStrike" cap="none" dirty="0">
              <a:solidFill>
                <a:srgbClr val="000000"/>
              </a:solidFill>
              <a:latin typeface="+mj-lt"/>
              <a:ea typeface="Quattrocento Sans"/>
              <a:cs typeface="Quattrocento Sans"/>
              <a:sym typeface="Quattrocento Sans"/>
            </a:endParaRPr>
          </a:p>
          <a:p>
            <a:pPr marL="361950" marR="0" lvl="0" indent="-196850" algn="just" rtl="0">
              <a:lnSpc>
                <a:spcPct val="150000"/>
              </a:lnSpc>
              <a:spcBef>
                <a:spcPts val="0"/>
              </a:spcBef>
              <a:spcAft>
                <a:spcPts val="0"/>
              </a:spcAft>
              <a:buClr>
                <a:srgbClr val="FFCD00"/>
              </a:buClr>
              <a:buSzPts val="1400"/>
              <a:buFont typeface="Arial"/>
              <a:buNone/>
            </a:pPr>
            <a:endParaRPr sz="1400" b="0" i="0" u="none" strike="noStrike" cap="none" dirty="0">
              <a:solidFill>
                <a:srgbClr val="000000"/>
              </a:solidFill>
              <a:latin typeface="+mj-lt"/>
              <a:ea typeface="Quattrocento Sans"/>
              <a:cs typeface="Quattrocento Sans"/>
              <a:sym typeface="Quattrocento Sans"/>
            </a:endParaRPr>
          </a:p>
        </p:txBody>
      </p:sp>
      <p:pic>
        <p:nvPicPr>
          <p:cNvPr id="69" name="Google Shape;69;p4" descr="Java Garbage Collection Types and Settings in Jelastic PaaS – WafaiCloud  Docs"/>
          <p:cNvPicPr preferRelativeResize="0"/>
          <p:nvPr/>
        </p:nvPicPr>
        <p:blipFill rotWithShape="1">
          <a:blip r:embed="rId3">
            <a:alphaModFix/>
          </a:blip>
          <a:srcRect/>
          <a:stretch/>
        </p:blipFill>
        <p:spPr>
          <a:xfrm>
            <a:off x="2688795" y="2632710"/>
            <a:ext cx="3871654" cy="236601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8">
                                            <p:txEl>
                                              <p:pRg st="0" end="0"/>
                                            </p:txEl>
                                          </p:spTgt>
                                        </p:tgtEl>
                                        <p:attrNameLst>
                                          <p:attrName>style.visibility</p:attrName>
                                        </p:attrNameLst>
                                      </p:cBhvr>
                                      <p:to>
                                        <p:strVal val="visible"/>
                                      </p:to>
                                    </p:set>
                                    <p:animEffect transition="in" filter="fade">
                                      <p:cBhvr>
                                        <p:cTn id="7" dur="500"/>
                                        <p:tgtEl>
                                          <p:spTgt spid="6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8">
                                            <p:txEl>
                                              <p:pRg st="1" end="1"/>
                                            </p:txEl>
                                          </p:spTgt>
                                        </p:tgtEl>
                                        <p:attrNameLst>
                                          <p:attrName>style.visibility</p:attrName>
                                        </p:attrNameLst>
                                      </p:cBhvr>
                                      <p:to>
                                        <p:strVal val="visible"/>
                                      </p:to>
                                    </p:set>
                                    <p:animEffect transition="in" filter="fade">
                                      <p:cBhvr>
                                        <p:cTn id="10" dur="500"/>
                                        <p:tgtEl>
                                          <p:spTgt spid="68">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8">
                                            <p:txEl>
                                              <p:pRg st="2" end="2"/>
                                            </p:txEl>
                                          </p:spTgt>
                                        </p:tgtEl>
                                        <p:attrNameLst>
                                          <p:attrName>style.visibility</p:attrName>
                                        </p:attrNameLst>
                                      </p:cBhvr>
                                      <p:to>
                                        <p:strVal val="visible"/>
                                      </p:to>
                                    </p:set>
                                    <p:animEffect transition="in" filter="fade">
                                      <p:cBhvr>
                                        <p:cTn id="13" dur="500"/>
                                        <p:tgtEl>
                                          <p:spTgt spid="68">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8">
                                            <p:txEl>
                                              <p:pRg st="3" end="3"/>
                                            </p:txEl>
                                          </p:spTgt>
                                        </p:tgtEl>
                                        <p:attrNameLst>
                                          <p:attrName>style.visibility</p:attrName>
                                        </p:attrNameLst>
                                      </p:cBhvr>
                                      <p:to>
                                        <p:strVal val="visible"/>
                                      </p:to>
                                    </p:set>
                                    <p:animEffect transition="in" filter="fade">
                                      <p:cBhvr>
                                        <p:cTn id="16" dur="500"/>
                                        <p:tgtEl>
                                          <p:spTgt spid="68">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8">
                                            <p:txEl>
                                              <p:pRg st="4" end="4"/>
                                            </p:txEl>
                                          </p:spTgt>
                                        </p:tgtEl>
                                        <p:attrNameLst>
                                          <p:attrName>style.visibility</p:attrName>
                                        </p:attrNameLst>
                                      </p:cBhvr>
                                      <p:to>
                                        <p:strVal val="visible"/>
                                      </p:to>
                                    </p:set>
                                    <p:animEffect transition="in" filter="fade">
                                      <p:cBhvr>
                                        <p:cTn id="19" dur="500"/>
                                        <p:tgtEl>
                                          <p:spTgt spid="68">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68">
                                            <p:txEl>
                                              <p:pRg st="5" end="5"/>
                                            </p:txEl>
                                          </p:spTgt>
                                        </p:tgtEl>
                                        <p:attrNameLst>
                                          <p:attrName>style.visibility</p:attrName>
                                        </p:attrNameLst>
                                      </p:cBhvr>
                                      <p:to>
                                        <p:strVal val="visible"/>
                                      </p:to>
                                    </p:set>
                                    <p:animEffect transition="in" filter="fade">
                                      <p:cBhvr>
                                        <p:cTn id="22" dur="500"/>
                                        <p:tgtEl>
                                          <p:spTgt spid="6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5"/>
          <p:cNvSpPr txBox="1"/>
          <p:nvPr/>
        </p:nvSpPr>
        <p:spPr>
          <a:xfrm>
            <a:off x="365159" y="92392"/>
            <a:ext cx="8290326" cy="3842868"/>
          </a:xfrm>
          <a:prstGeom prst="rect">
            <a:avLst/>
          </a:prstGeom>
          <a:noFill/>
          <a:ln>
            <a:noFill/>
          </a:ln>
        </p:spPr>
        <p:txBody>
          <a:bodyPr spcFirstLastPara="1" wrap="square" lIns="91425" tIns="91425" rIns="91425" bIns="91425" anchor="t" anchorCtr="0">
            <a:noAutofit/>
          </a:bodyPr>
          <a:lstStyle/>
          <a:p>
            <a:pPr marL="361950" marR="0" lvl="0" indent="-285750" algn="just" rtl="0">
              <a:lnSpc>
                <a:spcPct val="150000"/>
              </a:lnSpc>
              <a:spcBef>
                <a:spcPts val="0"/>
              </a:spcBef>
              <a:spcAft>
                <a:spcPts val="0"/>
              </a:spcAft>
              <a:buClr>
                <a:srgbClr val="FFCD00"/>
              </a:buClr>
              <a:buSzPts val="1400"/>
              <a:buFont typeface="Arial"/>
              <a:buChar char="•"/>
            </a:pPr>
            <a:r>
              <a:rPr lang="en-US" sz="1400" b="0" i="0" u="none" strike="noStrike" cap="none">
                <a:solidFill>
                  <a:srgbClr val="000000"/>
                </a:solidFill>
                <a:latin typeface="Quattrocento Sans"/>
                <a:ea typeface="Quattrocento Sans"/>
                <a:cs typeface="Quattrocento Sans"/>
                <a:sym typeface="Quattrocento Sans"/>
              </a:rPr>
              <a:t>There 2 part of run-time memory which really important to handle: Stack and Heap.</a:t>
            </a:r>
            <a:endParaRPr sz="1400" b="0" i="0" u="none" strike="noStrike" cap="none">
              <a:solidFill>
                <a:srgbClr val="000000"/>
              </a:solidFill>
              <a:latin typeface="Arial"/>
              <a:ea typeface="Arial"/>
              <a:cs typeface="Arial"/>
              <a:sym typeface="Arial"/>
            </a:endParaRPr>
          </a:p>
          <a:p>
            <a:pPr marL="361950" marR="0" lvl="0" indent="-285750" algn="just" rtl="0">
              <a:lnSpc>
                <a:spcPct val="150000"/>
              </a:lnSpc>
              <a:spcBef>
                <a:spcPts val="0"/>
              </a:spcBef>
              <a:spcAft>
                <a:spcPts val="0"/>
              </a:spcAft>
              <a:buClr>
                <a:srgbClr val="FFCD00"/>
              </a:buClr>
              <a:buSzPts val="1400"/>
              <a:buFont typeface="Arial"/>
              <a:buChar char="•"/>
            </a:pPr>
            <a:r>
              <a:rPr lang="en-US" sz="1400" b="0" i="0" u="none" strike="noStrike" cap="none">
                <a:solidFill>
                  <a:srgbClr val="000000"/>
                </a:solidFill>
                <a:latin typeface="Quattrocento Sans"/>
                <a:ea typeface="Quattrocento Sans"/>
                <a:cs typeface="Quattrocento Sans"/>
                <a:sym typeface="Quattrocento Sans"/>
              </a:rPr>
              <a:t>Heap memory is larger than the stack memory.</a:t>
            </a:r>
            <a:endParaRPr sz="1400" b="0" i="0" u="none" strike="noStrike" cap="none">
              <a:solidFill>
                <a:srgbClr val="000000"/>
              </a:solidFill>
              <a:latin typeface="Quattrocento Sans"/>
              <a:ea typeface="Quattrocento Sans"/>
              <a:cs typeface="Quattrocento Sans"/>
              <a:sym typeface="Quattrocento Sans"/>
            </a:endParaRPr>
          </a:p>
        </p:txBody>
      </p:sp>
      <p:pic>
        <p:nvPicPr>
          <p:cNvPr id="76" name="Google Shape;76;p5" descr="Memory structure"/>
          <p:cNvPicPr preferRelativeResize="0"/>
          <p:nvPr/>
        </p:nvPicPr>
        <p:blipFill rotWithShape="1">
          <a:blip r:embed="rId3">
            <a:alphaModFix/>
          </a:blip>
          <a:srcRect/>
          <a:stretch/>
        </p:blipFill>
        <p:spPr>
          <a:xfrm>
            <a:off x="1386840" y="1030240"/>
            <a:ext cx="6477000" cy="3526520"/>
          </a:xfrm>
          <a:prstGeom prst="rect">
            <a:avLst/>
          </a:prstGeom>
          <a:noFill/>
          <a:ln>
            <a:noFill/>
          </a:ln>
        </p:spPr>
      </p:pic>
      <p:sp>
        <p:nvSpPr>
          <p:cNvPr id="77" name="Google Shape;77;p5"/>
          <p:cNvSpPr txBox="1"/>
          <p:nvPr/>
        </p:nvSpPr>
        <p:spPr>
          <a:xfrm>
            <a:off x="2429344" y="4419600"/>
            <a:ext cx="4954436" cy="605308"/>
          </a:xfrm>
          <a:prstGeom prst="rect">
            <a:avLst/>
          </a:prstGeom>
          <a:noFill/>
          <a:ln>
            <a:noFill/>
          </a:ln>
        </p:spPr>
        <p:txBody>
          <a:bodyPr spcFirstLastPara="1" wrap="square" lIns="91425" tIns="91425" rIns="91425" bIns="91425" anchor="t" anchorCtr="0">
            <a:noAutofit/>
          </a:bodyPr>
          <a:lstStyle/>
          <a:p>
            <a:pPr marL="76200" marR="0" lvl="0" indent="0" algn="ctr" rtl="0">
              <a:lnSpc>
                <a:spcPct val="150000"/>
              </a:lnSpc>
              <a:spcBef>
                <a:spcPts val="0"/>
              </a:spcBef>
              <a:spcAft>
                <a:spcPts val="0"/>
              </a:spcAft>
              <a:buClr>
                <a:srgbClr val="FFCD00"/>
              </a:buClr>
              <a:buSzPts val="1400"/>
              <a:buFont typeface="Quattrocento Sans"/>
              <a:buNone/>
            </a:pPr>
            <a:r>
              <a:rPr lang="en-US" sz="1400" b="1" i="0" u="none" strike="noStrike" cap="none">
                <a:solidFill>
                  <a:srgbClr val="000000"/>
                </a:solidFill>
                <a:latin typeface="Quattrocento Sans"/>
                <a:ea typeface="Quattrocento Sans"/>
                <a:cs typeface="Quattrocento Sans"/>
                <a:sym typeface="Quattrocento Sans"/>
              </a:rPr>
              <a:t>Relationship between stack and heap </a:t>
            </a:r>
            <a:endParaRPr sz="1400" b="1" i="0" u="none" strike="noStrike" cap="none">
              <a:solidFill>
                <a:srgbClr val="000000"/>
              </a:solidFill>
              <a:latin typeface="Quattrocento Sans"/>
              <a:ea typeface="Quattrocento Sans"/>
              <a:cs typeface="Quattrocento Sans"/>
              <a:sym typeface="Quattrocento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6"/>
          <p:cNvSpPr txBox="1">
            <a:spLocks noGrp="1"/>
          </p:cNvSpPr>
          <p:nvPr>
            <p:ph type="ctrTitle"/>
          </p:nvPr>
        </p:nvSpPr>
        <p:spPr>
          <a:xfrm>
            <a:off x="2022225" y="1711250"/>
            <a:ext cx="3837555" cy="1159800"/>
          </a:xfrm>
          <a:prstGeom prst="rect">
            <a:avLst/>
          </a:prstGeom>
          <a:solidFill>
            <a:schemeClr val="lt1"/>
          </a:solidFill>
          <a:ln>
            <a:noFill/>
          </a:ln>
        </p:spPr>
        <p:txBody>
          <a:bodyPr spcFirstLastPara="1" wrap="square" lIns="91425" tIns="91425" rIns="91425" bIns="91425" anchor="b" anchorCtr="0">
            <a:noAutofit/>
          </a:bodyPr>
          <a:lstStyle/>
          <a:p>
            <a:pPr marL="457200" lvl="0" indent="-381000" algn="l" rtl="0">
              <a:lnSpc>
                <a:spcPct val="150000"/>
              </a:lnSpc>
              <a:spcBef>
                <a:spcPts val="0"/>
              </a:spcBef>
              <a:spcAft>
                <a:spcPts val="0"/>
              </a:spcAft>
              <a:buClr>
                <a:srgbClr val="000000"/>
              </a:buClr>
              <a:buSzPts val="3200"/>
              <a:buNone/>
            </a:pPr>
            <a:r>
              <a:rPr lang="en-US" sz="3200"/>
              <a:t>Stack Memory</a:t>
            </a:r>
            <a:endParaRPr sz="3200"/>
          </a:p>
        </p:txBody>
      </p:sp>
      <p:sp>
        <p:nvSpPr>
          <p:cNvPr id="83" name="Google Shape;83;p6"/>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400"/>
              <a:buFont typeface="Lora"/>
              <a:buNone/>
            </a:pPr>
            <a:r>
              <a:rPr lang="en-US" sz="2400" b="0" i="0" u="none" strike="noStrike" cap="none">
                <a:solidFill>
                  <a:schemeClr val="dk1"/>
                </a:solidFill>
                <a:latin typeface="Lora"/>
                <a:ea typeface="Lora"/>
                <a:cs typeface="Lora"/>
                <a:sym typeface="Lora"/>
              </a:rPr>
              <a:t>2</a:t>
            </a:r>
            <a:endParaRPr sz="2400" b="0" i="0" u="none" strike="noStrike" cap="none">
              <a:solidFill>
                <a:schemeClr val="dk1"/>
              </a:solidFill>
              <a:latin typeface="Lora"/>
              <a:ea typeface="Lora"/>
              <a:cs typeface="Lora"/>
              <a:sym typeface="Lor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7"/>
          <p:cNvSpPr txBox="1"/>
          <p:nvPr/>
        </p:nvSpPr>
        <p:spPr>
          <a:xfrm>
            <a:off x="322577" y="811362"/>
            <a:ext cx="6154421" cy="2998638"/>
          </a:xfrm>
          <a:prstGeom prst="rect">
            <a:avLst/>
          </a:prstGeom>
          <a:noFill/>
          <a:ln>
            <a:noFill/>
          </a:ln>
        </p:spPr>
        <p:txBody>
          <a:bodyPr spcFirstLastPara="1" wrap="square" lIns="91425" tIns="91425" rIns="91425" bIns="91425" anchor="t" anchorCtr="0">
            <a:noAutofit/>
          </a:bodyPr>
          <a:lstStyle/>
          <a:p>
            <a:pPr marL="361950" marR="0" lvl="0" indent="-285750" algn="just" rtl="0">
              <a:lnSpc>
                <a:spcPct val="150000"/>
              </a:lnSpc>
              <a:spcBef>
                <a:spcPts val="0"/>
              </a:spcBef>
              <a:spcAft>
                <a:spcPts val="0"/>
              </a:spcAft>
              <a:buClr>
                <a:srgbClr val="FFCD00"/>
              </a:buClr>
              <a:buSzPts val="1400"/>
              <a:buFont typeface="Arial"/>
              <a:buChar char="•"/>
            </a:pPr>
            <a:r>
              <a:rPr lang="en-US" sz="1400" b="0" i="0" u="none" strike="noStrike" cap="none" dirty="0">
                <a:solidFill>
                  <a:srgbClr val="000000"/>
                </a:solidFill>
                <a:latin typeface="+mj-lt"/>
                <a:ea typeface="Quattrocento Sans"/>
                <a:cs typeface="Quattrocento Sans"/>
                <a:sym typeface="Quattrocento Sans"/>
              </a:rPr>
              <a:t>Responsible for </a:t>
            </a:r>
            <a:r>
              <a:rPr lang="en-US" sz="1400" b="1" i="0" u="none" strike="noStrike" cap="none" dirty="0">
                <a:solidFill>
                  <a:srgbClr val="000000"/>
                </a:solidFill>
                <a:latin typeface="+mj-lt"/>
                <a:ea typeface="Quattrocento Sans"/>
                <a:cs typeface="Quattrocento Sans"/>
                <a:sym typeface="Quattrocento Sans"/>
              </a:rPr>
              <a:t>holding references to heap objects</a:t>
            </a:r>
            <a:r>
              <a:rPr lang="en-US" sz="1400" b="0" i="0" u="none" strike="noStrike" cap="none" dirty="0">
                <a:solidFill>
                  <a:srgbClr val="000000"/>
                </a:solidFill>
                <a:latin typeface="+mj-lt"/>
                <a:ea typeface="Quattrocento Sans"/>
                <a:cs typeface="Quattrocento Sans"/>
                <a:sym typeface="Quattrocento Sans"/>
              </a:rPr>
              <a:t> and for </a:t>
            </a:r>
            <a:r>
              <a:rPr lang="en-US" sz="1400" b="1" i="0" u="none" strike="noStrike" cap="none" dirty="0">
                <a:solidFill>
                  <a:srgbClr val="000000"/>
                </a:solidFill>
                <a:latin typeface="+mj-lt"/>
                <a:ea typeface="Quattrocento Sans"/>
                <a:cs typeface="Quattrocento Sans"/>
                <a:sym typeface="Quattrocento Sans"/>
              </a:rPr>
              <a:t>storing value types</a:t>
            </a:r>
            <a:r>
              <a:rPr lang="en-US" sz="1400" b="0" i="0" u="none" strike="noStrike" cap="none" dirty="0">
                <a:solidFill>
                  <a:srgbClr val="000000"/>
                </a:solidFill>
                <a:latin typeface="+mj-lt"/>
                <a:ea typeface="Quattrocento Sans"/>
                <a:cs typeface="Quattrocento Sans"/>
                <a:sym typeface="Quattrocento Sans"/>
              </a:rPr>
              <a:t> (also known in Java as primitive types).</a:t>
            </a:r>
            <a:endParaRPr sz="1400" b="0" i="0" u="none" strike="noStrike" cap="none" dirty="0">
              <a:solidFill>
                <a:srgbClr val="000000"/>
              </a:solidFill>
              <a:latin typeface="+mj-lt"/>
              <a:sym typeface="Arial"/>
            </a:endParaRPr>
          </a:p>
          <a:p>
            <a:pPr marL="361950" marR="0" lvl="0" indent="-196850" algn="just" rtl="0">
              <a:lnSpc>
                <a:spcPct val="150000"/>
              </a:lnSpc>
              <a:spcBef>
                <a:spcPts val="0"/>
              </a:spcBef>
              <a:spcAft>
                <a:spcPts val="0"/>
              </a:spcAft>
              <a:buClr>
                <a:srgbClr val="FFCD00"/>
              </a:buClr>
              <a:buSzPts val="1400"/>
              <a:buFont typeface="Arial"/>
              <a:buNone/>
            </a:pPr>
            <a:endParaRPr sz="1400" b="0" i="0" u="none" strike="noStrike" cap="none" dirty="0">
              <a:solidFill>
                <a:srgbClr val="000000"/>
              </a:solidFill>
              <a:latin typeface="+mj-lt"/>
              <a:ea typeface="Quattrocento Sans"/>
              <a:cs typeface="Quattrocento Sans"/>
              <a:sym typeface="Quattrocento Sans"/>
            </a:endParaRPr>
          </a:p>
          <a:p>
            <a:pPr marL="361950" marR="0" lvl="0" indent="-285750" algn="just" rtl="0">
              <a:lnSpc>
                <a:spcPct val="150000"/>
              </a:lnSpc>
              <a:spcBef>
                <a:spcPts val="0"/>
              </a:spcBef>
              <a:spcAft>
                <a:spcPts val="0"/>
              </a:spcAft>
              <a:buClr>
                <a:srgbClr val="FFCD00"/>
              </a:buClr>
              <a:buSzPts val="1400"/>
              <a:buFont typeface="Arial"/>
              <a:buChar char="•"/>
            </a:pPr>
            <a:r>
              <a:rPr lang="en-US" sz="1400" b="0" i="0" u="none" strike="noStrike" cap="none" dirty="0">
                <a:solidFill>
                  <a:srgbClr val="000000"/>
                </a:solidFill>
                <a:latin typeface="+mj-lt"/>
                <a:ea typeface="Quattrocento Sans"/>
                <a:cs typeface="Quattrocento Sans"/>
                <a:sym typeface="Quattrocento Sans"/>
              </a:rPr>
              <a:t>Variables on the stack have a certain visibility, also called </a:t>
            </a:r>
            <a:r>
              <a:rPr lang="en-US" sz="1400" b="1" i="0" u="none" strike="noStrike" cap="none" dirty="0">
                <a:solidFill>
                  <a:srgbClr val="000000"/>
                </a:solidFill>
                <a:latin typeface="+mj-lt"/>
                <a:ea typeface="Quattrocento Sans"/>
                <a:cs typeface="Quattrocento Sans"/>
                <a:sym typeface="Quattrocento Sans"/>
              </a:rPr>
              <a:t>scope</a:t>
            </a:r>
            <a:r>
              <a:rPr lang="en-US" sz="1400" b="0" i="0" u="none" strike="noStrike" cap="none" dirty="0">
                <a:solidFill>
                  <a:srgbClr val="000000"/>
                </a:solidFill>
                <a:latin typeface="+mj-lt"/>
                <a:ea typeface="Quattrocento Sans"/>
                <a:cs typeface="Quattrocento Sans"/>
                <a:sym typeface="Quattrocento Sans"/>
              </a:rPr>
              <a:t>. </a:t>
            </a:r>
            <a:r>
              <a:rPr lang="en-US" sz="1400" b="1" i="0" u="none" strike="noStrike" cap="none" dirty="0">
                <a:solidFill>
                  <a:srgbClr val="000000"/>
                </a:solidFill>
                <a:latin typeface="+mj-lt"/>
                <a:ea typeface="Quattrocento Sans"/>
                <a:cs typeface="Quattrocento Sans"/>
                <a:sym typeface="Quattrocento Sans"/>
              </a:rPr>
              <a:t>Only objects from the active scope are used</a:t>
            </a:r>
            <a:r>
              <a:rPr lang="en-US" sz="1400" b="0" i="0" u="none" strike="noStrike" cap="none" dirty="0">
                <a:solidFill>
                  <a:srgbClr val="000000"/>
                </a:solidFill>
                <a:latin typeface="+mj-lt"/>
                <a:ea typeface="Quattrocento Sans"/>
                <a:cs typeface="Quattrocento Sans"/>
                <a:sym typeface="Quattrocento Sans"/>
              </a:rPr>
              <a:t>.</a:t>
            </a:r>
            <a:endParaRPr sz="1400" b="0" i="0" u="none" strike="noStrike" cap="none" dirty="0">
              <a:solidFill>
                <a:srgbClr val="000000"/>
              </a:solidFill>
              <a:latin typeface="+mj-lt"/>
              <a:sym typeface="Arial"/>
            </a:endParaRPr>
          </a:p>
          <a:p>
            <a:pPr marL="419100" marR="0" lvl="1" indent="0" algn="just" rtl="0">
              <a:lnSpc>
                <a:spcPct val="150000"/>
              </a:lnSpc>
              <a:spcBef>
                <a:spcPts val="0"/>
              </a:spcBef>
              <a:spcAft>
                <a:spcPts val="0"/>
              </a:spcAft>
              <a:buClr>
                <a:srgbClr val="FFCD00"/>
              </a:buClr>
              <a:buSzPts val="1200"/>
              <a:buFont typeface="Quattrocento Sans"/>
              <a:buNone/>
            </a:pPr>
            <a:r>
              <a:rPr lang="en-US" sz="1200" b="0" i="0" u="none" strike="noStrike" cap="none" dirty="0">
                <a:solidFill>
                  <a:srgbClr val="000000"/>
                </a:solidFill>
                <a:latin typeface="+mj-lt"/>
                <a:ea typeface="Quattrocento Sans"/>
                <a:cs typeface="Quattrocento Sans"/>
                <a:sym typeface="Quattrocento Sans"/>
              </a:rPr>
              <a:t>For example: Assuming that we do not have any global scope variables (fields), and only local variables. </a:t>
            </a:r>
            <a:endParaRPr sz="1400" b="0" i="0" u="none" strike="noStrike" cap="none" dirty="0">
              <a:solidFill>
                <a:srgbClr val="000000"/>
              </a:solidFill>
              <a:latin typeface="+mj-lt"/>
              <a:sym typeface="Arial"/>
            </a:endParaRPr>
          </a:p>
          <a:p>
            <a:pPr marL="419100" marR="0" lvl="1" indent="0" algn="just" rtl="0">
              <a:lnSpc>
                <a:spcPct val="150000"/>
              </a:lnSpc>
              <a:spcBef>
                <a:spcPts val="0"/>
              </a:spcBef>
              <a:spcAft>
                <a:spcPts val="0"/>
              </a:spcAft>
              <a:buClr>
                <a:srgbClr val="FFCD00"/>
              </a:buClr>
              <a:buSzPts val="1200"/>
              <a:buFont typeface="Quattrocento Sans"/>
              <a:buNone/>
            </a:pPr>
            <a:r>
              <a:rPr lang="en-US" sz="1200" b="0" i="0" u="none" strike="noStrike" cap="none" dirty="0">
                <a:solidFill>
                  <a:srgbClr val="000000"/>
                </a:solidFill>
                <a:latin typeface="+mj-lt"/>
                <a:ea typeface="Quattrocento Sans"/>
                <a:cs typeface="Quattrocento Sans"/>
                <a:sym typeface="Quattrocento Sans"/>
              </a:rPr>
              <a:t>⇨ If the compiler executes a method’s body, it can access only objects from the stack that are within the method’s body and cannot access by other local variables</a:t>
            </a:r>
            <a:endParaRPr sz="1400" b="0" i="0" u="none" strike="noStrike" cap="none" dirty="0">
              <a:solidFill>
                <a:srgbClr val="000000"/>
              </a:solidFill>
              <a:latin typeface="+mj-lt"/>
              <a:sym typeface="Arial"/>
            </a:endParaRPr>
          </a:p>
          <a:p>
            <a:pPr marL="361950" marR="0" lvl="0" indent="-196850" algn="just" rtl="0">
              <a:lnSpc>
                <a:spcPct val="150000"/>
              </a:lnSpc>
              <a:spcBef>
                <a:spcPts val="0"/>
              </a:spcBef>
              <a:spcAft>
                <a:spcPts val="0"/>
              </a:spcAft>
              <a:buClr>
                <a:srgbClr val="FFCD00"/>
              </a:buClr>
              <a:buSzPts val="1400"/>
              <a:buFont typeface="Arial"/>
              <a:buNone/>
            </a:pPr>
            <a:endParaRPr sz="1400" b="0" i="0" u="none" strike="noStrike" cap="none" dirty="0">
              <a:solidFill>
                <a:srgbClr val="000000"/>
              </a:solidFill>
              <a:latin typeface="+mj-lt"/>
              <a:ea typeface="Quattrocento Sans"/>
              <a:cs typeface="Quattrocento Sans"/>
              <a:sym typeface="Quattrocento Sans"/>
            </a:endParaRPr>
          </a:p>
          <a:p>
            <a:pPr marL="361950" marR="0" lvl="0" indent="-285750" algn="just" rtl="0">
              <a:lnSpc>
                <a:spcPct val="150000"/>
              </a:lnSpc>
              <a:spcBef>
                <a:spcPts val="0"/>
              </a:spcBef>
              <a:spcAft>
                <a:spcPts val="0"/>
              </a:spcAft>
              <a:buClr>
                <a:srgbClr val="FFCD00"/>
              </a:buClr>
              <a:buSzPts val="1400"/>
              <a:buFont typeface="Arial"/>
              <a:buChar char="•"/>
            </a:pPr>
            <a:r>
              <a:rPr lang="en-US" sz="1400" b="0" i="0" u="none" strike="noStrike" cap="none" dirty="0">
                <a:solidFill>
                  <a:srgbClr val="000000"/>
                </a:solidFill>
                <a:latin typeface="+mj-lt"/>
                <a:ea typeface="Quattrocento Sans"/>
                <a:cs typeface="Quattrocento Sans"/>
                <a:sym typeface="Quattrocento Sans"/>
              </a:rPr>
              <a:t>Once the method completes and returns, the top of the stack pops out. </a:t>
            </a:r>
            <a:endParaRPr sz="1400" b="0" i="0" u="none" strike="noStrike" cap="none" dirty="0">
              <a:solidFill>
                <a:srgbClr val="000000"/>
              </a:solidFill>
              <a:latin typeface="+mj-lt"/>
              <a:sym typeface="Arial"/>
            </a:endParaRPr>
          </a:p>
          <a:p>
            <a:pPr marL="361950" marR="0" lvl="0" indent="-196850" algn="just" rtl="0">
              <a:lnSpc>
                <a:spcPct val="150000"/>
              </a:lnSpc>
              <a:spcBef>
                <a:spcPts val="0"/>
              </a:spcBef>
              <a:spcAft>
                <a:spcPts val="0"/>
              </a:spcAft>
              <a:buClr>
                <a:srgbClr val="FFCD00"/>
              </a:buClr>
              <a:buSzPts val="1400"/>
              <a:buFont typeface="Arial"/>
              <a:buNone/>
            </a:pPr>
            <a:endParaRPr sz="1400" b="0" i="0" u="none" strike="noStrike" cap="none" dirty="0">
              <a:solidFill>
                <a:srgbClr val="000000"/>
              </a:solidFill>
              <a:latin typeface="+mj-lt"/>
              <a:ea typeface="Quattrocento Sans"/>
              <a:cs typeface="Quattrocento Sans"/>
              <a:sym typeface="Quattrocento Sans"/>
            </a:endParaRPr>
          </a:p>
        </p:txBody>
      </p:sp>
      <p:pic>
        <p:nvPicPr>
          <p:cNvPr id="90" name="Google Shape;90;p7"/>
          <p:cNvPicPr preferRelativeResize="0"/>
          <p:nvPr/>
        </p:nvPicPr>
        <p:blipFill rotWithShape="1">
          <a:blip r:embed="rId3">
            <a:alphaModFix/>
          </a:blip>
          <a:srcRect/>
          <a:stretch/>
        </p:blipFill>
        <p:spPr>
          <a:xfrm>
            <a:off x="7214660" y="483700"/>
            <a:ext cx="1685500" cy="384330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9">
                                            <p:txEl>
                                              <p:pRg st="0" end="0"/>
                                            </p:txEl>
                                          </p:spTgt>
                                        </p:tgtEl>
                                        <p:attrNameLst>
                                          <p:attrName>style.visibility</p:attrName>
                                        </p:attrNameLst>
                                      </p:cBhvr>
                                      <p:to>
                                        <p:strVal val="visible"/>
                                      </p:to>
                                    </p:set>
                                    <p:animEffect transition="in" filter="fade">
                                      <p:cBhvr>
                                        <p:cTn id="7" dur="500"/>
                                        <p:tgtEl>
                                          <p:spTgt spid="8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9">
                                            <p:txEl>
                                              <p:pRg st="1" end="1"/>
                                            </p:txEl>
                                          </p:spTgt>
                                        </p:tgtEl>
                                        <p:attrNameLst>
                                          <p:attrName>style.visibility</p:attrName>
                                        </p:attrNameLst>
                                      </p:cBhvr>
                                      <p:to>
                                        <p:strVal val="visible"/>
                                      </p:to>
                                    </p:set>
                                    <p:animEffect transition="in" filter="fade">
                                      <p:cBhvr>
                                        <p:cTn id="10" dur="500"/>
                                        <p:tgtEl>
                                          <p:spTgt spid="8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9">
                                            <p:txEl>
                                              <p:pRg st="2" end="2"/>
                                            </p:txEl>
                                          </p:spTgt>
                                        </p:tgtEl>
                                        <p:attrNameLst>
                                          <p:attrName>style.visibility</p:attrName>
                                        </p:attrNameLst>
                                      </p:cBhvr>
                                      <p:to>
                                        <p:strVal val="visible"/>
                                      </p:to>
                                    </p:set>
                                    <p:animEffect transition="in" filter="fade">
                                      <p:cBhvr>
                                        <p:cTn id="13" dur="500"/>
                                        <p:tgtEl>
                                          <p:spTgt spid="89">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89">
                                            <p:txEl>
                                              <p:pRg st="3" end="3"/>
                                            </p:txEl>
                                          </p:spTgt>
                                        </p:tgtEl>
                                        <p:attrNameLst>
                                          <p:attrName>style.visibility</p:attrName>
                                        </p:attrNameLst>
                                      </p:cBhvr>
                                      <p:to>
                                        <p:strVal val="visible"/>
                                      </p:to>
                                    </p:set>
                                    <p:animEffect transition="in" filter="fade">
                                      <p:cBhvr>
                                        <p:cTn id="16" dur="500"/>
                                        <p:tgtEl>
                                          <p:spTgt spid="89">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89">
                                            <p:txEl>
                                              <p:pRg st="4" end="4"/>
                                            </p:txEl>
                                          </p:spTgt>
                                        </p:tgtEl>
                                        <p:attrNameLst>
                                          <p:attrName>style.visibility</p:attrName>
                                        </p:attrNameLst>
                                      </p:cBhvr>
                                      <p:to>
                                        <p:strVal val="visible"/>
                                      </p:to>
                                    </p:set>
                                    <p:animEffect transition="in" filter="fade">
                                      <p:cBhvr>
                                        <p:cTn id="19" dur="500"/>
                                        <p:tgtEl>
                                          <p:spTgt spid="89">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89">
                                            <p:txEl>
                                              <p:pRg st="5" end="5"/>
                                            </p:txEl>
                                          </p:spTgt>
                                        </p:tgtEl>
                                        <p:attrNameLst>
                                          <p:attrName>style.visibility</p:attrName>
                                        </p:attrNameLst>
                                      </p:cBhvr>
                                      <p:to>
                                        <p:strVal val="visible"/>
                                      </p:to>
                                    </p:set>
                                    <p:animEffect transition="in" filter="fade">
                                      <p:cBhvr>
                                        <p:cTn id="22" dur="500"/>
                                        <p:tgtEl>
                                          <p:spTgt spid="89">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89">
                                            <p:txEl>
                                              <p:pRg st="6" end="6"/>
                                            </p:txEl>
                                          </p:spTgt>
                                        </p:tgtEl>
                                        <p:attrNameLst>
                                          <p:attrName>style.visibility</p:attrName>
                                        </p:attrNameLst>
                                      </p:cBhvr>
                                      <p:to>
                                        <p:strVal val="visible"/>
                                      </p:to>
                                    </p:set>
                                    <p:animEffect transition="in" filter="fade">
                                      <p:cBhvr>
                                        <p:cTn id="25" dur="500"/>
                                        <p:tgtEl>
                                          <p:spTgt spid="89">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89">
                                            <p:txEl>
                                              <p:pRg st="7" end="7"/>
                                            </p:txEl>
                                          </p:spTgt>
                                        </p:tgtEl>
                                        <p:attrNameLst>
                                          <p:attrName>style.visibility</p:attrName>
                                        </p:attrNameLst>
                                      </p:cBhvr>
                                      <p:to>
                                        <p:strVal val="visible"/>
                                      </p:to>
                                    </p:set>
                                    <p:animEffect transition="in" filter="fade">
                                      <p:cBhvr>
                                        <p:cTn id="28" dur="500"/>
                                        <p:tgtEl>
                                          <p:spTgt spid="8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8"/>
          <p:cNvSpPr txBox="1">
            <a:spLocks noGrp="1"/>
          </p:cNvSpPr>
          <p:nvPr>
            <p:ph type="ctrTitle"/>
          </p:nvPr>
        </p:nvSpPr>
        <p:spPr>
          <a:xfrm>
            <a:off x="2022225" y="1711250"/>
            <a:ext cx="3837555" cy="1159800"/>
          </a:xfrm>
          <a:prstGeom prst="rect">
            <a:avLst/>
          </a:prstGeom>
          <a:solidFill>
            <a:schemeClr val="lt1"/>
          </a:solidFill>
          <a:ln>
            <a:noFill/>
          </a:ln>
        </p:spPr>
        <p:txBody>
          <a:bodyPr spcFirstLastPara="1" wrap="square" lIns="91425" tIns="91425" rIns="91425" bIns="91425" anchor="b" anchorCtr="0">
            <a:noAutofit/>
          </a:bodyPr>
          <a:lstStyle/>
          <a:p>
            <a:pPr marL="457200" lvl="0" indent="-381000" algn="l" rtl="0">
              <a:lnSpc>
                <a:spcPct val="150000"/>
              </a:lnSpc>
              <a:spcBef>
                <a:spcPts val="0"/>
              </a:spcBef>
              <a:spcAft>
                <a:spcPts val="0"/>
              </a:spcAft>
              <a:buClr>
                <a:srgbClr val="000000"/>
              </a:buClr>
              <a:buSzPts val="3200"/>
              <a:buNone/>
            </a:pPr>
            <a:r>
              <a:rPr lang="en-US" sz="3200"/>
              <a:t>Heap memory</a:t>
            </a:r>
            <a:endParaRPr sz="3200"/>
          </a:p>
        </p:txBody>
      </p:sp>
      <p:sp>
        <p:nvSpPr>
          <p:cNvPr id="96" name="Google Shape;96;p8"/>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400"/>
              <a:buFont typeface="Lora"/>
              <a:buNone/>
            </a:pPr>
            <a:r>
              <a:rPr lang="en-US" sz="2400" b="0" i="0" u="none" strike="noStrike" cap="none">
                <a:solidFill>
                  <a:schemeClr val="dk1"/>
                </a:solidFill>
                <a:latin typeface="Lora"/>
                <a:ea typeface="Lora"/>
                <a:cs typeface="Lora"/>
                <a:sym typeface="Lora"/>
              </a:rPr>
              <a:t>3</a:t>
            </a:r>
            <a:endParaRPr sz="2400" b="0" i="0" u="none" strike="noStrike" cap="none">
              <a:solidFill>
                <a:schemeClr val="dk1"/>
              </a:solidFill>
              <a:latin typeface="Lora"/>
              <a:ea typeface="Lora"/>
              <a:cs typeface="Lora"/>
              <a:sym typeface="Lor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9"/>
          <p:cNvSpPr txBox="1"/>
          <p:nvPr/>
        </p:nvSpPr>
        <p:spPr>
          <a:xfrm>
            <a:off x="322576" y="567522"/>
            <a:ext cx="8371843" cy="2815758"/>
          </a:xfrm>
          <a:prstGeom prst="rect">
            <a:avLst/>
          </a:prstGeom>
          <a:noFill/>
          <a:ln>
            <a:noFill/>
          </a:ln>
        </p:spPr>
        <p:txBody>
          <a:bodyPr spcFirstLastPara="1" wrap="square" lIns="91425" tIns="91425" rIns="91425" bIns="91425" anchor="t" anchorCtr="0">
            <a:noAutofit/>
          </a:bodyPr>
          <a:lstStyle/>
          <a:p>
            <a:pPr marL="361950" marR="0" lvl="0" indent="-285750" algn="just" rtl="0">
              <a:lnSpc>
                <a:spcPct val="150000"/>
              </a:lnSpc>
              <a:spcBef>
                <a:spcPts val="0"/>
              </a:spcBef>
              <a:spcAft>
                <a:spcPts val="0"/>
              </a:spcAft>
              <a:buClr>
                <a:srgbClr val="FFCD00"/>
              </a:buClr>
              <a:buSzPts val="1400"/>
              <a:buFont typeface="Arial"/>
              <a:buChar char="•"/>
            </a:pPr>
            <a:r>
              <a:rPr lang="en-US" sz="1400" b="0" i="0" u="none" strike="noStrike" cap="none" dirty="0">
                <a:solidFill>
                  <a:srgbClr val="000000"/>
                </a:solidFill>
                <a:latin typeface="+mj-lt"/>
                <a:ea typeface="Quattrocento Sans"/>
                <a:cs typeface="Quattrocento Sans"/>
                <a:sym typeface="Quattrocento Sans"/>
              </a:rPr>
              <a:t>This part of memory </a:t>
            </a:r>
            <a:r>
              <a:rPr lang="en-US" sz="1400" b="1" i="0" u="none" strike="noStrike" cap="none" dirty="0">
                <a:solidFill>
                  <a:srgbClr val="000000"/>
                </a:solidFill>
                <a:latin typeface="+mj-lt"/>
                <a:ea typeface="Quattrocento Sans"/>
                <a:cs typeface="Quattrocento Sans"/>
                <a:sym typeface="Quattrocento Sans"/>
              </a:rPr>
              <a:t>stores the actual object in memory</a:t>
            </a:r>
            <a:r>
              <a:rPr lang="en-US" sz="1400" b="0" i="0" u="none" strike="noStrike" cap="none" dirty="0">
                <a:solidFill>
                  <a:srgbClr val="000000"/>
                </a:solidFill>
                <a:latin typeface="+mj-lt"/>
                <a:ea typeface="Quattrocento Sans"/>
                <a:cs typeface="Quattrocento Sans"/>
                <a:sym typeface="Quattrocento Sans"/>
              </a:rPr>
              <a:t>. Those are referenced by the variables from the stack.</a:t>
            </a:r>
            <a:endParaRPr sz="1400" b="0" i="0" u="none" strike="noStrike" cap="none" dirty="0">
              <a:solidFill>
                <a:srgbClr val="000000"/>
              </a:solidFill>
              <a:latin typeface="+mj-lt"/>
              <a:ea typeface="Quattrocento Sans"/>
              <a:cs typeface="Quattrocento Sans"/>
              <a:sym typeface="Quattrocento Sans"/>
            </a:endParaRPr>
          </a:p>
          <a:p>
            <a:pPr marL="361950" marR="0" lvl="0" indent="-285750" algn="just" rtl="0">
              <a:lnSpc>
                <a:spcPct val="150000"/>
              </a:lnSpc>
              <a:spcBef>
                <a:spcPts val="0"/>
              </a:spcBef>
              <a:spcAft>
                <a:spcPts val="0"/>
              </a:spcAft>
              <a:buClr>
                <a:srgbClr val="FFCD00"/>
              </a:buClr>
              <a:buSzPts val="1400"/>
              <a:buFont typeface="Arial"/>
              <a:buChar char="•"/>
            </a:pPr>
            <a:r>
              <a:rPr lang="en-US" sz="1400" b="0" i="0" u="none" strike="noStrike" cap="none" dirty="0">
                <a:solidFill>
                  <a:srgbClr val="000000"/>
                </a:solidFill>
                <a:latin typeface="+mj-lt"/>
                <a:ea typeface="Quattrocento Sans"/>
                <a:cs typeface="Quattrocento Sans"/>
                <a:sym typeface="Quattrocento Sans"/>
              </a:rPr>
              <a:t>The </a:t>
            </a:r>
            <a:r>
              <a:rPr lang="en-US" sz="1400" b="1" i="0" u="none" strike="noStrike" cap="none" dirty="0">
                <a:solidFill>
                  <a:srgbClr val="FF0000"/>
                </a:solidFill>
                <a:latin typeface="+mj-lt"/>
                <a:ea typeface="Quattrocento Sans"/>
                <a:cs typeface="Quattrocento Sans"/>
                <a:sym typeface="Quattrocento Sans"/>
              </a:rPr>
              <a:t>new</a:t>
            </a:r>
            <a:r>
              <a:rPr lang="en-US" sz="1400" b="0" i="0" u="none" strike="noStrike" cap="none" dirty="0">
                <a:solidFill>
                  <a:srgbClr val="000000"/>
                </a:solidFill>
                <a:latin typeface="+mj-lt"/>
                <a:ea typeface="Quattrocento Sans"/>
                <a:cs typeface="Quattrocento Sans"/>
                <a:sym typeface="Quattrocento Sans"/>
              </a:rPr>
              <a:t> keyword is responsible for ensuring that there is enough free space on heap, creating an object of the StringBuilder type in memory and referring to it via the “builder” reference, which goes on the stack.</a:t>
            </a:r>
            <a:endParaRPr sz="1400" b="0" i="0" u="none" strike="noStrike" cap="none" dirty="0">
              <a:solidFill>
                <a:srgbClr val="000000"/>
              </a:solidFill>
              <a:latin typeface="+mj-lt"/>
              <a:sym typeface="Arial"/>
            </a:endParaRPr>
          </a:p>
          <a:p>
            <a:pPr marL="361950" marR="0" lvl="0" indent="-196850" algn="just" rtl="0">
              <a:lnSpc>
                <a:spcPct val="150000"/>
              </a:lnSpc>
              <a:spcBef>
                <a:spcPts val="0"/>
              </a:spcBef>
              <a:spcAft>
                <a:spcPts val="0"/>
              </a:spcAft>
              <a:buClr>
                <a:srgbClr val="FFCD00"/>
              </a:buClr>
              <a:buSzPts val="1400"/>
              <a:buFont typeface="Arial"/>
              <a:buNone/>
            </a:pPr>
            <a:endParaRPr sz="1400" b="0" i="0" u="none" strike="noStrike" cap="none" dirty="0">
              <a:solidFill>
                <a:srgbClr val="000000"/>
              </a:solidFill>
              <a:latin typeface="+mj-lt"/>
              <a:ea typeface="Quattrocento Sans"/>
              <a:cs typeface="Quattrocento Sans"/>
              <a:sym typeface="Quattrocento Sans"/>
            </a:endParaRPr>
          </a:p>
          <a:p>
            <a:pPr marL="76200" marR="0" lvl="0" indent="0" algn="just" rtl="0">
              <a:lnSpc>
                <a:spcPct val="150000"/>
              </a:lnSpc>
              <a:spcBef>
                <a:spcPts val="0"/>
              </a:spcBef>
              <a:spcAft>
                <a:spcPts val="0"/>
              </a:spcAft>
              <a:buClr>
                <a:srgbClr val="FFCD00"/>
              </a:buClr>
              <a:buSzPts val="1400"/>
              <a:buFont typeface="Quattrocento Sans"/>
              <a:buNone/>
            </a:pPr>
            <a:endParaRPr sz="1400" b="0" i="0" u="none" strike="noStrike" cap="none" dirty="0">
              <a:solidFill>
                <a:srgbClr val="000000"/>
              </a:solidFill>
              <a:latin typeface="+mj-lt"/>
              <a:ea typeface="Quattrocento Sans"/>
              <a:cs typeface="Quattrocento Sans"/>
              <a:sym typeface="Quattrocento Sans"/>
            </a:endParaRPr>
          </a:p>
          <a:p>
            <a:pPr marL="361950" marR="0" lvl="0" indent="-196850" algn="just" rtl="0">
              <a:lnSpc>
                <a:spcPct val="150000"/>
              </a:lnSpc>
              <a:spcBef>
                <a:spcPts val="0"/>
              </a:spcBef>
              <a:spcAft>
                <a:spcPts val="0"/>
              </a:spcAft>
              <a:buClr>
                <a:srgbClr val="FFCD00"/>
              </a:buClr>
              <a:buSzPts val="1400"/>
              <a:buFont typeface="Arial"/>
              <a:buNone/>
            </a:pPr>
            <a:endParaRPr sz="1400" b="0" i="0" u="none" strike="noStrike" cap="none" dirty="0">
              <a:solidFill>
                <a:srgbClr val="000000"/>
              </a:solidFill>
              <a:latin typeface="+mj-lt"/>
              <a:ea typeface="Quattrocento Sans"/>
              <a:cs typeface="Quattrocento Sans"/>
              <a:sym typeface="Quattrocento Sans"/>
            </a:endParaRPr>
          </a:p>
          <a:p>
            <a:pPr marL="361950" marR="0" lvl="0" indent="-196850" algn="just" rtl="0">
              <a:lnSpc>
                <a:spcPct val="150000"/>
              </a:lnSpc>
              <a:spcBef>
                <a:spcPts val="0"/>
              </a:spcBef>
              <a:spcAft>
                <a:spcPts val="0"/>
              </a:spcAft>
              <a:buClr>
                <a:srgbClr val="FFCD00"/>
              </a:buClr>
              <a:buSzPts val="1400"/>
              <a:buFont typeface="Arial"/>
              <a:buNone/>
            </a:pPr>
            <a:endParaRPr sz="1400" b="0" i="0" u="none" strike="noStrike" cap="none" dirty="0">
              <a:solidFill>
                <a:srgbClr val="000000"/>
              </a:solidFill>
              <a:latin typeface="+mj-lt"/>
              <a:ea typeface="Quattrocento Sans"/>
              <a:cs typeface="Quattrocento Sans"/>
              <a:sym typeface="Quattrocento Sans"/>
            </a:endParaRPr>
          </a:p>
          <a:p>
            <a:pPr marL="361950" marR="0" lvl="0" indent="-285750" algn="just" rtl="0">
              <a:lnSpc>
                <a:spcPct val="150000"/>
              </a:lnSpc>
              <a:spcBef>
                <a:spcPts val="0"/>
              </a:spcBef>
              <a:spcAft>
                <a:spcPts val="0"/>
              </a:spcAft>
              <a:buClr>
                <a:srgbClr val="FFCD00"/>
              </a:buClr>
              <a:buSzPts val="1400"/>
              <a:buFont typeface="Arial"/>
              <a:buChar char="•"/>
            </a:pPr>
            <a:r>
              <a:rPr lang="en-US" sz="1400" b="0" i="0" u="none" strike="noStrike" cap="none" dirty="0">
                <a:solidFill>
                  <a:srgbClr val="000000"/>
                </a:solidFill>
                <a:latin typeface="+mj-lt"/>
                <a:ea typeface="Quattrocento Sans"/>
                <a:cs typeface="Quattrocento Sans"/>
                <a:sym typeface="Quattrocento Sans"/>
              </a:rPr>
              <a:t>Only one heap memory for each running JVM process and it shares memory regardless of how many threads are running.</a:t>
            </a:r>
            <a:endParaRPr sz="1400" b="0" i="0" u="none" strike="noStrike" cap="none" dirty="0">
              <a:solidFill>
                <a:srgbClr val="000000"/>
              </a:solidFill>
              <a:latin typeface="+mj-lt"/>
              <a:ea typeface="Quattrocento Sans"/>
              <a:cs typeface="Quattrocento Sans"/>
              <a:sym typeface="Quattrocento Sans"/>
            </a:endParaRPr>
          </a:p>
        </p:txBody>
      </p:sp>
      <p:pic>
        <p:nvPicPr>
          <p:cNvPr id="103" name="Google Shape;103;p9"/>
          <p:cNvPicPr preferRelativeResize="0"/>
          <p:nvPr/>
        </p:nvPicPr>
        <p:blipFill rotWithShape="1">
          <a:blip r:embed="rId3">
            <a:alphaModFix/>
          </a:blip>
          <a:srcRect/>
          <a:stretch/>
        </p:blipFill>
        <p:spPr>
          <a:xfrm>
            <a:off x="1681477" y="2444053"/>
            <a:ext cx="5943600" cy="446405"/>
          </a:xfrm>
          <a:prstGeom prst="rect">
            <a:avLst/>
          </a:prstGeom>
          <a:noFill/>
          <a:ln>
            <a:noFill/>
          </a:ln>
        </p:spPr>
      </p:pic>
      <p:sp>
        <p:nvSpPr>
          <p:cNvPr id="104" name="Google Shape;104;p9"/>
          <p:cNvSpPr txBox="1"/>
          <p:nvPr/>
        </p:nvSpPr>
        <p:spPr>
          <a:xfrm>
            <a:off x="2176059" y="2890458"/>
            <a:ext cx="4954436" cy="605308"/>
          </a:xfrm>
          <a:prstGeom prst="rect">
            <a:avLst/>
          </a:prstGeom>
          <a:noFill/>
          <a:ln>
            <a:noFill/>
          </a:ln>
        </p:spPr>
        <p:txBody>
          <a:bodyPr spcFirstLastPara="1" wrap="square" lIns="91425" tIns="91425" rIns="91425" bIns="91425" anchor="t" anchorCtr="0">
            <a:noAutofit/>
          </a:bodyPr>
          <a:lstStyle/>
          <a:p>
            <a:pPr marL="76200" marR="0" lvl="0" indent="0" algn="ctr" rtl="0">
              <a:lnSpc>
                <a:spcPct val="150000"/>
              </a:lnSpc>
              <a:spcBef>
                <a:spcPts val="0"/>
              </a:spcBef>
              <a:spcAft>
                <a:spcPts val="0"/>
              </a:spcAft>
              <a:buClr>
                <a:srgbClr val="FFCD00"/>
              </a:buClr>
              <a:buSzPts val="1100"/>
              <a:buFont typeface="Quattrocento Sans"/>
              <a:buNone/>
            </a:pPr>
            <a:r>
              <a:rPr lang="en-US" sz="1100" b="1" i="0" u="none" strike="noStrike" cap="none">
                <a:solidFill>
                  <a:srgbClr val="000000"/>
                </a:solidFill>
                <a:latin typeface="+mj-lt"/>
                <a:ea typeface="Quattrocento Sans"/>
                <a:cs typeface="Quattrocento Sans"/>
                <a:sym typeface="Quattrocento Sans"/>
              </a:rPr>
              <a:t>Example of creating an object </a:t>
            </a:r>
            <a:endParaRPr sz="1100" b="1" i="0" u="none" strike="noStrike" cap="none">
              <a:solidFill>
                <a:srgbClr val="000000"/>
              </a:solidFill>
              <a:latin typeface="+mj-lt"/>
              <a:ea typeface="Quattrocento Sans"/>
              <a:cs typeface="Quattrocento Sans"/>
              <a:sym typeface="Quattrocento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
                                            <p:txEl>
                                              <p:pRg st="0" end="0"/>
                                            </p:txEl>
                                          </p:spTgt>
                                        </p:tgtEl>
                                        <p:attrNameLst>
                                          <p:attrName>style.visibility</p:attrName>
                                        </p:attrNameLst>
                                      </p:cBhvr>
                                      <p:to>
                                        <p:strVal val="visible"/>
                                      </p:to>
                                    </p:set>
                                    <p:animEffect transition="in" filter="fade">
                                      <p:cBhvr>
                                        <p:cTn id="7" dur="500"/>
                                        <p:tgtEl>
                                          <p:spTgt spid="10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2">
                                            <p:txEl>
                                              <p:pRg st="1" end="1"/>
                                            </p:txEl>
                                          </p:spTgt>
                                        </p:tgtEl>
                                        <p:attrNameLst>
                                          <p:attrName>style.visibility</p:attrName>
                                        </p:attrNameLst>
                                      </p:cBhvr>
                                      <p:to>
                                        <p:strVal val="visible"/>
                                      </p:to>
                                    </p:set>
                                    <p:animEffect transition="in" filter="fade">
                                      <p:cBhvr>
                                        <p:cTn id="10" dur="500"/>
                                        <p:tgtEl>
                                          <p:spTgt spid="10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02">
                                            <p:txEl>
                                              <p:pRg st="2" end="2"/>
                                            </p:txEl>
                                          </p:spTgt>
                                        </p:tgtEl>
                                        <p:attrNameLst>
                                          <p:attrName>style.visibility</p:attrName>
                                        </p:attrNameLst>
                                      </p:cBhvr>
                                      <p:to>
                                        <p:strVal val="visible"/>
                                      </p:to>
                                    </p:set>
                                    <p:animEffect transition="in" filter="fade">
                                      <p:cBhvr>
                                        <p:cTn id="13" dur="500"/>
                                        <p:tgtEl>
                                          <p:spTgt spid="10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02">
                                            <p:txEl>
                                              <p:pRg st="3" end="3"/>
                                            </p:txEl>
                                          </p:spTgt>
                                        </p:tgtEl>
                                        <p:attrNameLst>
                                          <p:attrName>style.visibility</p:attrName>
                                        </p:attrNameLst>
                                      </p:cBhvr>
                                      <p:to>
                                        <p:strVal val="visible"/>
                                      </p:to>
                                    </p:set>
                                    <p:animEffect transition="in" filter="fade">
                                      <p:cBhvr>
                                        <p:cTn id="16" dur="500"/>
                                        <p:tgtEl>
                                          <p:spTgt spid="102">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02">
                                            <p:txEl>
                                              <p:pRg st="4" end="4"/>
                                            </p:txEl>
                                          </p:spTgt>
                                        </p:tgtEl>
                                        <p:attrNameLst>
                                          <p:attrName>style.visibility</p:attrName>
                                        </p:attrNameLst>
                                      </p:cBhvr>
                                      <p:to>
                                        <p:strVal val="visible"/>
                                      </p:to>
                                    </p:set>
                                    <p:animEffect transition="in" filter="fade">
                                      <p:cBhvr>
                                        <p:cTn id="19" dur="500"/>
                                        <p:tgtEl>
                                          <p:spTgt spid="102">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02">
                                            <p:txEl>
                                              <p:pRg st="5" end="5"/>
                                            </p:txEl>
                                          </p:spTgt>
                                        </p:tgtEl>
                                        <p:attrNameLst>
                                          <p:attrName>style.visibility</p:attrName>
                                        </p:attrNameLst>
                                      </p:cBhvr>
                                      <p:to>
                                        <p:strVal val="visible"/>
                                      </p:to>
                                    </p:set>
                                    <p:animEffect transition="in" filter="fade">
                                      <p:cBhvr>
                                        <p:cTn id="22" dur="500"/>
                                        <p:tgtEl>
                                          <p:spTgt spid="102">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02">
                                            <p:txEl>
                                              <p:pRg st="6" end="6"/>
                                            </p:txEl>
                                          </p:spTgt>
                                        </p:tgtEl>
                                        <p:attrNameLst>
                                          <p:attrName>style.visibility</p:attrName>
                                        </p:attrNameLst>
                                      </p:cBhvr>
                                      <p:to>
                                        <p:strVal val="visible"/>
                                      </p:to>
                                    </p:set>
                                    <p:animEffect transition="in" filter="fade">
                                      <p:cBhvr>
                                        <p:cTn id="25" dur="500"/>
                                        <p:tgtEl>
                                          <p:spTgt spid="102">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03"/>
                                        </p:tgtEl>
                                        <p:attrNameLst>
                                          <p:attrName>style.visibility</p:attrName>
                                        </p:attrNameLst>
                                      </p:cBhvr>
                                      <p:to>
                                        <p:strVal val="visible"/>
                                      </p:to>
                                    </p:set>
                                    <p:animEffect transition="in" filter="fade">
                                      <p:cBhvr>
                                        <p:cTn id="30" dur="500"/>
                                        <p:tgtEl>
                                          <p:spTgt spid="103"/>
                                        </p:tgtEl>
                                      </p:cBhvr>
                                    </p:animEffect>
                                  </p:childTnLst>
                                </p:cTn>
                              </p:par>
                              <p:par>
                                <p:cTn id="31" presetID="10" presetClass="entr" presetSubtype="0" fill="hold" nodeType="withEffect">
                                  <p:stCondLst>
                                    <p:cond delay="0"/>
                                  </p:stCondLst>
                                  <p:childTnLst>
                                    <p:set>
                                      <p:cBhvr>
                                        <p:cTn id="32" dur="1" fill="hold">
                                          <p:stCondLst>
                                            <p:cond delay="0"/>
                                          </p:stCondLst>
                                        </p:cTn>
                                        <p:tgtEl>
                                          <p:spTgt spid="104"/>
                                        </p:tgtEl>
                                        <p:attrNameLst>
                                          <p:attrName>style.visibility</p:attrName>
                                        </p:attrNameLst>
                                      </p:cBhvr>
                                      <p:to>
                                        <p:strVal val="visible"/>
                                      </p:to>
                                    </p:set>
                                    <p:animEffect transition="in" filter="fade">
                                      <p:cBhvr>
                                        <p:cTn id="33"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Vio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TotalTime>
  <Words>1185</Words>
  <Application>Microsoft Office PowerPoint</Application>
  <PresentationFormat>On-screen Show (16:9)</PresentationFormat>
  <Paragraphs>115</Paragraphs>
  <Slides>22</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Lora</vt:lpstr>
      <vt:lpstr>Quattrocento Sans</vt:lpstr>
      <vt:lpstr>Arial</vt:lpstr>
      <vt:lpstr>Viola template</vt:lpstr>
      <vt:lpstr>Memory manangement in Java</vt:lpstr>
      <vt:lpstr>Outline</vt:lpstr>
      <vt:lpstr>Overview</vt:lpstr>
      <vt:lpstr>PowerPoint Presentation</vt:lpstr>
      <vt:lpstr>PowerPoint Presentation</vt:lpstr>
      <vt:lpstr>Stack Memory</vt:lpstr>
      <vt:lpstr>PowerPoint Presentation</vt:lpstr>
      <vt:lpstr>Heap memory</vt:lpstr>
      <vt:lpstr>PowerPoint Presentation</vt:lpstr>
      <vt:lpstr>PowerPoint Presentation</vt:lpstr>
      <vt:lpstr>Reference Types</vt:lpstr>
      <vt:lpstr>PowerPoint Presentation</vt:lpstr>
      <vt:lpstr>PowerPoint Presentation</vt:lpstr>
      <vt:lpstr>Garbage Collection</vt:lpstr>
      <vt:lpstr>PowerPoint Presentation</vt:lpstr>
      <vt:lpstr>PowerPoint Presentation</vt:lpstr>
      <vt:lpstr>PowerPoint Presentation</vt:lpstr>
      <vt:lpstr>PowerPoint Presentation</vt:lpstr>
      <vt:lpstr>String  In Memory</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manangement in Java</dc:title>
  <dc:creator>Pikachu Lalala</dc:creator>
  <cp:lastModifiedBy>Sherlock (Phan Khắc Diễn)</cp:lastModifiedBy>
  <cp:revision>8</cp:revision>
  <dcterms:modified xsi:type="dcterms:W3CDTF">2022-02-23T10:55:56Z</dcterms:modified>
</cp:coreProperties>
</file>