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y="6858000" cx="12192000"/>
  <p:notesSz cx="7559675" cy="10691800"/>
  <p:embeddedFontLst>
    <p:embeddedFont>
      <p:font typeface="Libre Franklin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1" roundtripDataSignature="AMtx7mjFyfUILE3L51ObHpTgSqYFPj38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571CD8-DB85-45A3-A87C-2223B6B6E027}">
  <a:tblStyle styleId="{15571CD8-DB85-45A3-A87C-2223B6B6E02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FB9EC7F-1EF0-4738-A380-325B7BB909C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1" Type="http://customschemas.google.com/relationships/presentationmetadata" Target="meta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LibreFranklin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LibreFranklin-regular.fntdata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font" Target="fonts/LibreFranklin-italic.fntdata"/><Relationship Id="rId14" Type="http://schemas.openxmlformats.org/officeDocument/2006/relationships/slide" Target="slides/slide7.xml"/><Relationship Id="rId58" Type="http://schemas.openxmlformats.org/officeDocument/2006/relationships/font" Target="fonts/LibreFranklin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" name="Google Shape;378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5" name="Google Shape;405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4" name="Google Shape;424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0" name="Google Shape;430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6" name="Google Shape;436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3" name="Google Shape;443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0" name="Google Shape;450;p4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6" name="Google Shape;456;p4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2" name="Google Shape;462;p4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8" name="Google Shape;468;p4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5" name="Google Shape;475;p4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1" name="Google Shape;481;p4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7" name="Google Shape;487;p4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1"/>
          <p:cNvSpPr txBox="1"/>
          <p:nvPr>
            <p:ph idx="1" type="subTitle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4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4"/>
          <p:cNvSpPr txBox="1"/>
          <p:nvPr>
            <p:ph idx="1" type="body"/>
          </p:nvPr>
        </p:nvSpPr>
        <p:spPr>
          <a:xfrm>
            <a:off x="581040" y="234072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4"/>
          <p:cNvSpPr txBox="1"/>
          <p:nvPr>
            <p:ph idx="2" type="body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5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5"/>
          <p:cNvSpPr txBox="1"/>
          <p:nvPr>
            <p:ph idx="1" type="body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65"/>
          <p:cNvSpPr txBox="1"/>
          <p:nvPr>
            <p:ph idx="2" type="body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5"/>
          <p:cNvSpPr txBox="1"/>
          <p:nvPr>
            <p:ph idx="3" type="body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5"/>
          <p:cNvSpPr txBox="1"/>
          <p:nvPr>
            <p:ph idx="4" type="body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6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6"/>
          <p:cNvSpPr txBox="1"/>
          <p:nvPr>
            <p:ph idx="1" type="body"/>
          </p:nvPr>
        </p:nvSpPr>
        <p:spPr>
          <a:xfrm>
            <a:off x="58104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6"/>
          <p:cNvSpPr txBox="1"/>
          <p:nvPr>
            <p:ph idx="2" type="body"/>
          </p:nvPr>
        </p:nvSpPr>
        <p:spPr>
          <a:xfrm>
            <a:off x="430992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6"/>
          <p:cNvSpPr txBox="1"/>
          <p:nvPr>
            <p:ph idx="3" type="body"/>
          </p:nvPr>
        </p:nvSpPr>
        <p:spPr>
          <a:xfrm>
            <a:off x="803916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66"/>
          <p:cNvSpPr txBox="1"/>
          <p:nvPr>
            <p:ph idx="4" type="body"/>
          </p:nvPr>
        </p:nvSpPr>
        <p:spPr>
          <a:xfrm>
            <a:off x="58104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6"/>
          <p:cNvSpPr txBox="1"/>
          <p:nvPr>
            <p:ph idx="5" type="body"/>
          </p:nvPr>
        </p:nvSpPr>
        <p:spPr>
          <a:xfrm>
            <a:off x="430992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66"/>
          <p:cNvSpPr txBox="1"/>
          <p:nvPr>
            <p:ph idx="6" type="body"/>
          </p:nvPr>
        </p:nvSpPr>
        <p:spPr>
          <a:xfrm>
            <a:off x="803916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7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7"/>
          <p:cNvSpPr txBox="1"/>
          <p:nvPr>
            <p:ph idx="1" type="subTitle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8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8"/>
          <p:cNvSpPr txBox="1"/>
          <p:nvPr>
            <p:ph idx="1" type="body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9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9"/>
          <p:cNvSpPr txBox="1"/>
          <p:nvPr>
            <p:ph idx="1" type="body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9"/>
          <p:cNvSpPr txBox="1"/>
          <p:nvPr>
            <p:ph idx="2" type="body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0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1"/>
          <p:cNvSpPr txBox="1"/>
          <p:nvPr>
            <p:ph idx="1" type="subTitle"/>
          </p:nvPr>
        </p:nvSpPr>
        <p:spPr>
          <a:xfrm>
            <a:off x="581040" y="702000"/>
            <a:ext cx="11029320" cy="55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2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2"/>
          <p:cNvSpPr txBox="1"/>
          <p:nvPr>
            <p:ph idx="1" type="body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72"/>
          <p:cNvSpPr txBox="1"/>
          <p:nvPr>
            <p:ph idx="2" type="body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72"/>
          <p:cNvSpPr txBox="1"/>
          <p:nvPr>
            <p:ph idx="3" type="body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3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3"/>
          <p:cNvSpPr txBox="1"/>
          <p:nvPr>
            <p:ph idx="1" type="body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73"/>
          <p:cNvSpPr txBox="1"/>
          <p:nvPr>
            <p:ph idx="2" type="body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73"/>
          <p:cNvSpPr txBox="1"/>
          <p:nvPr>
            <p:ph idx="3" type="body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4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4"/>
          <p:cNvSpPr txBox="1"/>
          <p:nvPr>
            <p:ph idx="1" type="body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74"/>
          <p:cNvSpPr txBox="1"/>
          <p:nvPr>
            <p:ph idx="2" type="body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74"/>
          <p:cNvSpPr txBox="1"/>
          <p:nvPr>
            <p:ph idx="3" type="body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5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75"/>
          <p:cNvSpPr txBox="1"/>
          <p:nvPr>
            <p:ph idx="1" type="body"/>
          </p:nvPr>
        </p:nvSpPr>
        <p:spPr>
          <a:xfrm>
            <a:off x="581040" y="234072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75"/>
          <p:cNvSpPr txBox="1"/>
          <p:nvPr>
            <p:ph idx="2" type="body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6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76"/>
          <p:cNvSpPr txBox="1"/>
          <p:nvPr>
            <p:ph idx="1" type="body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76"/>
          <p:cNvSpPr txBox="1"/>
          <p:nvPr>
            <p:ph idx="2" type="body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76"/>
          <p:cNvSpPr txBox="1"/>
          <p:nvPr>
            <p:ph idx="3" type="body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76"/>
          <p:cNvSpPr txBox="1"/>
          <p:nvPr>
            <p:ph idx="4" type="body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7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7"/>
          <p:cNvSpPr txBox="1"/>
          <p:nvPr>
            <p:ph idx="1" type="body"/>
          </p:nvPr>
        </p:nvSpPr>
        <p:spPr>
          <a:xfrm>
            <a:off x="58104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77"/>
          <p:cNvSpPr txBox="1"/>
          <p:nvPr>
            <p:ph idx="2" type="body"/>
          </p:nvPr>
        </p:nvSpPr>
        <p:spPr>
          <a:xfrm>
            <a:off x="430992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77"/>
          <p:cNvSpPr txBox="1"/>
          <p:nvPr>
            <p:ph idx="3" type="body"/>
          </p:nvPr>
        </p:nvSpPr>
        <p:spPr>
          <a:xfrm>
            <a:off x="803916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77"/>
          <p:cNvSpPr txBox="1"/>
          <p:nvPr>
            <p:ph idx="4" type="body"/>
          </p:nvPr>
        </p:nvSpPr>
        <p:spPr>
          <a:xfrm>
            <a:off x="58104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77"/>
          <p:cNvSpPr txBox="1"/>
          <p:nvPr>
            <p:ph idx="5" type="body"/>
          </p:nvPr>
        </p:nvSpPr>
        <p:spPr>
          <a:xfrm>
            <a:off x="430992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77"/>
          <p:cNvSpPr txBox="1"/>
          <p:nvPr>
            <p:ph idx="6" type="body"/>
          </p:nvPr>
        </p:nvSpPr>
        <p:spPr>
          <a:xfrm>
            <a:off x="803916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8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8"/>
          <p:cNvSpPr txBox="1"/>
          <p:nvPr>
            <p:ph idx="1" type="subTitle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9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9"/>
          <p:cNvSpPr txBox="1"/>
          <p:nvPr>
            <p:ph idx="1" type="body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0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80"/>
          <p:cNvSpPr txBox="1"/>
          <p:nvPr>
            <p:ph idx="1" type="body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80"/>
          <p:cNvSpPr txBox="1"/>
          <p:nvPr>
            <p:ph idx="2" type="body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1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7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7"/>
          <p:cNvSpPr txBox="1"/>
          <p:nvPr>
            <p:ph idx="1" type="body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2"/>
          <p:cNvSpPr txBox="1"/>
          <p:nvPr>
            <p:ph idx="1" type="subTitle"/>
          </p:nvPr>
        </p:nvSpPr>
        <p:spPr>
          <a:xfrm>
            <a:off x="581040" y="702000"/>
            <a:ext cx="11029320" cy="55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3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83"/>
          <p:cNvSpPr txBox="1"/>
          <p:nvPr>
            <p:ph idx="1" type="body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83"/>
          <p:cNvSpPr txBox="1"/>
          <p:nvPr>
            <p:ph idx="2" type="body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83"/>
          <p:cNvSpPr txBox="1"/>
          <p:nvPr>
            <p:ph idx="3" type="body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4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84"/>
          <p:cNvSpPr txBox="1"/>
          <p:nvPr>
            <p:ph idx="1" type="body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84"/>
          <p:cNvSpPr txBox="1"/>
          <p:nvPr>
            <p:ph idx="2" type="body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84"/>
          <p:cNvSpPr txBox="1"/>
          <p:nvPr>
            <p:ph idx="3" type="body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5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85"/>
          <p:cNvSpPr txBox="1"/>
          <p:nvPr>
            <p:ph idx="1" type="body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85"/>
          <p:cNvSpPr txBox="1"/>
          <p:nvPr>
            <p:ph idx="2" type="body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85"/>
          <p:cNvSpPr txBox="1"/>
          <p:nvPr>
            <p:ph idx="3" type="body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6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86"/>
          <p:cNvSpPr txBox="1"/>
          <p:nvPr>
            <p:ph idx="1" type="body"/>
          </p:nvPr>
        </p:nvSpPr>
        <p:spPr>
          <a:xfrm>
            <a:off x="581040" y="234072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86"/>
          <p:cNvSpPr txBox="1"/>
          <p:nvPr>
            <p:ph idx="2" type="body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7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87"/>
          <p:cNvSpPr txBox="1"/>
          <p:nvPr>
            <p:ph idx="1" type="body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87"/>
          <p:cNvSpPr txBox="1"/>
          <p:nvPr>
            <p:ph idx="2" type="body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87"/>
          <p:cNvSpPr txBox="1"/>
          <p:nvPr>
            <p:ph idx="3" type="body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87"/>
          <p:cNvSpPr txBox="1"/>
          <p:nvPr>
            <p:ph idx="4" type="body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8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88"/>
          <p:cNvSpPr txBox="1"/>
          <p:nvPr>
            <p:ph idx="1" type="body"/>
          </p:nvPr>
        </p:nvSpPr>
        <p:spPr>
          <a:xfrm>
            <a:off x="58104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88"/>
          <p:cNvSpPr txBox="1"/>
          <p:nvPr>
            <p:ph idx="2" type="body"/>
          </p:nvPr>
        </p:nvSpPr>
        <p:spPr>
          <a:xfrm>
            <a:off x="430992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88"/>
          <p:cNvSpPr txBox="1"/>
          <p:nvPr>
            <p:ph idx="3" type="body"/>
          </p:nvPr>
        </p:nvSpPr>
        <p:spPr>
          <a:xfrm>
            <a:off x="803916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88"/>
          <p:cNvSpPr txBox="1"/>
          <p:nvPr>
            <p:ph idx="4" type="body"/>
          </p:nvPr>
        </p:nvSpPr>
        <p:spPr>
          <a:xfrm>
            <a:off x="58104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88"/>
          <p:cNvSpPr txBox="1"/>
          <p:nvPr>
            <p:ph idx="5" type="body"/>
          </p:nvPr>
        </p:nvSpPr>
        <p:spPr>
          <a:xfrm>
            <a:off x="430992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88"/>
          <p:cNvSpPr txBox="1"/>
          <p:nvPr>
            <p:ph idx="6" type="body"/>
          </p:nvPr>
        </p:nvSpPr>
        <p:spPr>
          <a:xfrm>
            <a:off x="803916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8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8"/>
          <p:cNvSpPr txBox="1"/>
          <p:nvPr>
            <p:ph idx="1" type="body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8"/>
          <p:cNvSpPr txBox="1"/>
          <p:nvPr>
            <p:ph idx="2" type="body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9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0"/>
          <p:cNvSpPr txBox="1"/>
          <p:nvPr>
            <p:ph idx="1" type="subTitle"/>
          </p:nvPr>
        </p:nvSpPr>
        <p:spPr>
          <a:xfrm>
            <a:off x="581040" y="702000"/>
            <a:ext cx="11029320" cy="55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1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1"/>
          <p:cNvSpPr txBox="1"/>
          <p:nvPr>
            <p:ph idx="1" type="body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1"/>
          <p:cNvSpPr txBox="1"/>
          <p:nvPr>
            <p:ph idx="2" type="body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1"/>
          <p:cNvSpPr txBox="1"/>
          <p:nvPr>
            <p:ph idx="3" type="body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2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2"/>
          <p:cNvSpPr txBox="1"/>
          <p:nvPr>
            <p:ph idx="1" type="body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2"/>
          <p:cNvSpPr txBox="1"/>
          <p:nvPr>
            <p:ph idx="2" type="body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2"/>
          <p:cNvSpPr txBox="1"/>
          <p:nvPr>
            <p:ph idx="3" type="body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3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3"/>
          <p:cNvSpPr txBox="1"/>
          <p:nvPr>
            <p:ph idx="1" type="body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3"/>
          <p:cNvSpPr txBox="1"/>
          <p:nvPr>
            <p:ph idx="2" type="body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3"/>
          <p:cNvSpPr txBox="1"/>
          <p:nvPr>
            <p:ph idx="3" type="body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0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5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rgbClr val="1CADE4"/>
          </a:solidFill>
          <a:ln>
            <a:noFill/>
          </a:ln>
          <a:effectLst>
            <a:outerShdw blurRad="38160" dir="5400000" dist="2556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50"/>
          <p:cNvSpPr/>
          <p:nvPr/>
        </p:nvSpPr>
        <p:spPr>
          <a:xfrm>
            <a:off x="446400" y="3085920"/>
            <a:ext cx="11298600" cy="33379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0"/>
          <p:cNvSpPr txBox="1"/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0" type="dt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1" type="ftr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2" type="sldNum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5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2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2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rgbClr val="1CADE4"/>
          </a:solidFill>
          <a:ln>
            <a:noFill/>
          </a:ln>
          <a:effectLst>
            <a:outerShdw blurRad="38160" dir="5400000" dist="2556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2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52"/>
          <p:cNvSpPr txBox="1"/>
          <p:nvPr>
            <p:ph idx="1" type="body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52"/>
          <p:cNvSpPr txBox="1"/>
          <p:nvPr>
            <p:ph idx="10" type="dt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52"/>
          <p:cNvSpPr txBox="1"/>
          <p:nvPr>
            <p:ph idx="11" type="ftr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52"/>
          <p:cNvSpPr txBox="1"/>
          <p:nvPr>
            <p:ph idx="12" type="sldNum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4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4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rgbClr val="1CADE4"/>
          </a:solidFill>
          <a:ln>
            <a:noFill/>
          </a:ln>
          <a:effectLst>
            <a:outerShdw blurRad="38160" dir="5400000" dist="2556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4"/>
          <p:cNvSpPr txBox="1"/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54"/>
          <p:cNvSpPr txBox="1"/>
          <p:nvPr>
            <p:ph idx="1" type="body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54"/>
          <p:cNvSpPr txBox="1"/>
          <p:nvPr>
            <p:ph idx="10" type="dt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54"/>
          <p:cNvSpPr txBox="1"/>
          <p:nvPr>
            <p:ph idx="11" type="ftr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54"/>
          <p:cNvSpPr txBox="1"/>
          <p:nvPr>
            <p:ph idx="12" type="sldNum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 txBox="1"/>
          <p:nvPr/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IN JAVA</a:t>
            </a:r>
            <a:endParaRPr b="0" i="0" sz="36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rgbClr val="1CADE4"/>
          </a:solidFill>
          <a:ln>
            <a:noFill/>
          </a:ln>
          <a:effectLst>
            <a:outerShdw blurRad="38160" dir="5400000" dist="2556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bstract image" id="186" name="Google Shape;1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910" y="3064035"/>
            <a:ext cx="11260438" cy="33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1.6 The Collection Interface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581040" y="1938600"/>
            <a:ext cx="1073196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Queue and Set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specialized interfaces that inherit from the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share the following commonly used methods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p10"/>
          <p:cNvGraphicFramePr/>
          <p:nvPr/>
        </p:nvGraphicFramePr>
        <p:xfrm>
          <a:off x="581040" y="3092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{15571CD8-DB85-45A3-A87C-2223B6B6E027}</a:tableStyleId>
              </a:tblPr>
              <a:tblGrid>
                <a:gridCol w="605875"/>
                <a:gridCol w="4282925"/>
                <a:gridCol w="6140525"/>
              </a:tblGrid>
              <a:tr h="58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</a:tr>
              <a:tr h="42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add(E e)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used to insert an element in this collection.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</a:tr>
              <a:tr h="71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addAll(Collection&lt;? extends E&gt; c)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used to insert the specified collection elements in the invoking collection.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</a:tr>
              <a:tr h="42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remove(Object element)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used to delete an element from the collection.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</a:tr>
              <a:tr h="64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removeAll(Collection&lt;?&gt; c)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used to delete all the elements of the specified collection from the invoking collection.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</a:tr>
              <a:tr h="97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default boolean removeIf(Predicate&lt;? super E&gt; filter)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</a:t>
                      </a: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t is </a:t>
                      </a: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used to delete all the elements of the collection that satisfy the specified predicate.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/>
          <p:nvPr/>
        </p:nvSpPr>
        <p:spPr>
          <a:xfrm>
            <a:off x="581040" y="545400"/>
            <a:ext cx="11029320" cy="81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1.6 The Collection Interface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247" name="Google Shape;247;p11"/>
          <p:cNvGraphicFramePr/>
          <p:nvPr/>
        </p:nvGraphicFramePr>
        <p:xfrm>
          <a:off x="581040" y="1505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{15571CD8-DB85-45A3-A87C-2223B6B6E027}</a:tableStyleId>
              </a:tblPr>
              <a:tblGrid>
                <a:gridCol w="605875"/>
                <a:gridCol w="4299125"/>
                <a:gridCol w="6124325"/>
              </a:tblGrid>
              <a:tr h="58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</a:tr>
              <a:tr h="59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retainAll(Collection&lt;?&gt; c)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used to delete all the elements of invoking collection except the specified collection.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</a:tr>
              <a:tr h="40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int size()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returns the total number of elements in the collection.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</a:tr>
              <a:tr h="40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void clear()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removes the total number of elements from the collection.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</a:tr>
              <a:tr h="40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contains(Object element)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used to search an element.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</a:tr>
              <a:tr h="40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Iterator iterator()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returns an iterator.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</a:tr>
              <a:tr h="40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Object[] toArray()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converts collection into array.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</a:tr>
              <a:tr h="59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&lt;T&gt; T[] toArray(T[] a)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converts collection into array. Here, the runtime type of the returned array is that of the specified array.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</a:tr>
              <a:tr h="40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isEmpty()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checks if collection is empty.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</a:tr>
              <a:tr h="59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Stream&lt;E&gt; parallelStream()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returns a possibly parallel Stream with the collection as its source.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 txBox="1"/>
          <p:nvPr/>
        </p:nvSpPr>
        <p:spPr>
          <a:xfrm>
            <a:off x="581040" y="866160"/>
            <a:ext cx="11029320" cy="81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1.6 The Collection Interface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253" name="Google Shape;253;p12"/>
          <p:cNvGraphicFramePr/>
          <p:nvPr/>
        </p:nvGraphicFramePr>
        <p:xfrm>
          <a:off x="581040" y="234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{15571CD8-DB85-45A3-A87C-2223B6B6E027}</a:tableStyleId>
              </a:tblPr>
              <a:tblGrid>
                <a:gridCol w="605875"/>
                <a:gridCol w="4299125"/>
                <a:gridCol w="6124325"/>
              </a:tblGrid>
              <a:tr h="58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</a:tr>
              <a:tr h="40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Stream&lt;E&gt; stream()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returns a sequential Stream with the collection as its source.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</a:tr>
              <a:tr h="59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Spliterator&lt;E&gt; spliterator()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generates a Spliterator over the specified elements in the collection.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</a:tr>
              <a:tr h="40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equals(Object element)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matches two collections.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</a:tr>
              <a:tr h="40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int hashCode()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5950" marL="759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returns the hash code number of collection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ArrayList and Vector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730080" y="2163240"/>
            <a:ext cx="107319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AbstractList and implements the List interface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dynamic arrays that can grows as needed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with an initial size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this size is exceeded, the collection is automatically enlarged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objects are removed, the array may be shrunk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2.1.1 ArrayList Constructors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730080" y="2163240"/>
            <a:ext cx="10731960" cy="391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ArrayList class supports three constructors: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ArrayList(): creates an empty array list with an initial capacity sufficient to hold 10 	elements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ArrayList(int capacity): creates an array list that has the specified initial capacity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ArrayList(Collection c): creates an array list that is initialized with the elements of 	collection c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2.1.2 Methods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730080" y="2163240"/>
            <a:ext cx="10731960" cy="449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add(Object o): Appends the specified elements to the end of this list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add(int index, Object element):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Inserts the specified element at the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specified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index in this list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 IndexOutOfBoundsExcption if the specified index is out of range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addAll(Collection c):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Appends all of the elements in the specified collection to the end of this list.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 NullPointerException if the specified collection is null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2.1.2 Methods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7" name="Google Shape;277;p16"/>
          <p:cNvSpPr/>
          <p:nvPr/>
        </p:nvSpPr>
        <p:spPr>
          <a:xfrm>
            <a:off x="730080" y="2194560"/>
            <a:ext cx="10731960" cy="414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clear(): Removes all of the elements from this list.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remove(int index): Removes the element at the specified position in this list.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remove(Object o): Remove the first specified object present in the arraylist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size(): Returns the number of elements in the list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contains(Object o): Returns true if this list contains the specified element.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get(int index): Returns the element at the specified position in this list.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indexOf(Object o): Returns the index in this list of the first occurrence of the specified element, or -1 if the List does not contain the element.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/>
          <p:nvPr/>
        </p:nvSpPr>
        <p:spPr>
          <a:xfrm>
            <a:off x="581040" y="553920"/>
            <a:ext cx="110292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2.1.2 Methods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3" name="Google Shape;283;p17"/>
          <p:cNvSpPr/>
          <p:nvPr/>
        </p:nvSpPr>
        <p:spPr>
          <a:xfrm>
            <a:off x="730080" y="2194560"/>
            <a:ext cx="10731960" cy="4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lastIndexOf(Object o): Returns the index in this list of the last occurrence of the specified element, or -1.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ensureCapacity (int minCapacity): Increases the capacity of this ArrayList instance, if necessary, to ensure that it can hold at least the number of elements specified by the minimum capacity argument.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set(int index, Object element):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Replaces the element at the specified position in this list with the specified 	element.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 IndexOutOfBoundsException if the specified index is out of range (index 	&lt; 0 || index &gt;= size()).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2.1.2 Methods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730080" y="2194560"/>
            <a:ext cx="1073196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isEmpty(): used to check whether the Arraylist is empty or not?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trimToSize(): reduces the size of an arraylist to the number of elements present in the arraylist.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2.1.3 ArrayList vs Vector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295" name="Google Shape;295;p19"/>
          <p:cNvGraphicFramePr/>
          <p:nvPr/>
        </p:nvGraphicFramePr>
        <p:xfrm>
          <a:off x="581040" y="1851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{15571CD8-DB85-45A3-A87C-2223B6B6E027}</a:tableStyleId>
              </a:tblPr>
              <a:tblGrid>
                <a:gridCol w="1022750"/>
                <a:gridCol w="2646725"/>
                <a:gridCol w="3512875"/>
                <a:gridCol w="3846950"/>
              </a:tblGrid>
              <a:tr h="52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ArrayList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Synchronization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ArrayList is non-synchronized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 is synchronized.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</a:tr>
              <a:tr h="85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ArrayList increments 50% of its current size if element added exceeds its capacity.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 increments 100% of its current size if element added exceeds its capacity.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Legacy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ArrayList is not legacy.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 is a legacy class.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</a:tr>
              <a:tr h="59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Speed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ArrayList is faster being non-syncronized.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LinkedList is slower being syncronized.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</a:tr>
              <a:tr h="85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ArrayList uses iterator interface to traverse through elements.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 can use both iterator or enumerator interface to traverse through elements.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</a:tr>
            </a:tbl>
          </a:graphicData>
        </a:graphic>
      </p:graphicFrame>
      <p:sp>
        <p:nvSpPr>
          <p:cNvPr id="296" name="Google Shape;296;p19"/>
          <p:cNvSpPr/>
          <p:nvPr/>
        </p:nvSpPr>
        <p:spPr>
          <a:xfrm>
            <a:off x="581040" y="5949720"/>
            <a:ext cx="10731960" cy="42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there is a certain need for thread-safe, operation Vector needs to be used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/>
          <p:nvPr/>
        </p:nvSpPr>
        <p:spPr>
          <a:xfrm>
            <a:off x="581040" y="1225080"/>
            <a:ext cx="11029320" cy="66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730080" y="2342160"/>
            <a:ext cx="10731960" cy="29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An Overview of the Java Collections Framework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Lists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Sets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Queues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Maps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8760" y="4152240"/>
            <a:ext cx="7533000" cy="27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0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LinkedList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730080" y="2163240"/>
            <a:ext cx="10731960" cy="443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lists use references to maintain an ordered lists of nodes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dynamic arrays that can grows as needed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The‘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of the list references the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node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a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next node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be used to implement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 interface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Queue interface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2.2.1 LinkedList Operations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730080" y="2163240"/>
            <a:ext cx="10731960" cy="481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operations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●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of a node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 Find the elements it goes between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 Remap the references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Removal of a node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 Find the element to remove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 Remap neighbor’s references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Visiting all elements in order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Inefficient operations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access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jlo_ch15_fig7.pdf" id="310" name="Google Shape;3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8200" y="2176920"/>
            <a:ext cx="3085920" cy="1877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jlo_ch15_fig8.pdf" id="311" name="Google Shape;31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5560" y="4449240"/>
            <a:ext cx="3238200" cy="1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/>
        </p:nvSpPr>
        <p:spPr>
          <a:xfrm>
            <a:off x="581040" y="802080"/>
            <a:ext cx="11029320" cy="591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2.2.2 Important Methods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17" name="Google Shape;3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600" y="1393560"/>
            <a:ext cx="7576920" cy="533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2.2.3 Generic LinkedLists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730080" y="2163240"/>
            <a:ext cx="10731960" cy="155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Collection Framework uses Generics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list is declared with a type field &lt; &gt; angle brackets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1022760" y="4229640"/>
            <a:ext cx="3047760" cy="68544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760" dir="18900000" dist="37674">
              <a:srgbClr val="808080">
                <a:alpha val="40000"/>
              </a:srgbClr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LinkedList&lt;String&gt;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LinkedList&lt;Employee&gt;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1022760" y="3558240"/>
            <a:ext cx="6400440" cy="38052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760" dir="18900000" dist="37674">
              <a:srgbClr val="808080">
                <a:alpha val="40000"/>
              </a:srgbClr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rPr b="0" i="0" lang="en-US" sz="1800" u="none" cap="none" strike="noStrike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&lt;String&gt;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employeeNames = . . .;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2.2.4  LinkedLists as Queue and Deque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1" name="Google Shape;331;p24"/>
          <p:cNvSpPr/>
          <p:nvPr/>
        </p:nvSpPr>
        <p:spPr>
          <a:xfrm>
            <a:off x="730080" y="2163240"/>
            <a:ext cx="10731960" cy="7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LinkedList class also implements the Queue and Deque interface, it can implement methods of these interfaces as well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2.2.4  LinkedLists Vs ArrayList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337" name="Google Shape;337;p25"/>
          <p:cNvGraphicFramePr/>
          <p:nvPr/>
        </p:nvGraphicFramePr>
        <p:xfrm>
          <a:off x="581040" y="213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{15571CD8-DB85-45A3-A87C-2223B6B6E027}</a:tableStyleId>
              </a:tblPr>
              <a:tblGrid>
                <a:gridCol w="5514475"/>
                <a:gridCol w="5514850"/>
              </a:tblGrid>
              <a:tr h="38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LinkedList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ArrayList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ADE4"/>
                    </a:solidFill>
                  </a:tcPr>
                </a:tc>
              </a:tr>
              <a:tr h="38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Implements List, Queue and Deque interfaces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Implements List interface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</a:tr>
              <a:tr h="62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Stores 3 values (</a:t>
                      </a: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previous address</a:t>
                      </a: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data,</a:t>
                      </a: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</a:t>
                      </a: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next address</a:t>
                      </a: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in a single position.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Stores a single value in a single position.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</a:tr>
              <a:tr h="38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the doubly-linked list implementation.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a resizable array implementation.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</a:tr>
              <a:tr h="62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Whenever an element is added, previous and next address are changed.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Whenever an element is added, all elements after that position are shifted.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9"/>
                    </a:solidFill>
                  </a:tcPr>
                </a:tc>
              </a:tr>
              <a:tr h="62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access an element, we need to iterate from the beginning to the element.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randomly access elements using indexes.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2F4"/>
                    </a:solidFill>
                  </a:tcPr>
                </a:tc>
              </a:tr>
            </a:tbl>
          </a:graphicData>
        </a:graphic>
      </p:graphicFrame>
      <p:sp>
        <p:nvSpPr>
          <p:cNvPr id="338" name="Google Shape;338;p25"/>
          <p:cNvSpPr/>
          <p:nvPr/>
        </p:nvSpPr>
        <p:spPr>
          <a:xfrm>
            <a:off x="730080" y="5503320"/>
            <a:ext cx="10731960" cy="98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 is faster in accessing data.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LinkedList is faster in manipulation of data.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 Sets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4" name="Google Shape;344;p26"/>
          <p:cNvSpPr/>
          <p:nvPr/>
        </p:nvSpPr>
        <p:spPr>
          <a:xfrm>
            <a:off x="730080" y="2163240"/>
            <a:ext cx="10731960" cy="26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set is an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unordered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collection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does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support duplicate elements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collection does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keep track of the order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which elements have been added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it can carry out its operations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efficiently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 an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ordered collection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HashSet and TreeSet classes both implement the Set interface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 Sets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0" name="Google Shape;350;p27"/>
          <p:cNvSpPr/>
          <p:nvPr/>
        </p:nvSpPr>
        <p:spPr>
          <a:xfrm>
            <a:off x="730080" y="2163240"/>
            <a:ext cx="1073196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HashSet: Stores data in a Hash Table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TreeSet: Stores data in a  Binary Tree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implementations arrange the set elements so that finding, adding and removing elements is efficient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3.1.1  Hash Table Concept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6" name="Google Shape;356;p28"/>
          <p:cNvSpPr/>
          <p:nvPr/>
        </p:nvSpPr>
        <p:spPr>
          <a:xfrm>
            <a:off x="730080" y="2163240"/>
            <a:ext cx="10731960" cy="25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elements are grouped into smaller collections of elements that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 the same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characteristic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usually based on the result of a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calculation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the contents that results in an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 value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be stored in a hash table, elements must have a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to compute their integer values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3.1.2  hashCode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2" name="Google Shape;362;p29"/>
          <p:cNvSpPr/>
          <p:nvPr/>
        </p:nvSpPr>
        <p:spPr>
          <a:xfrm>
            <a:off x="730080" y="2163240"/>
            <a:ext cx="10731960" cy="18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method is called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hashCode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multiple elements have the same hash code (so-called clash), they are stored in a LinkedList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5280" y="3429000"/>
            <a:ext cx="5889600" cy="295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Java Collection Framework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30080" y="2342160"/>
            <a:ext cx="10731900" cy="27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Collections can achieve all the operations that you perform on a data such as searching, sorting, insertion, manipulation, and deletion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Collection in Java is a framework that provides an architecture to store and manipulate the group of objects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Collection groups together elements and allows them to be accessed and retrieved later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“Collection” and “Collections” is different!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3.1.2 hashCode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69" name="Google Shape;3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4240" y="1884960"/>
            <a:ext cx="8243280" cy="465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3.2.1  </a:t>
            </a:r>
            <a:r>
              <a:rPr b="0" i="0" lang="en-US" sz="3000" u="none" cap="none" strike="noStrike">
                <a:solidFill>
                  <a:srgbClr val="40404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LinkedHashSet</a:t>
            </a:r>
            <a:endParaRPr b="0" i="0" sz="3000" u="none" cap="none" strike="noStrike">
              <a:solidFill>
                <a:srgbClr val="000000"/>
              </a:solidFill>
              <a:highlight>
                <a:srgbClr val="FFFF00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730080" y="2163240"/>
            <a:ext cx="10731960" cy="27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LinkedHashSet class of the Java collections framework provides functionalities of both the hashtable and the linked list data structure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of LinkedHashSet are storded in hash tables similar to HashSet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linked hash sets maintain a doubly-linked list internally for all of its elements. The linked list defines the order in which elements are inserted in hash tables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3.2.2  LinkedHashSet vs HashSet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1" name="Google Shape;381;p32"/>
          <p:cNvSpPr/>
          <p:nvPr/>
        </p:nvSpPr>
        <p:spPr>
          <a:xfrm>
            <a:off x="730080" y="2163240"/>
            <a:ext cx="10731960" cy="242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LinkedHashSet maintains a linked list internally. Due to this, it maintains the insertion order of its elements.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LinkedHashSet class requires more storage than HashSet.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performance of  LinkedHashSet is slower than HashSet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/>
          <p:nvPr/>
        </p:nvSpPr>
        <p:spPr>
          <a:xfrm>
            <a:off x="581402" y="478095"/>
            <a:ext cx="110292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3.3.1  Tree Concept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7" name="Google Shape;387;p33"/>
          <p:cNvSpPr/>
          <p:nvPr/>
        </p:nvSpPr>
        <p:spPr>
          <a:xfrm>
            <a:off x="730080" y="2163240"/>
            <a:ext cx="10731960" cy="278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elements are kept in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are not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arranged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linear sequence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in a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shape.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use a TreeSet, it must be possible to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elements and determine which one is “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0440" y="1666440"/>
            <a:ext cx="2771280" cy="20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3.3.2  TreeSet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4" name="Google Shape;394;p34"/>
          <p:cNvSpPr/>
          <p:nvPr/>
        </p:nvSpPr>
        <p:spPr>
          <a:xfrm>
            <a:off x="730080" y="2163240"/>
            <a:ext cx="10731960" cy="26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TreeSet for classes that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Comparable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nodes are arranged in a ‘tree’ fashion so that each ‘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node has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child nodes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node to the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always has a ‘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value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node to the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always has a ‘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value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/>
        </p:nvSpPr>
        <p:spPr>
          <a:xfrm>
            <a:off x="581040" y="16164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3.3.2  TreeSet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00" name="Google Shape;40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440" y="1524240"/>
            <a:ext cx="4781880" cy="422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6160" y="1524240"/>
            <a:ext cx="5401080" cy="422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0440" y="5919120"/>
            <a:ext cx="2790720" cy="66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3.4  HashSet – LinkedHashSet - TreeSet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8" name="Google Shape;408;p36"/>
          <p:cNvSpPr/>
          <p:nvPr/>
        </p:nvSpPr>
        <p:spPr>
          <a:xfrm>
            <a:off x="730080" y="2163240"/>
            <a:ext cx="10731960" cy="3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three doesn’t allow duplicate elementsThe nodes are arranged in a ‘tree’ fashion.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three are not synchronized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three are Cloneable and SerializableIterator returned by all three is fail-fast in nature. i.e You will get ConcurrentModificationException if they are modified after the creation of Iterator object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HashSet if you don’t want to maintain any order of elements.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LinkedHashSet if you want to maintain insertion order of elements.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TreeSet if you want to sort the elements according to some Comparator.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880" y="4916880"/>
            <a:ext cx="9191520" cy="1940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7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  Queues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5" name="Google Shape;415;p37"/>
          <p:cNvSpPr/>
          <p:nvPr/>
        </p:nvSpPr>
        <p:spPr>
          <a:xfrm>
            <a:off x="730080" y="1666440"/>
            <a:ext cx="10731960" cy="360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Queue interface of the Java collections framework provides the functionality of the queue data structure. It extends the Collection interface.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use the functionalities of Queue, we need to use classes that implement it: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ArrayDeque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LinkedList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PriorityQueue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queues, elements are stored and accessed in 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In, First Out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manner. That is, elements are 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added from the behind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from the front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4.1.1  ArrayDeque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730080" y="1666440"/>
            <a:ext cx="10731960" cy="456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way to apply resizable-array in addition to the implementation of the Deque interface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24E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also known as </a:t>
            </a:r>
            <a:r>
              <a:rPr b="1" i="1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Double Ended Queue</a:t>
            </a:r>
            <a:r>
              <a:rPr b="0" i="0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or </a:t>
            </a:r>
            <a:r>
              <a:rPr b="1" i="1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Deck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24E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Few </a:t>
            </a:r>
            <a:r>
              <a:rPr b="1" i="1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features</a:t>
            </a:r>
            <a:r>
              <a:rPr b="0" i="0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of ArrayDeque are as follows: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deques have no capacity restrictions and they grow as necessary to support 	usage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not thread-safe which means that in the absence of external 	synchronization, ArrayDeque does not support concurrent access by multiple threads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elements are prohibited in the ArrayDeque.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ArrayDeque class is likely to be faster than Stack when used as a stack.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ArrayDeque class is likely to be faster than LinkedList when used as a queue.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4.1.1  ArrayDeque as a Stack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730080" y="2005560"/>
            <a:ext cx="10731960" cy="281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a 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LIFO (Last-In-First-Out)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stacks in Java, it is recommended to use a deque over the Stack class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24E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ArrayDeque provides the following methods that can be used for implementing a stack: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push():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adds an element to the top of the stack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peek():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an element from the top of the stack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pop(): 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eturns and removes an element from the top of the stack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Java Collection Framework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730017" y="2204790"/>
            <a:ext cx="10731900" cy="21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collection class implements an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a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hierarchy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class is designed for a specific type of storage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java.util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package contains all class and interface of Collection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4.2.1  PriorityQueue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33" name="Google Shape;433;p40"/>
          <p:cNvSpPr/>
          <p:nvPr/>
        </p:nvSpPr>
        <p:spPr>
          <a:xfrm>
            <a:off x="730080" y="2059560"/>
            <a:ext cx="10731960" cy="25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PriorityQueue class provides the functionality of the heap data structure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normal queues, priority queue elements are retrieved in sorted order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queue, the 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first-in-first-out rule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implemented whereas, in a priority queue, the values are removed 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basis of priority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element with the highest priority is removed first.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4.2.2  Inserting An Element into the PriorityQueue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39" name="Google Shape;43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200" y="2090880"/>
            <a:ext cx="4655880" cy="380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4680" y="2090880"/>
            <a:ext cx="4655880" cy="380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2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4.2.3  Deleting An Element from the PriorityQueue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46" name="Google Shape;44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160" y="2075040"/>
            <a:ext cx="4655880" cy="380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6720" y="2075040"/>
            <a:ext cx="4655880" cy="380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3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4.2.4  Important points on PriorityQueue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3" name="Google Shape;453;p43"/>
          <p:cNvSpPr/>
          <p:nvPr/>
        </p:nvSpPr>
        <p:spPr>
          <a:xfrm>
            <a:off x="730080" y="2021040"/>
            <a:ext cx="10731960" cy="278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PriorityQueue doesn’t permit null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24E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can’t create PriorityQueue of Objects that are non-comparable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24E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PriorityQueue is not thread-safe, so java provides 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PriorityBlockingQueue</a:t>
            </a:r>
            <a:r>
              <a:rPr b="0" i="0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class that implements the 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BlockingQueue</a:t>
            </a:r>
            <a:r>
              <a:rPr b="0" i="0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interface to use in java multithreading environment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24E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provides O(log(n)) time for add and poll methods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4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 Maps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9" name="Google Shape;459;p44"/>
          <p:cNvSpPr/>
          <p:nvPr/>
        </p:nvSpPr>
        <p:spPr>
          <a:xfrm>
            <a:off x="730080" y="2021040"/>
            <a:ext cx="10731960" cy="278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map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you to associate elements from a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 with elements from a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collection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HashMap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TreeMap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classes both implement the Map interface.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map to look up objects by using a key.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5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 Maps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5" name="Google Shape;465;p45"/>
          <p:cNvSpPr/>
          <p:nvPr/>
        </p:nvSpPr>
        <p:spPr>
          <a:xfrm>
            <a:off x="730080" y="2021040"/>
            <a:ext cx="10731960" cy="278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map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you to associate elements from a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 with elements from a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collection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HashMap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TreeMap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classes both implement the Map interface.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map to look up objects by using a key.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 Maps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1" name="Google Shape;471;p46"/>
          <p:cNvSpPr/>
          <p:nvPr/>
        </p:nvSpPr>
        <p:spPr>
          <a:xfrm>
            <a:off x="730080" y="2021040"/>
            <a:ext cx="10731960" cy="182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“unlocks” the “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”(value)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map is like a mathematical function Mapping between two sets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440" y="2896560"/>
            <a:ext cx="6248160" cy="350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7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 HashMaps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8" name="Google Shape;478;p47"/>
          <p:cNvSpPr/>
          <p:nvPr/>
        </p:nvSpPr>
        <p:spPr>
          <a:xfrm>
            <a:off x="730080" y="2021040"/>
            <a:ext cx="10731960" cy="312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HashMap class of Java collections framework provides the functionality of the hash table data structure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stores elements in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key/value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pairs. Here, keys are unique identifiers used to associate each value on a map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HashMap class implements the Map interface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8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5.2 TreeMap</a:t>
            </a:r>
            <a:endParaRPr b="0" i="0" sz="3000" u="none" cap="none" strike="noStrike">
              <a:solidFill>
                <a:srgbClr val="000000"/>
              </a:solidFill>
              <a:highlight>
                <a:srgbClr val="FFFF00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4" name="Google Shape;484;p48"/>
          <p:cNvSpPr/>
          <p:nvPr/>
        </p:nvSpPr>
        <p:spPr>
          <a:xfrm>
            <a:off x="730080" y="2021040"/>
            <a:ext cx="10731960" cy="594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TreeMap class is a red-black tree based implementation. It provides and efficient means of storing key-value pairs in sorted order.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important points about TreeMap class are: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TreeMap contains values based on the key. It implements the NavigableMap interface and extends AbstractMap class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only unique elements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have a null key but can have multiple values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TreeMap is non synchronized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TreeMap maintains ascending order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0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5.2 Treemaps vs HashMap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490" name="Google Shape;490;p49"/>
          <p:cNvGraphicFramePr/>
          <p:nvPr/>
        </p:nvGraphicFramePr>
        <p:xfrm>
          <a:off x="581040" y="1970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{BFB9EC7F-1EF0-4738-A380-325B7BB909CE}</a:tableStyleId>
              </a:tblPr>
              <a:tblGrid>
                <a:gridCol w="3676450"/>
                <a:gridCol w="3676450"/>
                <a:gridCol w="3676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HashMap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TreeMap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Hashtable based implementation of Map interface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Tree structure based implementation of Map interface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Null Keys/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Allows a single nullkey and multiple null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Does not allow null keys but can have multiple null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Faster because it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constant-time performance that is O(1) for the basic operations like get() and put()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Slower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because it provides the performance of O(log(n)) for most operations like add(), remove() and contains()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Order of elements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does not maintain any order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elements are sorted in 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natural order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(ascending)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should be used when we do not require key-value pair in sorted order.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should be used when we require key-value pair in sorted (ascending) order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Hierarchy Of Collection Framework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hệ thống cấp bậc collection trong java" id="210" name="Google Shape;2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6650" y="1890350"/>
            <a:ext cx="8114900" cy="49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1.3 Lists</a:t>
            </a:r>
            <a:endParaRPr b="0" i="0" sz="3000" u="none" cap="none" strike="noStrike">
              <a:solidFill>
                <a:srgbClr val="000000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730080" y="2163240"/>
            <a:ext cx="10731960" cy="32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 is a collection that maintains the order of its elements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have the duplicate elements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ArrayList: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Stores a list of items in a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dynamically sized array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LinkedList: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speedy insertion and removal of items from the list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1.3 Sets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730080" y="2163240"/>
            <a:ext cx="10731960" cy="32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set is unordered collection of unique elements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HashSet: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Uses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 tables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speed up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TreeSet: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a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tree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speed up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1.4 </a:t>
            </a: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and Queues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730080" y="2163240"/>
            <a:ext cx="10731900" cy="4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way of gaining efficiency in a collection is to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the number of operations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Stack: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Remember the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its elements, but it does not allow you to insert elements in 	every position</a:t>
            </a:r>
            <a:r>
              <a:rPr b="0" i="0" lang="en-US" sz="2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You can only add and remove elements at the top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Queues: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items to one end (the tail)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Remove them from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other end (the head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Example: Aline of people waiting for a bank teller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1.5 Maps</a:t>
            </a:r>
            <a:endParaRPr b="0" i="0" sz="3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730080" y="2163240"/>
            <a:ext cx="10731960" cy="446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map stores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the associations between them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HashMap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Keys can get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null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value but cant duplicate, if not it happend override</a:t>
            </a:r>
            <a:endParaRPr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No order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Must not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 null</a:t>
            </a:r>
            <a:endParaRPr b="1" i="0" sz="2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 ascending order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2021-05-26T10:09:40Z</dcterms:created>
  <dc:creator>Vu Pham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r8>44.0</vt:r8>
  </property>
</Properties>
</file>