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t8sVmLleQEIBBbUKamS9NsWZU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Tahoma-bold.fntdata"/><Relationship Id="rId10" Type="http://schemas.openxmlformats.org/officeDocument/2006/relationships/slide" Target="slides/slide6.xml"/><Relationship Id="rId21" Type="http://schemas.openxmlformats.org/officeDocument/2006/relationships/font" Target="fonts/Tahoma-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001"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001"/>
              <a:t>-&gt; Khai báo 1 biến bên ngoài thì trong try-catch có gọi đến nó được không ? </a:t>
            </a:r>
            <a:endParaRPr/>
          </a:p>
          <a:p>
            <a:pPr indent="0" lvl="0" marL="0" rtl="0" algn="l">
              <a:spcBef>
                <a:spcPts val="0"/>
              </a:spcBef>
              <a:spcAft>
                <a:spcPts val="0"/>
              </a:spcAft>
              <a:buNone/>
            </a:pPr>
            <a:r>
              <a:rPr lang="en-001"/>
              <a:t>-&gt; 1 biến trong try-catch thì try-catch khác được gọi đến nó không ?</a:t>
            </a:r>
            <a:endParaRPr/>
          </a:p>
          <a:p>
            <a:pPr indent="0" lvl="0" marL="0" rtl="0" algn="l">
              <a:spcBef>
                <a:spcPts val="0"/>
              </a:spcBef>
              <a:spcAft>
                <a:spcPts val="0"/>
              </a:spcAft>
              <a:buNone/>
            </a:pPr>
            <a:r>
              <a:t/>
            </a:r>
            <a:endParaRPr/>
          </a:p>
        </p:txBody>
      </p:sp>
      <p:sp>
        <p:nvSpPr>
          <p:cNvPr id="327" name="Google Shape;3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001"/>
              <a:t>-&gt; Có cách nào để không gọi đến finally?</a:t>
            </a:r>
            <a:endParaRPr/>
          </a:p>
        </p:txBody>
      </p:sp>
      <p:sp>
        <p:nvSpPr>
          <p:cNvPr id="335" name="Google Shape;3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001"/>
              <a:t>Chỉ có object mới gọi đến được non-static method, non-static variable</a:t>
            </a:r>
            <a:endParaRPr/>
          </a:p>
        </p:txBody>
      </p:sp>
      <p:sp>
        <p:nvSpPr>
          <p:cNvPr id="369" name="Google Shape;36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001"/>
              <a:t>-&gt; Compile là như nào ? Run-time là như nào ?</a:t>
            </a:r>
            <a:endParaRPr/>
          </a:p>
        </p:txBody>
      </p:sp>
      <p:sp>
        <p:nvSpPr>
          <p:cNvPr id="283" name="Google Shape;2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001"/>
              <a:t>-&gt; https://www.google.com/url?sa=i&amp;url=https%3A%2F%2Fgpcoder.com%2F2430-xu-ly-ngoai-le-trong-java-exception-handling%2F&amp;psig=AOvVaw1cd7etmRFhS2GlsNc_Dmt6&amp;ust=1629557688663000&amp;source=images&amp;cd=vfe&amp;ved=2ahUKEwjRu9TK7b_yAhUF9pQKHQcCDDoQr4kDegQIARA0</a:t>
            </a:r>
            <a:endParaRPr/>
          </a:p>
          <a:p>
            <a:pPr indent="0" lvl="0" marL="0" rtl="0" algn="l">
              <a:spcBef>
                <a:spcPts val="0"/>
              </a:spcBef>
              <a:spcAft>
                <a:spcPts val="0"/>
              </a:spcAft>
              <a:buNone/>
            </a:pPr>
            <a:r>
              <a:rPr lang="en-001"/>
              <a:t>-&gt; Code throw exception?</a:t>
            </a:r>
            <a:endParaRPr/>
          </a:p>
        </p:txBody>
      </p:sp>
      <p:sp>
        <p:nvSpPr>
          <p:cNvPr id="305" name="Google Shape;3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8"/>
          <p:cNvGrpSpPr/>
          <p:nvPr/>
        </p:nvGrpSpPr>
        <p:grpSpPr>
          <a:xfrm>
            <a:off x="0" y="0"/>
            <a:ext cx="2305051" cy="6858001"/>
            <a:chOff x="0" y="0"/>
            <a:chExt cx="2305051" cy="6858001"/>
          </a:xfrm>
        </p:grpSpPr>
        <p:sp>
          <p:nvSpPr>
            <p:cNvPr id="59" name="Google Shape;59;p18"/>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8"/>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8"/>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8"/>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8"/>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8"/>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18"/>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18"/>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8"/>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18"/>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18"/>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8"/>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8"/>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18"/>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8"/>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18"/>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18"/>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18"/>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18"/>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18"/>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18"/>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18"/>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18"/>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18"/>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18"/>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18"/>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18"/>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18"/>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18"/>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18"/>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18"/>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18"/>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18"/>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8"/>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8"/>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7"/>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7"/>
          <p:cNvSpPr/>
          <p:nvPr>
            <p:ph idx="2" type="pic"/>
          </p:nvPr>
        </p:nvSpPr>
        <p:spPr>
          <a:xfrm>
            <a:off x="1141411" y="606426"/>
            <a:ext cx="9912354" cy="3299778"/>
          </a:xfrm>
          <a:prstGeom prst="round2DiagRect">
            <a:avLst>
              <a:gd fmla="val 4860"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7"/>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8"/>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8"/>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9"/>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9"/>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9"/>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
        <p:nvSpPr>
          <p:cNvPr id="189" name="Google Shape;189;p29"/>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001"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9"/>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001"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0"/>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30"/>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1"/>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1"/>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1"/>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31"/>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31"/>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31"/>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2"/>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2"/>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32"/>
          <p:cNvSpPr/>
          <p:nvPr>
            <p:ph idx="2" type="pic"/>
          </p:nvPr>
        </p:nvSpPr>
        <p:spPr>
          <a:xfrm>
            <a:off x="1141413" y="2666998"/>
            <a:ext cx="31952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2"/>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32"/>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32"/>
          <p:cNvSpPr/>
          <p:nvPr>
            <p:ph idx="5" type="pic"/>
          </p:nvPr>
        </p:nvSpPr>
        <p:spPr>
          <a:xfrm>
            <a:off x="4489053" y="2666998"/>
            <a:ext cx="31989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2"/>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32"/>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32"/>
          <p:cNvSpPr/>
          <p:nvPr>
            <p:ph idx="8" type="pic"/>
          </p:nvPr>
        </p:nvSpPr>
        <p:spPr>
          <a:xfrm>
            <a:off x="7852442" y="2666998"/>
            <a:ext cx="3194969"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2"/>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3"/>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4"/>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4"/>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0"/>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7" name="Google Shape;127;p20"/>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8" name="Google Shape;128;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21"/>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1"/>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4" name="Google Shape;134;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2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2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2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2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5"/>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5"/>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25"/>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6"/>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6"/>
          <p:cNvSpPr/>
          <p:nvPr>
            <p:ph idx="2" type="pic"/>
          </p:nvPr>
        </p:nvSpPr>
        <p:spPr>
          <a:xfrm>
            <a:off x="7380721" y="609601"/>
            <a:ext cx="3666690" cy="5181599"/>
          </a:xfrm>
          <a:prstGeom prst="round2DiagRect">
            <a:avLst>
              <a:gd fmla="val 5608"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6"/>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001"/>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7"/>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7"/>
          <p:cNvGrpSpPr/>
          <p:nvPr/>
        </p:nvGrpSpPr>
        <p:grpSpPr>
          <a:xfrm>
            <a:off x="-14288" y="0"/>
            <a:ext cx="12053888" cy="6858001"/>
            <a:chOff x="-14288" y="0"/>
            <a:chExt cx="12053888" cy="6858001"/>
          </a:xfrm>
        </p:grpSpPr>
        <p:grpSp>
          <p:nvGrpSpPr>
            <p:cNvPr id="12" name="Google Shape;12;p17"/>
            <p:cNvGrpSpPr/>
            <p:nvPr/>
          </p:nvGrpSpPr>
          <p:grpSpPr>
            <a:xfrm>
              <a:off x="-14288" y="0"/>
              <a:ext cx="1220788" cy="6858001"/>
              <a:chOff x="-14288" y="0"/>
              <a:chExt cx="1220788" cy="6858001"/>
            </a:xfrm>
          </p:grpSpPr>
          <p:sp>
            <p:nvSpPr>
              <p:cNvPr id="13" name="Google Shape;13;p17"/>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7"/>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17"/>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7"/>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17"/>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17"/>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7"/>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7"/>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17"/>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7"/>
              <p:cNvCxnSpPr/>
              <p:nvPr/>
            </p:nvCxnSpPr>
            <p:spPr>
              <a:xfrm>
                <a:off x="-4763" y="9525"/>
                <a:ext cx="0" cy="0"/>
              </a:xfrm>
              <a:prstGeom prst="straightConnector1">
                <a:avLst/>
              </a:prstGeom>
              <a:gradFill>
                <a:gsLst>
                  <a:gs pos="0">
                    <a:schemeClr val="lt2"/>
                  </a:gs>
                  <a:gs pos="100000">
                    <a:srgbClr val="65747C"/>
                  </a:gs>
                </a:gsLst>
                <a:lin ang="5400000" scaled="0"/>
              </a:gradFill>
              <a:ln cap="flat" cmpd="sng" w="9525">
                <a:solidFill>
                  <a:srgbClr val="FFFFFF"/>
                </a:solidFill>
                <a:prstDash val="solid"/>
                <a:miter lim="800000"/>
                <a:headEnd len="med" w="med" type="none"/>
                <a:tailEnd len="med" w="med" type="none"/>
              </a:ln>
            </p:spPr>
          </p:cxnSp>
          <p:sp>
            <p:nvSpPr>
              <p:cNvPr id="25" name="Google Shape;25;p17"/>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17"/>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17"/>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17"/>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7"/>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7"/>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17"/>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7"/>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17"/>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7"/>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17"/>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17"/>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7"/>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7"/>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17"/>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7"/>
            <p:cNvGrpSpPr/>
            <p:nvPr/>
          </p:nvGrpSpPr>
          <p:grpSpPr>
            <a:xfrm>
              <a:off x="11364912" y="0"/>
              <a:ext cx="674688" cy="6848476"/>
              <a:chOff x="11364912" y="0"/>
              <a:chExt cx="674688" cy="6848476"/>
            </a:xfrm>
          </p:grpSpPr>
          <p:sp>
            <p:nvSpPr>
              <p:cNvPr id="41" name="Google Shape;41;p17"/>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17"/>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7"/>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7"/>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17"/>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7"/>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17"/>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7"/>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17"/>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001"/>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Rockwell"/>
              <a:buNone/>
            </a:pPr>
            <a:r>
              <a:rPr lang="en-001" sz="5400">
                <a:latin typeface="Rockwell"/>
                <a:ea typeface="Rockwell"/>
                <a:cs typeface="Rockwell"/>
                <a:sym typeface="Rockwell"/>
              </a:rPr>
              <a:t>&lt;EXCEPTION HANDLING</a:t>
            </a:r>
            <a:br>
              <a:rPr lang="en-001" sz="5400">
                <a:latin typeface="Rockwell"/>
                <a:ea typeface="Rockwell"/>
                <a:cs typeface="Rockwell"/>
                <a:sym typeface="Rockwell"/>
              </a:rPr>
            </a:br>
            <a:r>
              <a:rPr lang="en-001" sz="5400">
                <a:latin typeface="Rockwell"/>
                <a:ea typeface="Rockwell"/>
                <a:cs typeface="Rockwell"/>
                <a:sym typeface="Rockwell"/>
              </a:rPr>
              <a:t>IN JAVA&gt;</a:t>
            </a:r>
            <a:endParaRPr sz="5400">
              <a:latin typeface="Rockwell"/>
              <a:ea typeface="Rockwell"/>
              <a:cs typeface="Rockwell"/>
              <a:sym typeface="Rockwell"/>
            </a:endParaRPr>
          </a:p>
        </p:txBody>
      </p:sp>
      <p:sp>
        <p:nvSpPr>
          <p:cNvPr id="239" name="Google Shape;239;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3000"/>
              <a:buNone/>
            </a:pPr>
            <a:r>
              <a:rPr lang="en-001" sz="2400">
                <a:latin typeface="Tahoma"/>
                <a:ea typeface="Tahoma"/>
                <a:cs typeface="Tahoma"/>
                <a:sym typeface="Tahoma"/>
              </a:rPr>
              <a:t>&lt;EXCEPTION IN JAVA&gt;</a:t>
            </a:r>
            <a:endParaRPr sz="2400">
              <a:latin typeface="Tahoma"/>
              <a:ea typeface="Tahoma"/>
              <a:cs typeface="Tahoma"/>
              <a:sym typeface="Tahoma"/>
            </a:endParaRPr>
          </a:p>
          <a:p>
            <a:pPr indent="0" lvl="0" marL="0" rtl="0" algn="ctr">
              <a:lnSpc>
                <a:spcPct val="120000"/>
              </a:lnSpc>
              <a:spcBef>
                <a:spcPts val="1000"/>
              </a:spcBef>
              <a:spcAft>
                <a:spcPts val="0"/>
              </a:spcAft>
              <a:buClr>
                <a:schemeClr val="lt2"/>
              </a:buClr>
              <a:buSzPts val="3000"/>
              <a:buNone/>
            </a:pPr>
            <a:r>
              <a:rPr lang="en-001" sz="2400">
                <a:latin typeface="Tahoma"/>
                <a:ea typeface="Tahoma"/>
                <a:cs typeface="Tahoma"/>
                <a:sym typeface="Tahoma"/>
              </a:rPr>
              <a:t>&lt;ERROR IN JAVA&gt;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30" name="Google Shape;330;p10"/>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1.3 Nested Try</a:t>
            </a:r>
            <a:endParaRPr/>
          </a:p>
          <a:p>
            <a:pPr indent="0" lvl="1" marL="457200" rtl="0" algn="l">
              <a:lnSpc>
                <a:spcPct val="120000"/>
              </a:lnSpc>
              <a:spcBef>
                <a:spcPts val="500"/>
              </a:spcBef>
              <a:spcAft>
                <a:spcPts val="0"/>
              </a:spcAft>
              <a:buClr>
                <a:schemeClr val="lt1"/>
              </a:buClr>
              <a:buSzPts val="2500"/>
              <a:buNone/>
            </a:pPr>
            <a:r>
              <a:rPr lang="en-001">
                <a:latin typeface="Tahoma"/>
                <a:ea typeface="Tahoma"/>
                <a:cs typeface="Tahoma"/>
                <a:sym typeface="Tahoma"/>
              </a:rPr>
              <a:t>- Khi một nhỏ của khối lệnh có thể xảy ra 1 exception khác, và toàn bộ khối lệnh cũng có thể xảy ra một exception khác. Ta nên sử dụng nested try</a:t>
            </a:r>
            <a:endParaRPr>
              <a:latin typeface="Tahoma"/>
              <a:ea typeface="Tahoma"/>
              <a:cs typeface="Tahoma"/>
              <a:sym typeface="Tahoma"/>
            </a:endParaRPr>
          </a:p>
        </p:txBody>
      </p:sp>
      <p:pic>
        <p:nvPicPr>
          <p:cNvPr id="331" name="Google Shape;331;p10"/>
          <p:cNvPicPr preferRelativeResize="0"/>
          <p:nvPr/>
        </p:nvPicPr>
        <p:blipFill rotWithShape="1">
          <a:blip r:embed="rId3">
            <a:alphaModFix/>
          </a:blip>
          <a:srcRect b="0" l="0" r="0" t="0"/>
          <a:stretch/>
        </p:blipFill>
        <p:spPr>
          <a:xfrm>
            <a:off x="6233374" y="1390918"/>
            <a:ext cx="5241702" cy="44002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38" name="Google Shape;338;p11"/>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1.4  Finally (Block)</a:t>
            </a:r>
            <a:endParaRPr/>
          </a:p>
          <a:p>
            <a:pPr indent="0" lvl="1" marL="457200" rtl="0" algn="l">
              <a:lnSpc>
                <a:spcPct val="120000"/>
              </a:lnSpc>
              <a:spcBef>
                <a:spcPts val="500"/>
              </a:spcBef>
              <a:spcAft>
                <a:spcPts val="0"/>
              </a:spcAft>
              <a:buClr>
                <a:schemeClr val="lt1"/>
              </a:buClr>
              <a:buSzPts val="2500"/>
              <a:buNone/>
            </a:pPr>
            <a:r>
              <a:rPr lang="en-001">
                <a:latin typeface="Tahoma"/>
                <a:ea typeface="Tahoma"/>
                <a:cs typeface="Tahoma"/>
                <a:sym typeface="Tahoma"/>
              </a:rPr>
              <a:t>- Finally được sử dụng để thực thi code quan trọng, nó luôn được thực thi cho dù ngoại lệ được xử lý hay không. </a:t>
            </a:r>
            <a:endParaRPr>
              <a:latin typeface="Tahoma"/>
              <a:ea typeface="Tahoma"/>
              <a:cs typeface="Tahoma"/>
              <a:sym typeface="Tahoma"/>
            </a:endParaRPr>
          </a:p>
        </p:txBody>
      </p:sp>
      <p:pic>
        <p:nvPicPr>
          <p:cNvPr id="339" name="Google Shape;339;p11"/>
          <p:cNvPicPr preferRelativeResize="0"/>
          <p:nvPr/>
        </p:nvPicPr>
        <p:blipFill rotWithShape="1">
          <a:blip r:embed="rId3">
            <a:alphaModFix/>
          </a:blip>
          <a:srcRect b="0" l="0" r="0" t="0"/>
          <a:stretch/>
        </p:blipFill>
        <p:spPr>
          <a:xfrm>
            <a:off x="6752194" y="1439813"/>
            <a:ext cx="4295217" cy="3978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45" name="Google Shape;345;p12"/>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2.1 Throw </a:t>
            </a:r>
            <a:endParaRPr/>
          </a:p>
          <a:p>
            <a:pPr indent="0" lvl="1" marL="457200" rtl="0" algn="l">
              <a:lnSpc>
                <a:spcPct val="120000"/>
              </a:lnSpc>
              <a:spcBef>
                <a:spcPts val="500"/>
              </a:spcBef>
              <a:spcAft>
                <a:spcPts val="0"/>
              </a:spcAft>
              <a:buClr>
                <a:schemeClr val="lt1"/>
              </a:buClr>
              <a:buSzPts val="2500"/>
              <a:buNone/>
            </a:pPr>
            <a:r>
              <a:rPr lang="en-001">
                <a:latin typeface="Tahoma"/>
                <a:ea typeface="Tahoma"/>
                <a:cs typeface="Tahoma"/>
                <a:sym typeface="Tahoma"/>
              </a:rPr>
              <a:t>- Sử dụng để ném ra một ngoại lệ rõ ràng</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Sau throw là một instance</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 có thể dùng ở mọi nơi (Sau dùng try –catch để bắt lỗi đó hoặc dung throws để ném cho 1 bên khác xử lý.</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 chỉ ném ra được 1 ngoại lệ</a:t>
            </a:r>
            <a:endParaRPr/>
          </a:p>
          <a:p>
            <a:pPr indent="-69850" lvl="1" marL="685800" rtl="0" algn="l">
              <a:lnSpc>
                <a:spcPct val="120000"/>
              </a:lnSpc>
              <a:spcBef>
                <a:spcPts val="500"/>
              </a:spcBef>
              <a:spcAft>
                <a:spcPts val="0"/>
              </a:spcAft>
              <a:buClr>
                <a:schemeClr val="lt1"/>
              </a:buClr>
              <a:buSzPts val="2500"/>
              <a:buFont typeface="Twentieth Century"/>
              <a:buNone/>
            </a:pPr>
            <a:r>
              <a:t/>
            </a:r>
            <a:endParaRPr>
              <a:latin typeface="Tahoma"/>
              <a:ea typeface="Tahoma"/>
              <a:cs typeface="Tahoma"/>
              <a:sym typeface="Tahoma"/>
            </a:endParaRPr>
          </a:p>
        </p:txBody>
      </p:sp>
      <p:pic>
        <p:nvPicPr>
          <p:cNvPr id="346" name="Google Shape;346;p12"/>
          <p:cNvPicPr preferRelativeResize="0"/>
          <p:nvPr/>
        </p:nvPicPr>
        <p:blipFill rotWithShape="1">
          <a:blip r:embed="rId3">
            <a:alphaModFix/>
          </a:blip>
          <a:srcRect b="0" l="0" r="0" t="0"/>
          <a:stretch/>
        </p:blipFill>
        <p:spPr>
          <a:xfrm>
            <a:off x="6523630" y="1433015"/>
            <a:ext cx="4523781" cy="3703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3"/>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52" name="Google Shape;352;p13"/>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2.2  Throws</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Sử dụng để thông báo có exception và phải ném exception đó vào 1 hàm try-catch để xử lý.</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Sau throws thường là 1 class</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Throws được khai báo ở đầu phương thức</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Có thể throws nhiều exception</a:t>
            </a:r>
            <a:endParaRPr>
              <a:latin typeface="Tahoma"/>
              <a:ea typeface="Tahoma"/>
              <a:cs typeface="Tahoma"/>
              <a:sym typeface="Tahoma"/>
            </a:endParaRPr>
          </a:p>
        </p:txBody>
      </p:sp>
      <p:pic>
        <p:nvPicPr>
          <p:cNvPr id="353" name="Google Shape;353;p13"/>
          <p:cNvPicPr preferRelativeResize="0"/>
          <p:nvPr/>
        </p:nvPicPr>
        <p:blipFill rotWithShape="1">
          <a:blip r:embed="rId3">
            <a:alphaModFix/>
          </a:blip>
          <a:srcRect b="0" l="0" r="0" t="0"/>
          <a:stretch/>
        </p:blipFill>
        <p:spPr>
          <a:xfrm>
            <a:off x="6094412" y="1342734"/>
            <a:ext cx="5161723" cy="44484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4"/>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HANDLING WITH OVERRIDING</a:t>
            </a:r>
            <a:endParaRPr sz="3200">
              <a:latin typeface="Rockwell"/>
              <a:ea typeface="Rockwell"/>
              <a:cs typeface="Rockwell"/>
              <a:sym typeface="Rockwell"/>
            </a:endParaRPr>
          </a:p>
        </p:txBody>
      </p:sp>
      <p:sp>
        <p:nvSpPr>
          <p:cNvPr id="359" name="Google Shape;359;p14"/>
          <p:cNvSpPr txBox="1"/>
          <p:nvPr>
            <p:ph idx="1" type="body"/>
          </p:nvPr>
        </p:nvSpPr>
        <p:spPr>
          <a:xfrm>
            <a:off x="1141412" y="1701209"/>
            <a:ext cx="9905997" cy="4089992"/>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Font typeface="Tahoma"/>
              <a:buChar char="-"/>
            </a:pPr>
            <a:r>
              <a:rPr lang="en-001">
                <a:latin typeface="Tahoma"/>
                <a:ea typeface="Tahoma"/>
                <a:cs typeface="Tahoma"/>
                <a:sym typeface="Tahoma"/>
              </a:rPr>
              <a:t>Nếu phương thức của lớp cha không khai báo ném ra exception, phương thức được ghi đè của lớp cha không thể khai báo ném ra ngoại lệ checked, nhưng ngoại lệ unchecked thì có thể.</a:t>
            </a:r>
            <a:endParaRPr>
              <a:latin typeface="Tahoma"/>
              <a:ea typeface="Tahoma"/>
              <a:cs typeface="Tahoma"/>
              <a:sym typeface="Tahoma"/>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Nếu phương thức của lớp cha khai báo ném ra exception, phương thức được ghi đè của lớp cha có thể khai báo ném ra ngoại lệ tương tự, ngoại lệ con, nhưng không thể khai báo ném ra ngoại lệ cha.</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5"/>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PROPAGATION</a:t>
            </a:r>
            <a:endParaRPr sz="3200">
              <a:latin typeface="Rockwell"/>
              <a:ea typeface="Rockwell"/>
              <a:cs typeface="Rockwell"/>
              <a:sym typeface="Rockwell"/>
            </a:endParaRPr>
          </a:p>
        </p:txBody>
      </p:sp>
      <p:sp>
        <p:nvSpPr>
          <p:cNvPr id="365" name="Google Shape;365;p15"/>
          <p:cNvSpPr txBox="1"/>
          <p:nvPr>
            <p:ph idx="1" type="body"/>
          </p:nvPr>
        </p:nvSpPr>
        <p:spPr>
          <a:xfrm>
            <a:off x="1141412" y="1701209"/>
            <a:ext cx="9905997" cy="4089992"/>
          </a:xfrm>
          <a:prstGeom prst="rect">
            <a:avLst/>
          </a:prstGeom>
          <a:noFill/>
          <a:ln>
            <a:noFill/>
          </a:ln>
        </p:spPr>
        <p:txBody>
          <a:bodyPr anchorCtr="0" anchor="t" bIns="45700" lIns="91425" spcFirstLastPara="1" rIns="91425" wrap="square" tIns="45700">
            <a:normAutofit/>
          </a:bodyPr>
          <a:lstStyle/>
          <a:p>
            <a:pPr indent="-69850" lvl="1" marL="685800" rtl="0" algn="l">
              <a:lnSpc>
                <a:spcPct val="120000"/>
              </a:lnSpc>
              <a:spcBef>
                <a:spcPts val="0"/>
              </a:spcBef>
              <a:spcAft>
                <a:spcPts val="0"/>
              </a:spcAft>
              <a:buClr>
                <a:schemeClr val="lt1"/>
              </a:buClr>
              <a:buSzPts val="2500"/>
              <a:buFont typeface="Twentieth Century"/>
              <a:buNone/>
            </a:pPr>
            <a:r>
              <a:t/>
            </a:r>
            <a:endParaRPr>
              <a:latin typeface="Tahoma"/>
              <a:ea typeface="Tahoma"/>
              <a:cs typeface="Tahoma"/>
              <a:sym typeface="Tahoma"/>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Trong java khi một Exception được ném từ trên cùng của ngăn xếp, nếu nó không được catch thì nó sẽ nhảy đến ngăn xếp tiếp theo, nếu tiếp tục không được catch nó sẽ tiếp tục đi đến các ngắn xếp tiếp theo cho đến khi chạm đáy stack</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FINAL RESULT</a:t>
            </a:r>
            <a:endParaRPr sz="4400">
              <a:latin typeface="Rockwell"/>
              <a:ea typeface="Rockwell"/>
              <a:cs typeface="Rockwell"/>
              <a:sym typeface="Rockwell"/>
            </a:endParaRPr>
          </a:p>
        </p:txBody>
      </p:sp>
      <p:sp>
        <p:nvSpPr>
          <p:cNvPr id="372" name="Google Shape;372;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lt1"/>
              </a:buClr>
              <a:buSzPct val="125000"/>
              <a:buChar char="•"/>
            </a:pPr>
            <a:r>
              <a:rPr lang="en-001">
                <a:latin typeface="Tahoma"/>
                <a:ea typeface="Tahoma"/>
                <a:cs typeface="Tahoma"/>
                <a:sym typeface="Tahoma"/>
              </a:rPr>
              <a:t>Exception &amp; Error</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Processing Syntax (Try, catch, finally, throw, throws)</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 with Overriding</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propagation</a:t>
            </a:r>
            <a:endParaRPr>
              <a:latin typeface="Tahoma"/>
              <a:ea typeface="Tahoma"/>
              <a:cs typeface="Tahoma"/>
              <a:sym typeface="Tahoma"/>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Nguồn: https://gpcoder.com/2430-xu-ly-ngoai-le-trong-java-exception-handling/</a:t>
            </a:r>
            <a:endParaRPr>
              <a:latin typeface="Tahoma"/>
              <a:ea typeface="Tahoma"/>
              <a:cs typeface="Tahoma"/>
              <a:sym typeface="Tahoma"/>
            </a:endParaRPr>
          </a:p>
          <a:p>
            <a:pPr indent="-52387" lvl="0" marL="228600" rtl="0" algn="l">
              <a:lnSpc>
                <a:spcPct val="120000"/>
              </a:lnSpc>
              <a:spcBef>
                <a:spcPts val="1000"/>
              </a:spcBef>
              <a:spcAft>
                <a:spcPts val="0"/>
              </a:spcAft>
              <a:buClr>
                <a:schemeClr val="lt1"/>
              </a:buClr>
              <a:buSzPct val="125000"/>
              <a:buNone/>
            </a:pPr>
            <a:r>
              <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OUTLINE</a:t>
            </a:r>
            <a:endParaRPr sz="4400">
              <a:latin typeface="Rockwell"/>
              <a:ea typeface="Rockwell"/>
              <a:cs typeface="Rockwell"/>
              <a:sym typeface="Rockwell"/>
            </a:endParaRPr>
          </a:p>
        </p:txBody>
      </p:sp>
      <p:sp>
        <p:nvSpPr>
          <p:cNvPr id="245" name="Google Shape;245;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lt1"/>
              </a:buClr>
              <a:buSzPct val="125000"/>
              <a:buChar char="•"/>
            </a:pPr>
            <a:r>
              <a:rPr lang="en-001">
                <a:latin typeface="Tahoma"/>
                <a:ea typeface="Tahoma"/>
                <a:cs typeface="Tahoma"/>
                <a:sym typeface="Tahoma"/>
              </a:rPr>
              <a:t>Exception &amp; Error</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Processing Syntax (Try, catch, finally, throw, throws)</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 with Overriding</a:t>
            </a:r>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Exception propagation</a:t>
            </a:r>
            <a:endParaRPr>
              <a:latin typeface="Tahoma"/>
              <a:ea typeface="Tahoma"/>
              <a:cs typeface="Tahoma"/>
              <a:sym typeface="Tahoma"/>
            </a:endParaRPr>
          </a:p>
          <a:p>
            <a:pPr indent="-228600" lvl="0" marL="228600" rtl="0" algn="l">
              <a:lnSpc>
                <a:spcPct val="120000"/>
              </a:lnSpc>
              <a:spcBef>
                <a:spcPts val="1000"/>
              </a:spcBef>
              <a:spcAft>
                <a:spcPts val="0"/>
              </a:spcAft>
              <a:buClr>
                <a:schemeClr val="lt1"/>
              </a:buClr>
              <a:buSzPct val="125000"/>
              <a:buChar char="•"/>
            </a:pPr>
            <a:r>
              <a:rPr lang="en-001">
                <a:latin typeface="Tahoma"/>
                <a:ea typeface="Tahoma"/>
                <a:cs typeface="Tahoma"/>
                <a:sym typeface="Tahoma"/>
              </a:rPr>
              <a:t>Nguồn: https://gpcoder.com/2430-xu-ly-ngoai-le-trong-java-exception-handling/</a:t>
            </a:r>
            <a:endParaRPr>
              <a:latin typeface="Tahoma"/>
              <a:ea typeface="Tahoma"/>
              <a:cs typeface="Tahoma"/>
              <a:sym typeface="Tahoma"/>
            </a:endParaRPr>
          </a:p>
          <a:p>
            <a:pPr indent="-52387" lvl="0" marL="228600" rtl="0" algn="l">
              <a:lnSpc>
                <a:spcPct val="120000"/>
              </a:lnSpc>
              <a:spcBef>
                <a:spcPts val="1000"/>
              </a:spcBef>
              <a:spcAft>
                <a:spcPts val="0"/>
              </a:spcAft>
              <a:buClr>
                <a:schemeClr val="lt1"/>
              </a:buClr>
              <a:buSzPct val="125000"/>
              <a:buNone/>
            </a:pPr>
            <a:r>
              <a:t/>
            </a: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THE PROBLEM</a:t>
            </a:r>
            <a:endParaRPr sz="4400">
              <a:latin typeface="Rockwell"/>
              <a:ea typeface="Rockwell"/>
              <a:cs typeface="Rockwell"/>
              <a:sym typeface="Rockwell"/>
            </a:endParaRPr>
          </a:p>
        </p:txBody>
      </p:sp>
      <p:grpSp>
        <p:nvGrpSpPr>
          <p:cNvPr id="251" name="Google Shape;251;p3"/>
          <p:cNvGrpSpPr/>
          <p:nvPr/>
        </p:nvGrpSpPr>
        <p:grpSpPr>
          <a:xfrm>
            <a:off x="1141413" y="2249488"/>
            <a:ext cx="9905999" cy="3540850"/>
            <a:chOff x="0" y="0"/>
            <a:chExt cx="9905999" cy="3540850"/>
          </a:xfrm>
        </p:grpSpPr>
        <p:sp>
          <p:nvSpPr>
            <p:cNvPr id="252" name="Google Shape;252;p3"/>
            <p:cNvSpPr/>
            <p:nvPr/>
          </p:nvSpPr>
          <p:spPr>
            <a:xfrm rot="5400000">
              <a:off x="6396839" y="-2710815"/>
              <a:ext cx="690833" cy="6327463"/>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txBox="1"/>
            <p:nvPr/>
          </p:nvSpPr>
          <p:spPr>
            <a:xfrm>
              <a:off x="3578524" y="141224"/>
              <a:ext cx="6293739" cy="623385"/>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600"/>
                <a:buFont typeface="Tahoma"/>
                <a:buChar char="•"/>
              </a:pPr>
              <a:r>
                <a:rPr b="0" i="0" lang="en-001" sz="1600" u="none" cap="none" strike="noStrike">
                  <a:solidFill>
                    <a:schemeClr val="lt1"/>
                  </a:solidFill>
                  <a:latin typeface="Tahoma"/>
                  <a:ea typeface="Tahoma"/>
                  <a:cs typeface="Tahoma"/>
                  <a:sym typeface="Tahoma"/>
                </a:rPr>
                <a:t>Là 1 sự kiện xảy ra trong quá trình thực thi một chương trình java, Exception phá vỡ flow (luồng xử lý) bình thường của một chương trình, làm gián đoạn chương trình của chúng ta</a:t>
              </a:r>
              <a:endParaRPr b="0" i="0" sz="1600" u="none" cap="none" strike="noStrike">
                <a:solidFill>
                  <a:schemeClr val="lt1"/>
                </a:solidFill>
                <a:latin typeface="Tahoma"/>
                <a:ea typeface="Tahoma"/>
                <a:cs typeface="Tahoma"/>
                <a:sym typeface="Tahoma"/>
              </a:endParaRPr>
            </a:p>
          </p:txBody>
        </p:sp>
        <p:sp>
          <p:nvSpPr>
            <p:cNvPr id="254" name="Google Shape;254;p3"/>
            <p:cNvSpPr/>
            <p:nvPr/>
          </p:nvSpPr>
          <p:spPr>
            <a:xfrm>
              <a:off x="0" y="0"/>
              <a:ext cx="3559198" cy="862564"/>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txBox="1"/>
            <p:nvPr/>
          </p:nvSpPr>
          <p:spPr>
            <a:xfrm>
              <a:off x="42107" y="42107"/>
              <a:ext cx="3474984" cy="778350"/>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ahoma"/>
                <a:buNone/>
              </a:pPr>
              <a:r>
                <a:rPr b="0" i="0" lang="en-001" sz="2000" u="none" cap="none" strike="noStrike">
                  <a:solidFill>
                    <a:schemeClr val="lt1"/>
                  </a:solidFill>
                  <a:latin typeface="Tahoma"/>
                  <a:ea typeface="Tahoma"/>
                  <a:cs typeface="Tahoma"/>
                  <a:sym typeface="Tahoma"/>
                </a:rPr>
                <a:t>Exception ?</a:t>
              </a:r>
              <a:endParaRPr b="0" i="0" sz="2000" u="none" cap="none" strike="noStrike">
                <a:solidFill>
                  <a:schemeClr val="lt1"/>
                </a:solidFill>
                <a:latin typeface="Tahoma"/>
                <a:ea typeface="Tahoma"/>
                <a:cs typeface="Tahoma"/>
                <a:sym typeface="Tahoma"/>
              </a:endParaRPr>
            </a:p>
          </p:txBody>
        </p:sp>
        <p:sp>
          <p:nvSpPr>
            <p:cNvPr id="256" name="Google Shape;256;p3"/>
            <p:cNvSpPr/>
            <p:nvPr/>
          </p:nvSpPr>
          <p:spPr>
            <a:xfrm rot="5400000">
              <a:off x="6396089" y="-1839007"/>
              <a:ext cx="679981"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txBox="1"/>
            <p:nvPr/>
          </p:nvSpPr>
          <p:spPr>
            <a:xfrm>
              <a:off x="3566160" y="1024116"/>
              <a:ext cx="6306646" cy="613593"/>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600"/>
                <a:buFont typeface="Tahoma"/>
                <a:buChar char="•"/>
              </a:pPr>
              <a:r>
                <a:rPr b="0" i="0" lang="en-001" sz="1600" u="none" cap="none" strike="noStrike">
                  <a:solidFill>
                    <a:schemeClr val="lt1"/>
                  </a:solidFill>
                  <a:latin typeface="Tahoma"/>
                  <a:ea typeface="Tahoma"/>
                  <a:cs typeface="Tahoma"/>
                  <a:sym typeface="Tahoma"/>
                </a:rPr>
                <a:t>Là những vấn đề nghiêm trọng liên quan đến môi trường thực thi của ứng dụng hoặc hệ thống mà lập trình viên không thể kiểm soát. Nó thường làm chết chương trình  </a:t>
              </a:r>
              <a:endParaRPr b="0" i="0" sz="1600" u="none" cap="none" strike="noStrike">
                <a:solidFill>
                  <a:schemeClr val="lt1"/>
                </a:solidFill>
                <a:latin typeface="Tahoma"/>
                <a:ea typeface="Tahoma"/>
                <a:cs typeface="Tahoma"/>
                <a:sym typeface="Tahoma"/>
              </a:endParaRPr>
            </a:p>
          </p:txBody>
        </p:sp>
        <p:sp>
          <p:nvSpPr>
            <p:cNvPr id="258" name="Google Shape;258;p3"/>
            <p:cNvSpPr/>
            <p:nvPr/>
          </p:nvSpPr>
          <p:spPr>
            <a:xfrm>
              <a:off x="0" y="905924"/>
              <a:ext cx="3566160" cy="849976"/>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txBox="1"/>
            <p:nvPr/>
          </p:nvSpPr>
          <p:spPr>
            <a:xfrm>
              <a:off x="41492" y="947416"/>
              <a:ext cx="3483176" cy="766992"/>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ahoma"/>
                <a:buNone/>
              </a:pPr>
              <a:r>
                <a:rPr b="0" i="0" lang="en-001" sz="2000" u="none" cap="none" strike="noStrike">
                  <a:solidFill>
                    <a:schemeClr val="lt1"/>
                  </a:solidFill>
                  <a:latin typeface="Tahoma"/>
                  <a:ea typeface="Tahoma"/>
                  <a:cs typeface="Tahoma"/>
                  <a:sym typeface="Tahoma"/>
                </a:rPr>
                <a:t>Error ?</a:t>
              </a:r>
              <a:endParaRPr b="0" i="0" sz="2000" u="none" cap="none" strike="noStrike">
                <a:solidFill>
                  <a:schemeClr val="lt1"/>
                </a:solidFill>
                <a:latin typeface="Tahoma"/>
                <a:ea typeface="Tahoma"/>
                <a:cs typeface="Tahoma"/>
                <a:sym typeface="Tahoma"/>
              </a:endParaRPr>
            </a:p>
          </p:txBody>
        </p:sp>
        <p:sp>
          <p:nvSpPr>
            <p:cNvPr id="260" name="Google Shape;260;p3"/>
            <p:cNvSpPr/>
            <p:nvPr/>
          </p:nvSpPr>
          <p:spPr>
            <a:xfrm rot="5400000">
              <a:off x="6396089" y="-946532"/>
              <a:ext cx="679981"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txBox="1"/>
            <p:nvPr/>
          </p:nvSpPr>
          <p:spPr>
            <a:xfrm>
              <a:off x="3566160" y="1916591"/>
              <a:ext cx="6306646" cy="613593"/>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600"/>
                <a:buFont typeface="Tahoma"/>
                <a:buChar char="•"/>
              </a:pPr>
              <a:r>
                <a:rPr b="0" i="0" lang="en-001" sz="1600" u="none" cap="none" strike="noStrike">
                  <a:solidFill>
                    <a:schemeClr val="lt1"/>
                  </a:solidFill>
                  <a:latin typeface="Tahoma"/>
                  <a:ea typeface="Tahoma"/>
                  <a:cs typeface="Tahoma"/>
                  <a:sym typeface="Tahoma"/>
                </a:rPr>
                <a:t>Exception: Có thể xử lý được</a:t>
              </a:r>
              <a:endParaRPr b="0" i="0" sz="1600" u="none" cap="none" strike="noStrike">
                <a:solidFill>
                  <a:schemeClr val="lt1"/>
                </a:solidFill>
                <a:latin typeface="Tahoma"/>
                <a:ea typeface="Tahoma"/>
                <a:cs typeface="Tahoma"/>
                <a:sym typeface="Tahoma"/>
              </a:endParaRPr>
            </a:p>
            <a:p>
              <a:pPr indent="-171450" lvl="1" marL="171450" marR="0" rtl="0" algn="l">
                <a:lnSpc>
                  <a:spcPct val="90000"/>
                </a:lnSpc>
                <a:spcBef>
                  <a:spcPts val="240"/>
                </a:spcBef>
                <a:spcAft>
                  <a:spcPts val="0"/>
                </a:spcAft>
                <a:buClr>
                  <a:schemeClr val="lt1"/>
                </a:buClr>
                <a:buSzPts val="1600"/>
                <a:buFont typeface="Tahoma"/>
                <a:buChar char="•"/>
              </a:pPr>
              <a:r>
                <a:rPr b="0" i="0" lang="en-001" sz="1600" u="none" cap="none" strike="noStrike">
                  <a:solidFill>
                    <a:schemeClr val="lt1"/>
                  </a:solidFill>
                  <a:latin typeface="Tahoma"/>
                  <a:ea typeface="Tahoma"/>
                  <a:cs typeface="Tahoma"/>
                  <a:sym typeface="Tahoma"/>
                </a:rPr>
                <a:t>Error: Không thể xử lý</a:t>
              </a:r>
              <a:endParaRPr b="0" i="0" sz="1600" u="none" cap="none" strike="noStrike">
                <a:solidFill>
                  <a:schemeClr val="lt1"/>
                </a:solidFill>
                <a:latin typeface="Tahoma"/>
                <a:ea typeface="Tahoma"/>
                <a:cs typeface="Tahoma"/>
                <a:sym typeface="Tahoma"/>
              </a:endParaRPr>
            </a:p>
          </p:txBody>
        </p:sp>
        <p:sp>
          <p:nvSpPr>
            <p:cNvPr id="262" name="Google Shape;262;p3"/>
            <p:cNvSpPr/>
            <p:nvPr/>
          </p:nvSpPr>
          <p:spPr>
            <a:xfrm>
              <a:off x="0" y="1798399"/>
              <a:ext cx="3566160" cy="849976"/>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txBox="1"/>
            <p:nvPr/>
          </p:nvSpPr>
          <p:spPr>
            <a:xfrm>
              <a:off x="41492" y="1839891"/>
              <a:ext cx="3483176" cy="766992"/>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ahoma"/>
                <a:buNone/>
              </a:pPr>
              <a:r>
                <a:rPr b="0" i="0" lang="en-001" sz="2000" u="none" cap="none" strike="noStrike">
                  <a:solidFill>
                    <a:schemeClr val="lt1"/>
                  </a:solidFill>
                  <a:latin typeface="Tahoma"/>
                  <a:ea typeface="Tahoma"/>
                  <a:cs typeface="Tahoma"/>
                  <a:sym typeface="Tahoma"/>
                </a:rPr>
                <a:t>Distinguish Exception </a:t>
              </a:r>
              <a:endParaRPr/>
            </a:p>
            <a:p>
              <a:pPr indent="0" lvl="0" marL="0" marR="0" rtl="0" algn="ctr">
                <a:lnSpc>
                  <a:spcPct val="90000"/>
                </a:lnSpc>
                <a:spcBef>
                  <a:spcPts val="700"/>
                </a:spcBef>
                <a:spcAft>
                  <a:spcPts val="0"/>
                </a:spcAft>
                <a:buClr>
                  <a:schemeClr val="lt1"/>
                </a:buClr>
                <a:buSzPts val="2000"/>
                <a:buFont typeface="Tahoma"/>
                <a:buNone/>
              </a:pPr>
              <a:r>
                <a:rPr b="0" i="0" lang="en-001" sz="2000" u="none" cap="none" strike="noStrike">
                  <a:solidFill>
                    <a:schemeClr val="lt1"/>
                  </a:solidFill>
                  <a:latin typeface="Tahoma"/>
                  <a:ea typeface="Tahoma"/>
                  <a:cs typeface="Tahoma"/>
                  <a:sym typeface="Tahoma"/>
                </a:rPr>
                <a:t>and Error</a:t>
              </a:r>
              <a:endParaRPr b="0" i="0" sz="2000" u="none" cap="none" strike="noStrike">
                <a:solidFill>
                  <a:schemeClr val="lt1"/>
                </a:solidFill>
                <a:latin typeface="Tahoma"/>
                <a:ea typeface="Tahoma"/>
                <a:cs typeface="Tahoma"/>
                <a:sym typeface="Tahoma"/>
              </a:endParaRPr>
            </a:p>
          </p:txBody>
        </p:sp>
        <p:sp>
          <p:nvSpPr>
            <p:cNvPr id="264" name="Google Shape;264;p3"/>
            <p:cNvSpPr/>
            <p:nvPr/>
          </p:nvSpPr>
          <p:spPr>
            <a:xfrm rot="5400000">
              <a:off x="6396089" y="-54057"/>
              <a:ext cx="679981"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txBox="1"/>
            <p:nvPr/>
          </p:nvSpPr>
          <p:spPr>
            <a:xfrm>
              <a:off x="3566160" y="2809066"/>
              <a:ext cx="6306646" cy="613593"/>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600"/>
                <a:buFont typeface="Tahoma"/>
                <a:buChar char="•"/>
              </a:pPr>
              <a:r>
                <a:rPr b="0" i="0" lang="en-001" sz="1600" u="none" cap="none" strike="noStrike">
                  <a:solidFill>
                    <a:schemeClr val="lt1"/>
                  </a:solidFill>
                  <a:latin typeface="Tahoma"/>
                  <a:ea typeface="Tahoma"/>
                  <a:cs typeface="Tahoma"/>
                  <a:sym typeface="Tahoma"/>
                </a:rPr>
                <a:t>FileNotFoundException, NullPointerException, ArrayIndexOutOfBoundException ...</a:t>
              </a:r>
              <a:endParaRPr b="0" i="0" sz="1600" u="none" cap="none" strike="noStrike">
                <a:solidFill>
                  <a:schemeClr val="lt1"/>
                </a:solidFill>
                <a:latin typeface="Tahoma"/>
                <a:ea typeface="Tahoma"/>
                <a:cs typeface="Tahoma"/>
                <a:sym typeface="Tahoma"/>
              </a:endParaRPr>
            </a:p>
          </p:txBody>
        </p:sp>
        <p:sp>
          <p:nvSpPr>
            <p:cNvPr id="266" name="Google Shape;266;p3"/>
            <p:cNvSpPr/>
            <p:nvPr/>
          </p:nvSpPr>
          <p:spPr>
            <a:xfrm>
              <a:off x="0" y="2690874"/>
              <a:ext cx="3566160" cy="849976"/>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txBox="1"/>
            <p:nvPr/>
          </p:nvSpPr>
          <p:spPr>
            <a:xfrm>
              <a:off x="41492" y="2732366"/>
              <a:ext cx="3483176" cy="766992"/>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ahoma"/>
                <a:buNone/>
              </a:pPr>
              <a:r>
                <a:rPr b="0" i="0" lang="en-001" sz="2000" u="none" cap="none" strike="noStrike">
                  <a:solidFill>
                    <a:schemeClr val="lt1"/>
                  </a:solidFill>
                  <a:latin typeface="Tahoma"/>
                  <a:ea typeface="Tahoma"/>
                  <a:cs typeface="Tahoma"/>
                  <a:sym typeface="Tahoma"/>
                </a:rPr>
                <a:t>Example</a:t>
              </a:r>
              <a:endParaRPr b="0" i="0" sz="2000" u="none" cap="none" strike="noStrike">
                <a:solidFill>
                  <a:schemeClr val="lt1"/>
                </a:solidFill>
                <a:latin typeface="Tahoma"/>
                <a:ea typeface="Tahoma"/>
                <a:cs typeface="Tahoma"/>
                <a:sym typeface="Tahom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
          <p:cNvSpPr txBox="1"/>
          <p:nvPr>
            <p:ph type="title"/>
          </p:nvPr>
        </p:nvSpPr>
        <p:spPr>
          <a:xfrm>
            <a:off x="1141413" y="453549"/>
            <a:ext cx="9905998" cy="992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EXCEPTION HIERARCHY</a:t>
            </a:r>
            <a:endParaRPr sz="4400">
              <a:latin typeface="Rockwell"/>
              <a:ea typeface="Rockwell"/>
              <a:cs typeface="Rockwell"/>
              <a:sym typeface="Rockwell"/>
            </a:endParaRPr>
          </a:p>
        </p:txBody>
      </p:sp>
      <p:pic>
        <p:nvPicPr>
          <p:cNvPr id="273" name="Google Shape;273;p4"/>
          <p:cNvPicPr preferRelativeResize="0"/>
          <p:nvPr>
            <p:ph idx="1" type="body"/>
          </p:nvPr>
        </p:nvPicPr>
        <p:blipFill rotWithShape="1">
          <a:blip r:embed="rId3">
            <a:alphaModFix/>
          </a:blip>
          <a:srcRect b="0" l="0" r="0" t="0"/>
          <a:stretch/>
        </p:blipFill>
        <p:spPr>
          <a:xfrm>
            <a:off x="1141413" y="1617218"/>
            <a:ext cx="9905998" cy="4142394"/>
          </a:xfrm>
          <a:prstGeom prst="rect">
            <a:avLst/>
          </a:prstGeom>
          <a:noFill/>
          <a:ln>
            <a:noFill/>
          </a:ln>
        </p:spPr>
      </p:pic>
      <p:sp>
        <p:nvSpPr>
          <p:cNvPr id="274" name="Google Shape;274;p4"/>
          <p:cNvSpPr/>
          <p:nvPr/>
        </p:nvSpPr>
        <p:spPr>
          <a:xfrm>
            <a:off x="1809482" y="5539775"/>
            <a:ext cx="2665926" cy="794772"/>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001" sz="1800" u="none" cap="none" strike="noStrike">
                <a:solidFill>
                  <a:schemeClr val="lt1"/>
                </a:solidFill>
                <a:latin typeface="Twentieth Century"/>
                <a:ea typeface="Twentieth Century"/>
                <a:cs typeface="Twentieth Century"/>
                <a:sym typeface="Twentieth Century"/>
              </a:rPr>
              <a:t>dR</a:t>
            </a:r>
            <a:r>
              <a:rPr b="0" i="0" lang="en-001" sz="1800" u="none" cap="none" strike="noStrike">
                <a:solidFill>
                  <a:schemeClr val="dk1"/>
                </a:solidFill>
                <a:latin typeface="Twentieth Century"/>
                <a:ea typeface="Twentieth Century"/>
                <a:cs typeface="Twentieth Century"/>
                <a:sym typeface="Twentieth Century"/>
              </a:rPr>
              <a:t>- </a:t>
            </a:r>
            <a:r>
              <a:rPr b="0" i="0" lang="en-001" sz="1600" u="none" cap="none" strike="noStrike">
                <a:solidFill>
                  <a:schemeClr val="dk1"/>
                </a:solidFill>
                <a:latin typeface="Twentieth Century"/>
                <a:ea typeface="Twentieth Century"/>
                <a:cs typeface="Twentieth Century"/>
                <a:sym typeface="Twentieth Century"/>
              </a:rPr>
              <a:t>Virtual Machine Errror</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001" sz="1600" u="none" cap="none" strike="noStrike">
                <a:solidFill>
                  <a:schemeClr val="dk1"/>
                </a:solidFill>
                <a:latin typeface="Twentieth Century"/>
                <a:ea typeface="Twentieth Century"/>
                <a:cs typeface="Twentieth Century"/>
                <a:sym typeface="Twentieth Century"/>
              </a:rPr>
              <a:t>- Out of Memory Error</a:t>
            </a:r>
            <a:endParaRPr b="0" i="0" sz="1600" u="none" cap="none" strike="noStrike">
              <a:solidFill>
                <a:schemeClr val="dk1"/>
              </a:solidFill>
              <a:latin typeface="Twentieth Century"/>
              <a:ea typeface="Twentieth Century"/>
              <a:cs typeface="Twentieth Century"/>
              <a:sym typeface="Twentieth Century"/>
            </a:endParaRPr>
          </a:p>
        </p:txBody>
      </p:sp>
      <p:cxnSp>
        <p:nvCxnSpPr>
          <p:cNvPr id="275" name="Google Shape;275;p4"/>
          <p:cNvCxnSpPr/>
          <p:nvPr/>
        </p:nvCxnSpPr>
        <p:spPr>
          <a:xfrm>
            <a:off x="2833352" y="5163350"/>
            <a:ext cx="115910" cy="425003"/>
          </a:xfrm>
          <a:prstGeom prst="straightConnector1">
            <a:avLst/>
          </a:prstGeom>
          <a:noFill/>
          <a:ln cap="flat" cmpd="sng" w="9525">
            <a:solidFill>
              <a:schemeClr val="dk1"/>
            </a:solidFill>
            <a:prstDash val="solid"/>
            <a:round/>
            <a:headEnd len="sm" w="sm" type="none"/>
            <a:tailEnd len="med" w="med" type="triangle"/>
          </a:ln>
        </p:spPr>
      </p:cxnSp>
      <p:sp>
        <p:nvSpPr>
          <p:cNvPr id="276" name="Google Shape;276;p4"/>
          <p:cNvSpPr/>
          <p:nvPr/>
        </p:nvSpPr>
        <p:spPr>
          <a:xfrm>
            <a:off x="5014551" y="5215215"/>
            <a:ext cx="2665926" cy="112471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IOException</a:t>
            </a:r>
            <a:endParaRPr/>
          </a:p>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FileNotFound...</a:t>
            </a:r>
            <a:endParaRPr/>
          </a:p>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SocketException</a:t>
            </a:r>
            <a:endParaRPr b="0" i="0" sz="1800" u="none" cap="none" strike="noStrike">
              <a:solidFill>
                <a:schemeClr val="dk1"/>
              </a:solidFill>
              <a:latin typeface="Twentieth Century"/>
              <a:ea typeface="Twentieth Century"/>
              <a:cs typeface="Twentieth Century"/>
              <a:sym typeface="Twentieth Century"/>
            </a:endParaRPr>
          </a:p>
        </p:txBody>
      </p:sp>
      <p:cxnSp>
        <p:nvCxnSpPr>
          <p:cNvPr id="277" name="Google Shape;277;p4"/>
          <p:cNvCxnSpPr/>
          <p:nvPr/>
        </p:nvCxnSpPr>
        <p:spPr>
          <a:xfrm>
            <a:off x="5845655" y="4384337"/>
            <a:ext cx="118615" cy="856445"/>
          </a:xfrm>
          <a:prstGeom prst="straightConnector1">
            <a:avLst/>
          </a:prstGeom>
          <a:noFill/>
          <a:ln cap="flat" cmpd="sng" w="9525">
            <a:solidFill>
              <a:schemeClr val="dk1"/>
            </a:solidFill>
            <a:prstDash val="solid"/>
            <a:round/>
            <a:headEnd len="sm" w="sm" type="none"/>
            <a:tailEnd len="med" w="med" type="triangle"/>
          </a:ln>
        </p:spPr>
      </p:cxnSp>
      <p:sp>
        <p:nvSpPr>
          <p:cNvPr id="278" name="Google Shape;278;p4"/>
          <p:cNvSpPr/>
          <p:nvPr/>
        </p:nvSpPr>
        <p:spPr>
          <a:xfrm>
            <a:off x="9336205" y="5539128"/>
            <a:ext cx="2665926" cy="1015904"/>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ArithmeticException</a:t>
            </a:r>
            <a:endParaRPr/>
          </a:p>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IndexOutOfBounds</a:t>
            </a:r>
            <a:endParaRPr/>
          </a:p>
          <a:p>
            <a:pPr indent="-285750" lvl="0" marL="285750" marR="0" rtl="0" algn="ctr">
              <a:spcBef>
                <a:spcPts val="0"/>
              </a:spcBef>
              <a:spcAft>
                <a:spcPts val="0"/>
              </a:spcAft>
              <a:buClr>
                <a:schemeClr val="dk1"/>
              </a:buClr>
              <a:buSzPts val="1800"/>
              <a:buFont typeface="Twentieth Century"/>
              <a:buChar char="-"/>
            </a:pPr>
            <a:r>
              <a:rPr b="0" i="0" lang="en-001" sz="1800" u="none" cap="none" strike="noStrike">
                <a:solidFill>
                  <a:schemeClr val="dk1"/>
                </a:solidFill>
                <a:latin typeface="Twentieth Century"/>
                <a:ea typeface="Twentieth Century"/>
                <a:cs typeface="Twentieth Century"/>
                <a:sym typeface="Twentieth Century"/>
              </a:rPr>
              <a:t>IllegalArgument</a:t>
            </a:r>
            <a:endParaRPr b="0" i="0" sz="1800" u="none" cap="none" strike="noStrike">
              <a:solidFill>
                <a:schemeClr val="dk1"/>
              </a:solidFill>
              <a:latin typeface="Twentieth Century"/>
              <a:ea typeface="Twentieth Century"/>
              <a:cs typeface="Twentieth Century"/>
              <a:sym typeface="Twentieth Century"/>
            </a:endParaRPr>
          </a:p>
        </p:txBody>
      </p:sp>
      <p:cxnSp>
        <p:nvCxnSpPr>
          <p:cNvPr id="279" name="Google Shape;279;p4"/>
          <p:cNvCxnSpPr/>
          <p:nvPr/>
        </p:nvCxnSpPr>
        <p:spPr>
          <a:xfrm>
            <a:off x="9403723" y="5178985"/>
            <a:ext cx="218941" cy="260034"/>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
          <p:cNvSpPr txBox="1"/>
          <p:nvPr>
            <p:ph type="title"/>
          </p:nvPr>
        </p:nvSpPr>
        <p:spPr>
          <a:xfrm>
            <a:off x="1141413" y="618518"/>
            <a:ext cx="9905998" cy="100422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TYPES</a:t>
            </a:r>
            <a:endParaRPr sz="3200">
              <a:latin typeface="Rockwell"/>
              <a:ea typeface="Rockwell"/>
              <a:cs typeface="Rockwell"/>
              <a:sym typeface="Rockwell"/>
            </a:endParaRPr>
          </a:p>
        </p:txBody>
      </p:sp>
      <p:grpSp>
        <p:nvGrpSpPr>
          <p:cNvPr id="286" name="Google Shape;286;p5"/>
          <p:cNvGrpSpPr/>
          <p:nvPr/>
        </p:nvGrpSpPr>
        <p:grpSpPr>
          <a:xfrm>
            <a:off x="477116" y="1897502"/>
            <a:ext cx="11314335" cy="4439913"/>
            <a:chOff x="55" y="26171"/>
            <a:chExt cx="11314335" cy="4439913"/>
          </a:xfrm>
        </p:grpSpPr>
        <p:sp>
          <p:nvSpPr>
            <p:cNvPr id="287" name="Google Shape;287;p5"/>
            <p:cNvSpPr/>
            <p:nvPr/>
          </p:nvSpPr>
          <p:spPr>
            <a:xfrm>
              <a:off x="55" y="26171"/>
              <a:ext cx="5287072" cy="1036800"/>
            </a:xfrm>
            <a:prstGeom prst="rect">
              <a:avLst/>
            </a:prstGeom>
            <a:solidFill>
              <a:srgbClr val="19ACE4"/>
            </a:solidFill>
            <a:ln cap="flat" cmpd="sng" w="1587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txBox="1"/>
            <p:nvPr/>
          </p:nvSpPr>
          <p:spPr>
            <a:xfrm>
              <a:off x="55" y="26171"/>
              <a:ext cx="5287072" cy="1036800"/>
            </a:xfrm>
            <a:prstGeom prst="rect">
              <a:avLst/>
            </a:prstGeom>
            <a:noFill/>
            <a:ln>
              <a:noFill/>
            </a:ln>
          </p:spPr>
          <p:txBody>
            <a:bodyPr anchorCtr="0" anchor="ctr" bIns="146300" lIns="256025" spcFirstLastPara="1" rIns="256025" wrap="square" tIns="146300">
              <a:noAutofit/>
            </a:bodyPr>
            <a:lstStyle/>
            <a:p>
              <a:pPr indent="0" lvl="0" marL="0" marR="0" rtl="0" algn="ctr">
                <a:lnSpc>
                  <a:spcPct val="90000"/>
                </a:lnSpc>
                <a:spcBef>
                  <a:spcPts val="0"/>
                </a:spcBef>
                <a:spcAft>
                  <a:spcPts val="0"/>
                </a:spcAft>
                <a:buClr>
                  <a:schemeClr val="lt1"/>
                </a:buClr>
                <a:buSzPts val="3600"/>
                <a:buFont typeface="Tahoma"/>
                <a:buNone/>
              </a:pPr>
              <a:r>
                <a:rPr b="1" i="0" lang="en-001" sz="3600" u="none" cap="none" strike="noStrike">
                  <a:solidFill>
                    <a:schemeClr val="lt1"/>
                  </a:solidFill>
                  <a:latin typeface="Tahoma"/>
                  <a:ea typeface="Tahoma"/>
                  <a:cs typeface="Tahoma"/>
                  <a:sym typeface="Tahoma"/>
                </a:rPr>
                <a:t>Check Exception</a:t>
              </a:r>
              <a:endParaRPr b="1" i="0" sz="3600" u="none" cap="none" strike="noStrike">
                <a:solidFill>
                  <a:schemeClr val="lt1"/>
                </a:solidFill>
                <a:latin typeface="Tahoma"/>
                <a:ea typeface="Tahoma"/>
                <a:cs typeface="Tahoma"/>
                <a:sym typeface="Tahoma"/>
              </a:endParaRPr>
            </a:p>
          </p:txBody>
        </p:sp>
        <p:sp>
          <p:nvSpPr>
            <p:cNvPr id="289" name="Google Shape;289;p5"/>
            <p:cNvSpPr/>
            <p:nvPr/>
          </p:nvSpPr>
          <p:spPr>
            <a:xfrm>
              <a:off x="55" y="1062971"/>
              <a:ext cx="5287072" cy="3403113"/>
            </a:xfrm>
            <a:prstGeom prst="rect">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txBox="1"/>
            <p:nvPr/>
          </p:nvSpPr>
          <p:spPr>
            <a:xfrm>
              <a:off x="55" y="1062971"/>
              <a:ext cx="5287072" cy="3403113"/>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lt1"/>
                </a:buClr>
                <a:buSzPts val="2000"/>
                <a:buFont typeface="Noto Sans Symbols"/>
                <a:buChar char="▪"/>
              </a:pPr>
              <a:r>
                <a:rPr b="0" i="0" lang="en-001" sz="2000" u="none" cap="none" strike="noStrike">
                  <a:solidFill>
                    <a:schemeClr val="lt1"/>
                  </a:solidFill>
                  <a:latin typeface="Tahoma"/>
                  <a:ea typeface="Tahoma"/>
                  <a:cs typeface="Tahoma"/>
                  <a:sym typeface="Tahoma"/>
                </a:rPr>
                <a:t>Là loại exception xảy ra trong lúc </a:t>
              </a:r>
              <a:r>
                <a:rPr b="1" i="0" lang="en-001" sz="2000" u="none" cap="none" strike="noStrike">
                  <a:solidFill>
                    <a:schemeClr val="lt1"/>
                  </a:solidFill>
                  <a:latin typeface="Tahoma"/>
                  <a:ea typeface="Tahoma"/>
                  <a:cs typeface="Tahoma"/>
                  <a:sym typeface="Tahoma"/>
                </a:rPr>
                <a:t>compile time</a:t>
              </a:r>
              <a:r>
                <a:rPr b="0" i="0" lang="en-001" sz="2000" u="none" cap="none" strike="noStrike">
                  <a:solidFill>
                    <a:schemeClr val="lt1"/>
                  </a:solidFill>
                  <a:latin typeface="Tahoma"/>
                  <a:ea typeface="Tahoma"/>
                  <a:cs typeface="Tahoma"/>
                  <a:sym typeface="Tahoma"/>
                </a:rPr>
                <a:t>, nó cũng có thể được gọi là compile-time exceptions. </a:t>
              </a:r>
              <a:r>
                <a:rPr b="0" i="1" lang="en-001" sz="2000" u="none" cap="none" strike="noStrike">
                  <a:solidFill>
                    <a:schemeClr val="lt1"/>
                  </a:solidFill>
                  <a:latin typeface="Tahoma"/>
                  <a:ea typeface="Tahoma"/>
                  <a:cs typeface="Tahoma"/>
                  <a:sym typeface="Tahoma"/>
                </a:rPr>
                <a:t>Loại exception này không thể bỏ qua trong quá trình compile, bắt buộc ta phải handle nó</a:t>
              </a:r>
              <a:r>
                <a:rPr b="0" i="0" lang="en-001" sz="2000" u="none" cap="none" strike="noStrike">
                  <a:solidFill>
                    <a:schemeClr val="lt1"/>
                  </a:solidFill>
                  <a:latin typeface="Tahoma"/>
                  <a:ea typeface="Tahoma"/>
                  <a:cs typeface="Tahoma"/>
                  <a:sym typeface="Tahoma"/>
                </a:rPr>
                <a:t>.</a:t>
              </a:r>
              <a:endParaRPr b="0" i="0" sz="2000" u="none" cap="none" strike="noStrike">
                <a:solidFill>
                  <a:schemeClr val="lt1"/>
                </a:solidFill>
                <a:latin typeface="Tahoma"/>
                <a:ea typeface="Tahoma"/>
                <a:cs typeface="Tahoma"/>
                <a:sym typeface="Tahoma"/>
              </a:endParaRPr>
            </a:p>
            <a:p>
              <a:pPr indent="-228600" lvl="1" marL="228600" marR="0" rtl="0" algn="l">
                <a:lnSpc>
                  <a:spcPct val="90000"/>
                </a:lnSpc>
                <a:spcBef>
                  <a:spcPts val="300"/>
                </a:spcBef>
                <a:spcAft>
                  <a:spcPts val="0"/>
                </a:spcAft>
                <a:buClr>
                  <a:schemeClr val="lt1"/>
                </a:buClr>
                <a:buSzPts val="2000"/>
                <a:buFont typeface="Noto Sans Symbols"/>
                <a:buChar char="▪"/>
              </a:pPr>
              <a:r>
                <a:rPr b="0" i="0" lang="en-001" sz="2000" u="none" cap="none" strike="noStrike">
                  <a:solidFill>
                    <a:schemeClr val="lt1"/>
                  </a:solidFill>
                  <a:latin typeface="Tahoma"/>
                  <a:ea typeface="Tahoma"/>
                  <a:cs typeface="Tahoma"/>
                  <a:sym typeface="Tahoma"/>
                </a:rPr>
                <a:t>Các lớp extends từ lớp Throwable ngoại trừ RuntimeException và Error đều là check Exception</a:t>
              </a:r>
              <a:endParaRPr b="0" i="0" sz="2000" u="none" cap="none" strike="noStrike">
                <a:solidFill>
                  <a:schemeClr val="lt1"/>
                </a:solidFill>
                <a:latin typeface="Tahoma"/>
                <a:ea typeface="Tahoma"/>
                <a:cs typeface="Tahoma"/>
                <a:sym typeface="Tahoma"/>
              </a:endParaRPr>
            </a:p>
            <a:p>
              <a:pPr indent="-228600" lvl="1" marL="228600" marR="0" rtl="0" algn="l">
                <a:lnSpc>
                  <a:spcPct val="90000"/>
                </a:lnSpc>
                <a:spcBef>
                  <a:spcPts val="300"/>
                </a:spcBef>
                <a:spcAft>
                  <a:spcPts val="0"/>
                </a:spcAft>
                <a:buClr>
                  <a:schemeClr val="lt1"/>
                </a:buClr>
                <a:buSzPts val="2000"/>
                <a:buFont typeface="Noto Sans Symbols"/>
                <a:buChar char="▪"/>
              </a:pPr>
              <a:r>
                <a:rPr b="0" i="0" lang="en-001" sz="2000" u="none" cap="none" strike="noStrike">
                  <a:solidFill>
                    <a:schemeClr val="lt1"/>
                  </a:solidFill>
                  <a:latin typeface="Tahoma"/>
                  <a:ea typeface="Tahoma"/>
                  <a:cs typeface="Tahoma"/>
                  <a:sym typeface="Tahoma"/>
                </a:rPr>
                <a:t>Ví dụ: IOException, FileNotFoundException</a:t>
              </a:r>
              <a:endParaRPr b="0" i="0" sz="2000" u="none" cap="none" strike="noStrike">
                <a:solidFill>
                  <a:schemeClr val="lt1"/>
                </a:solidFill>
                <a:latin typeface="Tahoma"/>
                <a:ea typeface="Tahoma"/>
                <a:cs typeface="Tahoma"/>
                <a:sym typeface="Tahoma"/>
              </a:endParaRPr>
            </a:p>
          </p:txBody>
        </p:sp>
        <p:sp>
          <p:nvSpPr>
            <p:cNvPr id="291" name="Google Shape;291;p5"/>
            <p:cNvSpPr/>
            <p:nvPr/>
          </p:nvSpPr>
          <p:spPr>
            <a:xfrm>
              <a:off x="6027318" y="26171"/>
              <a:ext cx="5287072" cy="1036800"/>
            </a:xfrm>
            <a:prstGeom prst="rect">
              <a:avLst/>
            </a:prstGeom>
            <a:solidFill>
              <a:srgbClr val="19ACE4"/>
            </a:solidFill>
            <a:ln cap="flat" cmpd="sng" w="1587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txBox="1"/>
            <p:nvPr/>
          </p:nvSpPr>
          <p:spPr>
            <a:xfrm>
              <a:off x="6027318" y="26171"/>
              <a:ext cx="5287072" cy="1036800"/>
            </a:xfrm>
            <a:prstGeom prst="rect">
              <a:avLst/>
            </a:prstGeom>
            <a:noFill/>
            <a:ln>
              <a:noFill/>
            </a:ln>
          </p:spPr>
          <p:txBody>
            <a:bodyPr anchorCtr="0" anchor="ctr" bIns="146300" lIns="256025" spcFirstLastPara="1" rIns="256025" wrap="square" tIns="146300">
              <a:noAutofit/>
            </a:bodyPr>
            <a:lstStyle/>
            <a:p>
              <a:pPr indent="0" lvl="0" marL="0" marR="0" rtl="0" algn="ctr">
                <a:lnSpc>
                  <a:spcPct val="90000"/>
                </a:lnSpc>
                <a:spcBef>
                  <a:spcPts val="0"/>
                </a:spcBef>
                <a:spcAft>
                  <a:spcPts val="0"/>
                </a:spcAft>
                <a:buClr>
                  <a:schemeClr val="lt1"/>
                </a:buClr>
                <a:buSzPts val="3600"/>
                <a:buFont typeface="Tahoma"/>
                <a:buNone/>
              </a:pPr>
              <a:r>
                <a:rPr b="1" i="0" lang="en-001" sz="3600" u="none" cap="none" strike="noStrike">
                  <a:solidFill>
                    <a:schemeClr val="lt1"/>
                  </a:solidFill>
                  <a:latin typeface="Tahoma"/>
                  <a:ea typeface="Tahoma"/>
                  <a:cs typeface="Tahoma"/>
                  <a:sym typeface="Tahoma"/>
                </a:rPr>
                <a:t>Uncheck Exception</a:t>
              </a:r>
              <a:endParaRPr b="1" i="0" sz="3600" u="none" cap="none" strike="noStrike">
                <a:solidFill>
                  <a:schemeClr val="lt1"/>
                </a:solidFill>
                <a:latin typeface="Tahoma"/>
                <a:ea typeface="Tahoma"/>
                <a:cs typeface="Tahoma"/>
                <a:sym typeface="Tahoma"/>
              </a:endParaRPr>
            </a:p>
          </p:txBody>
        </p:sp>
        <p:sp>
          <p:nvSpPr>
            <p:cNvPr id="293" name="Google Shape;293;p5"/>
            <p:cNvSpPr/>
            <p:nvPr/>
          </p:nvSpPr>
          <p:spPr>
            <a:xfrm>
              <a:off x="6027318" y="1062971"/>
              <a:ext cx="5287072" cy="3403113"/>
            </a:xfrm>
            <a:prstGeom prst="rect">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txBox="1"/>
            <p:nvPr/>
          </p:nvSpPr>
          <p:spPr>
            <a:xfrm>
              <a:off x="6027318" y="1062971"/>
              <a:ext cx="5287072" cy="3403113"/>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lt1"/>
                </a:buClr>
                <a:buSzPts val="2000"/>
                <a:buFont typeface="Noto Sans Symbols"/>
                <a:buChar char="▪"/>
              </a:pPr>
              <a:r>
                <a:rPr b="0" i="0" lang="en-001" sz="2000" u="none" cap="none" strike="noStrike">
                  <a:solidFill>
                    <a:schemeClr val="lt1"/>
                  </a:solidFill>
                  <a:latin typeface="Tahoma"/>
                  <a:ea typeface="Tahoma"/>
                  <a:cs typeface="Tahoma"/>
                  <a:sym typeface="Tahoma"/>
                </a:rPr>
                <a:t>Là loại exception xảy ra tại thời điểm thực thi chương trình (tên gọi khác </a:t>
              </a:r>
              <a:r>
                <a:rPr b="1" i="0" lang="en-001" sz="2000" u="none" cap="none" strike="noStrike">
                  <a:solidFill>
                    <a:schemeClr val="lt1"/>
                  </a:solidFill>
                  <a:latin typeface="Tahoma"/>
                  <a:ea typeface="Tahoma"/>
                  <a:cs typeface="Tahoma"/>
                  <a:sym typeface="Tahoma"/>
                </a:rPr>
                <a:t>Runtime Exception</a:t>
              </a:r>
              <a:r>
                <a:rPr b="0" i="0" lang="en-001" sz="2000" u="none" cap="none" strike="noStrike">
                  <a:solidFill>
                    <a:schemeClr val="lt1"/>
                  </a:solidFill>
                  <a:latin typeface="Tahoma"/>
                  <a:ea typeface="Tahoma"/>
                  <a:cs typeface="Tahoma"/>
                  <a:sym typeface="Tahoma"/>
                </a:rPr>
                <a:t>) là một programming bugs, lỗi logic của chương trình,... </a:t>
              </a:r>
              <a:endParaRPr b="0" i="0" sz="2000" u="none" cap="none" strike="noStrike">
                <a:solidFill>
                  <a:schemeClr val="lt1"/>
                </a:solidFill>
                <a:latin typeface="Tahoma"/>
                <a:ea typeface="Tahoma"/>
                <a:cs typeface="Tahoma"/>
                <a:sym typeface="Tahoma"/>
              </a:endParaRPr>
            </a:p>
            <a:p>
              <a:pPr indent="-228600" lvl="1" marL="228600" marR="0" rtl="0" algn="l">
                <a:lnSpc>
                  <a:spcPct val="90000"/>
                </a:lnSpc>
                <a:spcBef>
                  <a:spcPts val="300"/>
                </a:spcBef>
                <a:spcAft>
                  <a:spcPts val="0"/>
                </a:spcAft>
                <a:buClr>
                  <a:schemeClr val="lt1"/>
                </a:buClr>
                <a:buSzPts val="2000"/>
                <a:buFont typeface="Noto Sans Symbols"/>
                <a:buChar char="▪"/>
              </a:pPr>
              <a:r>
                <a:rPr b="0" i="1" lang="en-001" sz="2000" u="none" cap="none" strike="noStrike">
                  <a:solidFill>
                    <a:schemeClr val="lt1"/>
                  </a:solidFill>
                  <a:latin typeface="Tahoma"/>
                  <a:ea typeface="Tahoma"/>
                  <a:cs typeface="Tahoma"/>
                  <a:sym typeface="Tahoma"/>
                </a:rPr>
                <a:t>Loại Exception này được bỏ qua trong quá trình compile, không bắt buộc ta phải handle nó</a:t>
              </a:r>
              <a:r>
                <a:rPr b="0" i="0" lang="en-001" sz="2000" u="none" cap="none" strike="noStrike">
                  <a:solidFill>
                    <a:schemeClr val="lt1"/>
                  </a:solidFill>
                  <a:latin typeface="Tahoma"/>
                  <a:ea typeface="Tahoma"/>
                  <a:cs typeface="Tahoma"/>
                  <a:sym typeface="Tahoma"/>
                </a:rPr>
                <a:t>. Các lớp extends từ RuntimeException được gọi là unchecked exception.</a:t>
              </a:r>
              <a:endParaRPr b="0" i="0" sz="2000" u="none" cap="none" strike="noStrike">
                <a:solidFill>
                  <a:schemeClr val="lt1"/>
                </a:solidFill>
                <a:latin typeface="Tahoma"/>
                <a:ea typeface="Tahoma"/>
                <a:cs typeface="Tahoma"/>
                <a:sym typeface="Tahoma"/>
              </a:endParaRPr>
            </a:p>
            <a:p>
              <a:pPr indent="-228600" lvl="1" marL="228600" marR="0" rtl="0" algn="l">
                <a:lnSpc>
                  <a:spcPct val="90000"/>
                </a:lnSpc>
                <a:spcBef>
                  <a:spcPts val="300"/>
                </a:spcBef>
                <a:spcAft>
                  <a:spcPts val="0"/>
                </a:spcAft>
                <a:buClr>
                  <a:schemeClr val="lt1"/>
                </a:buClr>
                <a:buSzPts val="2000"/>
                <a:buFont typeface="Noto Sans Symbols"/>
                <a:buChar char="▪"/>
              </a:pPr>
              <a:r>
                <a:rPr b="0" i="0" lang="en-001" sz="2000" u="none" cap="none" strike="noStrike">
                  <a:solidFill>
                    <a:schemeClr val="lt1"/>
                  </a:solidFill>
                  <a:latin typeface="Tahoma"/>
                  <a:ea typeface="Tahoma"/>
                  <a:cs typeface="Tahoma"/>
                  <a:sym typeface="Tahoma"/>
                </a:rPr>
                <a:t>Ví dụ: NullPointerException, DivideByZeroException</a:t>
              </a:r>
              <a:endParaRPr b="0" i="0" sz="2000" u="none" cap="none" strike="noStrike">
                <a:solidFill>
                  <a:schemeClr val="lt1"/>
                </a:solidFill>
                <a:latin typeface="Tahoma"/>
                <a:ea typeface="Tahoma"/>
                <a:cs typeface="Tahoma"/>
                <a:sym typeface="Tahom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
          <p:cNvSpPr txBox="1"/>
          <p:nvPr>
            <p:ph type="title"/>
          </p:nvPr>
        </p:nvSpPr>
        <p:spPr>
          <a:xfrm>
            <a:off x="1141413" y="618518"/>
            <a:ext cx="9905998" cy="111501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HANDLING</a:t>
            </a:r>
            <a:endParaRPr sz="3200">
              <a:latin typeface="Rockwell"/>
              <a:ea typeface="Rockwell"/>
              <a:cs typeface="Rockwell"/>
              <a:sym typeface="Rockwell"/>
            </a:endParaRPr>
          </a:p>
        </p:txBody>
      </p:sp>
      <p:sp>
        <p:nvSpPr>
          <p:cNvPr id="300" name="Google Shape;300;p6"/>
          <p:cNvSpPr txBox="1"/>
          <p:nvPr>
            <p:ph idx="1" type="body"/>
          </p:nvPr>
        </p:nvSpPr>
        <p:spPr>
          <a:xfrm>
            <a:off x="1244441" y="2275244"/>
            <a:ext cx="5349542" cy="3964238"/>
          </a:xfrm>
          <a:prstGeom prst="rect">
            <a:avLst/>
          </a:prstGeom>
          <a:noFill/>
          <a:ln>
            <a:noFill/>
          </a:ln>
        </p:spPr>
        <p:txBody>
          <a:bodyPr anchorCtr="0" anchor="t" bIns="45700" lIns="91425" spcFirstLastPara="1" rIns="91425" wrap="square" tIns="45700">
            <a:normAutofit lnSpcReduction="10000"/>
          </a:bodyPr>
          <a:lstStyle/>
          <a:p>
            <a:pPr indent="-228600" lvl="1" marL="685800" rtl="0" algn="l">
              <a:lnSpc>
                <a:spcPct val="120000"/>
              </a:lnSpc>
              <a:spcBef>
                <a:spcPts val="0"/>
              </a:spcBef>
              <a:spcAft>
                <a:spcPts val="0"/>
              </a:spcAft>
              <a:buClr>
                <a:schemeClr val="lt1"/>
              </a:buClr>
              <a:buSzPts val="3000"/>
              <a:buChar char="•"/>
            </a:pPr>
            <a:r>
              <a:rPr lang="en-001" sz="2400">
                <a:latin typeface="Tahoma"/>
                <a:ea typeface="Tahoma"/>
                <a:cs typeface="Tahoma"/>
                <a:sym typeface="Tahoma"/>
              </a:rPr>
              <a:t>Exception handling trong java là một cơ chế để xử lý các lỗi runtime để duy trì luồng bình thường của ứng dụng.</a:t>
            </a:r>
            <a:endParaRPr/>
          </a:p>
          <a:p>
            <a:pPr indent="-228600" lvl="1" marL="685800" rtl="0" algn="l">
              <a:lnSpc>
                <a:spcPct val="120000"/>
              </a:lnSpc>
              <a:spcBef>
                <a:spcPts val="500"/>
              </a:spcBef>
              <a:spcAft>
                <a:spcPts val="0"/>
              </a:spcAft>
              <a:buClr>
                <a:schemeClr val="lt1"/>
              </a:buClr>
              <a:buSzPts val="3000"/>
              <a:buChar char="•"/>
            </a:pPr>
            <a:r>
              <a:rPr lang="en-001" sz="2400">
                <a:latin typeface="Tahoma"/>
                <a:ea typeface="Tahoma"/>
                <a:cs typeface="Tahoma"/>
                <a:sym typeface="Tahoma"/>
              </a:rPr>
              <a:t>Quá trình xử lý exception được gọi là catch exception, nếu Runtime System không xử lý được ngoại lệ thì chương trình sẽ kết thúc</a:t>
            </a:r>
            <a:endParaRPr sz="2400">
              <a:latin typeface="Tahoma"/>
              <a:ea typeface="Tahoma"/>
              <a:cs typeface="Tahoma"/>
              <a:sym typeface="Tahoma"/>
            </a:endParaRPr>
          </a:p>
        </p:txBody>
      </p:sp>
      <p:pic>
        <p:nvPicPr>
          <p:cNvPr id="301" name="Google Shape;301;p6"/>
          <p:cNvPicPr preferRelativeResize="0"/>
          <p:nvPr/>
        </p:nvPicPr>
        <p:blipFill rotWithShape="1">
          <a:blip r:embed="rId3">
            <a:alphaModFix/>
          </a:blip>
          <a:srcRect b="0" l="0" r="0" t="0"/>
          <a:stretch/>
        </p:blipFill>
        <p:spPr>
          <a:xfrm>
            <a:off x="7598535" y="1733528"/>
            <a:ext cx="3593206" cy="45059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ph type="title"/>
          </p:nvPr>
        </p:nvSpPr>
        <p:spPr>
          <a:xfrm>
            <a:off x="1139825" y="96593"/>
            <a:ext cx="9905998" cy="933718"/>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JVM XỬ LÝ EXCEPTION ?</a:t>
            </a:r>
            <a:endParaRPr sz="3200">
              <a:latin typeface="Rockwell"/>
              <a:ea typeface="Rockwell"/>
              <a:cs typeface="Rockwell"/>
              <a:sym typeface="Rockwell"/>
            </a:endParaRPr>
          </a:p>
        </p:txBody>
      </p:sp>
      <p:pic>
        <p:nvPicPr>
          <p:cNvPr id="308" name="Google Shape;308;p7"/>
          <p:cNvPicPr preferRelativeResize="0"/>
          <p:nvPr/>
        </p:nvPicPr>
        <p:blipFill rotWithShape="1">
          <a:blip r:embed="rId3">
            <a:alphaModFix/>
          </a:blip>
          <a:srcRect b="0" l="0" r="0" t="0"/>
          <a:stretch/>
        </p:blipFill>
        <p:spPr>
          <a:xfrm>
            <a:off x="2472744" y="901523"/>
            <a:ext cx="6632619" cy="5731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8"/>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14" name="Google Shape;314;p8"/>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1.1 Try – catch block</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Khối lệnh try được sử dụng để chứa 1 đoạn code có thể xảy ra ngoại lệ</a:t>
            </a:r>
            <a:endParaRPr/>
          </a:p>
          <a:p>
            <a:pPr indent="-228600" lvl="1" marL="685800" rtl="0" algn="l">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Đi theo sau try thường là catch,  Khối catch được sử dụng để xử lý các exception.</a:t>
            </a:r>
            <a:endParaRPr/>
          </a:p>
          <a:p>
            <a:pPr indent="0" lvl="1" marL="457200" rtl="0" algn="l">
              <a:lnSpc>
                <a:spcPct val="120000"/>
              </a:lnSpc>
              <a:spcBef>
                <a:spcPts val="500"/>
              </a:spcBef>
              <a:spcAft>
                <a:spcPts val="0"/>
              </a:spcAft>
              <a:buClr>
                <a:schemeClr val="lt1"/>
              </a:buClr>
              <a:buSzPts val="2500"/>
              <a:buNone/>
            </a:pPr>
            <a:r>
              <a:t/>
            </a:r>
            <a:endParaRPr>
              <a:latin typeface="Tahoma"/>
              <a:ea typeface="Tahoma"/>
              <a:cs typeface="Tahoma"/>
              <a:sym typeface="Tahoma"/>
            </a:endParaRPr>
          </a:p>
        </p:txBody>
      </p:sp>
      <p:pic>
        <p:nvPicPr>
          <p:cNvPr id="315" name="Google Shape;315;p8"/>
          <p:cNvPicPr preferRelativeResize="0"/>
          <p:nvPr/>
        </p:nvPicPr>
        <p:blipFill rotWithShape="1">
          <a:blip r:embed="rId3">
            <a:alphaModFix/>
          </a:blip>
          <a:srcRect b="0" l="0" r="0" t="0"/>
          <a:stretch/>
        </p:blipFill>
        <p:spPr>
          <a:xfrm>
            <a:off x="6294475" y="1701209"/>
            <a:ext cx="4752936" cy="1727791"/>
          </a:xfrm>
          <a:prstGeom prst="rect">
            <a:avLst/>
          </a:prstGeom>
          <a:noFill/>
          <a:ln>
            <a:noFill/>
          </a:ln>
        </p:spPr>
      </p:pic>
      <p:pic>
        <p:nvPicPr>
          <p:cNvPr id="316" name="Google Shape;316;p8"/>
          <p:cNvPicPr preferRelativeResize="0"/>
          <p:nvPr/>
        </p:nvPicPr>
        <p:blipFill rotWithShape="1">
          <a:blip r:embed="rId4">
            <a:alphaModFix/>
          </a:blip>
          <a:srcRect b="0" l="0" r="0" t="0"/>
          <a:stretch/>
        </p:blipFill>
        <p:spPr>
          <a:xfrm>
            <a:off x="6294475" y="3678865"/>
            <a:ext cx="4752936" cy="2466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9"/>
          <p:cNvSpPr txBox="1"/>
          <p:nvPr>
            <p:ph type="title"/>
          </p:nvPr>
        </p:nvSpPr>
        <p:spPr>
          <a:xfrm>
            <a:off x="1141413" y="425302"/>
            <a:ext cx="9905998" cy="1275907"/>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22" name="Google Shape;322;p9"/>
          <p:cNvSpPr txBox="1"/>
          <p:nvPr>
            <p:ph idx="1" type="body"/>
          </p:nvPr>
        </p:nvSpPr>
        <p:spPr>
          <a:xfrm>
            <a:off x="1141413" y="1701209"/>
            <a:ext cx="4954588" cy="408999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2500"/>
              <a:buNone/>
            </a:pPr>
            <a:r>
              <a:rPr lang="en-001">
                <a:latin typeface="Tahoma"/>
                <a:ea typeface="Tahoma"/>
                <a:cs typeface="Tahoma"/>
                <a:sym typeface="Tahoma"/>
              </a:rPr>
              <a:t>1.2 Multi-block catch</a:t>
            </a:r>
            <a:endParaRPr/>
          </a:p>
          <a:p>
            <a:pPr indent="0" lvl="1" marL="457200" rtl="0" algn="l">
              <a:lnSpc>
                <a:spcPct val="120000"/>
              </a:lnSpc>
              <a:spcBef>
                <a:spcPts val="500"/>
              </a:spcBef>
              <a:spcAft>
                <a:spcPts val="0"/>
              </a:spcAft>
              <a:buClr>
                <a:schemeClr val="lt1"/>
              </a:buClr>
              <a:buSzPts val="2500"/>
              <a:buNone/>
            </a:pPr>
            <a:r>
              <a:rPr lang="en-001">
                <a:latin typeface="Tahoma"/>
                <a:ea typeface="Tahoma"/>
                <a:cs typeface="Tahoma"/>
                <a:sym typeface="Tahoma"/>
              </a:rPr>
              <a:t>- Khi  thực hiện nhiều tác vụ và với mỗi tác vụ có thể xảy ra các exception khác nhau thì nên sử dụng multi catch để xử lý hết các exception đó.</a:t>
            </a:r>
            <a:endParaRPr>
              <a:latin typeface="Tahoma"/>
              <a:ea typeface="Tahoma"/>
              <a:cs typeface="Tahoma"/>
              <a:sym typeface="Tahoma"/>
            </a:endParaRPr>
          </a:p>
        </p:txBody>
      </p:sp>
      <p:pic>
        <p:nvPicPr>
          <p:cNvPr id="323" name="Google Shape;323;p9"/>
          <p:cNvPicPr preferRelativeResize="0"/>
          <p:nvPr/>
        </p:nvPicPr>
        <p:blipFill rotWithShape="1">
          <a:blip r:embed="rId3">
            <a:alphaModFix/>
          </a:blip>
          <a:srcRect b="0" l="0" r="0" t="0"/>
          <a:stretch/>
        </p:blipFill>
        <p:spPr>
          <a:xfrm>
            <a:off x="6094412" y="1902494"/>
            <a:ext cx="5420990" cy="36874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2021-08-15T13:06:32Z</dcterms:created>
  <dc:creator>Phan Xuân Hải Haireal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