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eklEWDTnWMaCJVPqNlwJaGNoi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Java 8 Stream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Characteristics of Streams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are not related to InputStreams, OutputStreams, etc.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are NOT data structures but are wrappers around Collection that carry values from a source through a pipeline of operations.</a:t>
            </a:r>
            <a:endParaRPr sz="5600"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are designed for lambdas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can easily be output as arrays or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employ lazy evaluation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Streams are parallelizable</a:t>
            </a:r>
            <a:endParaRPr/>
          </a:p>
          <a:p>
            <a:pPr indent="-143509" lvl="1" marL="74295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/>
          </a:p>
          <a:p>
            <a:pPr indent="0" lvl="1" marL="457200" rtl="0" algn="l">
              <a:lnSpc>
                <a:spcPct val="10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Creating Streams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From individual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200"/>
              <a:t> Stream.of(val1, val2, …)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From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200"/>
              <a:t> Stream.of(someArray)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200"/>
              <a:t> Arrays.stream(someArray)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/>
              <a:t>From List (and other Collections)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200"/>
              <a:t>someList.stream()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200"/>
              <a:t>someOtherCollection.stream()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/>
          </a:p>
          <a:p>
            <a:pPr indent="-143509" lvl="1" marL="74295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/>
          </a:p>
          <a:p>
            <a:pPr indent="0" lvl="1" marL="457200" rtl="0" algn="l">
              <a:lnSpc>
                <a:spcPct val="100000"/>
              </a:lnSpc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Functional Interfaces Used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457200" y="1189250"/>
            <a:ext cx="82296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Predicate&lt;T&gt;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Represents a predicate (boolean-valued function) of one argument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boolean Test(T 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Returns true if the input argument matches the predicate, otherwise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Supplier&lt;T&gt;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Represents a supplier of results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T get()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Returns a result of type T</a:t>
            </a:r>
            <a:endParaRPr sz="5600"/>
          </a:p>
          <a:p>
            <a:pPr indent="-34290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Function&lt;T,R&gt;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Represents a function that accepts one argument and produces a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R apply(T 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Applies this function to the given argument (T t)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Returns the function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Consumer&lt;T&gt;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Represents an operation that accepts a single input and returns no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void accept(T 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Performs this operation on the given argument (T t)</a:t>
            </a:r>
            <a:endParaRPr/>
          </a:p>
          <a:p>
            <a:pPr indent="-14605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20320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Functional Interfaces Used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BiPredicate&lt;T,U&gt;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Represents a predicate (boolean-valued function) of two argument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Functional method is boolean Test(T t, U u)</a:t>
            </a:r>
            <a:endParaRPr/>
          </a:p>
          <a:p>
            <a:pPr indent="-19685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Char char="•"/>
            </a:pPr>
            <a:r>
              <a:rPr lang="en" sz="5200"/>
              <a:t>Returns true if the input arguments matches the predicate, otherwise false</a:t>
            </a:r>
            <a:endParaRPr sz="5200"/>
          </a:p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6000"/>
              <a:t>BiFunction&lt;T,U,R&gt;</a:t>
            </a:r>
            <a:endParaRPr/>
          </a:p>
          <a:p>
            <a:pPr indent="-25400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Char char="–"/>
            </a:pPr>
            <a:r>
              <a:rPr lang="en" sz="5200"/>
              <a:t>Represents an operation that accepts two arguments and produces a result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Functional method is R apply(T t, U u)</a:t>
            </a:r>
            <a:endParaRPr/>
          </a:p>
          <a:p>
            <a:pPr indent="-190500" lvl="2" marL="1143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ct val="100000"/>
              <a:buChar char="•"/>
            </a:pPr>
            <a:r>
              <a:rPr lang="en" sz="4800"/>
              <a:t>Applies this function to the given arguments (T t, U u) </a:t>
            </a:r>
            <a:endParaRPr/>
          </a:p>
          <a:p>
            <a:pPr indent="-19685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" sz="5200"/>
              <a:t>Returns the function result</a:t>
            </a:r>
            <a:r>
              <a:rPr lang="en" sz="6000"/>
              <a:t> </a:t>
            </a:r>
            <a:endParaRPr sz="6000"/>
          </a:p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6000"/>
              <a:t>BiConsumer&lt;T,U&gt;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Represents an operation that accepts a two input and returns no result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Functional method is void accept(T t, U u)</a:t>
            </a:r>
            <a:endParaRPr/>
          </a:p>
          <a:p>
            <a:pPr indent="-19685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Char char="•"/>
            </a:pPr>
            <a:r>
              <a:rPr lang="en" sz="5200"/>
              <a:t>Performs this operation on the given argument (T t, U u)</a:t>
            </a:r>
            <a:endParaRPr sz="5200"/>
          </a:p>
          <a:p>
            <a:pPr indent="-34290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Comparator&lt;T&gt;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Compares its two arguments  for order.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int compareTo(T o1, T o2)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Returns a negative integer, zero, or a positive integer as the first argument is less than, equal  to, or greater than the second.</a:t>
            </a:r>
            <a:endParaRPr/>
          </a:p>
          <a:p>
            <a:pPr indent="-14605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146050" lvl="2" marL="11430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Functional Interfaces Used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5000"/>
              <a:buNone/>
            </a:pPr>
            <a:r>
              <a:t/>
            </a:r>
            <a:endParaRPr/>
          </a:p>
          <a:p>
            <a:pPr indent="-28575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UnaryOperator&lt;T&gt;</a:t>
            </a:r>
            <a:endParaRPr/>
          </a:p>
          <a:p>
            <a:pPr indent="-232409" lvl="1" marL="74295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Represents an operation on a single operands that produces a result of the same type as its operand</a:t>
            </a:r>
            <a:endParaRPr/>
          </a:p>
          <a:p>
            <a:pPr indent="-232409" lvl="1" marL="74295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Functional method is R Function.apply(T t)</a:t>
            </a:r>
            <a:endParaRPr/>
          </a:p>
          <a:p>
            <a:pPr indent="-182880" lvl="2" marL="11430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800"/>
              <a:t>Applies this function to the given argument (T t) where R,T are of the same type</a:t>
            </a:r>
            <a:endParaRPr sz="4800"/>
          </a:p>
          <a:p>
            <a:pPr indent="-17906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200"/>
              <a:t>Returns the function result</a:t>
            </a:r>
            <a:r>
              <a:rPr lang="en" sz="6000"/>
              <a:t> </a:t>
            </a:r>
            <a:endParaRPr sz="6000"/>
          </a:p>
          <a:p>
            <a:pPr indent="-32385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" sz="6000"/>
              <a:t>BinaryOperator&lt;T&gt;</a:t>
            </a:r>
            <a:endParaRPr/>
          </a:p>
          <a:p>
            <a:pPr indent="-254000" lvl="1" marL="74295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ct val="100000"/>
              <a:buChar char="–"/>
            </a:pPr>
            <a:r>
              <a:rPr lang="en" sz="5200"/>
              <a:t>Extends BiFunction&lt;T, U, R&gt;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Represents an operation upon two operands of the same type, producing a result of the same type as the operands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Char char="–"/>
            </a:pPr>
            <a:r>
              <a:rPr lang="en" sz="5600"/>
              <a:t>Functional method is R BiFunction.apply(T t, U u)</a:t>
            </a:r>
            <a:endParaRPr/>
          </a:p>
          <a:p>
            <a:pPr indent="-190500" lvl="2" marL="11430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ct val="100000"/>
              <a:buChar char="•"/>
            </a:pPr>
            <a:r>
              <a:rPr lang="en" sz="4800"/>
              <a:t>Applies this function to the given arguments (T t, U u) where R,T and U are of the same type</a:t>
            </a:r>
            <a:endParaRPr/>
          </a:p>
          <a:p>
            <a:pPr indent="-19685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" sz="5200"/>
              <a:t>Returns the function result</a:t>
            </a:r>
            <a:r>
              <a:rPr lang="en" sz="6000"/>
              <a:t> </a:t>
            </a:r>
            <a:endParaRPr sz="6000"/>
          </a:p>
          <a:p>
            <a:pPr indent="-96519" lvl="2" marL="114300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96519" lvl="2" marL="114300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153669" lvl="1" marL="74295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Stream Pipeline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A Stream is processed through a pipeline of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A Stream starts with a source data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Intermediate methods are performed on the Stream elements. These methods produce Streams and are not processed until the terminal method is called.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  <a:p>
            <a:pPr indent="-210820" lvl="0" marL="34290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Stream Pipeline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457200" y="1200150"/>
            <a:ext cx="82296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Intermediate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map, filter, distinct, sorted, peek, limit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Terminal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forEach, toArray, reduce, collect, min,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max, count, anyMatch, allMatch, noneMatch, findFirst, 	findAny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Optional&lt;T&gt; Class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457200" y="1200150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A container which may or may not contain a non-null value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Common methods</a:t>
            </a:r>
            <a:endParaRPr/>
          </a:p>
          <a:p>
            <a:pPr indent="-217169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800"/>
              <a:t> isPresent() – returns true if value is present</a:t>
            </a:r>
            <a:endParaRPr/>
          </a:p>
          <a:p>
            <a:pPr indent="-217169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800"/>
              <a:t>Get() – returns value if present</a:t>
            </a:r>
            <a:endParaRPr/>
          </a:p>
          <a:p>
            <a:pPr indent="-217169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800"/>
              <a:t>orElse(T other) – returns value if present, or other</a:t>
            </a:r>
            <a:endParaRPr sz="4800"/>
          </a:p>
          <a:p>
            <a:pPr indent="-293369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–"/>
            </a:pPr>
            <a:r>
              <a:rPr lang="en" sz="4800"/>
              <a:t> orElseThrow (Exception ex) – returns value if present, or throw an exception</a:t>
            </a:r>
            <a:endParaRPr sz="4800"/>
          </a:p>
          <a:p>
            <a:pPr indent="-217169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800"/>
              <a:t>ifPresent(Consumer) – runs the lambda if value is present</a:t>
            </a:r>
            <a:endParaRPr/>
          </a:p>
          <a:p>
            <a:pPr indent="-952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-79375" lvl="1" marL="7429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000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Void forEach(Consumer) // terminal method</a:t>
            </a:r>
            <a:endParaRPr/>
          </a:p>
          <a:p>
            <a:pPr indent="-180975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Easy way to loop over Stream elements</a:t>
            </a:r>
            <a:endParaRPr/>
          </a:p>
          <a:p>
            <a:pPr indent="-180975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You supply a lambda for forEach and that lambda is called on each element of the Stream</a:t>
            </a:r>
            <a:endParaRPr sz="4400"/>
          </a:p>
          <a:p>
            <a:pPr indent="-180975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Related peek method (intermediate method) does the exact same thing, but returns the original Stream</a:t>
            </a:r>
            <a:endParaRPr sz="4400"/>
          </a:p>
          <a:p>
            <a:pPr indent="-180975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SzPct val="100000"/>
              <a:buChar char="–"/>
            </a:pPr>
            <a:r>
              <a:rPr lang="en" sz="4400"/>
              <a:t> Stream -&gt; Stream -&gt; Stream</a:t>
            </a:r>
            <a:endParaRPr sz="4400"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000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Void forEach(Consumer)</a:t>
            </a:r>
            <a:endParaRPr sz="5200"/>
          </a:p>
          <a:p>
            <a:pPr indent="-152400" lvl="1" marL="742950" rtl="0" algn="l">
              <a:lnSpc>
                <a:spcPct val="10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Example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Employees.forEach(Employee e -&gt; e.setSalary(e.getSalary() * 11/10))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Give all employees a 10% 	raise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9144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Java 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Default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Functional Interfaces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Lambda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Method References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Void forEach(Consumer)</a:t>
            </a:r>
            <a:endParaRPr sz="5200"/>
          </a:p>
          <a:p>
            <a:pPr indent="-179069" lvl="1" marL="742950" rtl="0" algn="l">
              <a:lnSpc>
                <a:spcPct val="10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Vs. For Loops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List&lt;Employee&gt; employees = getEmployees();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for(Employee e: employees)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	e.setSalary(e.getSalary() * 11/10);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}</a:t>
            </a:r>
            <a:endParaRPr/>
          </a:p>
          <a:p>
            <a:pPr indent="-179069" lvl="1" marL="742950" rtl="0" algn="l">
              <a:lnSpc>
                <a:spcPct val="10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5600"/>
              <a:t>Advantages of forEach</a:t>
            </a:r>
            <a:endParaRPr/>
          </a:p>
          <a:p>
            <a:pPr indent="-182878" lvl="2" marL="11430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Can be made parallel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800"/>
          </a:p>
          <a:p>
            <a:pPr indent="-49530" lvl="1" marL="74295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Stream&lt;T&gt; map(Function)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Produces a new Stream that is the result of applying a Function to each element of original Stream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Ids.map(EmployeeUtils::findEmployeeById)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	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Create a new Stream of Employee ids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Stream&lt;T&gt; filter(Predicate)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Produces a new Stream that contains only the elements of the original Stream that pass a given test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employees.filter(e -&gt; e.getSalary() &gt; 100000)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	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Produce a Stream of Employees with a salary greater than 100000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9144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Optional&lt;T&gt; findFirst()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Returns an Optional for the first entry in the Stream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employees.filter(…).findFirst().orElseThrow(UserNotFoundExcep)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Get the first Employee entry that passes the filter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Object[] toArray(Supplier)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Reads the Stream of elements into a an array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Employee[] empArray = employees.toArray(Employee[]::new);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2" marL="9144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Create an array of Employees out of the Stream of Employees</a:t>
            </a:r>
            <a:endParaRPr/>
          </a:p>
          <a:p>
            <a:pPr indent="0" lvl="3" marL="1371600" rtl="0" algn="l">
              <a:lnSpc>
                <a:spcPct val="100000"/>
              </a:lnSpc>
              <a:spcBef>
                <a:spcPts val="7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8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List&lt;T&gt; collect(Collectors.toList())</a:t>
            </a:r>
            <a:endParaRPr/>
          </a:p>
          <a:p>
            <a:pPr indent="-280035" lvl="0" marL="34290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400"/>
              <a:t>Reads the Stream of elements into a List or any other collection</a:t>
            </a:r>
            <a:endParaRPr/>
          </a:p>
          <a:p>
            <a:pPr indent="-222884" lvl="1" marL="74295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List&lt;Employee&gt; empList =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employees.filter.map.collect(Collectors.toList());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Create a List of Employees out of the Stream of Employees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3" marL="137160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T reduce(T identity, BinaryOperator)</a:t>
            </a:r>
            <a:endParaRPr sz="6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6000"/>
              <a:t>T reduce(BinaryOperator)</a:t>
            </a:r>
            <a:endParaRPr sz="6000"/>
          </a:p>
          <a:p>
            <a:pPr indent="-300990" lvl="0" marL="3429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400"/>
              <a:t>You start with a seed (identity) value, then combine this value with the first Entry in the Stream, combine the second entry of the Stream, etc.</a:t>
            </a:r>
            <a:endParaRPr/>
          </a:p>
          <a:p>
            <a:pPr indent="-243840" lvl="1" marL="74295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Nums.stream().reduce(1, (n1,n2) -&gt; n1*n2)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  <a:p>
            <a:pPr indent="-1524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-22225" lvl="2" marL="11430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22225" lvl="2" marL="11430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143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Stream&lt;T&gt; limit(long maxSize)</a:t>
            </a:r>
            <a:endParaRPr/>
          </a:p>
          <a:p>
            <a:pPr indent="-321944" lvl="0" marL="34290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400"/>
              <a:t>Limit(n) returns a stream of the first n elements</a:t>
            </a:r>
            <a:endParaRPr/>
          </a:p>
          <a:p>
            <a:pPr indent="-264794" lvl="1" marL="7429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someLongStream.limit(10)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2" marL="914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First 10 elements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381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Stream&lt;T&gt; skip(long n)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400"/>
              <a:t>skip(n) returns a stream starting with the n’th element 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twentyElementStream.skip(5)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2" marL="91440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000"/>
              <a:t>Last 15 elements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9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9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Stream&lt;T&gt; sorted(Comparator)</a:t>
            </a:r>
            <a:endParaRPr/>
          </a:p>
          <a:p>
            <a:pPr indent="-243840" lvl="1" marL="74295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Returns a stream consisting of the elements of this stream, sorted according to the provided Comparator</a:t>
            </a:r>
            <a:endParaRPr/>
          </a:p>
          <a:p>
            <a:pPr indent="-243840" lvl="1" marL="74295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empStream.map(…).filter(…).limit(…)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.sorted((e1, e2) -&gt; e1.getSalary() - e2.getSalary())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Employees sorted by salary</a:t>
            </a:r>
            <a:endParaRPr/>
          </a:p>
          <a:p>
            <a:pPr indent="-22225" lvl="2" marL="11430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22225" lvl="2" marL="11430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In Context of Support For Streams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Java 8 needed to add functionality to existing Collection interfaces to support Streams (stream(), forEach())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143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Boolean anyMatch(Predicate), allMatch(Predicate), noneMatch(Predicate)</a:t>
            </a:r>
            <a:endParaRPr/>
          </a:p>
          <a:p>
            <a:pPr indent="-264794" lvl="1" marL="74295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Returns true if Stream passes, false otherwise</a:t>
            </a:r>
            <a:endParaRPr/>
          </a:p>
          <a:p>
            <a:pPr indent="-264794" lvl="1" marL="74295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Lazy Evaluation</a:t>
            </a:r>
            <a:endParaRPr/>
          </a:p>
          <a:p>
            <a:pPr indent="-20955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anyMatch processes elements in the Stream one element at a time until it finds a match according to the Predicate and returns true if it found a match</a:t>
            </a:r>
            <a:endParaRPr/>
          </a:p>
          <a:p>
            <a:pPr indent="-20955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allMatch processes elements in the Stream one element at a time until it fails a match according to the Predicate and returns false if an element failed the Predicate</a:t>
            </a:r>
            <a:endParaRPr/>
          </a:p>
          <a:p>
            <a:pPr indent="-20955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4000"/>
              <a:t>noneMatch processes elements in the Stream one element at a time until it finds a match according to the Predicate and returns false if an element  matches the Predicate</a:t>
            </a:r>
            <a:endParaRPr/>
          </a:p>
          <a:p>
            <a:pPr indent="-264794" lvl="1" marL="74295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employeeStream.anyMatch(e -&gt; e.getSalary() &gt; 500000)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9144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Is there a rich Employee among all Employees?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-96519" lvl="2" marL="114300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-96519" lvl="2" marL="114300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Common Stream API Methods Used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5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6000"/>
              <a:t>long count()</a:t>
            </a:r>
            <a:endParaRPr/>
          </a:p>
          <a:p>
            <a:pPr indent="-243839" lvl="1" marL="74295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Returns the count of elements in the Stream</a:t>
            </a:r>
            <a:endParaRPr/>
          </a:p>
          <a:p>
            <a:pPr indent="-243839" lvl="1" marL="74295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 sz="4400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employeeStream.filter(somePredicate).count()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91440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How many Employees match the criteria?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2" marL="114300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  <a:p>
            <a:pPr indent="0" lvl="2" marL="1143000" rtl="0" algn="l">
              <a:lnSpc>
                <a:spcPct val="100000"/>
              </a:lnSpc>
              <a:spcBef>
                <a:spcPts val="7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060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457200" y="205966"/>
            <a:ext cx="82296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https://github.com/LoiDinh911/functional-programming-with-java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125825"/>
            <a:ext cx="8229600" cy="3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Pre-Java 8 interfaces couldn’t have method bodies.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The only way to add functionality to Interfaces  was to declare additional methods which would be implemented in classes that implement the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It is impossible to add methods to an interface without breaking the existing implementation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Default Methods!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Java 8 allows default methods to be added to interfaces with their full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Classes which implement the interface don’t have to have implementations of the default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Allows the addition of functionality to interfaces while preserving backward compatibility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Example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public interface A {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default void foo(){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 		System.out.println("Calling A.foo()");</a:t>
            </a:r>
            <a:endParaRPr/>
          </a:p>
          <a:p>
            <a:pPr indent="45720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}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public class Clazz implements A {}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Clazz clazz = new Clazz();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clazz.foo(); // Calling A.foo()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Functional Interfaces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Interfaces with only one abstract method.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With only one abstract method, these interfaces can be easily represented with lambda expressions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Example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@FunctionalInterface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public interface SimpleFuncInterface 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public void doWork();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Default test() {sout(“hello");};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static test1() {sout}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SimpleFuncInterface.test1();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Lambda expressions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 more brief and clearly expressive way to implement functional interfaces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Format: &lt;Argument List&gt; -&gt; &lt;Body&gt;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Method References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Event more brief and clearly expressive way to implement functional interfaces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Format: &lt;Class or Instance&gt;::&lt;Method&gt;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