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ora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h/IOX8M5bNx2vouKl7DMMaRj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201DE7-F1A2-42D5-9F24-A1D08930792E}">
  <a:tblStyle styleId="{B8201DE7-F1A2-42D5-9F24-A1D0893079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13" name="Google Shape;11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processor is handling the interrupts, it must </a:t>
            </a:r>
            <a:r>
              <a:rPr b="1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 the device that its request has been recognized </a:t>
            </a:r>
            <a:r>
              <a:rPr b="0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it stops sending the interrupt request signal. Also, saving the registers so that the interrupted process can be restored in the future, </a:t>
            </a:r>
            <a:r>
              <a:rPr b="1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the delay </a:t>
            </a:r>
            <a:r>
              <a:rPr b="0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</a:t>
            </a:r>
            <a:r>
              <a:rPr b="1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an interrupt is received </a:t>
            </a:r>
            <a:r>
              <a:rPr b="0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1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of the execution of the ISR</a:t>
            </a:r>
            <a:r>
              <a:rPr b="0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is called </a:t>
            </a:r>
            <a:r>
              <a:rPr b="1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 Latency</a:t>
            </a:r>
            <a:r>
              <a:rPr b="0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  <p:sp>
        <p:nvSpPr>
          <p:cNvPr id="121" name="Google Shape;12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36" name="Google Shape;13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47" name="Google Shape;14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55" name="Google Shape;15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44" name="Google Shape;24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Program vs Process: </a:t>
            </a:r>
            <a:r>
              <a:rPr lang="en-US" sz="1100"/>
              <a:t>For example, when we write a program in C or C++ and compile it, the compiler creates binary code. The original code and binary code are both programs. When we actually run the binary code, it becomes a process. </a:t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86" name="Google Shape;8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00" name="Google Shape;10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9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9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3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7" name="Google Shape;17;p3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0" name="Google Shape;20;p31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1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1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3" name="Google Shape;23;p31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12" type="sldNum"/>
          </p:nvPr>
        </p:nvSpPr>
        <p:spPr>
          <a:xfrm>
            <a:off x="8126070" y="4721452"/>
            <a:ext cx="3451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ctrTitle"/>
          </p:nvPr>
        </p:nvSpPr>
        <p:spPr>
          <a:xfrm>
            <a:off x="996630" y="2003888"/>
            <a:ext cx="601377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br>
              <a:rPr lang="en-US"/>
            </a:br>
            <a:r>
              <a:rPr lang="en-US"/>
              <a:t>Process &amp; </a:t>
            </a:r>
            <a:br>
              <a:rPr lang="en-US"/>
            </a:br>
            <a:r>
              <a:rPr lang="en-US"/>
              <a:t>Thread</a:t>
            </a:r>
            <a:endParaRPr/>
          </a:p>
        </p:txBody>
      </p:sp>
      <p:grpSp>
        <p:nvGrpSpPr>
          <p:cNvPr id="36" name="Google Shape;36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37" name="Google Shape;37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"/>
          <p:cNvSpPr txBox="1"/>
          <p:nvPr/>
        </p:nvSpPr>
        <p:spPr>
          <a:xfrm>
            <a:off x="6232633" y="3945145"/>
            <a:ext cx="1579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Nguyen Duc Kien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Hung Tran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396290" y="262054"/>
            <a:ext cx="8610549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 signal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emitted by hardware or software when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event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needs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immediate attention.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alerts the processor that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high-priority process requiring interruption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current working process. 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I/O devices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one of the bus control lines is dedicated for this purpose and is called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Interrupt Service Routine (ISR). 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Operating Systems: Introduction"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618" y="3243585"/>
            <a:ext cx="3642312" cy="1746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cs.uic.edu/~jbell/CourseNotes/OperatingSystems/images/Chapter3/3_04_ProcessSwitch.jpg" id="117" name="Google Shape;1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1140" y="2344556"/>
            <a:ext cx="3237230" cy="2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/>
        </p:nvSpPr>
        <p:spPr>
          <a:xfrm>
            <a:off x="214655" y="433422"/>
            <a:ext cx="8610549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Assume  a device raises an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interrupt at process 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the processor first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completes the execution of instruction 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342900" lvl="0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address of the interrupted instruction is moved to a temporary location.</a:t>
            </a:r>
            <a:endParaRPr/>
          </a:p>
          <a:p>
            <a:pPr indent="-342900" lvl="0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Loading the Program Counter (PC) with the address of the first instruction of the ISR.</a:t>
            </a:r>
            <a:endParaRPr/>
          </a:p>
          <a:p>
            <a:pPr indent="-342900" lvl="0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handling the interrupt the processor can continue with process i+1.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Operating Systems: Introduction"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598" y="3243585"/>
            <a:ext cx="3642312" cy="1746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cs.uic.edu/~jbell/CourseNotes/OperatingSystems/images/Chapter3/3_04_ProcessSwitch.jpg" id="125" name="Google Shape;1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8193" y="2344556"/>
            <a:ext cx="3237230" cy="2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468470" y="-1726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 of process when interrupt occur 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ctrTitle"/>
          </p:nvPr>
        </p:nvSpPr>
        <p:spPr>
          <a:xfrm>
            <a:off x="1930785" y="1584960"/>
            <a:ext cx="4203315" cy="24249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Thread In Operating System</a:t>
            </a:r>
            <a:br>
              <a:rPr lang="en-US" sz="3200"/>
            </a:br>
            <a:endParaRPr sz="3200"/>
          </a:p>
        </p:txBody>
      </p:sp>
      <p:sp>
        <p:nvSpPr>
          <p:cNvPr id="132" name="Google Shape;132;p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/>
        </p:nvSpPr>
        <p:spPr>
          <a:xfrm>
            <a:off x="421506" y="723562"/>
            <a:ext cx="8610549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Concurrency is making progress on more than one task - seemingly at the same time.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Parallelism is splitting a single task into subtasks which can be executed in parallel.</a:t>
            </a:r>
            <a:endParaRPr/>
          </a:p>
          <a:p>
            <a:pPr indent="-254000" lvl="0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401026" y="324184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Concurrency and Parallelism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79" y="2628900"/>
            <a:ext cx="3919082" cy="12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1745581" y="4142317"/>
            <a:ext cx="1248477" cy="536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Concurrency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6925" y="2363873"/>
            <a:ext cx="3410304" cy="18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>
            <a:off x="5944201" y="4142316"/>
            <a:ext cx="1248477" cy="536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Parallelism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/>
        </p:nvSpPr>
        <p:spPr>
          <a:xfrm>
            <a:off x="214655" y="414325"/>
            <a:ext cx="8610549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thread is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path of execution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within a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A process can contain multiple threads.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thread is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also known as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lightweight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Its idea to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achieve parallelism by dividing a process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threads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-&gt; For example: in a browser, multiple tabs can be different threads.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primary difference is that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within the same process run in a shared memory space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while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processes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run in separate memory spaces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Threads are dependent of one another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processes are not, because threads share with other threads their code section, data section, and OS resources. So, to solve this problem, we need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synchronization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Similar between Threads vs Processes: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Only one thread or process is active at a time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processor, both execute sequential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Both can create children</a:t>
            </a:r>
            <a:endParaRPr/>
          </a:p>
          <a:p>
            <a:pPr indent="0" lvl="0" marL="76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21506" y="42781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Relationship and different between Thread and Process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9872" y="2759635"/>
            <a:ext cx="3972627" cy="231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/>
        </p:nvSpPr>
        <p:spPr>
          <a:xfrm>
            <a:off x="421506" y="42781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 different between Process and Thread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58" name="Google Shape;158;p15"/>
          <p:cNvGraphicFramePr/>
          <p:nvPr/>
        </p:nvGraphicFramePr>
        <p:xfrm>
          <a:off x="383405" y="4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{B8201DE7-F1A2-42D5-9F24-A1D08930792E}</a:tableStyleId>
              </a:tblPr>
              <a:tblGrid>
                <a:gridCol w="435875"/>
                <a:gridCol w="4009875"/>
                <a:gridCol w="3987175"/>
              </a:tblGrid>
              <a:tr h="42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S.NO</a:t>
                      </a:r>
                      <a:endParaRPr/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</a:t>
                      </a:r>
                      <a:endParaRPr/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</a:t>
                      </a:r>
                      <a:endParaRPr/>
                    </a:p>
                  </a:txBody>
                  <a:tcPr marT="20125" marB="20125" marR="40250" marL="40250" anchor="ctr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means any program is in execution.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 means segment of a process.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takes more time to terminate.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 takes less time to terminate.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It takes more time for creation.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It takes less time for creation.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It also takes more time for context switching.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It takes less time for context switching.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is less efficient in term of communication.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 is more efficient in term of communication.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consume more resources.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 consume less resources.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23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is isolated.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Threads share memory.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is called heavy weight process.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 is called light weight process.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55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switching uses interface in operating system.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 switching does not require to call a operating system and cause an interrupt to the kernel.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55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If one process is blocked then it will not effect the execution of other process 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Second thread in the same task could not run, while one server thread is blocked.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  <a:tr h="55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 has its own Process Control Block, Stack and Address Space.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Thread has Parents’ PCB, its own Thread Control Block and Stack and common Address space.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125" marB="20125" marR="40250" marL="40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ctrTitle"/>
          </p:nvPr>
        </p:nvSpPr>
        <p:spPr>
          <a:xfrm>
            <a:off x="2022225" y="1840790"/>
            <a:ext cx="373849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Types of Thread</a:t>
            </a:r>
            <a:endParaRPr sz="3200"/>
          </a:p>
        </p:txBody>
      </p:sp>
      <p:sp>
        <p:nvSpPr>
          <p:cNvPr id="164" name="Google Shape;164;p1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/>
        </p:nvSpPr>
        <p:spPr>
          <a:xfrm>
            <a:off x="374542" y="111361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Level thread (ULT)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247634" y="409643"/>
            <a:ext cx="6122685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user-level threads are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implemented by users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the kernel is not aware of the existence of these threads.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 only handle user-level threads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when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they are single-threated processes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(only main function).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Advantages of User-Level Threads: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User-level threads are easier and faster to create than kernel-level threads. They can also be more easily managed.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User-level threads can be run on any operating system.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 are no kernel mode privileges required for thread switching in user-level threads.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 of User-Level Threads: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Multithreaded applications in user-level threads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cannot use multiprocessing (parallelism)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their advantage.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entire process is blocked if one user-level thread performs blocking operation.</a:t>
            </a:r>
            <a:endParaRPr/>
          </a:p>
        </p:txBody>
      </p:sp>
      <p:pic>
        <p:nvPicPr>
          <p:cNvPr descr="User-level threads and Kernel-level threads" id="172" name="Google Shape;172;p17"/>
          <p:cNvPicPr preferRelativeResize="0"/>
          <p:nvPr/>
        </p:nvPicPr>
        <p:blipFill rotWithShape="1">
          <a:blip r:embed="rId3">
            <a:alphaModFix/>
          </a:blip>
          <a:srcRect b="7834" l="18968" r="16000" t="6360"/>
          <a:stretch/>
        </p:blipFill>
        <p:spPr>
          <a:xfrm>
            <a:off x="6370318" y="1386839"/>
            <a:ext cx="2773681" cy="21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374542" y="111361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Kernel-Level Threads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247634" y="562043"/>
            <a:ext cx="8583946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Kernel-level threads are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handled by the operating system directly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the thread management is done by the kernel.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Advantages of Kernel-level threads: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threads of the same process can be scheduled on different processors in kernel-level threads.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kernel-level thread is blocked, another thread of the same process can be scheduled by the kernel.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 of Kernel-level threads: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Slow and inefficient.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requires thread control block so it is an overhead. 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1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!Note: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Thread Control Block (TCB) is a data structure in the operating system kernel which contains thread-specific information needed to manage it. It comprise: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Noto Sans Symbols"/>
              <a:buChar char="⮚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 ID: Identify the thread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Noto Sans Symbols"/>
              <a:buChar char="⮚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counter (PC): keeps track of which instruction to execute next.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Noto Sans Symbols"/>
              <a:buChar char="⮚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registers: current working variables.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Noto Sans Symbols"/>
              <a:buChar char="⮚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stack: contains the execution history</a:t>
            </a:r>
            <a:endParaRPr/>
          </a:p>
          <a:p>
            <a:pPr indent="0" lvl="1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421506" y="42781"/>
            <a:ext cx="8356734" cy="6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 different between User-level threads and Kernel-level threads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85" name="Google Shape;185;p19"/>
          <p:cNvGraphicFramePr/>
          <p:nvPr/>
        </p:nvGraphicFramePr>
        <p:xfrm>
          <a:off x="504122" y="746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{B8201DE7-F1A2-42D5-9F24-A1D08930792E}</a:tableStyleId>
              </a:tblPr>
              <a:tblGrid>
                <a:gridCol w="4095750"/>
                <a:gridCol w="4095750"/>
              </a:tblGrid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User level thread</a:t>
                      </a:r>
                      <a:endParaRPr/>
                    </a:p>
                  </a:txBody>
                  <a:tcPr marT="33350" marB="33350" marR="66700" marL="66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Kernel level thread</a:t>
                      </a:r>
                      <a:endParaRPr/>
                    </a:p>
                  </a:txBody>
                  <a:tcPr marT="33350" marB="33350" marR="66700" marL="66700" anchor="ctr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User thread are implemented by users.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Kernel threads are implemented by OS.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OS doesn’t recognized user level threads.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Kernel threads are recognized by OS.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</a:tr>
              <a:tr h="59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 of User threads is easy.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 of Kernel thread is complicated.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Context switch time is less.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Context switch time is more.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Context switch requires no hardware support.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Hardware support is needed.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</a:tr>
              <a:tr h="7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If one user level thread perform blocking operation then entire process will be blocked.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If one kernel thread perform blocking operation then another thread can continue execution.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</a:tr>
              <a:tr h="59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User level threads are designed as dependent threads.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-US" sz="12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Kernel level threads are designed as independent threads.</a:t>
                      </a:r>
                      <a:endParaRPr b="0"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7275" marB="97275" marR="69500" marL="69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/>
              <a:t>Outline</a:t>
            </a:r>
            <a:endParaRPr sz="2800">
              <a:highlight>
                <a:srgbClr val="FFCD00"/>
              </a:highlight>
            </a:endParaRPr>
          </a:p>
        </p:txBody>
      </p:sp>
      <p:sp>
        <p:nvSpPr>
          <p:cNvPr id="51" name="Google Shape;51;p2"/>
          <p:cNvSpPr txBox="1"/>
          <p:nvPr>
            <p:ph idx="1" type="body"/>
          </p:nvPr>
        </p:nvSpPr>
        <p:spPr>
          <a:xfrm>
            <a:off x="1381250" y="1475793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90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Process Management</a:t>
            </a:r>
            <a:endParaRPr/>
          </a:p>
          <a:p>
            <a:pPr indent="-514350" lvl="0" marL="590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Interupts</a:t>
            </a:r>
            <a:endParaRPr/>
          </a:p>
          <a:p>
            <a:pPr indent="-514350" lvl="0" marL="590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Thread In Operating System</a:t>
            </a:r>
            <a:endParaRPr/>
          </a:p>
          <a:p>
            <a:pPr indent="-514350" lvl="0" marL="590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Types of Thread</a:t>
            </a:r>
            <a:endParaRPr/>
          </a:p>
          <a:p>
            <a:pPr indent="-514350" lvl="0" marL="590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Multi-Thread Models</a:t>
            </a:r>
            <a:endParaRPr/>
          </a:p>
          <a:p>
            <a:pPr indent="-514350" lvl="0" marL="590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Process Synchronization</a:t>
            </a:r>
            <a:endParaRPr/>
          </a:p>
          <a:p>
            <a:pPr indent="-387350" lvl="0" marL="590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  <p:grpSp>
        <p:nvGrpSpPr>
          <p:cNvPr id="52" name="Google Shape;52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" name="Google Shape;53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ctrTitle"/>
          </p:nvPr>
        </p:nvSpPr>
        <p:spPr>
          <a:xfrm>
            <a:off x="2022225" y="2273450"/>
            <a:ext cx="373849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Multi-Threads Models</a:t>
            </a:r>
            <a:endParaRPr sz="3200"/>
          </a:p>
        </p:txBody>
      </p:sp>
      <p:sp>
        <p:nvSpPr>
          <p:cNvPr id="191" name="Google Shape;191;p2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374542" y="111361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to one model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47634" y="409643"/>
            <a:ext cx="8483642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many to one model maps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of the user threads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single kernel thread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model is quite efficient because thread management is done by the thread’s library in user space.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 of many-to-one model: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Multithreaded applications in user-level threads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cannot use multiprocessing (parallelism)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their advantage.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entire process is blocked if one user-level thread performs blocking operation.</a:t>
            </a:r>
            <a:endParaRPr/>
          </a:p>
        </p:txBody>
      </p:sp>
      <p:pic>
        <p:nvPicPr>
          <p:cNvPr descr="Many to One Model" id="199" name="Google Shape;199;p21"/>
          <p:cNvPicPr preferRelativeResize="0"/>
          <p:nvPr/>
        </p:nvPicPr>
        <p:blipFill rotWithShape="1">
          <a:blip r:embed="rId3">
            <a:alphaModFix/>
          </a:blip>
          <a:srcRect b="12304" l="21060" r="19051" t="3997"/>
          <a:stretch/>
        </p:blipFill>
        <p:spPr>
          <a:xfrm>
            <a:off x="3341328" y="2271485"/>
            <a:ext cx="2423161" cy="255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374542" y="33102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to one model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247634" y="450864"/>
            <a:ext cx="8698246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one to one model maps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of the user threads to a kernel thread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Allow many threads can run in parallel on multiprocessors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threads can run when one thread makes a blocking system call.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 of many-to-one model: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creation of a user thread requires a corresponding kernel thread.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overhead of creating kernel threads can burden the performance of an application, so there is restriction on the number of threads in the system.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One to One Model" id="207" name="Google Shape;207;p22"/>
          <p:cNvPicPr preferRelativeResize="0"/>
          <p:nvPr/>
        </p:nvPicPr>
        <p:blipFill rotWithShape="1">
          <a:blip r:embed="rId3">
            <a:alphaModFix/>
          </a:blip>
          <a:srcRect b="16542" l="19684" r="14038" t="5197"/>
          <a:stretch/>
        </p:blipFill>
        <p:spPr>
          <a:xfrm>
            <a:off x="3086100" y="2805097"/>
            <a:ext cx="2987039" cy="1852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374542" y="33102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to many model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247634" y="450864"/>
            <a:ext cx="8698246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many to many model maps many of the user threads to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equal or less number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kernel threads.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kernel threads maybe specific to either a particular application or particular machine.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Developer can create as many user threads as necessary, and the corresponding kernel threads can run in parallel on a multiprocessor.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threads can run when one thread makes a blocking system call.</a:t>
            </a:r>
            <a:endParaRPr/>
          </a:p>
        </p:txBody>
      </p:sp>
      <p:pic>
        <p:nvPicPr>
          <p:cNvPr descr="Many to Many Model" id="215" name="Google Shape;215;p23"/>
          <p:cNvPicPr preferRelativeResize="0"/>
          <p:nvPr/>
        </p:nvPicPr>
        <p:blipFill rotWithShape="1">
          <a:blip r:embed="rId3">
            <a:alphaModFix/>
          </a:blip>
          <a:srcRect b="9358" l="23895" r="19587" t="3199"/>
          <a:stretch/>
        </p:blipFill>
        <p:spPr>
          <a:xfrm>
            <a:off x="3150198" y="2438400"/>
            <a:ext cx="2328581" cy="245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ctrTitle"/>
          </p:nvPr>
        </p:nvSpPr>
        <p:spPr>
          <a:xfrm>
            <a:off x="2022225" y="2090570"/>
            <a:ext cx="39899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Process Synchronization</a:t>
            </a:r>
            <a:endParaRPr sz="3200"/>
          </a:p>
        </p:txBody>
      </p:sp>
      <p:sp>
        <p:nvSpPr>
          <p:cNvPr id="221" name="Google Shape;221;p2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/>
        </p:nvSpPr>
        <p:spPr>
          <a:xfrm>
            <a:off x="374542" y="33102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247634" y="450864"/>
            <a:ext cx="8698246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the basis of synchronization, processes are categorized as one of the following two types: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Independent Process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Execution of one process does not affects the execution of other processes.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Cooperative Proce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ss : Execution of one process affects the execution of other processes.</a:t>
            </a:r>
            <a:endParaRPr/>
          </a:p>
          <a:p>
            <a:pPr indent="0" lvl="1" marL="419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=&gt;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synchronization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arises in the case of Cooperative process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also because resources are shared in Cooperative processes.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 When more than one processes are executing the same code or accessing the same memory or any shared variable in that condition there is a possibility that the output or the value of the shared variable is wrong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3600"/>
              <a:buFont typeface="Quattrocento Sans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-US" sz="36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-US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4" name="Google Shape;234;p2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ora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/>
          </a:p>
        </p:txBody>
      </p:sp>
      <p:cxnSp>
        <p:nvCxnSpPr>
          <p:cNvPr id="236" name="Google Shape;236;p2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39" name="Google Shape;239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/>
        </p:nvSpPr>
        <p:spPr>
          <a:xfrm>
            <a:off x="396290" y="461882"/>
            <a:ext cx="8406197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process scheduling is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activity of the process manager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which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handles the removal of the running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the CPU and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selection of another process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the basis of a particular strategy.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Operating System maintains the following important process scheduling queues:</a:t>
            </a:r>
            <a:endParaRPr/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queue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− This queue keeps all the processes in the system.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Ready queue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− This queue keeps a set of all processes residing in main memory, ready and waiting to execute. A new process is always put in this queue.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04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Device queues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− The processes which are blocked due to unavailability of an I/O device constitute this queue.</a:t>
            </a:r>
            <a:endParaRPr/>
          </a:p>
          <a:p>
            <a:pPr indent="-21590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396290" y="11026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Scheduling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Process Scheduling Queuing"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551" y="3183536"/>
            <a:ext cx="3239852" cy="182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ctrTitle"/>
          </p:nvPr>
        </p:nvSpPr>
        <p:spPr>
          <a:xfrm>
            <a:off x="2022225" y="227345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Process Management</a:t>
            </a:r>
            <a:endParaRPr sz="3200"/>
          </a:p>
        </p:txBody>
      </p:sp>
      <p:sp>
        <p:nvSpPr>
          <p:cNvPr id="62" name="Google Shape;62;p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346827" y="679282"/>
            <a:ext cx="6079373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process is a program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execution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single program can create many processes when run multiple times.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in memory: </a:t>
            </a:r>
            <a:endParaRPr/>
          </a:p>
          <a:p>
            <a:pPr indent="-342900" lvl="1" marL="762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 Section:</a:t>
            </a: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Process, sometimes known as the Text Section, also includes the current activity represented by the value of 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Counter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762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Section: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Contains the global variable. 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762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Stack: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stack contains the temporary data, such as function parameters, returns addresses, and local variables. </a:t>
            </a:r>
            <a:endParaRPr/>
          </a:p>
          <a:p>
            <a:pPr indent="-342900" lvl="1" marL="762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Section: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Dynamically allocated memory to process during its run time. </a:t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787256" y="217900"/>
            <a:ext cx="83568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vs Process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process"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5247" y="679284"/>
            <a:ext cx="2296186" cy="373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396290" y="425802"/>
            <a:ext cx="8406197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New (Create):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program which is present in secondary memory that will be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picked up by OS to create the process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Ready: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the creation of a process, the process enters the ready state. It’s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waiting to get the CPU time for its execution in a queue of ready processes.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is chosen by CPU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 execution and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its instructions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executed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by any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available CPU cores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Exit (Terminate):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Process is killed as well as PCB (Process Control Block) is deleted.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Blocked (wait):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Whenever the process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need</a:t>
            </a:r>
            <a:r>
              <a:rPr b="0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requests access to I/O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or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user or need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 to critical region.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Suspend ready: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that was initially in the ready state but were swapped out of main memory because of priority message come when main memory is full.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Suspend blocked: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Similar to suspend ready.</a:t>
            </a:r>
            <a:endParaRPr/>
          </a:p>
          <a:p>
            <a:pPr indent="-1524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396290" y="-2488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 Of A Process In Operating System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https://media.geeksforgeeks.org/wp-content/uploads/20190604122001/states_modified.png" id="78" name="Google Shape;78;p5"/>
          <p:cNvPicPr preferRelativeResize="0"/>
          <p:nvPr/>
        </p:nvPicPr>
        <p:blipFill rotWithShape="1">
          <a:blip r:embed="rId3">
            <a:alphaModFix/>
          </a:blip>
          <a:srcRect b="3884" l="4712" r="0" t="5178"/>
          <a:stretch/>
        </p:blipFill>
        <p:spPr>
          <a:xfrm>
            <a:off x="2799867" y="2941320"/>
            <a:ext cx="4089512" cy="2202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5"/>
          <p:cNvCxnSpPr/>
          <p:nvPr/>
        </p:nvCxnSpPr>
        <p:spPr>
          <a:xfrm flipH="1">
            <a:off x="2400300" y="3840480"/>
            <a:ext cx="663838" cy="1219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5"/>
          <p:cNvSpPr txBox="1"/>
          <p:nvPr/>
        </p:nvSpPr>
        <p:spPr>
          <a:xfrm>
            <a:off x="396290" y="3615108"/>
            <a:ext cx="1965860" cy="1090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50"/>
              <a:buFont typeface="Quattrocento San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Second memory which </a:t>
            </a:r>
            <a:r>
              <a:rPr b="1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not be accessed directly by CPU</a:t>
            </a: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(hard drives, solid state drives, USB flash drivers, CDs).  </a:t>
            </a:r>
            <a:endParaRPr b="0" i="0" sz="105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6996957" y="3523791"/>
            <a:ext cx="1965860" cy="1090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50"/>
              <a:buFont typeface="Quattrocento San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Primary memory which </a:t>
            </a:r>
            <a:r>
              <a:rPr b="1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be accessed directly by CPU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(cache, system ROM)</a:t>
            </a:r>
            <a:r>
              <a:rPr b="1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</a:t>
            </a:r>
            <a:r>
              <a:rPr b="1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usually, it refer to RAM. </a:t>
            </a:r>
            <a:endParaRPr b="0" i="0" sz="105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2" name="Google Shape;82;p5"/>
          <p:cNvCxnSpPr/>
          <p:nvPr/>
        </p:nvCxnSpPr>
        <p:spPr>
          <a:xfrm>
            <a:off x="6005458" y="3659152"/>
            <a:ext cx="991499" cy="1813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/>
        </p:nvSpPr>
        <p:spPr>
          <a:xfrm>
            <a:off x="396290" y="593442"/>
            <a:ext cx="8406197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 are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types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process scheduler: 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Long Term (job scheduler)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It brings the new process to the ‘Ready State’, i.e., it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controls number of process present in ready state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any point of time. It is important that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long-term scheduler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careful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selection of both IO and CPU bound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Short term (CPU scheduler):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responsible for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selecting one process from ready state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scheduling it on the running state.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Dispatcher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responsible for loading the process selected by Short-term scheduler on the CPU. A dispatcher does the following: </a:t>
            </a:r>
            <a:endParaRPr/>
          </a:p>
          <a:p>
            <a:pPr indent="-228600" lvl="1" marL="647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Switching context.</a:t>
            </a:r>
            <a:endParaRPr/>
          </a:p>
          <a:p>
            <a:pPr indent="-228600" lvl="1" marL="647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Switching to user mode.</a:t>
            </a:r>
            <a:endParaRPr/>
          </a:p>
          <a:p>
            <a:pPr indent="-228600" lvl="1" marL="647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Jumping to the proper location in the newly loaded program.</a:t>
            </a:r>
            <a:endParaRPr/>
          </a:p>
          <a:p>
            <a:pPr indent="-228600" lvl="0" marL="304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Medium-term scheduler: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responsible for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suspending and resuming the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396290" y="14276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Schedulers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396290" y="867762"/>
            <a:ext cx="8406197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the operating system supports multi-programming, it needs to keep track of all the processes. For this task, the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control block (PCB)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used to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track the process’s execution status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process makes a transition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one state to another,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operating system must update information into the PCB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process table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array of PCB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that means logically contains a PCB for all of the current processes in the system.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68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68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396290" y="41708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Table and Process Control Block (PCB)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/>
        </p:nvSpPr>
        <p:spPr>
          <a:xfrm>
            <a:off x="396291" y="262054"/>
            <a:ext cx="6644590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Pointer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It is a stack pointer which is required to be saved when the process is switched from one state to another to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retain the current position of the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state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It stores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respective state of the process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number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Every process is assigned with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unique id known as process ID or PID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counter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It stores the counter which contains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address of the next instruction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is to be executed for the process.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Register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These are the CPU registers which includes: accumulator, base, registers and general purpose registers.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Memory limits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This field contains the information about memory management system used by operating system. This may include the page tables, segment tables etc.</a:t>
            </a:r>
            <a:endParaRPr/>
          </a:p>
          <a:p>
            <a:pPr indent="-285750" lvl="0" marL="361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 files list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This information includes the list of files opened for a process.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https://media.geeksforgeeks.org/wp-content/uploads/process-table.jpg"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2084" y="1029968"/>
            <a:ext cx="2061916" cy="335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ctrTitle"/>
          </p:nvPr>
        </p:nvSpPr>
        <p:spPr>
          <a:xfrm>
            <a:off x="2022225" y="1772210"/>
            <a:ext cx="373849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Interupts</a:t>
            </a:r>
            <a:endParaRPr sz="3200"/>
          </a:p>
        </p:txBody>
      </p:sp>
      <p:sp>
        <p:nvSpPr>
          <p:cNvPr id="109" name="Google Shape;109;p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Pikachu Lalala</dc:creator>
</cp:coreProperties>
</file>