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96" r:id="rId7"/>
    <p:sldId id="281" r:id="rId8"/>
    <p:sldId id="282" r:id="rId9"/>
    <p:sldId id="283" r:id="rId10"/>
    <p:sldId id="303" r:id="rId11"/>
    <p:sldId id="286" r:id="rId12"/>
    <p:sldId id="285" r:id="rId13"/>
    <p:sldId id="297" r:id="rId14"/>
    <p:sldId id="294" r:id="rId15"/>
    <p:sldId id="284" r:id="rId16"/>
    <p:sldId id="299" r:id="rId17"/>
    <p:sldId id="300" r:id="rId18"/>
    <p:sldId id="301" r:id="rId19"/>
    <p:sldId id="302" r:id="rId20"/>
    <p:sldId id="304" r:id="rId21"/>
    <p:sldId id="306" r:id="rId22"/>
    <p:sldId id="295" r:id="rId23"/>
    <p:sldId id="291" r:id="rId24"/>
    <p:sldId id="307" r:id="rId25"/>
    <p:sldId id="292" r:id="rId26"/>
  </p:sldIdLst>
  <p:sldSz cx="12192000" cy="6858000"/>
  <p:notesSz cx="6858000" cy="9144000"/>
  <p:embeddedFontLst>
    <p:embeddedFont>
      <p:font typeface="Lora" panose="020B060402020202020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Quattrocento Sans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jrKKEwT9EUKsjgGo3NvEzJGuNPK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ung nguyen" initials="" lastIdx="15" clrIdx="0"/>
  <p:cmAuthor id="1" name="Đào Tuấn Dũng" initials="" lastIdx="3" clrIdx="1"/>
  <p:cmAuthor id="2" name="nguyenduongtung tung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customschemas.google.com/relationships/presentationmetadata" Target="meta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8-18T09:50:43.921" idx="1">
    <p:pos x="10" y="10"/>
    <p:text>https://www.oracle.com/java/technologies/compile.html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NvGKzS4"/>
      </p:ext>
    </p:extLst>
  </p:cm>
  <p:cm authorId="0" dt="2021-08-18T09:50:43.921" idx="2">
    <p:pos x="10" y="10"/>
    <p:text>https://www.javatpoint.com/java-interpreter</p:text>
    <p:extLst>
      <p:ext uri="{C676402C-5697-4E1C-873F-D02D1690AC5C}">
        <p15:threadingInfo xmlns:p15="http://schemas.microsoft.com/office/powerpoint/2012/main" timeZoneBias="0">
          <p15:parentCm authorId="0" idx="1"/>
        </p15:threadingInfo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NvGKzS8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9T12:27:45.252" idx="2">
    <p:pos x="6000" y="100"/>
    <p:text>https://drive.google.com/file/d/1w-OCk2VUtH_k3x9FWzsHl06UJuIej87l/view?usp=sharing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N6V_QBg"/>
      </p:ext>
    </p:extLst>
  </p:cm>
  <p:cm authorId="1" dt="2021-08-19T12:28:55.422" idx="1">
    <p:pos x="6000" y="0"/>
    <p:text>syntax basic Java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N6V_QBk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9T12:27:45.252" idx="2">
    <p:pos x="6000" y="100"/>
    <p:text>https://drive.google.com/file/d/1w-OCk2VUtH_k3x9FWzsHl06UJuIej87l/view?usp=sharing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N6V_QBg"/>
      </p:ext>
    </p:extLst>
  </p:cm>
  <p:cm authorId="1" dt="2021-08-19T12:28:55.422" idx="1">
    <p:pos x="6000" y="0"/>
    <p:text>syntax basic Java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N6V_QBk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2435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5394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9769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4596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181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4" name="Google Shape;14;p27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27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4" name="Google Shape;14;p27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27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762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title"/>
          </p:nvPr>
        </p:nvSpPr>
        <p:spPr>
          <a:xfrm>
            <a:off x="1841667" y="124948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328839" y="650240"/>
            <a:ext cx="7676615" cy="356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dirty="0">
                <a:latin typeface="+mj-lt"/>
              </a:rPr>
              <a:t/>
            </a:r>
            <a:br>
              <a:rPr lang="en-US" sz="2800" dirty="0">
                <a:latin typeface="+mj-lt"/>
              </a:rPr>
            </a:br>
            <a:r>
              <a:rPr lang="en-US" sz="2800" b="0" dirty="0">
                <a:latin typeface="+mj-lt"/>
              </a:rPr>
              <a:t>1. </a:t>
            </a:r>
            <a:r>
              <a:rPr lang="en-US" sz="2800" b="0" dirty="0" err="1">
                <a:latin typeface="+mj-lt"/>
              </a:rPr>
              <a:t>Giới</a:t>
            </a:r>
            <a:r>
              <a:rPr lang="en-US" sz="2800" b="0" dirty="0">
                <a:latin typeface="+mj-lt"/>
              </a:rPr>
              <a:t> </a:t>
            </a:r>
            <a:r>
              <a:rPr lang="en-US" sz="2800" b="0" dirty="0" err="1">
                <a:latin typeface="+mj-lt"/>
              </a:rPr>
              <a:t>thiệu</a:t>
            </a:r>
            <a:r>
              <a:rPr lang="en-US" sz="2800" b="0" dirty="0">
                <a:latin typeface="+mj-lt"/>
              </a:rPr>
              <a:t/>
            </a:r>
            <a:br>
              <a:rPr lang="en-US" sz="2800" b="0" dirty="0">
                <a:latin typeface="+mj-lt"/>
              </a:rPr>
            </a:br>
            <a:r>
              <a:rPr lang="en-US" sz="2800" b="0" dirty="0">
                <a:latin typeface="+mj-lt"/>
              </a:rPr>
              <a:t>2. </a:t>
            </a:r>
            <a:r>
              <a:rPr lang="en-US" sz="2800" b="0" dirty="0" err="1">
                <a:latin typeface="+mj-lt"/>
              </a:rPr>
              <a:t>Cách</a:t>
            </a:r>
            <a:r>
              <a:rPr lang="en-US" sz="2800" b="0" dirty="0">
                <a:latin typeface="+mj-lt"/>
              </a:rPr>
              <a:t> </a:t>
            </a:r>
            <a:r>
              <a:rPr lang="en-US" sz="2800" b="0" dirty="0" err="1">
                <a:latin typeface="+mj-lt"/>
              </a:rPr>
              <a:t>tạo</a:t>
            </a:r>
            <a:r>
              <a:rPr lang="en-US" sz="2800" b="0" dirty="0">
                <a:latin typeface="+mj-lt"/>
              </a:rPr>
              <a:t> </a:t>
            </a:r>
            <a:r>
              <a:rPr lang="en-US" sz="2800" b="0" dirty="0" err="1">
                <a:latin typeface="+mj-lt"/>
              </a:rPr>
              <a:t>luồng</a:t>
            </a:r>
            <a:r>
              <a:rPr lang="en-US" sz="2800" b="0" dirty="0">
                <a:latin typeface="+mj-lt"/>
              </a:rPr>
              <a:t/>
            </a:r>
            <a:br>
              <a:rPr lang="en-US" sz="2800" b="0" dirty="0">
                <a:latin typeface="+mj-lt"/>
              </a:rPr>
            </a:br>
            <a:r>
              <a:rPr lang="en-US" sz="2800" b="0" dirty="0">
                <a:latin typeface="+mj-lt"/>
              </a:rPr>
              <a:t>3. </a:t>
            </a:r>
            <a:r>
              <a:rPr lang="en-US" sz="2800" b="0" dirty="0" err="1">
                <a:latin typeface="+mj-lt"/>
              </a:rPr>
              <a:t>Các</a:t>
            </a:r>
            <a:r>
              <a:rPr lang="en-US" sz="2800" b="0" dirty="0">
                <a:latin typeface="+mj-lt"/>
              </a:rPr>
              <a:t> </a:t>
            </a:r>
            <a:r>
              <a:rPr lang="en-US" sz="2800" b="0" dirty="0" err="1">
                <a:latin typeface="+mj-lt"/>
              </a:rPr>
              <a:t>phương</a:t>
            </a:r>
            <a:r>
              <a:rPr lang="en-US" sz="2800" b="0" dirty="0">
                <a:latin typeface="+mj-lt"/>
              </a:rPr>
              <a:t> </a:t>
            </a:r>
            <a:r>
              <a:rPr lang="en-US" sz="2800" b="0" dirty="0" err="1" smtClean="0">
                <a:latin typeface="+mj-lt"/>
              </a:rPr>
              <a:t>thức</a:t>
            </a:r>
            <a:r>
              <a:rPr lang="en-US" sz="2800" b="0" dirty="0" smtClean="0">
                <a:latin typeface="+mj-lt"/>
              </a:rPr>
              <a:t> </a:t>
            </a:r>
            <a:r>
              <a:rPr lang="en-US" sz="2800" b="0" dirty="0" err="1" smtClean="0">
                <a:latin typeface="+mj-lt"/>
              </a:rPr>
              <a:t>lớp</a:t>
            </a:r>
            <a:r>
              <a:rPr lang="en-US" sz="2800" b="0" dirty="0" smtClean="0">
                <a:latin typeface="+mj-lt"/>
              </a:rPr>
              <a:t> Thread </a:t>
            </a:r>
            <a:r>
              <a:rPr lang="en-US" sz="2800" b="0" dirty="0" err="1">
                <a:latin typeface="+mj-lt"/>
              </a:rPr>
              <a:t>thường</a:t>
            </a:r>
            <a:r>
              <a:rPr lang="en-US" sz="2800" b="0" dirty="0">
                <a:latin typeface="+mj-lt"/>
              </a:rPr>
              <a:t> </a:t>
            </a:r>
            <a:r>
              <a:rPr lang="en-US" sz="2800" b="0" dirty="0" err="1">
                <a:latin typeface="+mj-lt"/>
              </a:rPr>
              <a:t>dùng</a:t>
            </a:r>
            <a:r>
              <a:rPr lang="en-US" sz="2800" b="0" dirty="0">
                <a:latin typeface="+mj-lt"/>
              </a:rPr>
              <a:t/>
            </a:r>
            <a:br>
              <a:rPr lang="en-US" sz="2800" b="0" dirty="0">
                <a:latin typeface="+mj-lt"/>
              </a:rPr>
            </a:br>
            <a:r>
              <a:rPr lang="en-US" sz="2800" b="0" dirty="0">
                <a:latin typeface="+mj-lt"/>
              </a:rPr>
              <a:t>4. </a:t>
            </a:r>
            <a:r>
              <a:rPr lang="en-US" sz="2800" b="0" dirty="0" err="1">
                <a:latin typeface="+mj-lt"/>
              </a:rPr>
              <a:t>Đồng</a:t>
            </a:r>
            <a:r>
              <a:rPr lang="en-US" sz="2800" b="0" dirty="0">
                <a:latin typeface="+mj-lt"/>
              </a:rPr>
              <a:t> </a:t>
            </a:r>
            <a:r>
              <a:rPr lang="en-US" sz="2800" b="0" dirty="0" err="1">
                <a:latin typeface="+mj-lt"/>
              </a:rPr>
              <a:t>bộ</a:t>
            </a:r>
            <a:r>
              <a:rPr lang="en-US" sz="2800" b="0" dirty="0">
                <a:latin typeface="+mj-lt"/>
              </a:rPr>
              <a:t> </a:t>
            </a:r>
            <a:r>
              <a:rPr lang="en-US" sz="2800" b="0" dirty="0" err="1">
                <a:latin typeface="+mj-lt"/>
              </a:rPr>
              <a:t>trong</a:t>
            </a:r>
            <a:r>
              <a:rPr lang="en-US" sz="2800" b="0" dirty="0">
                <a:latin typeface="+mj-lt"/>
              </a:rPr>
              <a:t> Java</a:t>
            </a:r>
            <a:br>
              <a:rPr lang="en-US" sz="2800" b="0" dirty="0">
                <a:latin typeface="+mj-lt"/>
              </a:rPr>
            </a:br>
            <a:r>
              <a:rPr lang="en-US" sz="2800" b="0" dirty="0">
                <a:latin typeface="+mj-lt"/>
              </a:rPr>
              <a:t>5. </a:t>
            </a:r>
            <a:r>
              <a:rPr lang="en-US" sz="2800" b="0" dirty="0" smtClean="0">
                <a:latin typeface="+mj-lt"/>
              </a:rPr>
              <a:t>Deadlock</a:t>
            </a:r>
            <a:br>
              <a:rPr lang="en-US" sz="2800" b="0" dirty="0" smtClean="0">
                <a:latin typeface="+mj-lt"/>
              </a:rPr>
            </a:br>
            <a:r>
              <a:rPr lang="en-US" sz="2800" b="0" dirty="0" smtClean="0">
                <a:latin typeface="+mj-lt"/>
              </a:rPr>
              <a:t>6. </a:t>
            </a:r>
            <a:r>
              <a:rPr lang="en-US" sz="2800" b="0" dirty="0" err="1" smtClean="0">
                <a:latin typeface="+mj-lt"/>
              </a:rPr>
              <a:t>Ưu</a:t>
            </a:r>
            <a:r>
              <a:rPr lang="en-US" sz="2800" b="0" dirty="0" smtClean="0">
                <a:latin typeface="+mj-lt"/>
              </a:rPr>
              <a:t> </a:t>
            </a:r>
            <a:r>
              <a:rPr lang="en-US" sz="2800" b="0" dirty="0" err="1" smtClean="0">
                <a:latin typeface="+mj-lt"/>
              </a:rPr>
              <a:t>nhược</a:t>
            </a:r>
            <a:r>
              <a:rPr lang="en-US" sz="2800" b="0" dirty="0" smtClean="0">
                <a:latin typeface="+mj-lt"/>
              </a:rPr>
              <a:t> </a:t>
            </a:r>
            <a:r>
              <a:rPr lang="en-US" sz="2800" b="0" dirty="0" err="1" smtClean="0">
                <a:latin typeface="+mj-lt"/>
              </a:rPr>
              <a:t>điểm</a:t>
            </a:r>
            <a:r>
              <a:rPr lang="en-US" sz="2800" b="0" dirty="0" smtClean="0">
                <a:latin typeface="+mj-lt"/>
              </a:rPr>
              <a:t> Thread</a:t>
            </a:r>
            <a:endParaRPr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1;p4"/>
          <p:cNvSpPr txBox="1"/>
          <p:nvPr/>
        </p:nvSpPr>
        <p:spPr>
          <a:xfrm>
            <a:off x="488272" y="541539"/>
            <a:ext cx="1140780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Thread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8272" y="1200727"/>
            <a:ext cx="11038710" cy="5310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getName</a:t>
            </a:r>
            <a:r>
              <a:rPr lang="en-US" sz="1800" dirty="0"/>
              <a:t>():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tên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thread</a:t>
            </a:r>
          </a:p>
          <a:p>
            <a:r>
              <a:rPr lang="en-US" sz="1800" dirty="0" err="1"/>
              <a:t>Setname</a:t>
            </a:r>
            <a:r>
              <a:rPr lang="en-US" sz="1800" dirty="0"/>
              <a:t>(String name): </a:t>
            </a:r>
            <a:r>
              <a:rPr lang="en-US" sz="1800" dirty="0" err="1"/>
              <a:t>thay</a:t>
            </a:r>
            <a:r>
              <a:rPr lang="en-US" sz="1800" dirty="0"/>
              <a:t> </a:t>
            </a:r>
            <a:r>
              <a:rPr lang="en-US" sz="1800" dirty="0" err="1"/>
              <a:t>đổi</a:t>
            </a:r>
            <a:r>
              <a:rPr lang="en-US" sz="1800" dirty="0"/>
              <a:t> </a:t>
            </a:r>
            <a:r>
              <a:rPr lang="en-US" sz="1800" dirty="0" err="1"/>
              <a:t>tên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thread</a:t>
            </a:r>
          </a:p>
          <a:p>
            <a:r>
              <a:rPr lang="en-US" sz="1800" dirty="0" err="1"/>
              <a:t>CurrentThread</a:t>
            </a:r>
            <a:r>
              <a:rPr lang="en-US" sz="1800" dirty="0"/>
              <a:t>():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tham</a:t>
            </a:r>
            <a:r>
              <a:rPr lang="en-US" sz="1800" dirty="0"/>
              <a:t> </a:t>
            </a:r>
            <a:r>
              <a:rPr lang="en-US" sz="1800" dirty="0" err="1"/>
              <a:t>chiếu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thread </a:t>
            </a:r>
            <a:r>
              <a:rPr lang="en-US" sz="1800" dirty="0" err="1"/>
              <a:t>đang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thi</a:t>
            </a:r>
            <a:r>
              <a:rPr lang="en-US" sz="1800" dirty="0"/>
              <a:t> </a:t>
            </a:r>
            <a:r>
              <a:rPr lang="en-US" sz="1800" dirty="0" err="1"/>
              <a:t>hành</a:t>
            </a:r>
            <a:endParaRPr lang="en-US" sz="1800" dirty="0"/>
          </a:p>
          <a:p>
            <a:r>
              <a:rPr lang="en-US" sz="1800" dirty="0" err="1"/>
              <a:t>getId</a:t>
            </a:r>
            <a:r>
              <a:rPr lang="en-US" sz="1800" dirty="0"/>
              <a:t>():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id </a:t>
            </a:r>
            <a:r>
              <a:rPr lang="en-US" sz="1800" dirty="0" err="1"/>
              <a:t>của</a:t>
            </a:r>
            <a:r>
              <a:rPr lang="en-US" sz="1800" dirty="0"/>
              <a:t> thread</a:t>
            </a:r>
          </a:p>
          <a:p>
            <a:r>
              <a:rPr lang="en-US" sz="1800" dirty="0"/>
              <a:t>Sleep(long a): </a:t>
            </a:r>
            <a:r>
              <a:rPr lang="en-US" sz="1800" dirty="0" err="1"/>
              <a:t>tạm</a:t>
            </a:r>
            <a:r>
              <a:rPr lang="en-US" sz="1800" dirty="0"/>
              <a:t> </a:t>
            </a:r>
            <a:r>
              <a:rPr lang="en-US" sz="1800" dirty="0" err="1"/>
              <a:t>dừng</a:t>
            </a:r>
            <a:r>
              <a:rPr lang="en-US" sz="1800" dirty="0"/>
              <a:t> </a:t>
            </a:r>
            <a:r>
              <a:rPr lang="en-US" sz="1800" dirty="0" err="1"/>
              <a:t>luồng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1 </a:t>
            </a:r>
            <a:r>
              <a:rPr lang="en-US" sz="1800" dirty="0" err="1"/>
              <a:t>khoảng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a millisecond</a:t>
            </a:r>
          </a:p>
          <a:p>
            <a:r>
              <a:rPr lang="en-US" sz="1800" dirty="0"/>
              <a:t>Join(): </a:t>
            </a:r>
            <a:r>
              <a:rPr lang="en-US" sz="1800" dirty="0" err="1"/>
              <a:t>Thông</a:t>
            </a:r>
            <a:r>
              <a:rPr lang="en-US" sz="1800" dirty="0"/>
              <a:t> </a:t>
            </a:r>
            <a:r>
              <a:rPr lang="en-US" sz="1800" dirty="0" err="1"/>
              <a:t>báo</a:t>
            </a:r>
            <a:r>
              <a:rPr lang="en-US" sz="1800" dirty="0"/>
              <a:t> </a:t>
            </a:r>
            <a:r>
              <a:rPr lang="en-US" sz="1800" dirty="0" err="1"/>
              <a:t>hãy</a:t>
            </a:r>
            <a:r>
              <a:rPr lang="en-US" sz="1800" dirty="0"/>
              <a:t> </a:t>
            </a:r>
            <a:r>
              <a:rPr lang="en-US" sz="1800" dirty="0" err="1"/>
              <a:t>chờ</a:t>
            </a:r>
            <a:r>
              <a:rPr lang="en-US" sz="1800" dirty="0"/>
              <a:t> Thread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hoàn</a:t>
            </a:r>
            <a:r>
              <a:rPr lang="en-US" sz="1800" dirty="0"/>
              <a:t> </a:t>
            </a:r>
            <a:r>
              <a:rPr lang="en-US" sz="1800" dirty="0" err="1"/>
              <a:t>thành</a:t>
            </a:r>
            <a:r>
              <a:rPr lang="en-US" sz="1800" dirty="0"/>
              <a:t> </a:t>
            </a:r>
            <a:r>
              <a:rPr lang="en-US" sz="1800" dirty="0" err="1"/>
              <a:t>rồi</a:t>
            </a:r>
            <a:r>
              <a:rPr lang="en-US" sz="1800" dirty="0"/>
              <a:t> thread </a:t>
            </a:r>
            <a:r>
              <a:rPr lang="en-US" sz="1800" dirty="0" err="1"/>
              <a:t>khác</a:t>
            </a:r>
            <a:r>
              <a:rPr lang="en-US" sz="1800" dirty="0"/>
              <a:t> </a:t>
            </a:r>
            <a:r>
              <a:rPr lang="en-US" sz="1800" dirty="0" err="1"/>
              <a:t>mới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chạy</a:t>
            </a:r>
            <a:r>
              <a:rPr lang="en-US" sz="1800" dirty="0"/>
              <a:t>.</a:t>
            </a:r>
          </a:p>
          <a:p>
            <a:r>
              <a:rPr lang="en-US" sz="1800" dirty="0"/>
              <a:t>Join(long a): Khi </a:t>
            </a:r>
            <a:r>
              <a:rPr lang="en-US" sz="1800" dirty="0" err="1"/>
              <a:t>luồng</a:t>
            </a:r>
            <a:r>
              <a:rPr lang="en-US" sz="1800" dirty="0"/>
              <a:t> join </a:t>
            </a:r>
            <a:r>
              <a:rPr lang="en-US" sz="1800" dirty="0" err="1"/>
              <a:t>tham</a:t>
            </a:r>
            <a:r>
              <a:rPr lang="en-US" sz="1800" dirty="0"/>
              <a:t> </a:t>
            </a:r>
            <a:r>
              <a:rPr lang="en-US" sz="1800" dirty="0" err="1"/>
              <a:t>gia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xong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a millisecond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thread </a:t>
            </a:r>
            <a:r>
              <a:rPr lang="en-US" sz="1800" dirty="0" err="1"/>
              <a:t>khác</a:t>
            </a:r>
            <a:r>
              <a:rPr lang="en-US" sz="1800" dirty="0"/>
              <a:t> </a:t>
            </a:r>
            <a:r>
              <a:rPr lang="en-US" sz="1800" dirty="0" err="1"/>
              <a:t>mới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tục</a:t>
            </a:r>
            <a:r>
              <a:rPr lang="en-US" sz="1800" dirty="0"/>
              <a:t> </a:t>
            </a:r>
            <a:r>
              <a:rPr lang="en-US" sz="1800" dirty="0" err="1"/>
              <a:t>hoạt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getState</a:t>
            </a:r>
            <a:r>
              <a:rPr lang="en-US" sz="1800" dirty="0"/>
              <a:t>():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trạng</a:t>
            </a:r>
            <a:r>
              <a:rPr lang="en-US" sz="1800" dirty="0"/>
              <a:t> </a:t>
            </a:r>
            <a:r>
              <a:rPr lang="en-US" sz="1800" dirty="0" err="1"/>
              <a:t>thái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thread</a:t>
            </a:r>
          </a:p>
          <a:p>
            <a:r>
              <a:rPr lang="en-US" sz="1800" dirty="0" err="1"/>
              <a:t>getPriority</a:t>
            </a:r>
            <a:r>
              <a:rPr lang="en-US" sz="1800" dirty="0"/>
              <a:t>():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mức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ưu</a:t>
            </a:r>
            <a:r>
              <a:rPr lang="en-US" sz="1800" dirty="0"/>
              <a:t> </a:t>
            </a:r>
            <a:r>
              <a:rPr lang="en-US" sz="1800" dirty="0" err="1"/>
              <a:t>tiên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thread</a:t>
            </a:r>
          </a:p>
          <a:p>
            <a:r>
              <a:rPr lang="en-US" sz="1800" dirty="0" err="1"/>
              <a:t>setPriority</a:t>
            </a:r>
            <a:r>
              <a:rPr lang="en-US" sz="1800" dirty="0"/>
              <a:t>(int): </a:t>
            </a:r>
            <a:r>
              <a:rPr lang="en-US" sz="1800" dirty="0" err="1"/>
              <a:t>thay</a:t>
            </a:r>
            <a:r>
              <a:rPr lang="en-US" sz="1800" dirty="0"/>
              <a:t> </a:t>
            </a:r>
            <a:r>
              <a:rPr lang="en-US" sz="1800" dirty="0" err="1"/>
              <a:t>đổi</a:t>
            </a:r>
            <a:r>
              <a:rPr lang="en-US" sz="1800" dirty="0"/>
              <a:t> </a:t>
            </a:r>
            <a:r>
              <a:rPr lang="en-US" sz="1800" dirty="0" err="1"/>
              <a:t>mức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ưu</a:t>
            </a:r>
            <a:r>
              <a:rPr lang="en-US" sz="1800" dirty="0"/>
              <a:t> </a:t>
            </a:r>
            <a:r>
              <a:rPr lang="en-US" sz="1800" dirty="0" err="1"/>
              <a:t>tiên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thread (1 - 10). </a:t>
            </a:r>
            <a:r>
              <a:rPr lang="en-US" sz="1800" dirty="0" err="1"/>
              <a:t>Mặc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5.</a:t>
            </a:r>
          </a:p>
          <a:p>
            <a:r>
              <a:rPr lang="en-US" sz="1800" dirty="0" err="1"/>
              <a:t>isAlive</a:t>
            </a:r>
            <a:r>
              <a:rPr lang="en-US" sz="1800" dirty="0"/>
              <a:t>():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tra</a:t>
            </a:r>
            <a:r>
              <a:rPr lang="en-US" sz="1800" dirty="0"/>
              <a:t> </a:t>
            </a:r>
            <a:r>
              <a:rPr lang="en-US" sz="1800" dirty="0" err="1"/>
              <a:t>luồng</a:t>
            </a:r>
            <a:r>
              <a:rPr lang="en-US" sz="1800" dirty="0"/>
              <a:t> </a:t>
            </a:r>
            <a:r>
              <a:rPr lang="en-US" sz="1800" dirty="0" err="1"/>
              <a:t>còn</a:t>
            </a:r>
            <a:r>
              <a:rPr lang="en-US" sz="1800" dirty="0"/>
              <a:t> active hay </a:t>
            </a:r>
            <a:r>
              <a:rPr lang="en-US" sz="1800" dirty="0" err="1"/>
              <a:t>không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+ return true </a:t>
            </a: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dirty="0" err="1"/>
              <a:t>luồng</a:t>
            </a:r>
            <a:r>
              <a:rPr lang="en-US" sz="1800" dirty="0"/>
              <a:t> </a:t>
            </a:r>
            <a:r>
              <a:rPr lang="en-US" sz="1800" dirty="0" err="1"/>
              <a:t>đã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start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chưa</a:t>
            </a:r>
            <a:r>
              <a:rPr lang="en-US" sz="1800" dirty="0"/>
              <a:t> dead</a:t>
            </a:r>
          </a:p>
          <a:p>
            <a:pPr marL="457200" lvl="1" indent="0">
              <a:buNone/>
            </a:pPr>
            <a:r>
              <a:rPr lang="en-US" sz="1800" dirty="0"/>
              <a:t>+ return false </a:t>
            </a:r>
            <a:r>
              <a:rPr lang="en-US" sz="1800" dirty="0" err="1"/>
              <a:t>nếu</a:t>
            </a:r>
            <a:r>
              <a:rPr lang="en-US" sz="1800" dirty="0"/>
              <a:t> ở </a:t>
            </a:r>
            <a:r>
              <a:rPr lang="en-US" sz="1800" dirty="0" err="1"/>
              <a:t>trạng</a:t>
            </a:r>
            <a:r>
              <a:rPr lang="en-US" sz="1800" dirty="0"/>
              <a:t> </a:t>
            </a:r>
            <a:r>
              <a:rPr lang="en-US" sz="1800" dirty="0" err="1"/>
              <a:t>thái</a:t>
            </a:r>
            <a:r>
              <a:rPr lang="en-US" sz="1800" dirty="0"/>
              <a:t> new </a:t>
            </a:r>
            <a:r>
              <a:rPr lang="en-US" sz="1800" dirty="0" err="1"/>
              <a:t>hoặc</a:t>
            </a:r>
            <a:r>
              <a:rPr lang="en-US" sz="1800" dirty="0"/>
              <a:t> dead</a:t>
            </a:r>
          </a:p>
        </p:txBody>
      </p:sp>
    </p:spTree>
    <p:extLst>
      <p:ext uri="{BB962C8B-B14F-4D97-AF65-F5344CB8AC3E}">
        <p14:creationId xmlns:p14="http://schemas.microsoft.com/office/powerpoint/2010/main" val="321366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88272" y="1200727"/>
            <a:ext cx="11038710" cy="5310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Suspend(): </a:t>
            </a:r>
            <a:r>
              <a:rPr lang="en-US" sz="1800" dirty="0" err="1"/>
              <a:t>tạm</a:t>
            </a:r>
            <a:r>
              <a:rPr lang="en-US" sz="1800" dirty="0"/>
              <a:t> </a:t>
            </a:r>
            <a:r>
              <a:rPr lang="en-US" sz="1800" dirty="0" err="1"/>
              <a:t>dừng</a:t>
            </a:r>
            <a:r>
              <a:rPr lang="en-US" sz="1800" dirty="0"/>
              <a:t> </a:t>
            </a:r>
            <a:r>
              <a:rPr lang="en-US" sz="1800" dirty="0" err="1"/>
              <a:t>hoạt</a:t>
            </a:r>
            <a:r>
              <a:rPr lang="en-US" sz="1800" dirty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luồng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+ </a:t>
            </a:r>
            <a:r>
              <a:rPr lang="en-US" sz="1800" dirty="0" err="1"/>
              <a:t>ngưng</a:t>
            </a:r>
            <a:r>
              <a:rPr lang="en-US" sz="1800" dirty="0"/>
              <a:t> </a:t>
            </a:r>
            <a:r>
              <a:rPr lang="en-US" sz="1800" dirty="0" err="1"/>
              <a:t>cấp</a:t>
            </a:r>
            <a:r>
              <a:rPr lang="en-US" sz="1800" dirty="0"/>
              <a:t> CPU </a:t>
            </a:r>
            <a:r>
              <a:rPr lang="en-US" sz="1800" dirty="0" err="1"/>
              <a:t>cho</a:t>
            </a:r>
            <a:r>
              <a:rPr lang="en-US" sz="1800" dirty="0"/>
              <a:t> thread</a:t>
            </a:r>
          </a:p>
          <a:p>
            <a:pPr marL="457200" lvl="1" indent="0">
              <a:buNone/>
            </a:pPr>
            <a:r>
              <a:rPr lang="en-US" sz="1800" dirty="0"/>
              <a:t>+ </a:t>
            </a:r>
            <a:r>
              <a:rPr lang="en-US" sz="1800" dirty="0" err="1"/>
              <a:t>hoạt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tức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thread</a:t>
            </a:r>
          </a:p>
          <a:p>
            <a:r>
              <a:rPr lang="en-US" sz="1800" dirty="0"/>
              <a:t>Resume(): </a:t>
            </a:r>
            <a:r>
              <a:rPr lang="en-US" sz="1800" dirty="0" err="1"/>
              <a:t>làm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luồng</a:t>
            </a:r>
            <a:r>
              <a:rPr lang="en-US" sz="1800" dirty="0"/>
              <a:t> </a:t>
            </a:r>
            <a:r>
              <a:rPr lang="en-US" sz="1800" dirty="0" err="1"/>
              <a:t>chạy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luồng</a:t>
            </a:r>
            <a:r>
              <a:rPr lang="en-US" sz="1800" dirty="0"/>
              <a:t> </a:t>
            </a:r>
            <a:r>
              <a:rPr lang="en-US" sz="1800" dirty="0" err="1"/>
              <a:t>bị</a:t>
            </a:r>
            <a:r>
              <a:rPr lang="en-US" sz="1800" dirty="0"/>
              <a:t> </a:t>
            </a:r>
            <a:r>
              <a:rPr lang="en-US" sz="1800" dirty="0" err="1"/>
              <a:t>dừng</a:t>
            </a:r>
            <a:r>
              <a:rPr lang="en-US" sz="1800" dirty="0"/>
              <a:t> do suspend()</a:t>
            </a:r>
          </a:p>
          <a:p>
            <a:r>
              <a:rPr lang="en-US" sz="1800" dirty="0"/>
              <a:t>Stop(): </a:t>
            </a:r>
          </a:p>
          <a:p>
            <a:pPr marL="457200" lvl="1" indent="0">
              <a:buNone/>
            </a:pPr>
            <a:r>
              <a:rPr lang="en-US" sz="1800" dirty="0"/>
              <a:t>+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thúc</a:t>
            </a:r>
            <a:r>
              <a:rPr lang="en-US" sz="1800" dirty="0"/>
              <a:t> </a:t>
            </a: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run()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ném</a:t>
            </a:r>
            <a:r>
              <a:rPr lang="en-US" sz="1800" dirty="0"/>
              <a:t> ra 1 </a:t>
            </a:r>
            <a:r>
              <a:rPr lang="en-US" sz="1800" dirty="0" err="1"/>
              <a:t>ngoại</a:t>
            </a:r>
            <a:r>
              <a:rPr lang="en-US" sz="1800" dirty="0"/>
              <a:t> </a:t>
            </a:r>
            <a:r>
              <a:rPr lang="en-US" sz="1800" dirty="0" err="1"/>
              <a:t>lệ</a:t>
            </a:r>
            <a:r>
              <a:rPr lang="en-US" sz="1800" dirty="0"/>
              <a:t> </a:t>
            </a:r>
            <a:r>
              <a:rPr lang="en-US" sz="1800" dirty="0" err="1"/>
              <a:t>ThreadDeath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+ </a:t>
            </a:r>
            <a:r>
              <a:rPr lang="en-US" sz="1800" dirty="0" err="1"/>
              <a:t>hoạt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tức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, </a:t>
            </a:r>
            <a:r>
              <a:rPr lang="en-US" sz="1800" dirty="0" err="1"/>
              <a:t>ép</a:t>
            </a:r>
            <a:r>
              <a:rPr lang="en-US" sz="1800" dirty="0"/>
              <a:t> </a:t>
            </a:r>
            <a:r>
              <a:rPr lang="en-US" sz="1800" dirty="0" err="1"/>
              <a:t>buộc</a:t>
            </a:r>
            <a:endParaRPr lang="en-US" sz="1800" dirty="0"/>
          </a:p>
          <a:p>
            <a:r>
              <a:rPr lang="en-US" sz="1800" dirty="0"/>
              <a:t>Destroy(): destroy </a:t>
            </a:r>
            <a:r>
              <a:rPr lang="en-US" sz="1800" b="1" dirty="0" err="1"/>
              <a:t>thead</a:t>
            </a:r>
            <a:r>
              <a:rPr lang="en-US" sz="1800" b="1" dirty="0"/>
              <a:t> group</a:t>
            </a:r>
            <a:r>
              <a:rPr lang="en-US" sz="1800" dirty="0"/>
              <a:t> and its </a:t>
            </a:r>
            <a:r>
              <a:rPr lang="en-US" sz="1800" b="1" dirty="0"/>
              <a:t>subgroups and</a:t>
            </a:r>
            <a:r>
              <a:rPr lang="en-US" sz="1800" dirty="0"/>
              <a:t> </a:t>
            </a:r>
            <a:r>
              <a:rPr lang="en-US" sz="1800" b="1" dirty="0" err="1"/>
              <a:t>subThread</a:t>
            </a:r>
            <a:endParaRPr lang="en-US" sz="1800" b="1" dirty="0"/>
          </a:p>
          <a:p>
            <a:pPr marL="457200" lvl="1" indent="0">
              <a:buNone/>
            </a:pPr>
            <a:r>
              <a:rPr lang="en-US" sz="1800" dirty="0"/>
              <a:t>+ throw </a:t>
            </a:r>
            <a:r>
              <a:rPr lang="en-US" sz="1800" dirty="0" err="1"/>
              <a:t>illegalThreadStateException</a:t>
            </a:r>
            <a:r>
              <a:rPr lang="en-US" sz="1800" dirty="0"/>
              <a:t> </a:t>
            </a: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b="1" dirty="0" err="1"/>
              <a:t>thead</a:t>
            </a:r>
            <a:r>
              <a:rPr lang="en-US" sz="1800" b="1" dirty="0"/>
              <a:t> group </a:t>
            </a:r>
            <a:r>
              <a:rPr lang="en-US" sz="1800" dirty="0" err="1"/>
              <a:t>đã</a:t>
            </a:r>
            <a:r>
              <a:rPr lang="en-US" sz="1800" dirty="0"/>
              <a:t> </a:t>
            </a:r>
            <a:r>
              <a:rPr lang="en-US" sz="1800" dirty="0" err="1"/>
              <a:t>bị</a:t>
            </a:r>
            <a:r>
              <a:rPr lang="en-US" sz="1800" dirty="0"/>
              <a:t> destroy, </a:t>
            </a:r>
            <a:r>
              <a:rPr lang="en-US" sz="1800" dirty="0" err="1"/>
              <a:t>subThread</a:t>
            </a:r>
            <a:r>
              <a:rPr lang="en-US" sz="1800" dirty="0"/>
              <a:t> </a:t>
            </a:r>
            <a:r>
              <a:rPr lang="en-US" sz="1800" dirty="0" err="1"/>
              <a:t>chưa</a:t>
            </a:r>
            <a:r>
              <a:rPr lang="en-US" sz="1800" dirty="0"/>
              <a:t> stop</a:t>
            </a:r>
            <a:endParaRPr lang="en-US" sz="1800" b="1" dirty="0"/>
          </a:p>
          <a:p>
            <a:r>
              <a:rPr lang="en-US" sz="1800" dirty="0"/>
              <a:t>Interrupt(): </a:t>
            </a:r>
            <a:r>
              <a:rPr lang="en-US" sz="1800" dirty="0" err="1"/>
              <a:t>làm</a:t>
            </a:r>
            <a:r>
              <a:rPr lang="en-US" sz="1800" dirty="0"/>
              <a:t> </a:t>
            </a:r>
            <a:r>
              <a:rPr lang="en-US" sz="1800" dirty="0" err="1"/>
              <a:t>gián</a:t>
            </a:r>
            <a:r>
              <a:rPr lang="en-US" sz="1800" dirty="0"/>
              <a:t> </a:t>
            </a:r>
            <a:r>
              <a:rPr lang="en-US" sz="1800" dirty="0" err="1"/>
              <a:t>đoạn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luồng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+ thread </a:t>
            </a:r>
            <a:r>
              <a:rPr lang="en-US" sz="1800" dirty="0" err="1"/>
              <a:t>đang</a:t>
            </a:r>
            <a:r>
              <a:rPr lang="en-US" sz="1800" dirty="0"/>
              <a:t> ở </a:t>
            </a:r>
            <a:r>
              <a:rPr lang="en-US" sz="1800" dirty="0" err="1"/>
              <a:t>trạng</a:t>
            </a:r>
            <a:r>
              <a:rPr lang="en-US" sz="1800" dirty="0"/>
              <a:t> </a:t>
            </a:r>
            <a:r>
              <a:rPr lang="en-US" sz="1800" dirty="0" err="1"/>
              <a:t>thái</a:t>
            </a:r>
            <a:r>
              <a:rPr lang="en-US" sz="1800" dirty="0"/>
              <a:t> wait </a:t>
            </a:r>
            <a:r>
              <a:rPr lang="en-US" sz="1800" dirty="0" err="1"/>
              <a:t>hoặc</a:t>
            </a:r>
            <a:r>
              <a:rPr lang="en-US" sz="1800" dirty="0"/>
              <a:t> sleep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ném</a:t>
            </a:r>
            <a:r>
              <a:rPr lang="en-US" sz="1800" dirty="0"/>
              <a:t> ra </a:t>
            </a:r>
            <a:r>
              <a:rPr lang="en-US" sz="1800" dirty="0" err="1"/>
              <a:t>ngoại</a:t>
            </a:r>
            <a:r>
              <a:rPr lang="en-US" sz="1800" dirty="0"/>
              <a:t> </a:t>
            </a:r>
            <a:r>
              <a:rPr lang="en-US" sz="1800" dirty="0" err="1"/>
              <a:t>lệ</a:t>
            </a:r>
            <a:r>
              <a:rPr lang="en-US" sz="1800" dirty="0"/>
              <a:t> </a:t>
            </a:r>
            <a:r>
              <a:rPr lang="en-US" sz="1800" dirty="0" err="1"/>
              <a:t>InterrupedException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+ </a:t>
            </a: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ở </a:t>
            </a:r>
            <a:r>
              <a:rPr lang="en-US" sz="1800" dirty="0" err="1"/>
              <a:t>trạng</a:t>
            </a:r>
            <a:r>
              <a:rPr lang="en-US" sz="1800" dirty="0"/>
              <a:t> </a:t>
            </a:r>
            <a:r>
              <a:rPr lang="en-US" sz="1800" dirty="0" err="1"/>
              <a:t>thái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làm</a:t>
            </a:r>
            <a:r>
              <a:rPr lang="en-US" sz="1800" dirty="0"/>
              <a:t> </a:t>
            </a:r>
            <a:r>
              <a:rPr lang="en-US" sz="1800" dirty="0" err="1"/>
              <a:t>gián</a:t>
            </a:r>
            <a:r>
              <a:rPr lang="en-US" sz="1800" dirty="0"/>
              <a:t> </a:t>
            </a:r>
            <a:r>
              <a:rPr lang="en-US" sz="1800" dirty="0" err="1"/>
              <a:t>đoạn</a:t>
            </a:r>
            <a:r>
              <a:rPr lang="en-US" sz="1800" dirty="0"/>
              <a:t> thread.</a:t>
            </a:r>
          </a:p>
          <a:p>
            <a:r>
              <a:rPr lang="en-US" sz="1800" dirty="0" err="1"/>
              <a:t>Yeild</a:t>
            </a:r>
            <a:r>
              <a:rPr lang="en-US" sz="1800" dirty="0"/>
              <a:t>(): </a:t>
            </a:r>
            <a:r>
              <a:rPr lang="en-US" sz="1800" dirty="0" err="1"/>
              <a:t>tạm</a:t>
            </a:r>
            <a:r>
              <a:rPr lang="en-US" sz="1800" dirty="0"/>
              <a:t> </a:t>
            </a:r>
            <a:r>
              <a:rPr lang="en-US" sz="1800" dirty="0" err="1"/>
              <a:t>dừng</a:t>
            </a:r>
            <a:r>
              <a:rPr lang="en-US" sz="1800" dirty="0"/>
              <a:t> </a:t>
            </a:r>
            <a:r>
              <a:rPr lang="en-US" sz="1800" dirty="0" err="1"/>
              <a:t>hoạt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luồng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+ </a:t>
            </a:r>
            <a:r>
              <a:rPr lang="en-US" sz="1800" dirty="0" err="1"/>
              <a:t>ngưng</a:t>
            </a:r>
            <a:r>
              <a:rPr lang="en-US" sz="1800" dirty="0"/>
              <a:t> </a:t>
            </a:r>
            <a:r>
              <a:rPr lang="en-US" sz="1800" dirty="0" err="1"/>
              <a:t>cấp</a:t>
            </a:r>
            <a:r>
              <a:rPr lang="en-US" sz="1800" dirty="0"/>
              <a:t> CPU </a:t>
            </a:r>
            <a:r>
              <a:rPr lang="en-US" sz="1800" dirty="0" err="1"/>
              <a:t>cho</a:t>
            </a:r>
            <a:r>
              <a:rPr lang="en-US" sz="1800" dirty="0"/>
              <a:t> thread</a:t>
            </a:r>
          </a:p>
          <a:p>
            <a:pPr marL="457200" lvl="1" indent="0">
              <a:buNone/>
            </a:pPr>
            <a:r>
              <a:rPr lang="en-US" sz="1800" dirty="0"/>
              <a:t>+ </a:t>
            </a:r>
            <a:r>
              <a:rPr lang="en-US" sz="1800" dirty="0" err="1"/>
              <a:t>nhưng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lần</a:t>
            </a:r>
            <a:r>
              <a:rPr lang="en-US" sz="1800" dirty="0"/>
              <a:t> </a:t>
            </a:r>
            <a:r>
              <a:rPr lang="en-US" sz="1800" dirty="0" err="1"/>
              <a:t>nhận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r>
              <a:rPr lang="en-US" sz="1800" dirty="0"/>
              <a:t> </a:t>
            </a:r>
            <a:r>
              <a:rPr lang="en-US" sz="1800" dirty="0" err="1"/>
              <a:t>mà</a:t>
            </a:r>
            <a:r>
              <a:rPr lang="en-US" sz="1800" dirty="0"/>
              <a:t> </a:t>
            </a:r>
            <a:r>
              <a:rPr lang="en-US" sz="1800" dirty="0" err="1"/>
              <a:t>thôi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Google Shape;111;p4"/>
          <p:cNvSpPr txBox="1"/>
          <p:nvPr/>
        </p:nvSpPr>
        <p:spPr>
          <a:xfrm>
            <a:off x="488272" y="541539"/>
            <a:ext cx="1140780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Thread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574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47404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dirty="0">
                <a:latin typeface="+mj-lt"/>
              </a:rPr>
              <a:t>4</a:t>
            </a:r>
            <a:r>
              <a:rPr lang="en-US" dirty="0" smtClean="0">
                <a:latin typeface="+mj-lt"/>
              </a:rPr>
              <a:t>. </a:t>
            </a:r>
            <a:r>
              <a:rPr lang="en-US" dirty="0" err="1">
                <a:latin typeface="+mj-lt"/>
              </a:rPr>
              <a:t>Đồng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bộ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Java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6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88272" y="1547091"/>
            <a:ext cx="11038710" cy="5310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Đồng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hóa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gì</a:t>
            </a:r>
            <a:r>
              <a:rPr lang="en-US" sz="1800" dirty="0"/>
              <a:t>?</a:t>
            </a:r>
          </a:p>
          <a:p>
            <a:pPr marL="0" indent="0">
              <a:buNone/>
            </a:pPr>
            <a:r>
              <a:rPr lang="en-US" sz="1800" dirty="0" err="1"/>
              <a:t>Đồng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hóa</a:t>
            </a:r>
            <a:r>
              <a:rPr lang="en-US" sz="1800" dirty="0"/>
              <a:t> (</a:t>
            </a:r>
            <a:r>
              <a:rPr lang="en-US" sz="1800" dirty="0" smtClean="0"/>
              <a:t>Synchronized</a:t>
            </a:r>
            <a:r>
              <a:rPr lang="en-US" sz="1800" dirty="0"/>
              <a:t>)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soát</a:t>
            </a:r>
            <a:r>
              <a:rPr lang="en-US" sz="1800" dirty="0"/>
              <a:t> </a:t>
            </a:r>
            <a:r>
              <a:rPr lang="en-US" sz="1800" dirty="0" err="1"/>
              <a:t>truy</a:t>
            </a:r>
            <a:r>
              <a:rPr lang="en-US" sz="1800" dirty="0"/>
              <a:t> </a:t>
            </a:r>
            <a:r>
              <a:rPr lang="en-US" sz="1800" dirty="0" err="1"/>
              <a:t>cập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luồng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nguồn</a:t>
            </a:r>
            <a:r>
              <a:rPr lang="en-US" sz="1800" dirty="0"/>
              <a:t> </a:t>
            </a:r>
            <a:r>
              <a:rPr lang="en-US" sz="1800" dirty="0" err="1"/>
              <a:t>tài</a:t>
            </a:r>
            <a:r>
              <a:rPr lang="en-US" sz="1800" dirty="0"/>
              <a:t> </a:t>
            </a:r>
            <a:r>
              <a:rPr lang="en-US" sz="1800" dirty="0" err="1"/>
              <a:t>nguyên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chia </a:t>
            </a:r>
            <a:r>
              <a:rPr lang="en-US" sz="1800" dirty="0" err="1"/>
              <a:t>sẻ</a:t>
            </a:r>
            <a:r>
              <a:rPr lang="en-US" sz="1800" dirty="0"/>
              <a:t> </a:t>
            </a:r>
            <a:r>
              <a:rPr lang="en-US" sz="1800" dirty="0" err="1"/>
              <a:t>chung</a:t>
            </a:r>
            <a:r>
              <a:rPr lang="en-US" sz="1800" dirty="0"/>
              <a:t>. </a:t>
            </a:r>
            <a:r>
              <a:rPr lang="en-US" sz="1800" dirty="0" err="1"/>
              <a:t>Nói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khác</a:t>
            </a:r>
            <a:r>
              <a:rPr lang="en-US" sz="1800" dirty="0"/>
              <a:t>, </a:t>
            </a:r>
            <a:r>
              <a:rPr lang="en-US" sz="1800" dirty="0" err="1"/>
              <a:t>đó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sắp</a:t>
            </a:r>
            <a:r>
              <a:rPr lang="en-US" sz="1800" dirty="0"/>
              <a:t> </a:t>
            </a:r>
            <a:r>
              <a:rPr lang="en-US" sz="1800" dirty="0" err="1"/>
              <a:t>xếp</a:t>
            </a:r>
            <a:r>
              <a:rPr lang="en-US" sz="1800" dirty="0"/>
              <a:t> </a:t>
            </a:r>
            <a:r>
              <a:rPr lang="en-US" sz="1800" dirty="0" err="1"/>
              <a:t>thứ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luồng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truy</a:t>
            </a:r>
            <a:r>
              <a:rPr lang="en-US" sz="1800" dirty="0"/>
              <a:t> </a:t>
            </a:r>
            <a:r>
              <a:rPr lang="en-US" sz="1800" dirty="0" err="1"/>
              <a:t>xuất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cùng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tượng</a:t>
            </a:r>
            <a:r>
              <a:rPr lang="en-US" sz="1800" dirty="0"/>
              <a:t> </a:t>
            </a:r>
            <a:r>
              <a:rPr lang="en-US" sz="1800" dirty="0" err="1"/>
              <a:t>sao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sự</a:t>
            </a:r>
            <a:r>
              <a:rPr lang="en-US" sz="1800" dirty="0"/>
              <a:t> </a:t>
            </a:r>
            <a:r>
              <a:rPr lang="en-US" sz="1800" dirty="0" err="1"/>
              <a:t>xung</a:t>
            </a:r>
            <a:r>
              <a:rPr lang="en-US" sz="1800" dirty="0"/>
              <a:t> </a:t>
            </a:r>
            <a:r>
              <a:rPr lang="en-US" sz="1800" dirty="0" err="1"/>
              <a:t>đột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.</a:t>
            </a:r>
          </a:p>
          <a:p>
            <a:pPr>
              <a:buFontTx/>
              <a:buChar char="-"/>
            </a:pPr>
            <a:r>
              <a:rPr lang="en-US" sz="1800" dirty="0" err="1"/>
              <a:t>Tại</a:t>
            </a:r>
            <a:r>
              <a:rPr lang="en-US" sz="1800" dirty="0"/>
              <a:t> </a:t>
            </a:r>
            <a:r>
              <a:rPr lang="en-US" sz="1800" dirty="0" err="1"/>
              <a:t>sao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đồng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?</a:t>
            </a:r>
          </a:p>
          <a:p>
            <a:pPr marL="0" indent="0">
              <a:buNone/>
            </a:pPr>
            <a:r>
              <a:rPr lang="en-US" sz="1800" dirty="0"/>
              <a:t>+ </a:t>
            </a:r>
            <a:r>
              <a:rPr lang="vi-VN" sz="1800" dirty="0"/>
              <a:t>Để đảm bảo vấn đề nhất quán của chương trình.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+ </a:t>
            </a:r>
            <a:r>
              <a:rPr lang="en-US" sz="1800" dirty="0" err="1"/>
              <a:t>Tránh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gây</a:t>
            </a:r>
            <a:r>
              <a:rPr lang="en-US" sz="1800" dirty="0"/>
              <a:t> ra </a:t>
            </a:r>
            <a:r>
              <a:rPr lang="en-US" sz="1800" dirty="0" err="1"/>
              <a:t>sự</a:t>
            </a:r>
            <a:r>
              <a:rPr lang="en-US" sz="1800" dirty="0"/>
              <a:t> </a:t>
            </a:r>
            <a:r>
              <a:rPr lang="en-US" sz="1800" dirty="0" err="1"/>
              <a:t>sai</a:t>
            </a:r>
            <a:r>
              <a:rPr lang="en-US" sz="1800" dirty="0"/>
              <a:t> </a:t>
            </a:r>
            <a:r>
              <a:rPr lang="en-US" sz="1800" dirty="0" err="1"/>
              <a:t>lệch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luồng</a:t>
            </a:r>
            <a:r>
              <a:rPr lang="en-US" sz="1800" dirty="0"/>
              <a:t> </a:t>
            </a:r>
            <a:r>
              <a:rPr lang="en-US" sz="1800" dirty="0" err="1"/>
              <a:t>cùng</a:t>
            </a:r>
            <a:r>
              <a:rPr lang="en-US" sz="1800" dirty="0"/>
              <a:t> </a:t>
            </a:r>
            <a:r>
              <a:rPr lang="en-US" sz="1800" dirty="0" err="1"/>
              <a:t>truy</a:t>
            </a:r>
            <a:r>
              <a:rPr lang="en-US" sz="1800" dirty="0"/>
              <a:t> </a:t>
            </a:r>
            <a:r>
              <a:rPr lang="en-US" sz="1800" dirty="0" err="1"/>
              <a:t>xuất</a:t>
            </a:r>
            <a:r>
              <a:rPr lang="en-US" sz="1800" dirty="0"/>
              <a:t> </a:t>
            </a:r>
            <a:r>
              <a:rPr lang="en-US" sz="1800" dirty="0" err="1"/>
              <a:t>tới</a:t>
            </a:r>
            <a:r>
              <a:rPr lang="en-US" sz="1800" dirty="0"/>
              <a:t> </a:t>
            </a:r>
            <a:r>
              <a:rPr lang="en-US" sz="1800" dirty="0" err="1"/>
              <a:t>cùng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biến</a:t>
            </a:r>
            <a:r>
              <a:rPr lang="en-US" sz="1800" dirty="0"/>
              <a:t> 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Google Shape;111;p4"/>
          <p:cNvSpPr txBox="1"/>
          <p:nvPr/>
        </p:nvSpPr>
        <p:spPr>
          <a:xfrm>
            <a:off x="488273" y="455793"/>
            <a:ext cx="1140780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 err="1" smtClean="0">
                <a:latin typeface="+mj-lt"/>
              </a:rPr>
              <a:t>Đồng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bộ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trong</a:t>
            </a:r>
            <a:r>
              <a:rPr lang="en-US" sz="2000" dirty="0" smtClean="0">
                <a:latin typeface="+mj-lt"/>
              </a:rPr>
              <a:t> Java</a:t>
            </a:r>
            <a:endParaRPr lang="en-US" sz="2000" dirty="0">
              <a:latin typeface="+mj-lt"/>
            </a:endParaRPr>
          </a:p>
        </p:txBody>
      </p:sp>
      <p:sp>
        <p:nvSpPr>
          <p:cNvPr id="7" name="Google Shape;111;p4"/>
          <p:cNvSpPr txBox="1"/>
          <p:nvPr/>
        </p:nvSpPr>
        <p:spPr>
          <a:xfrm>
            <a:off x="488272" y="1013941"/>
            <a:ext cx="1140780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>
                <a:latin typeface="+mj-lt"/>
              </a:rPr>
              <a:t>4</a:t>
            </a:r>
            <a:r>
              <a:rPr lang="en-US" sz="1800" dirty="0" smtClean="0">
                <a:latin typeface="+mj-lt"/>
              </a:rPr>
              <a:t>. 1   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nghĩa</a:t>
            </a:r>
            <a:r>
              <a:rPr lang="en-US" sz="1800" dirty="0" smtClean="0"/>
              <a:t>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36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980" y="1475508"/>
            <a:ext cx="5128260" cy="349654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88272" y="1200727"/>
            <a:ext cx="6232568" cy="5310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	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8272" y="1599945"/>
            <a:ext cx="6346868" cy="5310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Có</a:t>
            </a:r>
            <a:r>
              <a:rPr lang="en-US" sz="1800" dirty="0" smtClean="0"/>
              <a:t> 3 </a:t>
            </a:r>
            <a:r>
              <a:rPr lang="en-US" sz="1800" dirty="0" err="1" smtClean="0"/>
              <a:t>cách</a:t>
            </a:r>
            <a:r>
              <a:rPr lang="en-US" sz="1800" dirty="0" smtClean="0"/>
              <a:t> </a:t>
            </a:r>
            <a:r>
              <a:rPr lang="en-US" sz="1800" dirty="0" err="1" smtClean="0"/>
              <a:t>đồng</a:t>
            </a:r>
            <a:r>
              <a:rPr lang="en-US" sz="1800" dirty="0" smtClean="0"/>
              <a:t> </a:t>
            </a:r>
            <a:r>
              <a:rPr lang="en-US" sz="1800" dirty="0" err="1" smtClean="0"/>
              <a:t>bộ</a:t>
            </a:r>
            <a:r>
              <a:rPr lang="en-US" sz="1800" dirty="0" smtClean="0"/>
              <a:t>:</a:t>
            </a:r>
          </a:p>
          <a:p>
            <a:r>
              <a:rPr lang="en-US" sz="1800" dirty="0" err="1" smtClean="0"/>
              <a:t>Đồng</a:t>
            </a:r>
            <a:r>
              <a:rPr lang="en-US" sz="1800" dirty="0" smtClean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(Synchronized methods)</a:t>
            </a:r>
          </a:p>
          <a:p>
            <a:r>
              <a:rPr lang="vi-VN" sz="1800" dirty="0"/>
              <a:t>Khối đồng bộ (Synchronized block)</a:t>
            </a:r>
            <a:endParaRPr lang="en-US" sz="1800" dirty="0"/>
          </a:p>
          <a:p>
            <a:r>
              <a:rPr lang="en-US" sz="1800" dirty="0" err="1"/>
              <a:t>Đồng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static (Static synchronized method)</a:t>
            </a:r>
          </a:p>
        </p:txBody>
      </p:sp>
      <p:sp>
        <p:nvSpPr>
          <p:cNvPr id="10" name="Google Shape;111;p4"/>
          <p:cNvSpPr txBox="1"/>
          <p:nvPr/>
        </p:nvSpPr>
        <p:spPr>
          <a:xfrm>
            <a:off x="488273" y="473645"/>
            <a:ext cx="1140780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 err="1" smtClean="0">
                <a:latin typeface="+mj-lt"/>
              </a:rPr>
              <a:t>Đồng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bộ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trong</a:t>
            </a:r>
            <a:r>
              <a:rPr lang="en-US" sz="2000" dirty="0" smtClean="0">
                <a:latin typeface="+mj-lt"/>
              </a:rPr>
              <a:t> Java</a:t>
            </a:r>
            <a:endParaRPr lang="en-US" sz="2000" dirty="0">
              <a:latin typeface="+mj-lt"/>
            </a:endParaRPr>
          </a:p>
        </p:txBody>
      </p:sp>
      <p:sp>
        <p:nvSpPr>
          <p:cNvPr id="11" name="Google Shape;111;p4"/>
          <p:cNvSpPr txBox="1"/>
          <p:nvPr/>
        </p:nvSpPr>
        <p:spPr>
          <a:xfrm>
            <a:off x="488272" y="1031793"/>
            <a:ext cx="1140780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>
                <a:latin typeface="+mn-lt"/>
              </a:rPr>
              <a:t>4</a:t>
            </a:r>
            <a:r>
              <a:rPr lang="en-US" sz="1800" dirty="0" smtClean="0">
                <a:latin typeface="+mn-lt"/>
              </a:rPr>
              <a:t>. 2    </a:t>
            </a:r>
            <a:r>
              <a:rPr lang="en-US" sz="1800" dirty="0" err="1" smtClean="0">
                <a:latin typeface="+mn-lt"/>
              </a:rPr>
              <a:t>Các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cách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đồng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bộ</a:t>
            </a:r>
            <a:r>
              <a:rPr lang="en-US" sz="1800" dirty="0" smtClean="0">
                <a:latin typeface="+mn-lt"/>
              </a:rPr>
              <a:t> </a:t>
            </a:r>
            <a:endParaRPr lang="en-US" sz="1800" dirty="0">
              <a:latin typeface="+mn-lt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908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88272" y="1559163"/>
            <a:ext cx="11038710" cy="495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Đồng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</a:t>
            </a:r>
            <a:r>
              <a:rPr lang="vi-VN" sz="1800" dirty="0"/>
              <a:t>(Synchronized </a:t>
            </a:r>
            <a:r>
              <a:rPr lang="en-US" sz="1800" dirty="0"/>
              <a:t>method</a:t>
            </a:r>
            <a:r>
              <a:rPr lang="vi-VN" sz="1800" dirty="0"/>
              <a:t>) khóa một bộ phận tài nguyên thuộc về đối tượng. </a:t>
            </a:r>
            <a:endParaRPr lang="en-US" sz="1800" dirty="0"/>
          </a:p>
          <a:p>
            <a:r>
              <a:rPr lang="en-US" sz="1800" dirty="0" smtClean="0"/>
              <a:t> </a:t>
            </a:r>
            <a:r>
              <a:rPr lang="vi-VN" sz="1800" dirty="0"/>
              <a:t>Trong một thời điểm, chỉ có một luồng có quyền tương tác với phương thức được đánh dấu đồng bộ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 </a:t>
            </a:r>
            <a:r>
              <a:rPr lang="vi-VN" sz="1800" dirty="0"/>
              <a:t>Các phương thức không đồng bộ có thể được truy cập đa luồng như thường.</a:t>
            </a:r>
            <a:endParaRPr lang="en-US" sz="1800" dirty="0"/>
          </a:p>
          <a:p>
            <a:pPr marL="0" indent="0">
              <a:buNone/>
            </a:pPr>
            <a:endParaRPr lang="vi-VN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98" y="3012912"/>
            <a:ext cx="7143548" cy="3498724"/>
          </a:xfrm>
          <a:prstGeom prst="rect">
            <a:avLst/>
          </a:prstGeom>
        </p:spPr>
      </p:pic>
      <p:sp>
        <p:nvSpPr>
          <p:cNvPr id="7" name="Google Shape;111;p4"/>
          <p:cNvSpPr txBox="1"/>
          <p:nvPr/>
        </p:nvSpPr>
        <p:spPr>
          <a:xfrm>
            <a:off x="488273" y="473645"/>
            <a:ext cx="1140780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 err="1" smtClean="0">
                <a:latin typeface="+mj-lt"/>
              </a:rPr>
              <a:t>Đồng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bộ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trong</a:t>
            </a:r>
            <a:r>
              <a:rPr lang="en-US" sz="2000" dirty="0" smtClean="0">
                <a:latin typeface="+mj-lt"/>
              </a:rPr>
              <a:t> Java</a:t>
            </a:r>
            <a:endParaRPr lang="en-US" sz="2000" dirty="0">
              <a:latin typeface="+mj-lt"/>
            </a:endParaRPr>
          </a:p>
        </p:txBody>
      </p:sp>
      <p:sp>
        <p:nvSpPr>
          <p:cNvPr id="8" name="Google Shape;111;p4"/>
          <p:cNvSpPr txBox="1"/>
          <p:nvPr/>
        </p:nvSpPr>
        <p:spPr>
          <a:xfrm>
            <a:off x="488272" y="1031793"/>
            <a:ext cx="1140780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>
                <a:latin typeface="+mn-lt"/>
              </a:rPr>
              <a:t>4</a:t>
            </a:r>
            <a:r>
              <a:rPr lang="en-US" sz="1800" dirty="0" smtClean="0">
                <a:latin typeface="+mn-lt"/>
              </a:rPr>
              <a:t>. 2    </a:t>
            </a:r>
            <a:r>
              <a:rPr lang="en-US" sz="1800" dirty="0" err="1" smtClean="0">
                <a:latin typeface="+mn-lt"/>
              </a:rPr>
              <a:t>Các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cách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đồng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bộ</a:t>
            </a:r>
            <a:r>
              <a:rPr lang="en-US" sz="1800" dirty="0" smtClean="0">
                <a:latin typeface="+mn-lt"/>
              </a:rPr>
              <a:t> 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162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88272" y="1559163"/>
            <a:ext cx="11038710" cy="495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1800" dirty="0"/>
              <a:t>Khối đồng bộ (Synchronized block) có thể được sử dụng để thực hiện đồng bộ hóa trên bất kỳ tài nguyên cụ thể nào của phương thức.</a:t>
            </a:r>
            <a:endParaRPr lang="en-US" sz="1800" dirty="0"/>
          </a:p>
          <a:p>
            <a:pPr marL="0" indent="0">
              <a:buNone/>
            </a:pPr>
            <a:r>
              <a:rPr lang="vi-VN" sz="1800" dirty="0"/>
              <a:t>Các điểm cần </a:t>
            </a:r>
            <a:r>
              <a:rPr lang="en-US" sz="1800" dirty="0" err="1"/>
              <a:t>lưu</a:t>
            </a:r>
            <a:r>
              <a:rPr lang="en-US" sz="1800" dirty="0"/>
              <a:t> ý </a:t>
            </a:r>
            <a:r>
              <a:rPr lang="en-US" sz="1800" dirty="0" err="1"/>
              <a:t>về</a:t>
            </a:r>
            <a:r>
              <a:rPr lang="vi-VN" sz="1800" dirty="0"/>
              <a:t> khối đồng bộ</a:t>
            </a:r>
            <a:r>
              <a:rPr lang="en-US" sz="1800" dirty="0"/>
              <a:t>:</a:t>
            </a:r>
            <a:endParaRPr lang="vi-VN" sz="1800" dirty="0"/>
          </a:p>
          <a:p>
            <a:r>
              <a:rPr lang="vi-VN" sz="1800" dirty="0"/>
              <a:t>Khối đồng bộ được sử dụng để khóa một đối tượng cho bất kỳ tài nguyên dùng chung nào.</a:t>
            </a:r>
          </a:p>
          <a:p>
            <a:r>
              <a:rPr lang="vi-VN" sz="1800" dirty="0"/>
              <a:t>Phạm vi của khối đồng bộ nhỏ hơn phương thức.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vi-VN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8" y="3288145"/>
            <a:ext cx="7515882" cy="3326967"/>
          </a:xfrm>
          <a:prstGeom prst="rect">
            <a:avLst/>
          </a:prstGeom>
        </p:spPr>
      </p:pic>
      <p:sp>
        <p:nvSpPr>
          <p:cNvPr id="7" name="Google Shape;111;p4"/>
          <p:cNvSpPr txBox="1"/>
          <p:nvPr/>
        </p:nvSpPr>
        <p:spPr>
          <a:xfrm>
            <a:off x="488273" y="473645"/>
            <a:ext cx="1140780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 err="1" smtClean="0">
                <a:latin typeface="+mj-lt"/>
              </a:rPr>
              <a:t>Đồng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bộ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trong</a:t>
            </a:r>
            <a:r>
              <a:rPr lang="en-US" sz="2000" dirty="0" smtClean="0">
                <a:latin typeface="+mj-lt"/>
              </a:rPr>
              <a:t> Java</a:t>
            </a:r>
            <a:endParaRPr lang="en-US" sz="2000" dirty="0">
              <a:latin typeface="+mj-lt"/>
            </a:endParaRPr>
          </a:p>
        </p:txBody>
      </p:sp>
      <p:sp>
        <p:nvSpPr>
          <p:cNvPr id="8" name="Google Shape;111;p4"/>
          <p:cNvSpPr txBox="1"/>
          <p:nvPr/>
        </p:nvSpPr>
        <p:spPr>
          <a:xfrm>
            <a:off x="488272" y="1031793"/>
            <a:ext cx="1140780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>
                <a:latin typeface="+mn-lt"/>
              </a:rPr>
              <a:t>4</a:t>
            </a:r>
            <a:r>
              <a:rPr lang="en-US" sz="1800" dirty="0" smtClean="0">
                <a:latin typeface="+mn-lt"/>
              </a:rPr>
              <a:t>. 2    </a:t>
            </a:r>
            <a:r>
              <a:rPr lang="en-US" sz="1800" dirty="0" err="1" smtClean="0">
                <a:latin typeface="+mn-lt"/>
              </a:rPr>
              <a:t>Các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cách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đồng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bộ</a:t>
            </a:r>
            <a:r>
              <a:rPr lang="en-US" sz="1800" dirty="0" smtClean="0">
                <a:latin typeface="+mn-lt"/>
              </a:rPr>
              <a:t> 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41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88272" y="1559163"/>
            <a:ext cx="11038710" cy="495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Đồng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static (Static synchronized method)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cơ</a:t>
            </a:r>
            <a:r>
              <a:rPr lang="en-US" sz="1800" dirty="0"/>
              <a:t> </a:t>
            </a:r>
            <a:r>
              <a:rPr lang="en-US" sz="1800" dirty="0" err="1"/>
              <a:t>chế</a:t>
            </a:r>
            <a:r>
              <a:rPr lang="en-US" sz="1800" dirty="0"/>
              <a:t> </a:t>
            </a:r>
            <a:r>
              <a:rPr lang="en-US" sz="1800" dirty="0" err="1"/>
              <a:t>đồng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giống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 </a:t>
            </a:r>
            <a:r>
              <a:rPr lang="en-US" sz="1800" dirty="0" err="1"/>
              <a:t>hai</a:t>
            </a:r>
            <a:r>
              <a:rPr lang="en-US" sz="1800" dirty="0"/>
              <a:t> </a:t>
            </a: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endParaRPr lang="en-US" sz="1800" dirty="0"/>
          </a:p>
          <a:p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/>
              <a:t>khóa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class</a:t>
            </a:r>
          </a:p>
          <a:p>
            <a:r>
              <a:rPr lang="en-US" sz="1800" dirty="0" err="1"/>
              <a:t>T</a:t>
            </a:r>
            <a:r>
              <a:rPr lang="en-US" sz="1800" dirty="0" err="1" smtClean="0"/>
              <a:t>ạo</a:t>
            </a:r>
            <a:r>
              <a:rPr lang="en-US" sz="1800" dirty="0" smtClean="0"/>
              <a:t> </a:t>
            </a:r>
            <a:r>
              <a:rPr lang="en-US" sz="1800" dirty="0"/>
              <a:t>ra </a:t>
            </a:r>
            <a:r>
              <a:rPr lang="en-US" sz="1800" dirty="0" err="1"/>
              <a:t>duy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khóa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chia </a:t>
            </a:r>
            <a:r>
              <a:rPr lang="en-US" sz="1800" dirty="0" err="1"/>
              <a:t>sẻ</a:t>
            </a:r>
            <a:r>
              <a:rPr lang="en-US" sz="1800" dirty="0"/>
              <a:t> </a:t>
            </a:r>
            <a:r>
              <a:rPr lang="en-US" sz="1800" dirty="0" err="1"/>
              <a:t>tài</a:t>
            </a:r>
            <a:r>
              <a:rPr lang="en-US" sz="1800" dirty="0"/>
              <a:t> </a:t>
            </a:r>
            <a:r>
              <a:rPr lang="en-US" sz="1800" dirty="0" err="1"/>
              <a:t>nguyên</a:t>
            </a:r>
            <a:endParaRPr lang="vi-VN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Google Shape;111;p4"/>
          <p:cNvSpPr txBox="1"/>
          <p:nvPr/>
        </p:nvSpPr>
        <p:spPr>
          <a:xfrm>
            <a:off x="488273" y="473645"/>
            <a:ext cx="1140780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 err="1" smtClean="0">
                <a:latin typeface="+mj-lt"/>
              </a:rPr>
              <a:t>Đồng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bộ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trong</a:t>
            </a:r>
            <a:r>
              <a:rPr lang="en-US" sz="2000" dirty="0" smtClean="0">
                <a:latin typeface="+mj-lt"/>
              </a:rPr>
              <a:t> Java</a:t>
            </a:r>
            <a:endParaRPr lang="en-US" sz="2000" dirty="0">
              <a:latin typeface="+mj-lt"/>
            </a:endParaRPr>
          </a:p>
        </p:txBody>
      </p:sp>
      <p:sp>
        <p:nvSpPr>
          <p:cNvPr id="7" name="Google Shape;111;p4"/>
          <p:cNvSpPr txBox="1"/>
          <p:nvPr/>
        </p:nvSpPr>
        <p:spPr>
          <a:xfrm>
            <a:off x="488272" y="1031793"/>
            <a:ext cx="1140780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>
                <a:latin typeface="+mn-lt"/>
              </a:rPr>
              <a:t>4</a:t>
            </a:r>
            <a:r>
              <a:rPr lang="en-US" sz="1800" dirty="0" smtClean="0">
                <a:latin typeface="+mn-lt"/>
              </a:rPr>
              <a:t>. 2    </a:t>
            </a:r>
            <a:r>
              <a:rPr lang="en-US" sz="1800" dirty="0" err="1" smtClean="0">
                <a:latin typeface="+mn-lt"/>
              </a:rPr>
              <a:t>Các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cách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đồng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bộ</a:t>
            </a:r>
            <a:r>
              <a:rPr lang="en-US" sz="1800" dirty="0" smtClean="0">
                <a:latin typeface="+mn-lt"/>
              </a:rPr>
              <a:t> 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597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88272" y="1401085"/>
            <a:ext cx="10865528" cy="477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/>
            <a:r>
              <a:rPr lang="en-US" sz="1800" dirty="0" err="1">
                <a:latin typeface="+mn-lt"/>
              </a:rPr>
              <a:t>Khái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niệm</a:t>
            </a:r>
            <a:r>
              <a:rPr lang="en-US" sz="1800" dirty="0">
                <a:latin typeface="+mn-lt"/>
              </a:rPr>
              <a:t> monitor (java monitor) </a:t>
            </a:r>
            <a:r>
              <a:rPr lang="en-US" sz="1800" dirty="0" err="1">
                <a:latin typeface="+mn-lt"/>
              </a:rPr>
              <a:t>là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một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công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cụ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giám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sát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hỗ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trợ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cho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việc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đồng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bộ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hóa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các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luồng</a:t>
            </a:r>
            <a:r>
              <a:rPr lang="en-US" sz="1800" dirty="0">
                <a:latin typeface="+mn-lt"/>
              </a:rPr>
              <a:t>.</a:t>
            </a:r>
          </a:p>
          <a:p>
            <a:pPr marL="342900" indent="-342900" algn="l">
              <a:buFontTx/>
              <a:buChar char="-"/>
            </a:pPr>
            <a:endParaRPr lang="en-US" sz="1800" dirty="0" smtClean="0">
              <a:latin typeface="+mn-lt"/>
            </a:endParaRPr>
          </a:p>
          <a:p>
            <a:pPr marL="0" indent="0" algn="l"/>
            <a:r>
              <a:rPr lang="en-US" sz="1800" dirty="0" err="1" smtClean="0">
                <a:latin typeface="+mn-lt"/>
              </a:rPr>
              <a:t>Cách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hoạt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động</a:t>
            </a:r>
            <a:r>
              <a:rPr lang="en-US" sz="1800" dirty="0">
                <a:latin typeface="+mn-lt"/>
              </a:rPr>
              <a:t> monitor : </a:t>
            </a:r>
            <a:endParaRPr lang="en-US" sz="1800" dirty="0" smtClean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acquiring </a:t>
            </a:r>
            <a:r>
              <a:rPr lang="en-US" sz="1800" dirty="0">
                <a:latin typeface="+mn-lt"/>
              </a:rPr>
              <a:t>the monitor: </a:t>
            </a:r>
            <a:r>
              <a:rPr lang="en-US" sz="1800" dirty="0" err="1">
                <a:latin typeface="+mn-lt"/>
              </a:rPr>
              <a:t>D</a:t>
            </a:r>
            <a:r>
              <a:rPr lang="en-US" sz="1800" dirty="0" err="1" smtClean="0">
                <a:latin typeface="+mn-lt"/>
              </a:rPr>
              <a:t>ành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được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monitor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owning </a:t>
            </a:r>
            <a:r>
              <a:rPr lang="en-US" sz="1800" dirty="0">
                <a:latin typeface="+mn-lt"/>
              </a:rPr>
              <a:t>the monitor: </a:t>
            </a:r>
            <a:r>
              <a:rPr lang="en-US" sz="1800" dirty="0" err="1">
                <a:latin typeface="+mn-lt"/>
              </a:rPr>
              <a:t>C</a:t>
            </a:r>
            <a:r>
              <a:rPr lang="en-US" sz="1800" dirty="0" err="1" smtClean="0">
                <a:latin typeface="+mn-lt"/>
              </a:rPr>
              <a:t>hiếm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giữ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monitor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releasing </a:t>
            </a:r>
            <a:r>
              <a:rPr lang="en-US" sz="1800" dirty="0">
                <a:latin typeface="+mn-lt"/>
              </a:rPr>
              <a:t>the monitor: </a:t>
            </a:r>
            <a:r>
              <a:rPr lang="en-US" sz="1800" dirty="0" err="1">
                <a:latin typeface="+mn-lt"/>
              </a:rPr>
              <a:t>T</a:t>
            </a:r>
            <a:r>
              <a:rPr lang="en-US" sz="1800" dirty="0" err="1" smtClean="0">
                <a:latin typeface="+mn-lt"/>
              </a:rPr>
              <a:t>rả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lại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monitor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</a:t>
            </a:r>
            <a:r>
              <a:rPr lang="en-US" sz="1800" dirty="0" smtClean="0">
                <a:latin typeface="+mn-lt"/>
              </a:rPr>
              <a:t>xiting </a:t>
            </a:r>
            <a:r>
              <a:rPr lang="en-US" sz="1800" dirty="0">
                <a:latin typeface="+mn-lt"/>
              </a:rPr>
              <a:t>the monitor: </a:t>
            </a:r>
            <a:r>
              <a:rPr lang="en-US" sz="1800" dirty="0" err="1">
                <a:latin typeface="+mn-lt"/>
              </a:rPr>
              <a:t>T</a:t>
            </a:r>
            <a:r>
              <a:rPr lang="en-US" sz="1800" dirty="0" err="1" smtClean="0">
                <a:latin typeface="+mn-lt"/>
              </a:rPr>
              <a:t>hoát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khỏi</a:t>
            </a:r>
            <a:r>
              <a:rPr lang="en-US" sz="1800" dirty="0">
                <a:latin typeface="+mn-lt"/>
              </a:rPr>
              <a:t> monitor</a:t>
            </a:r>
          </a:p>
          <a:p>
            <a:pPr marL="0" indent="0" algn="l"/>
            <a:endParaRPr lang="en-US" sz="1800" dirty="0">
              <a:latin typeface="+mn-lt"/>
            </a:endParaRPr>
          </a:p>
        </p:txBody>
      </p:sp>
      <p:pic>
        <p:nvPicPr>
          <p:cNvPr id="1026" name="Picture 2" descr="java-moni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64" y="2073571"/>
            <a:ext cx="6051264" cy="369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1;p4"/>
          <p:cNvSpPr txBox="1"/>
          <p:nvPr/>
        </p:nvSpPr>
        <p:spPr>
          <a:xfrm>
            <a:off x="488273" y="473645"/>
            <a:ext cx="1140780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 err="1" smtClean="0">
                <a:latin typeface="+mj-lt"/>
              </a:rPr>
              <a:t>Đồng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bộ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trong</a:t>
            </a:r>
            <a:r>
              <a:rPr lang="en-US" sz="2000" dirty="0" smtClean="0">
                <a:latin typeface="+mj-lt"/>
              </a:rPr>
              <a:t> Java</a:t>
            </a:r>
            <a:endParaRPr lang="en-US" sz="2000" dirty="0">
              <a:latin typeface="+mj-lt"/>
            </a:endParaRPr>
          </a:p>
        </p:txBody>
      </p:sp>
      <p:sp>
        <p:nvSpPr>
          <p:cNvPr id="8" name="Google Shape;111;p4"/>
          <p:cNvSpPr txBox="1"/>
          <p:nvPr/>
        </p:nvSpPr>
        <p:spPr>
          <a:xfrm>
            <a:off x="488272" y="1031793"/>
            <a:ext cx="1140780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>
                <a:latin typeface="+mn-lt"/>
              </a:rPr>
              <a:t>4</a:t>
            </a:r>
            <a:r>
              <a:rPr lang="en-US" sz="1800" dirty="0" smtClean="0">
                <a:latin typeface="+mn-lt"/>
              </a:rPr>
              <a:t>. </a:t>
            </a:r>
            <a:r>
              <a:rPr lang="en-US" sz="1800" dirty="0">
                <a:latin typeface="+mn-lt"/>
              </a:rPr>
              <a:t>3</a:t>
            </a:r>
            <a:r>
              <a:rPr lang="en-US" sz="1800" dirty="0" smtClean="0">
                <a:latin typeface="+mn-lt"/>
              </a:rPr>
              <a:t>    Monitor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29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88272" y="1559163"/>
            <a:ext cx="10865528" cy="461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 algn="l">
              <a:buSzPct val="100000"/>
              <a:buFont typeface="+mj-lt"/>
              <a:buAutoNum type="alphaLcPeriod"/>
            </a:pPr>
            <a:r>
              <a:rPr lang="en-US" sz="1800" dirty="0">
                <a:latin typeface="+mn-lt"/>
              </a:rPr>
              <a:t>Wait(): </a:t>
            </a:r>
            <a:endParaRPr lang="en-US" sz="1800" dirty="0" smtClean="0">
              <a:latin typeface="+mn-lt"/>
            </a:endParaRPr>
          </a:p>
          <a:p>
            <a:pPr marL="285750" indent="-285750" algn="l">
              <a:buSzPct val="100000"/>
              <a:buFont typeface="Arial" panose="020B0604020202020204" pitchFamily="34" charset="0"/>
              <a:buChar char="+"/>
            </a:pPr>
            <a:r>
              <a:rPr lang="vi-VN" sz="1800" b="0" i="0" dirty="0" smtClean="0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Làm </a:t>
            </a:r>
            <a:r>
              <a:rPr lang="vi-VN" sz="1800" b="0" i="0" dirty="0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cho luồng hiện tại giải phóng khóa và đợi cho đến khi một thread khác gọi phương thức notify() hoặc phương thức notifyAll() cho đối tượng này</a:t>
            </a:r>
            <a:r>
              <a:rPr lang="en-US" sz="1800" b="0" i="0" dirty="0" smtClean="0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.</a:t>
            </a:r>
          </a:p>
          <a:p>
            <a:pPr marL="285750" indent="-285750" algn="l">
              <a:buSzPct val="100000"/>
              <a:buFont typeface="Arial" panose="020B0604020202020204" pitchFamily="34" charset="0"/>
              <a:buChar char="+"/>
            </a:pPr>
            <a:r>
              <a:rPr lang="vi-VN" sz="1800" b="0" i="0" dirty="0" smtClean="0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Thread </a:t>
            </a:r>
            <a:r>
              <a:rPr lang="vi-VN" sz="1800" b="0" i="0" dirty="0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hiện tại phải sở hữu monitor của đối tượng này, vì vậy nó phải được gọi từ phương thức synchronized nếu không nó sẽ xảy ra ngoại lệ.</a:t>
            </a:r>
            <a:endParaRPr lang="en-US" sz="18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algn="l">
              <a:buSzPct val="100000"/>
              <a:buFont typeface="+mj-lt"/>
              <a:buAutoNum type="alphaLcPeriod" startAt="2"/>
            </a:pPr>
            <a:r>
              <a:rPr lang="en-US" sz="1800" dirty="0" smtClean="0">
                <a:latin typeface="+mn-lt"/>
              </a:rPr>
              <a:t>Wait(Long </a:t>
            </a:r>
            <a:r>
              <a:rPr lang="en-US" sz="1800" dirty="0">
                <a:latin typeface="+mn-lt"/>
              </a:rPr>
              <a:t>time): </a:t>
            </a:r>
            <a:endParaRPr lang="en-US" sz="1800" dirty="0" smtClean="0">
              <a:latin typeface="+mn-lt"/>
            </a:endParaRPr>
          </a:p>
          <a:p>
            <a:pPr marL="285750" indent="-285750" algn="l">
              <a:buSzPct val="100000"/>
              <a:buFont typeface="Arial" panose="020B0604020202020204" pitchFamily="34" charset="0"/>
              <a:buChar char="+"/>
            </a:pPr>
            <a:r>
              <a:rPr lang="en-US" sz="1800" b="0" i="0" dirty="0" err="1" smtClean="0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chờ</a:t>
            </a:r>
            <a:r>
              <a:rPr lang="en-US" sz="1800" b="0" i="0" dirty="0" smtClean="0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đợi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khoảng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thời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gian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xác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định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.</a:t>
            </a:r>
            <a:endParaRPr lang="en-US" sz="18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algn="l">
              <a:buSzPct val="100000"/>
              <a:buFont typeface="+mj-lt"/>
              <a:buAutoNum type="alphaLcPeriod" startAt="3"/>
            </a:pPr>
            <a:r>
              <a:rPr lang="en-US" sz="1800" dirty="0">
                <a:latin typeface="+mn-lt"/>
              </a:rPr>
              <a:t>Notify</a:t>
            </a:r>
            <a:r>
              <a:rPr lang="en-US" sz="1800" dirty="0" smtClean="0">
                <a:latin typeface="+mn-lt"/>
              </a:rPr>
              <a:t>():</a:t>
            </a:r>
          </a:p>
          <a:p>
            <a:pPr marL="285750" indent="-285750" algn="l">
              <a:buSzPct val="100000"/>
              <a:buFont typeface="Arial" panose="020B0604020202020204" pitchFamily="34" charset="0"/>
              <a:buChar char="+"/>
            </a:pPr>
            <a:r>
              <a:rPr lang="vi-VN" sz="1800" b="0" i="0" dirty="0" smtClean="0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Đánh </a:t>
            </a:r>
            <a:r>
              <a:rPr lang="vi-VN" sz="1800" b="0" i="0" dirty="0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thức luồng duy nhất đang chờ trên monitor của đối tượng này</a:t>
            </a:r>
            <a:r>
              <a:rPr lang="en-US" sz="1800" b="0" i="0" dirty="0" smtClean="0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.</a:t>
            </a:r>
          </a:p>
          <a:p>
            <a:pPr marL="285750" indent="-285750" algn="l">
              <a:buSzPct val="100000"/>
              <a:buFont typeface="Arial" panose="020B0604020202020204" pitchFamily="34" charset="0"/>
              <a:buChar char="+"/>
            </a:pPr>
            <a:r>
              <a:rPr lang="vi-VN" sz="1800" b="0" i="0" dirty="0" smtClean="0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Nếu </a:t>
            </a:r>
            <a:r>
              <a:rPr lang="vi-VN" sz="1800" b="0" i="0" dirty="0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có nhiều luồng nào đó đang chờ đối tượng này, một trong số chúng sẽ được đánh thức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.</a:t>
            </a:r>
          </a:p>
          <a:p>
            <a:pPr marL="342900" indent="-342900" algn="l">
              <a:buSzPct val="100000"/>
              <a:buFont typeface="+mj-lt"/>
              <a:buAutoNum type="alphaLcPeriod" startAt="4"/>
            </a:pPr>
            <a:r>
              <a:rPr lang="en-US" sz="1800" dirty="0" err="1" smtClean="0">
                <a:latin typeface="+mn-lt"/>
              </a:rPr>
              <a:t>NotifyAll</a:t>
            </a:r>
            <a:r>
              <a:rPr lang="en-US" sz="1800" dirty="0">
                <a:latin typeface="+mn-lt"/>
              </a:rPr>
              <a:t>(): </a:t>
            </a:r>
            <a:endParaRPr lang="en-US" sz="1800" dirty="0" smtClean="0">
              <a:latin typeface="+mn-lt"/>
            </a:endParaRPr>
          </a:p>
          <a:p>
            <a:pPr marL="285750" indent="-285750" algn="l">
              <a:buSzPct val="100000"/>
              <a:buFont typeface="Arial" panose="020B0604020202020204" pitchFamily="34" charset="0"/>
              <a:buChar char="+"/>
            </a:pPr>
            <a:r>
              <a:rPr lang="vi-VN" sz="1800" b="0" i="0" dirty="0" smtClean="0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Đánh </a:t>
            </a:r>
            <a:r>
              <a:rPr lang="vi-VN" sz="1800" b="0" i="0" dirty="0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thức tất cả các luồng đang chờ trên monitor của đối tượng này</a:t>
            </a:r>
            <a:endParaRPr lang="en-US" sz="18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  <a:p>
            <a:pPr marL="0" indent="0" algn="l"/>
            <a:endParaRPr lang="en-US" sz="18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  <a:p>
            <a:pPr marL="0" indent="0" algn="l"/>
            <a:endParaRPr lang="en-US" sz="1800" dirty="0">
              <a:latin typeface="+mn-lt"/>
            </a:endParaRPr>
          </a:p>
        </p:txBody>
      </p:sp>
      <p:sp>
        <p:nvSpPr>
          <p:cNvPr id="6" name="Google Shape;111;p4"/>
          <p:cNvSpPr txBox="1"/>
          <p:nvPr/>
        </p:nvSpPr>
        <p:spPr>
          <a:xfrm>
            <a:off x="488273" y="473645"/>
            <a:ext cx="1140780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 err="1" smtClean="0">
                <a:latin typeface="+mj-lt"/>
              </a:rPr>
              <a:t>Đồng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bộ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trong</a:t>
            </a:r>
            <a:r>
              <a:rPr lang="en-US" sz="2000" dirty="0" smtClean="0">
                <a:latin typeface="+mj-lt"/>
              </a:rPr>
              <a:t> Java</a:t>
            </a:r>
            <a:endParaRPr lang="en-US" sz="2000" dirty="0">
              <a:latin typeface="+mj-lt"/>
            </a:endParaRPr>
          </a:p>
        </p:txBody>
      </p:sp>
      <p:sp>
        <p:nvSpPr>
          <p:cNvPr id="7" name="Google Shape;111;p4"/>
          <p:cNvSpPr txBox="1"/>
          <p:nvPr/>
        </p:nvSpPr>
        <p:spPr>
          <a:xfrm>
            <a:off x="488272" y="1031793"/>
            <a:ext cx="1140780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>
                <a:latin typeface="+mn-lt"/>
              </a:rPr>
              <a:t>4</a:t>
            </a:r>
            <a:r>
              <a:rPr lang="en-US" sz="1800" dirty="0" smtClean="0">
                <a:latin typeface="+mn-lt"/>
              </a:rPr>
              <a:t>. 4    </a:t>
            </a:r>
            <a:r>
              <a:rPr lang="en-US" sz="1800" dirty="0" err="1" smtClean="0">
                <a:latin typeface="+mn-lt"/>
              </a:rPr>
              <a:t>Phương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thức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giao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tiếp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giữa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các</a:t>
            </a:r>
            <a:r>
              <a:rPr lang="en-US" sz="1800" dirty="0" smtClean="0">
                <a:latin typeface="+mn-lt"/>
              </a:rPr>
              <a:t> Thread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16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b="0" dirty="0">
                <a:latin typeface="+mj-lt"/>
              </a:rPr>
              <a:t>1. </a:t>
            </a:r>
            <a:r>
              <a:rPr lang="en-US" b="0" dirty="0" err="1">
                <a:latin typeface="+mj-lt"/>
              </a:rPr>
              <a:t>Giới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thiệu</a:t>
            </a:r>
            <a:r>
              <a:rPr lang="en-US" b="0" dirty="0">
                <a:latin typeface="+mj-lt"/>
              </a:rPr>
              <a:t> </a:t>
            </a:r>
            <a:endParaRPr b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836" y="1456770"/>
            <a:ext cx="6624638" cy="277608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10837" y="3978852"/>
            <a:ext cx="12081163" cy="287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buSzPct val="100000"/>
              <a:buFont typeface="+mj-lt"/>
              <a:buAutoNum type="arabicPeriod"/>
            </a:pPr>
            <a:r>
              <a:rPr lang="vi-VN" sz="1800" dirty="0">
                <a:latin typeface="+mn-lt"/>
              </a:rPr>
              <a:t>Luồng nhập vào để có được </a:t>
            </a:r>
            <a:r>
              <a:rPr lang="vi-VN" sz="1800" dirty="0" smtClean="0">
                <a:latin typeface="+mn-lt"/>
              </a:rPr>
              <a:t>khóa.</a:t>
            </a:r>
            <a:endParaRPr lang="en-US" sz="1800" dirty="0" smtClean="0">
              <a:latin typeface="+mn-lt"/>
            </a:endParaRPr>
          </a:p>
          <a:p>
            <a:pPr algn="l">
              <a:buSzPct val="100000"/>
              <a:buFont typeface="+mj-lt"/>
              <a:buAutoNum type="arabicPeriod"/>
            </a:pPr>
            <a:r>
              <a:rPr lang="vi-VN" sz="1800" dirty="0" smtClean="0">
                <a:latin typeface="+mn-lt"/>
              </a:rPr>
              <a:t>Khóa </a:t>
            </a:r>
            <a:r>
              <a:rPr lang="vi-VN" sz="1800" dirty="0">
                <a:latin typeface="+mn-lt"/>
              </a:rPr>
              <a:t>được chiếm bởi một </a:t>
            </a:r>
            <a:r>
              <a:rPr lang="vi-VN" sz="1800" dirty="0" smtClean="0">
                <a:latin typeface="+mn-lt"/>
              </a:rPr>
              <a:t>luồng.</a:t>
            </a:r>
            <a:endParaRPr lang="en-US" sz="1800" dirty="0" smtClean="0">
              <a:latin typeface="+mn-lt"/>
            </a:endParaRPr>
          </a:p>
          <a:p>
            <a:pPr algn="l">
              <a:buSzPct val="100000"/>
              <a:buFont typeface="+mj-lt"/>
              <a:buAutoNum type="arabicPeriod"/>
            </a:pPr>
            <a:r>
              <a:rPr lang="vi-VN" sz="1800" dirty="0" smtClean="0">
                <a:latin typeface="+mn-lt"/>
              </a:rPr>
              <a:t>Bây </a:t>
            </a:r>
            <a:r>
              <a:rPr lang="vi-VN" sz="1800" dirty="0">
                <a:latin typeface="+mn-lt"/>
              </a:rPr>
              <a:t>giờ luồng đi vào trạng thái chờ nếu bạn gọi phương thức wait() trên đối tượng. Nếu không, nó sẽ giải phóng khóa và thoát </a:t>
            </a:r>
            <a:r>
              <a:rPr lang="vi-VN" sz="1800" dirty="0" smtClean="0">
                <a:latin typeface="+mn-lt"/>
              </a:rPr>
              <a:t>ra.</a:t>
            </a:r>
            <a:endParaRPr lang="en-US" sz="1800" dirty="0" smtClean="0">
              <a:latin typeface="+mn-lt"/>
            </a:endParaRPr>
          </a:p>
          <a:p>
            <a:pPr algn="l">
              <a:buSzPct val="100000"/>
              <a:buFont typeface="+mj-lt"/>
              <a:buAutoNum type="arabicPeriod"/>
            </a:pPr>
            <a:r>
              <a:rPr lang="vi-VN" sz="1800" dirty="0" smtClean="0">
                <a:latin typeface="+mn-lt"/>
              </a:rPr>
              <a:t>Nếu </a:t>
            </a:r>
            <a:r>
              <a:rPr lang="vi-VN" sz="1800" dirty="0">
                <a:latin typeface="+mn-lt"/>
              </a:rPr>
              <a:t>bạn gọi notify() hoặc notifyAll(), luồng sẽ chuyển đến trạng thái được thông báo (trạng thái </a:t>
            </a:r>
            <a:r>
              <a:rPr lang="vi-VN" sz="1800" dirty="0" smtClean="0">
                <a:latin typeface="+mn-lt"/>
              </a:rPr>
              <a:t>chạy</a:t>
            </a:r>
            <a:r>
              <a:rPr lang="en-US" sz="1800" dirty="0" smtClean="0">
                <a:latin typeface="+mn-lt"/>
              </a:rPr>
              <a:t> </a:t>
            </a:r>
            <a:r>
              <a:rPr lang="vi-VN" sz="1800" dirty="0" smtClean="0">
                <a:latin typeface="+mn-lt"/>
              </a:rPr>
              <a:t>được)</a:t>
            </a:r>
            <a:endParaRPr lang="en-US" sz="1800" dirty="0" smtClean="0">
              <a:latin typeface="+mn-lt"/>
            </a:endParaRPr>
          </a:p>
          <a:p>
            <a:pPr algn="l">
              <a:buSzPct val="100000"/>
              <a:buFont typeface="+mj-lt"/>
              <a:buAutoNum type="arabicPeriod"/>
            </a:pPr>
            <a:r>
              <a:rPr lang="vi-VN" sz="1800" dirty="0" smtClean="0">
                <a:latin typeface="+mn-lt"/>
              </a:rPr>
              <a:t>Hiện </a:t>
            </a:r>
            <a:r>
              <a:rPr lang="vi-VN" sz="1800" dirty="0">
                <a:latin typeface="+mn-lt"/>
              </a:rPr>
              <a:t>luồng có sẵn để có được </a:t>
            </a:r>
            <a:r>
              <a:rPr lang="vi-VN" sz="1800" dirty="0" smtClean="0">
                <a:latin typeface="+mn-lt"/>
              </a:rPr>
              <a:t>khóa.</a:t>
            </a:r>
            <a:endParaRPr lang="en-US" sz="1800" dirty="0" smtClean="0">
              <a:latin typeface="+mn-lt"/>
            </a:endParaRPr>
          </a:p>
          <a:p>
            <a:pPr algn="l">
              <a:buSzPct val="100000"/>
              <a:buFont typeface="+mj-lt"/>
              <a:buAutoNum type="arabicPeriod"/>
            </a:pPr>
            <a:r>
              <a:rPr lang="vi-VN" sz="1800" dirty="0" smtClean="0">
                <a:latin typeface="+mn-lt"/>
              </a:rPr>
              <a:t>Sau </a:t>
            </a:r>
            <a:r>
              <a:rPr lang="vi-VN" sz="1800" dirty="0">
                <a:latin typeface="+mn-lt"/>
              </a:rPr>
              <a:t>khi hoàn thành nhiệm vụ, luồng sẽ giải phóng khóa và thoát khỏi trạng thái monitor của đối tượng.</a:t>
            </a:r>
          </a:p>
        </p:txBody>
      </p:sp>
      <p:sp>
        <p:nvSpPr>
          <p:cNvPr id="7" name="Google Shape;111;p4"/>
          <p:cNvSpPr txBox="1"/>
          <p:nvPr/>
        </p:nvSpPr>
        <p:spPr>
          <a:xfrm>
            <a:off x="442090" y="371252"/>
            <a:ext cx="1140780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 err="1" smtClean="0">
                <a:latin typeface="+mj-lt"/>
              </a:rPr>
              <a:t>Đồng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bộ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trong</a:t>
            </a:r>
            <a:r>
              <a:rPr lang="en-US" sz="2000" dirty="0" smtClean="0">
                <a:latin typeface="+mj-lt"/>
              </a:rPr>
              <a:t> Java</a:t>
            </a:r>
            <a:endParaRPr lang="en-US" sz="2000" dirty="0">
              <a:latin typeface="+mj-lt"/>
            </a:endParaRPr>
          </a:p>
        </p:txBody>
      </p:sp>
      <p:sp>
        <p:nvSpPr>
          <p:cNvPr id="8" name="Google Shape;111;p4"/>
          <p:cNvSpPr txBox="1"/>
          <p:nvPr/>
        </p:nvSpPr>
        <p:spPr>
          <a:xfrm>
            <a:off x="442089" y="929400"/>
            <a:ext cx="1140780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>
                <a:latin typeface="+mn-lt"/>
              </a:rPr>
              <a:t>4</a:t>
            </a:r>
            <a:r>
              <a:rPr lang="en-US" sz="1800" dirty="0" smtClean="0">
                <a:latin typeface="+mn-lt"/>
              </a:rPr>
              <a:t>. 5    </a:t>
            </a:r>
            <a:r>
              <a:rPr lang="en-US" sz="1800" dirty="0" err="1"/>
              <a:t>Quá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giữa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thread </a:t>
            </a:r>
            <a:r>
              <a:rPr lang="en-US" sz="1800" dirty="0" err="1"/>
              <a:t>trong</a:t>
            </a:r>
            <a:r>
              <a:rPr lang="en-US" sz="1800" dirty="0"/>
              <a:t> java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4300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dirty="0"/>
              <a:t>5. Deadlock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64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1;p4"/>
          <p:cNvSpPr txBox="1"/>
          <p:nvPr/>
        </p:nvSpPr>
        <p:spPr>
          <a:xfrm>
            <a:off x="488272" y="541539"/>
            <a:ext cx="1140780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Deadlock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8272" y="1200727"/>
            <a:ext cx="11038710" cy="4329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0672" y="1200727"/>
            <a:ext cx="11038710" cy="448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1"/>
              </a:buClr>
              <a:buNone/>
            </a:pPr>
            <a:r>
              <a:rPr lang="vi-VN" sz="1800" dirty="0"/>
              <a:t>DeadLock trong java là một trạng thái trong đó 2 hoặc nhiều thread rơi vào tình trạng chờ đợi lẫn nhau vì mỗi thread giữ một tài nguyên và chờ đợi tài nguyên từ thread khác.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326" y="2086655"/>
            <a:ext cx="5411838" cy="35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6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ctrTitle"/>
          </p:nvPr>
        </p:nvSpPr>
        <p:spPr>
          <a:xfrm>
            <a:off x="1328839" y="2671851"/>
            <a:ext cx="9459233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6.</a:t>
            </a:r>
            <a:r>
              <a:rPr lang="en-US" dirty="0" smtClean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Thread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4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1;p4"/>
          <p:cNvSpPr txBox="1"/>
          <p:nvPr/>
        </p:nvSpPr>
        <p:spPr>
          <a:xfrm>
            <a:off x="488272" y="541539"/>
            <a:ext cx="1140780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000" dirty="0" err="1"/>
              <a:t>Ưu</a:t>
            </a:r>
            <a:r>
              <a:rPr lang="en-US" sz="2000" dirty="0"/>
              <a:t> </a:t>
            </a:r>
            <a:r>
              <a:rPr lang="en-US" sz="2000" dirty="0" err="1"/>
              <a:t>nhược</a:t>
            </a:r>
            <a:r>
              <a:rPr lang="en-US" sz="2000" dirty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Thread 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8272" y="1200727"/>
            <a:ext cx="11038710" cy="4329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1"/>
              </a:buClr>
              <a:buNone/>
            </a:pPr>
            <a:r>
              <a:rPr lang="en-US" sz="1800" dirty="0" err="1"/>
              <a:t>Ưu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endParaRPr lang="en-US" sz="1800" dirty="0"/>
          </a:p>
          <a:p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1 </a:t>
            </a:r>
            <a:r>
              <a:rPr lang="en-US" sz="1800" dirty="0" err="1"/>
              <a:t>lúc</a:t>
            </a:r>
            <a:r>
              <a:rPr lang="en-US" sz="1800" dirty="0"/>
              <a:t> </a:t>
            </a:r>
            <a:r>
              <a:rPr lang="en-US" sz="1800" dirty="0" err="1"/>
              <a:t>vì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luồng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độc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endParaRPr lang="en-US" sz="1800" dirty="0"/>
          </a:p>
          <a:p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luồng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chung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chia </a:t>
            </a:r>
            <a:r>
              <a:rPr lang="en-US" sz="1800" dirty="0" err="1"/>
              <a:t>sẻ</a:t>
            </a:r>
            <a:r>
              <a:rPr lang="en-US" sz="1800" dirty="0"/>
              <a:t> </a:t>
            </a:r>
            <a:r>
              <a:rPr lang="en-US" sz="1800" dirty="0" err="1"/>
              <a:t>tài</a:t>
            </a:r>
            <a:r>
              <a:rPr lang="en-US" sz="1800" dirty="0"/>
              <a:t> </a:t>
            </a:r>
            <a:r>
              <a:rPr lang="en-US" sz="1800" dirty="0" err="1"/>
              <a:t>nguyên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quá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chạy</a:t>
            </a:r>
            <a:endParaRPr lang="en-US" sz="1800" dirty="0"/>
          </a:p>
          <a:p>
            <a:r>
              <a:rPr lang="en-US" sz="1800" dirty="0" err="1"/>
              <a:t>Khi</a:t>
            </a:r>
            <a:r>
              <a:rPr lang="en-US" sz="1800" dirty="0"/>
              <a:t> 1 </a:t>
            </a:r>
            <a:r>
              <a:rPr lang="en-US" sz="1800" dirty="0" err="1"/>
              <a:t>luồng</a:t>
            </a:r>
            <a:r>
              <a:rPr lang="en-US" sz="1800" dirty="0"/>
              <a:t> </a:t>
            </a:r>
            <a:r>
              <a:rPr lang="en-US" sz="1800" dirty="0" err="1"/>
              <a:t>xảy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 </a:t>
            </a:r>
            <a:r>
              <a:rPr lang="en-US" sz="1800" dirty="0" err="1"/>
              <a:t>ngoại</a:t>
            </a:r>
            <a:r>
              <a:rPr lang="en-US" sz="1800" dirty="0"/>
              <a:t> </a:t>
            </a:r>
            <a:r>
              <a:rPr lang="en-US" sz="1800" dirty="0" err="1"/>
              <a:t>lệ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luồng</a:t>
            </a:r>
            <a:r>
              <a:rPr lang="en-US" sz="1800" dirty="0"/>
              <a:t> </a:t>
            </a:r>
            <a:r>
              <a:rPr lang="en-US" sz="1800" dirty="0" err="1"/>
              <a:t>khác</a:t>
            </a:r>
            <a:r>
              <a:rPr lang="en-US" sz="1800" dirty="0"/>
              <a:t> </a:t>
            </a:r>
            <a:r>
              <a:rPr lang="en-US" sz="1800" dirty="0" err="1"/>
              <a:t>vẫn</a:t>
            </a:r>
            <a:r>
              <a:rPr lang="en-US" sz="1800" dirty="0"/>
              <a:t> </a:t>
            </a:r>
            <a:r>
              <a:rPr lang="en-US" sz="1800" dirty="0" err="1"/>
              <a:t>chạy</a:t>
            </a:r>
            <a:r>
              <a:rPr lang="en-US" sz="1800" dirty="0"/>
              <a:t> </a:t>
            </a:r>
            <a:r>
              <a:rPr lang="en-US" sz="1800" dirty="0" err="1"/>
              <a:t>vì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luồng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độc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endParaRPr lang="en-US" sz="1800" dirty="0"/>
          </a:p>
          <a:p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thực</a:t>
            </a:r>
            <a:r>
              <a:rPr lang="en-US" sz="1800" dirty="0" smtClean="0"/>
              <a:t> </a:t>
            </a:r>
            <a:r>
              <a:rPr lang="en-US" sz="1800" dirty="0" err="1" smtClean="0"/>
              <a:t>nhiều</a:t>
            </a:r>
            <a:r>
              <a:rPr lang="en-US" sz="1800" dirty="0" smtClean="0"/>
              <a:t> </a:t>
            </a:r>
            <a:r>
              <a:rPr lang="en-US" sz="1800" dirty="0" err="1" smtClean="0"/>
              <a:t>hoạt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/>
              <a:t>t</a:t>
            </a:r>
            <a:r>
              <a:rPr lang="en-US" sz="1800" dirty="0" err="1" smtClean="0"/>
              <a:t>iết</a:t>
            </a:r>
            <a:r>
              <a:rPr lang="en-US" sz="1800" dirty="0" smtClean="0"/>
              <a:t> </a:t>
            </a:r>
            <a:r>
              <a:rPr lang="en-US" sz="1800" dirty="0" err="1"/>
              <a:t>kiệm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/>
              <a:t>Nhược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endParaRPr lang="en-US" sz="1800" dirty="0"/>
          </a:p>
          <a:p>
            <a:r>
              <a:rPr lang="en-US" sz="1800" dirty="0" err="1"/>
              <a:t>Tốn</a:t>
            </a:r>
            <a:r>
              <a:rPr lang="en-US" sz="1800" dirty="0"/>
              <a:t> </a:t>
            </a:r>
            <a:r>
              <a:rPr lang="en-US" sz="1800" dirty="0" err="1"/>
              <a:t>tài</a:t>
            </a:r>
            <a:r>
              <a:rPr lang="en-US" sz="1800" dirty="0"/>
              <a:t> </a:t>
            </a:r>
            <a:r>
              <a:rPr lang="en-US" sz="1800" dirty="0" err="1"/>
              <a:t>nguyên</a:t>
            </a:r>
            <a:endParaRPr lang="en-US" sz="1800" dirty="0"/>
          </a:p>
          <a:p>
            <a:r>
              <a:rPr lang="en-US" sz="1800" dirty="0" err="1"/>
              <a:t>Vấn</a:t>
            </a:r>
            <a:r>
              <a:rPr lang="en-US" sz="1800" dirty="0"/>
              <a:t> </a:t>
            </a:r>
            <a:r>
              <a:rPr lang="en-US" sz="1800" dirty="0" err="1"/>
              <a:t>đề</a:t>
            </a:r>
            <a:r>
              <a:rPr lang="en-US" sz="1800" dirty="0"/>
              <a:t> </a:t>
            </a:r>
            <a:r>
              <a:rPr lang="en-US" sz="1800" dirty="0" err="1"/>
              <a:t>tranh</a:t>
            </a:r>
            <a:r>
              <a:rPr lang="en-US" sz="1800" dirty="0"/>
              <a:t> </a:t>
            </a:r>
            <a:r>
              <a:rPr lang="en-US" sz="1800" dirty="0" err="1"/>
              <a:t>chấp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nhớ</a:t>
            </a:r>
            <a:r>
              <a:rPr lang="en-US" sz="1800" dirty="0"/>
              <a:t>, </a:t>
            </a:r>
            <a:r>
              <a:rPr lang="en-US" sz="1800" dirty="0" err="1"/>
              <a:t>đồng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phức</a:t>
            </a:r>
            <a:r>
              <a:rPr lang="en-US" sz="1800" dirty="0"/>
              <a:t> </a:t>
            </a:r>
            <a:r>
              <a:rPr lang="en-US" sz="1800" dirty="0" err="1" smtClean="0"/>
              <a:t>tạp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902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488271" y="1710968"/>
            <a:ext cx="9686794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44499" indent="-342900" algn="just">
              <a:lnSpc>
                <a:spcPct val="150000"/>
              </a:lnSpc>
              <a:buClr>
                <a:schemeClr val="accen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Thread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 (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luồng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) </a:t>
            </a:r>
            <a:r>
              <a:rPr lang="en-US" sz="1800" dirty="0" err="1">
                <a:latin typeface="+mn-lt"/>
              </a:rPr>
              <a:t>là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một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tiến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trình</a:t>
            </a:r>
            <a:r>
              <a:rPr lang="en-US" sz="1800" dirty="0">
                <a:latin typeface="+mn-lt"/>
              </a:rPr>
              <a:t> con </a:t>
            </a:r>
            <a:r>
              <a:rPr lang="en-US" sz="1800" dirty="0" err="1">
                <a:latin typeface="+mn-lt"/>
              </a:rPr>
              <a:t>thực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hiện</a:t>
            </a:r>
            <a:r>
              <a:rPr lang="en-US" sz="1800" dirty="0">
                <a:latin typeface="+mn-lt"/>
              </a:rPr>
              <a:t> 1 </a:t>
            </a:r>
            <a:r>
              <a:rPr lang="en-US" sz="1800" dirty="0" err="1">
                <a:latin typeface="+mn-lt"/>
              </a:rPr>
              <a:t>công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việc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riêng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biệt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err="1">
                <a:latin typeface="+mn-lt"/>
              </a:rPr>
              <a:t>được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quản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lí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bởi</a:t>
            </a:r>
            <a:r>
              <a:rPr lang="en-US" sz="1800" dirty="0">
                <a:latin typeface="+mn-lt"/>
              </a:rPr>
              <a:t> JVM</a:t>
            </a:r>
          </a:p>
          <a:p>
            <a:pPr marL="444499" indent="-342900" algn="just">
              <a:lnSpc>
                <a:spcPct val="150000"/>
              </a:lnSpc>
              <a:buClr>
                <a:schemeClr val="accen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Multi-Thread</a:t>
            </a:r>
            <a:r>
              <a:rPr lang="en-US" sz="1800" dirty="0">
                <a:latin typeface="+mn-lt"/>
              </a:rPr>
              <a:t> (</a:t>
            </a:r>
            <a:r>
              <a:rPr lang="en-US" sz="1800" dirty="0" err="1">
                <a:latin typeface="+mn-lt"/>
              </a:rPr>
              <a:t>đa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luồng</a:t>
            </a:r>
            <a:r>
              <a:rPr lang="en-US" sz="1800" dirty="0">
                <a:latin typeface="+mn-lt"/>
              </a:rPr>
              <a:t>): </a:t>
            </a:r>
            <a:r>
              <a:rPr lang="en-US" sz="1800" dirty="0" err="1">
                <a:latin typeface="+mn-lt"/>
              </a:rPr>
              <a:t>là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một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tiến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trình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thực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hiện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nhiều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luồng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đồng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thời</a:t>
            </a:r>
            <a:endParaRPr lang="en-US" sz="1800" dirty="0">
              <a:latin typeface="+mn-lt"/>
            </a:endParaRPr>
          </a:p>
          <a:p>
            <a:pPr marL="482588" marR="0" lvl="0" indent="-29208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" name="Google Shape;111;p4"/>
          <p:cNvSpPr txBox="1"/>
          <p:nvPr/>
        </p:nvSpPr>
        <p:spPr>
          <a:xfrm>
            <a:off x="488272" y="541539"/>
            <a:ext cx="1140780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+mj-lt"/>
              </a:rPr>
              <a:t>Giới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thiệu</a:t>
            </a:r>
            <a:endParaRPr lang="en-US" sz="2000" dirty="0">
              <a:latin typeface="+mj-lt"/>
            </a:endParaRPr>
          </a:p>
        </p:txBody>
      </p:sp>
      <p:sp>
        <p:nvSpPr>
          <p:cNvPr id="4" name="Google Shape;111;p4"/>
          <p:cNvSpPr txBox="1"/>
          <p:nvPr/>
        </p:nvSpPr>
        <p:spPr>
          <a:xfrm>
            <a:off x="488272" y="1141642"/>
            <a:ext cx="1140780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 smtClean="0">
                <a:latin typeface="+mj-lt"/>
              </a:rPr>
              <a:t>1. 1    </a:t>
            </a:r>
            <a:r>
              <a:rPr lang="en-US" sz="1800" dirty="0" err="1" smtClean="0">
                <a:latin typeface="+mj-lt"/>
              </a:rPr>
              <a:t>Định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nghĩa</a:t>
            </a:r>
            <a:endParaRPr 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720634" y="1367246"/>
            <a:ext cx="4339046" cy="416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/>
              <a:t>Bao</a:t>
            </a:r>
            <a:r>
              <a:rPr lang="en-US" sz="1800" dirty="0"/>
              <a:t> </a:t>
            </a:r>
            <a:r>
              <a:rPr lang="en-US" sz="1800" dirty="0" err="1"/>
              <a:t>gồm</a:t>
            </a:r>
            <a:r>
              <a:rPr lang="en-US" sz="1800" dirty="0"/>
              <a:t> 5 </a:t>
            </a:r>
            <a:r>
              <a:rPr lang="en-US" sz="1800" dirty="0" err="1"/>
              <a:t>trạng</a:t>
            </a:r>
            <a:r>
              <a:rPr lang="en-US" sz="1800" dirty="0"/>
              <a:t> </a:t>
            </a:r>
            <a:r>
              <a:rPr lang="en-US" sz="1800" dirty="0" err="1"/>
              <a:t>thái</a:t>
            </a:r>
            <a:r>
              <a:rPr lang="en-US" sz="1800" dirty="0"/>
              <a:t>:</a:t>
            </a:r>
          </a:p>
          <a:p>
            <a:pPr>
              <a:buClr>
                <a:schemeClr val="accent1"/>
              </a:buClr>
            </a:pPr>
            <a:r>
              <a:rPr lang="en-US" sz="1800" dirty="0"/>
              <a:t>New</a:t>
            </a:r>
          </a:p>
          <a:p>
            <a:pPr>
              <a:buClr>
                <a:schemeClr val="accent1"/>
              </a:buClr>
            </a:pPr>
            <a:r>
              <a:rPr lang="en-US" sz="1800" dirty="0"/>
              <a:t>Runnable</a:t>
            </a:r>
          </a:p>
          <a:p>
            <a:pPr>
              <a:buClr>
                <a:schemeClr val="accent1"/>
              </a:buClr>
            </a:pPr>
            <a:r>
              <a:rPr lang="en-US" sz="1800" dirty="0"/>
              <a:t>Running</a:t>
            </a:r>
          </a:p>
          <a:p>
            <a:pPr>
              <a:buClr>
                <a:schemeClr val="accent1"/>
              </a:buClr>
            </a:pPr>
            <a:r>
              <a:rPr lang="en-US" sz="1800" dirty="0" smtClean="0"/>
              <a:t>Non-Runnable </a:t>
            </a:r>
            <a:r>
              <a:rPr lang="en-US" sz="1800" dirty="0"/>
              <a:t>(Blocked)</a:t>
            </a:r>
          </a:p>
          <a:p>
            <a:pPr>
              <a:buClr>
                <a:schemeClr val="accent1"/>
              </a:buClr>
            </a:pPr>
            <a:r>
              <a:rPr lang="en-US" sz="1800" dirty="0"/>
              <a:t>Terminated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365304" y="941608"/>
            <a:ext cx="7204627" cy="5381897"/>
          </a:xfrm>
          <a:prstGeom prst="rect">
            <a:avLst/>
          </a:prstGeom>
        </p:spPr>
      </p:pic>
      <p:sp>
        <p:nvSpPr>
          <p:cNvPr id="5" name="Google Shape;111;p4"/>
          <p:cNvSpPr txBox="1"/>
          <p:nvPr/>
        </p:nvSpPr>
        <p:spPr>
          <a:xfrm>
            <a:off x="720635" y="373648"/>
            <a:ext cx="1140780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+mj-lt"/>
              </a:rPr>
              <a:t>Giới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thiệu</a:t>
            </a:r>
            <a:endParaRPr lang="en-US" sz="2000" dirty="0">
              <a:latin typeface="+mj-lt"/>
            </a:endParaRPr>
          </a:p>
        </p:txBody>
      </p:sp>
      <p:sp>
        <p:nvSpPr>
          <p:cNvPr id="6" name="Google Shape;111;p4"/>
          <p:cNvSpPr txBox="1"/>
          <p:nvPr/>
        </p:nvSpPr>
        <p:spPr>
          <a:xfrm>
            <a:off x="720634" y="931796"/>
            <a:ext cx="1140780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 smtClean="0">
                <a:latin typeface="+mj-lt"/>
              </a:rPr>
              <a:t>1. 2    </a:t>
            </a:r>
            <a:r>
              <a:rPr lang="en-US" sz="1800" dirty="0" err="1" smtClean="0">
                <a:latin typeface="+mj-lt"/>
              </a:rPr>
              <a:t>Vòng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đời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của</a:t>
            </a:r>
            <a:r>
              <a:rPr lang="en-US" sz="1800" dirty="0">
                <a:latin typeface="+mj-lt"/>
              </a:rPr>
              <a:t> 1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dirty="0">
                <a:latin typeface="+mj-lt"/>
              </a:rPr>
              <a:t>2. </a:t>
            </a:r>
            <a:r>
              <a:rPr lang="en-US" dirty="0" err="1">
                <a:latin typeface="+mj-lt"/>
              </a:rPr>
              <a:t>Cách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luồng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94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88272" y="1543451"/>
            <a:ext cx="11038710" cy="4329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1"/>
              </a:buClr>
              <a:buNone/>
            </a:pPr>
            <a:r>
              <a:rPr lang="en-US" sz="1800" dirty="0" err="1"/>
              <a:t>Có</a:t>
            </a:r>
            <a:r>
              <a:rPr lang="en-US" sz="1800" dirty="0"/>
              <a:t> 2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 Thread</a:t>
            </a:r>
          </a:p>
          <a:p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luồng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extend </a:t>
            </a:r>
            <a:r>
              <a:rPr lang="en-US" sz="1800" dirty="0" err="1"/>
              <a:t>từ</a:t>
            </a:r>
            <a:r>
              <a:rPr lang="en-US" sz="1800" dirty="0"/>
              <a:t> class </a:t>
            </a:r>
            <a:r>
              <a:rPr lang="en-US" sz="1800" b="1" dirty="0"/>
              <a:t>Thread</a:t>
            </a:r>
          </a:p>
          <a:p>
            <a:r>
              <a:rPr lang="en-US" sz="1800" dirty="0"/>
              <a:t>Implement </a:t>
            </a:r>
            <a:r>
              <a:rPr lang="en-US" sz="1800" dirty="0" err="1"/>
              <a:t>từ</a:t>
            </a:r>
            <a:r>
              <a:rPr lang="en-US" sz="1800" dirty="0"/>
              <a:t> Interface </a:t>
            </a:r>
            <a:r>
              <a:rPr lang="en-US" sz="1800" b="1" dirty="0"/>
              <a:t>Runnable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Implement </a:t>
            </a:r>
            <a:r>
              <a:rPr lang="en-US" sz="1800" dirty="0" err="1"/>
              <a:t>từ</a:t>
            </a:r>
            <a:r>
              <a:rPr lang="en-US" sz="1800" dirty="0"/>
              <a:t> Interface </a:t>
            </a:r>
            <a:r>
              <a:rPr lang="en-US" sz="1800" b="1" dirty="0"/>
              <a:t>Runnable</a:t>
            </a:r>
            <a:r>
              <a:rPr lang="en-US" sz="1800" dirty="0"/>
              <a:t> hay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vì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đa</a:t>
            </a:r>
            <a:r>
              <a:rPr lang="en-US" sz="1800" dirty="0"/>
              <a:t> </a:t>
            </a:r>
            <a:r>
              <a:rPr lang="en-US" sz="1800" dirty="0" err="1"/>
              <a:t>kế</a:t>
            </a:r>
            <a:r>
              <a:rPr lang="en-US" sz="1800" dirty="0"/>
              <a:t> </a:t>
            </a:r>
            <a:r>
              <a:rPr lang="en-US" sz="1800" dirty="0" err="1"/>
              <a:t>thừa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4" name="Google Shape;111;p4"/>
          <p:cNvSpPr txBox="1"/>
          <p:nvPr/>
        </p:nvSpPr>
        <p:spPr>
          <a:xfrm>
            <a:off x="488273" y="457933"/>
            <a:ext cx="1140780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 err="1" smtClean="0">
                <a:latin typeface="+mj-lt"/>
              </a:rPr>
              <a:t>Cách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tạo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luồng</a:t>
            </a:r>
            <a:endParaRPr lang="en-US" sz="2000" dirty="0">
              <a:latin typeface="+mj-lt"/>
            </a:endParaRPr>
          </a:p>
        </p:txBody>
      </p:sp>
      <p:sp>
        <p:nvSpPr>
          <p:cNvPr id="7" name="Google Shape;111;p4"/>
          <p:cNvSpPr txBox="1"/>
          <p:nvPr/>
        </p:nvSpPr>
        <p:spPr>
          <a:xfrm>
            <a:off x="488272" y="1016081"/>
            <a:ext cx="1140780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>
                <a:latin typeface="+mj-lt"/>
              </a:rPr>
              <a:t>2</a:t>
            </a:r>
            <a:r>
              <a:rPr lang="en-US" sz="1800" dirty="0" smtClean="0">
                <a:latin typeface="+mj-lt"/>
              </a:rPr>
              <a:t>. 1    </a:t>
            </a:r>
            <a:r>
              <a:rPr lang="en-US" sz="1800" dirty="0" err="1" smtClean="0">
                <a:latin typeface="+mj-lt"/>
              </a:rPr>
              <a:t>Cách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tạo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luồng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578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88272" y="1358806"/>
            <a:ext cx="5264828" cy="4329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r>
              <a:rPr lang="en-US" sz="1800" dirty="0" err="1"/>
              <a:t>Khai</a:t>
            </a:r>
            <a:r>
              <a:rPr lang="en-US" sz="1800" dirty="0"/>
              <a:t> </a:t>
            </a:r>
            <a:r>
              <a:rPr lang="en-US" sz="1800" dirty="0" err="1"/>
              <a:t>báo</a:t>
            </a:r>
            <a:r>
              <a:rPr lang="en-US" sz="1800" dirty="0"/>
              <a:t> 1 </a:t>
            </a:r>
            <a:r>
              <a:rPr lang="en-US" sz="1800" dirty="0" err="1"/>
              <a:t>lớp</a:t>
            </a:r>
            <a:r>
              <a:rPr lang="en-US" sz="1800" dirty="0"/>
              <a:t> </a:t>
            </a:r>
            <a:r>
              <a:rPr lang="en-US" sz="1800" dirty="0" err="1"/>
              <a:t>mới</a:t>
            </a:r>
            <a:r>
              <a:rPr lang="en-US" sz="1800" dirty="0"/>
              <a:t> </a:t>
            </a:r>
            <a:r>
              <a:rPr lang="en-US" sz="1800" dirty="0" err="1"/>
              <a:t>kế</a:t>
            </a:r>
            <a:r>
              <a:rPr lang="en-US" sz="1800" dirty="0"/>
              <a:t> </a:t>
            </a:r>
            <a:r>
              <a:rPr lang="en-US" sz="1800" dirty="0" err="1"/>
              <a:t>thừa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lớp</a:t>
            </a:r>
            <a:r>
              <a:rPr lang="en-US" sz="1800" dirty="0"/>
              <a:t> Thread</a:t>
            </a:r>
          </a:p>
          <a:p>
            <a:r>
              <a:rPr lang="en-US" sz="1800" dirty="0"/>
              <a:t>Override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run()</a:t>
            </a:r>
          </a:p>
          <a:p>
            <a:r>
              <a:rPr lang="en-US" sz="1800" dirty="0" err="1"/>
              <a:t>Tạo</a:t>
            </a:r>
            <a:r>
              <a:rPr lang="en-US" sz="1800" dirty="0"/>
              <a:t> 1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tượng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lớp</a:t>
            </a:r>
            <a:r>
              <a:rPr lang="en-US" sz="1800" dirty="0"/>
              <a:t> ta </a:t>
            </a:r>
            <a:r>
              <a:rPr lang="en-US" sz="1800" dirty="0" err="1"/>
              <a:t>vừa</a:t>
            </a:r>
            <a:r>
              <a:rPr lang="en-US" sz="1800" dirty="0"/>
              <a:t> </a:t>
            </a:r>
            <a:r>
              <a:rPr lang="en-US" sz="1800" dirty="0" err="1"/>
              <a:t>khai</a:t>
            </a:r>
            <a:r>
              <a:rPr lang="en-US" sz="1800" dirty="0"/>
              <a:t> </a:t>
            </a:r>
            <a:r>
              <a:rPr lang="en-US" sz="1800" dirty="0" err="1"/>
              <a:t>báo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Gọi</a:t>
            </a:r>
            <a:r>
              <a:rPr lang="en-US" sz="1800" dirty="0"/>
              <a:t> </a:t>
            </a: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start()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tượng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bắt</a:t>
            </a:r>
            <a:r>
              <a:rPr lang="en-US" sz="1800" dirty="0"/>
              <a:t> 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thi</a:t>
            </a:r>
            <a:r>
              <a:rPr lang="en-US" sz="1800" dirty="0"/>
              <a:t> </a:t>
            </a:r>
            <a:r>
              <a:rPr lang="en-US" sz="1800" dirty="0" err="1"/>
              <a:t>luồng</a:t>
            </a:r>
            <a:r>
              <a:rPr lang="en-US" sz="18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0" y="1653308"/>
            <a:ext cx="6048157" cy="2992795"/>
          </a:xfrm>
          <a:prstGeom prst="rect">
            <a:avLst/>
          </a:prstGeom>
        </p:spPr>
      </p:pic>
      <p:sp>
        <p:nvSpPr>
          <p:cNvPr id="9" name="Google Shape;111;p4"/>
          <p:cNvSpPr txBox="1"/>
          <p:nvPr/>
        </p:nvSpPr>
        <p:spPr>
          <a:xfrm>
            <a:off x="488273" y="273288"/>
            <a:ext cx="1140780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 err="1" smtClean="0">
                <a:latin typeface="+mj-lt"/>
              </a:rPr>
              <a:t>Cách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tạo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luồng</a:t>
            </a:r>
            <a:endParaRPr lang="en-US" sz="2000" dirty="0">
              <a:latin typeface="+mj-lt"/>
            </a:endParaRPr>
          </a:p>
        </p:txBody>
      </p:sp>
      <p:sp>
        <p:nvSpPr>
          <p:cNvPr id="10" name="Google Shape;111;p4"/>
          <p:cNvSpPr txBox="1"/>
          <p:nvPr/>
        </p:nvSpPr>
        <p:spPr>
          <a:xfrm>
            <a:off x="488272" y="831436"/>
            <a:ext cx="1140780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+mj-lt"/>
              </a:rPr>
              <a:t>2</a:t>
            </a:r>
            <a:r>
              <a:rPr lang="en-US" sz="1800" dirty="0" smtClean="0">
                <a:latin typeface="+mj-lt"/>
              </a:rPr>
              <a:t>. 2   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luồng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extend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lớp</a:t>
            </a:r>
            <a:r>
              <a:rPr lang="en-US" sz="1800" dirty="0"/>
              <a:t> Thread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9574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88271" y="1689002"/>
            <a:ext cx="5334360" cy="4329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r>
              <a:rPr lang="en-US" sz="1800" dirty="0" err="1"/>
              <a:t>Khai</a:t>
            </a:r>
            <a:r>
              <a:rPr lang="en-US" sz="1800" dirty="0"/>
              <a:t> </a:t>
            </a:r>
            <a:r>
              <a:rPr lang="en-US" sz="1800" dirty="0" err="1"/>
              <a:t>báo</a:t>
            </a:r>
            <a:r>
              <a:rPr lang="en-US" sz="1800" dirty="0"/>
              <a:t> 1 </a:t>
            </a:r>
            <a:r>
              <a:rPr lang="en-US" sz="1800" dirty="0" err="1"/>
              <a:t>lớp</a:t>
            </a:r>
            <a:r>
              <a:rPr lang="en-US" sz="1800" dirty="0"/>
              <a:t> </a:t>
            </a:r>
            <a:r>
              <a:rPr lang="en-US" sz="1800" dirty="0" err="1"/>
              <a:t>mới</a:t>
            </a:r>
            <a:r>
              <a:rPr lang="en-US" sz="1800" dirty="0"/>
              <a:t> implements </a:t>
            </a:r>
            <a:r>
              <a:rPr lang="en-US" sz="1800" dirty="0" err="1"/>
              <a:t>từ</a:t>
            </a:r>
            <a:r>
              <a:rPr lang="en-US" sz="1800" dirty="0"/>
              <a:t> Interface Runnable</a:t>
            </a:r>
          </a:p>
          <a:p>
            <a:r>
              <a:rPr lang="en-US" sz="1800" dirty="0"/>
              <a:t>Override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run()</a:t>
            </a:r>
          </a:p>
          <a:p>
            <a:r>
              <a:rPr lang="en-US" sz="1800" dirty="0" err="1"/>
              <a:t>Tạo</a:t>
            </a:r>
            <a:r>
              <a:rPr lang="en-US" sz="1800" dirty="0"/>
              <a:t> 1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tượng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lớp</a:t>
            </a:r>
            <a:r>
              <a:rPr lang="en-US" sz="1800" dirty="0"/>
              <a:t> ta </a:t>
            </a:r>
            <a:r>
              <a:rPr lang="en-US" sz="1800" dirty="0" err="1"/>
              <a:t>vừa</a:t>
            </a:r>
            <a:r>
              <a:rPr lang="en-US" sz="1800" dirty="0"/>
              <a:t> </a:t>
            </a:r>
            <a:r>
              <a:rPr lang="en-US" sz="1800" dirty="0" err="1"/>
              <a:t>khai</a:t>
            </a:r>
            <a:r>
              <a:rPr lang="en-US" sz="1800" dirty="0"/>
              <a:t> </a:t>
            </a:r>
            <a:r>
              <a:rPr lang="en-US" sz="1800" dirty="0" err="1"/>
              <a:t>báo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Tạo</a:t>
            </a:r>
            <a:r>
              <a:rPr lang="en-US" sz="1800" dirty="0"/>
              <a:t> 1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tượng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lớp</a:t>
            </a:r>
            <a:r>
              <a:rPr lang="en-US" sz="1800" dirty="0"/>
              <a:t> Thread </a:t>
            </a:r>
          </a:p>
          <a:p>
            <a:r>
              <a:rPr lang="en-US" sz="1800" dirty="0" err="1"/>
              <a:t>Gọi</a:t>
            </a:r>
            <a:r>
              <a:rPr lang="en-US" sz="1800" dirty="0"/>
              <a:t> </a:t>
            </a: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start()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tượng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bắt</a:t>
            </a:r>
            <a:r>
              <a:rPr lang="en-US" sz="1800" dirty="0"/>
              <a:t> 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thi</a:t>
            </a:r>
            <a:r>
              <a:rPr lang="en-US" sz="1800" dirty="0"/>
              <a:t> </a:t>
            </a:r>
            <a:r>
              <a:rPr lang="en-US" sz="1800" dirty="0" err="1"/>
              <a:t>luồng</a:t>
            </a:r>
            <a:r>
              <a:rPr lang="en-US" sz="18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101" y="1689002"/>
            <a:ext cx="5895975" cy="3105150"/>
          </a:xfrm>
          <a:prstGeom prst="rect">
            <a:avLst/>
          </a:prstGeom>
        </p:spPr>
      </p:pic>
      <p:sp>
        <p:nvSpPr>
          <p:cNvPr id="7" name="Google Shape;111;p4"/>
          <p:cNvSpPr txBox="1"/>
          <p:nvPr/>
        </p:nvSpPr>
        <p:spPr>
          <a:xfrm>
            <a:off x="488272" y="326485"/>
            <a:ext cx="1140780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 err="1" smtClean="0">
                <a:latin typeface="+mj-lt"/>
              </a:rPr>
              <a:t>Cách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tạo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luồng</a:t>
            </a:r>
            <a:endParaRPr lang="en-US" sz="2000" dirty="0">
              <a:latin typeface="+mj-lt"/>
            </a:endParaRPr>
          </a:p>
        </p:txBody>
      </p:sp>
      <p:sp>
        <p:nvSpPr>
          <p:cNvPr id="8" name="Google Shape;111;p4"/>
          <p:cNvSpPr txBox="1"/>
          <p:nvPr/>
        </p:nvSpPr>
        <p:spPr>
          <a:xfrm>
            <a:off x="488271" y="884633"/>
            <a:ext cx="1140780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>
                <a:latin typeface="+mj-lt"/>
              </a:rPr>
              <a:t>2</a:t>
            </a:r>
            <a:r>
              <a:rPr lang="en-US" sz="1800" dirty="0" smtClean="0">
                <a:latin typeface="+mj-lt"/>
              </a:rPr>
              <a:t>. 3   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luồng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implements </a:t>
            </a:r>
            <a:r>
              <a:rPr lang="en-US" sz="1800" dirty="0" err="1"/>
              <a:t>từ</a:t>
            </a:r>
            <a:r>
              <a:rPr lang="en-US" sz="1800" dirty="0"/>
              <a:t> Interface Runnable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757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591127" y="2801391"/>
            <a:ext cx="11453091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3</a:t>
            </a:r>
            <a:r>
              <a:rPr lang="en-US" dirty="0" smtClean="0">
                <a:latin typeface="+mj-lt"/>
              </a:rPr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Thread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854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3381</TotalTime>
  <Words>1233</Words>
  <Application>Microsoft Office PowerPoint</Application>
  <PresentationFormat>Widescreen</PresentationFormat>
  <Paragraphs>143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Lora</vt:lpstr>
      <vt:lpstr>Calibri</vt:lpstr>
      <vt:lpstr>Quattrocento Sans</vt:lpstr>
      <vt:lpstr>Arial</vt:lpstr>
      <vt:lpstr>Viola template</vt:lpstr>
      <vt:lpstr>Office Theme</vt:lpstr>
      <vt:lpstr> 1. Giới thiệu 2. Cách tạo luồng 3. Các phương thức lớp Thread thường dùng 4. Đồng bộ trong Java 5. Deadlock 6. Ưu nhược điểm Thread</vt:lpstr>
      <vt:lpstr>1. Giới thiệu </vt:lpstr>
      <vt:lpstr>PowerPoint Presentation</vt:lpstr>
      <vt:lpstr>PowerPoint Presentation</vt:lpstr>
      <vt:lpstr>2. Cách tạo luồng</vt:lpstr>
      <vt:lpstr>PowerPoint Presentation</vt:lpstr>
      <vt:lpstr>PowerPoint Presentation</vt:lpstr>
      <vt:lpstr>PowerPoint Presentation</vt:lpstr>
      <vt:lpstr>3. Các phương thức lớp Thread thường dùng</vt:lpstr>
      <vt:lpstr>PowerPoint Presentation</vt:lpstr>
      <vt:lpstr>PowerPoint Presentation</vt:lpstr>
      <vt:lpstr>4. Đồng bộ trong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Deadlock</vt:lpstr>
      <vt:lpstr>PowerPoint Presentation</vt:lpstr>
      <vt:lpstr>6. Ưu nhược điểm Thread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core Topics: 1. Compiler vs Interpreter in Java 2.Keyword &amp; Naming convention 3. Primitive type vs Wrapper class  4. Autoboxing vs Unboxing 5.Operator 6.Flow Control 7.Array</dc:title>
  <dc:creator>tung nguyen</dc:creator>
  <cp:lastModifiedBy>DELL</cp:lastModifiedBy>
  <cp:revision>143</cp:revision>
  <dcterms:created xsi:type="dcterms:W3CDTF">2021-08-15T04:58:17Z</dcterms:created>
  <dcterms:modified xsi:type="dcterms:W3CDTF">2021-08-25T03:05:56Z</dcterms:modified>
</cp:coreProperties>
</file>