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Tahom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eQ2mOKecAr/pBmFw/wjOU2+YGQ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ung nguy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ahom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Tahom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29T08:20:49.914">
    <p:pos x="6941" y="144"/>
    <p:text>https://www.ibm.com/docs/en/rsas/7.5.0?topic=uml-sequence-diagrams</p:text>
    <p:extLst>
      <p:ext uri="{C676402C-5697-4E1C-873F-D02D1690AC5C}">
        <p15:threadingInfo timeZoneBias="0"/>
      </p:ext>
      <p:ext uri="http://customooxmlschemas.google.com/">
        <go:slidesCustomData xmlns:go="http://customooxmlschemas.google.com/" commentPostId="AAAAOEWjVi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c451578f4_1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ec451578f4_11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ec451578f4_11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c451578f4_1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ec451578f4_11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ec451578f4_11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c451578f4_1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ec451578f4_11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ec451578f4_11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c451578f4_1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ec451578f4_11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ec451578f4_11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45" name="Google Shape;445;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c451578f4_1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ec451578f4_1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ec451578f4_11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c451578f4_1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ec451578f4_1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ec451578f4_1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c451578f4_1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ec451578f4_1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ec451578f4_11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c451578f4_1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ec451578f4_11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ec451578f4_11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c451578f4_1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ec451578f4_11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ec451578f4_11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c451578f4_1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ec451578f4_11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ec451578f4_11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5"/>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15"/>
          <p:cNvGrpSpPr/>
          <p:nvPr/>
        </p:nvGrpSpPr>
        <p:grpSpPr>
          <a:xfrm>
            <a:off x="0" y="0"/>
            <a:ext cx="2305051" cy="6858001"/>
            <a:chOff x="0" y="0"/>
            <a:chExt cx="2305051" cy="6858001"/>
          </a:xfrm>
        </p:grpSpPr>
        <p:sp>
          <p:nvSpPr>
            <p:cNvPr id="59" name="Google Shape;59;p15"/>
            <p:cNvSpPr/>
            <p:nvPr/>
          </p:nvSpPr>
          <p:spPr>
            <a:xfrm>
              <a:off x="1209675"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a:off x="414338" y="9525"/>
              <a:ext cx="28575" cy="44815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65747C"/>
                </a:gs>
              </a:gsLst>
              <a:lin ang="5400000" scaled="0"/>
            </a:gradFill>
            <a:ln>
              <a:noFill/>
            </a:ln>
          </p:spPr>
        </p:sp>
        <p:sp>
          <p:nvSpPr>
            <p:cNvPr id="65" name="Google Shape;65;p15"/>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65747C"/>
                </a:gs>
              </a:gsLst>
              <a:lin ang="5400000" scaled="0"/>
            </a:gradFill>
            <a:ln>
              <a:noFill/>
            </a:ln>
          </p:spPr>
        </p:sp>
        <p:sp>
          <p:nvSpPr>
            <p:cNvPr id="66" name="Google Shape;66;p15"/>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65747C"/>
                </a:gs>
              </a:gsLst>
              <a:lin ang="5400000" scaled="0"/>
            </a:gradFill>
            <a:ln>
              <a:noFill/>
            </a:ln>
          </p:spPr>
        </p:sp>
        <p:sp>
          <p:nvSpPr>
            <p:cNvPr id="68" name="Google Shape;68;p15"/>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69" name="Google Shape;69;p15"/>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65747C"/>
                </a:gs>
              </a:gsLst>
              <a:lin ang="5400000" scaled="0"/>
            </a:gradFill>
            <a:ln>
              <a:noFill/>
            </a:ln>
          </p:spPr>
        </p:sp>
        <p:sp>
          <p:nvSpPr>
            <p:cNvPr id="72" name="Google Shape;72;p15"/>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65747C"/>
                </a:gs>
              </a:gsLst>
              <a:lin ang="5400000" scaled="0"/>
            </a:gradFill>
            <a:ln>
              <a:noFill/>
            </a:ln>
          </p:spPr>
        </p:sp>
        <p:sp>
          <p:nvSpPr>
            <p:cNvPr id="74" name="Google Shape;74;p15"/>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65747C"/>
                </a:gs>
              </a:gsLst>
              <a:lin ang="5400000" scaled="0"/>
            </a:gradFill>
            <a:ln>
              <a:noFill/>
            </a:ln>
          </p:spPr>
        </p:sp>
        <p:sp>
          <p:nvSpPr>
            <p:cNvPr id="77" name="Google Shape;77;p15"/>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65747C"/>
                </a:gs>
              </a:gsLst>
              <a:lin ang="5400000" scaled="0"/>
            </a:gradFill>
            <a:ln>
              <a:noFill/>
            </a:ln>
          </p:spPr>
        </p:sp>
        <p:sp>
          <p:nvSpPr>
            <p:cNvPr id="80" name="Google Shape;80;p15"/>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65747C"/>
                </a:gs>
              </a:gsLst>
              <a:lin ang="5400000" scaled="0"/>
            </a:gradFill>
            <a:ln>
              <a:noFill/>
            </a:ln>
          </p:spPr>
        </p:sp>
        <p:sp>
          <p:nvSpPr>
            <p:cNvPr id="82" name="Google Shape;82;p15"/>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65747C"/>
                </a:gs>
              </a:gsLst>
              <a:lin ang="5400000" scaled="0"/>
            </a:gradFill>
            <a:ln>
              <a:noFill/>
            </a:ln>
          </p:spPr>
        </p:sp>
        <p:sp>
          <p:nvSpPr>
            <p:cNvPr id="84" name="Google Shape;84;p15"/>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65747C"/>
                </a:gs>
              </a:gsLst>
              <a:lin ang="5400000" scaled="0"/>
            </a:gradFill>
            <a:ln>
              <a:noFill/>
            </a:ln>
          </p:spPr>
        </p:sp>
        <p:sp>
          <p:nvSpPr>
            <p:cNvPr id="86" name="Google Shape;86;p15"/>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642938" y="6610350"/>
              <a:ext cx="23813" cy="242888"/>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65747C"/>
                </a:gs>
              </a:gsLst>
              <a:lin ang="5400000" scaled="0"/>
            </a:gradFill>
            <a:ln>
              <a:noFill/>
            </a:ln>
          </p:spPr>
        </p:sp>
        <p:sp>
          <p:nvSpPr>
            <p:cNvPr id="90" name="Google Shape;90;p15"/>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65747C"/>
                </a:gs>
              </a:gsLst>
              <a:lin ang="5400000" scaled="0"/>
            </a:gradFill>
            <a:ln>
              <a:noFill/>
            </a:ln>
          </p:spPr>
        </p:sp>
        <p:sp>
          <p:nvSpPr>
            <p:cNvPr id="91" name="Google Shape;91;p15"/>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5"/>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65747C"/>
                </a:gs>
              </a:gsLst>
              <a:lin ang="5400000" scaled="0"/>
            </a:gradFill>
            <a:ln>
              <a:noFill/>
            </a:ln>
          </p:spPr>
        </p:sp>
        <p:sp>
          <p:nvSpPr>
            <p:cNvPr id="93" name="Google Shape;93;p15"/>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94" name="Google Shape;94;p15"/>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5"/>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65747C"/>
                </a:gs>
              </a:gsLst>
              <a:lin ang="5400000" scaled="0"/>
            </a:gradFill>
            <a:ln>
              <a:noFill/>
            </a:ln>
          </p:spPr>
        </p:sp>
        <p:sp>
          <p:nvSpPr>
            <p:cNvPr id="96" name="Google Shape;96;p15"/>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65747C"/>
                </a:gs>
              </a:gsLst>
              <a:lin ang="5400000" scaled="0"/>
            </a:gradFill>
            <a:ln>
              <a:noFill/>
            </a:ln>
          </p:spPr>
        </p:sp>
        <p:sp>
          <p:nvSpPr>
            <p:cNvPr id="98" name="Google Shape;98;p15"/>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1228725"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65747C"/>
                </a:gs>
              </a:gsLst>
              <a:lin ang="5400000" scaled="0"/>
            </a:gradFill>
            <a:ln>
              <a:noFill/>
            </a:ln>
          </p:spPr>
        </p:sp>
        <p:sp>
          <p:nvSpPr>
            <p:cNvPr id="101" name="Google Shape;101;p15"/>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65747C"/>
                </a:gs>
              </a:gsLst>
              <a:lin ang="5400000" scaled="0"/>
            </a:gradFill>
            <a:ln>
              <a:noFill/>
            </a:ln>
          </p:spPr>
        </p:sp>
        <p:sp>
          <p:nvSpPr>
            <p:cNvPr id="103" name="Google Shape;103;p15"/>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65747C"/>
                </a:gs>
              </a:gsLst>
              <a:lin ang="5400000" scaled="0"/>
            </a:gradFill>
            <a:ln>
              <a:noFill/>
            </a:ln>
          </p:spPr>
        </p:sp>
        <p:sp>
          <p:nvSpPr>
            <p:cNvPr id="106" name="Google Shape;106;p15"/>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107" name="Google Shape;107;p15"/>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65747C"/>
                </a:gs>
              </a:gsLst>
              <a:lin ang="5400000" scaled="0"/>
            </a:gradFill>
            <a:ln>
              <a:noFill/>
            </a:ln>
          </p:spPr>
        </p:sp>
        <p:sp>
          <p:nvSpPr>
            <p:cNvPr id="110" name="Google Shape;110;p15"/>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65747C"/>
                </a:gs>
              </a:gsLst>
              <a:lin ang="5400000" scaled="0"/>
            </a:gradFill>
            <a:ln>
              <a:noFill/>
            </a:ln>
          </p:spPr>
        </p:sp>
        <p:sp>
          <p:nvSpPr>
            <p:cNvPr id="112" name="Google Shape;112;p15"/>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5"/>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15"/>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5"/>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24"/>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4"/>
          <p:cNvSpPr/>
          <p:nvPr>
            <p:ph idx="2" type="pic"/>
          </p:nvPr>
        </p:nvSpPr>
        <p:spPr>
          <a:xfrm>
            <a:off x="1141411" y="606426"/>
            <a:ext cx="9912354" cy="3299778"/>
          </a:xfrm>
          <a:prstGeom prst="round2DiagRect">
            <a:avLst>
              <a:gd fmla="val 4860"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24"/>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25"/>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5"/>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26"/>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26"/>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26"/>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6"/>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90" name="Google Shape;190;p26"/>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27"/>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27"/>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2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8"/>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8"/>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8"/>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28"/>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28"/>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28"/>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29"/>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29"/>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29"/>
          <p:cNvSpPr/>
          <p:nvPr>
            <p:ph idx="2" type="pic"/>
          </p:nvPr>
        </p:nvSpPr>
        <p:spPr>
          <a:xfrm>
            <a:off x="1141413" y="2666998"/>
            <a:ext cx="31952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29"/>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29"/>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29"/>
          <p:cNvSpPr/>
          <p:nvPr>
            <p:ph idx="5" type="pic"/>
          </p:nvPr>
        </p:nvSpPr>
        <p:spPr>
          <a:xfrm>
            <a:off x="4489053" y="2666998"/>
            <a:ext cx="31989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29"/>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29"/>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29"/>
          <p:cNvSpPr/>
          <p:nvPr>
            <p:ph idx="8" type="pic"/>
          </p:nvPr>
        </p:nvSpPr>
        <p:spPr>
          <a:xfrm>
            <a:off x="7852442" y="2666998"/>
            <a:ext cx="3194969"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29"/>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30"/>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1"/>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31"/>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1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8"/>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1" name="Google Shape;131;p18"/>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2" name="Google Shape;132;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19"/>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9"/>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8" name="Google Shape;138;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p20"/>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20"/>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4" name="Google Shape;144;p20"/>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5" name="Google Shape;145;p20"/>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6" name="Google Shape;146;p20"/>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7" name="Google Shape;147;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22"/>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2"/>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22"/>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23"/>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3"/>
          <p:cNvSpPr/>
          <p:nvPr>
            <p:ph idx="2" type="pic"/>
          </p:nvPr>
        </p:nvSpPr>
        <p:spPr>
          <a:xfrm>
            <a:off x="7380721" y="609601"/>
            <a:ext cx="3666690" cy="5181599"/>
          </a:xfrm>
          <a:prstGeom prst="round2DiagRect">
            <a:avLst>
              <a:gd fmla="val 5608"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23"/>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4"/>
          <p:cNvGrpSpPr/>
          <p:nvPr/>
        </p:nvGrpSpPr>
        <p:grpSpPr>
          <a:xfrm>
            <a:off x="-14288" y="0"/>
            <a:ext cx="12053888" cy="6858001"/>
            <a:chOff x="-14288" y="0"/>
            <a:chExt cx="12053888" cy="6858001"/>
          </a:xfrm>
        </p:grpSpPr>
        <p:grpSp>
          <p:nvGrpSpPr>
            <p:cNvPr id="12" name="Google Shape;12;p14"/>
            <p:cNvGrpSpPr/>
            <p:nvPr/>
          </p:nvGrpSpPr>
          <p:grpSpPr>
            <a:xfrm>
              <a:off x="-14288" y="0"/>
              <a:ext cx="1220788" cy="6858001"/>
              <a:chOff x="-14288" y="0"/>
              <a:chExt cx="1220788" cy="6858001"/>
            </a:xfrm>
          </p:grpSpPr>
          <p:sp>
            <p:nvSpPr>
              <p:cNvPr id="13" name="Google Shape;13;p14"/>
              <p:cNvSpPr/>
              <p:nvPr/>
            </p:nvSpPr>
            <p:spPr>
              <a:xfrm>
                <a:off x="114300"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65747C"/>
                  </a:gs>
                </a:gsLst>
                <a:lin ang="5400000" scaled="0"/>
              </a:gradFill>
              <a:ln>
                <a:noFill/>
              </a:ln>
            </p:spPr>
          </p:sp>
          <p:sp>
            <p:nvSpPr>
              <p:cNvPr id="17" name="Google Shape;17;p14"/>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4"/>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65747C"/>
                  </a:gs>
                </a:gsLst>
                <a:lin ang="5400000" scaled="0"/>
              </a:gradFill>
              <a:ln>
                <a:noFill/>
              </a:ln>
            </p:spPr>
          </p:sp>
          <p:sp>
            <p:nvSpPr>
              <p:cNvPr id="19" name="Google Shape;19;p14"/>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20" name="Google Shape;20;p14"/>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65747C"/>
                  </a:gs>
                </a:gsLst>
                <a:lin ang="5400000" scaled="0"/>
              </a:gradFill>
              <a:ln>
                <a:noFill/>
              </a:ln>
            </p:spPr>
          </p:sp>
          <p:sp>
            <p:nvSpPr>
              <p:cNvPr id="23" name="Google Shape;23;p14"/>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14"/>
              <p:cNvCxnSpPr/>
              <p:nvPr/>
            </p:nvCxnSpPr>
            <p:spPr>
              <a:xfrm>
                <a:off x="-4763" y="9525"/>
                <a:ext cx="0" cy="0"/>
              </a:xfrm>
              <a:prstGeom prst="straightConnector1">
                <a:avLst/>
              </a:prstGeom>
              <a:gradFill>
                <a:gsLst>
                  <a:gs pos="0">
                    <a:schemeClr val="lt2"/>
                  </a:gs>
                  <a:gs pos="100000">
                    <a:srgbClr val="65747C"/>
                  </a:gs>
                </a:gsLst>
                <a:lin ang="5400000" scaled="0"/>
              </a:gradFill>
              <a:ln cap="flat" cmpd="sng" w="9525">
                <a:solidFill>
                  <a:srgbClr val="FFFFFF"/>
                </a:solidFill>
                <a:prstDash val="solid"/>
                <a:miter lim="800000"/>
                <a:headEnd len="sm" w="sm" type="none"/>
                <a:tailEnd len="sm" w="sm" type="none"/>
              </a:ln>
            </p:spPr>
          </p:cxnSp>
          <p:sp>
            <p:nvSpPr>
              <p:cNvPr id="25" name="Google Shape;25;p14"/>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65747C"/>
                  </a:gs>
                </a:gsLst>
                <a:lin ang="5400000" scaled="0"/>
              </a:gradFill>
              <a:ln>
                <a:noFill/>
              </a:ln>
            </p:spPr>
          </p:sp>
          <p:sp>
            <p:nvSpPr>
              <p:cNvPr id="26" name="Google Shape;26;p14"/>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65747C"/>
                  </a:gs>
                </a:gsLst>
                <a:lin ang="5400000" scaled="0"/>
              </a:gradFill>
              <a:ln>
                <a:noFill/>
              </a:ln>
            </p:spPr>
          </p:sp>
          <p:sp>
            <p:nvSpPr>
              <p:cNvPr id="27" name="Google Shape;27;p14"/>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28" name="Google Shape;28;p14"/>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a:off x="133350"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65747C"/>
                  </a:gs>
                </a:gsLst>
                <a:lin ang="5400000" scaled="0"/>
              </a:gradFill>
              <a:ln>
                <a:noFill/>
              </a:ln>
            </p:spPr>
          </p:sp>
          <p:sp>
            <p:nvSpPr>
              <p:cNvPr id="31" name="Google Shape;31;p14"/>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65747C"/>
                  </a:gs>
                </a:gsLst>
                <a:lin ang="5400000" scaled="0"/>
              </a:gradFill>
              <a:ln>
                <a:noFill/>
              </a:ln>
            </p:spPr>
          </p:sp>
          <p:sp>
            <p:nvSpPr>
              <p:cNvPr id="33" name="Google Shape;33;p14"/>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65747C"/>
                  </a:gs>
                </a:gsLst>
                <a:lin ang="5400000" scaled="0"/>
              </a:gradFill>
              <a:ln>
                <a:noFill/>
              </a:ln>
            </p:spPr>
          </p:sp>
          <p:sp>
            <p:nvSpPr>
              <p:cNvPr id="35" name="Google Shape;35;p14"/>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36" name="Google Shape;36;p14"/>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65747C"/>
                  </a:gs>
                </a:gsLst>
                <a:lin ang="5400000" scaled="0"/>
              </a:gradFill>
              <a:ln>
                <a:noFill/>
              </a:ln>
            </p:spPr>
          </p:sp>
          <p:sp>
            <p:nvSpPr>
              <p:cNvPr id="39" name="Google Shape;39;p14"/>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14"/>
            <p:cNvGrpSpPr/>
            <p:nvPr/>
          </p:nvGrpSpPr>
          <p:grpSpPr>
            <a:xfrm>
              <a:off x="11364912" y="0"/>
              <a:ext cx="674688" cy="6848476"/>
              <a:chOff x="11364912" y="0"/>
              <a:chExt cx="674688" cy="6848476"/>
            </a:xfrm>
          </p:grpSpPr>
          <p:sp>
            <p:nvSpPr>
              <p:cNvPr id="41" name="Google Shape;41;p14"/>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65747C"/>
                  </a:gs>
                </a:gsLst>
                <a:lin ang="5400000" scaled="0"/>
              </a:gradFill>
              <a:ln>
                <a:noFill/>
              </a:ln>
            </p:spPr>
          </p:sp>
          <p:sp>
            <p:nvSpPr>
              <p:cNvPr id="42" name="Google Shape;42;p14"/>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65747C"/>
                  </a:gs>
                </a:gsLst>
                <a:lin ang="5400000" scaled="0"/>
              </a:gradFill>
              <a:ln>
                <a:noFill/>
              </a:ln>
            </p:spPr>
          </p:sp>
          <p:sp>
            <p:nvSpPr>
              <p:cNvPr id="45" name="Google Shape;45;p14"/>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65747C"/>
                  </a:gs>
                </a:gsLst>
                <a:lin ang="5400000" scaled="0"/>
              </a:gradFill>
              <a:ln>
                <a:noFill/>
              </a:ln>
            </p:spPr>
          </p:sp>
          <p:sp>
            <p:nvSpPr>
              <p:cNvPr id="47" name="Google Shape;47;p14"/>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65747C"/>
                  </a:gs>
                </a:gsLst>
                <a:lin ang="5400000" scaled="0"/>
              </a:gradFill>
              <a:ln>
                <a:noFill/>
              </a:ln>
            </p:spPr>
          </p:sp>
          <p:sp>
            <p:nvSpPr>
              <p:cNvPr id="49" name="Google Shape;49;p14"/>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11939587" y="6596063"/>
                <a:ext cx="23813" cy="2524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 name="Google Shape;51;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Rockwell"/>
              <a:buNone/>
            </a:pPr>
            <a:r>
              <a:rPr lang="en-US" sz="5400">
                <a:latin typeface="Rockwell"/>
                <a:ea typeface="Rockwell"/>
                <a:cs typeface="Rockwell"/>
                <a:sym typeface="Rockwell"/>
              </a:rPr>
              <a:t>&lt;UML DIAGRAM TYPES GUIDE&gt;</a:t>
            </a:r>
            <a:endParaRPr sz="5400">
              <a:latin typeface="Rockwell"/>
              <a:ea typeface="Rockwell"/>
              <a:cs typeface="Rockwell"/>
              <a:sym typeface="Rockwell"/>
            </a:endParaRPr>
          </a:p>
        </p:txBody>
      </p:sp>
      <p:sp>
        <p:nvSpPr>
          <p:cNvPr id="239" name="Google Shape;239;p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2"/>
              </a:buClr>
              <a:buSzPts val="3000"/>
              <a:buNone/>
            </a:pPr>
            <a:r>
              <a:rPr lang="en-US" sz="2400">
                <a:latin typeface="Tahoma"/>
                <a:ea typeface="Tahoma"/>
                <a:cs typeface="Tahoma"/>
                <a:sym typeface="Tahoma"/>
              </a:rPr>
              <a:t>&lt;STRUCTURE DIAGRAMS&gt;</a:t>
            </a:r>
            <a:endParaRPr sz="2400">
              <a:latin typeface="Tahoma"/>
              <a:ea typeface="Tahoma"/>
              <a:cs typeface="Tahoma"/>
              <a:sym typeface="Tahoma"/>
            </a:endParaRPr>
          </a:p>
          <a:p>
            <a:pPr indent="0" lvl="0" marL="0" rtl="0" algn="ctr">
              <a:lnSpc>
                <a:spcPct val="120000"/>
              </a:lnSpc>
              <a:spcBef>
                <a:spcPts val="1000"/>
              </a:spcBef>
              <a:spcAft>
                <a:spcPts val="0"/>
              </a:spcAft>
              <a:buClr>
                <a:schemeClr val="lt2"/>
              </a:buClr>
              <a:buSzPts val="3000"/>
              <a:buNone/>
            </a:pPr>
            <a:r>
              <a:rPr lang="en-US" sz="2400">
                <a:latin typeface="Tahoma"/>
                <a:ea typeface="Tahoma"/>
                <a:cs typeface="Tahoma"/>
                <a:sym typeface="Tahoma"/>
              </a:rPr>
              <a:t>&lt;BEHAVIORAL DIAGRAMS&gt;</a:t>
            </a:r>
            <a:endParaRPr sz="24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ec451578f4_11_55"/>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400">
                <a:latin typeface="Times New Roman"/>
                <a:ea typeface="Times New Roman"/>
                <a:cs typeface="Times New Roman"/>
                <a:sym typeface="Times New Roman"/>
              </a:rPr>
              <a:t>Association</a:t>
            </a:r>
            <a:endParaRPr sz="4400">
              <a:latin typeface="Times New Roman"/>
              <a:ea typeface="Times New Roman"/>
              <a:cs typeface="Times New Roman"/>
              <a:sym typeface="Times New Roman"/>
            </a:endParaRPr>
          </a:p>
        </p:txBody>
      </p:sp>
      <p:sp>
        <p:nvSpPr>
          <p:cNvPr id="306" name="Google Shape;306;gec451578f4_11_55"/>
          <p:cNvSpPr txBox="1"/>
          <p:nvPr>
            <p:ph idx="1" type="body"/>
          </p:nvPr>
        </p:nvSpPr>
        <p:spPr>
          <a:xfrm>
            <a:off x="1141400" y="2249475"/>
            <a:ext cx="5861400" cy="35418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Font typeface="Times New Roman"/>
              <a:buChar char="•"/>
            </a:pPr>
            <a:r>
              <a:rPr lang="en-US">
                <a:latin typeface="Times New Roman"/>
                <a:ea typeface="Times New Roman"/>
                <a:cs typeface="Times New Roman"/>
                <a:sym typeface="Times New Roman"/>
              </a:rPr>
              <a:t>Mô tả mối quan hệ giữa Actor và Usecase hoặc giữa Usecase với nhau</a:t>
            </a:r>
            <a:endParaRPr>
              <a:latin typeface="Times New Roman"/>
              <a:ea typeface="Times New Roman"/>
              <a:cs typeface="Times New Roman"/>
              <a:sym typeface="Times New Roman"/>
            </a:endParaRPr>
          </a:p>
        </p:txBody>
      </p:sp>
      <p:pic>
        <p:nvPicPr>
          <p:cNvPr id="307" name="Google Shape;307;gec451578f4_11_55"/>
          <p:cNvPicPr preferRelativeResize="0"/>
          <p:nvPr/>
        </p:nvPicPr>
        <p:blipFill rotWithShape="1">
          <a:blip r:embed="rId3">
            <a:alphaModFix/>
          </a:blip>
          <a:srcRect b="0" l="0" r="0" t="0"/>
          <a:stretch/>
        </p:blipFill>
        <p:spPr>
          <a:xfrm>
            <a:off x="7002750" y="2425175"/>
            <a:ext cx="4514850" cy="273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ec451578f4_11_62"/>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400">
                <a:latin typeface="Times New Roman"/>
                <a:ea typeface="Times New Roman"/>
                <a:cs typeface="Times New Roman"/>
                <a:sym typeface="Times New Roman"/>
              </a:rPr>
              <a:t>Generalization</a:t>
            </a:r>
            <a:endParaRPr sz="4400">
              <a:latin typeface="Times New Roman"/>
              <a:ea typeface="Times New Roman"/>
              <a:cs typeface="Times New Roman"/>
              <a:sym typeface="Times New Roman"/>
            </a:endParaRPr>
          </a:p>
        </p:txBody>
      </p:sp>
      <p:sp>
        <p:nvSpPr>
          <p:cNvPr id="314" name="Google Shape;314;gec451578f4_11_62"/>
          <p:cNvSpPr txBox="1"/>
          <p:nvPr>
            <p:ph idx="1" type="body"/>
          </p:nvPr>
        </p:nvSpPr>
        <p:spPr>
          <a:xfrm>
            <a:off x="1143000" y="2235900"/>
            <a:ext cx="6448200" cy="35418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Font typeface="Times New Roman"/>
              <a:buChar char="•"/>
            </a:pPr>
            <a:r>
              <a:rPr lang="en-US">
                <a:latin typeface="Times New Roman"/>
                <a:ea typeface="Times New Roman"/>
                <a:cs typeface="Times New Roman"/>
                <a:sym typeface="Times New Roman"/>
              </a:rPr>
              <a:t>Thể hiện sự kế thừa giữa các Actor hoặc giữa các Usecase với nhau </a:t>
            </a:r>
            <a:endParaRPr>
              <a:latin typeface="Times New Roman"/>
              <a:ea typeface="Times New Roman"/>
              <a:cs typeface="Times New Roman"/>
              <a:sym typeface="Times New Roman"/>
            </a:endParaRPr>
          </a:p>
        </p:txBody>
      </p:sp>
      <p:pic>
        <p:nvPicPr>
          <p:cNvPr id="315" name="Google Shape;315;gec451578f4_11_62"/>
          <p:cNvPicPr preferRelativeResize="0"/>
          <p:nvPr/>
        </p:nvPicPr>
        <p:blipFill rotWithShape="1">
          <a:blip r:embed="rId3">
            <a:alphaModFix/>
          </a:blip>
          <a:srcRect b="0" l="0" r="0" t="0"/>
          <a:stretch/>
        </p:blipFill>
        <p:spPr>
          <a:xfrm>
            <a:off x="7353275" y="2249625"/>
            <a:ext cx="4447975" cy="338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ec451578f4_11_70"/>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000">
                <a:latin typeface="Times New Roman"/>
                <a:ea typeface="Times New Roman"/>
                <a:cs typeface="Times New Roman"/>
                <a:sym typeface="Times New Roman"/>
              </a:rPr>
              <a:t>Include</a:t>
            </a:r>
            <a:endParaRPr sz="4000">
              <a:latin typeface="Times New Roman"/>
              <a:ea typeface="Times New Roman"/>
              <a:cs typeface="Times New Roman"/>
              <a:sym typeface="Times New Roman"/>
            </a:endParaRPr>
          </a:p>
        </p:txBody>
      </p:sp>
      <p:sp>
        <p:nvSpPr>
          <p:cNvPr id="322" name="Google Shape;322;gec451578f4_11_70"/>
          <p:cNvSpPr txBox="1"/>
          <p:nvPr>
            <p:ph idx="1" type="body"/>
          </p:nvPr>
        </p:nvSpPr>
        <p:spPr>
          <a:xfrm>
            <a:off x="1141400" y="2249475"/>
            <a:ext cx="5526600" cy="35418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Font typeface="Times New Roman"/>
              <a:buChar char="•"/>
            </a:pPr>
            <a:r>
              <a:rPr lang="en-US">
                <a:latin typeface="Times New Roman"/>
                <a:ea typeface="Times New Roman"/>
                <a:cs typeface="Times New Roman"/>
                <a:sym typeface="Times New Roman"/>
              </a:rPr>
              <a:t>Thường được dùng giữa các Usecase. Mô tả việc một Usecase lớn sẽ chia thành các Usecase nhỏ để dễ dàng quản lý</a:t>
            </a:r>
            <a:endParaRPr>
              <a:latin typeface="Times New Roman"/>
              <a:ea typeface="Times New Roman"/>
              <a:cs typeface="Times New Roman"/>
              <a:sym typeface="Times New Roman"/>
            </a:endParaRPr>
          </a:p>
          <a:p>
            <a:pPr indent="-371475" lvl="0" marL="457200" rtl="0" algn="l">
              <a:lnSpc>
                <a:spcPct val="120000"/>
              </a:lnSpc>
              <a:spcBef>
                <a:spcPts val="0"/>
              </a:spcBef>
              <a:spcAft>
                <a:spcPts val="0"/>
              </a:spcAft>
              <a:buSzPts val="2250"/>
              <a:buFont typeface="Times New Roman"/>
              <a:buChar char="•"/>
            </a:pPr>
            <a:r>
              <a:rPr lang="en-US">
                <a:latin typeface="Times New Roman"/>
                <a:ea typeface="Times New Roman"/>
                <a:cs typeface="Times New Roman"/>
                <a:sym typeface="Times New Roman"/>
              </a:rPr>
              <a:t>Trong Include, hành động ở đuôi mũi tên phải được hoàn thành trước đầu mũi tên</a:t>
            </a:r>
            <a:endParaRPr>
              <a:latin typeface="Times New Roman"/>
              <a:ea typeface="Times New Roman"/>
              <a:cs typeface="Times New Roman"/>
              <a:sym typeface="Times New Roman"/>
            </a:endParaRPr>
          </a:p>
        </p:txBody>
      </p:sp>
      <p:pic>
        <p:nvPicPr>
          <p:cNvPr id="323" name="Google Shape;323;gec451578f4_11_70"/>
          <p:cNvPicPr preferRelativeResize="0"/>
          <p:nvPr/>
        </p:nvPicPr>
        <p:blipFill rotWithShape="1">
          <a:blip r:embed="rId3">
            <a:alphaModFix/>
          </a:blip>
          <a:srcRect b="0" l="0" r="0" t="0"/>
          <a:stretch/>
        </p:blipFill>
        <p:spPr>
          <a:xfrm>
            <a:off x="6668000" y="2458000"/>
            <a:ext cx="5406050" cy="211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ec451578f4_11_78"/>
          <p:cNvSpPr txBox="1"/>
          <p:nvPr>
            <p:ph type="title"/>
          </p:nvPr>
        </p:nvSpPr>
        <p:spPr>
          <a:xfrm>
            <a:off x="924138" y="5263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400">
                <a:latin typeface="Times New Roman"/>
                <a:ea typeface="Times New Roman"/>
                <a:cs typeface="Times New Roman"/>
                <a:sym typeface="Times New Roman"/>
              </a:rPr>
              <a:t>Extend</a:t>
            </a:r>
            <a:endParaRPr sz="4400">
              <a:latin typeface="Times New Roman"/>
              <a:ea typeface="Times New Roman"/>
              <a:cs typeface="Times New Roman"/>
              <a:sym typeface="Times New Roman"/>
            </a:endParaRPr>
          </a:p>
        </p:txBody>
      </p:sp>
      <p:sp>
        <p:nvSpPr>
          <p:cNvPr id="330" name="Google Shape;330;gec451578f4_11_78"/>
          <p:cNvSpPr txBox="1"/>
          <p:nvPr>
            <p:ph idx="1" type="body"/>
          </p:nvPr>
        </p:nvSpPr>
        <p:spPr>
          <a:xfrm>
            <a:off x="584450" y="1833325"/>
            <a:ext cx="6192000" cy="42234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Font typeface="Times New Roman"/>
              <a:buChar char="•"/>
            </a:pPr>
            <a:r>
              <a:rPr lang="en-US">
                <a:latin typeface="Times New Roman"/>
                <a:ea typeface="Times New Roman"/>
                <a:cs typeface="Times New Roman"/>
                <a:sym typeface="Times New Roman"/>
              </a:rPr>
              <a:t>Mô tả quan hệ giữa 2 Usecase. </a:t>
            </a:r>
            <a:endParaRPr>
              <a:latin typeface="Times New Roman"/>
              <a:ea typeface="Times New Roman"/>
              <a:cs typeface="Times New Roman"/>
              <a:sym typeface="Times New Roman"/>
            </a:endParaRPr>
          </a:p>
          <a:p>
            <a:pPr indent="-371475" lvl="0" marL="457200" rtl="0" algn="l">
              <a:lnSpc>
                <a:spcPct val="120000"/>
              </a:lnSpc>
              <a:spcBef>
                <a:spcPts val="0"/>
              </a:spcBef>
              <a:spcAft>
                <a:spcPts val="0"/>
              </a:spcAft>
              <a:buSzPts val="2250"/>
              <a:buFont typeface="Times New Roman"/>
              <a:buChar char="•"/>
            </a:pPr>
            <a:r>
              <a:rPr lang="en-US">
                <a:latin typeface="Times New Roman"/>
                <a:ea typeface="Times New Roman"/>
                <a:cs typeface="Times New Roman"/>
                <a:sym typeface="Times New Roman"/>
              </a:rPr>
              <a:t>Quan hệ Extend được sử dụng khi có một Usecase được tạo ra để bổ sung chức năng cho một Usecase có sẵn và sử dụng trong một điều kiện nhất định nào đó.</a:t>
            </a:r>
            <a:endParaRPr>
              <a:latin typeface="Times New Roman"/>
              <a:ea typeface="Times New Roman"/>
              <a:cs typeface="Times New Roman"/>
              <a:sym typeface="Times New Roman"/>
            </a:endParaRPr>
          </a:p>
          <a:p>
            <a:pPr indent="-371475" lvl="0" marL="457200" rtl="0" algn="l">
              <a:lnSpc>
                <a:spcPct val="120000"/>
              </a:lnSpc>
              <a:spcBef>
                <a:spcPts val="0"/>
              </a:spcBef>
              <a:spcAft>
                <a:spcPts val="0"/>
              </a:spcAft>
              <a:buSzPts val="2250"/>
              <a:buFont typeface="Times New Roman"/>
              <a:buChar char="•"/>
            </a:pPr>
            <a:r>
              <a:rPr lang="en-US">
                <a:latin typeface="Times New Roman"/>
                <a:ea typeface="Times New Roman"/>
                <a:cs typeface="Times New Roman"/>
                <a:sym typeface="Times New Roman"/>
              </a:rPr>
              <a:t>Trong Extend, hành động có thể có hoặc không thực hiện</a:t>
            </a:r>
            <a:endParaRPr>
              <a:latin typeface="Times New Roman"/>
              <a:ea typeface="Times New Roman"/>
              <a:cs typeface="Times New Roman"/>
              <a:sym typeface="Times New Roman"/>
            </a:endParaRPr>
          </a:p>
          <a:p>
            <a:pPr indent="-371475" lvl="0" marL="457200" rtl="0" algn="l">
              <a:lnSpc>
                <a:spcPct val="120000"/>
              </a:lnSpc>
              <a:spcBef>
                <a:spcPts val="0"/>
              </a:spcBef>
              <a:spcAft>
                <a:spcPts val="0"/>
              </a:spcAft>
              <a:buSzPts val="2250"/>
              <a:buFont typeface="Times New Roman"/>
              <a:buChar char="•"/>
            </a:pPr>
            <a:r>
              <a:rPr lang="en-US">
                <a:latin typeface="Times New Roman"/>
                <a:ea typeface="Times New Roman"/>
                <a:cs typeface="Times New Roman"/>
                <a:sym typeface="Times New Roman"/>
              </a:rPr>
              <a:t>Extension point: dùng để ghi chú khi nào hành động trong Extend được hoạt động</a:t>
            </a:r>
            <a:endParaRPr>
              <a:latin typeface="Times New Roman"/>
              <a:ea typeface="Times New Roman"/>
              <a:cs typeface="Times New Roman"/>
              <a:sym typeface="Times New Roman"/>
            </a:endParaRPr>
          </a:p>
        </p:txBody>
      </p:sp>
      <p:pic>
        <p:nvPicPr>
          <p:cNvPr id="331" name="Google Shape;331;gec451578f4_11_78"/>
          <p:cNvPicPr preferRelativeResize="0"/>
          <p:nvPr/>
        </p:nvPicPr>
        <p:blipFill rotWithShape="1">
          <a:blip r:embed="rId3">
            <a:alphaModFix/>
          </a:blip>
          <a:srcRect b="0" l="0" r="0" t="0"/>
          <a:stretch/>
        </p:blipFill>
        <p:spPr>
          <a:xfrm>
            <a:off x="6871575" y="2005025"/>
            <a:ext cx="5143875" cy="369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THE PROBLEM 2: CLASS DIAGRAM</a:t>
            </a:r>
            <a:endParaRPr sz="4400">
              <a:latin typeface="Rockwell"/>
              <a:ea typeface="Rockwell"/>
              <a:cs typeface="Rockwell"/>
              <a:sym typeface="Rockwell"/>
            </a:endParaRPr>
          </a:p>
        </p:txBody>
      </p:sp>
      <p:grpSp>
        <p:nvGrpSpPr>
          <p:cNvPr id="337" name="Google Shape;337;p4"/>
          <p:cNvGrpSpPr/>
          <p:nvPr/>
        </p:nvGrpSpPr>
        <p:grpSpPr>
          <a:xfrm>
            <a:off x="1141413" y="2249531"/>
            <a:ext cx="9905999" cy="3541625"/>
            <a:chOff x="0" y="43"/>
            <a:chExt cx="9905999" cy="3541625"/>
          </a:xfrm>
        </p:grpSpPr>
        <p:sp>
          <p:nvSpPr>
            <p:cNvPr id="338" name="Google Shape;338;p4"/>
            <p:cNvSpPr/>
            <p:nvPr/>
          </p:nvSpPr>
          <p:spPr>
            <a:xfrm rot="5400000">
              <a:off x="6045031" y="-2306065"/>
              <a:ext cx="1382097" cy="6339840"/>
            </a:xfrm>
            <a:prstGeom prst="round2SameRect">
              <a:avLst>
                <a:gd fmla="val 16667" name="adj1"/>
                <a:gd fmla="val 0" name="adj2"/>
              </a:avLst>
            </a:prstGeom>
            <a:noFill/>
            <a:ln cap="flat" cmpd="sng" w="15875">
              <a:solidFill>
                <a:srgbClr val="CBE2F5">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
            <p:cNvSpPr txBox="1"/>
            <p:nvPr/>
          </p:nvSpPr>
          <p:spPr>
            <a:xfrm>
              <a:off x="3566160" y="240274"/>
              <a:ext cx="6272372" cy="1247161"/>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Hiển thị những phần được mô hình hóa bên trong hệ thống.  Hiểu theo kiểu kỹ thuật hơn đó là việc hiển thị các đối tượng khác nhau trong một hệ thống.</a:t>
              </a:r>
              <a:endParaRPr b="0" i="0" sz="1800" u="none" cap="none" strike="noStrike">
                <a:solidFill>
                  <a:schemeClr val="lt1"/>
                </a:solidFill>
                <a:latin typeface="Times New Roman"/>
                <a:ea typeface="Times New Roman"/>
                <a:cs typeface="Times New Roman"/>
                <a:sym typeface="Times New Roman"/>
              </a:endParaRPr>
            </a:p>
          </p:txBody>
        </p:sp>
        <p:sp>
          <p:nvSpPr>
            <p:cNvPr id="340" name="Google Shape;340;p4"/>
            <p:cNvSpPr/>
            <p:nvPr/>
          </p:nvSpPr>
          <p:spPr>
            <a:xfrm>
              <a:off x="0" y="43"/>
              <a:ext cx="3566160" cy="1727622"/>
            </a:xfrm>
            <a:prstGeom prst="roundRect">
              <a:avLst>
                <a:gd fmla="val 16667" name="adj"/>
              </a:avLst>
            </a:prstGeom>
            <a:no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
            <p:cNvSpPr txBox="1"/>
            <p:nvPr/>
          </p:nvSpPr>
          <p:spPr>
            <a:xfrm>
              <a:off x="84336" y="84379"/>
              <a:ext cx="3397488" cy="1558950"/>
            </a:xfrm>
            <a:prstGeom prst="rect">
              <a:avLst/>
            </a:prstGeom>
            <a:noFill/>
            <a:ln>
              <a:noFill/>
            </a:ln>
          </p:spPr>
          <p:txBody>
            <a:bodyPr anchorCtr="0" anchor="ctr" bIns="93325" lIns="186675" spcFirstLastPara="1" rIns="186675" wrap="square" tIns="93325">
              <a:noAutofit/>
            </a:bodyPr>
            <a:lstStyle/>
            <a:p>
              <a:pPr indent="0" lvl="0" marL="0" marR="0" rtl="0" algn="ctr">
                <a:lnSpc>
                  <a:spcPct val="90000"/>
                </a:lnSpc>
                <a:spcBef>
                  <a:spcPts val="0"/>
                </a:spcBef>
                <a:spcAft>
                  <a:spcPts val="0"/>
                </a:spcAft>
                <a:buClr>
                  <a:schemeClr val="lt1"/>
                </a:buClr>
                <a:buSzPts val="4900"/>
                <a:buFont typeface="Tahoma"/>
                <a:buNone/>
              </a:pPr>
              <a:r>
                <a:rPr b="0" i="0" lang="en-US" sz="4900" u="none" cap="none" strike="noStrike">
                  <a:solidFill>
                    <a:schemeClr val="lt1"/>
                  </a:solidFill>
                  <a:latin typeface="Tahoma"/>
                  <a:ea typeface="Tahoma"/>
                  <a:cs typeface="Tahoma"/>
                  <a:sym typeface="Tahoma"/>
                </a:rPr>
                <a:t>Structural Diagrams</a:t>
              </a:r>
              <a:endParaRPr b="0" i="0" sz="4900" u="none" cap="none" strike="noStrike">
                <a:solidFill>
                  <a:schemeClr val="lt1"/>
                </a:solidFill>
                <a:latin typeface="Tahoma"/>
                <a:ea typeface="Tahoma"/>
                <a:cs typeface="Tahoma"/>
                <a:sym typeface="Tahoma"/>
              </a:endParaRPr>
            </a:p>
          </p:txBody>
        </p:sp>
        <p:sp>
          <p:nvSpPr>
            <p:cNvPr id="342" name="Google Shape;342;p4"/>
            <p:cNvSpPr/>
            <p:nvPr/>
          </p:nvSpPr>
          <p:spPr>
            <a:xfrm rot="5400000">
              <a:off x="6045031" y="-492062"/>
              <a:ext cx="1382097" cy="6339840"/>
            </a:xfrm>
            <a:prstGeom prst="round2SameRect">
              <a:avLst>
                <a:gd fmla="val 16667" name="adj1"/>
                <a:gd fmla="val 0" name="adj2"/>
              </a:avLst>
            </a:prstGeom>
            <a:noFill/>
            <a:ln cap="flat" cmpd="sng" w="15875">
              <a:solidFill>
                <a:srgbClr val="CBE2F5">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txBox="1"/>
            <p:nvPr/>
          </p:nvSpPr>
          <p:spPr>
            <a:xfrm>
              <a:off x="3566160" y="2054277"/>
              <a:ext cx="6272372" cy="1247161"/>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Là khối xây dựng chính (main building) của bất kỳ giải pháp (object-oriented ). Nó hiển thị các class trong hệ thống, các thuộc tính và hoạt động trong mỗi lớp cũng như mỗi quan hệ của các lớp đó</a:t>
              </a:r>
              <a:endParaRPr b="0" i="0" sz="1800" u="none" cap="none" strike="noStrike">
                <a:solidFill>
                  <a:schemeClr val="lt1"/>
                </a:solidFill>
                <a:latin typeface="Times New Roman"/>
                <a:ea typeface="Times New Roman"/>
                <a:cs typeface="Times New Roman"/>
                <a:sym typeface="Times New Roman"/>
              </a:endParaRPr>
            </a:p>
          </p:txBody>
        </p:sp>
        <p:sp>
          <p:nvSpPr>
            <p:cNvPr id="344" name="Google Shape;344;p4"/>
            <p:cNvSpPr/>
            <p:nvPr/>
          </p:nvSpPr>
          <p:spPr>
            <a:xfrm>
              <a:off x="0" y="1814046"/>
              <a:ext cx="3566160" cy="1727622"/>
            </a:xfrm>
            <a:prstGeom prst="roundRect">
              <a:avLst>
                <a:gd fmla="val 16667" name="adj"/>
              </a:avLst>
            </a:prstGeom>
            <a:no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txBox="1"/>
            <p:nvPr/>
          </p:nvSpPr>
          <p:spPr>
            <a:xfrm>
              <a:off x="84336" y="1898382"/>
              <a:ext cx="3397488" cy="1558950"/>
            </a:xfrm>
            <a:prstGeom prst="rect">
              <a:avLst/>
            </a:prstGeom>
            <a:noFill/>
            <a:ln>
              <a:noFill/>
            </a:ln>
          </p:spPr>
          <p:txBody>
            <a:bodyPr anchorCtr="0" anchor="ctr" bIns="93325" lIns="186675" spcFirstLastPara="1" rIns="186675" wrap="square" tIns="93325">
              <a:noAutofit/>
            </a:bodyPr>
            <a:lstStyle/>
            <a:p>
              <a:pPr indent="0" lvl="0" marL="0" marR="0" rtl="0" algn="ctr">
                <a:lnSpc>
                  <a:spcPct val="90000"/>
                </a:lnSpc>
                <a:spcBef>
                  <a:spcPts val="0"/>
                </a:spcBef>
                <a:spcAft>
                  <a:spcPts val="0"/>
                </a:spcAft>
                <a:buClr>
                  <a:schemeClr val="lt1"/>
                </a:buClr>
                <a:buSzPts val="4900"/>
                <a:buFont typeface="Tahoma"/>
                <a:buNone/>
              </a:pPr>
              <a:r>
                <a:rPr b="0" i="0" lang="en-US" sz="4900" u="none" cap="none" strike="noStrike">
                  <a:solidFill>
                    <a:schemeClr val="lt1"/>
                  </a:solidFill>
                  <a:latin typeface="Tahoma"/>
                  <a:ea typeface="Tahoma"/>
                  <a:cs typeface="Tahoma"/>
                  <a:sym typeface="Tahoma"/>
                </a:rPr>
                <a:t>Class Diagram ?</a:t>
              </a:r>
              <a:endParaRPr b="0" i="0" sz="4900" u="none" cap="none" strike="noStrike">
                <a:solidFill>
                  <a:schemeClr val="lt1"/>
                </a:solidFill>
                <a:latin typeface="Tahoma"/>
                <a:ea typeface="Tahoma"/>
                <a:cs typeface="Tahoma"/>
                <a:sym typeface="Tahoma"/>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THE PROBLEM 2: CLASS DIAGRAM</a:t>
            </a:r>
            <a:endParaRPr sz="4400">
              <a:latin typeface="Rockwell"/>
              <a:ea typeface="Rockwell"/>
              <a:cs typeface="Rockwell"/>
              <a:sym typeface="Rockwell"/>
            </a:endParaRPr>
          </a:p>
        </p:txBody>
      </p:sp>
      <p:pic>
        <p:nvPicPr>
          <p:cNvPr id="352" name="Google Shape;352;p5"/>
          <p:cNvPicPr preferRelativeResize="0"/>
          <p:nvPr/>
        </p:nvPicPr>
        <p:blipFill rotWithShape="1">
          <a:blip r:embed="rId3">
            <a:alphaModFix/>
          </a:blip>
          <a:srcRect b="0" l="0" r="0" t="0"/>
          <a:stretch/>
        </p:blipFill>
        <p:spPr>
          <a:xfrm>
            <a:off x="6568227" y="3747752"/>
            <a:ext cx="4340179" cy="2491730"/>
          </a:xfrm>
          <a:prstGeom prst="rect">
            <a:avLst/>
          </a:prstGeom>
          <a:noFill/>
          <a:ln>
            <a:noFill/>
          </a:ln>
        </p:spPr>
      </p:pic>
      <p:grpSp>
        <p:nvGrpSpPr>
          <p:cNvPr id="353" name="Google Shape;353;p5"/>
          <p:cNvGrpSpPr/>
          <p:nvPr/>
        </p:nvGrpSpPr>
        <p:grpSpPr>
          <a:xfrm>
            <a:off x="1399777" y="2249488"/>
            <a:ext cx="9057862" cy="3949479"/>
            <a:chOff x="258364" y="0"/>
            <a:chExt cx="9057862" cy="3949479"/>
          </a:xfrm>
        </p:grpSpPr>
        <p:sp>
          <p:nvSpPr>
            <p:cNvPr id="354" name="Google Shape;354;p5"/>
            <p:cNvSpPr/>
            <p:nvPr/>
          </p:nvSpPr>
          <p:spPr>
            <a:xfrm rot="5400000">
              <a:off x="1336992" y="333480"/>
              <a:ext cx="2537371" cy="4694628"/>
            </a:xfrm>
            <a:prstGeom prst="round2SameRect">
              <a:avLst>
                <a:gd fmla="val 16667" name="adj1"/>
                <a:gd fmla="val 0" name="adj2"/>
              </a:avLst>
            </a:prstGeom>
            <a:noFill/>
            <a:ln cap="flat" cmpd="sng" w="15875">
              <a:solidFill>
                <a:srgbClr val="CBE2F5">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
            <p:cNvSpPr txBox="1"/>
            <p:nvPr/>
          </p:nvSpPr>
          <p:spPr>
            <a:xfrm>
              <a:off x="258364" y="1535972"/>
              <a:ext cx="4570764" cy="2289643"/>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Được chia làm 3 phần trong đó:</a:t>
              </a:r>
              <a:endParaRPr b="0" i="0" sz="1800" u="none" cap="none" strike="noStrike">
                <a:solidFill>
                  <a:schemeClr val="lt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Tên của class được để ở trên đầu, tiếp</a:t>
              </a:r>
              <a:endParaRPr b="0" i="0" sz="1800" u="none" cap="none" strike="noStrike">
                <a:solidFill>
                  <a:schemeClr val="lt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Attributes (thuộc tính) mô tả tính chất của các đối tượng</a:t>
              </a:r>
              <a:endParaRPr b="0" i="0" sz="1800" u="none" cap="none" strike="noStrike">
                <a:solidFill>
                  <a:schemeClr val="lt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Cuối cùng là các method chỉ các hành động mà đối tượng này có thể thực hiện bên trong hệ thông</a:t>
              </a:r>
              <a:endParaRPr b="0" i="0" sz="1800" u="none" cap="none" strike="noStrike">
                <a:solidFill>
                  <a:schemeClr val="lt1"/>
                </a:solidFill>
                <a:latin typeface="Times New Roman"/>
                <a:ea typeface="Times New Roman"/>
                <a:cs typeface="Times New Roman"/>
                <a:sym typeface="Times New Roman"/>
              </a:endParaRPr>
            </a:p>
          </p:txBody>
        </p:sp>
        <p:sp>
          <p:nvSpPr>
            <p:cNvPr id="356" name="Google Shape;356;p5"/>
            <p:cNvSpPr/>
            <p:nvPr/>
          </p:nvSpPr>
          <p:spPr>
            <a:xfrm>
              <a:off x="763730" y="0"/>
              <a:ext cx="3596057" cy="1353726"/>
            </a:xfrm>
            <a:prstGeom prst="roundRect">
              <a:avLst>
                <a:gd fmla="val 16667" name="adj"/>
              </a:avLst>
            </a:prstGeom>
            <a:no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
            <p:cNvSpPr txBox="1"/>
            <p:nvPr/>
          </p:nvSpPr>
          <p:spPr>
            <a:xfrm>
              <a:off x="829813" y="66083"/>
              <a:ext cx="3463891" cy="1221560"/>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chemeClr val="lt1"/>
                </a:buClr>
                <a:buSzPts val="3600"/>
                <a:buFont typeface="Tahoma"/>
                <a:buNone/>
              </a:pPr>
              <a:r>
                <a:rPr b="0" i="0" lang="en-US" sz="3600" u="none" cap="none" strike="noStrike">
                  <a:solidFill>
                    <a:schemeClr val="lt1"/>
                  </a:solidFill>
                  <a:latin typeface="Tahoma"/>
                  <a:ea typeface="Tahoma"/>
                  <a:cs typeface="Tahoma"/>
                  <a:sym typeface="Tahoma"/>
                </a:rPr>
                <a:t>The component of Class</a:t>
              </a:r>
              <a:endParaRPr b="0" i="0" sz="3600" u="none" cap="none" strike="noStrike">
                <a:solidFill>
                  <a:schemeClr val="lt1"/>
                </a:solidFill>
                <a:latin typeface="Tahoma"/>
                <a:ea typeface="Tahoma"/>
                <a:cs typeface="Tahoma"/>
                <a:sym typeface="Tahoma"/>
              </a:endParaRPr>
            </a:p>
          </p:txBody>
        </p:sp>
        <p:sp>
          <p:nvSpPr>
            <p:cNvPr id="358" name="Google Shape;358;p5"/>
            <p:cNvSpPr/>
            <p:nvPr/>
          </p:nvSpPr>
          <p:spPr>
            <a:xfrm>
              <a:off x="5716653" y="0"/>
              <a:ext cx="3599572" cy="1362150"/>
            </a:xfrm>
            <a:prstGeom prst="roundRect">
              <a:avLst>
                <a:gd fmla="val 16667" name="adj"/>
              </a:avLst>
            </a:prstGeom>
            <a:no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
            <p:cNvSpPr txBox="1"/>
            <p:nvPr/>
          </p:nvSpPr>
          <p:spPr>
            <a:xfrm>
              <a:off x="5783148" y="66495"/>
              <a:ext cx="3466582" cy="1229160"/>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chemeClr val="lt1"/>
                </a:buClr>
                <a:buSzPts val="3600"/>
                <a:buFont typeface="Tahoma"/>
                <a:buNone/>
              </a:pPr>
              <a:r>
                <a:rPr b="0" i="0" lang="en-US" sz="3600" u="none" cap="none" strike="noStrike">
                  <a:solidFill>
                    <a:schemeClr val="lt1"/>
                  </a:solidFill>
                  <a:latin typeface="Tahoma"/>
                  <a:ea typeface="Tahoma"/>
                  <a:cs typeface="Tahoma"/>
                  <a:sym typeface="Tahoma"/>
                </a:rPr>
                <a:t>Example?</a:t>
              </a:r>
              <a:endParaRPr b="0" i="0" sz="3600" u="none" cap="none" strike="noStrike">
                <a:solidFill>
                  <a:schemeClr val="lt1"/>
                </a:solidFill>
                <a:latin typeface="Tahoma"/>
                <a:ea typeface="Tahoma"/>
                <a:cs typeface="Tahoma"/>
                <a:sym typeface="Tahom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ACCESS MODIFY</a:t>
            </a:r>
            <a:endParaRPr sz="4400">
              <a:latin typeface="Rockwell"/>
              <a:ea typeface="Rockwell"/>
              <a:cs typeface="Rockwell"/>
              <a:sym typeface="Rockwell"/>
            </a:endParaRPr>
          </a:p>
        </p:txBody>
      </p:sp>
      <p:sp>
        <p:nvSpPr>
          <p:cNvPr id="366" name="Google Shape;366;p6"/>
          <p:cNvSpPr txBox="1"/>
          <p:nvPr>
            <p:ph idx="1" type="body"/>
          </p:nvPr>
        </p:nvSpPr>
        <p:spPr>
          <a:xfrm>
            <a:off x="1141413" y="2249487"/>
            <a:ext cx="6433094" cy="354171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lt1"/>
              </a:buClr>
              <a:buSzPts val="2500"/>
              <a:buChar char="•"/>
            </a:pPr>
            <a:r>
              <a:rPr lang="en-US" sz="2000">
                <a:latin typeface="Times New Roman"/>
                <a:ea typeface="Times New Roman"/>
                <a:cs typeface="Times New Roman"/>
                <a:sym typeface="Times New Roman"/>
              </a:rPr>
              <a:t>Sử dụng để mô tả phạm vi truy cập cho các Attribute và Operation của 1 class</a:t>
            </a:r>
            <a:endParaRPr/>
          </a:p>
          <a:p>
            <a:pPr indent="-228600" lvl="0" marL="228600" rtl="0" algn="l">
              <a:lnSpc>
                <a:spcPct val="120000"/>
              </a:lnSpc>
              <a:spcBef>
                <a:spcPts val="1000"/>
              </a:spcBef>
              <a:spcAft>
                <a:spcPts val="0"/>
              </a:spcAft>
              <a:buClr>
                <a:schemeClr val="lt1"/>
              </a:buClr>
              <a:buSzPts val="2500"/>
              <a:buChar char="•"/>
            </a:pPr>
            <a:r>
              <a:rPr lang="en-US" sz="2000">
                <a:latin typeface="Times New Roman"/>
                <a:ea typeface="Times New Roman"/>
                <a:cs typeface="Times New Roman"/>
                <a:sym typeface="Times New Roman"/>
              </a:rPr>
              <a:t>Có 4 lựa chọn:</a:t>
            </a:r>
            <a:endParaRPr sz="2000">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lt1"/>
              </a:buClr>
              <a:buSzPts val="2500"/>
              <a:buChar char="•"/>
            </a:pPr>
            <a:r>
              <a:rPr lang="en-US" sz="2000">
                <a:latin typeface="Times New Roman"/>
                <a:ea typeface="Times New Roman"/>
                <a:cs typeface="Times New Roman"/>
                <a:sym typeface="Times New Roman"/>
              </a:rPr>
              <a:t>Private (-) : chỉ cho bên trong class có thể truy cập</a:t>
            </a:r>
            <a:endParaRPr/>
          </a:p>
          <a:p>
            <a:pPr indent="-228600" lvl="0" marL="228600" rtl="0" algn="l">
              <a:lnSpc>
                <a:spcPct val="120000"/>
              </a:lnSpc>
              <a:spcBef>
                <a:spcPts val="1000"/>
              </a:spcBef>
              <a:spcAft>
                <a:spcPts val="0"/>
              </a:spcAft>
              <a:buClr>
                <a:schemeClr val="lt1"/>
              </a:buClr>
              <a:buSzPts val="2500"/>
              <a:buChar char="•"/>
            </a:pPr>
            <a:r>
              <a:rPr lang="en-US" sz="2000">
                <a:latin typeface="Times New Roman"/>
                <a:ea typeface="Times New Roman"/>
                <a:cs typeface="Times New Roman"/>
                <a:sym typeface="Times New Roman"/>
              </a:rPr>
              <a:t>Public (+) : Mọi đối tượng đều có thể truy cập được</a:t>
            </a:r>
            <a:endParaRPr/>
          </a:p>
          <a:p>
            <a:pPr indent="-228600" lvl="0" marL="228600" rtl="0" algn="l">
              <a:lnSpc>
                <a:spcPct val="120000"/>
              </a:lnSpc>
              <a:spcBef>
                <a:spcPts val="1000"/>
              </a:spcBef>
              <a:spcAft>
                <a:spcPts val="0"/>
              </a:spcAft>
              <a:buClr>
                <a:schemeClr val="lt1"/>
              </a:buClr>
              <a:buSzPts val="2500"/>
              <a:buChar char="•"/>
            </a:pPr>
            <a:r>
              <a:rPr lang="en-US" sz="2000">
                <a:latin typeface="Times New Roman"/>
                <a:ea typeface="Times New Roman"/>
                <a:cs typeface="Times New Roman"/>
                <a:sym typeface="Times New Roman"/>
              </a:rPr>
              <a:t>Protected (#): Chỉ các đối tượng được tạo từ class này và class kế thừa từ class này mới sử dụng được</a:t>
            </a:r>
            <a:endParaRPr/>
          </a:p>
          <a:p>
            <a:pPr indent="-228600" lvl="0" marL="228600" rtl="0" algn="l">
              <a:lnSpc>
                <a:spcPct val="120000"/>
              </a:lnSpc>
              <a:spcBef>
                <a:spcPts val="1000"/>
              </a:spcBef>
              <a:spcAft>
                <a:spcPts val="0"/>
              </a:spcAft>
              <a:buClr>
                <a:schemeClr val="lt1"/>
              </a:buClr>
              <a:buSzPts val="2500"/>
              <a:buChar char="•"/>
            </a:pPr>
            <a:r>
              <a:rPr lang="en-US" sz="2000">
                <a:latin typeface="Times New Roman"/>
                <a:ea typeface="Times New Roman"/>
                <a:cs typeface="Times New Roman"/>
                <a:sym typeface="Times New Roman"/>
              </a:rPr>
              <a:t>Default: Các đối tượng trong lớp hoặc cùng package</a:t>
            </a:r>
            <a:endParaRPr/>
          </a:p>
        </p:txBody>
      </p:sp>
      <p:pic>
        <p:nvPicPr>
          <p:cNvPr id="367" name="Google Shape;367;p6"/>
          <p:cNvPicPr preferRelativeResize="0"/>
          <p:nvPr/>
        </p:nvPicPr>
        <p:blipFill rotWithShape="1">
          <a:blip r:embed="rId3">
            <a:alphaModFix/>
          </a:blip>
          <a:srcRect b="0" l="0" r="0" t="0"/>
          <a:stretch/>
        </p:blipFill>
        <p:spPr>
          <a:xfrm>
            <a:off x="7961971" y="2097087"/>
            <a:ext cx="3367667" cy="36941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RELATIONSHIP </a:t>
            </a:r>
            <a:endParaRPr sz="4400">
              <a:latin typeface="Rockwell"/>
              <a:ea typeface="Rockwell"/>
              <a:cs typeface="Rockwell"/>
              <a:sym typeface="Rockwell"/>
            </a:endParaRPr>
          </a:p>
        </p:txBody>
      </p:sp>
      <p:sp>
        <p:nvSpPr>
          <p:cNvPr id="374" name="Google Shape;374;p7"/>
          <p:cNvSpPr txBox="1"/>
          <p:nvPr>
            <p:ph idx="1" type="body"/>
          </p:nvPr>
        </p:nvSpPr>
        <p:spPr>
          <a:xfrm>
            <a:off x="1141413" y="2249487"/>
            <a:ext cx="6433094" cy="354171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chemeClr val="lt1"/>
              </a:buClr>
              <a:buSzPct val="125000"/>
              <a:buChar char="•"/>
            </a:pPr>
            <a:r>
              <a:rPr lang="en-US" sz="2000">
                <a:latin typeface="Times New Roman"/>
                <a:ea typeface="Times New Roman"/>
                <a:cs typeface="Times New Roman"/>
                <a:sym typeface="Times New Roman"/>
              </a:rPr>
              <a:t>Relationship thể hiện mối quan hệ giữa các class với nhau. Có 4 kiểu thường được sử dụng là</a:t>
            </a:r>
            <a:endParaRPr/>
          </a:p>
          <a:p>
            <a:pPr indent="-228600" lvl="0" marL="228600" rtl="0" algn="l">
              <a:lnSpc>
                <a:spcPct val="120000"/>
              </a:lnSpc>
              <a:spcBef>
                <a:spcPts val="1000"/>
              </a:spcBef>
              <a:spcAft>
                <a:spcPts val="0"/>
              </a:spcAft>
              <a:buClr>
                <a:schemeClr val="lt1"/>
              </a:buClr>
              <a:buSzPct val="125000"/>
              <a:buFont typeface="Times New Roman"/>
              <a:buChar char="-"/>
            </a:pPr>
            <a:r>
              <a:rPr lang="en-US" sz="2000">
                <a:latin typeface="Times New Roman"/>
                <a:ea typeface="Times New Roman"/>
                <a:cs typeface="Times New Roman"/>
                <a:sym typeface="Times New Roman"/>
              </a:rPr>
              <a:t>Association: (Multiplicity, Directed Association, Reflexxive)</a:t>
            </a:r>
            <a:endParaRPr/>
          </a:p>
          <a:p>
            <a:pPr indent="-228600" lvl="0" marL="228600" rtl="0" algn="l">
              <a:lnSpc>
                <a:spcPct val="120000"/>
              </a:lnSpc>
              <a:spcBef>
                <a:spcPts val="1000"/>
              </a:spcBef>
              <a:spcAft>
                <a:spcPts val="0"/>
              </a:spcAft>
              <a:buClr>
                <a:schemeClr val="lt1"/>
              </a:buClr>
              <a:buSzPct val="125000"/>
              <a:buFont typeface="Times New Roman"/>
              <a:buChar char="-"/>
            </a:pPr>
            <a:r>
              <a:rPr lang="en-US" sz="2000">
                <a:latin typeface="Times New Roman"/>
                <a:ea typeface="Times New Roman"/>
                <a:cs typeface="Times New Roman"/>
                <a:sym typeface="Times New Roman"/>
              </a:rPr>
              <a:t>Aggregation</a:t>
            </a:r>
            <a:endParaRPr/>
          </a:p>
          <a:p>
            <a:pPr indent="-228600" lvl="0" marL="228600" rtl="0" algn="l">
              <a:lnSpc>
                <a:spcPct val="120000"/>
              </a:lnSpc>
              <a:spcBef>
                <a:spcPts val="1000"/>
              </a:spcBef>
              <a:spcAft>
                <a:spcPts val="0"/>
              </a:spcAft>
              <a:buClr>
                <a:schemeClr val="lt1"/>
              </a:buClr>
              <a:buSzPct val="125000"/>
              <a:buFont typeface="Times New Roman"/>
              <a:buChar char="-"/>
            </a:pPr>
            <a:r>
              <a:rPr lang="en-US" sz="2000">
                <a:latin typeface="Times New Roman"/>
                <a:ea typeface="Times New Roman"/>
                <a:cs typeface="Times New Roman"/>
                <a:sym typeface="Times New Roman"/>
              </a:rPr>
              <a:t>Composition</a:t>
            </a:r>
            <a:endParaRPr/>
          </a:p>
          <a:p>
            <a:pPr indent="-228600" lvl="0" marL="228600" rtl="0" algn="l">
              <a:lnSpc>
                <a:spcPct val="120000"/>
              </a:lnSpc>
              <a:spcBef>
                <a:spcPts val="1000"/>
              </a:spcBef>
              <a:spcAft>
                <a:spcPts val="0"/>
              </a:spcAft>
              <a:buClr>
                <a:schemeClr val="lt1"/>
              </a:buClr>
              <a:buSzPct val="125000"/>
              <a:buFont typeface="Times New Roman"/>
              <a:buChar char="-"/>
            </a:pPr>
            <a:r>
              <a:rPr lang="en-US" sz="2000">
                <a:latin typeface="Times New Roman"/>
                <a:ea typeface="Times New Roman"/>
                <a:cs typeface="Times New Roman"/>
                <a:sym typeface="Times New Roman"/>
              </a:rPr>
              <a:t>Generalization</a:t>
            </a:r>
            <a:endParaRPr/>
          </a:p>
          <a:p>
            <a:pPr indent="0" lvl="0" marL="0" rtl="0" algn="l">
              <a:lnSpc>
                <a:spcPct val="120000"/>
              </a:lnSpc>
              <a:spcBef>
                <a:spcPts val="1000"/>
              </a:spcBef>
              <a:spcAft>
                <a:spcPts val="0"/>
              </a:spcAft>
              <a:buClr>
                <a:schemeClr val="lt1"/>
              </a:buClr>
              <a:buSzPct val="125000"/>
              <a:buNone/>
            </a:pPr>
            <a:r>
              <a:rPr lang="en-US" sz="2000">
                <a:latin typeface="Times New Roman"/>
                <a:ea typeface="Times New Roman"/>
                <a:cs typeface="Times New Roman"/>
                <a:sym typeface="Times New Roman"/>
              </a:rPr>
              <a:t>-&gt; Trong một hệ thống lớn với nhiều lớp liên quan, các lớp được nhóm lại thành các sơ đồ lớp. Các mối quan hệ khác nhau được thể hiện bằng các mũi tên khác nhau</a:t>
            </a:r>
            <a:endParaRPr sz="2000">
              <a:latin typeface="Times New Roman"/>
              <a:ea typeface="Times New Roman"/>
              <a:cs typeface="Times New Roman"/>
              <a:sym typeface="Times New Roman"/>
            </a:endParaRPr>
          </a:p>
        </p:txBody>
      </p:sp>
      <p:pic>
        <p:nvPicPr>
          <p:cNvPr id="375" name="Google Shape;375;p7"/>
          <p:cNvPicPr preferRelativeResize="0"/>
          <p:nvPr/>
        </p:nvPicPr>
        <p:blipFill rotWithShape="1">
          <a:blip r:embed="rId3">
            <a:alphaModFix/>
          </a:blip>
          <a:srcRect b="0" l="0" r="0" t="0"/>
          <a:stretch/>
        </p:blipFill>
        <p:spPr>
          <a:xfrm>
            <a:off x="7970293" y="2672568"/>
            <a:ext cx="3575713" cy="24453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MULTIPLICITY </a:t>
            </a:r>
            <a:endParaRPr sz="4400">
              <a:latin typeface="Rockwell"/>
              <a:ea typeface="Rockwell"/>
              <a:cs typeface="Rockwell"/>
              <a:sym typeface="Rockwell"/>
            </a:endParaRPr>
          </a:p>
        </p:txBody>
      </p:sp>
      <p:sp>
        <p:nvSpPr>
          <p:cNvPr id="381" name="Google Shape;381;p1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1" marL="685800" rtl="0" algn="l">
              <a:lnSpc>
                <a:spcPct val="120000"/>
              </a:lnSpc>
              <a:spcBef>
                <a:spcPts val="0"/>
              </a:spcBef>
              <a:spcAft>
                <a:spcPts val="0"/>
              </a:spcAft>
              <a:buClr>
                <a:schemeClr val="lt1"/>
              </a:buClr>
              <a:buSzPts val="2500"/>
              <a:buChar char="•"/>
            </a:pPr>
            <a:r>
              <a:rPr lang="en-US">
                <a:latin typeface="Times New Roman"/>
                <a:ea typeface="Times New Roman"/>
                <a:cs typeface="Times New Roman"/>
                <a:sym typeface="Times New Roman"/>
              </a:rPr>
              <a:t>Sử dụng để thể hiện quan hệ về số lượng giữa các đối tượng được tạo từ các class trong diagram</a:t>
            </a:r>
            <a:endParaRPr/>
          </a:p>
          <a:p>
            <a:pPr indent="-228600" lvl="1" marL="685800" rtl="0" algn="l">
              <a:lnSpc>
                <a:spcPct val="120000"/>
              </a:lnSpc>
              <a:spcBef>
                <a:spcPts val="500"/>
              </a:spcBef>
              <a:spcAft>
                <a:spcPts val="0"/>
              </a:spcAft>
              <a:buClr>
                <a:schemeClr val="lt1"/>
              </a:buClr>
              <a:buSzPts val="2500"/>
              <a:buChar char="•"/>
            </a:pPr>
            <a:r>
              <a:rPr lang="en-US">
                <a:latin typeface="Times New Roman"/>
                <a:ea typeface="Times New Roman"/>
                <a:cs typeface="Times New Roman"/>
                <a:sym typeface="Times New Roman"/>
              </a:rPr>
              <a:t>0 … 1: 0 hoặc 1</a:t>
            </a:r>
            <a:endParaRPr/>
          </a:p>
          <a:p>
            <a:pPr indent="-228600" lvl="1" marL="685800" rtl="0" algn="l">
              <a:lnSpc>
                <a:spcPct val="120000"/>
              </a:lnSpc>
              <a:spcBef>
                <a:spcPts val="500"/>
              </a:spcBef>
              <a:spcAft>
                <a:spcPts val="0"/>
              </a:spcAft>
              <a:buClr>
                <a:schemeClr val="lt1"/>
              </a:buClr>
              <a:buSzPts val="2500"/>
              <a:buChar char="•"/>
            </a:pPr>
            <a:r>
              <a:rPr lang="en-US">
                <a:latin typeface="Times New Roman"/>
                <a:ea typeface="Times New Roman"/>
                <a:cs typeface="Times New Roman"/>
                <a:sym typeface="Times New Roman"/>
              </a:rPr>
              <a:t>n: bắt buộc là có n</a:t>
            </a:r>
            <a:endParaRPr/>
          </a:p>
          <a:p>
            <a:pPr indent="-228600" lvl="1" marL="685800" rtl="0" algn="l">
              <a:lnSpc>
                <a:spcPct val="120000"/>
              </a:lnSpc>
              <a:spcBef>
                <a:spcPts val="500"/>
              </a:spcBef>
              <a:spcAft>
                <a:spcPts val="0"/>
              </a:spcAft>
              <a:buClr>
                <a:schemeClr val="lt1"/>
              </a:buClr>
              <a:buSzPts val="2500"/>
              <a:buChar char="•"/>
            </a:pPr>
            <a:r>
              <a:rPr lang="en-US">
                <a:latin typeface="Times New Roman"/>
                <a:ea typeface="Times New Roman"/>
                <a:cs typeface="Times New Roman"/>
                <a:sym typeface="Times New Roman"/>
              </a:rPr>
              <a:t>0 .. *: 0 hoặc nhiều</a:t>
            </a:r>
            <a:endParaRPr/>
          </a:p>
          <a:p>
            <a:pPr indent="-228600" lvl="1" marL="685800" rtl="0" algn="l">
              <a:lnSpc>
                <a:spcPct val="120000"/>
              </a:lnSpc>
              <a:spcBef>
                <a:spcPts val="500"/>
              </a:spcBef>
              <a:spcAft>
                <a:spcPts val="0"/>
              </a:spcAft>
              <a:buClr>
                <a:schemeClr val="lt1"/>
              </a:buClr>
              <a:buSzPts val="2500"/>
              <a:buChar char="•"/>
            </a:pPr>
            <a:r>
              <a:rPr lang="en-US">
                <a:latin typeface="Times New Roman"/>
                <a:ea typeface="Times New Roman"/>
                <a:cs typeface="Times New Roman"/>
                <a:sym typeface="Times New Roman"/>
              </a:rPr>
              <a:t>1 … *: 1 hoặc nhiều</a:t>
            </a:r>
            <a:endParaRPr/>
          </a:p>
          <a:p>
            <a:pPr indent="-228600" lvl="1" marL="685800" rtl="0" algn="l">
              <a:lnSpc>
                <a:spcPct val="120000"/>
              </a:lnSpc>
              <a:spcBef>
                <a:spcPts val="500"/>
              </a:spcBef>
              <a:spcAft>
                <a:spcPts val="0"/>
              </a:spcAft>
              <a:buClr>
                <a:schemeClr val="lt1"/>
              </a:buClr>
              <a:buSzPts val="2500"/>
              <a:buChar char="•"/>
            </a:pPr>
            <a:r>
              <a:rPr lang="en-US">
                <a:latin typeface="Times New Roman"/>
                <a:ea typeface="Times New Roman"/>
                <a:cs typeface="Times New Roman"/>
                <a:sym typeface="Times New Roman"/>
              </a:rPr>
              <a:t>m … n: có ít nhất là m và tối đa là n</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  ASSOCIATION</a:t>
            </a:r>
            <a:endParaRPr sz="4400">
              <a:latin typeface="Rockwell"/>
              <a:ea typeface="Rockwell"/>
              <a:cs typeface="Rockwell"/>
              <a:sym typeface="Rockwell"/>
            </a:endParaRPr>
          </a:p>
        </p:txBody>
      </p:sp>
      <p:sp>
        <p:nvSpPr>
          <p:cNvPr id="387" name="Google Shape;387;p8"/>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p>
            <a:pPr indent="-228600" lvl="1" marL="685800" rtl="0" algn="l">
              <a:lnSpc>
                <a:spcPct val="120000"/>
              </a:lnSpc>
              <a:spcBef>
                <a:spcPts val="0"/>
              </a:spcBef>
              <a:spcAft>
                <a:spcPts val="0"/>
              </a:spcAft>
              <a:buClr>
                <a:schemeClr val="lt1"/>
              </a:buClr>
              <a:buSzPts val="2500"/>
              <a:buFont typeface="Times New Roman"/>
              <a:buChar char="-"/>
            </a:pPr>
            <a:r>
              <a:rPr lang="en-US">
                <a:latin typeface="Times New Roman"/>
                <a:ea typeface="Times New Roman"/>
                <a:cs typeface="Times New Roman"/>
                <a:sym typeface="Times New Roman"/>
              </a:rPr>
              <a:t>Là quan hệ giữa hai lớp với nhau, thể hiện chúng có liên quan với nhau. Association thể hiện qua các quan hệ như has :có hoặc own: sở hữu</a:t>
            </a:r>
            <a:endParaRPr/>
          </a:p>
          <a:p>
            <a:pPr indent="-228600" lvl="1" marL="685800" rtl="0" algn="l">
              <a:lnSpc>
                <a:spcPct val="120000"/>
              </a:lnSpc>
              <a:spcBef>
                <a:spcPts val="500"/>
              </a:spcBef>
              <a:spcAft>
                <a:spcPts val="0"/>
              </a:spcAft>
              <a:buClr>
                <a:schemeClr val="lt1"/>
              </a:buClr>
              <a:buSzPts val="2500"/>
              <a:buFont typeface="Times New Roman"/>
              <a:buChar char="-"/>
            </a:pPr>
            <a:r>
              <a:rPr lang="en-US">
                <a:latin typeface="Times New Roman"/>
                <a:ea typeface="Times New Roman"/>
                <a:cs typeface="Times New Roman"/>
                <a:sym typeface="Times New Roman"/>
              </a:rPr>
              <a:t>Ví dụ: </a:t>
            </a:r>
            <a:endParaRPr>
              <a:latin typeface="Times New Roman"/>
              <a:ea typeface="Times New Roman"/>
              <a:cs typeface="Times New Roman"/>
              <a:sym typeface="Times New Roman"/>
            </a:endParaRPr>
          </a:p>
        </p:txBody>
      </p:sp>
      <p:pic>
        <p:nvPicPr>
          <p:cNvPr id="388" name="Google Shape;388;p8"/>
          <p:cNvPicPr preferRelativeResize="0"/>
          <p:nvPr>
            <p:ph idx="2" type="body"/>
          </p:nvPr>
        </p:nvPicPr>
        <p:blipFill rotWithShape="1">
          <a:blip r:embed="rId3">
            <a:alphaModFix/>
          </a:blip>
          <a:srcRect b="0" l="0" r="0" t="0"/>
          <a:stretch/>
        </p:blipFill>
        <p:spPr>
          <a:xfrm>
            <a:off x="6346209" y="2097088"/>
            <a:ext cx="4701202" cy="36941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OUTLINE</a:t>
            </a:r>
            <a:endParaRPr sz="4400">
              <a:latin typeface="Rockwell"/>
              <a:ea typeface="Rockwell"/>
              <a:cs typeface="Rockwell"/>
              <a:sym typeface="Rockwell"/>
            </a:endParaRPr>
          </a:p>
        </p:txBody>
      </p:sp>
      <p:sp>
        <p:nvSpPr>
          <p:cNvPr id="245" name="Google Shape;245;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latin typeface="Tahoma"/>
                <a:ea typeface="Tahoma"/>
                <a:cs typeface="Tahoma"/>
                <a:sym typeface="Tahoma"/>
              </a:rPr>
              <a:t>Usecase Diagram</a:t>
            </a:r>
            <a:endParaRPr/>
          </a:p>
          <a:p>
            <a:pPr indent="-228600" lvl="0" marL="228600" rtl="0" algn="l">
              <a:lnSpc>
                <a:spcPct val="120000"/>
              </a:lnSpc>
              <a:spcBef>
                <a:spcPts val="1000"/>
              </a:spcBef>
              <a:spcAft>
                <a:spcPts val="0"/>
              </a:spcAft>
              <a:buClr>
                <a:schemeClr val="lt1"/>
              </a:buClr>
              <a:buSzPts val="3000"/>
              <a:buChar char="•"/>
            </a:pPr>
            <a:r>
              <a:rPr lang="en-US">
                <a:latin typeface="Tahoma"/>
                <a:ea typeface="Tahoma"/>
                <a:cs typeface="Tahoma"/>
                <a:sym typeface="Tahoma"/>
              </a:rPr>
              <a:t>Class Diagram</a:t>
            </a:r>
            <a:endParaRPr/>
          </a:p>
          <a:p>
            <a:pPr indent="-228600" lvl="0" marL="228600" rtl="0" algn="l">
              <a:lnSpc>
                <a:spcPct val="120000"/>
              </a:lnSpc>
              <a:spcBef>
                <a:spcPts val="1000"/>
              </a:spcBef>
              <a:spcAft>
                <a:spcPts val="0"/>
              </a:spcAft>
              <a:buClr>
                <a:schemeClr val="lt1"/>
              </a:buClr>
              <a:buSzPts val="3000"/>
              <a:buChar char="•"/>
            </a:pPr>
            <a:r>
              <a:rPr lang="en-US">
                <a:latin typeface="Tahoma"/>
                <a:ea typeface="Tahoma"/>
                <a:cs typeface="Tahoma"/>
                <a:sym typeface="Tahoma"/>
              </a:rPr>
              <a:t>Sequence Diagram</a:t>
            </a:r>
            <a:endParaRPr>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 AGGREGATION</a:t>
            </a:r>
            <a:endParaRPr sz="4400">
              <a:latin typeface="Rockwell"/>
              <a:ea typeface="Rockwell"/>
              <a:cs typeface="Rockwell"/>
              <a:sym typeface="Rockwell"/>
            </a:endParaRPr>
          </a:p>
        </p:txBody>
      </p:sp>
      <p:sp>
        <p:nvSpPr>
          <p:cNvPr id="394" name="Google Shape;394;p9"/>
          <p:cNvSpPr txBox="1"/>
          <p:nvPr>
            <p:ph idx="1" type="body"/>
          </p:nvPr>
        </p:nvSpPr>
        <p:spPr>
          <a:xfrm>
            <a:off x="1141411" y="2249486"/>
            <a:ext cx="4142572" cy="3541714"/>
          </a:xfrm>
          <a:prstGeom prst="rect">
            <a:avLst/>
          </a:prstGeom>
          <a:noFill/>
          <a:ln>
            <a:noFill/>
          </a:ln>
        </p:spPr>
        <p:txBody>
          <a:bodyPr anchorCtr="0" anchor="t" bIns="45700" lIns="91425" spcFirstLastPara="1" rIns="91425" wrap="square" tIns="45700">
            <a:normAutofit/>
          </a:bodyPr>
          <a:lstStyle/>
          <a:p>
            <a:pPr indent="-228600" lvl="1" marL="685800" rtl="0" algn="l">
              <a:lnSpc>
                <a:spcPct val="120000"/>
              </a:lnSpc>
              <a:spcBef>
                <a:spcPts val="0"/>
              </a:spcBef>
              <a:spcAft>
                <a:spcPts val="0"/>
              </a:spcAft>
              <a:buClr>
                <a:schemeClr val="lt1"/>
              </a:buClr>
              <a:buSzPts val="2500"/>
              <a:buFont typeface="Times New Roman"/>
              <a:buChar char="-"/>
            </a:pPr>
            <a:r>
              <a:rPr lang="en-US">
                <a:latin typeface="Times New Roman"/>
                <a:ea typeface="Times New Roman"/>
                <a:cs typeface="Times New Roman"/>
                <a:sym typeface="Times New Roman"/>
              </a:rPr>
              <a:t>Được hiểu là đối tượng từ class A bị xóa thì đối tượng được tọa từ class B vẫn tồn tại một cách độc lập</a:t>
            </a:r>
            <a:endParaRPr/>
          </a:p>
          <a:p>
            <a:pPr indent="-228600" lvl="1" marL="685800" rtl="0" algn="l">
              <a:lnSpc>
                <a:spcPct val="120000"/>
              </a:lnSpc>
              <a:spcBef>
                <a:spcPts val="500"/>
              </a:spcBef>
              <a:spcAft>
                <a:spcPts val="0"/>
              </a:spcAft>
              <a:buClr>
                <a:schemeClr val="lt1"/>
              </a:buClr>
              <a:buSzPts val="2500"/>
              <a:buFont typeface="Times New Roman"/>
              <a:buChar char="-"/>
            </a:pPr>
            <a:r>
              <a:rPr lang="en-US">
                <a:latin typeface="Times New Roman"/>
                <a:ea typeface="Times New Roman"/>
                <a:cs typeface="Times New Roman"/>
                <a:sym typeface="Times New Roman"/>
              </a:rPr>
              <a:t>Ví dụ: </a:t>
            </a:r>
            <a:endParaRPr>
              <a:latin typeface="Times New Roman"/>
              <a:ea typeface="Times New Roman"/>
              <a:cs typeface="Times New Roman"/>
              <a:sym typeface="Times New Roman"/>
            </a:endParaRPr>
          </a:p>
        </p:txBody>
      </p:sp>
      <p:sp>
        <p:nvSpPr>
          <p:cNvPr id="395" name="Google Shape;395;p9"/>
          <p:cNvSpPr txBox="1"/>
          <p:nvPr>
            <p:ph idx="2" type="body"/>
          </p:nvPr>
        </p:nvSpPr>
        <p:spPr>
          <a:xfrm>
            <a:off x="5283982" y="2249486"/>
            <a:ext cx="5763430" cy="3541714"/>
          </a:xfrm>
          <a:prstGeom prst="rect">
            <a:avLst/>
          </a:prstGeom>
          <a:noFill/>
          <a:ln>
            <a:noFill/>
          </a:ln>
        </p:spPr>
        <p:txBody>
          <a:bodyPr anchorCtr="0" anchor="ctr" bIns="45700" lIns="91425" spcFirstLastPara="1" rIns="91425" wrap="square" tIns="45700">
            <a:normAutofit/>
          </a:bodyPr>
          <a:lstStyle/>
          <a:p>
            <a:pPr indent="0" lvl="0" marL="0" rtl="0" algn="ctr">
              <a:lnSpc>
                <a:spcPct val="120000"/>
              </a:lnSpc>
              <a:spcBef>
                <a:spcPts val="0"/>
              </a:spcBef>
              <a:spcAft>
                <a:spcPts val="0"/>
              </a:spcAft>
              <a:buClr>
                <a:schemeClr val="lt1"/>
              </a:buClr>
              <a:buSzPts val="3000"/>
              <a:buNone/>
            </a:pPr>
            <a:r>
              <a:t/>
            </a:r>
            <a:endParaRPr>
              <a:latin typeface="Tahoma"/>
              <a:ea typeface="Tahoma"/>
              <a:cs typeface="Tahoma"/>
              <a:sym typeface="Tahoma"/>
            </a:endParaRPr>
          </a:p>
        </p:txBody>
      </p:sp>
      <p:pic>
        <p:nvPicPr>
          <p:cNvPr id="396" name="Google Shape;396;p9"/>
          <p:cNvPicPr preferRelativeResize="0"/>
          <p:nvPr/>
        </p:nvPicPr>
        <p:blipFill rotWithShape="1">
          <a:blip r:embed="rId3">
            <a:alphaModFix/>
          </a:blip>
          <a:srcRect b="0" l="0" r="0" t="0"/>
          <a:stretch/>
        </p:blipFill>
        <p:spPr>
          <a:xfrm>
            <a:off x="5283982" y="2249486"/>
            <a:ext cx="5763429" cy="35417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 COMPOSITION</a:t>
            </a:r>
            <a:endParaRPr sz="4400">
              <a:latin typeface="Rockwell"/>
              <a:ea typeface="Rockwell"/>
              <a:cs typeface="Rockwell"/>
              <a:sym typeface="Rockwell"/>
            </a:endParaRPr>
          </a:p>
        </p:txBody>
      </p:sp>
      <p:sp>
        <p:nvSpPr>
          <p:cNvPr id="402" name="Google Shape;402;p10"/>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p>
            <a:pPr indent="-228600" lvl="1" marL="685800" rtl="0" algn="l">
              <a:lnSpc>
                <a:spcPct val="120000"/>
              </a:lnSpc>
              <a:spcBef>
                <a:spcPts val="0"/>
              </a:spcBef>
              <a:spcAft>
                <a:spcPts val="0"/>
              </a:spcAft>
              <a:buClr>
                <a:schemeClr val="lt1"/>
              </a:buClr>
              <a:buSzPts val="2500"/>
              <a:buFont typeface="Times New Roman"/>
              <a:buChar char="-"/>
            </a:pPr>
            <a:r>
              <a:rPr lang="en-US">
                <a:latin typeface="Times New Roman"/>
                <a:ea typeface="Times New Roman"/>
                <a:cs typeface="Times New Roman"/>
                <a:sym typeface="Times New Roman"/>
              </a:rPr>
              <a:t>Là một loại mạnh hơn của Aggregation thể hiện quan hệ class này là một phần của class kia nên dẫn đến cùng tạo ra hoặc cùng chết đi. </a:t>
            </a:r>
            <a:endParaRPr/>
          </a:p>
          <a:p>
            <a:pPr indent="-228600" lvl="1" marL="685800" rtl="0" algn="l">
              <a:lnSpc>
                <a:spcPct val="120000"/>
              </a:lnSpc>
              <a:spcBef>
                <a:spcPts val="500"/>
              </a:spcBef>
              <a:spcAft>
                <a:spcPts val="0"/>
              </a:spcAft>
              <a:buClr>
                <a:schemeClr val="lt1"/>
              </a:buClr>
              <a:buSzPts val="2500"/>
              <a:buFont typeface="Times New Roman"/>
              <a:buChar char="-"/>
            </a:pPr>
            <a:r>
              <a:rPr lang="en-US">
                <a:latin typeface="Times New Roman"/>
                <a:ea typeface="Times New Roman"/>
                <a:cs typeface="Times New Roman"/>
                <a:sym typeface="Times New Roman"/>
              </a:rPr>
              <a:t>Ví dụ: </a:t>
            </a:r>
            <a:endParaRPr>
              <a:latin typeface="Times New Roman"/>
              <a:ea typeface="Times New Roman"/>
              <a:cs typeface="Times New Roman"/>
              <a:sym typeface="Times New Roman"/>
            </a:endParaRPr>
          </a:p>
        </p:txBody>
      </p:sp>
      <p:pic>
        <p:nvPicPr>
          <p:cNvPr id="403" name="Google Shape;403;p10"/>
          <p:cNvPicPr preferRelativeResize="0"/>
          <p:nvPr>
            <p:ph idx="2" type="body"/>
          </p:nvPr>
        </p:nvPicPr>
        <p:blipFill rotWithShape="1">
          <a:blip r:embed="rId3">
            <a:alphaModFix/>
          </a:blip>
          <a:srcRect b="0" l="0" r="0" t="0"/>
          <a:stretch/>
        </p:blipFill>
        <p:spPr>
          <a:xfrm>
            <a:off x="6172203" y="2097088"/>
            <a:ext cx="4875208" cy="38988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-GENERALIZATION</a:t>
            </a:r>
            <a:endParaRPr sz="4400">
              <a:latin typeface="Rockwell"/>
              <a:ea typeface="Rockwell"/>
              <a:cs typeface="Rockwell"/>
              <a:sym typeface="Rockwell"/>
            </a:endParaRPr>
          </a:p>
        </p:txBody>
      </p:sp>
      <p:sp>
        <p:nvSpPr>
          <p:cNvPr id="409" name="Google Shape;409;p11"/>
          <p:cNvSpPr txBox="1"/>
          <p:nvPr>
            <p:ph idx="1" type="body"/>
          </p:nvPr>
        </p:nvSpPr>
        <p:spPr>
          <a:xfrm>
            <a:off x="1141410" y="2249486"/>
            <a:ext cx="3594363" cy="3541714"/>
          </a:xfrm>
          <a:prstGeom prst="rect">
            <a:avLst/>
          </a:prstGeom>
          <a:noFill/>
          <a:ln>
            <a:noFill/>
          </a:ln>
        </p:spPr>
        <p:txBody>
          <a:bodyPr anchorCtr="0" anchor="t" bIns="45700" lIns="91425" spcFirstLastPara="1" rIns="91425" wrap="square" tIns="45700">
            <a:normAutofit/>
          </a:bodyPr>
          <a:lstStyle/>
          <a:p>
            <a:pPr indent="-228600" lvl="1" marL="685800" rtl="0" algn="l">
              <a:lnSpc>
                <a:spcPct val="120000"/>
              </a:lnSpc>
              <a:spcBef>
                <a:spcPts val="0"/>
              </a:spcBef>
              <a:spcAft>
                <a:spcPts val="0"/>
              </a:spcAft>
              <a:buClr>
                <a:schemeClr val="lt1"/>
              </a:buClr>
              <a:buSzPts val="2500"/>
              <a:buFont typeface="Times New Roman"/>
              <a:buChar char="-"/>
            </a:pPr>
            <a:r>
              <a:rPr lang="en-US">
                <a:latin typeface="Times New Roman"/>
                <a:ea typeface="Times New Roman"/>
                <a:cs typeface="Times New Roman"/>
                <a:sym typeface="Times New Roman"/>
              </a:rPr>
              <a:t>Là quan hệ kế thừa và được sử dụng rộng rãi trong lập trình hướng đối tượng </a:t>
            </a:r>
            <a:endParaRPr/>
          </a:p>
          <a:p>
            <a:pPr indent="-228600" lvl="1" marL="685800" rtl="0" algn="l">
              <a:lnSpc>
                <a:spcPct val="120000"/>
              </a:lnSpc>
              <a:spcBef>
                <a:spcPts val="500"/>
              </a:spcBef>
              <a:spcAft>
                <a:spcPts val="0"/>
              </a:spcAft>
              <a:buClr>
                <a:schemeClr val="lt1"/>
              </a:buClr>
              <a:buSzPts val="2500"/>
              <a:buFont typeface="Times New Roman"/>
              <a:buChar char="-"/>
            </a:pPr>
            <a:r>
              <a:rPr lang="en-US">
                <a:latin typeface="Times New Roman"/>
                <a:ea typeface="Times New Roman"/>
                <a:cs typeface="Times New Roman"/>
                <a:sym typeface="Times New Roman"/>
              </a:rPr>
              <a:t>Ví dụ: </a:t>
            </a:r>
            <a:endParaRPr>
              <a:latin typeface="Times New Roman"/>
              <a:ea typeface="Times New Roman"/>
              <a:cs typeface="Times New Roman"/>
              <a:sym typeface="Times New Roman"/>
            </a:endParaRPr>
          </a:p>
        </p:txBody>
      </p:sp>
      <p:sp>
        <p:nvSpPr>
          <p:cNvPr id="410" name="Google Shape;410;p11"/>
          <p:cNvSpPr txBox="1"/>
          <p:nvPr>
            <p:ph idx="2" type="body"/>
          </p:nvPr>
        </p:nvSpPr>
        <p:spPr>
          <a:xfrm>
            <a:off x="6172200" y="2249486"/>
            <a:ext cx="4875211" cy="3541714"/>
          </a:xfrm>
          <a:prstGeom prst="rect">
            <a:avLst/>
          </a:prstGeom>
          <a:noFill/>
          <a:ln>
            <a:noFill/>
          </a:ln>
        </p:spPr>
        <p:txBody>
          <a:bodyPr anchorCtr="0" anchor="ctr" bIns="45700" lIns="91425" spcFirstLastPara="1" rIns="91425" wrap="square" tIns="45700">
            <a:normAutofit/>
          </a:bodyPr>
          <a:lstStyle/>
          <a:p>
            <a:pPr indent="0" lvl="0" marL="0" rtl="0" algn="ctr">
              <a:lnSpc>
                <a:spcPct val="120000"/>
              </a:lnSpc>
              <a:spcBef>
                <a:spcPts val="0"/>
              </a:spcBef>
              <a:spcAft>
                <a:spcPts val="0"/>
              </a:spcAft>
              <a:buClr>
                <a:schemeClr val="lt1"/>
              </a:buClr>
              <a:buSzPts val="3000"/>
              <a:buNone/>
            </a:pPr>
            <a:r>
              <a:t/>
            </a:r>
            <a:endParaRPr>
              <a:latin typeface="Tahoma"/>
              <a:ea typeface="Tahoma"/>
              <a:cs typeface="Tahoma"/>
              <a:sym typeface="Tahoma"/>
            </a:endParaRPr>
          </a:p>
        </p:txBody>
      </p:sp>
      <p:pic>
        <p:nvPicPr>
          <p:cNvPr id="411" name="Google Shape;411;p11"/>
          <p:cNvPicPr preferRelativeResize="0"/>
          <p:nvPr/>
        </p:nvPicPr>
        <p:blipFill rotWithShape="1">
          <a:blip r:embed="rId3">
            <a:alphaModFix/>
          </a:blip>
          <a:srcRect b="0" l="0" r="0" t="0"/>
          <a:stretch/>
        </p:blipFill>
        <p:spPr>
          <a:xfrm>
            <a:off x="4645718" y="2249486"/>
            <a:ext cx="6586389" cy="39899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THE PROBLEM 3: SEQUENCE DIAGRAM</a:t>
            </a:r>
            <a:endParaRPr sz="4400">
              <a:latin typeface="Rockwell"/>
              <a:ea typeface="Rockwell"/>
              <a:cs typeface="Rockwell"/>
              <a:sym typeface="Rockwell"/>
            </a:endParaRPr>
          </a:p>
        </p:txBody>
      </p:sp>
      <p:grpSp>
        <p:nvGrpSpPr>
          <p:cNvPr id="417" name="Google Shape;417;p32"/>
          <p:cNvGrpSpPr/>
          <p:nvPr/>
        </p:nvGrpSpPr>
        <p:grpSpPr>
          <a:xfrm>
            <a:off x="1175145" y="2920183"/>
            <a:ext cx="9906001" cy="1727622"/>
            <a:chOff x="33732" y="670695"/>
            <a:chExt cx="9906001" cy="1727622"/>
          </a:xfrm>
        </p:grpSpPr>
        <p:sp>
          <p:nvSpPr>
            <p:cNvPr id="418" name="Google Shape;418;p32"/>
            <p:cNvSpPr/>
            <p:nvPr/>
          </p:nvSpPr>
          <p:spPr>
            <a:xfrm rot="5400000">
              <a:off x="6078764" y="-1635414"/>
              <a:ext cx="1382097" cy="6339840"/>
            </a:xfrm>
            <a:prstGeom prst="round2SameRect">
              <a:avLst>
                <a:gd fmla="val 16667" name="adj1"/>
                <a:gd fmla="val 0" name="adj2"/>
              </a:avLst>
            </a:prstGeom>
            <a:solidFill>
              <a:srgbClr val="CBE2F5">
                <a:alpha val="89019"/>
              </a:srgbClr>
            </a:solidFill>
            <a:ln cap="flat" cmpd="sng" w="15875">
              <a:solidFill>
                <a:srgbClr val="CBE2F5">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2"/>
            <p:cNvSpPr txBox="1"/>
            <p:nvPr/>
          </p:nvSpPr>
          <p:spPr>
            <a:xfrm>
              <a:off x="3667361" y="978394"/>
              <a:ext cx="6272372" cy="1247161"/>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Is an UML diagram that illustrates the sequence of messages between objects in an interaction. A sequence diagram consists of a group of objects that are represented by lifelines, and the messages that they exchange over time during the interaction.</a:t>
              </a:r>
              <a:endParaRPr b="0" i="0" sz="1400" u="none" cap="none" strike="noStrike">
                <a:solidFill>
                  <a:srgbClr val="000000"/>
                </a:solidFill>
                <a:latin typeface="Arial"/>
                <a:ea typeface="Arial"/>
                <a:cs typeface="Arial"/>
                <a:sym typeface="Arial"/>
              </a:endParaRPr>
            </a:p>
            <a:p>
              <a:pPr indent="-57150" lvl="1" marL="171450" marR="0" rtl="0" algn="l">
                <a:lnSpc>
                  <a:spcPct val="90000"/>
                </a:lnSpc>
                <a:spcBef>
                  <a:spcPts val="0"/>
                </a:spcBef>
                <a:spcAft>
                  <a:spcPts val="0"/>
                </a:spcAft>
                <a:buClr>
                  <a:schemeClr val="lt1"/>
                </a:buClr>
                <a:buSzPts val="1800"/>
                <a:buFont typeface="Times New Roman"/>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20" name="Google Shape;420;p32"/>
            <p:cNvSpPr/>
            <p:nvPr/>
          </p:nvSpPr>
          <p:spPr>
            <a:xfrm>
              <a:off x="33732" y="670695"/>
              <a:ext cx="3566160" cy="1727622"/>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2"/>
            <p:cNvSpPr txBox="1"/>
            <p:nvPr/>
          </p:nvSpPr>
          <p:spPr>
            <a:xfrm>
              <a:off x="269873" y="755031"/>
              <a:ext cx="3397488" cy="1558950"/>
            </a:xfrm>
            <a:prstGeom prst="rect">
              <a:avLst/>
            </a:prstGeom>
            <a:noFill/>
            <a:ln>
              <a:noFill/>
            </a:ln>
          </p:spPr>
          <p:txBody>
            <a:bodyPr anchorCtr="0" anchor="ctr" bIns="93325" lIns="186675" spcFirstLastPara="1" rIns="186675" wrap="square" tIns="93325">
              <a:noAutofit/>
            </a:bodyPr>
            <a:lstStyle/>
            <a:p>
              <a:pPr indent="0" lvl="0" marL="0" marR="0" rtl="0" algn="ctr">
                <a:lnSpc>
                  <a:spcPct val="90000"/>
                </a:lnSpc>
                <a:spcBef>
                  <a:spcPts val="0"/>
                </a:spcBef>
                <a:spcAft>
                  <a:spcPts val="0"/>
                </a:spcAft>
                <a:buClr>
                  <a:schemeClr val="lt1"/>
                </a:buClr>
                <a:buSzPts val="4900"/>
                <a:buFont typeface="Tahoma"/>
                <a:buNone/>
              </a:pPr>
              <a:r>
                <a:rPr b="0" i="0" lang="en-US" sz="4900" u="none" cap="none" strike="noStrike">
                  <a:solidFill>
                    <a:schemeClr val="lt1"/>
                  </a:solidFill>
                  <a:latin typeface="Tahoma"/>
                  <a:ea typeface="Tahoma"/>
                  <a:cs typeface="Tahoma"/>
                  <a:sym typeface="Tahoma"/>
                </a:rPr>
                <a:t>Sequence Diagram</a:t>
              </a:r>
              <a:endParaRPr b="0" i="0" sz="4900" u="none" cap="none" strike="noStrike">
                <a:solidFill>
                  <a:schemeClr val="lt1"/>
                </a:solidFill>
                <a:latin typeface="Tahoma"/>
                <a:ea typeface="Tahoma"/>
                <a:cs typeface="Tahoma"/>
                <a:sym typeface="Tahom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Elements in sequence diagrams:</a:t>
            </a:r>
            <a:endParaRPr/>
          </a:p>
        </p:txBody>
      </p:sp>
      <p:sp>
        <p:nvSpPr>
          <p:cNvPr id="427" name="Google Shape;427;p3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1" marL="685800" rtl="0" algn="l">
              <a:lnSpc>
                <a:spcPct val="120000"/>
              </a:lnSpc>
              <a:spcBef>
                <a:spcPts val="0"/>
              </a:spcBef>
              <a:spcAft>
                <a:spcPts val="0"/>
              </a:spcAft>
              <a:buClr>
                <a:schemeClr val="lt1"/>
              </a:buClr>
              <a:buSzPts val="2500"/>
              <a:buChar char="•"/>
            </a:pPr>
            <a:r>
              <a:rPr lang="en-US" sz="2400">
                <a:latin typeface="Times New Roman"/>
                <a:ea typeface="Times New Roman"/>
                <a:cs typeface="Times New Roman"/>
                <a:sym typeface="Times New Roman"/>
              </a:rPr>
              <a:t>Lifelines</a:t>
            </a:r>
            <a:endParaRPr/>
          </a:p>
          <a:p>
            <a:pPr indent="-228600" lvl="1" marL="685800" rtl="0" algn="l">
              <a:lnSpc>
                <a:spcPct val="120000"/>
              </a:lnSpc>
              <a:spcBef>
                <a:spcPts val="0"/>
              </a:spcBef>
              <a:spcAft>
                <a:spcPts val="0"/>
              </a:spcAft>
              <a:buClr>
                <a:schemeClr val="lt1"/>
              </a:buClr>
              <a:buSzPts val="2500"/>
              <a:buChar char="•"/>
            </a:pPr>
            <a:r>
              <a:rPr lang="en-US" sz="2400">
                <a:latin typeface="Times New Roman"/>
                <a:ea typeface="Times New Roman"/>
                <a:cs typeface="Times New Roman"/>
                <a:sym typeface="Times New Roman"/>
              </a:rPr>
              <a:t>Messages </a:t>
            </a:r>
            <a:endParaRPr/>
          </a:p>
          <a:p>
            <a:pPr indent="-228600" lvl="1" marL="685800" rtl="0" algn="l">
              <a:lnSpc>
                <a:spcPct val="120000"/>
              </a:lnSpc>
              <a:spcBef>
                <a:spcPts val="0"/>
              </a:spcBef>
              <a:spcAft>
                <a:spcPts val="0"/>
              </a:spcAft>
              <a:buClr>
                <a:schemeClr val="lt1"/>
              </a:buClr>
              <a:buSzPts val="2500"/>
              <a:buChar char="•"/>
            </a:pPr>
            <a:r>
              <a:rPr lang="en-US" sz="2400">
                <a:latin typeface="Times New Roman"/>
                <a:ea typeface="Times New Roman"/>
                <a:cs typeface="Times New Roman"/>
                <a:sym typeface="Times New Roman"/>
              </a:rPr>
              <a:t>Combined fragments </a:t>
            </a:r>
            <a:endParaRPr/>
          </a:p>
          <a:p>
            <a:pPr indent="-228600" lvl="1" marL="685800" rtl="0" algn="l">
              <a:lnSpc>
                <a:spcPct val="120000"/>
              </a:lnSpc>
              <a:spcBef>
                <a:spcPts val="0"/>
              </a:spcBef>
              <a:spcAft>
                <a:spcPts val="0"/>
              </a:spcAft>
              <a:buClr>
                <a:schemeClr val="lt1"/>
              </a:buClr>
              <a:buSzPts val="2500"/>
              <a:buChar char="•"/>
            </a:pPr>
            <a:r>
              <a:rPr lang="en-US" sz="2400">
                <a:latin typeface="Times New Roman"/>
                <a:ea typeface="Times New Roman"/>
                <a:cs typeface="Times New Roman"/>
                <a:sym typeface="Times New Roman"/>
              </a:rPr>
              <a:t>Interaction uses</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LIFELINES</a:t>
            </a:r>
            <a:endParaRPr/>
          </a:p>
        </p:txBody>
      </p:sp>
      <p:sp>
        <p:nvSpPr>
          <p:cNvPr id="433" name="Google Shape;433;p34"/>
          <p:cNvSpPr txBox="1"/>
          <p:nvPr>
            <p:ph idx="1" type="body"/>
          </p:nvPr>
        </p:nvSpPr>
        <p:spPr>
          <a:xfrm>
            <a:off x="671804" y="2249487"/>
            <a:ext cx="5010539" cy="3541714"/>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Clr>
                <a:schemeClr val="lt1"/>
              </a:buClr>
              <a:buSzPts val="2250"/>
              <a:buChar char="•"/>
            </a:pPr>
            <a:r>
              <a:rPr lang="en-US" sz="2000"/>
              <a:t>Represent the objects that participate in an interaction</a:t>
            </a:r>
            <a:r>
              <a:rPr lang="en-US"/>
              <a:t>. </a:t>
            </a:r>
            <a:endParaRPr/>
          </a:p>
          <a:p>
            <a:pPr indent="-371475" lvl="0" marL="457200" rtl="0" algn="l">
              <a:lnSpc>
                <a:spcPct val="120000"/>
              </a:lnSpc>
              <a:spcBef>
                <a:spcPts val="1000"/>
              </a:spcBef>
              <a:spcAft>
                <a:spcPts val="0"/>
              </a:spcAft>
              <a:buClr>
                <a:schemeClr val="lt1"/>
              </a:buClr>
              <a:buSzPts val="2250"/>
              <a:buChar char="•"/>
            </a:pPr>
            <a:r>
              <a:rPr lang="en-US" sz="2000"/>
              <a:t>For example, in a banking scenario, lifelines can represent objects such as a bank system or customer. Each instance in an interaction is represented by a lifeline.</a:t>
            </a:r>
            <a:endParaRPr/>
          </a:p>
          <a:p>
            <a:pPr indent="-228600" lvl="0" marL="457200" rtl="0" algn="l">
              <a:lnSpc>
                <a:spcPct val="120000"/>
              </a:lnSpc>
              <a:spcBef>
                <a:spcPts val="1000"/>
              </a:spcBef>
              <a:spcAft>
                <a:spcPts val="0"/>
              </a:spcAft>
              <a:buClr>
                <a:schemeClr val="lt1"/>
              </a:buClr>
              <a:buSzPts val="2250"/>
              <a:buNone/>
            </a:pPr>
            <a:r>
              <a:t/>
            </a:r>
            <a:endParaRPr/>
          </a:p>
        </p:txBody>
      </p:sp>
      <p:pic>
        <p:nvPicPr>
          <p:cNvPr descr="Diagram&#10;&#10;Description automatically generated" id="434" name="Google Shape;434;p34"/>
          <p:cNvPicPr preferRelativeResize="0"/>
          <p:nvPr/>
        </p:nvPicPr>
        <p:blipFill rotWithShape="1">
          <a:blip r:embed="rId3">
            <a:alphaModFix/>
          </a:blip>
          <a:srcRect b="0" l="0" r="0" t="0"/>
          <a:stretch/>
        </p:blipFill>
        <p:spPr>
          <a:xfrm>
            <a:off x="6864222" y="2517905"/>
            <a:ext cx="3899533" cy="30048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MESSAGES</a:t>
            </a:r>
            <a:endParaRPr/>
          </a:p>
        </p:txBody>
      </p:sp>
      <p:sp>
        <p:nvSpPr>
          <p:cNvPr id="440" name="Google Shape;440;p35"/>
          <p:cNvSpPr txBox="1"/>
          <p:nvPr>
            <p:ph idx="1" type="body"/>
          </p:nvPr>
        </p:nvSpPr>
        <p:spPr>
          <a:xfrm>
            <a:off x="671804" y="2249487"/>
            <a:ext cx="5010539" cy="3541714"/>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Clr>
                <a:schemeClr val="lt1"/>
              </a:buClr>
              <a:buSzPts val="2250"/>
              <a:buChar char="•"/>
            </a:pPr>
            <a:r>
              <a:rPr lang="en-US" sz="2000"/>
              <a:t>Defines a specific kind of communication between instances in an interaction. A message conveys information from one instance, which is represented by a lifeline, to another instance in an interaction.</a:t>
            </a:r>
            <a:endParaRPr/>
          </a:p>
          <a:p>
            <a:pPr indent="-228600" lvl="0" marL="457200" rtl="0" algn="l">
              <a:lnSpc>
                <a:spcPct val="120000"/>
              </a:lnSpc>
              <a:spcBef>
                <a:spcPts val="1000"/>
              </a:spcBef>
              <a:spcAft>
                <a:spcPts val="0"/>
              </a:spcAft>
              <a:buClr>
                <a:schemeClr val="lt1"/>
              </a:buClr>
              <a:buSzPts val="2250"/>
              <a:buNone/>
            </a:pPr>
            <a:r>
              <a:t/>
            </a:r>
            <a:endParaRPr/>
          </a:p>
        </p:txBody>
      </p:sp>
      <p:pic>
        <p:nvPicPr>
          <p:cNvPr descr="Diagram&#10;&#10;Description automatically generated" id="441" name="Google Shape;441;p35"/>
          <p:cNvPicPr preferRelativeResize="0"/>
          <p:nvPr/>
        </p:nvPicPr>
        <p:blipFill rotWithShape="1">
          <a:blip r:embed="rId3">
            <a:alphaModFix/>
          </a:blip>
          <a:srcRect b="0" l="0" r="0" t="0"/>
          <a:stretch/>
        </p:blipFill>
        <p:spPr>
          <a:xfrm>
            <a:off x="6928273" y="2249487"/>
            <a:ext cx="4268462" cy="343957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COMBINED FRAGMENTS</a:t>
            </a:r>
            <a:endParaRPr/>
          </a:p>
        </p:txBody>
      </p:sp>
      <p:sp>
        <p:nvSpPr>
          <p:cNvPr id="448" name="Google Shape;448;p36"/>
          <p:cNvSpPr txBox="1"/>
          <p:nvPr>
            <p:ph idx="1" type="body"/>
          </p:nvPr>
        </p:nvSpPr>
        <p:spPr>
          <a:xfrm>
            <a:off x="671804" y="2249487"/>
            <a:ext cx="5010539" cy="3541714"/>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Clr>
                <a:schemeClr val="lt1"/>
              </a:buClr>
              <a:buSzPts val="2250"/>
              <a:buChar char="•"/>
            </a:pPr>
            <a:r>
              <a:rPr lang="en-US" sz="2000"/>
              <a:t>Combined fragments are logical groupings, represented by a rectangle, which contain the conditional structures that affect the flow of messages. </a:t>
            </a:r>
            <a:endParaRPr/>
          </a:p>
          <a:p>
            <a:pPr indent="-371475" lvl="0" marL="457200" rtl="0" algn="l">
              <a:lnSpc>
                <a:spcPct val="120000"/>
              </a:lnSpc>
              <a:spcBef>
                <a:spcPts val="1000"/>
              </a:spcBef>
              <a:spcAft>
                <a:spcPts val="0"/>
              </a:spcAft>
              <a:buClr>
                <a:schemeClr val="lt1"/>
              </a:buClr>
              <a:buSzPts val="2250"/>
              <a:buChar char="•"/>
            </a:pPr>
            <a:r>
              <a:rPr lang="en-US" sz="2000"/>
              <a:t>A combined fragment contains interaction operands and is defined by the interaction operator.</a:t>
            </a:r>
            <a:endParaRPr sz="2000"/>
          </a:p>
        </p:txBody>
      </p:sp>
      <p:pic>
        <p:nvPicPr>
          <p:cNvPr descr="Diagram&#10;&#10;Description automatically generated" id="449" name="Google Shape;449;p36"/>
          <p:cNvPicPr preferRelativeResize="0"/>
          <p:nvPr/>
        </p:nvPicPr>
        <p:blipFill rotWithShape="1">
          <a:blip r:embed="rId3">
            <a:alphaModFix/>
          </a:blip>
          <a:srcRect b="0" l="0" r="0" t="0"/>
          <a:stretch/>
        </p:blipFill>
        <p:spPr>
          <a:xfrm>
            <a:off x="5971337" y="2249487"/>
            <a:ext cx="5345659" cy="432091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INTERACTION USES</a:t>
            </a:r>
            <a:endParaRPr/>
          </a:p>
        </p:txBody>
      </p:sp>
      <p:sp>
        <p:nvSpPr>
          <p:cNvPr id="455" name="Google Shape;455;p37"/>
          <p:cNvSpPr txBox="1"/>
          <p:nvPr>
            <p:ph idx="1" type="body"/>
          </p:nvPr>
        </p:nvSpPr>
        <p:spPr>
          <a:xfrm>
            <a:off x="671804" y="2249487"/>
            <a:ext cx="5010539" cy="3541714"/>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Clr>
                <a:schemeClr val="lt1"/>
              </a:buClr>
              <a:buSzPts val="2250"/>
              <a:buChar char="•"/>
            </a:pPr>
            <a:r>
              <a:rPr lang="en-US" sz="2000"/>
              <a:t>In sequence diagrams, interaction uses enable you to reference other existing interactions. </a:t>
            </a:r>
            <a:endParaRPr/>
          </a:p>
          <a:p>
            <a:pPr indent="-371475" lvl="0" marL="457200" rtl="0" algn="l">
              <a:lnSpc>
                <a:spcPct val="120000"/>
              </a:lnSpc>
              <a:spcBef>
                <a:spcPts val="1000"/>
              </a:spcBef>
              <a:spcAft>
                <a:spcPts val="0"/>
              </a:spcAft>
              <a:buClr>
                <a:schemeClr val="lt1"/>
              </a:buClr>
              <a:buSzPts val="2250"/>
              <a:buChar char="•"/>
            </a:pPr>
            <a:r>
              <a:rPr lang="en-US" sz="2000"/>
              <a:t>You can construct a complete and complex sequence from smaller simpler interactions</a:t>
            </a:r>
            <a:endParaRPr sz="2000"/>
          </a:p>
        </p:txBody>
      </p:sp>
      <p:pic>
        <p:nvPicPr>
          <p:cNvPr descr="Diagram&#10;&#10;Description automatically generated" id="456" name="Google Shape;456;p37"/>
          <p:cNvPicPr preferRelativeResize="0"/>
          <p:nvPr/>
        </p:nvPicPr>
        <p:blipFill rotWithShape="1">
          <a:blip r:embed="rId3">
            <a:alphaModFix/>
          </a:blip>
          <a:srcRect b="0" l="0" r="0" t="0"/>
          <a:stretch/>
        </p:blipFill>
        <p:spPr>
          <a:xfrm>
            <a:off x="6094412" y="2249487"/>
            <a:ext cx="5424196" cy="386098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descr="Diagram&#10;&#10;Description automatically generated" id="461" name="Google Shape;461;p38"/>
          <p:cNvPicPr preferRelativeResize="0"/>
          <p:nvPr/>
        </p:nvPicPr>
        <p:blipFill rotWithShape="1">
          <a:blip r:embed="rId3">
            <a:alphaModFix/>
          </a:blip>
          <a:srcRect b="0" l="0" r="0" t="0"/>
          <a:stretch/>
        </p:blipFill>
        <p:spPr>
          <a:xfrm>
            <a:off x="1264501" y="49237"/>
            <a:ext cx="9662997" cy="6759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
          <p:cNvPicPr preferRelativeResize="0"/>
          <p:nvPr/>
        </p:nvPicPr>
        <p:blipFill rotWithShape="1">
          <a:blip r:embed="rId3">
            <a:alphaModFix/>
          </a:blip>
          <a:srcRect b="0" l="0" r="0" t="0"/>
          <a:stretch/>
        </p:blipFill>
        <p:spPr>
          <a:xfrm>
            <a:off x="1094704" y="682580"/>
            <a:ext cx="10058400" cy="55250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ec451578f4_11_5"/>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THE PROBLEM 1: USECASE DIAGRAM</a:t>
            </a:r>
            <a:endParaRPr/>
          </a:p>
        </p:txBody>
      </p:sp>
      <p:grpSp>
        <p:nvGrpSpPr>
          <p:cNvPr id="257" name="Google Shape;257;gec451578f4_11_5"/>
          <p:cNvGrpSpPr/>
          <p:nvPr/>
        </p:nvGrpSpPr>
        <p:grpSpPr>
          <a:xfrm>
            <a:off x="1141438" y="2922809"/>
            <a:ext cx="9905974" cy="1727700"/>
            <a:chOff x="25" y="673321"/>
            <a:chExt cx="9905974" cy="1727700"/>
          </a:xfrm>
        </p:grpSpPr>
        <p:sp>
          <p:nvSpPr>
            <p:cNvPr id="258" name="Google Shape;258;gec451578f4_11_5"/>
            <p:cNvSpPr/>
            <p:nvPr/>
          </p:nvSpPr>
          <p:spPr>
            <a:xfrm rot="5400000">
              <a:off x="6044999" y="-1632790"/>
              <a:ext cx="1382100" cy="6339900"/>
            </a:xfrm>
            <a:prstGeom prst="round2SameRect">
              <a:avLst>
                <a:gd fmla="val 16667" name="adj1"/>
                <a:gd fmla="val 0" name="adj2"/>
              </a:avLst>
            </a:prstGeom>
            <a:solidFill>
              <a:srgbClr val="CBE2F5">
                <a:alpha val="89019"/>
              </a:srgbClr>
            </a:solidFill>
            <a:ln cap="flat" cmpd="sng" w="15875">
              <a:solidFill>
                <a:srgbClr val="CBE2F5">
                  <a:alpha val="89019"/>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ec451578f4_11_5"/>
            <p:cNvSpPr txBox="1"/>
            <p:nvPr/>
          </p:nvSpPr>
          <p:spPr>
            <a:xfrm>
              <a:off x="3599835" y="913602"/>
              <a:ext cx="6272400" cy="1247100"/>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dk1"/>
                </a:buClr>
                <a:buSzPts val="1900"/>
                <a:buFont typeface="Times New Roman"/>
                <a:buChar char="•"/>
              </a:pPr>
              <a:r>
                <a:rPr b="0" i="0" lang="en-US" sz="1900" u="none" cap="none" strike="noStrike">
                  <a:solidFill>
                    <a:schemeClr val="dk1"/>
                  </a:solidFill>
                  <a:latin typeface="Times New Roman"/>
                  <a:ea typeface="Times New Roman"/>
                  <a:cs typeface="Times New Roman"/>
                  <a:sym typeface="Times New Roman"/>
                </a:rPr>
                <a:t>Là kỹ thuật dùng để mô tả sự tương tác giữa người dùng và hệ thống với nhau, trong một môi trường cụ thể và vì một mục đích cụ thể.</a:t>
              </a:r>
              <a:endParaRPr b="0" i="0" sz="1900" u="none" cap="none" strike="noStrike">
                <a:solidFill>
                  <a:schemeClr val="dk1"/>
                </a:solidFill>
                <a:latin typeface="Times New Roman"/>
                <a:ea typeface="Times New Roman"/>
                <a:cs typeface="Times New Roman"/>
                <a:sym typeface="Times New Roman"/>
              </a:endParaRPr>
            </a:p>
          </p:txBody>
        </p:sp>
        <p:sp>
          <p:nvSpPr>
            <p:cNvPr id="260" name="Google Shape;260;gec451578f4_11_5"/>
            <p:cNvSpPr/>
            <p:nvPr/>
          </p:nvSpPr>
          <p:spPr>
            <a:xfrm>
              <a:off x="25" y="673321"/>
              <a:ext cx="3566100" cy="17277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ec451578f4_11_5"/>
            <p:cNvSpPr txBox="1"/>
            <p:nvPr/>
          </p:nvSpPr>
          <p:spPr>
            <a:xfrm>
              <a:off x="84336" y="757757"/>
              <a:ext cx="3397500" cy="1558800"/>
            </a:xfrm>
            <a:prstGeom prst="rect">
              <a:avLst/>
            </a:prstGeom>
            <a:noFill/>
            <a:ln>
              <a:noFill/>
            </a:ln>
          </p:spPr>
          <p:txBody>
            <a:bodyPr anchorCtr="0" anchor="ctr" bIns="93325" lIns="186675" spcFirstLastPara="1" rIns="186675" wrap="square" tIns="93325">
              <a:noAutofit/>
            </a:bodyPr>
            <a:lstStyle/>
            <a:p>
              <a:pPr indent="0" lvl="0" marL="0" marR="0" rtl="0" algn="ctr">
                <a:lnSpc>
                  <a:spcPct val="90000"/>
                </a:lnSpc>
                <a:spcBef>
                  <a:spcPts val="0"/>
                </a:spcBef>
                <a:spcAft>
                  <a:spcPts val="0"/>
                </a:spcAft>
                <a:buClr>
                  <a:schemeClr val="lt1"/>
                </a:buClr>
                <a:buSzPts val="4900"/>
                <a:buFont typeface="Tahoma"/>
                <a:buNone/>
              </a:pPr>
              <a:r>
                <a:rPr b="0" i="0" lang="en-US" sz="4600" u="none" cap="none" strike="noStrike">
                  <a:solidFill>
                    <a:schemeClr val="lt1"/>
                  </a:solidFill>
                  <a:latin typeface="Tahoma"/>
                  <a:ea typeface="Tahoma"/>
                  <a:cs typeface="Tahoma"/>
                  <a:sym typeface="Tahoma"/>
                </a:rPr>
                <a:t>Usecase</a:t>
              </a:r>
              <a:r>
                <a:rPr b="0" i="0" lang="en-US" sz="4900" u="none" cap="none" strike="noStrike">
                  <a:solidFill>
                    <a:schemeClr val="lt1"/>
                  </a:solidFill>
                  <a:latin typeface="Tahoma"/>
                  <a:ea typeface="Tahoma"/>
                  <a:cs typeface="Tahoma"/>
                  <a:sym typeface="Tahoma"/>
                </a:rPr>
                <a:t> Diagram ?</a:t>
              </a:r>
              <a:endParaRPr b="0" i="0" sz="4900" u="none" cap="none" strike="noStrike">
                <a:solidFill>
                  <a:schemeClr val="lt1"/>
                </a:solidFill>
                <a:latin typeface="Tahoma"/>
                <a:ea typeface="Tahoma"/>
                <a:cs typeface="Tahoma"/>
                <a:sym typeface="Tahom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ec451578f4_11_21"/>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Times New Roman"/>
                <a:ea typeface="Times New Roman"/>
                <a:cs typeface="Times New Roman"/>
                <a:sym typeface="Times New Roman"/>
              </a:rPr>
              <a:t>Tương tác có thể là?</a:t>
            </a:r>
            <a:endParaRPr>
              <a:latin typeface="Times New Roman"/>
              <a:ea typeface="Times New Roman"/>
              <a:cs typeface="Times New Roman"/>
              <a:sym typeface="Times New Roman"/>
            </a:endParaRPr>
          </a:p>
        </p:txBody>
      </p:sp>
      <p:sp>
        <p:nvSpPr>
          <p:cNvPr id="268" name="Google Shape;268;gec451578f4_11_21"/>
          <p:cNvSpPr txBox="1"/>
          <p:nvPr>
            <p:ph idx="1" type="body"/>
          </p:nvPr>
        </p:nvSpPr>
        <p:spPr>
          <a:xfrm>
            <a:off x="1143005" y="2097225"/>
            <a:ext cx="5367300" cy="3541800"/>
          </a:xfrm>
          <a:prstGeom prst="rect">
            <a:avLst/>
          </a:prstGeom>
          <a:noFill/>
          <a:ln>
            <a:noFill/>
          </a:ln>
        </p:spPr>
        <p:txBody>
          <a:bodyPr anchorCtr="0" anchor="t" bIns="45700" lIns="91425" spcFirstLastPara="1" rIns="91425" wrap="square" tIns="45700">
            <a:normAutofit/>
          </a:bodyPr>
          <a:lstStyle/>
          <a:p>
            <a:pPr indent="-371475" lvl="0" marL="457200" rtl="0" algn="l">
              <a:lnSpc>
                <a:spcPct val="150000"/>
              </a:lnSpc>
              <a:spcBef>
                <a:spcPts val="1000"/>
              </a:spcBef>
              <a:spcAft>
                <a:spcPts val="0"/>
              </a:spcAft>
              <a:buSzPts val="2250"/>
              <a:buFont typeface="Times New Roman"/>
              <a:buChar char="-"/>
            </a:pPr>
            <a:r>
              <a:rPr lang="en-US">
                <a:latin typeface="Times New Roman"/>
                <a:ea typeface="Times New Roman"/>
                <a:cs typeface="Times New Roman"/>
                <a:sym typeface="Times New Roman"/>
              </a:rPr>
              <a:t>Người dùng tương tác với hệ thống như nào ?</a:t>
            </a:r>
            <a:endParaRPr>
              <a:latin typeface="Times New Roman"/>
              <a:ea typeface="Times New Roman"/>
              <a:cs typeface="Times New Roman"/>
              <a:sym typeface="Times New Roman"/>
            </a:endParaRPr>
          </a:p>
          <a:p>
            <a:pPr indent="-371475" lvl="0" marL="457200" rtl="0" algn="l">
              <a:lnSpc>
                <a:spcPct val="150000"/>
              </a:lnSpc>
              <a:spcBef>
                <a:spcPts val="0"/>
              </a:spcBef>
              <a:spcAft>
                <a:spcPts val="0"/>
              </a:spcAft>
              <a:buSzPts val="2250"/>
              <a:buFont typeface="Times New Roman"/>
              <a:buChar char="-"/>
            </a:pPr>
            <a:r>
              <a:rPr lang="en-US">
                <a:latin typeface="Times New Roman"/>
                <a:ea typeface="Times New Roman"/>
                <a:cs typeface="Times New Roman"/>
                <a:sym typeface="Times New Roman"/>
              </a:rPr>
              <a:t>Hệ thống tương tác với hệ thống khác như nào ?</a:t>
            </a:r>
            <a:endParaRPr>
              <a:latin typeface="Times New Roman"/>
              <a:ea typeface="Times New Roman"/>
              <a:cs typeface="Times New Roman"/>
              <a:sym typeface="Times New Roman"/>
            </a:endParaRPr>
          </a:p>
        </p:txBody>
      </p:sp>
      <p:pic>
        <p:nvPicPr>
          <p:cNvPr id="269" name="Google Shape;269;gec451578f4_11_21"/>
          <p:cNvPicPr preferRelativeResize="0"/>
          <p:nvPr/>
        </p:nvPicPr>
        <p:blipFill rotWithShape="1">
          <a:blip r:embed="rId3">
            <a:alphaModFix/>
          </a:blip>
          <a:srcRect b="0" l="0" r="0" t="0"/>
          <a:stretch/>
        </p:blipFill>
        <p:spPr>
          <a:xfrm>
            <a:off x="6654300" y="1059225"/>
            <a:ext cx="5297526" cy="506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ec451578f4_11_28"/>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300">
                <a:latin typeface="Times New Roman"/>
                <a:ea typeface="Times New Roman"/>
                <a:cs typeface="Times New Roman"/>
                <a:sym typeface="Times New Roman"/>
              </a:rPr>
              <a:t>Component of Usecase:</a:t>
            </a:r>
            <a:endParaRPr sz="4300">
              <a:latin typeface="Times New Roman"/>
              <a:ea typeface="Times New Roman"/>
              <a:cs typeface="Times New Roman"/>
              <a:sym typeface="Times New Roman"/>
            </a:endParaRPr>
          </a:p>
        </p:txBody>
      </p:sp>
      <p:sp>
        <p:nvSpPr>
          <p:cNvPr id="276" name="Google Shape;276;gec451578f4_11_28"/>
          <p:cNvSpPr txBox="1"/>
          <p:nvPr>
            <p:ph idx="1" type="body"/>
          </p:nvPr>
        </p:nvSpPr>
        <p:spPr>
          <a:xfrm>
            <a:off x="1141437" y="2192287"/>
            <a:ext cx="9906000" cy="3541800"/>
          </a:xfrm>
          <a:prstGeom prst="rect">
            <a:avLst/>
          </a:prstGeom>
          <a:noFill/>
          <a:ln>
            <a:noFill/>
          </a:ln>
        </p:spPr>
        <p:txBody>
          <a:bodyPr anchorCtr="0" anchor="t" bIns="45700" lIns="91425" spcFirstLastPara="1" rIns="91425" wrap="square" tIns="45700">
            <a:normAutofit/>
          </a:bodyPr>
          <a:lstStyle/>
          <a:p>
            <a:pPr indent="-371475" lvl="0" marL="457200" rtl="0" algn="l">
              <a:lnSpc>
                <a:spcPct val="150000"/>
              </a:lnSpc>
              <a:spcBef>
                <a:spcPts val="1000"/>
              </a:spcBef>
              <a:spcAft>
                <a:spcPts val="0"/>
              </a:spcAft>
              <a:buSzPts val="2250"/>
              <a:buFont typeface="Times New Roman"/>
              <a:buChar char="•"/>
            </a:pPr>
            <a:r>
              <a:rPr lang="en-US">
                <a:latin typeface="Times New Roman"/>
                <a:ea typeface="Times New Roman"/>
                <a:cs typeface="Times New Roman"/>
                <a:sym typeface="Times New Roman"/>
              </a:rPr>
              <a:t>Actor</a:t>
            </a:r>
            <a:endParaRPr>
              <a:latin typeface="Times New Roman"/>
              <a:ea typeface="Times New Roman"/>
              <a:cs typeface="Times New Roman"/>
              <a:sym typeface="Times New Roman"/>
            </a:endParaRPr>
          </a:p>
          <a:p>
            <a:pPr indent="-371475" lvl="0" marL="457200" rtl="0" algn="l">
              <a:lnSpc>
                <a:spcPct val="150000"/>
              </a:lnSpc>
              <a:spcBef>
                <a:spcPts val="0"/>
              </a:spcBef>
              <a:spcAft>
                <a:spcPts val="0"/>
              </a:spcAft>
              <a:buSzPts val="2250"/>
              <a:buFont typeface="Times New Roman"/>
              <a:buChar char="•"/>
            </a:pPr>
            <a:r>
              <a:rPr lang="en-US">
                <a:latin typeface="Times New Roman"/>
                <a:ea typeface="Times New Roman"/>
                <a:cs typeface="Times New Roman"/>
                <a:sym typeface="Times New Roman"/>
              </a:rPr>
              <a:t>Usecase</a:t>
            </a:r>
            <a:endParaRPr>
              <a:latin typeface="Times New Roman"/>
              <a:ea typeface="Times New Roman"/>
              <a:cs typeface="Times New Roman"/>
              <a:sym typeface="Times New Roman"/>
            </a:endParaRPr>
          </a:p>
          <a:p>
            <a:pPr indent="-371475" lvl="0" marL="457200" rtl="0" algn="l">
              <a:lnSpc>
                <a:spcPct val="150000"/>
              </a:lnSpc>
              <a:spcBef>
                <a:spcPts val="0"/>
              </a:spcBef>
              <a:spcAft>
                <a:spcPts val="0"/>
              </a:spcAft>
              <a:buSzPts val="2250"/>
              <a:buFont typeface="Times New Roman"/>
              <a:buChar char="•"/>
            </a:pPr>
            <a:r>
              <a:rPr lang="en-US">
                <a:latin typeface="Times New Roman"/>
                <a:ea typeface="Times New Roman"/>
                <a:cs typeface="Times New Roman"/>
                <a:sym typeface="Times New Roman"/>
              </a:rPr>
              <a:t>Relationship</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ec451578f4_11_34"/>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400">
                <a:latin typeface="Times New Roman"/>
                <a:ea typeface="Times New Roman"/>
                <a:cs typeface="Times New Roman"/>
                <a:sym typeface="Times New Roman"/>
              </a:rPr>
              <a:t>Actorz</a:t>
            </a:r>
            <a:endParaRPr sz="4400">
              <a:latin typeface="Times New Roman"/>
              <a:ea typeface="Times New Roman"/>
              <a:cs typeface="Times New Roman"/>
              <a:sym typeface="Times New Roman"/>
            </a:endParaRPr>
          </a:p>
        </p:txBody>
      </p:sp>
      <p:sp>
        <p:nvSpPr>
          <p:cNvPr id="283" name="Google Shape;283;gec451578f4_11_34"/>
          <p:cNvSpPr txBox="1"/>
          <p:nvPr>
            <p:ph idx="1" type="body"/>
          </p:nvPr>
        </p:nvSpPr>
        <p:spPr>
          <a:xfrm>
            <a:off x="1141400" y="2249475"/>
            <a:ext cx="5770800" cy="3541800"/>
          </a:xfrm>
          <a:prstGeom prst="rect">
            <a:avLst/>
          </a:prstGeom>
          <a:noFill/>
          <a:ln>
            <a:noFill/>
          </a:ln>
        </p:spPr>
        <p:txBody>
          <a:bodyPr anchorCtr="0" anchor="t" bIns="45700" lIns="91425" spcFirstLastPara="1" rIns="91425" wrap="square" tIns="45700">
            <a:normAutofit/>
          </a:bodyPr>
          <a:lstStyle/>
          <a:p>
            <a:pPr indent="-371475" lvl="0" marL="457200" rtl="0" algn="l">
              <a:lnSpc>
                <a:spcPct val="150000"/>
              </a:lnSpc>
              <a:spcBef>
                <a:spcPts val="1000"/>
              </a:spcBef>
              <a:spcAft>
                <a:spcPts val="0"/>
              </a:spcAft>
              <a:buSzPts val="2250"/>
              <a:buFont typeface="Times New Roman"/>
              <a:buChar char="•"/>
            </a:pPr>
            <a:r>
              <a:rPr lang="en-US">
                <a:latin typeface="Times New Roman"/>
                <a:ea typeface="Times New Roman"/>
                <a:cs typeface="Times New Roman"/>
                <a:sym typeface="Times New Roman"/>
              </a:rPr>
              <a:t>Giữ vài trò là người dùng hệ thống, phần cứng hoặc các hệ thống khác bên ngoài</a:t>
            </a:r>
            <a:endParaRPr>
              <a:latin typeface="Times New Roman"/>
              <a:ea typeface="Times New Roman"/>
              <a:cs typeface="Times New Roman"/>
              <a:sym typeface="Times New Roman"/>
            </a:endParaRPr>
          </a:p>
          <a:p>
            <a:pPr indent="-371475" lvl="0" marL="457200" rtl="0" algn="l">
              <a:lnSpc>
                <a:spcPct val="150000"/>
              </a:lnSpc>
              <a:spcBef>
                <a:spcPts val="0"/>
              </a:spcBef>
              <a:spcAft>
                <a:spcPts val="0"/>
              </a:spcAft>
              <a:buSzPts val="2250"/>
              <a:buFont typeface="Times New Roman"/>
              <a:buChar char="•"/>
            </a:pPr>
            <a:r>
              <a:rPr lang="en-US">
                <a:latin typeface="Times New Roman"/>
                <a:ea typeface="Times New Roman"/>
                <a:cs typeface="Times New Roman"/>
                <a:sym typeface="Times New Roman"/>
              </a:rPr>
              <a:t>UML thường quy định Actor là hình người</a:t>
            </a:r>
            <a:endParaRPr>
              <a:latin typeface="Times New Roman"/>
              <a:ea typeface="Times New Roman"/>
              <a:cs typeface="Times New Roman"/>
              <a:sym typeface="Times New Roman"/>
            </a:endParaRPr>
          </a:p>
        </p:txBody>
      </p:sp>
      <p:pic>
        <p:nvPicPr>
          <p:cNvPr id="284" name="Google Shape;284;gec451578f4_11_34"/>
          <p:cNvPicPr preferRelativeResize="0"/>
          <p:nvPr/>
        </p:nvPicPr>
        <p:blipFill rotWithShape="1">
          <a:blip r:embed="rId3">
            <a:alphaModFix/>
          </a:blip>
          <a:srcRect b="0" l="0" r="0" t="0"/>
          <a:stretch/>
        </p:blipFill>
        <p:spPr>
          <a:xfrm>
            <a:off x="7030125" y="2055025"/>
            <a:ext cx="5069826" cy="373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ec451578f4_11_42"/>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400">
                <a:latin typeface="Times New Roman"/>
                <a:ea typeface="Times New Roman"/>
                <a:cs typeface="Times New Roman"/>
                <a:sym typeface="Times New Roman"/>
              </a:rPr>
              <a:t>Usecase</a:t>
            </a:r>
            <a:endParaRPr sz="4400">
              <a:latin typeface="Times New Roman"/>
              <a:ea typeface="Times New Roman"/>
              <a:cs typeface="Times New Roman"/>
              <a:sym typeface="Times New Roman"/>
            </a:endParaRPr>
          </a:p>
        </p:txBody>
      </p:sp>
      <p:sp>
        <p:nvSpPr>
          <p:cNvPr id="291" name="Google Shape;291;gec451578f4_11_42"/>
          <p:cNvSpPr txBox="1"/>
          <p:nvPr>
            <p:ph idx="1" type="body"/>
          </p:nvPr>
        </p:nvSpPr>
        <p:spPr>
          <a:xfrm>
            <a:off x="1141404" y="2249475"/>
            <a:ext cx="6630900" cy="3541800"/>
          </a:xfrm>
          <a:prstGeom prst="rect">
            <a:avLst/>
          </a:prstGeom>
          <a:noFill/>
          <a:ln>
            <a:noFill/>
          </a:ln>
        </p:spPr>
        <p:txBody>
          <a:bodyPr anchorCtr="0" anchor="t" bIns="45700" lIns="91425" spcFirstLastPara="1" rIns="91425" wrap="square" tIns="45700">
            <a:normAutofit/>
          </a:bodyPr>
          <a:lstStyle/>
          <a:p>
            <a:pPr indent="-371475" lvl="0" marL="457200" rtl="0" algn="l">
              <a:lnSpc>
                <a:spcPct val="150000"/>
              </a:lnSpc>
              <a:spcBef>
                <a:spcPts val="1000"/>
              </a:spcBef>
              <a:spcAft>
                <a:spcPts val="0"/>
              </a:spcAft>
              <a:buSzPts val="2250"/>
              <a:buFont typeface="Times New Roman"/>
              <a:buChar char="•"/>
            </a:pPr>
            <a:r>
              <a:rPr lang="en-US">
                <a:latin typeface="Times New Roman"/>
                <a:ea typeface="Times New Roman"/>
                <a:cs typeface="Times New Roman"/>
                <a:sym typeface="Times New Roman"/>
              </a:rPr>
              <a:t>Thể hiện sự tương tác giữa Actor và hệ thống</a:t>
            </a:r>
            <a:endParaRPr>
              <a:latin typeface="Times New Roman"/>
              <a:ea typeface="Times New Roman"/>
              <a:cs typeface="Times New Roman"/>
              <a:sym typeface="Times New Roman"/>
            </a:endParaRPr>
          </a:p>
          <a:p>
            <a:pPr indent="-371475" lvl="0" marL="457200" rtl="0" algn="l">
              <a:lnSpc>
                <a:spcPct val="150000"/>
              </a:lnSpc>
              <a:spcBef>
                <a:spcPts val="0"/>
              </a:spcBef>
              <a:spcAft>
                <a:spcPts val="0"/>
              </a:spcAft>
              <a:buSzPts val="2250"/>
              <a:buFont typeface="Times New Roman"/>
              <a:buChar char="•"/>
            </a:pPr>
            <a:r>
              <a:rPr lang="en-US">
                <a:latin typeface="Times New Roman"/>
                <a:ea typeface="Times New Roman"/>
                <a:cs typeface="Times New Roman"/>
                <a:sym typeface="Times New Roman"/>
              </a:rPr>
              <a:t>Với việc xác định chức năng mà Actor sử dụng sẽ xác định được Usecase cần có trong hệ thống</a:t>
            </a:r>
            <a:endParaRPr>
              <a:latin typeface="Times New Roman"/>
              <a:ea typeface="Times New Roman"/>
              <a:cs typeface="Times New Roman"/>
              <a:sym typeface="Times New Roman"/>
            </a:endParaRPr>
          </a:p>
          <a:p>
            <a:pPr indent="-371475" lvl="0" marL="457200" rtl="0" algn="l">
              <a:lnSpc>
                <a:spcPct val="150000"/>
              </a:lnSpc>
              <a:spcBef>
                <a:spcPts val="0"/>
              </a:spcBef>
              <a:spcAft>
                <a:spcPts val="0"/>
              </a:spcAft>
              <a:buSzPts val="2250"/>
              <a:buFont typeface="Times New Roman"/>
              <a:buChar char="•"/>
            </a:pPr>
            <a:r>
              <a:rPr lang="en-US">
                <a:latin typeface="Times New Roman"/>
                <a:ea typeface="Times New Roman"/>
                <a:cs typeface="Times New Roman"/>
                <a:sym typeface="Times New Roman"/>
              </a:rPr>
              <a:t> Mô tả là một hình ellipse</a:t>
            </a:r>
            <a:endParaRPr>
              <a:latin typeface="Times New Roman"/>
              <a:ea typeface="Times New Roman"/>
              <a:cs typeface="Times New Roman"/>
              <a:sym typeface="Times New Roman"/>
            </a:endParaRPr>
          </a:p>
        </p:txBody>
      </p:sp>
      <p:pic>
        <p:nvPicPr>
          <p:cNvPr id="292" name="Google Shape;292;gec451578f4_11_42"/>
          <p:cNvPicPr preferRelativeResize="0"/>
          <p:nvPr/>
        </p:nvPicPr>
        <p:blipFill rotWithShape="1">
          <a:blip r:embed="rId3">
            <a:alphaModFix/>
          </a:blip>
          <a:srcRect b="0" l="0" r="0" t="0"/>
          <a:stretch/>
        </p:blipFill>
        <p:spPr>
          <a:xfrm>
            <a:off x="7663675" y="2249477"/>
            <a:ext cx="4310025" cy="221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ec451578f4_11_49"/>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400">
                <a:latin typeface="Times New Roman"/>
                <a:ea typeface="Times New Roman"/>
                <a:cs typeface="Times New Roman"/>
                <a:sym typeface="Times New Roman"/>
              </a:rPr>
              <a:t>Relationship</a:t>
            </a:r>
            <a:endParaRPr sz="4400">
              <a:latin typeface="Times New Roman"/>
              <a:ea typeface="Times New Roman"/>
              <a:cs typeface="Times New Roman"/>
              <a:sym typeface="Times New Roman"/>
            </a:endParaRPr>
          </a:p>
        </p:txBody>
      </p:sp>
      <p:sp>
        <p:nvSpPr>
          <p:cNvPr id="299" name="Google Shape;299;gec451578f4_11_49"/>
          <p:cNvSpPr txBox="1"/>
          <p:nvPr>
            <p:ph idx="1" type="body"/>
          </p:nvPr>
        </p:nvSpPr>
        <p:spPr>
          <a:xfrm>
            <a:off x="1141401" y="2249475"/>
            <a:ext cx="8785800" cy="3541800"/>
          </a:xfrm>
          <a:prstGeom prst="rect">
            <a:avLst/>
          </a:prstGeom>
          <a:noFill/>
          <a:ln>
            <a:noFill/>
          </a:ln>
        </p:spPr>
        <p:txBody>
          <a:bodyPr anchorCtr="0" anchor="t" bIns="45700" lIns="91425" spcFirstLastPara="1" rIns="91425" wrap="square" tIns="45700">
            <a:normAutofit fontScale="92500" lnSpcReduction="10000"/>
          </a:bodyPr>
          <a:lstStyle/>
          <a:p>
            <a:pPr indent="-360759" lvl="0" marL="457200" rtl="0" algn="l">
              <a:lnSpc>
                <a:spcPct val="120000"/>
              </a:lnSpc>
              <a:spcBef>
                <a:spcPts val="1000"/>
              </a:spcBef>
              <a:spcAft>
                <a:spcPts val="0"/>
              </a:spcAft>
              <a:buSzPct val="93750"/>
              <a:buFont typeface="Times New Roman"/>
              <a:buChar char="•"/>
            </a:pPr>
            <a:r>
              <a:rPr lang="en-US">
                <a:latin typeface="Times New Roman"/>
                <a:ea typeface="Times New Roman"/>
                <a:cs typeface="Times New Roman"/>
                <a:sym typeface="Times New Roman"/>
              </a:rPr>
              <a:t>Được sử dụng để kết nối giữa các đối tượng với nhau để tạo nên bản vẽ Usecase</a:t>
            </a:r>
            <a:endParaRPr>
              <a:latin typeface="Times New Roman"/>
              <a:ea typeface="Times New Roman"/>
              <a:cs typeface="Times New Roman"/>
              <a:sym typeface="Times New Roman"/>
            </a:endParaRPr>
          </a:p>
          <a:p>
            <a:pPr indent="-360759" lvl="0" marL="457200" rtl="0" algn="l">
              <a:lnSpc>
                <a:spcPct val="120000"/>
              </a:lnSpc>
              <a:spcBef>
                <a:spcPts val="0"/>
              </a:spcBef>
              <a:spcAft>
                <a:spcPts val="0"/>
              </a:spcAft>
              <a:buSzPct val="93750"/>
              <a:buFont typeface="Times New Roman"/>
              <a:buChar char="•"/>
            </a:pPr>
            <a:r>
              <a:rPr lang="en-US">
                <a:latin typeface="Times New Roman"/>
                <a:ea typeface="Times New Roman"/>
                <a:cs typeface="Times New Roman"/>
                <a:sym typeface="Times New Roman"/>
              </a:rPr>
              <a:t>Các kiểu quan hệ:</a:t>
            </a:r>
            <a:endParaRPr>
              <a:latin typeface="Times New Roman"/>
              <a:ea typeface="Times New Roman"/>
              <a:cs typeface="Times New Roman"/>
              <a:sym typeface="Times New Roman"/>
            </a:endParaRPr>
          </a:p>
          <a:p>
            <a:pPr indent="0" lvl="0" marL="457200" rtl="0" algn="l">
              <a:lnSpc>
                <a:spcPct val="120000"/>
              </a:lnSpc>
              <a:spcBef>
                <a:spcPts val="1000"/>
              </a:spcBef>
              <a:spcAft>
                <a:spcPts val="0"/>
              </a:spcAft>
              <a:buSzPct val="101351"/>
              <a:buNone/>
            </a:pPr>
            <a:r>
              <a:rPr lang="en-US">
                <a:latin typeface="Times New Roman"/>
                <a:ea typeface="Times New Roman"/>
                <a:cs typeface="Times New Roman"/>
                <a:sym typeface="Times New Roman"/>
              </a:rPr>
              <a:t>+ Association</a:t>
            </a:r>
            <a:endParaRPr>
              <a:latin typeface="Times New Roman"/>
              <a:ea typeface="Times New Roman"/>
              <a:cs typeface="Times New Roman"/>
              <a:sym typeface="Times New Roman"/>
            </a:endParaRPr>
          </a:p>
          <a:p>
            <a:pPr indent="0" lvl="0" marL="457200" rtl="0" algn="l">
              <a:lnSpc>
                <a:spcPct val="120000"/>
              </a:lnSpc>
              <a:spcBef>
                <a:spcPts val="1000"/>
              </a:spcBef>
              <a:spcAft>
                <a:spcPts val="0"/>
              </a:spcAft>
              <a:buSzPct val="101351"/>
              <a:buNone/>
            </a:pPr>
            <a:r>
              <a:rPr lang="en-US">
                <a:latin typeface="Times New Roman"/>
                <a:ea typeface="Times New Roman"/>
                <a:cs typeface="Times New Roman"/>
                <a:sym typeface="Times New Roman"/>
              </a:rPr>
              <a:t>+ Generalization</a:t>
            </a:r>
            <a:endParaRPr>
              <a:latin typeface="Times New Roman"/>
              <a:ea typeface="Times New Roman"/>
              <a:cs typeface="Times New Roman"/>
              <a:sym typeface="Times New Roman"/>
            </a:endParaRPr>
          </a:p>
          <a:p>
            <a:pPr indent="0" lvl="0" marL="457200" rtl="0" algn="l">
              <a:lnSpc>
                <a:spcPct val="120000"/>
              </a:lnSpc>
              <a:spcBef>
                <a:spcPts val="1000"/>
              </a:spcBef>
              <a:spcAft>
                <a:spcPts val="0"/>
              </a:spcAft>
              <a:buSzPct val="101351"/>
              <a:buNone/>
            </a:pPr>
            <a:r>
              <a:rPr lang="en-US">
                <a:latin typeface="Times New Roman"/>
                <a:ea typeface="Times New Roman"/>
                <a:cs typeface="Times New Roman"/>
                <a:sym typeface="Times New Roman"/>
              </a:rPr>
              <a:t>+ Include</a:t>
            </a:r>
            <a:endParaRPr>
              <a:latin typeface="Times New Roman"/>
              <a:ea typeface="Times New Roman"/>
              <a:cs typeface="Times New Roman"/>
              <a:sym typeface="Times New Roman"/>
            </a:endParaRPr>
          </a:p>
          <a:p>
            <a:pPr indent="0" lvl="0" marL="457200" rtl="0" algn="l">
              <a:lnSpc>
                <a:spcPct val="120000"/>
              </a:lnSpc>
              <a:spcBef>
                <a:spcPts val="1000"/>
              </a:spcBef>
              <a:spcAft>
                <a:spcPts val="0"/>
              </a:spcAft>
              <a:buSzPct val="101351"/>
              <a:buNone/>
            </a:pPr>
            <a:r>
              <a:rPr lang="en-US">
                <a:latin typeface="Times New Roman"/>
                <a:ea typeface="Times New Roman"/>
                <a:cs typeface="Times New Roman"/>
                <a:sym typeface="Times New Roman"/>
              </a:rPr>
              <a:t>+ Extend</a:t>
            </a:r>
            <a:endParaRPr>
              <a:latin typeface="Times New Roman"/>
              <a:ea typeface="Times New Roman"/>
              <a:cs typeface="Times New Roman"/>
              <a:sym typeface="Times New Roman"/>
            </a:endParaRPr>
          </a:p>
          <a:p>
            <a:pPr indent="0" lvl="0" marL="457200" rtl="0" algn="l">
              <a:lnSpc>
                <a:spcPct val="120000"/>
              </a:lnSpc>
              <a:spcBef>
                <a:spcPts val="1000"/>
              </a:spcBef>
              <a:spcAft>
                <a:spcPts val="0"/>
              </a:spcAft>
              <a:buSzPct val="101351"/>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2021-08-29T02:09:49Z</dcterms:created>
  <dc:creator>Phan Xuân Hải Haireal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