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2" roundtripDataSignature="AMtx7mjxLXK8Q7nM6B1ox6tXZ6+u0fjfg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99683FF-AFEA-48C2-9D71-A88A44E52130}">
  <a:tblStyle styleId="{999683FF-AFEA-48C2-9D71-A88A44E52130}" styleName="Table_0">
    <a:wholeTbl>
      <a:tcTxStyle b="off" i="off">
        <a:font>
          <a:latin typeface="Trebuchet MS"/>
          <a:ea typeface="Trebuchet MS"/>
          <a:cs typeface="Trebuchet M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EF4E7"/>
          </a:solidFill>
        </a:fill>
      </a:tcStyle>
    </a:wholeTbl>
    <a:band1H>
      <a:tcTxStyle b="off" i="off"/>
      <a:tcStyle>
        <a:fill>
          <a:solidFill>
            <a:srgbClr val="DBE9CB"/>
          </a:solidFill>
        </a:fill>
      </a:tcStyle>
    </a:band1H>
    <a:band2H>
      <a:tcTxStyle b="off" i="off"/>
    </a:band2H>
    <a:band1V>
      <a:tcTxStyle b="off" i="off"/>
      <a:tcStyle>
        <a:fill>
          <a:solidFill>
            <a:srgbClr val="DBE9CB"/>
          </a:solidFill>
        </a:fill>
      </a:tcStyle>
    </a:band1V>
    <a:band2V>
      <a:tcTxStyle b="off" i="off"/>
    </a:band2V>
    <a:lastCol>
      <a:tcTxStyle b="on" i="off">
        <a:font>
          <a:latin typeface="Trebuchet MS"/>
          <a:ea typeface="Trebuchet MS"/>
          <a:cs typeface="Trebuchet MS"/>
        </a:font>
        <a:schemeClr val="lt1"/>
      </a:tcTxStyle>
      <a:tcStyle>
        <a:fill>
          <a:solidFill>
            <a:schemeClr val="accent1"/>
          </a:solidFill>
        </a:fill>
      </a:tcStyle>
    </a:lastCol>
    <a:firstCol>
      <a:tcTxStyle b="on" i="off">
        <a:font>
          <a:latin typeface="Trebuchet MS"/>
          <a:ea typeface="Trebuchet MS"/>
          <a:cs typeface="Trebuchet MS"/>
        </a:font>
        <a:schemeClr val="lt1"/>
      </a:tcTxStyle>
      <a:tcStyle>
        <a:fill>
          <a:solidFill>
            <a:schemeClr val="accent1"/>
          </a:solidFill>
        </a:fill>
      </a:tcStyle>
    </a:firstCol>
    <a:lastRow>
      <a:tcTxStyle b="on" i="off">
        <a:font>
          <a:latin typeface="Trebuchet MS"/>
          <a:ea typeface="Trebuchet MS"/>
          <a:cs typeface="Trebuchet M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Trebuchet MS"/>
          <a:ea typeface="Trebuchet MS"/>
          <a:cs typeface="Trebuchet M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customschemas.google.com/relationships/presentationmetadata" Target="metadata"/><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 name="Google Shape;14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1" name="Google Shape;20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7" name="Google Shape;20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3" name="Google Shape;21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9" name="Google Shape;21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9" name="Google Shape;239;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5" name="Google Shape;24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2" name="Google Shape;252;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8" name="Google Shape;258;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4" name="Google Shape;264;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1" name="Google Shape;271;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7" name="Google Shape;277;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 name="Google Shape;16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1" name="Google Shape;18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8" name="Google Shape;18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 name="Google Shape;19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24"/>
          <p:cNvGrpSpPr/>
          <p:nvPr/>
        </p:nvGrpSpPr>
        <p:grpSpPr>
          <a:xfrm>
            <a:off x="0" y="-8467"/>
            <a:ext cx="12192000" cy="6866467"/>
            <a:chOff x="0" y="-8467"/>
            <a:chExt cx="12192000" cy="6866467"/>
          </a:xfrm>
        </p:grpSpPr>
        <p:cxnSp>
          <p:nvCxnSpPr>
            <p:cNvPr id="24" name="Google Shape;24;p24"/>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5" name="Google Shape;25;p24"/>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6" name="Google Shape;26;p24"/>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411"/>
              </a:schemeClr>
            </a:solidFill>
            <a:ln>
              <a:noFill/>
            </a:ln>
          </p:spPr>
        </p:sp>
        <p:sp>
          <p:nvSpPr>
            <p:cNvPr id="27" name="Google Shape;27;p24"/>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24"/>
            <p:cNvSpPr/>
            <p:nvPr/>
          </p:nvSpPr>
          <p:spPr>
            <a:xfrm>
              <a:off x="8932333" y="3048000"/>
              <a:ext cx="3259667" cy="3810000"/>
            </a:xfrm>
            <a:prstGeom prst="triangle">
              <a:avLst>
                <a:gd fmla="val 100000" name="adj"/>
              </a:avLst>
            </a:prstGeom>
            <a:solidFill>
              <a:schemeClr val="accent2">
                <a:alpha val="7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4"/>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411"/>
              </a:srgbClr>
            </a:solidFill>
            <a:ln>
              <a:noFill/>
            </a:ln>
          </p:spPr>
        </p:sp>
        <p:sp>
          <p:nvSpPr>
            <p:cNvPr id="30" name="Google Shape;30;p24"/>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411"/>
              </a:srgbClr>
            </a:solidFill>
            <a:ln>
              <a:noFill/>
            </a:ln>
          </p:spPr>
        </p:sp>
        <p:sp>
          <p:nvSpPr>
            <p:cNvPr id="31" name="Google Shape;31;p24"/>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313"/>
              </a:schemeClr>
            </a:solidFill>
            <a:ln>
              <a:noFill/>
            </a:ln>
          </p:spPr>
        </p:sp>
        <p:sp>
          <p:nvSpPr>
            <p:cNvPr id="32" name="Google Shape;32;p24"/>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4"/>
            <p:cNvSpPr/>
            <p:nvPr/>
          </p:nvSpPr>
          <p:spPr>
            <a:xfrm rot="10800000">
              <a:off x="0" y="0"/>
              <a:ext cx="842596" cy="5666154"/>
            </a:xfrm>
            <a:prstGeom prst="triangle">
              <a:avLst>
                <a:gd fmla="val 100000" name="adj"/>
              </a:avLst>
            </a:prstGeom>
            <a:solidFill>
              <a:schemeClr val="accent1">
                <a:alpha val="8431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24"/>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chemeClr val="accent1"/>
              </a:buClr>
              <a:buSzPts val="5400"/>
              <a:buFont typeface="Trebuchet MS"/>
              <a:buNone/>
              <a:defRPr sz="5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4"/>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lnSpc>
                <a:spcPct val="100000"/>
              </a:lnSpc>
              <a:spcBef>
                <a:spcPts val="1000"/>
              </a:spcBef>
              <a:spcAft>
                <a:spcPts val="0"/>
              </a:spcAft>
              <a:buSzPts val="1440"/>
              <a:buNone/>
              <a:defRPr>
                <a:solidFill>
                  <a:srgbClr val="7F7F7F"/>
                </a:solidFill>
              </a:defRPr>
            </a:lvl1pPr>
            <a:lvl2pPr lvl="1" algn="ctr">
              <a:lnSpc>
                <a:spcPct val="100000"/>
              </a:lnSpc>
              <a:spcBef>
                <a:spcPts val="1000"/>
              </a:spcBef>
              <a:spcAft>
                <a:spcPts val="0"/>
              </a:spcAft>
              <a:buSzPts val="1280"/>
              <a:buNone/>
              <a:defRPr>
                <a:solidFill>
                  <a:srgbClr val="888888"/>
                </a:solidFill>
              </a:defRPr>
            </a:lvl2pPr>
            <a:lvl3pPr lvl="2" algn="ctr">
              <a:lnSpc>
                <a:spcPct val="100000"/>
              </a:lnSpc>
              <a:spcBef>
                <a:spcPts val="1000"/>
              </a:spcBef>
              <a:spcAft>
                <a:spcPts val="0"/>
              </a:spcAft>
              <a:buSzPts val="1120"/>
              <a:buNone/>
              <a:defRPr>
                <a:solidFill>
                  <a:srgbClr val="888888"/>
                </a:solidFill>
              </a:defRPr>
            </a:lvl3pPr>
            <a:lvl4pPr lvl="3" algn="ctr">
              <a:lnSpc>
                <a:spcPct val="100000"/>
              </a:lnSpc>
              <a:spcBef>
                <a:spcPts val="1000"/>
              </a:spcBef>
              <a:spcAft>
                <a:spcPts val="0"/>
              </a:spcAft>
              <a:buSzPts val="960"/>
              <a:buNone/>
              <a:defRPr>
                <a:solidFill>
                  <a:srgbClr val="888888"/>
                </a:solidFill>
              </a:defRPr>
            </a:lvl4pPr>
            <a:lvl5pPr lvl="4" algn="ctr">
              <a:lnSpc>
                <a:spcPct val="100000"/>
              </a:lnSpc>
              <a:spcBef>
                <a:spcPts val="1000"/>
              </a:spcBef>
              <a:spcAft>
                <a:spcPts val="0"/>
              </a:spcAft>
              <a:buSzPts val="960"/>
              <a:buNone/>
              <a:defRPr>
                <a:solidFill>
                  <a:srgbClr val="888888"/>
                </a:solidFill>
              </a:defRPr>
            </a:lvl5pPr>
            <a:lvl6pPr lvl="5" algn="ctr">
              <a:lnSpc>
                <a:spcPct val="100000"/>
              </a:lnSpc>
              <a:spcBef>
                <a:spcPts val="1000"/>
              </a:spcBef>
              <a:spcAft>
                <a:spcPts val="0"/>
              </a:spcAft>
              <a:buSzPts val="960"/>
              <a:buNone/>
              <a:defRPr>
                <a:solidFill>
                  <a:srgbClr val="888888"/>
                </a:solidFill>
              </a:defRPr>
            </a:lvl6pPr>
            <a:lvl7pPr lvl="6" algn="ctr">
              <a:lnSpc>
                <a:spcPct val="100000"/>
              </a:lnSpc>
              <a:spcBef>
                <a:spcPts val="1000"/>
              </a:spcBef>
              <a:spcAft>
                <a:spcPts val="0"/>
              </a:spcAft>
              <a:buSzPts val="960"/>
              <a:buNone/>
              <a:defRPr>
                <a:solidFill>
                  <a:srgbClr val="888888"/>
                </a:solidFill>
              </a:defRPr>
            </a:lvl7pPr>
            <a:lvl8pPr lvl="7" algn="ctr">
              <a:lnSpc>
                <a:spcPct val="100000"/>
              </a:lnSpc>
              <a:spcBef>
                <a:spcPts val="1000"/>
              </a:spcBef>
              <a:spcAft>
                <a:spcPts val="0"/>
              </a:spcAft>
              <a:buSzPts val="960"/>
              <a:buNone/>
              <a:defRPr>
                <a:solidFill>
                  <a:srgbClr val="888888"/>
                </a:solidFill>
              </a:defRPr>
            </a:lvl8pPr>
            <a:lvl9pPr lvl="8" algn="ctr">
              <a:lnSpc>
                <a:spcPct val="100000"/>
              </a:lnSpc>
              <a:spcBef>
                <a:spcPts val="1000"/>
              </a:spcBef>
              <a:spcAft>
                <a:spcPts val="0"/>
              </a:spcAft>
              <a:buSzPts val="960"/>
              <a:buNone/>
              <a:defRPr>
                <a:solidFill>
                  <a:srgbClr val="888888"/>
                </a:solidFill>
              </a:defRPr>
            </a:lvl9pPr>
          </a:lstStyle>
          <a:p/>
        </p:txBody>
      </p:sp>
      <p:sp>
        <p:nvSpPr>
          <p:cNvPr id="36" name="Google Shape;36;p2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sp>
        <p:nvSpPr>
          <p:cNvPr id="91" name="Google Shape;91;p33"/>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33"/>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93" name="Google Shape;93;p3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3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3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3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34"/>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1280"/>
              <a:buFont typeface="Trebuchet MS"/>
              <a:buNone/>
              <a:defRPr sz="1600">
                <a:solidFill>
                  <a:srgbClr val="7F7F7F"/>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99" name="Google Shape;99;p34"/>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00" name="Google Shape;100;p3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3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3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3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BFE47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04" name="Google Shape;104;p3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BFE471"/>
                </a:solidFill>
                <a:latin typeface="Arial"/>
                <a:ea typeface="Arial"/>
                <a:cs typeface="Arial"/>
                <a:sym typeface="Arial"/>
              </a:rPr>
              <a:t>”</a:t>
            </a:r>
            <a:endParaRPr b="0" i="0" sz="1800" u="none" cap="none" strike="noStrik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35"/>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35"/>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08" name="Google Shape;108;p3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3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3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36"/>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36"/>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Trebuchet MS"/>
              <a:buNone/>
              <a:defRPr sz="2400">
                <a:solidFill>
                  <a:srgbClr val="3F3F3F"/>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14" name="Google Shape;114;p36"/>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15" name="Google Shape;115;p3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3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3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36"/>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BFE47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9" name="Google Shape;119;p36"/>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BFE47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37"/>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37"/>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Trebuchet MS"/>
              <a:buNone/>
              <a:defRPr sz="2400">
                <a:solidFill>
                  <a:schemeClr val="accent1"/>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23" name="Google Shape;123;p37"/>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24" name="Google Shape;124;p3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3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3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3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38"/>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30" name="Google Shape;130;p3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3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3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39"/>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39"/>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36" name="Google Shape;136;p3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3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3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9" name="Shape 39"/>
        <p:cNvGrpSpPr/>
        <p:nvPr/>
      </p:nvGrpSpPr>
      <p:grpSpPr>
        <a:xfrm>
          <a:off x="0" y="0"/>
          <a:ext cx="0" cy="0"/>
          <a:chOff x="0" y="0"/>
          <a:chExt cx="0" cy="0"/>
        </a:xfrm>
      </p:grpSpPr>
      <p:sp>
        <p:nvSpPr>
          <p:cNvPr id="40" name="Google Shape;40;p2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3" name="Shape 43"/>
        <p:cNvGrpSpPr/>
        <p:nvPr/>
      </p:nvGrpSpPr>
      <p:grpSpPr>
        <a:xfrm>
          <a:off x="0" y="0"/>
          <a:ext cx="0" cy="0"/>
          <a:chOff x="0" y="0"/>
          <a:chExt cx="0" cy="0"/>
        </a:xfrm>
      </p:grpSpPr>
      <p:sp>
        <p:nvSpPr>
          <p:cNvPr id="44" name="Google Shape;44;p2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46" name="Google Shape;46;p2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2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3600"/>
              <a:buFont typeface="Trebuchet M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7"/>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52" name="Google Shape;52;p27"/>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53" name="Google Shape;53;p27"/>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54" name="Google Shape;54;p27"/>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55" name="Google Shape;55;p2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8" name="Shape 58"/>
        <p:cNvGrpSpPr/>
        <p:nvPr/>
      </p:nvGrpSpPr>
      <p:grpSpPr>
        <a:xfrm>
          <a:off x="0" y="0"/>
          <a:ext cx="0" cy="0"/>
          <a:chOff x="0" y="0"/>
          <a:chExt cx="0" cy="0"/>
        </a:xfrm>
      </p:grpSpPr>
      <p:sp>
        <p:nvSpPr>
          <p:cNvPr id="59" name="Google Shape;59;p2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8"/>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1" name="Google Shape;61;p28"/>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2" name="Google Shape;62;p2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5" name="Shape 65"/>
        <p:cNvGrpSpPr/>
        <p:nvPr/>
      </p:nvGrpSpPr>
      <p:grpSpPr>
        <a:xfrm>
          <a:off x="0" y="0"/>
          <a:ext cx="0" cy="0"/>
          <a:chOff x="0" y="0"/>
          <a:chExt cx="0" cy="0"/>
        </a:xfrm>
      </p:grpSpPr>
      <p:sp>
        <p:nvSpPr>
          <p:cNvPr id="66" name="Google Shape;66;p3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3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0" name="Shape 70"/>
        <p:cNvGrpSpPr/>
        <p:nvPr/>
      </p:nvGrpSpPr>
      <p:grpSpPr>
        <a:xfrm>
          <a:off x="0" y="0"/>
          <a:ext cx="0" cy="0"/>
          <a:chOff x="0" y="0"/>
          <a:chExt cx="0" cy="0"/>
        </a:xfrm>
      </p:grpSpPr>
      <p:sp>
        <p:nvSpPr>
          <p:cNvPr id="71" name="Google Shape;71;p29"/>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4000"/>
              <a:buFont typeface="Trebuchet MS"/>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9"/>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600"/>
              <a:buNone/>
              <a:defRPr sz="20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73" name="Google Shape;73;p2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31"/>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000"/>
              <a:buFont typeface="Trebuchet MS"/>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1"/>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79" name="Google Shape;79;p31"/>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1120"/>
              <a:buNone/>
              <a:defRPr sz="1400"/>
            </a:lvl2pPr>
            <a:lvl3pPr indent="-228600" lvl="2" marL="1371600" algn="l">
              <a:lnSpc>
                <a:spcPct val="100000"/>
              </a:lnSpc>
              <a:spcBef>
                <a:spcPts val="1000"/>
              </a:spcBef>
              <a:spcAft>
                <a:spcPts val="0"/>
              </a:spcAft>
              <a:buSzPts val="960"/>
              <a:buNone/>
              <a:defRPr sz="1200"/>
            </a:lvl3pPr>
            <a:lvl4pPr indent="-228600" lvl="3" marL="1828800" algn="l">
              <a:lnSpc>
                <a:spcPct val="100000"/>
              </a:lnSpc>
              <a:spcBef>
                <a:spcPts val="1000"/>
              </a:spcBef>
              <a:spcAft>
                <a:spcPts val="0"/>
              </a:spcAft>
              <a:buSzPts val="800"/>
              <a:buNone/>
              <a:defRPr sz="1000"/>
            </a:lvl4pPr>
            <a:lvl5pPr indent="-228600" lvl="4" marL="2286000" algn="l">
              <a:lnSpc>
                <a:spcPct val="100000"/>
              </a:lnSpc>
              <a:spcBef>
                <a:spcPts val="1000"/>
              </a:spcBef>
              <a:spcAft>
                <a:spcPts val="0"/>
              </a:spcAft>
              <a:buSzPts val="800"/>
              <a:buNone/>
              <a:defRPr sz="1000"/>
            </a:lvl5pPr>
            <a:lvl6pPr indent="-228600" lvl="5" marL="2743200" algn="l">
              <a:lnSpc>
                <a:spcPct val="100000"/>
              </a:lnSpc>
              <a:spcBef>
                <a:spcPts val="1000"/>
              </a:spcBef>
              <a:spcAft>
                <a:spcPts val="0"/>
              </a:spcAft>
              <a:buSzPts val="800"/>
              <a:buNone/>
              <a:defRPr sz="1000"/>
            </a:lvl6pPr>
            <a:lvl7pPr indent="-228600" lvl="6" marL="3200400" algn="l">
              <a:lnSpc>
                <a:spcPct val="100000"/>
              </a:lnSpc>
              <a:spcBef>
                <a:spcPts val="1000"/>
              </a:spcBef>
              <a:spcAft>
                <a:spcPts val="0"/>
              </a:spcAft>
              <a:buSzPts val="800"/>
              <a:buNone/>
              <a:defRPr sz="1000"/>
            </a:lvl7pPr>
            <a:lvl8pPr indent="-228600" lvl="7" marL="3657600" algn="l">
              <a:lnSpc>
                <a:spcPct val="100000"/>
              </a:lnSpc>
              <a:spcBef>
                <a:spcPts val="1000"/>
              </a:spcBef>
              <a:spcAft>
                <a:spcPts val="0"/>
              </a:spcAft>
              <a:buSzPts val="800"/>
              <a:buNone/>
              <a:defRPr sz="1000"/>
            </a:lvl8pPr>
            <a:lvl9pPr indent="-228600" lvl="8" marL="4114800" algn="l">
              <a:lnSpc>
                <a:spcPct val="100000"/>
              </a:lnSpc>
              <a:spcBef>
                <a:spcPts val="1000"/>
              </a:spcBef>
              <a:spcAft>
                <a:spcPts val="0"/>
              </a:spcAft>
              <a:buSzPts val="800"/>
              <a:buNone/>
              <a:defRPr sz="1000"/>
            </a:lvl9pPr>
          </a:lstStyle>
          <a:p/>
        </p:txBody>
      </p:sp>
      <p:sp>
        <p:nvSpPr>
          <p:cNvPr id="80" name="Google Shape;80;p3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32"/>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400"/>
              <a:buFont typeface="Trebuchet MS"/>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32"/>
          <p:cNvSpPr/>
          <p:nvPr>
            <p:ph idx="2" type="pic"/>
          </p:nvPr>
        </p:nvSpPr>
        <p:spPr>
          <a:xfrm>
            <a:off x="677334" y="609600"/>
            <a:ext cx="8596668" cy="3845718"/>
          </a:xfrm>
          <a:prstGeom prst="rect">
            <a:avLst/>
          </a:prstGeom>
          <a:noFill/>
          <a:ln>
            <a:noFill/>
          </a:ln>
        </p:spPr>
        <p:txBody>
          <a:bodyPr anchorCtr="0" anchor="t" bIns="45700" lIns="91425" spcFirstLastPara="1" rIns="91425" wrap="square" tIns="45700">
            <a:normAutofit/>
          </a:bodyPr>
          <a:lstStyle>
            <a:lvl1pPr lvl="0" marR="0" rtl="0" algn="ctr">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1pPr>
            <a:lvl2pPr lvl="1"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lvl="2"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3pPr>
            <a:lvl4pPr lvl="3"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4pPr>
            <a:lvl5pPr lvl="4"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5pPr>
            <a:lvl6pPr lvl="5"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6pPr>
            <a:lvl7pPr lvl="6"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7pPr>
            <a:lvl8pPr lvl="7"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8pPr>
            <a:lvl9pPr lvl="8"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86" name="Google Shape;86;p32"/>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960"/>
              <a:buNone/>
              <a:defRPr sz="12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87" name="Google Shape;87;p3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3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3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23"/>
          <p:cNvGrpSpPr/>
          <p:nvPr/>
        </p:nvGrpSpPr>
        <p:grpSpPr>
          <a:xfrm>
            <a:off x="0" y="-8467"/>
            <a:ext cx="12192000" cy="6866467"/>
            <a:chOff x="0" y="-8467"/>
            <a:chExt cx="12192000" cy="6866467"/>
          </a:xfrm>
        </p:grpSpPr>
        <p:cxnSp>
          <p:nvCxnSpPr>
            <p:cNvPr id="7" name="Google Shape;7;p23"/>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 name="Google Shape;8;p23"/>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9" name="Google Shape;9;p23"/>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411"/>
              </a:schemeClr>
            </a:solidFill>
            <a:ln>
              <a:noFill/>
            </a:ln>
          </p:spPr>
        </p:sp>
        <p:sp>
          <p:nvSpPr>
            <p:cNvPr id="10" name="Google Shape;10;p23"/>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23"/>
            <p:cNvSpPr/>
            <p:nvPr/>
          </p:nvSpPr>
          <p:spPr>
            <a:xfrm>
              <a:off x="8932333" y="3048000"/>
              <a:ext cx="3259667" cy="3810000"/>
            </a:xfrm>
            <a:prstGeom prst="triangle">
              <a:avLst>
                <a:gd fmla="val 100000" name="adj"/>
              </a:avLst>
            </a:prstGeom>
            <a:solidFill>
              <a:schemeClr val="accent2">
                <a:alpha val="7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3"/>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411"/>
              </a:srgbClr>
            </a:solidFill>
            <a:ln>
              <a:noFill/>
            </a:ln>
          </p:spPr>
        </p:sp>
        <p:sp>
          <p:nvSpPr>
            <p:cNvPr id="13" name="Google Shape;13;p23"/>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411"/>
              </a:srgbClr>
            </a:solidFill>
            <a:ln>
              <a:noFill/>
            </a:ln>
          </p:spPr>
        </p:sp>
        <p:sp>
          <p:nvSpPr>
            <p:cNvPr id="14" name="Google Shape;14;p23"/>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313"/>
              </a:schemeClr>
            </a:solidFill>
            <a:ln>
              <a:noFill/>
            </a:ln>
          </p:spPr>
        </p:sp>
        <p:sp>
          <p:nvSpPr>
            <p:cNvPr id="15" name="Google Shape;15;p23"/>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3"/>
            <p:cNvSpPr/>
            <p:nvPr/>
          </p:nvSpPr>
          <p:spPr>
            <a:xfrm>
              <a:off x="0" y="4013200"/>
              <a:ext cx="448733" cy="2844800"/>
            </a:xfrm>
            <a:prstGeom prst="triangle">
              <a:avLst>
                <a:gd fmla="val 0" name="adj"/>
              </a:avLst>
            </a:prstGeom>
            <a:solidFill>
              <a:schemeClr val="accent1">
                <a:alpha val="8431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 name="Google Shape;17;p2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8" name="Google Shape;18;p2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lnSpc>
                <a:spcPct val="100000"/>
              </a:lnSpc>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lnSpc>
                <a:spcPct val="100000"/>
              </a:lnSpc>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2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2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2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6.png"/><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11.png"/><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1"/>
              </a:buClr>
              <a:buSzPts val="5400"/>
              <a:buFont typeface="Trebuchet MS"/>
              <a:buNone/>
            </a:pPr>
            <a:r>
              <a:rPr lang="en-US"/>
              <a:t>2.Servlet</a:t>
            </a:r>
            <a:endParaRPr/>
          </a:p>
        </p:txBody>
      </p:sp>
      <p:sp>
        <p:nvSpPr>
          <p:cNvPr id="144" name="Google Shape;144;p1"/>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p>
            <a:pPr indent="0" lvl="0" marL="0" rtl="0" algn="r">
              <a:lnSpc>
                <a:spcPct val="100000"/>
              </a:lnSpc>
              <a:spcBef>
                <a:spcPts val="0"/>
              </a:spcBef>
              <a:spcAft>
                <a:spcPts val="0"/>
              </a:spcAft>
              <a:buSzPts val="144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Difference between Get and Post</a:t>
            </a:r>
            <a:endParaRPr/>
          </a:p>
        </p:txBody>
      </p:sp>
      <p:graphicFrame>
        <p:nvGraphicFramePr>
          <p:cNvPr id="204" name="Google Shape;204;p10"/>
          <p:cNvGraphicFramePr/>
          <p:nvPr/>
        </p:nvGraphicFramePr>
        <p:xfrm>
          <a:off x="677334" y="1559697"/>
          <a:ext cx="3000000" cy="3000000"/>
        </p:xfrm>
        <a:graphic>
          <a:graphicData uri="http://schemas.openxmlformats.org/drawingml/2006/table">
            <a:tbl>
              <a:tblPr bandRow="1" firstRow="1">
                <a:noFill/>
                <a:tableStyleId>{999683FF-AFEA-48C2-9D71-A88A44E52130}</a:tableStyleId>
              </a:tblPr>
              <a:tblGrid>
                <a:gridCol w="4298150"/>
                <a:gridCol w="429815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Get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Post</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Get Request sends the request parameter as query string appended at the end of the request.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Post request send the request parameters as part of the http request body.</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Get methods have maximum size is 2000 characters.</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Post methods have maximum size is 8 mb.</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Parameters are not encrypted</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Parameters are encrypted</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Get methods generally is used to query or to get some information from the server.</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Post is generally used to update or post some information to the server.</a:t>
                      </a:r>
                      <a:endParaRPr sz="1800" u="none" cap="none" strike="noStrike"/>
                    </a:p>
                  </a:txBody>
                  <a:tcPr marT="45725" marB="45725" marR="91450" marL="91450"/>
                </a:tc>
              </a:tr>
              <a:tr h="4026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Get is faster</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Post is slower</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Remain in browser history.</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Never remain the browser history.</a:t>
                      </a:r>
                      <a:endParaRPr sz="1800" u="none" cap="none" strike="noStrike"/>
                    </a:p>
                  </a:txBody>
                  <a:tcPr marT="45725" marB="45725" marR="91450" marL="9145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1"/>
          <p:cNvSpPr txBox="1"/>
          <p:nvPr>
            <p:ph type="title"/>
          </p:nvPr>
        </p:nvSpPr>
        <p:spPr>
          <a:xfrm>
            <a:off x="677334" y="609600"/>
            <a:ext cx="8596668" cy="820189"/>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2.5.HttpServletRequest methods</a:t>
            </a:r>
            <a:endParaRPr/>
          </a:p>
        </p:txBody>
      </p:sp>
      <p:pic>
        <p:nvPicPr>
          <p:cNvPr id="210" name="Google Shape;210;p11"/>
          <p:cNvPicPr preferRelativeResize="0"/>
          <p:nvPr>
            <p:ph idx="1" type="body"/>
          </p:nvPr>
        </p:nvPicPr>
        <p:blipFill rotWithShape="1">
          <a:blip r:embed="rId3">
            <a:alphaModFix/>
          </a:blip>
          <a:srcRect b="0" l="0" r="0" t="0"/>
          <a:stretch/>
        </p:blipFill>
        <p:spPr>
          <a:xfrm>
            <a:off x="677333" y="1325386"/>
            <a:ext cx="5548899" cy="48177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2.6.HttpServletResponse methods</a:t>
            </a:r>
            <a:endParaRPr/>
          </a:p>
        </p:txBody>
      </p:sp>
      <p:pic>
        <p:nvPicPr>
          <p:cNvPr id="216" name="Google Shape;216;p12"/>
          <p:cNvPicPr preferRelativeResize="0"/>
          <p:nvPr>
            <p:ph idx="1" type="body"/>
          </p:nvPr>
        </p:nvPicPr>
        <p:blipFill rotWithShape="1">
          <a:blip r:embed="rId3">
            <a:alphaModFix/>
          </a:blip>
          <a:srcRect b="0" l="0" r="0" t="0"/>
          <a:stretch/>
        </p:blipFill>
        <p:spPr>
          <a:xfrm>
            <a:off x="677334" y="1528821"/>
            <a:ext cx="5449146" cy="444803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2.7.Forward Method</a:t>
            </a:r>
            <a:endParaRPr/>
          </a:p>
        </p:txBody>
      </p:sp>
      <p:sp>
        <p:nvSpPr>
          <p:cNvPr id="222" name="Google Shape;222;p13"/>
          <p:cNvSpPr txBox="1"/>
          <p:nvPr>
            <p:ph idx="1" type="body"/>
          </p:nvPr>
        </p:nvSpPr>
        <p:spPr>
          <a:xfrm>
            <a:off x="677334" y="1603636"/>
            <a:ext cx="8596668" cy="4439717"/>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440"/>
              <a:buChar char="►"/>
            </a:pPr>
            <a:r>
              <a:rPr lang="en-US"/>
              <a:t>Forward: When a browser request is sent to a Servlet, it can forward the request to another page (or another servlet). The address on the user's browser is still the URL of the first page, but the content of the page is generated by the forwarded page.</a:t>
            </a:r>
            <a:endParaRPr/>
          </a:p>
          <a:p>
            <a:pPr indent="-251459" lvl="0" marL="342900" rtl="0" algn="l">
              <a:lnSpc>
                <a:spcPct val="100000"/>
              </a:lnSpc>
              <a:spcBef>
                <a:spcPts val="1000"/>
              </a:spcBef>
              <a:spcAft>
                <a:spcPts val="0"/>
              </a:spcAft>
              <a:buSzPts val="1440"/>
              <a:buNone/>
            </a:pPr>
            <a:r>
              <a:t/>
            </a:r>
            <a:endParaRPr/>
          </a:p>
        </p:txBody>
      </p:sp>
      <p:pic>
        <p:nvPicPr>
          <p:cNvPr id="223" name="Google Shape;223;p13"/>
          <p:cNvPicPr preferRelativeResize="0"/>
          <p:nvPr/>
        </p:nvPicPr>
        <p:blipFill rotWithShape="1">
          <a:blip r:embed="rId3">
            <a:alphaModFix/>
          </a:blip>
          <a:srcRect b="0" l="0" r="0" t="0"/>
          <a:stretch/>
        </p:blipFill>
        <p:spPr>
          <a:xfrm>
            <a:off x="1105246" y="2924436"/>
            <a:ext cx="6972300" cy="2990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2.8.Redirect Method</a:t>
            </a:r>
            <a:endParaRPr/>
          </a:p>
        </p:txBody>
      </p:sp>
      <p:sp>
        <p:nvSpPr>
          <p:cNvPr id="229" name="Google Shape;229;p14"/>
          <p:cNvSpPr txBox="1"/>
          <p:nvPr>
            <p:ph idx="1" type="body"/>
          </p:nvPr>
        </p:nvSpPr>
        <p:spPr>
          <a:xfrm>
            <a:off x="677334" y="1454008"/>
            <a:ext cx="8596668" cy="4838727"/>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440"/>
              <a:buChar char="►"/>
            </a:pPr>
            <a:r>
              <a:rPr lang="en-US"/>
              <a:t>Redirect: When a request from the user is sent to a Servlet (Page A), this servlet can redirect the request to another page (Page B), and finish its task. The redirected page can be a page in your application, or it can be any page. The address on the user's browser will now display the path of site B.</a:t>
            </a:r>
            <a:endParaRPr/>
          </a:p>
          <a:p>
            <a:pPr indent="-251459" lvl="0" marL="342900" rtl="0" algn="l">
              <a:lnSpc>
                <a:spcPct val="100000"/>
              </a:lnSpc>
              <a:spcBef>
                <a:spcPts val="1000"/>
              </a:spcBef>
              <a:spcAft>
                <a:spcPts val="0"/>
              </a:spcAft>
              <a:buSzPts val="1440"/>
              <a:buNone/>
            </a:pPr>
            <a:r>
              <a:t/>
            </a:r>
            <a:endParaRPr/>
          </a:p>
        </p:txBody>
      </p:sp>
      <p:pic>
        <p:nvPicPr>
          <p:cNvPr id="230" name="Google Shape;230;p14"/>
          <p:cNvPicPr preferRelativeResize="0"/>
          <p:nvPr/>
        </p:nvPicPr>
        <p:blipFill rotWithShape="1">
          <a:blip r:embed="rId3">
            <a:alphaModFix/>
          </a:blip>
          <a:srcRect b="0" l="0" r="0" t="0"/>
          <a:stretch/>
        </p:blipFill>
        <p:spPr>
          <a:xfrm>
            <a:off x="1096934" y="2721614"/>
            <a:ext cx="6057900" cy="3457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2.9.Difference between Forward and Redirect</a:t>
            </a:r>
            <a:endParaRPr/>
          </a:p>
        </p:txBody>
      </p:sp>
      <p:graphicFrame>
        <p:nvGraphicFramePr>
          <p:cNvPr id="236" name="Google Shape;236;p15"/>
          <p:cNvGraphicFramePr/>
          <p:nvPr/>
        </p:nvGraphicFramePr>
        <p:xfrm>
          <a:off x="677334" y="1754736"/>
          <a:ext cx="3000000" cy="3000000"/>
        </p:xfrm>
        <a:graphic>
          <a:graphicData uri="http://schemas.openxmlformats.org/drawingml/2006/table">
            <a:tbl>
              <a:tblPr bandRow="1" firstRow="1">
                <a:noFill/>
                <a:tableStyleId>{999683FF-AFEA-48C2-9D71-A88A44E52130}</a:tableStyleId>
              </a:tblPr>
              <a:tblGrid>
                <a:gridCol w="2865425"/>
                <a:gridCol w="2865425"/>
                <a:gridCol w="2865425"/>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Comparison Parameter</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Forward</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Redirect</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Concept</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rebuchet MS"/>
                          <a:ea typeface="Trebuchet MS"/>
                          <a:cs typeface="Trebuchet MS"/>
                          <a:sym typeface="Trebuchet MS"/>
                        </a:rPr>
                        <a:t>is used when there is a need to forward the request from one JSP or servlet to another JSP or servlet.</a:t>
                      </a:r>
                      <a:endParaRPr b="0"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rebuchet MS"/>
                          <a:ea typeface="Trebuchet MS"/>
                          <a:cs typeface="Trebuchet MS"/>
                          <a:sym typeface="Trebuchet MS"/>
                        </a:rPr>
                        <a:t>is used when there is a need to redirect the request of the client to a different URL that is located on a different server.</a:t>
                      </a:r>
                      <a:endParaRPr sz="12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rebuchet MS"/>
                          <a:ea typeface="Trebuchet MS"/>
                          <a:cs typeface="Trebuchet MS"/>
                          <a:sym typeface="Trebuchet MS"/>
                        </a:rPr>
                        <a:t>Involvement of the client</a:t>
                      </a:r>
                      <a:endParaRPr b="0"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rebuchet MS"/>
                          <a:ea typeface="Trebuchet MS"/>
                          <a:cs typeface="Trebuchet MS"/>
                          <a:sym typeface="Trebuchet MS"/>
                        </a:rPr>
                        <a:t>the web container processes the request internally and thus the client does not have direct involvement in the process.</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rebuchet MS"/>
                          <a:ea typeface="Trebuchet MS"/>
                          <a:cs typeface="Trebuchet MS"/>
                          <a:sym typeface="Trebuchet MS"/>
                        </a:rPr>
                        <a:t>the current window is redirected to a different window and the client gets the proper information about what is going on, thus they have direct involvement in the process.</a:t>
                      </a:r>
                      <a:endParaRPr sz="12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Sending data</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Using forward we can send data to a forwarded page using request.setAttribute()</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If we want to send data, we must store the data in the session or along with the URL.</a:t>
                      </a:r>
                      <a:endParaRPr sz="12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Speed of execution</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rebuchet MS"/>
                          <a:ea typeface="Trebuchet MS"/>
                          <a:cs typeface="Trebuchet MS"/>
                          <a:sym typeface="Trebuchet MS"/>
                        </a:rPr>
                        <a:t>The forward command works within a single server, therefore, it operates at a faster speed.</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rebuchet MS"/>
                          <a:ea typeface="Trebuchet MS"/>
                          <a:cs typeface="Trebuchet MS"/>
                          <a:sym typeface="Trebuchet MS"/>
                        </a:rPr>
                        <a:t>The redirect command works slower as compared to the forward command since it operates within multiple servers.</a:t>
                      </a:r>
                      <a:endParaRPr sz="12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Best using context</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rebuchet MS"/>
                          <a:ea typeface="Trebuchet MS"/>
                          <a:cs typeface="Trebuchet MS"/>
                          <a:sym typeface="Trebuchet MS"/>
                        </a:rPr>
                        <a:t>is most efficient when the component performs a business logic and the result is shared with another component.</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rebuchet MS"/>
                          <a:ea typeface="Trebuchet MS"/>
                          <a:cs typeface="Trebuchet MS"/>
                          <a:sym typeface="Trebuchet MS"/>
                        </a:rPr>
                        <a:t>works most efficiently when the client is to be redirected from one page to another.</a:t>
                      </a:r>
                      <a:endParaRPr sz="1200" u="none" cap="none" strike="noStrike"/>
                    </a:p>
                  </a:txBody>
                  <a:tcPr marT="45725" marB="45725" marR="91450" marL="9145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2.10.Session</a:t>
            </a:r>
            <a:endParaRPr/>
          </a:p>
        </p:txBody>
      </p:sp>
      <p:sp>
        <p:nvSpPr>
          <p:cNvPr id="242" name="Google Shape;242;p16"/>
          <p:cNvSpPr txBox="1"/>
          <p:nvPr>
            <p:ph idx="1" type="body"/>
          </p:nvPr>
        </p:nvSpPr>
        <p:spPr>
          <a:xfrm>
            <a:off x="677334" y="1270000"/>
            <a:ext cx="8596668" cy="5064298"/>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440"/>
              <a:buChar char="►"/>
            </a:pPr>
            <a:r>
              <a:rPr lang="en-US"/>
              <a:t>Session is a common concept used in programming websites that connect to a database. Especially functions such as user login and logout will be difficult to perform without using session.</a:t>
            </a:r>
            <a:endParaRPr/>
          </a:p>
          <a:p>
            <a:pPr indent="-342900" lvl="0" marL="342900" rtl="0" algn="l">
              <a:lnSpc>
                <a:spcPct val="100000"/>
              </a:lnSpc>
              <a:spcBef>
                <a:spcPts val="1000"/>
              </a:spcBef>
              <a:spcAft>
                <a:spcPts val="0"/>
              </a:spcAft>
              <a:buSzPts val="1440"/>
              <a:buChar char="►"/>
            </a:pPr>
            <a:r>
              <a:rPr lang="en-US">
                <a:solidFill>
                  <a:srgbClr val="FF0000"/>
                </a:solidFill>
              </a:rPr>
              <a:t>Session is simply a way for us to save the data of users using the website</a:t>
            </a:r>
            <a:r>
              <a:rPr lang="en-US"/>
              <a:t>. The session value is stored in a file on the server.</a:t>
            </a:r>
            <a:endParaRPr/>
          </a:p>
          <a:p>
            <a:pPr indent="-342900" lvl="0" marL="342900" rtl="0" algn="l">
              <a:lnSpc>
                <a:spcPct val="100000"/>
              </a:lnSpc>
              <a:spcBef>
                <a:spcPts val="1000"/>
              </a:spcBef>
              <a:spcAft>
                <a:spcPts val="0"/>
              </a:spcAft>
              <a:buSzPts val="1440"/>
              <a:buChar char="►"/>
            </a:pPr>
            <a:r>
              <a:rPr lang="en-US"/>
              <a:t>The user information is stored in session variables, and these variables can store any type of value or data type of an Object.</a:t>
            </a:r>
            <a:endParaRPr/>
          </a:p>
          <a:p>
            <a:pPr indent="-342900" lvl="0" marL="342900" rtl="0" algn="l">
              <a:lnSpc>
                <a:spcPct val="100000"/>
              </a:lnSpc>
              <a:spcBef>
                <a:spcPts val="1000"/>
              </a:spcBef>
              <a:spcAft>
                <a:spcPts val="0"/>
              </a:spcAft>
              <a:buSzPts val="1440"/>
              <a:buChar char="►"/>
            </a:pPr>
            <a:r>
              <a:rPr lang="en-US"/>
              <a:t>Each session is unique for each user, and any number of sessions can be used in an application; there is no limitation to it.</a:t>
            </a:r>
            <a:endParaRPr/>
          </a:p>
          <a:p>
            <a:pPr indent="-342900" lvl="0" marL="342900" rtl="0" algn="l">
              <a:lnSpc>
                <a:spcPct val="100000"/>
              </a:lnSpc>
              <a:spcBef>
                <a:spcPts val="1000"/>
              </a:spcBef>
              <a:spcAft>
                <a:spcPts val="0"/>
              </a:spcAft>
              <a:buSzPts val="1440"/>
              <a:buChar char="►"/>
            </a:pPr>
            <a:r>
              <a:rPr lang="en-US"/>
              <a:t>The user is identified with the help of </a:t>
            </a:r>
            <a:r>
              <a:rPr b="1" lang="en-US"/>
              <a:t>sessionID</a:t>
            </a:r>
            <a:r>
              <a:rPr lang="en-US"/>
              <a:t>, which is a unique number saved inside the server. It is saved as a </a:t>
            </a:r>
            <a:r>
              <a:rPr b="1" lang="en-US"/>
              <a:t>cookie, form field, or URL.</a:t>
            </a:r>
            <a:endParaRPr/>
          </a:p>
          <a:p>
            <a:pPr indent="-251459" lvl="0" marL="342900" rtl="0" algn="l">
              <a:lnSpc>
                <a:spcPct val="100000"/>
              </a:lnSpc>
              <a:spcBef>
                <a:spcPts val="1000"/>
              </a:spcBef>
              <a:spcAft>
                <a:spcPts val="0"/>
              </a:spcAft>
              <a:buSzPts val="1440"/>
              <a:buNone/>
            </a:pPr>
            <a:r>
              <a:t/>
            </a:r>
            <a:endParaRPr/>
          </a:p>
          <a:p>
            <a:pPr indent="-251459" lvl="0" marL="342900" rtl="0" algn="l">
              <a:lnSpc>
                <a:spcPct val="100000"/>
              </a:lnSpc>
              <a:spcBef>
                <a:spcPts val="1000"/>
              </a:spcBef>
              <a:spcAft>
                <a:spcPts val="0"/>
              </a:spcAft>
              <a:buSzPts val="144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2.10.1.Working of Session</a:t>
            </a:r>
            <a:endParaRPr/>
          </a:p>
        </p:txBody>
      </p:sp>
      <p:pic>
        <p:nvPicPr>
          <p:cNvPr id="248" name="Google Shape;248;p17"/>
          <p:cNvPicPr preferRelativeResize="0"/>
          <p:nvPr>
            <p:ph idx="1" type="body"/>
          </p:nvPr>
        </p:nvPicPr>
        <p:blipFill rotWithShape="1">
          <a:blip r:embed="rId3">
            <a:alphaModFix/>
          </a:blip>
          <a:srcRect b="0" l="0" r="0" t="0"/>
          <a:stretch/>
        </p:blipFill>
        <p:spPr>
          <a:xfrm>
            <a:off x="677863" y="2570831"/>
            <a:ext cx="4183062" cy="3060950"/>
          </a:xfrm>
          <a:prstGeom prst="rect">
            <a:avLst/>
          </a:prstGeom>
          <a:noFill/>
          <a:ln>
            <a:noFill/>
          </a:ln>
        </p:spPr>
      </p:pic>
      <p:sp>
        <p:nvSpPr>
          <p:cNvPr id="249" name="Google Shape;249;p17"/>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00000"/>
              </a:lnSpc>
              <a:spcBef>
                <a:spcPts val="0"/>
              </a:spcBef>
              <a:spcAft>
                <a:spcPts val="0"/>
              </a:spcAft>
              <a:buSzPts val="1440"/>
              <a:buChar char="►"/>
            </a:pPr>
            <a:r>
              <a:rPr lang="en-US"/>
              <a:t>In the first step, the client request to the server via GET or POST method.</a:t>
            </a:r>
            <a:endParaRPr/>
          </a:p>
          <a:p>
            <a:pPr indent="-342900" lvl="0" marL="342900" rtl="0" algn="l">
              <a:lnSpc>
                <a:spcPct val="100000"/>
              </a:lnSpc>
              <a:spcBef>
                <a:spcPts val="1000"/>
              </a:spcBef>
              <a:spcAft>
                <a:spcPts val="0"/>
              </a:spcAft>
              <a:buSzPts val="1440"/>
              <a:buChar char="►"/>
            </a:pPr>
            <a:r>
              <a:rPr lang="en-US"/>
              <a:t>The sessionID is created on the server, and it saves the sessionID into the database. It returns the sessionId with a cookie as a response to the client.</a:t>
            </a:r>
            <a:endParaRPr/>
          </a:p>
          <a:p>
            <a:pPr indent="-342900" lvl="0" marL="342900" rtl="0" algn="l">
              <a:lnSpc>
                <a:spcPct val="100000"/>
              </a:lnSpc>
              <a:spcBef>
                <a:spcPts val="1000"/>
              </a:spcBef>
              <a:spcAft>
                <a:spcPts val="0"/>
              </a:spcAft>
              <a:buSzPts val="1440"/>
              <a:buChar char="►"/>
            </a:pPr>
            <a:r>
              <a:rPr lang="en-US"/>
              <a:t>Cookie with sessionID stored on the browser is sent back to the server. The server matches this id with the saved sessionID and sends a response HTTP200 (OK)</a:t>
            </a:r>
            <a:endParaRPr/>
          </a:p>
          <a:p>
            <a:pPr indent="-251459" lvl="0" marL="342900" rtl="0" algn="l">
              <a:lnSpc>
                <a:spcPct val="100000"/>
              </a:lnSpc>
              <a:spcBef>
                <a:spcPts val="1000"/>
              </a:spcBef>
              <a:spcAft>
                <a:spcPts val="0"/>
              </a:spcAft>
              <a:buSzPts val="144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2.10.2.Why use Session?</a:t>
            </a:r>
            <a:endParaRPr/>
          </a:p>
        </p:txBody>
      </p:sp>
      <p:sp>
        <p:nvSpPr>
          <p:cNvPr id="255" name="Google Shape;255;p18"/>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440"/>
              <a:buChar char="►"/>
            </a:pPr>
            <a:r>
              <a:rPr lang="en-US"/>
              <a:t>Sessions are used to store information such as UserID over the server more securely, where it cannot be tempered.</a:t>
            </a:r>
            <a:endParaRPr/>
          </a:p>
          <a:p>
            <a:pPr indent="-342900" lvl="0" marL="342900" rtl="0" algn="l">
              <a:lnSpc>
                <a:spcPct val="100000"/>
              </a:lnSpc>
              <a:spcBef>
                <a:spcPts val="1000"/>
              </a:spcBef>
              <a:spcAft>
                <a:spcPts val="0"/>
              </a:spcAft>
              <a:buSzPts val="1440"/>
              <a:buChar char="►"/>
            </a:pPr>
            <a:r>
              <a:rPr lang="en-US"/>
              <a:t>It can also transfer the information in the form of value from one web page to another.</a:t>
            </a:r>
            <a:endParaRPr/>
          </a:p>
          <a:p>
            <a:pPr indent="-342900" lvl="0" marL="342900" rtl="0" algn="l">
              <a:lnSpc>
                <a:spcPct val="100000"/>
              </a:lnSpc>
              <a:spcBef>
                <a:spcPts val="1000"/>
              </a:spcBef>
              <a:spcAft>
                <a:spcPts val="0"/>
              </a:spcAft>
              <a:buSzPts val="1440"/>
              <a:buChar char="►"/>
            </a:pPr>
            <a:r>
              <a:rPr lang="en-US"/>
              <a:t>It can be used as an alternative to cookies for browsers that don't support cookies to store variables in a more secure way.</a:t>
            </a:r>
            <a:endParaRPr/>
          </a:p>
          <a:p>
            <a:pPr indent="-251459" lvl="0" marL="342900" rtl="0" algn="l">
              <a:lnSpc>
                <a:spcPct val="100000"/>
              </a:lnSpc>
              <a:spcBef>
                <a:spcPts val="1000"/>
              </a:spcBef>
              <a:spcAft>
                <a:spcPts val="0"/>
              </a:spcAft>
              <a:buSzPts val="144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2.11.Cookie</a:t>
            </a:r>
            <a:endParaRPr/>
          </a:p>
        </p:txBody>
      </p:sp>
      <p:sp>
        <p:nvSpPr>
          <p:cNvPr id="261" name="Google Shape;261;p1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440"/>
              <a:buChar char="►"/>
            </a:pPr>
            <a:r>
              <a:rPr lang="en-US"/>
              <a:t>A cookie is a small text file that is stored on the user's computer. </a:t>
            </a:r>
            <a:endParaRPr/>
          </a:p>
          <a:p>
            <a:pPr indent="-342900" lvl="0" marL="342900" rtl="0" algn="l">
              <a:lnSpc>
                <a:spcPct val="100000"/>
              </a:lnSpc>
              <a:spcBef>
                <a:spcPts val="1000"/>
              </a:spcBef>
              <a:spcAft>
                <a:spcPts val="0"/>
              </a:spcAft>
              <a:buSzPts val="1440"/>
              <a:buChar char="►"/>
            </a:pPr>
            <a:r>
              <a:rPr lang="en-US"/>
              <a:t>The cookies help the websites to keep track of the user's browsing history or cart information when they visit their sites.</a:t>
            </a:r>
            <a:endParaRPr/>
          </a:p>
          <a:p>
            <a:pPr indent="-342900" lvl="0" marL="342900" rtl="0" algn="l">
              <a:lnSpc>
                <a:spcPct val="100000"/>
              </a:lnSpc>
              <a:spcBef>
                <a:spcPts val="1000"/>
              </a:spcBef>
              <a:spcAft>
                <a:spcPts val="0"/>
              </a:spcAft>
              <a:buSzPts val="1440"/>
              <a:buChar char="►"/>
            </a:pPr>
            <a:r>
              <a:rPr lang="en-US"/>
              <a:t>It stores only the "String" data type.</a:t>
            </a:r>
            <a:endParaRPr/>
          </a:p>
          <a:p>
            <a:pPr indent="-342900" lvl="0" marL="342900" rtl="0" algn="l">
              <a:lnSpc>
                <a:spcPct val="100000"/>
              </a:lnSpc>
              <a:spcBef>
                <a:spcPts val="1000"/>
              </a:spcBef>
              <a:spcAft>
                <a:spcPts val="0"/>
              </a:spcAft>
              <a:buSzPts val="1440"/>
              <a:buChar char="►"/>
            </a:pPr>
            <a:r>
              <a:rPr lang="en-US"/>
              <a:t>The information stored within cookies is not secure because this information is stored in text-format on the client-side, which can be read by anyone.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
          <p:cNvPicPr preferRelativeResize="0"/>
          <p:nvPr/>
        </p:nvPicPr>
        <p:blipFill rotWithShape="1">
          <a:blip r:embed="rId3">
            <a:alphaModFix/>
          </a:blip>
          <a:srcRect b="0" l="0" r="0" t="0"/>
          <a:stretch/>
        </p:blipFill>
        <p:spPr>
          <a:xfrm>
            <a:off x="2029913" y="1130345"/>
            <a:ext cx="6076950" cy="45624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2.11.1.Working of Cookie</a:t>
            </a:r>
            <a:endParaRPr/>
          </a:p>
        </p:txBody>
      </p:sp>
      <p:pic>
        <p:nvPicPr>
          <p:cNvPr id="267" name="Google Shape;267;p20"/>
          <p:cNvPicPr preferRelativeResize="0"/>
          <p:nvPr>
            <p:ph idx="1" type="body"/>
          </p:nvPr>
        </p:nvPicPr>
        <p:blipFill rotWithShape="1">
          <a:blip r:embed="rId3">
            <a:alphaModFix/>
          </a:blip>
          <a:srcRect b="0" l="0" r="0" t="0"/>
          <a:stretch/>
        </p:blipFill>
        <p:spPr>
          <a:xfrm>
            <a:off x="677334" y="2426596"/>
            <a:ext cx="4183062" cy="3048507"/>
          </a:xfrm>
          <a:prstGeom prst="rect">
            <a:avLst/>
          </a:prstGeom>
          <a:noFill/>
          <a:ln>
            <a:noFill/>
          </a:ln>
        </p:spPr>
      </p:pic>
      <p:sp>
        <p:nvSpPr>
          <p:cNvPr id="268" name="Google Shape;268;p20"/>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lnSpc>
                <a:spcPct val="100000"/>
              </a:lnSpc>
              <a:spcBef>
                <a:spcPts val="0"/>
              </a:spcBef>
              <a:spcAft>
                <a:spcPts val="0"/>
              </a:spcAft>
              <a:buSzPct val="79999"/>
              <a:buChar char="►"/>
            </a:pPr>
            <a:r>
              <a:rPr lang="en-US"/>
              <a:t>When a user visits a website that uses cookies, that site's web server automatically sends a cookie to the user's computer.</a:t>
            </a:r>
            <a:endParaRPr/>
          </a:p>
          <a:p>
            <a:pPr indent="-342900" lvl="0" marL="342900" rtl="0" algn="l">
              <a:lnSpc>
                <a:spcPct val="100000"/>
              </a:lnSpc>
              <a:spcBef>
                <a:spcPts val="1000"/>
              </a:spcBef>
              <a:spcAft>
                <a:spcPts val="0"/>
              </a:spcAft>
              <a:buSzPct val="79999"/>
              <a:buChar char="►"/>
            </a:pPr>
            <a:r>
              <a:rPr lang="en-US"/>
              <a:t>When visiting websites that use saved cookies, these cookies automatically send the user's information to its owner (the creator of the cookie).</a:t>
            </a:r>
            <a:endParaRPr/>
          </a:p>
          <a:p>
            <a:pPr indent="-342900" lvl="0" marL="342900" rtl="0" algn="l">
              <a:lnSpc>
                <a:spcPct val="100000"/>
              </a:lnSpc>
              <a:spcBef>
                <a:spcPts val="1000"/>
              </a:spcBef>
              <a:spcAft>
                <a:spcPts val="0"/>
              </a:spcAft>
              <a:buSzPct val="79999"/>
              <a:buChar char="►"/>
            </a:pPr>
            <a:r>
              <a:rPr lang="en-US"/>
              <a:t>Each cookie usually has a certain timeout predefined by the programmer. The information stored in cookies such as login information, user actions, frequency of website visits, access time... All of them are temporary information and are stored for a period of time.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2.11.2.Why use Cookie?</a:t>
            </a:r>
            <a:endParaRPr/>
          </a:p>
        </p:txBody>
      </p:sp>
      <p:sp>
        <p:nvSpPr>
          <p:cNvPr id="274" name="Google Shape;274;p2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440"/>
              <a:buChar char="►"/>
            </a:pPr>
            <a:r>
              <a:rPr lang="en-US"/>
              <a:t>HTTP is a stateless protocol; hence it does not store any user information.</a:t>
            </a:r>
            <a:endParaRPr/>
          </a:p>
          <a:p>
            <a:pPr indent="-342900" lvl="0" marL="342900" rtl="0" algn="l">
              <a:lnSpc>
                <a:spcPct val="100000"/>
              </a:lnSpc>
              <a:spcBef>
                <a:spcPts val="1000"/>
              </a:spcBef>
              <a:spcAft>
                <a:spcPts val="0"/>
              </a:spcAft>
              <a:buSzPts val="1440"/>
              <a:buChar char="►"/>
            </a:pPr>
            <a:r>
              <a:rPr lang="en-US"/>
              <a:t>For this purpose, we can use Cookies. It allows us to store the information on the user's computer and track the state of applications.</a:t>
            </a:r>
            <a:endParaRPr/>
          </a:p>
          <a:p>
            <a:pPr indent="-342900" lvl="0" marL="342900" rtl="0" algn="l">
              <a:lnSpc>
                <a:spcPct val="100000"/>
              </a:lnSpc>
              <a:spcBef>
                <a:spcPts val="1000"/>
              </a:spcBef>
              <a:spcAft>
                <a:spcPts val="0"/>
              </a:spcAft>
              <a:buSzPts val="1440"/>
              <a:buChar char="►"/>
            </a:pPr>
            <a:r>
              <a:rPr lang="en-US"/>
              <a:t>Personalizing the user experience – this is achieved by allowing users to select their preferences.</a:t>
            </a:r>
            <a:endParaRPr/>
          </a:p>
          <a:p>
            <a:pPr indent="-342900" lvl="0" marL="342900" rtl="0" algn="l">
              <a:lnSpc>
                <a:spcPct val="100000"/>
              </a:lnSpc>
              <a:spcBef>
                <a:spcPts val="1000"/>
              </a:spcBef>
              <a:spcAft>
                <a:spcPts val="0"/>
              </a:spcAft>
              <a:buSzPts val="1440"/>
              <a:buChar char="►"/>
            </a:pPr>
            <a:r>
              <a:rPr lang="en-US"/>
              <a:t>The page requested that follow are personalized based on the set preferences in the cookies. Tracking the pages visited by a user.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2.12.Distinguish Session and Cookie</a:t>
            </a:r>
            <a:endParaRPr/>
          </a:p>
        </p:txBody>
      </p:sp>
      <p:graphicFrame>
        <p:nvGraphicFramePr>
          <p:cNvPr id="280" name="Google Shape;280;p22"/>
          <p:cNvGraphicFramePr/>
          <p:nvPr/>
        </p:nvGraphicFramePr>
        <p:xfrm>
          <a:off x="677690" y="1435463"/>
          <a:ext cx="3000000" cy="3000000"/>
        </p:xfrm>
        <a:graphic>
          <a:graphicData uri="http://schemas.openxmlformats.org/drawingml/2006/table">
            <a:tbl>
              <a:tblPr bandRow="1" firstRow="1">
                <a:noFill/>
                <a:tableStyleId>{999683FF-AFEA-48C2-9D71-A88A44E52130}</a:tableStyleId>
              </a:tblPr>
              <a:tblGrid>
                <a:gridCol w="4298150"/>
                <a:gridCol w="4298150"/>
              </a:tblGrid>
              <a:tr h="3410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Cookie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Session</a:t>
                      </a:r>
                      <a:endParaRPr sz="1800" u="none" cap="none" strike="noStrike"/>
                    </a:p>
                  </a:txBody>
                  <a:tcPr marT="45725" marB="45725" marR="91450" marL="91450"/>
                </a:tc>
              </a:tr>
              <a:tr h="535525">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Cookies are stored on the user's browser.</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Sessions are not stored in the browser.</a:t>
                      </a:r>
                      <a:endParaRPr sz="1600" u="none" cap="none" strike="noStrike"/>
                    </a:p>
                  </a:txBody>
                  <a:tcPr marT="45725" marB="45725" marR="91450" marL="91450"/>
                </a:tc>
              </a:tr>
              <a:tr h="535525">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Cookie data is stored on the client side.</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Session data is stored on the server side.</a:t>
                      </a:r>
                      <a:endParaRPr sz="1600" u="none" cap="none" strike="noStrike"/>
                    </a:p>
                  </a:txBody>
                  <a:tcPr marT="45725" marB="45725" marR="91450" marL="91450"/>
                </a:tc>
              </a:tr>
              <a:tr h="765025">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Cookie data is easy to modify or steal when they are stored on the client side.</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Session data is not easily modified as they are stored on the server side.</a:t>
                      </a:r>
                      <a:endParaRPr sz="1600" u="none" cap="none" strike="noStrike"/>
                    </a:p>
                  </a:txBody>
                  <a:tcPr marT="45725" marB="45725" marR="91450" marL="91450"/>
                </a:tc>
              </a:tr>
              <a:tr h="535525">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Cookie data is available in the browser until expired.</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After closing the browser, the session will end.</a:t>
                      </a:r>
                      <a:endParaRPr sz="1600" u="none" cap="none" strike="noStrike"/>
                    </a:p>
                  </a:txBody>
                  <a:tcPr marT="45725" marB="45725" marR="91450" marL="91450"/>
                </a:tc>
              </a:tr>
              <a:tr h="765025">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Cookies are stored on the user's computer as a text file.</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A session stores the variables and their values within a file in a temporary directory on the server.</a:t>
                      </a:r>
                      <a:endParaRPr sz="1600" u="none" cap="none" strike="noStrike"/>
                    </a:p>
                  </a:txBody>
                  <a:tcPr marT="45725" marB="45725" marR="91450" marL="91450"/>
                </a:tc>
              </a:tr>
              <a:tr h="1304800">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The maximum size of the browser's cookies is 4 KB.</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We can store as much data as we want within a session, but there is a maximum memory limit, which a script can use at one time, and it is 128 MB.</a:t>
                      </a:r>
                      <a:endParaRPr sz="1600" u="none" cap="none" strike="noStrike"/>
                    </a:p>
                  </a:txBody>
                  <a:tcPr marT="45725" marB="45725" marR="91450" marL="91450"/>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2.13.RequestDispatcher</a:t>
            </a:r>
            <a:endParaRPr/>
          </a:p>
        </p:txBody>
      </p:sp>
      <p:sp>
        <p:nvSpPr>
          <p:cNvPr id="286" name="Google Shape;286;p40"/>
          <p:cNvSpPr txBox="1"/>
          <p:nvPr>
            <p:ph idx="1" type="body"/>
          </p:nvPr>
        </p:nvSpPr>
        <p:spPr>
          <a:xfrm>
            <a:off x="732751" y="1458626"/>
            <a:ext cx="8596668" cy="3880773"/>
          </a:xfrm>
          <a:prstGeom prst="rect">
            <a:avLst/>
          </a:prstGeom>
          <a:noFill/>
          <a:ln>
            <a:noFill/>
          </a:ln>
        </p:spPr>
        <p:txBody>
          <a:bodyPr anchorCtr="0" anchor="t" bIns="45700" lIns="91425" spcFirstLastPara="1" rIns="91425" wrap="square" tIns="45700">
            <a:normAutofit/>
          </a:bodyPr>
          <a:lstStyle/>
          <a:p>
            <a:pPr indent="-320040" lvl="0" marL="457200" rtl="0" algn="l">
              <a:lnSpc>
                <a:spcPct val="100000"/>
              </a:lnSpc>
              <a:spcBef>
                <a:spcPts val="1000"/>
              </a:spcBef>
              <a:spcAft>
                <a:spcPts val="0"/>
              </a:spcAft>
              <a:buSzPts val="1440"/>
              <a:buChar char="►"/>
            </a:pPr>
            <a:r>
              <a:rPr lang="en-US"/>
              <a:t>It helps the web page to pass requests from one servlet to another by allowing another servlet to be called from within another servlet.</a:t>
            </a:r>
            <a:endParaRPr/>
          </a:p>
          <a:p>
            <a:pPr indent="-320040" lvl="0" marL="457200" rtl="0" algn="l">
              <a:lnSpc>
                <a:spcPct val="100000"/>
              </a:lnSpc>
              <a:spcBef>
                <a:spcPts val="1000"/>
              </a:spcBef>
              <a:spcAft>
                <a:spcPts val="0"/>
              </a:spcAft>
              <a:buSzPts val="1440"/>
              <a:buChar char="►"/>
            </a:pPr>
            <a:r>
              <a:rPr lang="en-US"/>
              <a:t>It creates an object that receives requests from the client and sends them to any resource like a servlet, HTML or JSP file.</a:t>
            </a:r>
            <a:endParaRPr/>
          </a:p>
          <a:p>
            <a:pPr indent="-320040" lvl="0" marL="457200" rtl="0" algn="l">
              <a:lnSpc>
                <a:spcPct val="100000"/>
              </a:lnSpc>
              <a:spcBef>
                <a:spcPts val="1000"/>
              </a:spcBef>
              <a:spcAft>
                <a:spcPts val="0"/>
              </a:spcAft>
              <a:buSzPts val="1440"/>
              <a:buChar char="►"/>
            </a:pPr>
            <a:r>
              <a:rPr lang="en-US"/>
              <a:t>Request Dispatcher includes 2 methods: Include() and Forward().</a:t>
            </a:r>
            <a:endParaRPr/>
          </a:p>
          <a:p>
            <a:pPr indent="-320040" lvl="0" marL="457200" rtl="0" algn="l">
              <a:lnSpc>
                <a:spcPct val="100000"/>
              </a:lnSpc>
              <a:spcBef>
                <a:spcPts val="1000"/>
              </a:spcBef>
              <a:spcAft>
                <a:spcPts val="0"/>
              </a:spcAft>
              <a:buSzPts val="1440"/>
              <a:buChar char="►"/>
            </a:pPr>
            <a:r>
              <a:rPr lang="en-US"/>
              <a:t>To get the RequestDispatcher object we use the getRequestDispather() method from the HttpServletRequest object.</a:t>
            </a:r>
            <a:endParaRPr/>
          </a:p>
          <a:p>
            <a:pPr indent="-228600" lvl="0" marL="457200" rtl="0" algn="l">
              <a:lnSpc>
                <a:spcPct val="100000"/>
              </a:lnSpc>
              <a:spcBef>
                <a:spcPts val="1000"/>
              </a:spcBef>
              <a:spcAft>
                <a:spcPts val="0"/>
              </a:spcAft>
              <a:buSzPts val="1440"/>
              <a:buNone/>
            </a:pPr>
            <a:r>
              <a:t/>
            </a:r>
            <a:endParaRPr/>
          </a:p>
        </p:txBody>
      </p:sp>
      <p:pic>
        <p:nvPicPr>
          <p:cNvPr id="287" name="Google Shape;287;p40"/>
          <p:cNvPicPr preferRelativeResize="0"/>
          <p:nvPr/>
        </p:nvPicPr>
        <p:blipFill rotWithShape="1">
          <a:blip r:embed="rId3">
            <a:alphaModFix/>
          </a:blip>
          <a:srcRect b="0" l="0" r="0" t="0"/>
          <a:stretch/>
        </p:blipFill>
        <p:spPr>
          <a:xfrm>
            <a:off x="912812" y="3997901"/>
            <a:ext cx="6505575" cy="245831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2.13.1.Include():</a:t>
            </a:r>
            <a:endParaRPr/>
          </a:p>
        </p:txBody>
      </p:sp>
      <p:sp>
        <p:nvSpPr>
          <p:cNvPr id="293" name="Google Shape;293;p41"/>
          <p:cNvSpPr txBox="1"/>
          <p:nvPr>
            <p:ph idx="1" type="body"/>
          </p:nvPr>
        </p:nvSpPr>
        <p:spPr>
          <a:xfrm>
            <a:off x="677334" y="1440154"/>
            <a:ext cx="8596668" cy="831992"/>
          </a:xfrm>
          <a:prstGeom prst="rect">
            <a:avLst/>
          </a:prstGeom>
          <a:noFill/>
          <a:ln>
            <a:noFill/>
          </a:ln>
        </p:spPr>
        <p:txBody>
          <a:bodyPr anchorCtr="0" anchor="t" bIns="45700" lIns="91425" spcFirstLastPara="1" rIns="91425" wrap="square" tIns="45700">
            <a:normAutofit/>
          </a:bodyPr>
          <a:lstStyle/>
          <a:p>
            <a:pPr indent="-320040" lvl="0" marL="457200" rtl="0" algn="l">
              <a:lnSpc>
                <a:spcPct val="100000"/>
              </a:lnSpc>
              <a:spcBef>
                <a:spcPts val="1000"/>
              </a:spcBef>
              <a:spcAft>
                <a:spcPts val="0"/>
              </a:spcAft>
              <a:buSzPts val="1440"/>
              <a:buChar char="►"/>
            </a:pPr>
            <a:r>
              <a:rPr lang="en-US"/>
              <a:t>This is a method that allows you to insert various content into requests and then return certain Web managed by the Client.</a:t>
            </a:r>
            <a:endParaRPr/>
          </a:p>
          <a:p>
            <a:pPr indent="-228600" lvl="0" marL="457200" rtl="0" algn="l">
              <a:lnSpc>
                <a:spcPct val="100000"/>
              </a:lnSpc>
              <a:spcBef>
                <a:spcPts val="1000"/>
              </a:spcBef>
              <a:spcAft>
                <a:spcPts val="0"/>
              </a:spcAft>
              <a:buSzPts val="1440"/>
              <a:buNone/>
            </a:pPr>
            <a:r>
              <a:t/>
            </a:r>
            <a:endParaRPr/>
          </a:p>
          <a:p>
            <a:pPr indent="-228600" lvl="0" marL="457200" rtl="0" algn="l">
              <a:lnSpc>
                <a:spcPct val="100000"/>
              </a:lnSpc>
              <a:spcBef>
                <a:spcPts val="1000"/>
              </a:spcBef>
              <a:spcAft>
                <a:spcPts val="0"/>
              </a:spcAft>
              <a:buSzPts val="1440"/>
              <a:buNone/>
            </a:pPr>
            <a:r>
              <a:t/>
            </a:r>
            <a:endParaRPr/>
          </a:p>
        </p:txBody>
      </p:sp>
      <p:pic>
        <p:nvPicPr>
          <p:cNvPr descr="https://2.bp.blogspot.com/-NLrwFVY4JwM/U5vx4AAvP7I/AAAAAAAAAVQ/eu21_9lAGMY/s1600/include.JPG" id="294" name="Google Shape;294;p41"/>
          <p:cNvPicPr preferRelativeResize="0"/>
          <p:nvPr/>
        </p:nvPicPr>
        <p:blipFill rotWithShape="1">
          <a:blip r:embed="rId3">
            <a:alphaModFix/>
          </a:blip>
          <a:srcRect b="0" l="0" r="0" t="0"/>
          <a:stretch/>
        </p:blipFill>
        <p:spPr>
          <a:xfrm>
            <a:off x="677334" y="2376054"/>
            <a:ext cx="6629400" cy="3657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2.13.2.Forward():</a:t>
            </a:r>
            <a:endParaRPr/>
          </a:p>
        </p:txBody>
      </p:sp>
      <p:sp>
        <p:nvSpPr>
          <p:cNvPr id="300" name="Google Shape;300;p42"/>
          <p:cNvSpPr txBox="1"/>
          <p:nvPr>
            <p:ph idx="1" type="body"/>
          </p:nvPr>
        </p:nvSpPr>
        <p:spPr>
          <a:xfrm>
            <a:off x="677334" y="1671062"/>
            <a:ext cx="8596668" cy="804284"/>
          </a:xfrm>
          <a:prstGeom prst="rect">
            <a:avLst/>
          </a:prstGeom>
          <a:noFill/>
          <a:ln>
            <a:noFill/>
          </a:ln>
        </p:spPr>
        <p:txBody>
          <a:bodyPr anchorCtr="0" anchor="t" bIns="45700" lIns="91425" spcFirstLastPara="1" rIns="91425" wrap="square" tIns="45700">
            <a:normAutofit/>
          </a:bodyPr>
          <a:lstStyle/>
          <a:p>
            <a:pPr indent="-320040" lvl="0" marL="457200" rtl="0" algn="l">
              <a:lnSpc>
                <a:spcPct val="100000"/>
              </a:lnSpc>
              <a:spcBef>
                <a:spcPts val="1000"/>
              </a:spcBef>
              <a:spcAft>
                <a:spcPts val="0"/>
              </a:spcAft>
              <a:buSzPts val="1440"/>
              <a:buChar char="►"/>
            </a:pPr>
            <a:r>
              <a:rPr lang="en-US"/>
              <a:t>This is a method that allows a Web Servlet to process a request from a client and then send it to another Web Servlet before returning it to the client.</a:t>
            </a:r>
            <a:endParaRPr/>
          </a:p>
          <a:p>
            <a:pPr indent="-228600" lvl="0" marL="457200" rtl="0" algn="l">
              <a:lnSpc>
                <a:spcPct val="100000"/>
              </a:lnSpc>
              <a:spcBef>
                <a:spcPts val="1000"/>
              </a:spcBef>
              <a:spcAft>
                <a:spcPts val="0"/>
              </a:spcAft>
              <a:buSzPts val="1440"/>
              <a:buNone/>
            </a:pPr>
            <a:r>
              <a:t/>
            </a:r>
            <a:endParaRPr/>
          </a:p>
        </p:txBody>
      </p:sp>
      <p:pic>
        <p:nvPicPr>
          <p:cNvPr descr="https://4.bp.blogspot.com/-YcdVkMZPGT8/U5vWQbSIeuI/AAAAAAAAALE/6TP4k83fD-E/s1600/a.JPG" id="301" name="Google Shape;301;p42"/>
          <p:cNvPicPr preferRelativeResize="0"/>
          <p:nvPr/>
        </p:nvPicPr>
        <p:blipFill rotWithShape="1">
          <a:blip r:embed="rId3">
            <a:alphaModFix/>
          </a:blip>
          <a:srcRect b="0" l="0" r="0" t="0"/>
          <a:stretch/>
        </p:blipFill>
        <p:spPr>
          <a:xfrm>
            <a:off x="677334" y="2687783"/>
            <a:ext cx="6429375" cy="3657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2.14.Session tracking:</a:t>
            </a:r>
            <a:endParaRPr/>
          </a:p>
        </p:txBody>
      </p:sp>
      <p:sp>
        <p:nvSpPr>
          <p:cNvPr id="307" name="Google Shape;307;p4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20040" lvl="0" marL="457200" rtl="0" algn="l">
              <a:lnSpc>
                <a:spcPct val="100000"/>
              </a:lnSpc>
              <a:spcBef>
                <a:spcPts val="1000"/>
              </a:spcBef>
              <a:spcAft>
                <a:spcPts val="0"/>
              </a:spcAft>
              <a:buSzPts val="1440"/>
              <a:buChar char="►"/>
            </a:pPr>
            <a:r>
              <a:rPr b="1" lang="en-US"/>
              <a:t>Session Tracking</a:t>
            </a:r>
            <a:r>
              <a:rPr lang="en-US"/>
              <a:t> is a way to maintain state (data) of an user. It is also known as </a:t>
            </a:r>
            <a:r>
              <a:rPr b="1" lang="en-US"/>
              <a:t>session management</a:t>
            </a:r>
            <a:r>
              <a:rPr lang="en-US"/>
              <a:t> in servlet.</a:t>
            </a:r>
            <a:endParaRPr/>
          </a:p>
          <a:p>
            <a:pPr indent="-320040" lvl="0" marL="457200" rtl="0" algn="l">
              <a:lnSpc>
                <a:spcPct val="100000"/>
              </a:lnSpc>
              <a:spcBef>
                <a:spcPts val="1000"/>
              </a:spcBef>
              <a:spcAft>
                <a:spcPts val="0"/>
              </a:spcAft>
              <a:buSzPts val="1440"/>
              <a:buChar char="►"/>
            </a:pPr>
            <a:r>
              <a:rPr lang="en-US"/>
              <a:t>HTTP is stateless that means each request is considered as the new request.</a:t>
            </a:r>
            <a:endParaRPr/>
          </a:p>
          <a:p>
            <a:pPr indent="-320040" lvl="0" marL="457200" rtl="0" algn="l">
              <a:lnSpc>
                <a:spcPct val="100000"/>
              </a:lnSpc>
              <a:spcBef>
                <a:spcPts val="1000"/>
              </a:spcBef>
              <a:spcAft>
                <a:spcPts val="0"/>
              </a:spcAft>
              <a:buSzPts val="1440"/>
              <a:buChar char="►"/>
            </a:pPr>
            <a:r>
              <a:rPr lang="en-US"/>
              <a:t>Http protocol is a stateless so we need to maintain state using session tracking techniques. Each time user requests to the server, server treats the request as the new request. So we need to maintain the state of an user to recognize to particular user.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2.14.1.URL Rewriting:</a:t>
            </a:r>
            <a:endParaRPr/>
          </a:p>
        </p:txBody>
      </p:sp>
      <p:sp>
        <p:nvSpPr>
          <p:cNvPr id="313" name="Google Shape;313;p4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20040" lvl="0" marL="457200" rtl="0" algn="l">
              <a:lnSpc>
                <a:spcPct val="100000"/>
              </a:lnSpc>
              <a:spcBef>
                <a:spcPts val="1000"/>
              </a:spcBef>
              <a:spcAft>
                <a:spcPts val="0"/>
              </a:spcAft>
              <a:buSzPts val="1440"/>
              <a:buChar char="►"/>
            </a:pPr>
            <a:r>
              <a:rPr lang="en-US"/>
              <a:t>You can add some extra data to the end of each URL that identifies the session, and the server can associate that session identifier with the data it has stored about that session.</a:t>
            </a:r>
            <a:endParaRPr/>
          </a:p>
          <a:p>
            <a:pPr indent="-228600" lvl="0" marL="457200" rtl="0" algn="l">
              <a:lnSpc>
                <a:spcPct val="100000"/>
              </a:lnSpc>
              <a:spcBef>
                <a:spcPts val="1000"/>
              </a:spcBef>
              <a:spcAft>
                <a:spcPts val="0"/>
              </a:spcAft>
              <a:buSzPts val="1440"/>
              <a:buNone/>
            </a:pPr>
            <a:r>
              <a:t/>
            </a:r>
            <a:endParaRPr/>
          </a:p>
        </p:txBody>
      </p:sp>
      <p:pic>
        <p:nvPicPr>
          <p:cNvPr id="314" name="Google Shape;314;p44"/>
          <p:cNvPicPr preferRelativeResize="0"/>
          <p:nvPr/>
        </p:nvPicPr>
        <p:blipFill rotWithShape="1">
          <a:blip r:embed="rId3">
            <a:alphaModFix/>
          </a:blip>
          <a:srcRect b="0" l="0" r="0" t="0"/>
          <a:stretch/>
        </p:blipFill>
        <p:spPr>
          <a:xfrm>
            <a:off x="677334" y="3326100"/>
            <a:ext cx="8334375" cy="28289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Advantages and disadvantages</a:t>
            </a:r>
            <a:endParaRPr/>
          </a:p>
        </p:txBody>
      </p:sp>
      <p:sp>
        <p:nvSpPr>
          <p:cNvPr id="320" name="Google Shape;320;p45"/>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p>
            <a:pPr indent="-228600" lvl="0" marL="457200" rtl="0" algn="l">
              <a:lnSpc>
                <a:spcPct val="100000"/>
              </a:lnSpc>
              <a:spcBef>
                <a:spcPts val="1000"/>
              </a:spcBef>
              <a:spcAft>
                <a:spcPts val="0"/>
              </a:spcAft>
              <a:buSzPts val="1920"/>
              <a:buNone/>
            </a:pPr>
            <a:r>
              <a:rPr lang="en-US"/>
              <a:t>Advantages</a:t>
            </a:r>
            <a:endParaRPr/>
          </a:p>
        </p:txBody>
      </p:sp>
      <p:sp>
        <p:nvSpPr>
          <p:cNvPr id="321" name="Google Shape;321;p45"/>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p>
            <a:pPr indent="-320040" lvl="0" marL="457200" rtl="0" algn="l">
              <a:lnSpc>
                <a:spcPct val="100000"/>
              </a:lnSpc>
              <a:spcBef>
                <a:spcPts val="1000"/>
              </a:spcBef>
              <a:spcAft>
                <a:spcPts val="0"/>
              </a:spcAft>
              <a:buSzPts val="1440"/>
              <a:buChar char="►"/>
            </a:pPr>
            <a:r>
              <a:rPr lang="en-US"/>
              <a:t>Can be concatenated when submitting data from an HTML form.</a:t>
            </a:r>
            <a:endParaRPr/>
          </a:p>
          <a:p>
            <a:pPr indent="-320040" lvl="0" marL="457200" rtl="0" algn="l">
              <a:lnSpc>
                <a:spcPct val="100000"/>
              </a:lnSpc>
              <a:spcBef>
                <a:spcPts val="1000"/>
              </a:spcBef>
              <a:spcAft>
                <a:spcPts val="0"/>
              </a:spcAft>
              <a:buSzPts val="1440"/>
              <a:buChar char="►"/>
            </a:pPr>
            <a:r>
              <a:rPr lang="en-US"/>
              <a:t>Is a good way to maintain sessions when browsers do not support cookies or users disable support for cookies.</a:t>
            </a:r>
            <a:endParaRPr/>
          </a:p>
        </p:txBody>
      </p:sp>
      <p:sp>
        <p:nvSpPr>
          <p:cNvPr id="322" name="Google Shape;322;p45"/>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p>
            <a:pPr indent="-228600" lvl="0" marL="457200" rtl="0" algn="l">
              <a:lnSpc>
                <a:spcPct val="100000"/>
              </a:lnSpc>
              <a:spcBef>
                <a:spcPts val="1000"/>
              </a:spcBef>
              <a:spcAft>
                <a:spcPts val="0"/>
              </a:spcAft>
              <a:buSzPts val="1920"/>
              <a:buNone/>
            </a:pPr>
            <a:r>
              <a:rPr lang="en-US"/>
              <a:t>Disadvantages</a:t>
            </a:r>
            <a:endParaRPr/>
          </a:p>
        </p:txBody>
      </p:sp>
      <p:sp>
        <p:nvSpPr>
          <p:cNvPr id="323" name="Google Shape;323;p45"/>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p>
            <a:pPr indent="-320040" lvl="0" marL="457200" rtl="0" algn="l">
              <a:lnSpc>
                <a:spcPct val="100000"/>
              </a:lnSpc>
              <a:spcBef>
                <a:spcPts val="1000"/>
              </a:spcBef>
              <a:spcAft>
                <a:spcPts val="0"/>
              </a:spcAft>
              <a:buSzPts val="1440"/>
              <a:buChar char="►"/>
            </a:pPr>
            <a:r>
              <a:rPr lang="en-US"/>
              <a:t>Long URLs cannot store much information due to URL length limit(255)</a:t>
            </a:r>
            <a:endParaRPr/>
          </a:p>
          <a:p>
            <a:pPr indent="-320040" lvl="0" marL="457200" rtl="0" algn="l">
              <a:lnSpc>
                <a:spcPct val="100000"/>
              </a:lnSpc>
              <a:spcBef>
                <a:spcPts val="1000"/>
              </a:spcBef>
              <a:spcAft>
                <a:spcPts val="0"/>
              </a:spcAft>
              <a:buSzPts val="1440"/>
              <a:buChar char="►"/>
            </a:pPr>
            <a:r>
              <a:rPr lang="en-US"/>
              <a:t>The URL contains visible data information, so it's not secure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2.14.2.Hidden form fields:</a:t>
            </a:r>
            <a:endParaRPr/>
          </a:p>
        </p:txBody>
      </p:sp>
      <p:sp>
        <p:nvSpPr>
          <p:cNvPr id="329" name="Google Shape;329;p4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20040" lvl="0" marL="457200" rtl="0" algn="l">
              <a:lnSpc>
                <a:spcPct val="100000"/>
              </a:lnSpc>
              <a:spcBef>
                <a:spcPts val="1000"/>
              </a:spcBef>
              <a:spcAft>
                <a:spcPts val="0"/>
              </a:spcAft>
              <a:buSzPts val="1440"/>
              <a:buChar char="►"/>
            </a:pPr>
            <a:r>
              <a:rPr lang="en-US"/>
              <a:t>A web server can send a hidden HTML form field along with a unique session ID.</a:t>
            </a:r>
            <a:endParaRPr/>
          </a:p>
          <a:p>
            <a:pPr indent="-320040" lvl="0" marL="457200" rtl="0" algn="l">
              <a:lnSpc>
                <a:spcPct val="100000"/>
              </a:lnSpc>
              <a:spcBef>
                <a:spcPts val="1000"/>
              </a:spcBef>
              <a:spcAft>
                <a:spcPts val="0"/>
              </a:spcAft>
              <a:buSzPts val="1440"/>
              <a:buChar char="►"/>
            </a:pPr>
            <a:r>
              <a:rPr lang="en-US"/>
              <a:t>This entry means that, when the form is submitted, the specified name and value are automatically included in the GET or POST data. Each time when web browser sends request back, then session_id value can be used to keep the track of different web browsers.</a:t>
            </a:r>
            <a:endParaRPr/>
          </a:p>
          <a:p>
            <a:pPr indent="-228600" lvl="0" marL="457200" rtl="0" algn="l">
              <a:lnSpc>
                <a:spcPct val="100000"/>
              </a:lnSpc>
              <a:spcBef>
                <a:spcPts val="1000"/>
              </a:spcBef>
              <a:spcAft>
                <a:spcPts val="0"/>
              </a:spcAft>
              <a:buSzPts val="1440"/>
              <a:buNone/>
            </a:pPr>
            <a:r>
              <a:t/>
            </a:r>
            <a:endParaRPr/>
          </a:p>
        </p:txBody>
      </p:sp>
      <p:pic>
        <p:nvPicPr>
          <p:cNvPr id="330" name="Google Shape;330;p46"/>
          <p:cNvPicPr preferRelativeResize="0"/>
          <p:nvPr/>
        </p:nvPicPr>
        <p:blipFill rotWithShape="1">
          <a:blip r:embed="rId3">
            <a:alphaModFix/>
          </a:blip>
          <a:srcRect b="0" l="0" r="0" t="0"/>
          <a:stretch/>
        </p:blipFill>
        <p:spPr>
          <a:xfrm>
            <a:off x="677334" y="4756871"/>
            <a:ext cx="8591550" cy="447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2.1.What is a Servlet?</a:t>
            </a:r>
            <a:endParaRPr/>
          </a:p>
        </p:txBody>
      </p:sp>
      <p:sp>
        <p:nvSpPr>
          <p:cNvPr id="155" name="Google Shape;155;p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440"/>
              <a:buChar char="►"/>
            </a:pPr>
            <a:r>
              <a:rPr lang="en-US"/>
              <a:t>The topic of Servlet is quite large, and depend on the usage context, Servlets are defined in different ways such as:</a:t>
            </a:r>
            <a:endParaRPr/>
          </a:p>
          <a:p>
            <a:pPr indent="-342900" lvl="0" marL="342900" rtl="0" algn="l">
              <a:lnSpc>
                <a:spcPct val="100000"/>
              </a:lnSpc>
              <a:spcBef>
                <a:spcPts val="1000"/>
              </a:spcBef>
              <a:spcAft>
                <a:spcPts val="0"/>
              </a:spcAft>
              <a:buSzPts val="1440"/>
              <a:buChar char="►"/>
            </a:pPr>
            <a:r>
              <a:rPr lang="en-US"/>
              <a:t>Servlet is a technology used to create web applications.</a:t>
            </a:r>
            <a:endParaRPr/>
          </a:p>
          <a:p>
            <a:pPr indent="-342900" lvl="0" marL="342900" rtl="0" algn="l">
              <a:lnSpc>
                <a:spcPct val="100000"/>
              </a:lnSpc>
              <a:spcBef>
                <a:spcPts val="1000"/>
              </a:spcBef>
              <a:spcAft>
                <a:spcPts val="0"/>
              </a:spcAft>
              <a:buSzPts val="1440"/>
              <a:buChar char="►"/>
            </a:pPr>
            <a:r>
              <a:rPr lang="en-US"/>
              <a:t>Servlet is an API that provides interfaces, classes, and documents.</a:t>
            </a:r>
            <a:endParaRPr/>
          </a:p>
          <a:p>
            <a:pPr indent="-342900" lvl="0" marL="342900" rtl="0" algn="l">
              <a:lnSpc>
                <a:spcPct val="100000"/>
              </a:lnSpc>
              <a:spcBef>
                <a:spcPts val="1000"/>
              </a:spcBef>
              <a:spcAft>
                <a:spcPts val="0"/>
              </a:spcAft>
              <a:buSzPts val="1440"/>
              <a:buChar char="►"/>
            </a:pPr>
            <a:r>
              <a:rPr lang="en-US"/>
              <a:t>A servlet is a web component that is deployed on the server to generate dynamic web pages.</a:t>
            </a:r>
            <a:endParaRPr/>
          </a:p>
          <a:p>
            <a:pPr indent="-342900" lvl="0" marL="342900" rtl="0" algn="l">
              <a:lnSpc>
                <a:spcPct val="100000"/>
              </a:lnSpc>
              <a:spcBef>
                <a:spcPts val="1000"/>
              </a:spcBef>
              <a:spcAft>
                <a:spcPts val="0"/>
              </a:spcAft>
              <a:buSzPts val="1440"/>
              <a:buChar char="►"/>
            </a:pPr>
            <a:r>
              <a:rPr lang="en-US"/>
              <a:t>Servlet can be determined as an object, but we cannot instantiate Servlet object directly like usual Java objects and it will be done by web container.</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Example</a:t>
            </a:r>
            <a:endParaRPr/>
          </a:p>
        </p:txBody>
      </p:sp>
      <p:pic>
        <p:nvPicPr>
          <p:cNvPr descr="https://lh4.googleusercontent.com/VvdoGSmsp-yef1AyVjAX7v2BZTci3XoFzBiDqQqYZ3fCGsVNa8fr9mJJavpZYRrTcC80G3OAUvM90O14ovBGgtg78OCGw_4GbHOzixKGzfbH-oe-tBrPMFsVHZAyCgnIcl6COSEW" id="336" name="Google Shape;336;p47"/>
          <p:cNvPicPr preferRelativeResize="0"/>
          <p:nvPr/>
        </p:nvPicPr>
        <p:blipFill rotWithShape="1">
          <a:blip r:embed="rId3">
            <a:alphaModFix/>
          </a:blip>
          <a:srcRect b="0" l="0" r="0" t="0"/>
          <a:stretch/>
        </p:blipFill>
        <p:spPr>
          <a:xfrm>
            <a:off x="677334" y="2027382"/>
            <a:ext cx="4254884" cy="3514726"/>
          </a:xfrm>
          <a:prstGeom prst="rect">
            <a:avLst/>
          </a:prstGeom>
          <a:noFill/>
          <a:ln>
            <a:noFill/>
          </a:ln>
        </p:spPr>
      </p:pic>
      <p:pic>
        <p:nvPicPr>
          <p:cNvPr descr="https://lh3.googleusercontent.com/q5qb3LrTY-fWEbz6Ll-Uj5wNvsvfGa8eTM-lSq6JLxexeV77_T82ByDeCDgIpqHXlWIaKsJFFP9bzNMLpNNsqhuTg9hec7zC6w2X5YSNbYCsdfrjMMjTpOdaS-LyItc4nWeIgRw9" id="337" name="Google Shape;337;p47"/>
          <p:cNvPicPr preferRelativeResize="0"/>
          <p:nvPr/>
        </p:nvPicPr>
        <p:blipFill rotWithShape="1">
          <a:blip r:embed="rId4">
            <a:alphaModFix/>
          </a:blip>
          <a:srcRect b="0" l="0" r="0" t="0"/>
          <a:stretch/>
        </p:blipFill>
        <p:spPr>
          <a:xfrm>
            <a:off x="4932218" y="2027382"/>
            <a:ext cx="4341784" cy="35147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Advantages and disadvantages</a:t>
            </a:r>
            <a:endParaRPr/>
          </a:p>
        </p:txBody>
      </p:sp>
      <p:sp>
        <p:nvSpPr>
          <p:cNvPr id="343" name="Google Shape;343;p48"/>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p>
            <a:pPr indent="-228600" lvl="0" marL="457200" rtl="0" algn="l">
              <a:lnSpc>
                <a:spcPct val="100000"/>
              </a:lnSpc>
              <a:spcBef>
                <a:spcPts val="1000"/>
              </a:spcBef>
              <a:spcAft>
                <a:spcPts val="0"/>
              </a:spcAft>
              <a:buSzPts val="1920"/>
              <a:buNone/>
            </a:pPr>
            <a:r>
              <a:rPr lang="en-US"/>
              <a:t>Advantages</a:t>
            </a:r>
            <a:endParaRPr/>
          </a:p>
        </p:txBody>
      </p:sp>
      <p:sp>
        <p:nvSpPr>
          <p:cNvPr id="344" name="Google Shape;344;p48"/>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p>
            <a:pPr indent="-320040" lvl="0" marL="457200" rtl="0" algn="l">
              <a:lnSpc>
                <a:spcPct val="100000"/>
              </a:lnSpc>
              <a:spcBef>
                <a:spcPts val="1000"/>
              </a:spcBef>
              <a:spcAft>
                <a:spcPts val="0"/>
              </a:spcAft>
              <a:buSzPts val="1440"/>
              <a:buChar char="►"/>
            </a:pPr>
            <a:r>
              <a:rPr lang="en-US"/>
              <a:t>Supported in all browsers.</a:t>
            </a:r>
            <a:endParaRPr/>
          </a:p>
          <a:p>
            <a:pPr indent="-320040" lvl="0" marL="457200" rtl="0" algn="l">
              <a:lnSpc>
                <a:spcPct val="100000"/>
              </a:lnSpc>
              <a:spcBef>
                <a:spcPts val="1000"/>
              </a:spcBef>
              <a:spcAft>
                <a:spcPts val="0"/>
              </a:spcAft>
              <a:buSzPts val="1440"/>
              <a:buChar char="►"/>
            </a:pPr>
            <a:r>
              <a:rPr lang="en-US"/>
              <a:t>No special server required from the client.</a:t>
            </a:r>
            <a:endParaRPr/>
          </a:p>
          <a:p>
            <a:pPr indent="-320040" lvl="0" marL="457200" rtl="0" algn="l">
              <a:lnSpc>
                <a:spcPct val="100000"/>
              </a:lnSpc>
              <a:spcBef>
                <a:spcPts val="1000"/>
              </a:spcBef>
              <a:spcAft>
                <a:spcPts val="0"/>
              </a:spcAft>
              <a:buSzPts val="1440"/>
              <a:buChar char="►"/>
            </a:pPr>
            <a:r>
              <a:rPr lang="en-US"/>
              <a:t>Not directly visible to the user.</a:t>
            </a:r>
            <a:endParaRPr/>
          </a:p>
          <a:p>
            <a:pPr indent="-320040" lvl="0" marL="457200" rtl="0" algn="l">
              <a:lnSpc>
                <a:spcPct val="100000"/>
              </a:lnSpc>
              <a:spcBef>
                <a:spcPts val="1000"/>
              </a:spcBef>
              <a:spcAft>
                <a:spcPts val="0"/>
              </a:spcAft>
              <a:buSzPts val="1440"/>
              <a:buChar char="►"/>
            </a:pPr>
            <a:r>
              <a:rPr lang="en-US"/>
              <a:t>Works with or without cookies.</a:t>
            </a:r>
            <a:endParaRPr/>
          </a:p>
        </p:txBody>
      </p:sp>
      <p:sp>
        <p:nvSpPr>
          <p:cNvPr id="345" name="Google Shape;345;p48"/>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p>
            <a:pPr indent="-228600" lvl="0" marL="457200" rtl="0" algn="l">
              <a:lnSpc>
                <a:spcPct val="100000"/>
              </a:lnSpc>
              <a:spcBef>
                <a:spcPts val="1000"/>
              </a:spcBef>
              <a:spcAft>
                <a:spcPts val="0"/>
              </a:spcAft>
              <a:buSzPts val="1920"/>
              <a:buNone/>
            </a:pPr>
            <a:r>
              <a:rPr lang="en-US"/>
              <a:t>Disadvantages</a:t>
            </a:r>
            <a:endParaRPr/>
          </a:p>
        </p:txBody>
      </p:sp>
      <p:sp>
        <p:nvSpPr>
          <p:cNvPr id="346" name="Google Shape;346;p48"/>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p>
            <a:pPr indent="-320040" lvl="0" marL="457200" rtl="0" algn="l">
              <a:lnSpc>
                <a:spcPct val="100000"/>
              </a:lnSpc>
              <a:spcBef>
                <a:spcPts val="1000"/>
              </a:spcBef>
              <a:spcAft>
                <a:spcPts val="0"/>
              </a:spcAft>
              <a:buSzPts val="1440"/>
              <a:buChar char="►"/>
            </a:pPr>
            <a:r>
              <a:rPr lang="en-US"/>
              <a:t>Only works when the page receives a request via a submit form.</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2.14.3.Using HttpSession:</a:t>
            </a:r>
            <a:endParaRPr/>
          </a:p>
        </p:txBody>
      </p:sp>
      <p:sp>
        <p:nvSpPr>
          <p:cNvPr id="352" name="Google Shape;352;p4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20040" lvl="0" marL="457200" rtl="0" algn="l">
              <a:lnSpc>
                <a:spcPct val="100000"/>
              </a:lnSpc>
              <a:spcBef>
                <a:spcPts val="1000"/>
              </a:spcBef>
              <a:spcAft>
                <a:spcPts val="0"/>
              </a:spcAft>
              <a:buSzPts val="1440"/>
              <a:buChar char="►"/>
            </a:pPr>
            <a:r>
              <a:rPr lang="en-US"/>
              <a:t>The servlet provides the HttpSession interface to identify a user on more than one page that requests or visits a web page and stores information about that user.</a:t>
            </a:r>
            <a:endParaRPr/>
          </a:p>
          <a:p>
            <a:pPr indent="-320040" lvl="0" marL="457200" rtl="0" algn="l">
              <a:lnSpc>
                <a:spcPct val="100000"/>
              </a:lnSpc>
              <a:spcBef>
                <a:spcPts val="1000"/>
              </a:spcBef>
              <a:spcAft>
                <a:spcPts val="0"/>
              </a:spcAft>
              <a:buSzPts val="1440"/>
              <a:buChar char="►"/>
            </a:pPr>
            <a:r>
              <a:rPr lang="en-US"/>
              <a:t>After a certain period of inactivity the session is destroyed to prevent the number of sessions from increasing indefinitely.</a:t>
            </a:r>
            <a:endParaRPr/>
          </a:p>
          <a:p>
            <a:pPr indent="-320040" lvl="0" marL="457200" rtl="0" algn="l">
              <a:lnSpc>
                <a:spcPct val="100000"/>
              </a:lnSpc>
              <a:spcBef>
                <a:spcPts val="1000"/>
              </a:spcBef>
              <a:spcAft>
                <a:spcPts val="0"/>
              </a:spcAft>
              <a:buSzPts val="1440"/>
              <a:buChar char="►"/>
            </a:pPr>
            <a:r>
              <a:rPr lang="en-US"/>
              <a:t>The Session timeout can be set either in the web.xml file or can be set by the setMaxInactiveInterval() method.</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1800"/>
              <a:buNone/>
            </a:pPr>
            <a:r>
              <a:rPr lang="en-US"/>
              <a:t>Example</a:t>
            </a:r>
            <a:endParaRPr/>
          </a:p>
        </p:txBody>
      </p:sp>
      <p:pic>
        <p:nvPicPr>
          <p:cNvPr id="358" name="Google Shape;358;p50"/>
          <p:cNvPicPr preferRelativeResize="0"/>
          <p:nvPr/>
        </p:nvPicPr>
        <p:blipFill rotWithShape="1">
          <a:blip r:embed="rId3">
            <a:alphaModFix/>
          </a:blip>
          <a:srcRect b="0" l="0" r="0" t="0"/>
          <a:stretch/>
        </p:blipFill>
        <p:spPr>
          <a:xfrm>
            <a:off x="677333" y="1438852"/>
            <a:ext cx="6065211" cy="4552950"/>
          </a:xfrm>
          <a:prstGeom prst="rect">
            <a:avLst/>
          </a:prstGeom>
          <a:noFill/>
          <a:ln>
            <a:noFill/>
          </a:ln>
        </p:spPr>
      </p:pic>
      <p:pic>
        <p:nvPicPr>
          <p:cNvPr id="359" name="Google Shape;359;p50"/>
          <p:cNvPicPr preferRelativeResize="0"/>
          <p:nvPr/>
        </p:nvPicPr>
        <p:blipFill rotWithShape="1">
          <a:blip r:embed="rId4">
            <a:alphaModFix/>
          </a:blip>
          <a:srcRect b="0" l="0" r="0" t="0"/>
          <a:stretch/>
        </p:blipFill>
        <p:spPr>
          <a:xfrm>
            <a:off x="6742544" y="2883765"/>
            <a:ext cx="2400300" cy="12382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2.15.Web filter:</a:t>
            </a:r>
            <a:endParaRPr/>
          </a:p>
        </p:txBody>
      </p:sp>
      <p:sp>
        <p:nvSpPr>
          <p:cNvPr id="365" name="Google Shape;365;p5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20040" lvl="0" marL="457200" rtl="0" algn="l">
              <a:lnSpc>
                <a:spcPct val="100000"/>
              </a:lnSpc>
              <a:spcBef>
                <a:spcPts val="1000"/>
              </a:spcBef>
              <a:spcAft>
                <a:spcPts val="0"/>
              </a:spcAft>
              <a:buSzPts val="1440"/>
              <a:buChar char="►"/>
            </a:pPr>
            <a:r>
              <a:rPr lang="en-US"/>
              <a:t>Java Servlet 2.3 introduces the Filter component. Filters are used to "block", or pre-operate on the request and act-after on the response to transform or use the information contained in that request or response.</a:t>
            </a:r>
            <a:endParaRPr/>
          </a:p>
          <a:p>
            <a:pPr indent="-320040" lvl="0" marL="457200" rtl="0" algn="l">
              <a:lnSpc>
                <a:spcPct val="100000"/>
              </a:lnSpc>
              <a:spcBef>
                <a:spcPts val="1000"/>
              </a:spcBef>
              <a:spcAft>
                <a:spcPts val="0"/>
              </a:spcAft>
              <a:buSzPts val="1440"/>
              <a:buChar char="►"/>
            </a:pPr>
            <a:r>
              <a:rPr lang="en-US"/>
              <a:t>Or easier to understand, a filter object will do pre-processing (incoming request) and post-processing (returning response).</a:t>
            </a:r>
            <a:endParaRPr/>
          </a:p>
          <a:p>
            <a:pPr indent="-320040" lvl="0" marL="457200" rtl="0" algn="l">
              <a:lnSpc>
                <a:spcPct val="100000"/>
              </a:lnSpc>
              <a:spcBef>
                <a:spcPts val="1000"/>
              </a:spcBef>
              <a:spcAft>
                <a:spcPts val="0"/>
              </a:spcAft>
              <a:buSzPts val="1440"/>
              <a:buChar char="►"/>
            </a:pPr>
            <a:r>
              <a:rPr lang="en-US"/>
              <a:t>A request to a servlet, JSP or static file (.htm, .css, .js, image file, ...) and the corresponding response can be manipulated using filters.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2.15.1.Filter function:</a:t>
            </a:r>
            <a:endParaRPr/>
          </a:p>
        </p:txBody>
      </p:sp>
      <p:sp>
        <p:nvSpPr>
          <p:cNvPr id="371" name="Google Shape;371;p52"/>
          <p:cNvSpPr txBox="1"/>
          <p:nvPr>
            <p:ph idx="1" type="body"/>
          </p:nvPr>
        </p:nvSpPr>
        <p:spPr>
          <a:xfrm>
            <a:off x="4849092" y="1270000"/>
            <a:ext cx="4424910" cy="5140036"/>
          </a:xfrm>
          <a:prstGeom prst="rect">
            <a:avLst/>
          </a:prstGeom>
          <a:noFill/>
          <a:ln>
            <a:noFill/>
          </a:ln>
        </p:spPr>
        <p:txBody>
          <a:bodyPr anchorCtr="0" anchor="t" bIns="45700" lIns="91425" spcFirstLastPara="1" rIns="91425" wrap="square" tIns="45700">
            <a:normAutofit fontScale="92500" lnSpcReduction="10000"/>
          </a:bodyPr>
          <a:lstStyle/>
          <a:p>
            <a:pPr indent="-320040" lvl="0" marL="457200" rtl="0" algn="l">
              <a:lnSpc>
                <a:spcPct val="100000"/>
              </a:lnSpc>
              <a:spcBef>
                <a:spcPts val="1000"/>
              </a:spcBef>
              <a:spcAft>
                <a:spcPts val="0"/>
              </a:spcAft>
              <a:buSzPct val="86486"/>
              <a:buChar char="►"/>
            </a:pPr>
            <a:r>
              <a:rPr lang="en-US"/>
              <a:t>The figure aside shows some filters used to manipulate all requests and responses. It can be seen that the filters are arranged in order, the request must go through each filter in turn to reach the endpoint; Similarly, the response must also go through each filter in turn to be officially returned to the client. At each filter, there will be Java code that manipulates (interferes) specifically with the request or response.</a:t>
            </a:r>
            <a:endParaRPr/>
          </a:p>
          <a:p>
            <a:pPr indent="-320040" lvl="0" marL="457200" rtl="0" algn="l">
              <a:lnSpc>
                <a:spcPct val="100000"/>
              </a:lnSpc>
              <a:spcBef>
                <a:spcPts val="1000"/>
              </a:spcBef>
              <a:spcAft>
                <a:spcPts val="0"/>
              </a:spcAft>
              <a:buSzPct val="86486"/>
              <a:buChar char="►"/>
            </a:pPr>
            <a:r>
              <a:rPr lang="en-US"/>
              <a:t>Understand that, a request from a client to an endpoint can be forced to pass any number of filters; in a certain order; Any of these filters can interfere with the request/response, even blocking the request/response altogether.</a:t>
            </a:r>
            <a:endParaRPr/>
          </a:p>
        </p:txBody>
      </p:sp>
      <p:pic>
        <p:nvPicPr>
          <p:cNvPr descr="https://lh4.googleusercontent.com/EPsN4pNEgUYPQFUP0ErCMGUkc9iTYFSSs5l659ZLBmJ6eJM7AIY7ycMGvRLYf1S93iwq1utRwcSc9obCOFV4ayTapJ9upRrft4_aPIy6nLzsQddju8xu1f3_fDyHqiSYGFPbft4z" id="372" name="Google Shape;372;p52"/>
          <p:cNvPicPr preferRelativeResize="0"/>
          <p:nvPr/>
        </p:nvPicPr>
        <p:blipFill rotWithShape="1">
          <a:blip r:embed="rId3">
            <a:alphaModFix/>
          </a:blip>
          <a:srcRect b="0" l="0" r="0" t="0"/>
          <a:stretch/>
        </p:blipFill>
        <p:spPr>
          <a:xfrm>
            <a:off x="677334" y="1270000"/>
            <a:ext cx="3933825" cy="522316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So what can the filter interfere with?</a:t>
            </a:r>
            <a:endParaRPr/>
          </a:p>
        </p:txBody>
      </p:sp>
      <p:sp>
        <p:nvSpPr>
          <p:cNvPr id="378" name="Google Shape;378;p5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20040" lvl="0" marL="457200" rtl="0" algn="l">
              <a:lnSpc>
                <a:spcPct val="100000"/>
              </a:lnSpc>
              <a:spcBef>
                <a:spcPts val="1000"/>
              </a:spcBef>
              <a:spcAft>
                <a:spcPts val="0"/>
              </a:spcAft>
              <a:buSzPts val="1440"/>
              <a:buChar char="►"/>
            </a:pPr>
            <a:r>
              <a:rPr lang="en-US"/>
              <a:t>Query the request and handle it accordingly.</a:t>
            </a:r>
            <a:endParaRPr/>
          </a:p>
          <a:p>
            <a:pPr indent="-320040" lvl="0" marL="457200" rtl="0" algn="l">
              <a:lnSpc>
                <a:spcPct val="100000"/>
              </a:lnSpc>
              <a:spcBef>
                <a:spcPts val="1000"/>
              </a:spcBef>
              <a:spcAft>
                <a:spcPts val="0"/>
              </a:spcAft>
              <a:buSzPts val="1440"/>
              <a:buChar char="►"/>
            </a:pPr>
            <a:r>
              <a:rPr lang="en-US"/>
              <a:t>Intercept request and response, do not let it go further (to another filter; to endpoint or client).</a:t>
            </a:r>
            <a:endParaRPr/>
          </a:p>
          <a:p>
            <a:pPr indent="-320040" lvl="0" marL="457200" rtl="0" algn="l">
              <a:lnSpc>
                <a:spcPct val="100000"/>
              </a:lnSpc>
              <a:spcBef>
                <a:spcPts val="1000"/>
              </a:spcBef>
              <a:spcAft>
                <a:spcPts val="0"/>
              </a:spcAft>
              <a:buSzPts val="1440"/>
              <a:buChar char="►"/>
            </a:pPr>
            <a:r>
              <a:rPr lang="en-US"/>
              <a:t>Edit/change the request header and request data, i.e. provide a customized version of the request (not original from the client).</a:t>
            </a:r>
            <a:endParaRPr/>
          </a:p>
          <a:p>
            <a:pPr indent="-320040" lvl="0" marL="457200" rtl="0" algn="l">
              <a:lnSpc>
                <a:spcPct val="100000"/>
              </a:lnSpc>
              <a:spcBef>
                <a:spcPts val="1000"/>
              </a:spcBef>
              <a:spcAft>
                <a:spcPts val="0"/>
              </a:spcAft>
              <a:buSzPts val="1440"/>
              <a:buChar char="►"/>
            </a:pPr>
            <a:r>
              <a:rPr lang="en-US"/>
              <a:t>Edit/change the response header and response data, i.e. provide a customized (non-original) version of the response returned by the endpoint.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2.2.Difference between JSP and Servlet</a:t>
            </a:r>
            <a:endParaRPr/>
          </a:p>
        </p:txBody>
      </p:sp>
      <p:sp>
        <p:nvSpPr>
          <p:cNvPr id="161" name="Google Shape;161;p4"/>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920"/>
              <a:buNone/>
            </a:pPr>
            <a:r>
              <a:rPr lang="en-US"/>
              <a:t>Servlet</a:t>
            </a:r>
            <a:endParaRPr/>
          </a:p>
        </p:txBody>
      </p:sp>
      <p:sp>
        <p:nvSpPr>
          <p:cNvPr id="162" name="Google Shape;162;p4"/>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440"/>
              <a:buChar char="►"/>
            </a:pPr>
            <a:r>
              <a:rPr lang="en-US"/>
              <a:t>Servlet is a java code.</a:t>
            </a:r>
            <a:endParaRPr/>
          </a:p>
          <a:p>
            <a:pPr indent="-342900" lvl="0" marL="342900" rtl="0" algn="l">
              <a:lnSpc>
                <a:spcPct val="100000"/>
              </a:lnSpc>
              <a:spcBef>
                <a:spcPts val="1000"/>
              </a:spcBef>
              <a:spcAft>
                <a:spcPts val="0"/>
              </a:spcAft>
              <a:buSzPts val="1440"/>
              <a:buChar char="►"/>
            </a:pPr>
            <a:r>
              <a:rPr lang="en-US"/>
              <a:t>Servlets are faster as compared to JSP, as they have a short response time. </a:t>
            </a:r>
            <a:endParaRPr/>
          </a:p>
          <a:p>
            <a:pPr indent="-251459" lvl="0" marL="342900" rtl="0" algn="l">
              <a:lnSpc>
                <a:spcPct val="100000"/>
              </a:lnSpc>
              <a:spcBef>
                <a:spcPts val="1000"/>
              </a:spcBef>
              <a:spcAft>
                <a:spcPts val="0"/>
              </a:spcAft>
              <a:buSzPts val="1440"/>
              <a:buNone/>
            </a:pPr>
            <a:r>
              <a:t/>
            </a:r>
            <a:endParaRPr/>
          </a:p>
          <a:p>
            <a:pPr indent="-342900" lvl="0" marL="342900" rtl="0" algn="l">
              <a:lnSpc>
                <a:spcPct val="100000"/>
              </a:lnSpc>
              <a:spcBef>
                <a:spcPts val="1000"/>
              </a:spcBef>
              <a:spcAft>
                <a:spcPts val="0"/>
              </a:spcAft>
              <a:buSzPts val="1440"/>
              <a:buChar char="►"/>
            </a:pPr>
            <a:r>
              <a:rPr lang="en-US"/>
              <a:t>Servlets are more oriented to information processing.</a:t>
            </a:r>
            <a:endParaRPr/>
          </a:p>
          <a:p>
            <a:pPr indent="-251459" lvl="0" marL="342900" rtl="0" algn="l">
              <a:lnSpc>
                <a:spcPct val="100000"/>
              </a:lnSpc>
              <a:spcBef>
                <a:spcPts val="1000"/>
              </a:spcBef>
              <a:spcAft>
                <a:spcPts val="0"/>
              </a:spcAft>
              <a:buSzPts val="1440"/>
              <a:buNone/>
            </a:pPr>
            <a:r>
              <a:t/>
            </a:r>
            <a:endParaRPr/>
          </a:p>
          <a:p>
            <a:pPr indent="-251459" lvl="0" marL="342900" rtl="0" algn="l">
              <a:lnSpc>
                <a:spcPct val="100000"/>
              </a:lnSpc>
              <a:spcBef>
                <a:spcPts val="1000"/>
              </a:spcBef>
              <a:spcAft>
                <a:spcPts val="0"/>
              </a:spcAft>
              <a:buSzPts val="1440"/>
              <a:buNone/>
            </a:pPr>
            <a:r>
              <a:t/>
            </a:r>
            <a:endParaRPr/>
          </a:p>
        </p:txBody>
      </p:sp>
      <p:sp>
        <p:nvSpPr>
          <p:cNvPr id="163" name="Google Shape;163;p4"/>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920"/>
              <a:buNone/>
            </a:pPr>
            <a:r>
              <a:rPr lang="en-US"/>
              <a:t>JSP</a:t>
            </a:r>
            <a:endParaRPr/>
          </a:p>
        </p:txBody>
      </p:sp>
      <p:sp>
        <p:nvSpPr>
          <p:cNvPr id="164" name="Google Shape;164;p4"/>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440"/>
              <a:buChar char="►"/>
            </a:pPr>
            <a:r>
              <a:rPr lang="en-US"/>
              <a:t>JSP is a html based code.</a:t>
            </a:r>
            <a:endParaRPr/>
          </a:p>
          <a:p>
            <a:pPr indent="-342900" lvl="0" marL="342900" rtl="0" algn="l">
              <a:lnSpc>
                <a:spcPct val="100000"/>
              </a:lnSpc>
              <a:spcBef>
                <a:spcPts val="1000"/>
              </a:spcBef>
              <a:spcAft>
                <a:spcPts val="0"/>
              </a:spcAft>
              <a:buSzPts val="1440"/>
              <a:buChar char="►"/>
            </a:pPr>
            <a:r>
              <a:rPr lang="en-US"/>
              <a:t>JSP is slower than Servlets, as the first step in the JSP lifecycle is the conversion of JSP to Java code and then the compilation of the code.</a:t>
            </a:r>
            <a:endParaRPr/>
          </a:p>
          <a:p>
            <a:pPr indent="-342900" lvl="0" marL="342900" rtl="0" algn="l">
              <a:lnSpc>
                <a:spcPct val="100000"/>
              </a:lnSpc>
              <a:spcBef>
                <a:spcPts val="1800"/>
              </a:spcBef>
              <a:spcAft>
                <a:spcPts val="0"/>
              </a:spcAft>
              <a:buSzPts val="1440"/>
              <a:buChar char="►"/>
            </a:pPr>
            <a:r>
              <a:rPr lang="en-US"/>
              <a:t>JSPs are generally more oriented to displaying information.</a:t>
            </a:r>
            <a:endParaRPr/>
          </a:p>
          <a:p>
            <a:pPr indent="-251459" lvl="0" marL="342900" rtl="0" algn="l">
              <a:lnSpc>
                <a:spcPct val="100000"/>
              </a:lnSpc>
              <a:spcBef>
                <a:spcPts val="1800"/>
              </a:spcBef>
              <a:spcAft>
                <a:spcPts val="0"/>
              </a:spcAft>
              <a:buSzPts val="144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2.3.Servlet life cycle</a:t>
            </a:r>
            <a:endParaRPr/>
          </a:p>
        </p:txBody>
      </p:sp>
      <p:pic>
        <p:nvPicPr>
          <p:cNvPr id="170" name="Google Shape;170;p5"/>
          <p:cNvPicPr preferRelativeResize="0"/>
          <p:nvPr>
            <p:ph idx="1" type="body"/>
          </p:nvPr>
        </p:nvPicPr>
        <p:blipFill rotWithShape="1">
          <a:blip r:embed="rId3">
            <a:alphaModFix/>
          </a:blip>
          <a:srcRect b="0" l="0" r="0" t="0"/>
          <a:stretch/>
        </p:blipFill>
        <p:spPr>
          <a:xfrm>
            <a:off x="677863" y="2532658"/>
            <a:ext cx="4183062" cy="3137296"/>
          </a:xfrm>
          <a:prstGeom prst="rect">
            <a:avLst/>
          </a:prstGeom>
          <a:noFill/>
          <a:ln>
            <a:noFill/>
          </a:ln>
        </p:spPr>
      </p:pic>
      <p:sp>
        <p:nvSpPr>
          <p:cNvPr id="171" name="Google Shape;171;p5"/>
          <p:cNvSpPr txBox="1"/>
          <p:nvPr>
            <p:ph idx="2" type="body"/>
          </p:nvPr>
        </p:nvSpPr>
        <p:spPr>
          <a:xfrm>
            <a:off x="5089968" y="1706881"/>
            <a:ext cx="4184034" cy="463057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440"/>
              <a:buChar char="►"/>
            </a:pPr>
            <a:r>
              <a:rPr lang="en-US"/>
              <a:t>A servlet life cycle can be defined as the entire process from its creation till the destruction. The following are the paths followed by a servlet:</a:t>
            </a:r>
            <a:endParaRPr/>
          </a:p>
          <a:p>
            <a:pPr indent="-342900" lvl="0" marL="342900" rtl="0" algn="l">
              <a:lnSpc>
                <a:spcPct val="100000"/>
              </a:lnSpc>
              <a:spcBef>
                <a:spcPts val="1000"/>
              </a:spcBef>
              <a:spcAft>
                <a:spcPts val="0"/>
              </a:spcAft>
              <a:buSzPts val="1440"/>
              <a:buChar char="►"/>
            </a:pPr>
            <a:r>
              <a:rPr lang="en-US"/>
              <a:t>The servlet is initialized by calling the </a:t>
            </a:r>
            <a:r>
              <a:rPr b="1" lang="en-US"/>
              <a:t>init()</a:t>
            </a:r>
            <a:r>
              <a:rPr lang="en-US"/>
              <a:t> method.</a:t>
            </a:r>
            <a:endParaRPr/>
          </a:p>
          <a:p>
            <a:pPr indent="-342900" lvl="0" marL="342900" rtl="0" algn="l">
              <a:lnSpc>
                <a:spcPct val="100000"/>
              </a:lnSpc>
              <a:spcBef>
                <a:spcPts val="1000"/>
              </a:spcBef>
              <a:spcAft>
                <a:spcPts val="0"/>
              </a:spcAft>
              <a:buSzPts val="1440"/>
              <a:buChar char="►"/>
            </a:pPr>
            <a:r>
              <a:rPr lang="en-US"/>
              <a:t>The servlet calls </a:t>
            </a:r>
            <a:r>
              <a:rPr b="1" lang="en-US"/>
              <a:t>service()</a:t>
            </a:r>
            <a:r>
              <a:rPr lang="en-US"/>
              <a:t> method to process a client's request.</a:t>
            </a:r>
            <a:endParaRPr/>
          </a:p>
          <a:p>
            <a:pPr indent="-342900" lvl="0" marL="342900" rtl="0" algn="l">
              <a:lnSpc>
                <a:spcPct val="100000"/>
              </a:lnSpc>
              <a:spcBef>
                <a:spcPts val="1000"/>
              </a:spcBef>
              <a:spcAft>
                <a:spcPts val="0"/>
              </a:spcAft>
              <a:buSzPts val="1440"/>
              <a:buChar char="►"/>
            </a:pPr>
            <a:r>
              <a:rPr lang="en-US"/>
              <a:t>The servlet is terminated by calling the </a:t>
            </a:r>
            <a:r>
              <a:rPr b="1" lang="en-US"/>
              <a:t>destroy()</a:t>
            </a:r>
            <a:r>
              <a:rPr lang="en-US"/>
              <a:t> method.</a:t>
            </a:r>
            <a:endParaRPr/>
          </a:p>
          <a:p>
            <a:pPr indent="-342900" lvl="0" marL="342900" rtl="0" algn="l">
              <a:lnSpc>
                <a:spcPct val="100000"/>
              </a:lnSpc>
              <a:spcBef>
                <a:spcPts val="1000"/>
              </a:spcBef>
              <a:spcAft>
                <a:spcPts val="0"/>
              </a:spcAft>
              <a:buSzPts val="1440"/>
              <a:buChar char="►"/>
            </a:pPr>
            <a:r>
              <a:rPr lang="en-US"/>
              <a:t>Finally, servlet is garbage collected by the garbage collector of the JVM.</a:t>
            </a:r>
            <a:endParaRPr/>
          </a:p>
          <a:p>
            <a:pPr indent="-251459" lvl="0" marL="342900" rtl="0" algn="l">
              <a:lnSpc>
                <a:spcPct val="100000"/>
              </a:lnSpc>
              <a:spcBef>
                <a:spcPts val="1000"/>
              </a:spcBef>
              <a:spcAft>
                <a:spcPts val="0"/>
              </a:spcAft>
              <a:buSzPts val="1440"/>
              <a:buNone/>
            </a:pPr>
            <a:r>
              <a:t/>
            </a:r>
            <a:endParaRPr/>
          </a:p>
          <a:p>
            <a:pPr indent="-251459" lvl="0" marL="342900" rtl="0" algn="l">
              <a:lnSpc>
                <a:spcPct val="100000"/>
              </a:lnSpc>
              <a:spcBef>
                <a:spcPts val="1000"/>
              </a:spcBef>
              <a:spcAft>
                <a:spcPts val="0"/>
              </a:spcAft>
              <a:buSzPts val="144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2.3.1.The init() Method</a:t>
            </a:r>
            <a:endParaRPr/>
          </a:p>
        </p:txBody>
      </p:sp>
      <p:sp>
        <p:nvSpPr>
          <p:cNvPr id="177" name="Google Shape;177;p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440"/>
              <a:buChar char="►"/>
            </a:pPr>
            <a:r>
              <a:rPr lang="en-US"/>
              <a:t>The init method is called only once. It is called only when the servlet is created, and not called for any user requests afterwards. So, it is used for one-time initializations.</a:t>
            </a:r>
            <a:endParaRPr/>
          </a:p>
          <a:p>
            <a:pPr indent="-342900" lvl="0" marL="342900" rtl="0" algn="l">
              <a:lnSpc>
                <a:spcPct val="100000"/>
              </a:lnSpc>
              <a:spcBef>
                <a:spcPts val="1000"/>
              </a:spcBef>
              <a:spcAft>
                <a:spcPts val="0"/>
              </a:spcAft>
              <a:buSzPts val="1440"/>
              <a:buChar char="►"/>
            </a:pPr>
            <a:r>
              <a:rPr lang="en-US"/>
              <a:t>The init() method simply creates or loads some data that will be used throughout the life of the servlet.</a:t>
            </a:r>
            <a:endParaRPr/>
          </a:p>
        </p:txBody>
      </p:sp>
      <p:pic>
        <p:nvPicPr>
          <p:cNvPr id="178" name="Google Shape;178;p6"/>
          <p:cNvPicPr preferRelativeResize="0"/>
          <p:nvPr/>
        </p:nvPicPr>
        <p:blipFill>
          <a:blip r:embed="rId3">
            <a:alphaModFix/>
          </a:blip>
          <a:stretch>
            <a:fillRect/>
          </a:stretch>
        </p:blipFill>
        <p:spPr>
          <a:xfrm>
            <a:off x="1264025" y="4194600"/>
            <a:ext cx="8274425" cy="1184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2.3.2.The service() Method</a:t>
            </a:r>
            <a:br>
              <a:rPr lang="en-US"/>
            </a:br>
            <a:endParaRPr/>
          </a:p>
        </p:txBody>
      </p:sp>
      <p:sp>
        <p:nvSpPr>
          <p:cNvPr id="184" name="Google Shape;184;p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440"/>
              <a:buChar char="►"/>
            </a:pPr>
            <a:r>
              <a:rPr lang="en-US"/>
              <a:t>The servlet container (i.e. web server) calls the service() method to handle requests coming from the client( browsers) and to write the formatted response back to the client.</a:t>
            </a:r>
            <a:endParaRPr/>
          </a:p>
          <a:p>
            <a:pPr indent="-342900" lvl="0" marL="342900" rtl="0" algn="l">
              <a:lnSpc>
                <a:spcPct val="100000"/>
              </a:lnSpc>
              <a:spcBef>
                <a:spcPts val="1000"/>
              </a:spcBef>
              <a:spcAft>
                <a:spcPts val="0"/>
              </a:spcAft>
              <a:buSzPts val="1440"/>
              <a:buChar char="►"/>
            </a:pPr>
            <a:r>
              <a:rPr lang="en-US"/>
              <a:t>Each time the server receives a request for a servlet, the server spawns a new thread and calls service. The service() method checks the HTTP request type (GET, POST, PUT, DELETE, etc.) and calls doGet, doPost, doPut, doDelete, etc. methods as appropriate.</a:t>
            </a:r>
            <a:endParaRPr/>
          </a:p>
          <a:p>
            <a:pPr indent="-251459" lvl="0" marL="342900" rtl="0" algn="l">
              <a:lnSpc>
                <a:spcPct val="100000"/>
              </a:lnSpc>
              <a:spcBef>
                <a:spcPts val="1000"/>
              </a:spcBef>
              <a:spcAft>
                <a:spcPts val="0"/>
              </a:spcAft>
              <a:buSzPts val="1440"/>
              <a:buNone/>
            </a:pPr>
            <a:r>
              <a:t/>
            </a:r>
            <a:endParaRPr/>
          </a:p>
        </p:txBody>
      </p:sp>
      <p:pic>
        <p:nvPicPr>
          <p:cNvPr id="185" name="Google Shape;185;p7"/>
          <p:cNvPicPr preferRelativeResize="0"/>
          <p:nvPr/>
        </p:nvPicPr>
        <p:blipFill>
          <a:blip r:embed="rId3">
            <a:alphaModFix/>
          </a:blip>
          <a:stretch>
            <a:fillRect/>
          </a:stretch>
        </p:blipFill>
        <p:spPr>
          <a:xfrm>
            <a:off x="1479175" y="4741475"/>
            <a:ext cx="7575175" cy="1049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2.3.3.The destroy() Method</a:t>
            </a:r>
            <a:br>
              <a:rPr lang="en-US"/>
            </a:br>
            <a:endParaRPr/>
          </a:p>
        </p:txBody>
      </p:sp>
      <p:sp>
        <p:nvSpPr>
          <p:cNvPr id="191" name="Google Shape;191;p8"/>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440"/>
              <a:buChar char="►"/>
            </a:pPr>
            <a:r>
              <a:rPr lang="en-US"/>
              <a:t>The destroy() method is called only once at the end of the life cycle of a servlet to close database connections, halt background threads, write cookie lists or hit counts to disk, and perform other such cleanup activities.</a:t>
            </a:r>
            <a:endParaRPr/>
          </a:p>
          <a:p>
            <a:pPr indent="-342900" lvl="0" marL="342900" rtl="0" algn="l">
              <a:lnSpc>
                <a:spcPct val="100000"/>
              </a:lnSpc>
              <a:spcBef>
                <a:spcPts val="1000"/>
              </a:spcBef>
              <a:spcAft>
                <a:spcPts val="0"/>
              </a:spcAft>
              <a:buSzPts val="1440"/>
              <a:buChar char="►"/>
            </a:pPr>
            <a:r>
              <a:rPr lang="en-US"/>
              <a:t>After the destroy() method is called, the servlet object is marked for garbage collection.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2.4.HttpServlet Class</a:t>
            </a:r>
            <a:endParaRPr/>
          </a:p>
        </p:txBody>
      </p:sp>
      <p:pic>
        <p:nvPicPr>
          <p:cNvPr id="197" name="Google Shape;197;p9"/>
          <p:cNvPicPr preferRelativeResize="0"/>
          <p:nvPr>
            <p:ph idx="1" type="body"/>
          </p:nvPr>
        </p:nvPicPr>
        <p:blipFill rotWithShape="1">
          <a:blip r:embed="rId3">
            <a:alphaModFix/>
          </a:blip>
          <a:srcRect b="0" l="0" r="0" t="0"/>
          <a:stretch/>
        </p:blipFill>
        <p:spPr>
          <a:xfrm>
            <a:off x="792606" y="2039472"/>
            <a:ext cx="4183062" cy="3192643"/>
          </a:xfrm>
          <a:prstGeom prst="rect">
            <a:avLst/>
          </a:prstGeom>
          <a:noFill/>
          <a:ln>
            <a:noFill/>
          </a:ln>
        </p:spPr>
      </p:pic>
      <p:sp>
        <p:nvSpPr>
          <p:cNvPr id="198" name="Google Shape;198;p9"/>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440"/>
              <a:buChar char="►"/>
            </a:pPr>
            <a:r>
              <a:rPr lang="en-US"/>
              <a:t>Inherit GenericServlet class and use for Http protocol.</a:t>
            </a:r>
            <a:endParaRPr/>
          </a:p>
          <a:p>
            <a:pPr indent="-342900" lvl="0" marL="342900" rtl="0" algn="l">
              <a:lnSpc>
                <a:spcPct val="100000"/>
              </a:lnSpc>
              <a:spcBef>
                <a:spcPts val="1000"/>
              </a:spcBef>
              <a:spcAft>
                <a:spcPts val="0"/>
              </a:spcAft>
              <a:buSzPts val="1440"/>
              <a:buChar char="►"/>
            </a:pPr>
            <a:r>
              <a:rPr lang="en-US"/>
              <a:t>Depending on the method of the request, execute the corresponding function in the HttpServlet.</a:t>
            </a:r>
            <a:endParaRPr/>
          </a:p>
          <a:p>
            <a:pPr indent="-251459" lvl="0" marL="342900" rtl="0" algn="l">
              <a:lnSpc>
                <a:spcPct val="100000"/>
              </a:lnSpc>
              <a:spcBef>
                <a:spcPts val="1000"/>
              </a:spcBef>
              <a:spcAft>
                <a:spcPts val="0"/>
              </a:spcAft>
              <a:buSzPts val="144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2021-05-20T02:47:56Z</dcterms:created>
  <dc:creator>Le Trung Kien (FWA.EC)</dc:creator>
</cp:coreProperties>
</file>